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5" r:id="rId2"/>
    <p:sldId id="274" r:id="rId3"/>
    <p:sldId id="272" r:id="rId4"/>
    <p:sldId id="275" r:id="rId5"/>
    <p:sldId id="276" r:id="rId6"/>
    <p:sldId id="278" r:id="rId7"/>
    <p:sldId id="277" r:id="rId8"/>
    <p:sldId id="279" r:id="rId9"/>
    <p:sldId id="284" r:id="rId10"/>
    <p:sldId id="280" r:id="rId11"/>
    <p:sldId id="285" r:id="rId12"/>
    <p:sldId id="287" r:id="rId13"/>
    <p:sldId id="281" r:id="rId14"/>
    <p:sldId id="282" r:id="rId15"/>
    <p:sldId id="283" r:id="rId16"/>
    <p:sldId id="288" r:id="rId17"/>
    <p:sldId id="291" r:id="rId18"/>
    <p:sldId id="292" r:id="rId19"/>
    <p:sldId id="293" r:id="rId20"/>
    <p:sldId id="294" r:id="rId21"/>
    <p:sldId id="295" r:id="rId22"/>
    <p:sldId id="289" r:id="rId23"/>
    <p:sldId id="296" r:id="rId24"/>
    <p:sldId id="297" r:id="rId25"/>
    <p:sldId id="290" r:id="rId26"/>
    <p:sldId id="298" r:id="rId27"/>
    <p:sldId id="301" r:id="rId28"/>
    <p:sldId id="299" r:id="rId29"/>
    <p:sldId id="303" r:id="rId30"/>
    <p:sldId id="305" r:id="rId31"/>
    <p:sldId id="302" r:id="rId32"/>
    <p:sldId id="306" r:id="rId33"/>
    <p:sldId id="307" r:id="rId34"/>
    <p:sldId id="308" r:id="rId35"/>
    <p:sldId id="309" r:id="rId36"/>
    <p:sldId id="310" r:id="rId37"/>
    <p:sldId id="311" r:id="rId38"/>
    <p:sldId id="329" r:id="rId39"/>
    <p:sldId id="330" r:id="rId40"/>
    <p:sldId id="312" r:id="rId41"/>
    <p:sldId id="313" r:id="rId42"/>
    <p:sldId id="314" r:id="rId43"/>
    <p:sldId id="315" r:id="rId44"/>
    <p:sldId id="316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27" r:id="rId54"/>
    <p:sldId id="328" r:id="rId55"/>
    <p:sldId id="325" r:id="rId56"/>
    <p:sldId id="326" r:id="rId5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517" autoAdjust="0"/>
  </p:normalViewPr>
  <p:slideViewPr>
    <p:cSldViewPr snapToGrid="0" showGuides="1">
      <p:cViewPr varScale="1">
        <p:scale>
          <a:sx n="103" d="100"/>
          <a:sy n="103" d="100"/>
        </p:scale>
        <p:origin x="125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irix" userId="122bd26b-5afb-4bc1-8ae1-5beb8cd5f8df" providerId="ADAL" clId="{160E9998-F96E-45AB-A868-3C4901E5F1B9}"/>
    <pc:docChg chg="modSld">
      <pc:chgData name="Ben Dirix" userId="122bd26b-5afb-4bc1-8ae1-5beb8cd5f8df" providerId="ADAL" clId="{160E9998-F96E-45AB-A868-3C4901E5F1B9}" dt="2022-09-23T10:53:34.784" v="0" actId="1076"/>
      <pc:docMkLst>
        <pc:docMk/>
      </pc:docMkLst>
      <pc:sldChg chg="modSp mod">
        <pc:chgData name="Ben Dirix" userId="122bd26b-5afb-4bc1-8ae1-5beb8cd5f8df" providerId="ADAL" clId="{160E9998-F96E-45AB-A868-3C4901E5F1B9}" dt="2022-09-23T10:53:34.784" v="0" actId="1076"/>
        <pc:sldMkLst>
          <pc:docMk/>
          <pc:sldMk cId="2378409109" sldId="329"/>
        </pc:sldMkLst>
        <pc:picChg chg="mod">
          <ac:chgData name="Ben Dirix" userId="122bd26b-5afb-4bc1-8ae1-5beb8cd5f8df" providerId="ADAL" clId="{160E9998-F96E-45AB-A868-3C4901E5F1B9}" dt="2022-09-23T10:53:34.784" v="0" actId="1076"/>
          <ac:picMkLst>
            <pc:docMk/>
            <pc:sldMk cId="2378409109" sldId="329"/>
            <ac:picMk id="5" creationId="{056EC295-FE7E-4727-8E96-7A564B0F62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23-9-2022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b/?view=tbl_articles&amp;id=23" TargetMode="External"/><Relationship Id="rId7" Type="http://schemas.openxmlformats.org/officeDocument/2006/relationships/hyperlink" Target="http://www.google.be/search?q=url" TargetMode="External"/><Relationship Id="rId2" Type="http://schemas.openxmlformats.org/officeDocument/2006/relationships/hyperlink" Target="http://127.0.0.1:8080/oefening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l.wikipedia.org/wiki/Hogeschool_PXL#Geschiedenis" TargetMode="External"/><Relationship Id="rId5" Type="http://schemas.openxmlformats.org/officeDocument/2006/relationships/hyperlink" Target="ftp://192.168.97.24/examenopgave/java.zip" TargetMode="External"/><Relationship Id="rId4" Type="http://schemas.openxmlformats.org/officeDocument/2006/relationships/hyperlink" Target="http://shop.myserver.be/article/23/review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community/education/#student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bamaflexweb.pxl.be/BMFUIDetailxOLOD.aspx?b=1&amp;c=1&amp;a=70063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bb.pxl.b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.org/" TargetMode="Externa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://www.codeschoo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1 + 2</a:t>
            </a:r>
          </a:p>
          <a:p>
            <a:r>
              <a:rPr lang="nl-BE" sz="1800" dirty="0"/>
              <a:t>Inleiding</a:t>
            </a:r>
          </a:p>
          <a:p>
            <a:r>
              <a:rPr lang="nl-BE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Uniform Resource </a:t>
            </a:r>
            <a:r>
              <a:rPr lang="nl-BE" dirty="0" err="1"/>
              <a:t>Locator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Geeft de unieke locatie van een document weer in de vorm van een adres/pad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Bevat verschillende delen</a:t>
            </a:r>
          </a:p>
        </p:txBody>
      </p:sp>
    </p:spTree>
    <p:extLst>
      <p:ext uri="{BB962C8B-B14F-4D97-AF65-F5344CB8AC3E}">
        <p14:creationId xmlns:p14="http://schemas.microsoft.com/office/powerpoint/2010/main" val="167847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Scheme</a:t>
            </a:r>
            <a:r>
              <a:rPr lang="nl-BE" dirty="0"/>
              <a:t>/Protocol (http, </a:t>
            </a:r>
            <a:r>
              <a:rPr lang="nl-BE" dirty="0" err="1"/>
              <a:t>https</a:t>
            </a:r>
            <a:r>
              <a:rPr lang="nl-BE" dirty="0"/>
              <a:t>, ftp, file, …)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i="1" dirty="0"/>
              <a:t>Authenticatiegegevens (gebruikersnaam en wachtwoord)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Host (de domeinnaam of het IP-adres)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Poortnummer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Padnaam</a:t>
            </a:r>
            <a:r>
              <a:rPr lang="nl-BE" dirty="0"/>
              <a:t> (hiërarchische data)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Query (niet-hiërarchische data)</a:t>
            </a:r>
          </a:p>
          <a:p>
            <a:pPr marL="342900" lvl="0" indent="-342900"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dirty="0" err="1"/>
              <a:t>Fragmentidentifier</a:t>
            </a:r>
            <a:r>
              <a:rPr lang="nl-BE" dirty="0"/>
              <a:t> (</a:t>
            </a:r>
            <a:r>
              <a:rPr lang="nl-BE" dirty="0" err="1"/>
              <a:t>subdocument</a:t>
            </a:r>
            <a:r>
              <a:rPr lang="nl-BE" dirty="0"/>
              <a:t> of specifiek onderdeel van het document)</a:t>
            </a:r>
          </a:p>
        </p:txBody>
      </p:sp>
      <p:pic>
        <p:nvPicPr>
          <p:cNvPr id="5" name="Google Shape;210;p28">
            <a:extLst>
              <a:ext uri="{FF2B5EF4-FFF2-40B4-BE49-F238E27FC236}">
                <a16:creationId xmlns:a16="http://schemas.microsoft.com/office/drawing/2014/main" id="{D3E36670-06DC-4B66-ABB4-39EB51F547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1150" y="1004295"/>
            <a:ext cx="9143999" cy="1029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BE" b="1" dirty="0"/>
              <a:t>Oefening</a:t>
            </a:r>
            <a:endParaRPr lang="nl-BE" b="1" dirty="0">
              <a:hlinkClick r:id="rId2"/>
            </a:endParaRPr>
          </a:p>
          <a:p>
            <a:pPr lvl="0"/>
            <a:r>
              <a:rPr lang="nl-BE" sz="2000" dirty="0"/>
              <a:t>Bekijk onderstaande URL’s en benoem alle onderdelen.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2"/>
              </a:rPr>
              <a:t>http://127.0.0.1:8080/oefening1.html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3"/>
              </a:rPr>
              <a:t>https://mydb/?view=tbl_articles&amp;id=23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4"/>
              </a:rPr>
              <a:t>http://shop.myserver.be/article/23/reviews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5"/>
              </a:rPr>
              <a:t>ftp://192.168.97.24/examenopgave/java.zip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6"/>
              </a:rPr>
              <a:t>https://nl.wikipedia.org/wiki/Hogeschool_PXL#Geschiedenis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7"/>
              </a:rPr>
              <a:t>http://www.google.be/search?q=url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8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1202-F52D-41A0-AA91-C97FF2535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346A35-43F8-4139-93FE-39EC225A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800" dirty="0" err="1"/>
              <a:t>JetBrains</a:t>
            </a:r>
            <a:r>
              <a:rPr lang="nl-BE" sz="2800" dirty="0"/>
              <a:t> </a:t>
            </a:r>
            <a:r>
              <a:rPr lang="nl-BE" sz="2800" dirty="0" err="1"/>
              <a:t>WebStorm</a:t>
            </a:r>
            <a:endParaRPr lang="nl-BE" sz="28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Gratis studentenlicentie: </a:t>
            </a:r>
            <a:r>
              <a:rPr lang="nl-BE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https://www.jetbrains.com/community/education/#students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C9350DD-3693-4AE2-BA69-DC914FE1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7" y="2390385"/>
            <a:ext cx="2769638" cy="2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F0FB2-818A-4386-A9EA-DD1C4E78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(Google Chrome) DevTools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232C97-21A6-496D-B5A4-269F73A84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Zéér uitgebreide set van (web)ontwikkelaarstools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testen eenvoudig: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bekijken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bewerken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Problemen diagnosticeren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In Google Chrome te openen via: F12 of </a:t>
            </a:r>
            <a:r>
              <a:rPr lang="nl-BE" dirty="0" err="1"/>
              <a:t>Ctrl+shift+I</a:t>
            </a:r>
            <a:r>
              <a:rPr lang="nl-BE" dirty="0"/>
              <a:t> (</a:t>
            </a:r>
            <a:r>
              <a:rPr lang="nl-BE" dirty="0" err="1"/>
              <a:t>Cmd+Opt+I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35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Starten met HTML</a:t>
            </a:r>
          </a:p>
        </p:txBody>
      </p:sp>
    </p:spTree>
    <p:extLst>
      <p:ext uri="{BB962C8B-B14F-4D97-AF65-F5344CB8AC3E}">
        <p14:creationId xmlns:p14="http://schemas.microsoft.com/office/powerpoint/2010/main" val="23587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4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480180" y="2186472"/>
            <a:ext cx="571182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Laat de browser weten dat we HTML5 gebruiken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Is verplicht mee te geven</a:t>
            </a:r>
          </a:p>
        </p:txBody>
      </p:sp>
    </p:spTree>
    <p:extLst>
      <p:ext uri="{BB962C8B-B14F-4D97-AF65-F5344CB8AC3E}">
        <p14:creationId xmlns:p14="http://schemas.microsoft.com/office/powerpoint/2010/main" val="119330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377460" y="2231290"/>
            <a:ext cx="581454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&lt;html&gt;-element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Representeert de ‘root’ van een HTML-document</a:t>
            </a:r>
          </a:p>
        </p:txBody>
      </p:sp>
    </p:spTree>
    <p:extLst>
      <p:ext uri="{BB962C8B-B14F-4D97-AF65-F5344CB8AC3E}">
        <p14:creationId xmlns:p14="http://schemas.microsoft.com/office/powerpoint/2010/main" val="35712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659716" y="2033814"/>
            <a:ext cx="553228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 alle informatie die betrekking heeft op het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HTML-document, maar niet in het 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documentvenster wordt weergegeven</a:t>
            </a: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Bevat: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Informatie voor browsers en zoekmachines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Een 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Linken naar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stylesheets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en javascript-bestanden</a:t>
            </a:r>
          </a:p>
        </p:txBody>
      </p:sp>
    </p:spTree>
    <p:extLst>
      <p:ext uri="{BB962C8B-B14F-4D97-AF65-F5344CB8AC3E}">
        <p14:creationId xmlns:p14="http://schemas.microsoft.com/office/powerpoint/2010/main" val="4258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Vakinformatie</a:t>
            </a:r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7433966" y="1768966"/>
            <a:ext cx="4758034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&lt;body&gt;-element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Bevat alle verdere teksten, afbeeldingen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en codes</a:t>
            </a:r>
          </a:p>
        </p:txBody>
      </p:sp>
    </p:spTree>
    <p:extLst>
      <p:ext uri="{BB962C8B-B14F-4D97-AF65-F5344CB8AC3E}">
        <p14:creationId xmlns:p14="http://schemas.microsoft.com/office/powerpoint/2010/main" val="5866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b="1" dirty="0">
                <a:effectLst/>
                <a:ea typeface="Times New Roman" panose="02020603050405020304" pitchFamily="18" charset="0"/>
              </a:rPr>
              <a:t>Oefening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2000" dirty="0">
                <a:effectLst/>
                <a:ea typeface="Times New Roman" panose="02020603050405020304" pitchFamily="18" charset="0"/>
              </a:rPr>
              <a:t>Maak een lege webpagina aan via kladblok: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Noem het bestand ‘voorbeeld1.html’.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de basiscode voor een lege webpagina.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in de </a:t>
            </a:r>
            <a:r>
              <a:rPr lang="nl-BE" sz="2000" dirty="0" err="1"/>
              <a:t>head</a:t>
            </a:r>
            <a:r>
              <a:rPr lang="nl-BE" sz="2000" dirty="0"/>
              <a:t> de titel ‘Web Essentials’.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Zoek online hoe je een hoofding ‘Week 1’ kan voorzien in de body.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Sla het bestand op.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Open het bestand in je browser.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8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Normale elementen (met inhoud) hebben een begin- 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een paragraaf.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 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Void</a:t>
            </a:r>
            <a:r>
              <a:rPr lang="nl-BE" dirty="0"/>
              <a:t> elementen (zonder inhoud) hebben geen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/afbeelding.jpg” 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355600"/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631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Elementen kunnen andere elementen bevatten, dit noemen we ‘nesten’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schrijven gaan we deze elementen laten inspringen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Voordelen: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Verhoging van de leesbaarheid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duidelijk beeld van het </a:t>
            </a:r>
            <a:r>
              <a:rPr lang="nl-BE" dirty="0" err="1"/>
              <a:t>parent</a:t>
            </a:r>
            <a:r>
              <a:rPr lang="nl-BE" dirty="0"/>
              <a:t>- en </a:t>
            </a:r>
            <a:r>
              <a:rPr lang="nl-BE" dirty="0" err="1"/>
              <a:t>child</a:t>
            </a:r>
            <a:r>
              <a:rPr lang="nl-BE" dirty="0"/>
              <a:t>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943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 </a:t>
            </a:r>
          </a:p>
          <a:p>
            <a:pPr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 </a:t>
            </a: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&lt;p&gt;Dit is een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 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paragraaf.&lt;/p&gt;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=”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/afbeelding.jpg” /&gt;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 </a:t>
            </a: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1413086F-7749-47DB-B76C-1EE9682EB679}"/>
              </a:ext>
            </a:extLst>
          </p:cNvPr>
          <p:cNvCxnSpPr/>
          <p:nvPr/>
        </p:nvCxnSpPr>
        <p:spPr>
          <a:xfrm>
            <a:off x="625642" y="350359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33FEF3A-1045-4C99-8CBE-C69A01FFFC17}"/>
              </a:ext>
            </a:extLst>
          </p:cNvPr>
          <p:cNvCxnSpPr/>
          <p:nvPr/>
        </p:nvCxnSpPr>
        <p:spPr>
          <a:xfrm>
            <a:off x="625642" y="379074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E4FADE-2F9B-4A53-B303-9C798BCB55CE}"/>
              </a:ext>
            </a:extLst>
          </p:cNvPr>
          <p:cNvCxnSpPr/>
          <p:nvPr/>
        </p:nvCxnSpPr>
        <p:spPr>
          <a:xfrm>
            <a:off x="625642" y="466664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6C3C7E7-B8CB-4A2C-8837-E7E89F5C6BA1}"/>
              </a:ext>
            </a:extLst>
          </p:cNvPr>
          <p:cNvCxnSpPr/>
          <p:nvPr/>
        </p:nvCxnSpPr>
        <p:spPr>
          <a:xfrm>
            <a:off x="625642" y="495540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90F7004-EB24-48A5-B51E-8C067F0B55E3}"/>
              </a:ext>
            </a:extLst>
          </p:cNvPr>
          <p:cNvCxnSpPr>
            <a:cxnSpLocks/>
          </p:cNvCxnSpPr>
          <p:nvPr/>
        </p:nvCxnSpPr>
        <p:spPr>
          <a:xfrm>
            <a:off x="625642" y="4069882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647219D-B3D4-4407-85C7-D29718ECE137}"/>
              </a:ext>
            </a:extLst>
          </p:cNvPr>
          <p:cNvCxnSpPr>
            <a:cxnSpLocks/>
          </p:cNvCxnSpPr>
          <p:nvPr/>
        </p:nvCxnSpPr>
        <p:spPr>
          <a:xfrm>
            <a:off x="625642" y="3202004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44AF429-20A6-403B-B045-28D147DB2352}"/>
              </a:ext>
            </a:extLst>
          </p:cNvPr>
          <p:cNvCxnSpPr>
            <a:cxnSpLocks/>
          </p:cNvCxnSpPr>
          <p:nvPr/>
        </p:nvCxnSpPr>
        <p:spPr>
          <a:xfrm>
            <a:off x="625642" y="4366661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BC8148-69EE-4682-BCEB-8A73FC9D79F8}"/>
              </a:ext>
            </a:extLst>
          </p:cNvPr>
          <p:cNvCxnSpPr>
            <a:cxnSpLocks/>
          </p:cNvCxnSpPr>
          <p:nvPr/>
        </p:nvCxnSpPr>
        <p:spPr>
          <a:xfrm>
            <a:off x="625642" y="5242560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8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Elk element kan attributen hebben in de begintag.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Globale attributen zijn toepasbaar bij elke element.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Specifieke attributen zijn toepasbaar bij specifieke elementen.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Attributen voorzien extra informatie of data aan een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src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="foto.gif"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width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="100"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&lt;a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href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="page2.html"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&gt;pagina 2&lt;/a&gt;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&lt;p 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class=”par”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=”par”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=”border: 1px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solid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red;”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&gt;paragraaf&lt;/p&gt;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nl-NL" sz="18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532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Inhoud en opmaak moet gescheiden worden!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die enkel opmaak beschrijven zijn verboden.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moeten een inhoudelijke betekenis hebben.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4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Commentaar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Soms kan het handig zijn om commentaar toe te voegen over onze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&lt;!--Dit is een stukje commentaar--&gt;</a:t>
            </a:r>
            <a:endParaRPr lang="nl-BE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57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08F2-632E-433C-AEB6-B17315CBE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EBF288-87A3-4564-9AEB-B7B9754BC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&lt;!DOCTYPE html&gt; declaratie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&lt;meta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charset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=”utf-8”&gt;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We hanteren een correcte volgorde en nesting van de elementen.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Alle HTML-elementen en attributen worden in kleine letters geschreven.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waardes van de attributen staan altijd tussen dubbele aanhalingstekens.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Elementen met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eindtag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moeten altijd gesloten worden.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Algemene teksten moeten altijd in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paragraph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geplaatst worden.</a:t>
            </a:r>
          </a:p>
        </p:txBody>
      </p:sp>
    </p:spTree>
    <p:extLst>
      <p:ext uri="{BB962C8B-B14F-4D97-AF65-F5344CB8AC3E}">
        <p14:creationId xmlns:p14="http://schemas.microsoft.com/office/powerpoint/2010/main" val="163965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</a:t>
            </a: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esgever“ /&gt;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onderdelen:&lt;/span&gt;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29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Studiegids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>
                <a:hlinkClick r:id="rId2"/>
              </a:rPr>
              <a:t>studiegids</a:t>
            </a:r>
            <a:r>
              <a:rPr lang="nl-BE" dirty="0"/>
              <a:t> bevat informatie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het studiemateriaal en de nodige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contacturen en de onderwijsvormen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eindcompetenties en doelstellingen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leerinhoud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evaluatie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volgtijdelijkheid</a:t>
            </a:r>
          </a:p>
        </p:txBody>
      </p:sp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&lt;!DOCTYPE html&gt;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 lang="nl"&gt;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&lt;meta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charset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="utf-8“&gt;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lesgever“ /&gt;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onderdelen:&lt;/p&gt;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&lt;li&gt;HTML5&lt;/li&gt;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&lt;li&gt;…&lt;/li&gt;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86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Code valideren via </a:t>
            </a:r>
            <a:r>
              <a:rPr lang="nl-NL" sz="2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http://validator.w3.org</a:t>
            </a:r>
            <a:r>
              <a:rPr lang="nl-N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te komen tot:</a:t>
            </a: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gestandaardiseerde taal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browser-onafhankelijke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Verplicht toe te passen op alle oefeningen!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i="1" dirty="0"/>
              <a:t>Een oefening is pas af als de code gevalideerd is zonder </a:t>
            </a:r>
            <a:r>
              <a:rPr lang="nl-NL" i="1" dirty="0" err="1"/>
              <a:t>errors</a:t>
            </a:r>
            <a:r>
              <a:rPr lang="nl-NL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146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Oefening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Download het bestand ‘opdrachten.docx’ op </a:t>
            </a:r>
            <a:r>
              <a:rPr lang="nl-NL" sz="2000" dirty="0" err="1"/>
              <a:t>BlackBoard</a:t>
            </a:r>
            <a:r>
              <a:rPr lang="nl-NL" sz="2000" dirty="0"/>
              <a:t> (Inleiding en HTML &gt; Oefeningen).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Valideer de code aan de hand van de online </a:t>
            </a:r>
            <a:r>
              <a:rPr lang="nl-NL" sz="2000" dirty="0" err="1"/>
              <a:t>validator</a:t>
            </a:r>
            <a:r>
              <a:rPr lang="nl-N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Probeer de fouten </a:t>
            </a:r>
            <a:r>
              <a:rPr lang="nl-NL" sz="2000"/>
              <a:t>in oefening 1.4 weg </a:t>
            </a:r>
            <a:r>
              <a:rPr lang="nl-NL" sz="2000" dirty="0"/>
              <a:t>te werken.</a:t>
            </a:r>
          </a:p>
        </p:txBody>
      </p:sp>
    </p:spTree>
    <p:extLst>
      <p:ext uri="{BB962C8B-B14F-4D97-AF65-F5344CB8AC3E}">
        <p14:creationId xmlns:p14="http://schemas.microsoft.com/office/powerpoint/2010/main" val="109619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Structuur</a:t>
            </a:r>
          </a:p>
        </p:txBody>
      </p:sp>
    </p:spTree>
    <p:extLst>
      <p:ext uri="{BB962C8B-B14F-4D97-AF65-F5344CB8AC3E}">
        <p14:creationId xmlns:p14="http://schemas.microsoft.com/office/powerpoint/2010/main" val="1871216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Blokelementen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nemen altijd een nieuwe regel in beslag en maken gebruik van de volledige breedte van het scherm.</a:t>
            </a: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nl-BE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elementen </a:t>
            </a:r>
            <a:r>
              <a:rPr lang="nl-BE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worden in de huidige regel getoond en zijn even breed als de inhoud van het element.</a:t>
            </a: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79D7F31-8991-4F06-91E2-2D3E417C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5" y="4971965"/>
            <a:ext cx="3272561" cy="66905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B69731-4A42-4DFC-B8EC-9A733D90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5" y="3351997"/>
            <a:ext cx="9292458" cy="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0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FFA0-F40C-4D9B-B63B-F330F98E4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blokelementen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78F344D-6DDE-4035-9F79-FBD54FDDF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64792"/>
              </p:ext>
            </p:extLst>
          </p:nvPr>
        </p:nvGraphicFramePr>
        <p:xfrm>
          <a:off x="515937" y="2528888"/>
          <a:ext cx="11160124" cy="27050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21823">
                  <a:extLst>
                    <a:ext uri="{9D8B030D-6E8A-4147-A177-3AD203B41FA5}">
                      <a16:colId xmlns:a16="http://schemas.microsoft.com/office/drawing/2014/main" val="2633605470"/>
                    </a:ext>
                  </a:extLst>
                </a:gridCol>
                <a:gridCol w="6738301">
                  <a:extLst>
                    <a:ext uri="{9D8B030D-6E8A-4147-A177-3AD203B41FA5}">
                      <a16:colId xmlns:a16="http://schemas.microsoft.com/office/drawing/2014/main" val="3671266124"/>
                    </a:ext>
                  </a:extLst>
                </a:gridCol>
              </a:tblGrid>
              <a:tr h="27050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Paragraaf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&lt;p&gt;…&lt;/p&gt;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1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&lt;h1&gt;…&lt;/h1&gt;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2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&lt;h2&gt;…&lt;/h2&gt;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3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&lt;h3&gt;…&lt;/h3&gt;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4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&lt;h4&gt;…&lt;/h4&gt;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5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&lt;h5&gt;…&lt;/h5&gt;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6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&lt;h6&gt;…&lt;/h6&gt;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Divisie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&lt;div&gt;…&lt;/div&gt;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Blockquote/citaat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&lt;blockquote&gt;…&lt;/blockquote&gt;</a:t>
                      </a:r>
                      <a:endParaRPr lang="nl-BE" sz="20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Preformatted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&lt;pre&gt;…&lt;/pre&gt;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Ongeordende lijsten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Geordende lijsten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598738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 </a:t>
                      </a:r>
                      <a:endParaRPr lang="nl-BE" sz="21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330012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4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F93C8-1269-46D7-B46F-CE72FEA8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300F637-9E6B-4685-B0B2-5F08FA6F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7350"/>
              </p:ext>
            </p:extLst>
          </p:nvPr>
        </p:nvGraphicFramePr>
        <p:xfrm>
          <a:off x="515937" y="2033814"/>
          <a:ext cx="11160125" cy="34853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29817">
                  <a:extLst>
                    <a:ext uri="{9D8B030D-6E8A-4147-A177-3AD203B41FA5}">
                      <a16:colId xmlns:a16="http://schemas.microsoft.com/office/drawing/2014/main" val="4284453276"/>
                    </a:ext>
                  </a:extLst>
                </a:gridCol>
                <a:gridCol w="5230308">
                  <a:extLst>
                    <a:ext uri="{9D8B030D-6E8A-4147-A177-3AD203B41FA5}">
                      <a16:colId xmlns:a16="http://schemas.microsoft.com/office/drawing/2014/main" val="2417037344"/>
                    </a:ext>
                  </a:extLst>
                </a:gridCol>
              </a:tblGrid>
              <a:tr h="348535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blok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&lt;code&gt;…&lt;/code&gt;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&lt;q&gt;…&lt;/q&gt;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Hyperlink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&lt;a&gt;…&lt;/a&gt;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Tekst-selectie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&lt;span&gt;…&lt;/span&gt;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&lt;strong&gt;…&lt;/strong&gt;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&lt;sup&gt;…&lt;/sup&gt;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&lt;sub&gt;…&lt;/sub&gt;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Uitgelicht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&lt;b&gt;…&lt;/b&gt;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Andere stemming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&lt;i&gt;…&lt;/i&gt;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Afbeelding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Inputveld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&lt;select&gt;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257445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3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0C6D-5C6A-4E21-9331-381509569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D9586A-F9A7-4E93-A70A-9F119076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Oefening</a:t>
            </a:r>
          </a:p>
          <a:p>
            <a:r>
              <a:rPr lang="nl-BE" dirty="0"/>
              <a:t>Maak de webpagina op de volgende slide volledig 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de voorbeeldelementen uit de voorgaande slides.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via W3Schools op hoe je een horizontale lijn kan toevoegen in HTML.</a:t>
            </a:r>
          </a:p>
        </p:txBody>
      </p:sp>
    </p:spTree>
    <p:extLst>
      <p:ext uri="{BB962C8B-B14F-4D97-AF65-F5344CB8AC3E}">
        <p14:creationId xmlns:p14="http://schemas.microsoft.com/office/powerpoint/2010/main" val="465601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56EC295-FE7E-4727-8E96-7A564B0F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03" y="249362"/>
            <a:ext cx="8735379" cy="5702098"/>
          </a:xfrm>
          <a:prstGeom prst="rect">
            <a:avLst/>
          </a:prstGeom>
          <a:ln>
            <a:solidFill>
              <a:srgbClr val="42AC47"/>
            </a:solidFill>
          </a:ln>
        </p:spPr>
      </p:pic>
    </p:spTree>
    <p:extLst>
      <p:ext uri="{BB962C8B-B14F-4D97-AF65-F5344CB8AC3E}">
        <p14:creationId xmlns:p14="http://schemas.microsoft.com/office/powerpoint/2010/main" val="2378409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0E14-1AEB-424B-90D1-575435A2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DD670B-5C66-4B6A-ACE4-8A59668AA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EXTRA - Oefening</a:t>
            </a:r>
          </a:p>
          <a:p>
            <a:r>
              <a:rPr lang="nl-BE" dirty="0"/>
              <a:t>Maak een webpagina over een huisdier naar keuze. Geef hierbij algemene informatie over het ras, de verzorging, de voeding, de huisvesting,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5 verschillende blokelementen.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6 verschillende </a:t>
            </a:r>
            <a:r>
              <a:rPr lang="nl-BE" dirty="0" err="1"/>
              <a:t>inline</a:t>
            </a:r>
            <a:r>
              <a:rPr lang="nl-BE" dirty="0"/>
              <a:t> 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3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2427E-7C3F-4667-BBF7-B532B4009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68BBEA7-2FB0-473B-BC2E-C2F3692B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22384"/>
              </p:ext>
            </p:extLst>
          </p:nvPr>
        </p:nvGraphicFramePr>
        <p:xfrm>
          <a:off x="3218815" y="1822935"/>
          <a:ext cx="5754370" cy="386718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4267663608"/>
                    </a:ext>
                  </a:extLst>
                </a:gridCol>
                <a:gridCol w="4677410">
                  <a:extLst>
                    <a:ext uri="{9D8B030D-6E8A-4147-A177-3AD203B41FA5}">
                      <a16:colId xmlns:a16="http://schemas.microsoft.com/office/drawing/2014/main" val="795124262"/>
                    </a:ext>
                  </a:extLst>
                </a:gridCol>
              </a:tblGrid>
              <a:tr h="38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Onderwerp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3990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Inleiding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805404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 4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b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267182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6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582813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8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Positioning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49484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– 10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Design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189149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Formulieren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754989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– 14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Herhalingsoefeningen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42553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94010E1-66D6-454A-9C73-8061CD490D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18815" y="5590043"/>
            <a:ext cx="1976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1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* Planning onder voorbehoud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5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B907E-88FE-4C51-A602-AA8033479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CB51DD-098F-49BB-8C48-720C08D99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Hoofding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&lt;header&gt;...&lt;/header&gt;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Navigatieblok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Hoofdgedeelte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Secties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Artikels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Voetnoot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Randinformatie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396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E34D6-619A-454D-81B8-05C029A0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1A15DA-8336-4919-A05C-BBF11C43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Niet altijd eenvoudig te bepalen wanneer/wat!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Leidraad gebruiken om te kiezen…</a:t>
            </a:r>
          </a:p>
        </p:txBody>
      </p:sp>
    </p:spTree>
    <p:extLst>
      <p:ext uri="{BB962C8B-B14F-4D97-AF65-F5344CB8AC3E}">
        <p14:creationId xmlns:p14="http://schemas.microsoft.com/office/powerpoint/2010/main" val="4105606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3F2B-5B9D-4BE8-B23B-16FF7CC34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1B869FD-C3EB-48C2-B74F-ADD57DFE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82230"/>
              </p:ext>
            </p:extLst>
          </p:nvPr>
        </p:nvGraphicFramePr>
        <p:xfrm>
          <a:off x="515937" y="1964007"/>
          <a:ext cx="11400139" cy="33491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2629275747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753269865"/>
                    </a:ext>
                  </a:extLst>
                </a:gridCol>
              </a:tblGrid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Artikel</a:t>
                      </a:r>
                      <a:endParaRPr lang="nl-BE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op zichzelf gelezen of gedeeld worden. De inhoud is onafhankelijk van de rest van de pagina.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krantenartikel of nieuwsitem.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recept in een kookboek.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4223403798"/>
                  </a:ext>
                </a:extLst>
              </a:tr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Sectie</a:t>
                      </a:r>
                      <a:endParaRPr lang="nl-BE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een onderdeel van een geheel en is op zichzelf onvolledig.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hoofdstuk uit een boek.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eerste pagina van een blogpost.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389609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97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9485"/>
              </p:ext>
            </p:extLst>
          </p:nvPr>
        </p:nvGraphicFramePr>
        <p:xfrm>
          <a:off x="515937" y="1838423"/>
          <a:ext cx="11400139" cy="3840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Randinformatie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worden weggelaten. Het wordt gezien als iets ‘extra’, maar het is niet nodig om de inhoud te lezen of te begrijpen.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wist-je-datje of tip.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reclamebanner.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Hoofding</a:t>
                      </a:r>
                      <a:endParaRPr lang="nl-BE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heeft een inleidend of verwijzend karakter.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Bvb. De titel en subtitel van een blogpost.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Hoofdgedeelte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dominant en essentieel.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eigenlijke tekst van een blogpost.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90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48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80923"/>
              </p:ext>
            </p:extLst>
          </p:nvPr>
        </p:nvGraphicFramePr>
        <p:xfrm>
          <a:off x="515937" y="2502566"/>
          <a:ext cx="11400139" cy="2637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Voettekst</a:t>
                      </a:r>
                      <a:endParaRPr lang="nl-B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meta- of extra detailinformatie.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auteur en aanmaakdatum onderaan een blogpost.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copyrightinformatie onderaan een webpagina.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Navigatieblok</a:t>
                      </a:r>
                      <a:endParaRPr lang="nl-B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navigatielinken.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De linken naar andere webpagina’s binnen een website.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A833D15F-5898-48DF-8508-11B05F2F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25" y="298383"/>
            <a:ext cx="10752037" cy="53426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&lt;h1&gt;Paginatitel&lt;/h1&gt;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&lt;p&gt;Tekst&lt;/p&gt;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="link1.html"&gt;Link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="link2.html"&gt;Link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="link3.html"&gt;Link 3&lt;/a&gt;&lt;/li&gt;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&lt;h2&gt;Titel&lt;/h2&gt;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&lt;p&gt;Inhoud van de sectie&lt;/p&gt;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&lt;p&gt;sectievoetnoot&lt;/p&gt;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&lt;p&gt;Bijkomende inhoud&lt;/p&gt;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&lt;p&gt;Paginavoetnoot&lt;/p&gt;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2254559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97BD-1F87-45ED-84D3-CC90D823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Hyperlinks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6CAF71-163C-4F7B-84B1-80000AB3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Met hyperlinks kunnen we navigeren naar andere pagina’s of bestanden.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=”pagina1.html”&gt;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1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=”http://www.andere-website.be/pagina2.html”&gt;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2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=”/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/tekst3.txt” target=“_blank”&gt;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Open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tektbestand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 map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&lt;/a&gt;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endParaRPr lang="nl-BE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Absolute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absolute koppeling </a:t>
            </a:r>
            <a:r>
              <a:rPr lang="nl-BE" dirty="0"/>
              <a:t>verwijst naar een bepaald document op een webserver en gebruikt een URL-adres.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http://www.andere-website.be/pagina2.html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”&gt;Pagina 2&lt;/a&gt;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138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(document)relatieve koppeling </a:t>
            </a:r>
            <a:r>
              <a:rPr lang="nl-BE" dirty="0"/>
              <a:t>verwijst naar een ander bestand, maar doet dit relatief ten opzichte van het bestand van waaruit de link wordt aangeklikt.</a:t>
            </a:r>
          </a:p>
          <a:p>
            <a:endParaRPr lang="nl-BE" dirty="0"/>
          </a:p>
          <a:p>
            <a:r>
              <a:rPr lang="nl-BE" sz="1800" b="1" dirty="0"/>
              <a:t>Voorbeeld – link naar bestand in dezelfde map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main.html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main.html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05" y="3429000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703625F-24AE-4433-A9B3-B7EA9B8ABEF0}"/>
              </a:ext>
            </a:extLst>
          </p:cNvPr>
          <p:cNvCxnSpPr>
            <a:cxnSpLocks/>
          </p:cNvCxnSpPr>
          <p:nvPr/>
        </p:nvCxnSpPr>
        <p:spPr>
          <a:xfrm>
            <a:off x="9991023" y="3744227"/>
            <a:ext cx="394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531523-58AD-400F-AC6E-28D76076A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Online bronnen en extra informatie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21E31E80-9A9C-4EF5-8B2D-BF6C33AB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http://b</a:t>
            </a:r>
            <a:r>
              <a:rPr lang="nl-NL" sz="2000" u="sng" dirty="0">
                <a:solidFill>
                  <a:schemeClr val="hlink"/>
                </a:solidFill>
                <a:hlinkClick r:id="rId2"/>
              </a:rPr>
              <a:t>lackboard</a:t>
            </a: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.pxl.be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3"/>
              </a:rPr>
              <a:t>http://www.pluralsight.com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4"/>
              </a:rPr>
              <a:t>http://www.codeschool.com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</a:rPr>
              <a:t>https://www.codecademy.com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dirty="0">
                <a:hlinkClick r:id="rId5"/>
              </a:rPr>
              <a:t>https://developer.mozilla.org/en-US/docs/Web</a:t>
            </a:r>
            <a:endParaRPr lang="nl-NL" sz="20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6"/>
              </a:rPr>
              <a:t>http://www.w3.org</a:t>
            </a:r>
            <a:endParaRPr lang="nl-NL" sz="20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  <a:ea typeface="Calibri"/>
                <a:sym typeface="Calibri"/>
              </a:rPr>
              <a:t>https://whatwg.org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4537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dieper in folderhiërarchie (dalen)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formulier.html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html/formulier.html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1B44D6-2CDC-476F-A82B-BDC2DA5C0EC0}"/>
              </a:ext>
            </a:extLst>
          </p:cNvPr>
          <p:cNvCxnSpPr>
            <a:cxnSpLocks/>
          </p:cNvCxnSpPr>
          <p:nvPr/>
        </p:nvCxnSpPr>
        <p:spPr>
          <a:xfrm flipH="1">
            <a:off x="7334451" y="3513221"/>
            <a:ext cx="2242686" cy="1318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74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hoger in folderhiërarchie (stijgen)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formulier.html naar index.html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..</a:t>
            </a:r>
            <a:r>
              <a:rPr lang="nl-BE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/index.html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”&gt;…&lt;/a&gt;</a:t>
            </a:r>
            <a:endParaRPr lang="nl-BE" sz="1800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0091A047-9873-4D27-8A2F-180EC052E21D}"/>
              </a:ext>
            </a:extLst>
          </p:cNvPr>
          <p:cNvCxnSpPr>
            <a:cxnSpLocks/>
          </p:cNvCxnSpPr>
          <p:nvPr/>
        </p:nvCxnSpPr>
        <p:spPr>
          <a:xfrm flipV="1">
            <a:off x="7218947" y="3429001"/>
            <a:ext cx="2338939" cy="1354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4A4B5-07CC-4C35-985C-F8979B56F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23BB45-9233-4E19-94FE-2B40DB8B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wordt gebruikt om naar een specifieke positie te gaan binnen eenzelfde of een ander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bestaat altijd uit twee 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anker die de positie binnen het document aangeeft.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hyperlink die verwijst naar de positie binnen het document.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8436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binnen dezelfde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&lt;h2&gt;Inhoudsopgave&lt;/h2&gt;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1: Inleiding&lt;/h3&gt;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2: Structuur&lt;/h3&gt;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574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naar andere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="index.html#deel2"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&gt;deel 2&lt;/a&gt;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dirty="0"/>
              <a:t>Op de andere pagina moet je natuurlijk ook de ankers voorzien!</a:t>
            </a:r>
          </a:p>
        </p:txBody>
      </p:sp>
    </p:spTree>
    <p:extLst>
      <p:ext uri="{BB962C8B-B14F-4D97-AF65-F5344CB8AC3E}">
        <p14:creationId xmlns:p14="http://schemas.microsoft.com/office/powerpoint/2010/main" val="3849129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Opdrachten</a:t>
            </a:r>
          </a:p>
        </p:txBody>
      </p: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C35CED-894B-4858-AB4E-617226AA5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9B2321E-0B41-486E-ABEE-007433A4A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OPDRACHT 1</a:t>
            </a:r>
          </a:p>
          <a:p>
            <a:r>
              <a:rPr lang="nl-BE" sz="2000" dirty="0"/>
              <a:t>Open op </a:t>
            </a:r>
            <a:r>
              <a:rPr lang="nl-BE" sz="2000" dirty="0" err="1"/>
              <a:t>BlackBoard</a:t>
            </a:r>
            <a:r>
              <a:rPr lang="nl-BE" sz="2000" dirty="0"/>
              <a:t> de installatiegids (Inleiding en HTML &gt; Installatiegids software)</a:t>
            </a:r>
          </a:p>
          <a:p>
            <a:r>
              <a:rPr lang="nl-BE" sz="2000" dirty="0"/>
              <a:t>Installeer tegen volgende week ‘</a:t>
            </a:r>
            <a:r>
              <a:rPr lang="nl-BE" sz="2000" dirty="0" err="1"/>
              <a:t>WebStorm</a:t>
            </a:r>
            <a:r>
              <a:rPr lang="nl-BE" sz="2000" dirty="0"/>
              <a:t>’ op je computer</a:t>
            </a:r>
          </a:p>
          <a:p>
            <a:endParaRPr lang="nl-BE" dirty="0"/>
          </a:p>
          <a:p>
            <a:r>
              <a:rPr lang="nl-BE" dirty="0"/>
              <a:t>OPDRACHT 2</a:t>
            </a:r>
          </a:p>
          <a:p>
            <a:r>
              <a:rPr lang="nl-BE" sz="2000" dirty="0"/>
              <a:t>Download op </a:t>
            </a:r>
            <a:r>
              <a:rPr lang="nl-BE" sz="2000" dirty="0" err="1"/>
              <a:t>BlackBoard</a:t>
            </a:r>
            <a:r>
              <a:rPr lang="nl-BE" sz="2000" dirty="0"/>
              <a:t> de PDF met de opdrachten (Inleiding en HTML &gt; Opdrachten)</a:t>
            </a:r>
          </a:p>
          <a:p>
            <a:r>
              <a:rPr lang="nl-BE" sz="2000" dirty="0"/>
              <a:t>Deze opdrachten mag je volgende week in de klas maken</a:t>
            </a:r>
          </a:p>
        </p:txBody>
      </p:sp>
    </p:spTree>
    <p:extLst>
      <p:ext uri="{BB962C8B-B14F-4D97-AF65-F5344CB8AC3E}">
        <p14:creationId xmlns:p14="http://schemas.microsoft.com/office/powerpoint/2010/main" val="4497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9137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8ACA1-18F2-4FE9-ABED-1B0696116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Webtalen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DFBE0-7283-43D7-A97C-C9ECAAF1C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HTML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HyperText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Markup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Language)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i="1" dirty="0">
                <a:solidFill>
                  <a:schemeClr val="dk1"/>
                </a:solidFill>
                <a:ea typeface="Calibri"/>
                <a:sym typeface="Calibri"/>
              </a:rPr>
              <a:t>structuur</a:t>
            </a: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 te voorzien met behulp van annotaties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dirty="0"/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CSS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Cascading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Style Sheets)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b="0" i="1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opmaak</a:t>
            </a: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te voorzien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b="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dirty="0" err="1"/>
              <a:t>JavaScript</a:t>
            </a:r>
            <a:endParaRPr lang="nl-BE" sz="2000" dirty="0"/>
          </a:p>
          <a:p>
            <a:pPr marL="80010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/>
              <a:t>Taal om interactie en functionaliteit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375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79FABF-1FC0-4531-9114-8708514B7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Vraag-antwoord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Zorgt voor de communicatie tussen een client en een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Werkt platformonafhankelijk</a:t>
            </a:r>
          </a:p>
        </p:txBody>
      </p:sp>
    </p:spTree>
    <p:extLst>
      <p:ext uri="{BB962C8B-B14F-4D97-AF65-F5344CB8AC3E}">
        <p14:creationId xmlns:p14="http://schemas.microsoft.com/office/powerpoint/2010/main" val="326274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08DEB3-474B-43A9-9A64-EEFFABE9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3EC3027-D1D1-49B0-ABBA-8FE8B674AF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77" y="2265045"/>
            <a:ext cx="7135044" cy="3375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894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2733</Words>
  <Application>Microsoft Office PowerPoint</Application>
  <PresentationFormat>Breedbeeld</PresentationFormat>
  <Paragraphs>444</Paragraphs>
  <Slides>56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Segoe UI</vt:lpstr>
      <vt:lpstr>Symbol</vt:lpstr>
      <vt:lpstr>Wingdings</vt:lpstr>
      <vt:lpstr>Kantoorthema</vt:lpstr>
      <vt:lpstr>Web Essentials</vt:lpstr>
      <vt:lpstr>Vakinformatie</vt:lpstr>
      <vt:lpstr>Studiegids</vt:lpstr>
      <vt:lpstr>Planning</vt:lpstr>
      <vt:lpstr>Online bronnen en extra informatie</vt:lpstr>
      <vt:lpstr>Inleiding</vt:lpstr>
      <vt:lpstr>Webtalen</vt:lpstr>
      <vt:lpstr>HTTP-protocol</vt:lpstr>
      <vt:lpstr>HTTP-protocol</vt:lpstr>
      <vt:lpstr>URL’s</vt:lpstr>
      <vt:lpstr>URL’s</vt:lpstr>
      <vt:lpstr>URL’s</vt:lpstr>
      <vt:lpstr>Integrated Development Environment</vt:lpstr>
      <vt:lpstr>(Google Chrome) DevTools</vt:lpstr>
      <vt:lpstr>Starten met HTML</vt:lpstr>
      <vt:lpstr>Een lege webpagina</vt:lpstr>
      <vt:lpstr>Een lege webpagina</vt:lpstr>
      <vt:lpstr>Een lege webpagina</vt:lpstr>
      <vt:lpstr>Een lege webpagina</vt:lpstr>
      <vt:lpstr>Een lege webpagina</vt:lpstr>
      <vt:lpstr>Een lege webpagina</vt:lpstr>
      <vt:lpstr>Elementen en tags</vt:lpstr>
      <vt:lpstr>Elementen en tags</vt:lpstr>
      <vt:lpstr>Elementen en tags</vt:lpstr>
      <vt:lpstr>Attributen</vt:lpstr>
      <vt:lpstr>Elementen en attributen</vt:lpstr>
      <vt:lpstr>Commentaar</vt:lpstr>
      <vt:lpstr>Conventies en validatie</vt:lpstr>
      <vt:lpstr>PowerPoint-presentatie</vt:lpstr>
      <vt:lpstr>PowerPoint-presentatie</vt:lpstr>
      <vt:lpstr>Conventies en validatie</vt:lpstr>
      <vt:lpstr>Conventies en validatie</vt:lpstr>
      <vt:lpstr>Structuur</vt:lpstr>
      <vt:lpstr>Blokelementen en inline elementen</vt:lpstr>
      <vt:lpstr>Voorbeelden blokelementen</vt:lpstr>
      <vt:lpstr>Voorbeelden inline elementen</vt:lpstr>
      <vt:lpstr>Blokelementen en inline elementen</vt:lpstr>
      <vt:lpstr>PowerPoint-presentatie</vt:lpstr>
      <vt:lpstr>Blokelementen en inline elementen</vt:lpstr>
      <vt:lpstr>Structuurelementen</vt:lpstr>
      <vt:lpstr>Structuurelementen</vt:lpstr>
      <vt:lpstr>Leidraad structuurelementen</vt:lpstr>
      <vt:lpstr>Leidraad structuurelementen</vt:lpstr>
      <vt:lpstr>Leidraad structuurelementen</vt:lpstr>
      <vt:lpstr>PowerPoint-presentatie</vt:lpstr>
      <vt:lpstr>Hyperlinks</vt:lpstr>
      <vt:lpstr>Hyperlinks</vt:lpstr>
      <vt:lpstr>Absolute koppeling</vt:lpstr>
      <vt:lpstr>Relatieve koppeling</vt:lpstr>
      <vt:lpstr>Relatieve koppeling</vt:lpstr>
      <vt:lpstr>Relatieve koppeling</vt:lpstr>
      <vt:lpstr>Interne koppeling</vt:lpstr>
      <vt:lpstr>Interne koppeling binnen dezelfde pagina</vt:lpstr>
      <vt:lpstr>Interne koppeling naar andere pagina</vt:lpstr>
      <vt:lpstr>Opdrachten</vt:lpstr>
      <vt:lpstr>Opdrachten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Ben Dirix</cp:lastModifiedBy>
  <cp:revision>376</cp:revision>
  <dcterms:created xsi:type="dcterms:W3CDTF">2017-10-12T15:08:04Z</dcterms:created>
  <dcterms:modified xsi:type="dcterms:W3CDTF">2022-09-23T10:53:45Z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