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4"/>
  </p:notesMasterIdLst>
  <p:sldIdLst>
    <p:sldId id="256" r:id="rId3"/>
    <p:sldId id="506" r:id="rId4"/>
    <p:sldId id="264" r:id="rId5"/>
    <p:sldId id="616" r:id="rId6"/>
    <p:sldId id="444" r:id="rId7"/>
    <p:sldId id="528" r:id="rId8"/>
    <p:sldId id="617" r:id="rId9"/>
    <p:sldId id="618" r:id="rId10"/>
    <p:sldId id="574" r:id="rId11"/>
    <p:sldId id="620" r:id="rId12"/>
    <p:sldId id="619" r:id="rId13"/>
    <p:sldId id="596" r:id="rId14"/>
    <p:sldId id="621" r:id="rId15"/>
    <p:sldId id="595" r:id="rId16"/>
    <p:sldId id="627" r:id="rId17"/>
    <p:sldId id="626" r:id="rId18"/>
    <p:sldId id="625" r:id="rId19"/>
    <p:sldId id="624" r:id="rId20"/>
    <p:sldId id="623" r:id="rId21"/>
    <p:sldId id="622" r:id="rId22"/>
    <p:sldId id="593" r:id="rId23"/>
    <p:sldId id="632" r:id="rId24"/>
    <p:sldId id="646" r:id="rId25"/>
    <p:sldId id="578" r:id="rId26"/>
    <p:sldId id="631" r:id="rId27"/>
    <p:sldId id="630" r:id="rId28"/>
    <p:sldId id="629" r:id="rId29"/>
    <p:sldId id="628" r:id="rId30"/>
    <p:sldId id="599" r:id="rId31"/>
    <p:sldId id="634" r:id="rId32"/>
    <p:sldId id="633" r:id="rId33"/>
    <p:sldId id="635" r:id="rId34"/>
    <p:sldId id="636" r:id="rId35"/>
    <p:sldId id="637" r:id="rId36"/>
    <p:sldId id="600" r:id="rId37"/>
    <p:sldId id="644" r:id="rId38"/>
    <p:sldId id="643" r:id="rId39"/>
    <p:sldId id="642" r:id="rId40"/>
    <p:sldId id="645" r:id="rId41"/>
    <p:sldId id="641" r:id="rId42"/>
    <p:sldId id="640" r:id="rId43"/>
    <p:sldId id="639" r:id="rId44"/>
    <p:sldId id="638" r:id="rId45"/>
    <p:sldId id="543" r:id="rId46"/>
    <p:sldId id="542" r:id="rId47"/>
    <p:sldId id="541" r:id="rId48"/>
    <p:sldId id="540" r:id="rId49"/>
    <p:sldId id="601" r:id="rId50"/>
    <p:sldId id="539" r:id="rId51"/>
    <p:sldId id="538" r:id="rId52"/>
    <p:sldId id="602" r:id="rId53"/>
    <p:sldId id="537" r:id="rId54"/>
    <p:sldId id="536" r:id="rId55"/>
    <p:sldId id="603" r:id="rId56"/>
    <p:sldId id="572" r:id="rId57"/>
    <p:sldId id="577" r:id="rId58"/>
    <p:sldId id="571" r:id="rId59"/>
    <p:sldId id="570" r:id="rId60"/>
    <p:sldId id="608" r:id="rId61"/>
    <p:sldId id="609" r:id="rId62"/>
    <p:sldId id="576" r:id="rId63"/>
    <p:sldId id="607" r:id="rId64"/>
    <p:sldId id="606" r:id="rId65"/>
    <p:sldId id="605" r:id="rId66"/>
    <p:sldId id="604" r:id="rId67"/>
    <p:sldId id="532" r:id="rId68"/>
    <p:sldId id="612" r:id="rId69"/>
    <p:sldId id="615" r:id="rId70"/>
    <p:sldId id="614" r:id="rId71"/>
    <p:sldId id="613" r:id="rId72"/>
    <p:sldId id="611" r:id="rId73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DD44DD6F-351F-425D-B130-9BBCC9CC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F83EB6BE-26BC-428F-8F35-F4CF266E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8842FBFD-0A62-4C77-BA62-BBB0500B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040A6DC2-CF7C-46D7-8C09-7162DD92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91DC145F-288F-438E-B4E7-6CB82220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C3A50C08-44D8-4862-B1E8-9FC815CF3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9CAEDE4E-D445-4396-85FD-AA947C3B1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C65CCA4E-AEE1-459E-99D9-36379F7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8C8CE3D2-2EC1-4FBC-8B3F-2858DF94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AA707244-5B2C-48A5-8F66-87202E1D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>
            <a:extLst>
              <a:ext uri="{FF2B5EF4-FFF2-40B4-BE49-F238E27FC236}">
                <a16:creationId xmlns:a16="http://schemas.microsoft.com/office/drawing/2014/main" id="{E993A540-B5C6-4DB0-8E77-1F88AFAB6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147C8C2B-506F-4DE5-A25B-1F5FC5C8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7DB82F13-C8FF-4B8F-B4E5-6B3C296B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>
            <a:extLst>
              <a:ext uri="{FF2B5EF4-FFF2-40B4-BE49-F238E27FC236}">
                <a16:creationId xmlns:a16="http://schemas.microsoft.com/office/drawing/2014/main" id="{4367578E-BA78-4EDC-AFD7-FC39609B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FAEE59B5-9809-4152-A79D-B79C5068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102A97F2-FA92-480D-8BF9-3A1DDC60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47EBBEFD-398E-4328-B2D2-7690F13E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AutoShape 18">
            <a:extLst>
              <a:ext uri="{FF2B5EF4-FFF2-40B4-BE49-F238E27FC236}">
                <a16:creationId xmlns:a16="http://schemas.microsoft.com/office/drawing/2014/main" id="{654C1C42-6D9E-41AB-8F6A-785D179C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>
            <a:extLst>
              <a:ext uri="{FF2B5EF4-FFF2-40B4-BE49-F238E27FC236}">
                <a16:creationId xmlns:a16="http://schemas.microsoft.com/office/drawing/2014/main" id="{32E245A6-D0CE-43DE-B607-338396A9E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AutoShape 20">
            <a:extLst>
              <a:ext uri="{FF2B5EF4-FFF2-40B4-BE49-F238E27FC236}">
                <a16:creationId xmlns:a16="http://schemas.microsoft.com/office/drawing/2014/main" id="{A33EC77C-6DA9-4B71-91C9-7B32A48F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AutoShape 21">
            <a:extLst>
              <a:ext uri="{FF2B5EF4-FFF2-40B4-BE49-F238E27FC236}">
                <a16:creationId xmlns:a16="http://schemas.microsoft.com/office/drawing/2014/main" id="{A027504D-C968-4F62-92DC-D817BC07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>
            <a:extLst>
              <a:ext uri="{FF2B5EF4-FFF2-40B4-BE49-F238E27FC236}">
                <a16:creationId xmlns:a16="http://schemas.microsoft.com/office/drawing/2014/main" id="{B43162B0-C981-4CE2-8D38-0783D449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>
            <a:extLst>
              <a:ext uri="{FF2B5EF4-FFF2-40B4-BE49-F238E27FC236}">
                <a16:creationId xmlns:a16="http://schemas.microsoft.com/office/drawing/2014/main" id="{D83AC801-4735-4D56-BD77-8B39C43D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FB1737E-3E23-4FED-AB99-DF05631E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B07A329D-5E23-45F0-BD02-E8A6771B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FD8E5F3C-256A-4D61-B60E-B0A0E67228A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64088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685E7AAA-7A83-4604-B19E-B0E0B7519D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5012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67B7E0FD-D9FF-41A4-8952-9AE00D88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3CBDDA8F-52E7-42D5-A087-D92C981018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37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marL="215900" indent="-180975" algn="r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136BB67C-FACA-4ED1-9110-8FB70A4A67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4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44C2A0D-ED16-4A3B-A60C-803F89E898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065773-A172-4494-A47E-5D097AA87F6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4689" name="Text Box 1">
            <a:extLst>
              <a:ext uri="{FF2B5EF4-FFF2-40B4-BE49-F238E27FC236}">
                <a16:creationId xmlns:a16="http://schemas.microsoft.com/office/drawing/2014/main" id="{DB96A05D-F161-44C1-85B6-2B4BB1C94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B31A60-EDEE-42B9-A640-D20EF75A696B}" type="slidenum">
              <a:rPr lang="en-US" altLang="en-US" sz="1300"/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DECD709-B020-4A86-86CC-7F2DB669EC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7F64E79-D393-4899-B42A-E4E7E26520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7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809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13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356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14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989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15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3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48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17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302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18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83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19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80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20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63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44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21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686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22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783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24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660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25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66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1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27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032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28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470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29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376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30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883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31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08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85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32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291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33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63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34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54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35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529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7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37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971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38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923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39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697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40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8700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41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08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839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42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116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43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9020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44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6690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45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990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472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47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60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48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06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49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5077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50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8563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51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2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977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52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577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53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62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54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0260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55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4383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3715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57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9713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58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136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59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1888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60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4709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61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6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1933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62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799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63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4144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64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5744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65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6055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100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67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4985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68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21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69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264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70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975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71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14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7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9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66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799CF304-B2B5-4F13-B063-9FA9274BC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712A1-AD26-4E76-9937-EC5493725B7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DF9959F2-664D-4FE4-9492-63EFC3DF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E76B2C-7418-44A8-A755-F74C24C8F277}" type="slidenum">
              <a:rPr lang="en-US" altLang="en-US" sz="1300"/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7DD9EC9-417A-4254-9372-D770175555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F9195DB-7285-4517-B451-356079566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4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51E-0AFB-4920-8852-DC6CD81E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5FD9C-5ABD-4034-9B92-703E31DDA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BA334-534B-466F-B31A-6A7BB4C3CEE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A0D76-38BB-40BE-82DC-F68FD4E3E1E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04140A-C75B-4EB8-948C-2E6E69356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4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1D5-E9A6-43C3-A19F-BECAEF17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3A916-D683-4EF2-8D43-B4761D9D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3067C-DC74-49DB-A7A7-4DCC64F8D23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9F9D-36BD-40E2-9B5D-A50DEE86A89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E91F40-F918-452E-83BC-C05F63CED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2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3296B-1ED2-454B-89FA-6A4F49937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2413" y="457200"/>
            <a:ext cx="2047875" cy="5373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E3BE-5FA0-4CAB-BA0A-80454E51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92813" cy="5373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498FF-EB99-4CD8-BE20-D0F9A773660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BFEEF-0422-40AB-A695-FF680CA6163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328051-C578-4728-9DAF-C08F9CF785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27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1660-9714-4389-9092-3BB4752B4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5542-F0D1-4B30-8A03-BCE3797A8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2404C-541D-4568-A1C0-A485B858A86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FE5B0-EFC0-4372-A395-10AED49A305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BB8EF11-75AC-4B6D-89C6-D062FEE0A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91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8763-40F6-491E-A17A-D1996767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D7BC-6395-4CFC-8DB4-A5E3DE76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64814-A4CD-422B-8375-968FD663325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1169-AFCD-4E0F-97BA-722F05CB719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0BA86F-5B6A-4852-9A8B-EFF59F5EA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86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BD37-1652-4A21-991E-D9C9DC3A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5D9E-0997-4D66-BA7F-25EB3542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AD66-D807-48AB-A607-37E43B7172A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FE511-0EA6-41A0-B4F1-2F89B5B9422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6F4221-A912-4EF3-8529-BDE16B08DE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10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507D-7070-4415-9E46-53EA71E9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DFAB-FAF0-42B0-AB00-8EF5EAF2F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19550" cy="3849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AB79B-D3EC-432D-97C7-B70448717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021138" cy="3849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CEDA-D184-49AA-A95D-C68386F2484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9A4B-51B9-4CA5-92DB-515A97D0CF0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64D982-3A52-4874-AF69-DBF56133A3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950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4CE8-A6BE-49A1-B11D-0C4DBA39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ABDF-B92F-440B-8DE1-D16BC8B2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32DDA-1F5E-4D9F-AFF7-B50422B6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3DFF5-38FB-4A99-9435-772C94800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4CD4A-EC1B-4D13-B465-46B23F640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65C944-C29C-4B10-9EA4-663F6C8AA7D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06B788-4D3D-4FCE-A0A0-9E85FA978FB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E561F6D-ED0E-465C-AA77-545DCABF10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46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26C7-D65F-40AF-8FA9-9FB81E5C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C54FC-92B4-414D-B7C7-74AD8D28BD0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9C61-876D-4992-BB31-21086BF8403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26784C3-2982-47A8-A048-A22773B363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6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8C4A63-3B88-42FE-832E-0B1EDEFFB84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D3D00-B7DB-4B09-858A-1244255F1F6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4C99F7-6E96-4CF1-8624-2584875BE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763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D2B9-7DE2-4103-8FB5-2ECFBE5A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F1E1-4F24-4F0E-8497-1348830E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448C9-8F7C-43D0-B3B2-35FAF85C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5B83-394D-4ACF-AD47-D62FD6C0EB2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A649-D04A-40D5-B0F3-C02F4A9908B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9A5B52-63C8-44C7-BE0D-419A51753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88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DE92-EBE6-4556-9592-C04028AA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D527-D721-436F-9C19-8C7A92DD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A0414-742D-44CF-A2E3-B46422EC77E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08D32-2B75-4686-8298-E1E15D89C32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74BE63-C48F-4055-9B10-5FD15F53D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66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39A1-05D3-42E9-A9AC-BE4AEB23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9224-C88A-4A67-984A-D4752917E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0487A-7E52-4557-A43D-CABB5CA8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D232-A01A-4223-BA7F-66002B6FFA4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880F-57C4-4DEF-BA32-2ED30269A84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B4B2CF-615C-440D-B8DF-81C80A231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6DF-53C0-4A07-9B69-E3963DF6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84CA4-EB4D-47E1-B0BE-DDA9BA24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9A4FB-D622-4898-ADF6-F55F1E4361E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0EE22-079A-4D6F-B181-09905906A8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FD5184C-D528-4812-9512-C5ADEDAD0A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78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E232-9036-401E-BC06-CE7B9D8F0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2413" y="457200"/>
            <a:ext cx="2047875" cy="5373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D24C-28AF-4DF7-9277-B7B0CAC9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92813" cy="5373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80A89-A4F5-4FDF-A196-82E486F0150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03C44-4B02-4F54-96FA-4B7FE8FD2B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71906C7-3CF9-4AEF-A323-20160F363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9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DF97-5C6B-405F-8A14-BFFA8C08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193088" cy="1335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AEDA2-9A15-4BC1-AC14-BDC2AA8BDFD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2514600" y="6173788"/>
            <a:ext cx="2859088" cy="4206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95A0E-7B52-468A-BE80-742AF5FAD19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553200" y="6248400"/>
            <a:ext cx="2097088" cy="420688"/>
          </a:xfrm>
        </p:spPr>
        <p:txBody>
          <a:bodyPr/>
          <a:lstStyle>
            <a:lvl1pPr>
              <a:defRPr/>
            </a:lvl1pPr>
          </a:lstStyle>
          <a:p>
            <a:fld id="{DF5A9B6A-E5F9-43E8-A7A3-61F530342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7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42F-1261-446A-ACF2-DE338DA2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31D3-3CE0-4A7F-B1A4-A02705A1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00A1A-1038-4904-8B4C-7099D06C95A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23C1F-53D2-486F-B600-B0FDAE64F0E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6AAC50B-3396-43E7-A507-BD3C6469B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A59-1669-4750-A5EF-8C0A0E8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985E-4378-4309-9088-228A268B4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19550" cy="3849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5738-865B-4FE9-926F-BAC08E69A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021138" cy="3849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869B-FE63-4DAF-AB74-91D05713839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BA39-5DE4-4E64-B6D7-6DFDF34812B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C422000-CF4F-4CF3-86A9-21CE291B7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51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777-4294-4809-981C-ED615536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9085-B9F9-4A80-936B-70C24DC0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D0915-43D7-4FF7-9266-D64A9B4E9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8E050-B5E4-4A33-ACE4-4FF74C542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9707D-FDA5-4CE8-852A-FA765F4E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E67A74-E483-457F-A00F-77634AEA40A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4E1481-1B0B-424E-896E-EF2CF1ED5E6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7A0B4A-2E76-4F71-A15E-3476773CEC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3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AB81-C3D7-4165-9D49-97331559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DAAF3-AAF6-4AB8-B451-5EE5575D370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1100-03EF-4791-853A-16F390C1C9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7B4343-CA11-4BCD-BC9B-A8489B5FA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2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E8BF5-0ED7-4B99-91E6-8A768595DF5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5909C-FA30-4133-AA9B-A440022B0BC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0D1AD2-7E5B-48BC-9885-00B540464F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69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8C36-66DF-487B-BACA-F45BFDA9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D593-46FC-4067-9E00-88D50DF9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7DD90-C61E-42F6-8FFD-03D95B9E4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B64C-F982-42F3-BCC0-672A02C4DF6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E97A-351A-47EC-B5DD-8F2891E3C2F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33D55C-E3B4-4D0C-9A86-02020FA16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4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A53-68C2-44EF-A69E-CC4CBE9D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F672D-7053-494E-A8D4-F1BE663A5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B158-13A4-4531-8EF1-C901C9C1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5BAA-5091-4FD9-97F1-BEEA1B7313E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68D0-1102-4FE5-AD55-93BFB409C20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B8FA82B-80F6-4A8B-80AC-BA73954EB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1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3FB92CC-3F36-4733-889A-56841B4C653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590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r>
              <a:rPr lang="en-US" altLang="en-US"/>
              <a:t>CS 414 - Spring 2009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5205E93E-16C0-438E-B36F-59F2B10222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0970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cs typeface="DejaVu Sans" charset="0"/>
              </a:defRPr>
            </a:lvl1pPr>
          </a:lstStyle>
          <a:p>
            <a:fld id="{8100945A-71BF-46A5-BB08-BDC3031DDBE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DF742FCC-0C21-4C56-ABA6-5E3382C0E3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07488" cy="509588"/>
            <a:chOff x="0" y="0"/>
            <a:chExt cx="5737" cy="321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0EAA1770-4BA5-4065-88D4-52DD83355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7" cy="31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AC085EC3-2A50-4CFC-BD76-3B0EC087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477" cy="1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Rectangle 6">
              <a:extLst>
                <a:ext uri="{FF2B5EF4-FFF2-40B4-BE49-F238E27FC236}">
                  <a16:creationId xmlns:a16="http://schemas.microsoft.com/office/drawing/2014/main" id="{B176ED51-99B1-46FE-AF2C-5FC4D746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64" cy="6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4DF7E1AD-E1A0-441B-8E6B-59A35C26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65" cy="64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5E971E48-D285-4916-8DAA-F732AC9DF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65" cy="6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D992E980-06AB-491B-8C2D-9C76207C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63" cy="64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2B72627C-95B9-46A9-8CAB-56B8DDB0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66" cy="64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5253C630-B2E0-4D71-965C-72DDA2ED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64" cy="64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FA726F05-A3AD-4795-8C1E-2D902DED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63" cy="63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FA0BD77-883C-49CA-93AD-B5B5743E1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193088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4E88DF54-FE11-4A93-909F-7F85B088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193088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7C9B077F-05EC-4310-B98F-01D059D3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>
            <a:extLst>
              <a:ext uri="{FF2B5EF4-FFF2-40B4-BE49-F238E27FC236}">
                <a16:creationId xmlns:a16="http://schemas.microsoft.com/office/drawing/2014/main" id="{CA4519BC-3762-4514-8EBE-C5DB9E3235C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07488" cy="6821488"/>
            <a:chOff x="0" y="0"/>
            <a:chExt cx="5737" cy="4297"/>
          </a:xfrm>
        </p:grpSpPr>
        <p:sp>
          <p:nvSpPr>
            <p:cNvPr id="2050" name="Rectangle 2">
              <a:extLst>
                <a:ext uri="{FF2B5EF4-FFF2-40B4-BE49-F238E27FC236}">
                  <a16:creationId xmlns:a16="http://schemas.microsoft.com/office/drawing/2014/main" id="{24B943EB-0929-4560-A162-9035F915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85" cy="429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Rectangle 3">
              <a:extLst>
                <a:ext uri="{FF2B5EF4-FFF2-40B4-BE49-F238E27FC236}">
                  <a16:creationId xmlns:a16="http://schemas.microsoft.com/office/drawing/2014/main" id="{E198BAC3-555D-430D-AE25-80B5F037B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56" cy="1573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2" name="Group 4">
              <a:extLst>
                <a:ext uri="{FF2B5EF4-FFF2-40B4-BE49-F238E27FC236}">
                  <a16:creationId xmlns:a16="http://schemas.microsoft.com/office/drawing/2014/main" id="{4B5DB15E-4DD3-4451-B83A-565E98D0FD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783" cy="1966"/>
              <a:chOff x="0" y="672"/>
              <a:chExt cx="1783" cy="1966"/>
            </a:xfrm>
          </p:grpSpPr>
          <p:sp>
            <p:nvSpPr>
              <p:cNvPr id="2053" name="Rectangle 5">
                <a:extLst>
                  <a:ext uri="{FF2B5EF4-FFF2-40B4-BE49-F238E27FC236}">
                    <a16:creationId xmlns:a16="http://schemas.microsoft.com/office/drawing/2014/main" id="{5BA92184-745D-426F-98FB-0F3CEA29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40" cy="381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Rectangle 6">
                <a:extLst>
                  <a:ext uri="{FF2B5EF4-FFF2-40B4-BE49-F238E27FC236}">
                    <a16:creationId xmlns:a16="http://schemas.microsoft.com/office/drawing/2014/main" id="{FC842EBF-823E-4ACD-AC42-0319EF30F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39" cy="382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Rectangle 7">
                <a:extLst>
                  <a:ext uri="{FF2B5EF4-FFF2-40B4-BE49-F238E27FC236}">
                    <a16:creationId xmlns:a16="http://schemas.microsoft.com/office/drawing/2014/main" id="{E2B8C23E-40F9-458A-9258-C73F51F16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46" cy="377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Rectangle 8">
                <a:extLst>
                  <a:ext uri="{FF2B5EF4-FFF2-40B4-BE49-F238E27FC236}">
                    <a16:creationId xmlns:a16="http://schemas.microsoft.com/office/drawing/2014/main" id="{979E194A-A215-4F8F-9E6C-7DECE4F41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45" cy="381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Rectangle 9">
                <a:extLst>
                  <a:ext uri="{FF2B5EF4-FFF2-40B4-BE49-F238E27FC236}">
                    <a16:creationId xmlns:a16="http://schemas.microsoft.com/office/drawing/2014/main" id="{BA88F413-4C7E-4EC6-B324-AC1389FD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46" cy="382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Rectangle 10">
                <a:extLst>
                  <a:ext uri="{FF2B5EF4-FFF2-40B4-BE49-F238E27FC236}">
                    <a16:creationId xmlns:a16="http://schemas.microsoft.com/office/drawing/2014/main" id="{86E679BA-1C19-4DA6-897D-CCB27B25A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45" cy="37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Rectangle 11">
                <a:extLst>
                  <a:ext uri="{FF2B5EF4-FFF2-40B4-BE49-F238E27FC236}">
                    <a16:creationId xmlns:a16="http://schemas.microsoft.com/office/drawing/2014/main" id="{5FE78CD5-DE41-4B9B-B3FF-AD8C9E68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44" cy="376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Rectangle 12">
                <a:extLst>
                  <a:ext uri="{FF2B5EF4-FFF2-40B4-BE49-F238E27FC236}">
                    <a16:creationId xmlns:a16="http://schemas.microsoft.com/office/drawing/2014/main" id="{1DAAAEA7-8265-469A-8D3D-B782393C2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39" cy="37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Rectangle 13">
                <a:extLst>
                  <a:ext uri="{FF2B5EF4-FFF2-40B4-BE49-F238E27FC236}">
                    <a16:creationId xmlns:a16="http://schemas.microsoft.com/office/drawing/2014/main" id="{CAFBE8BE-4B95-4C09-B836-E77FC62D3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40" cy="383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Rectangle 14">
                <a:extLst>
                  <a:ext uri="{FF2B5EF4-FFF2-40B4-BE49-F238E27FC236}">
                    <a16:creationId xmlns:a16="http://schemas.microsoft.com/office/drawing/2014/main" id="{81473230-BAED-4CB6-A39D-A3673EAE5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45" cy="38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13F06479-E104-410A-9C7A-DA42BD90A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193088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A7008589-FF0B-4527-88B7-E61A87AC3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193088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F5A2D011-76F6-413D-822B-6ED353726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79A66C77-C7EB-4B6F-86AF-20375FBCE5E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514600" y="6173788"/>
            <a:ext cx="285908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r>
              <a:rPr lang="en-US" altLang="en-US"/>
              <a:t>Dinesh Maharjan 2021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CA7D0CC7-4AE3-48B2-8A03-A52C1937B0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0970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cs typeface="DejaVu Sans" charset="0"/>
              </a:defRPr>
            </a:lvl1pPr>
          </a:lstStyle>
          <a:p>
            <a:fld id="{C891D7FD-DA65-4971-AE58-9DF401CAD8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980A866B-EBC7-4D49-8F03-D4D92567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28800"/>
            <a:ext cx="6781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</a:rPr>
              <a:t>Programming in C</a:t>
            </a:r>
            <a:endParaRPr lang="en-US" altLang="en-US" sz="5000" dirty="0">
              <a:solidFill>
                <a:srgbClr val="FFFFFF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5000" dirty="0">
                <a:solidFill>
                  <a:srgbClr val="FFFFFF"/>
                </a:solidFill>
              </a:rPr>
              <a:t>Control Structures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3B6DE-9C76-4E89-9110-DF4ED2D83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38200"/>
            <a:ext cx="81192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14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FFC250-40F7-4088-B655-945C704F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8" y="956917"/>
            <a:ext cx="723048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80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E2112-0505-473C-AED8-96DFAF6C8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71180"/>
            <a:ext cx="718285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836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float 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cgpa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scanf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(“%f”,&amp;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cgpa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if(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cgpa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&gt;4.0)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(“Wrong CGPA”);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else if (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cgpa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&gt;=3.6)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(“A+”);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else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(“A”);	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If Statement</a:t>
            </a:r>
          </a:p>
        </p:txBody>
      </p:sp>
    </p:spTree>
    <p:extLst>
      <p:ext uri="{BB962C8B-B14F-4D97-AF65-F5344CB8AC3E}">
        <p14:creationId xmlns:p14="http://schemas.microsoft.com/office/powerpoint/2010/main" val="5114350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59952-7B07-42C8-914E-24B0D1273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9312"/>
            <a:ext cx="690658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24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F1CEE-88D1-49EF-B4D9-208D962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639216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5D305-9A8C-4BFA-B555-E04A9DAF1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9865"/>
            <a:ext cx="565864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5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7B049-5C2A-49E9-A8F4-6CEDE921D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686848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12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C9EBEE-07C2-4994-A3A3-946F16E81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686848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86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5A3513-0D23-46B7-99FB-2119B3EB3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71828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333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833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Control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03F25C-1698-4A65-8E1D-AA985E51B6A0}"/>
              </a:ext>
            </a:extLst>
          </p:cNvPr>
          <p:cNvSpPr>
            <a:spLocks noGrp="1"/>
          </p:cNvSpPr>
          <p:nvPr/>
        </p:nvSpPr>
        <p:spPr>
          <a:xfrm>
            <a:off x="533400" y="174792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Structures are also known as control statements.</a:t>
            </a:r>
          </a:p>
          <a:p>
            <a:r>
              <a:rPr lang="en-US" dirty="0"/>
              <a:t>They control the flow of program execution.</a:t>
            </a:r>
          </a:p>
          <a:p>
            <a:r>
              <a:rPr lang="en-US" dirty="0"/>
              <a:t>Generally program executes from top to bottom and left to right.</a:t>
            </a:r>
          </a:p>
          <a:p>
            <a:r>
              <a:rPr lang="en-US" dirty="0"/>
              <a:t>Control structures allows us to change the normal flow of program with or without condition.</a:t>
            </a:r>
          </a:p>
        </p:txBody>
      </p:sp>
    </p:spTree>
    <p:extLst>
      <p:ext uri="{BB962C8B-B14F-4D97-AF65-F5344CB8AC3E}">
        <p14:creationId xmlns:p14="http://schemas.microsoft.com/office/powerpoint/2010/main" val="5769383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73E0F2-43C7-4B9E-9479-8F19C206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476316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85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13BB2-87EA-484E-83E8-2C2BAE3CA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04681"/>
            <a:ext cx="675416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851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360180" indent="-34290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Loop Statement executes set of statements repeatedly till the condition is true.</a:t>
            </a:r>
            <a:endParaRPr lang="en-US" sz="300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Loop Statement</a:t>
            </a:r>
          </a:p>
        </p:txBody>
      </p:sp>
    </p:spTree>
    <p:extLst>
      <p:ext uri="{BB962C8B-B14F-4D97-AF65-F5344CB8AC3E}">
        <p14:creationId xmlns:p14="http://schemas.microsoft.com/office/powerpoint/2010/main" val="4105333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Why Looping?</a:t>
            </a:r>
          </a:p>
        </p:txBody>
      </p:sp>
    </p:spTree>
    <p:extLst>
      <p:ext uri="{BB962C8B-B14F-4D97-AF65-F5344CB8AC3E}">
        <p14:creationId xmlns:p14="http://schemas.microsoft.com/office/powerpoint/2010/main" val="416225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1D970-A1E6-440B-AF05-9090C43F1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762000"/>
            <a:ext cx="816610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77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7E1289-1A67-4FD1-ACF7-5F0D15F9B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599"/>
            <a:ext cx="8014826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1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C1ED67-DEE8-4472-A26F-7811B30FE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27695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19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714A57-4038-4D06-91B6-C57C118EF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00857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76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F9BFF3-B5D8-4E8E-AAEC-FDFAAB727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8865"/>
            <a:ext cx="675416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45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3792E-8F3B-45F6-8EA4-6DEC7DB85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549669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109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Conditional Operator [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conditional expression is of the form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expr1 ? expr2 : expr3</a:t>
            </a:r>
          </a:p>
          <a:p>
            <a:pPr lvl="1">
              <a:buNone/>
            </a:pPr>
            <a:r>
              <a:rPr lang="en-US" dirty="0"/>
              <a:t>The expressions can recursively be conditional expressions.	</a:t>
            </a:r>
          </a:p>
          <a:p>
            <a:r>
              <a:rPr lang="en-US" dirty="0"/>
              <a:t>A substitute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if-else</a:t>
            </a:r>
          </a:p>
          <a:p>
            <a:r>
              <a:rPr lang="en-US" dirty="0"/>
              <a:t>Example 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(a&lt;b)?((a&lt;c)?a:c):((b&lt;c)?b:c)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What does this expression evaluate to?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2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int count=1;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int num=10;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while (count&lt;=10){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(“%d\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n”,count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count++;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}	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2706708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int 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N,sum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=0,R;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scanf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(“%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d”,&amp;N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while (N&gt;0){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R= N % 10;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sum=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sum+R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N=N/10;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}	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(“%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d”,sum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While LOOP: sum of digits</a:t>
            </a:r>
          </a:p>
        </p:txBody>
      </p:sp>
    </p:spTree>
    <p:extLst>
      <p:ext uri="{BB962C8B-B14F-4D97-AF65-F5344CB8AC3E}">
        <p14:creationId xmlns:p14="http://schemas.microsoft.com/office/powerpoint/2010/main" val="2306573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int 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N,rev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=0,R;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scanf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(“%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d”,&amp;N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while (N&gt;0){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R= N % 10;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rev=rev*10+R;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N=N/10;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}	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(“%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d”,rev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While LOOP: reverse of number</a:t>
            </a:r>
          </a:p>
        </p:txBody>
      </p:sp>
    </p:spTree>
    <p:extLst>
      <p:ext uri="{BB962C8B-B14F-4D97-AF65-F5344CB8AC3E}">
        <p14:creationId xmlns:p14="http://schemas.microsoft.com/office/powerpoint/2010/main" val="14501062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2">
            <a:noAutofit/>
          </a:bodyPr>
          <a:lstStyle/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math.h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stdlib.h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int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 main(){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int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 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N,count,i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=2;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scanf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(“%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d”,&amp;N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while (i&lt;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sqrt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(N))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if(N % i==0)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 	count++;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}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i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++;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}	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if(count==0)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(“prime”);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else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(“Composite”);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While LOOP: prime or not</a:t>
            </a:r>
          </a:p>
        </p:txBody>
      </p:sp>
    </p:spTree>
    <p:extLst>
      <p:ext uri="{BB962C8B-B14F-4D97-AF65-F5344CB8AC3E}">
        <p14:creationId xmlns:p14="http://schemas.microsoft.com/office/powerpoint/2010/main" val="31761689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int 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a,b,i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=0,res;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scanf</a:t>
            </a:r>
            <a:r>
              <a:rPr lang="en-US" sz="3000" spc="-1">
                <a:solidFill>
                  <a:srgbClr val="1C1C10"/>
                </a:solidFill>
                <a:latin typeface="Calisto MT"/>
              </a:rPr>
              <a:t>(“%d %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d”,&amp;a,&amp;b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res=a;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while (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i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&lt;b-1){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res=res*a;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i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++;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}	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(“Result is %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d”,res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While LOOP: a</a:t>
            </a:r>
            <a:r>
              <a:rPr lang="en-US" altLang="en-US" sz="4400" baseline="30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941813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A9D847-F36B-4551-9CD4-B6F7E12A3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966444"/>
            <a:ext cx="652553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365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AAFEAB-147A-48BD-A5DB-969469288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53" y="2540630"/>
            <a:ext cx="622069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1461F-4AE9-4E74-B5DB-56EB6B48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27" y="1304549"/>
            <a:ext cx="569674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130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41902-06FE-4281-9579-DEDD1E1CF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91" y="1535523"/>
            <a:ext cx="496321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03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int 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i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for(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i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=0;i&lt;5;i++){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(“%d”,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i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}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(“%d”,</a:t>
            </a:r>
            <a:r>
              <a:rPr lang="en-US" sz="3000" spc="-1" dirty="0" err="1">
                <a:solidFill>
                  <a:srgbClr val="1C1C10"/>
                </a:solidFill>
                <a:latin typeface="Calisto MT"/>
              </a:rPr>
              <a:t>i</a:t>
            </a: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);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}</a:t>
            </a: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endParaRPr lang="en-US" sz="3000" b="0" strike="noStrike" spc="-1" dirty="0">
              <a:solidFill>
                <a:srgbClr val="1C1C10"/>
              </a:solidFill>
              <a:latin typeface="Calisto MT"/>
            </a:endParaRP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r>
              <a:rPr lang="en-US" sz="3000" spc="-1" dirty="0">
                <a:solidFill>
                  <a:srgbClr val="1C1C10"/>
                </a:solidFill>
                <a:latin typeface="Calisto MT"/>
              </a:rPr>
              <a:t>Output 012345</a:t>
            </a:r>
            <a:endParaRPr lang="en-US" sz="3000" b="0" strike="noStrike" spc="-1" dirty="0">
              <a:solidFill>
                <a:srgbClr val="1C1C10"/>
              </a:solidFill>
              <a:latin typeface="Calisto MT"/>
            </a:endParaRPr>
          </a:p>
          <a:p>
            <a:pPr marL="17280">
              <a:lnSpc>
                <a:spcPct val="100000"/>
              </a:lnSpc>
              <a:spcBef>
                <a:spcPts val="500"/>
              </a:spcBef>
              <a:buClr>
                <a:srgbClr val="1C1C10"/>
              </a:buClr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For LOOP: </a:t>
            </a:r>
            <a:endParaRPr lang="en-US" altLang="en-US" sz="4400" baseline="30000" dirty="0"/>
          </a:p>
        </p:txBody>
      </p:sp>
    </p:spTree>
    <p:extLst>
      <p:ext uri="{BB962C8B-B14F-4D97-AF65-F5344CB8AC3E}">
        <p14:creationId xmlns:p14="http://schemas.microsoft.com/office/powerpoint/2010/main" val="1823726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788940" y="1833480"/>
            <a:ext cx="7566120" cy="48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int a=5;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int b=6;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a&gt;b? 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(“Hi”):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(“Bye”);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29339361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600DA4-AE8A-4ACF-8C8E-1273C6E2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0" y="1566444"/>
            <a:ext cx="643979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39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911724-1F79-4B27-BBE7-99A1ADDB6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22" y="3083472"/>
            <a:ext cx="595395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8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A3045-7D93-485D-92F2-877C7AEC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65" y="2842892"/>
            <a:ext cx="498227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59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028304-4794-41FB-ABD3-A97F870AF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80" y="3354893"/>
            <a:ext cx="583964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01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4AD28-6685-4385-8E0A-F6AA72F1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70" y="3800209"/>
            <a:ext cx="508706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3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639DE-506D-41EB-A459-224F34CDF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36411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35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CCE18-29A8-48FA-AC61-8FAE57255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1180786"/>
            <a:ext cx="803069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50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B92020-9B72-47B4-A02E-74EC2E944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2681"/>
            <a:ext cx="428684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32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788940" y="1833480"/>
            <a:ext cx="7566120" cy="48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printf("%f\n",1.0/3.0*3.0);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printf("%d\n",8/4/2);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printf("%d\n",8%6/2*5);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Arithmetic Operator</a:t>
            </a:r>
          </a:p>
        </p:txBody>
      </p:sp>
    </p:spTree>
    <p:extLst>
      <p:ext uri="{BB962C8B-B14F-4D97-AF65-F5344CB8AC3E}">
        <p14:creationId xmlns:p14="http://schemas.microsoft.com/office/powerpoint/2010/main" val="10542165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01C47-0ECD-452F-A439-DC739644F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94443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4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53DB26-FF87-4E86-A0CD-7F93637B2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399"/>
            <a:ext cx="8534400" cy="43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3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BFFF7-1220-4477-B919-583C80FA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" y="1752600"/>
            <a:ext cx="864038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77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788940" y="533400"/>
            <a:ext cx="7566120" cy="61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int a=5;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int b=6;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printf("%d\n",a&gt;b);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printf("%d\n",a&lt;b);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printf("%d\n",a&gt;=b);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printf("%d\n",a&lt;=b);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printf("%d\n",a==b);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printf("%d\n",a!=b);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printf("%d\n",4&gt;5+6-a-- &lt;9);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880F9A7-DE09-493A-801B-882B522B2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"/>
            <a:ext cx="381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Relational Operator</a:t>
            </a:r>
          </a:p>
        </p:txBody>
      </p:sp>
    </p:spTree>
    <p:extLst>
      <p:ext uri="{BB962C8B-B14F-4D97-AF65-F5344CB8AC3E}">
        <p14:creationId xmlns:p14="http://schemas.microsoft.com/office/powerpoint/2010/main" val="16419893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7785C4-D363-41B3-A9BF-A99584D21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52181"/>
            <a:ext cx="804974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2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94E72-18CC-4577-A023-4559CCEE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7687748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8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788940" y="533400"/>
            <a:ext cx="7566120" cy="61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int a=5;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int b=6;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printf("%d\n",a&gt;b&amp;&amp;a&lt;b);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printf("%d\n",!a);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printf("%d\n",!a-a);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printf("%d\n",!++a-a);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pt-BR" sz="2400" spc="-1" dirty="0">
                <a:solidFill>
                  <a:srgbClr val="1C1C10"/>
                </a:solidFill>
                <a:latin typeface="Calisto MT"/>
              </a:rPr>
              <a:t>	printf("%d\n",4&gt;5+6||!8+9 ==9);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05E1433-F385-4E7E-B8E2-59B0444E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"/>
            <a:ext cx="381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1028348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FFC29-F1A6-48CA-B9F3-4571B19CE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2" y="1930945"/>
            <a:ext cx="824027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122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0B05BB-8435-4356-A97F-A550D7E99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8" y="1795234"/>
            <a:ext cx="819264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1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1C03A-37FF-42FB-A00F-B0FF6793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391401" cy="33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2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6BA89E-74ED-4B9C-8A69-A87FA228D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6" y="1143000"/>
            <a:ext cx="843972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58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D216E0-663C-41B9-9CD9-8B9B26395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1" y="1219200"/>
            <a:ext cx="8376569" cy="33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37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788940" y="1833480"/>
            <a:ext cx="7566120" cy="48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Allows to jump from one statement to another with or without condition.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It means execution does not occurs normally.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Branching is process of jumping.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if statement, 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goto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 statement, and select case statement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Selection Statement (Branching)</a:t>
            </a:r>
          </a:p>
        </p:txBody>
      </p:sp>
    </p:spTree>
    <p:extLst>
      <p:ext uri="{BB962C8B-B14F-4D97-AF65-F5344CB8AC3E}">
        <p14:creationId xmlns:p14="http://schemas.microsoft.com/office/powerpoint/2010/main" val="3091337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788940" y="1833480"/>
            <a:ext cx="7566120" cy="48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282600" indent="-26532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Calisto MT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Comma operator is generally used for separating variables or arguments.</a:t>
            </a:r>
          </a:p>
          <a:p>
            <a:pPr marL="282600" indent="-26532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Calisto MT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Comma operator can be used to separate expressions also.</a:t>
            </a:r>
          </a:p>
          <a:p>
            <a:pPr marL="282600" indent="-26532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Calisto MT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x=(a++,b++)</a:t>
            </a:r>
          </a:p>
          <a:p>
            <a:pPr marL="282600" indent="-26532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Calisto MT"/>
              <a:buChar char="•"/>
            </a:pPr>
            <a:r>
              <a:rPr lang="en-US" sz="2400" b="0" strike="noStrike" spc="-1" dirty="0">
                <a:solidFill>
                  <a:schemeClr val="tx1"/>
                </a:solidFill>
                <a:latin typeface="Arial"/>
              </a:rPr>
              <a:t>Here, x is assigned with value of b.</a:t>
            </a:r>
          </a:p>
          <a:p>
            <a:pPr marL="282600" indent="-26532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Calisto MT"/>
              <a:buChar char="•"/>
            </a:pPr>
            <a:r>
              <a:rPr lang="en-US" sz="2400" spc="-1" dirty="0">
                <a:solidFill>
                  <a:schemeClr val="tx1"/>
                </a:solidFill>
                <a:latin typeface="Arial"/>
              </a:rPr>
              <a:t>Then a is increased and then be is increased.</a:t>
            </a:r>
          </a:p>
          <a:p>
            <a:pPr marL="282600" indent="-26532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Calisto MT"/>
              <a:buChar char="•"/>
            </a:pPr>
            <a:r>
              <a:rPr lang="en-US" sz="2400" spc="-1" dirty="0">
                <a:solidFill>
                  <a:schemeClr val="tx1"/>
                </a:solidFill>
                <a:latin typeface="Arial"/>
              </a:rPr>
              <a:t>Bracket is important here since comma operator has low precedence than assignment operator.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Comma operator</a:t>
            </a:r>
          </a:p>
        </p:txBody>
      </p:sp>
    </p:spTree>
    <p:extLst>
      <p:ext uri="{BB962C8B-B14F-4D97-AF65-F5344CB8AC3E}">
        <p14:creationId xmlns:p14="http://schemas.microsoft.com/office/powerpoint/2010/main" val="38429749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840D4-ABDE-46FC-A61C-A201E563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0" y="1214128"/>
            <a:ext cx="643979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9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EBCD94-610D-4BBE-BA89-05CAB646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32" y="1219200"/>
            <a:ext cx="634453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439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4B661-54B0-4DB7-93A3-2F352CD64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871180"/>
            <a:ext cx="703995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95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C8871-DD40-46B8-B8FF-A7B5FF4A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711616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04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1D20E9-998B-49FA-9BE4-731695C0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685800"/>
            <a:ext cx="739243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34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7A705-A734-44FC-A919-63F64144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10664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841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95C249C-1F48-4AF9-8550-5F537F6DB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1247470"/>
            <a:ext cx="727811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364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8BCFBD-9854-4832-B3A1-FA8F3AB1E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02" y="2069077"/>
            <a:ext cx="462979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03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1246D-D985-4DF6-8BF5-47803972B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79" y="1685602"/>
            <a:ext cx="638264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47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788940" y="1833480"/>
            <a:ext cx="7566120" cy="48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Unconditional branching statement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Jumps from one line to another.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It helps to repeat the execution of some statements.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It also helps to exit the nested loop.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We need to use line label for 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goto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Line label is the name of line followed by colon.</a:t>
            </a: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1C1C10"/>
                </a:solidFill>
                <a:latin typeface="Calisto MT"/>
              </a:rPr>
              <a:t>Since </a:t>
            </a:r>
            <a:r>
              <a:rPr lang="en-US" sz="2400" b="0" strike="noStrike" spc="-1" dirty="0" err="1">
                <a:solidFill>
                  <a:srgbClr val="1C1C10"/>
                </a:solidFill>
                <a:latin typeface="Calisto MT"/>
              </a:rPr>
              <a:t>goto</a:t>
            </a:r>
            <a:r>
              <a:rPr lang="en-US" sz="2400" b="0" strike="noStrike" spc="-1" dirty="0">
                <a:solidFill>
                  <a:srgbClr val="1C1C10"/>
                </a:solidFill>
                <a:latin typeface="Calisto MT"/>
              </a:rPr>
              <a:t> is unconditioned, it makes program less readable and difficult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 to debug.</a:t>
            </a:r>
            <a:endParaRPr lang="en-US" sz="2400" b="0" strike="noStrike" spc="-1" dirty="0">
              <a:solidFill>
                <a:srgbClr val="1C1C10"/>
              </a:solidFill>
              <a:latin typeface="Calisto MT"/>
            </a:endParaRPr>
          </a:p>
          <a:p>
            <a:pPr marL="360180" indent="-34290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GOTO is avoided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GOTO Branching</a:t>
            </a:r>
          </a:p>
        </p:txBody>
      </p:sp>
    </p:spTree>
    <p:extLst>
      <p:ext uri="{BB962C8B-B14F-4D97-AF65-F5344CB8AC3E}">
        <p14:creationId xmlns:p14="http://schemas.microsoft.com/office/powerpoint/2010/main" val="36366616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74E7F-9A52-4BD3-9206-F0AEDA5E8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90" y="1854655"/>
            <a:ext cx="6230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580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86718-6362-471F-8156-76640F7F6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0" y="2157076"/>
            <a:ext cx="340090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36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7BA66FF-97DE-4946-A78E-6748B833823F}"/>
              </a:ext>
            </a:extLst>
          </p:cNvPr>
          <p:cNvSpPr/>
          <p:nvPr/>
        </p:nvSpPr>
        <p:spPr>
          <a:xfrm>
            <a:off x="457200" y="1600200"/>
            <a:ext cx="789786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20000"/>
          </a:bodyPr>
          <a:lstStyle/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#include&lt;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stdio.h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&gt;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void main(){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first: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(“first”);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goto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 third;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second: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(“second);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third: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		</a:t>
            </a:r>
            <a:r>
              <a:rPr lang="en-US" sz="2400" spc="-1" dirty="0" err="1">
                <a:solidFill>
                  <a:srgbClr val="1C1C10"/>
                </a:solidFill>
                <a:latin typeface="Calisto MT"/>
              </a:rPr>
              <a:t>printf</a:t>
            </a: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(“third”);</a:t>
            </a:r>
          </a:p>
          <a:p>
            <a:pPr marL="17280">
              <a:lnSpc>
                <a:spcPct val="100000"/>
              </a:lnSpc>
              <a:spcBef>
                <a:spcPts val="2001"/>
              </a:spcBef>
              <a:buClr>
                <a:srgbClr val="1C1C10"/>
              </a:buClr>
            </a:pPr>
            <a:r>
              <a:rPr lang="en-US" sz="2400" spc="-1" dirty="0">
                <a:solidFill>
                  <a:srgbClr val="1C1C10"/>
                </a:solidFill>
                <a:latin typeface="Calisto MT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AB77BDB-FBA6-409A-BCCB-DE74A941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88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/>
              <a:t>GOTO Branching</a:t>
            </a:r>
          </a:p>
        </p:txBody>
      </p:sp>
    </p:spTree>
    <p:extLst>
      <p:ext uri="{BB962C8B-B14F-4D97-AF65-F5344CB8AC3E}">
        <p14:creationId xmlns:p14="http://schemas.microsoft.com/office/powerpoint/2010/main" val="3209878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AEDA83-4EB6-4614-808E-12061B808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458200" cy="53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03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13466</TotalTime>
  <Words>1239</Words>
  <Application>Microsoft Office PowerPoint</Application>
  <PresentationFormat>On-screen Show (4:3)</PresentationFormat>
  <Paragraphs>316</Paragraphs>
  <Slides>71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Arial Black</vt:lpstr>
      <vt:lpstr>Calisto MT</vt:lpstr>
      <vt:lpstr>Courier New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Conditional Operator [ ?: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Dadhi Ram Ghimire</cp:lastModifiedBy>
  <cp:revision>366</cp:revision>
  <cp:lastPrinted>1601-01-01T00:00:00Z</cp:lastPrinted>
  <dcterms:created xsi:type="dcterms:W3CDTF">1601-01-01T00:00:00Z</dcterms:created>
  <dcterms:modified xsi:type="dcterms:W3CDTF">2024-02-06T06:18:55Z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