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7" r:id="rId19"/>
    <p:sldId id="278" r:id="rId20"/>
    <p:sldId id="276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81E6-D400-4F46-9FB9-31C14328AB3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BA892-6339-4978-90E6-19599929A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760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A892-6339-4978-90E6-19599929A9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09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A892-6339-4978-90E6-19599929A9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1084CE-AFC1-4389-B2A1-392E11165A03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DE3C2A-E7F2-48D6-B896-1A19858B9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comb dir="vert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050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522427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/>
              <a:t>2.1. </a:t>
            </a:r>
            <a:r>
              <a:rPr lang="en-US" sz="2800" b="1" dirty="0" smtClean="0"/>
              <a:t>Conceptualizing Culture: What Culture is and What Culture isn't ?</a:t>
            </a:r>
          </a:p>
          <a:p>
            <a:pPr algn="just">
              <a:buNone/>
            </a:pPr>
            <a:r>
              <a:rPr lang="en-US" sz="2800" b="1" dirty="0" smtClean="0"/>
              <a:t>Definition of Culture </a:t>
            </a:r>
          </a:p>
          <a:p>
            <a:pPr algn="just"/>
            <a:r>
              <a:rPr lang="en-US" sz="2800" dirty="0" smtClean="0"/>
              <a:t>Anthropologists and sociologists define culture in different ways. </a:t>
            </a:r>
          </a:p>
          <a:p>
            <a:pPr algn="just"/>
            <a:r>
              <a:rPr lang="en-US" sz="2800" dirty="0" smtClean="0"/>
              <a:t>Culture includes </a:t>
            </a:r>
            <a:r>
              <a:rPr lang="en-US" sz="2800" b="1" dirty="0" smtClean="0"/>
              <a:t>all things beyond nature and biology</a:t>
            </a:r>
            <a:r>
              <a:rPr lang="en-US" sz="2800" dirty="0" smtClean="0"/>
              <a:t>: Norms, belief, knowledge, morals etc</a:t>
            </a:r>
          </a:p>
          <a:p>
            <a:pPr algn="just"/>
            <a:r>
              <a:rPr lang="en-US" sz="2800" dirty="0" smtClean="0"/>
              <a:t>It is </a:t>
            </a:r>
            <a:r>
              <a:rPr lang="en-US" sz="2800" b="1" dirty="0" smtClean="0"/>
              <a:t>a system of learned behavior </a:t>
            </a:r>
            <a:r>
              <a:rPr lang="en-US" sz="2800" dirty="0" smtClean="0"/>
              <a:t>shared by and transmitted among the members of the group. </a:t>
            </a:r>
          </a:p>
          <a:p>
            <a:pPr algn="just"/>
            <a:r>
              <a:rPr lang="en-US" sz="2800" dirty="0" smtClean="0"/>
              <a:t>It is a </a:t>
            </a:r>
            <a:r>
              <a:rPr lang="en-US" sz="2800" b="1" dirty="0" smtClean="0"/>
              <a:t>collective heritage </a:t>
            </a:r>
            <a:r>
              <a:rPr lang="en-US" sz="2800" dirty="0" smtClean="0"/>
              <a:t>learned by individuals and passed from one generation to another.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UNIT TW0: Human Culture and Ties that Connect 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/>
              <a:t>Diffusion :</a:t>
            </a:r>
            <a:r>
              <a:rPr lang="en-US" sz="2800" dirty="0" smtClean="0"/>
              <a:t>The process by which </a:t>
            </a:r>
            <a:r>
              <a:rPr lang="en-US" sz="2800" b="1" dirty="0" smtClean="0"/>
              <a:t>cultural elements are borrowed</a:t>
            </a:r>
            <a:r>
              <a:rPr lang="en-US" sz="2800" dirty="0" smtClean="0"/>
              <a:t> from another society </a:t>
            </a:r>
          </a:p>
          <a:p>
            <a:pPr algn="just"/>
            <a:r>
              <a:rPr lang="en-US" sz="2800" b="1" dirty="0" smtClean="0"/>
              <a:t>Acculturation :</a:t>
            </a:r>
            <a:r>
              <a:rPr lang="en-US" sz="2800" dirty="0" smtClean="0"/>
              <a:t>Is the exchange of cultural features that results when groups have continuous firsthand contact (</a:t>
            </a:r>
            <a:r>
              <a:rPr lang="en-US" sz="2800" dirty="0" err="1" smtClean="0"/>
              <a:t>Eg.trade</a:t>
            </a:r>
            <a:r>
              <a:rPr lang="en-US" sz="2800" dirty="0" smtClean="0"/>
              <a:t>, colonization)</a:t>
            </a:r>
          </a:p>
          <a:p>
            <a:pPr algn="just"/>
            <a:r>
              <a:rPr lang="en-US" sz="2800" b="1" dirty="0" smtClean="0"/>
              <a:t>Invention: </a:t>
            </a:r>
            <a:r>
              <a:rPr lang="en-US" sz="2800" dirty="0" smtClean="0"/>
              <a:t>the process by which humans innovate, creatively </a:t>
            </a:r>
            <a:r>
              <a:rPr lang="en-US" sz="2800" b="1" dirty="0" smtClean="0"/>
              <a:t>finding solutions to problems. </a:t>
            </a:r>
          </a:p>
          <a:p>
            <a:pPr algn="just"/>
            <a:r>
              <a:rPr lang="en-US" sz="2800" b="1" dirty="0" smtClean="0"/>
              <a:t>Globalization</a:t>
            </a:r>
            <a:r>
              <a:rPr lang="en-US" sz="2800" dirty="0" smtClean="0">
                <a:solidFill>
                  <a:schemeClr val="accent2"/>
                </a:solidFill>
              </a:rPr>
              <a:t>:  </a:t>
            </a:r>
            <a:r>
              <a:rPr lang="en-US" sz="2800" dirty="0" smtClean="0"/>
              <a:t>working to </a:t>
            </a:r>
            <a:r>
              <a:rPr lang="en-US" sz="2800" b="1" dirty="0" smtClean="0"/>
              <a:t>promote change in a world</a:t>
            </a:r>
            <a:r>
              <a:rPr lang="en-US" sz="2800" dirty="0" smtClean="0"/>
              <a:t> in which nations and people are increasingly </a:t>
            </a:r>
            <a:r>
              <a:rPr lang="en-US" sz="2800" b="1" dirty="0" smtClean="0"/>
              <a:t>interlinked and mutually dependent. </a:t>
            </a:r>
            <a:endParaRPr lang="en-US" sz="2800" b="1" dirty="0" smtClean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/>
              <a:t>continued…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000" b="1" dirty="0" smtClean="0"/>
              <a:t>2.7.1 </a:t>
            </a:r>
            <a:r>
              <a:rPr lang="en-US" sz="2400" b="1" dirty="0" smtClean="0"/>
              <a:t>MARRIAGE: </a:t>
            </a:r>
          </a:p>
          <a:p>
            <a:pPr marL="109728" indent="0" algn="just">
              <a:buNone/>
            </a:pPr>
            <a:r>
              <a:rPr lang="en-US" sz="2400" dirty="0" smtClean="0"/>
              <a:t>Is a </a:t>
            </a:r>
            <a:r>
              <a:rPr lang="en-US" sz="2400" b="1" dirty="0" smtClean="0"/>
              <a:t>change in status</a:t>
            </a:r>
            <a:r>
              <a:rPr lang="en-US" sz="2400" dirty="0" smtClean="0"/>
              <a:t> for a man and a woman and the </a:t>
            </a:r>
            <a:r>
              <a:rPr lang="en-US" sz="2400" b="1" dirty="0" smtClean="0"/>
              <a:t>acceptance by society </a:t>
            </a:r>
            <a:r>
              <a:rPr lang="en-US" sz="2400" dirty="0" smtClean="0"/>
              <a:t>of the new family that is formed. 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 algn="just">
              <a:buNone/>
            </a:pPr>
            <a:r>
              <a:rPr lang="en-US" sz="2400" b="1" dirty="0" smtClean="0"/>
              <a:t>2.7.1.1 Rules of Marriage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Societies also have rules that state whom one can and cannot marry.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most universal form of </a:t>
            </a:r>
            <a:r>
              <a:rPr lang="en-US" sz="2400" b="1" dirty="0" smtClean="0"/>
              <a:t>incest taboo </a:t>
            </a:r>
            <a:r>
              <a:rPr lang="en-US" sz="2400" dirty="0" smtClean="0"/>
              <a:t>involves mating between members of the immediate (nuclear) family</a:t>
            </a:r>
            <a:r>
              <a:rPr lang="en-US" sz="2400" b="1" dirty="0" smtClean="0"/>
              <a:t>: which is prohibited</a:t>
            </a:r>
          </a:p>
          <a:p>
            <a:pPr algn="just">
              <a:buNone/>
            </a:pPr>
            <a:r>
              <a:rPr lang="en-US" sz="2400" b="1" dirty="0" smtClean="0"/>
              <a:t>2.7.1.2 Mate Selection: Whom Should You Marry? </a:t>
            </a: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a) Exogamy: </a:t>
            </a:r>
            <a:r>
              <a:rPr lang="en-US" sz="2400" dirty="0" smtClean="0"/>
              <a:t>This is the rule by which a man is allowed to marry someone </a:t>
            </a:r>
            <a:r>
              <a:rPr lang="en-US" sz="2400" b="1" dirty="0" smtClean="0"/>
              <a:t>from other social group</a:t>
            </a:r>
            <a:r>
              <a:rPr lang="en-US" sz="2400" dirty="0" smtClean="0"/>
              <a:t>. </a:t>
            </a:r>
          </a:p>
          <a:p>
            <a:pPr algn="just">
              <a:buNone/>
            </a:pPr>
            <a:r>
              <a:rPr lang="en-US" sz="2400" b="1" dirty="0" smtClean="0"/>
              <a:t>b)Endogamy :</a:t>
            </a:r>
            <a:r>
              <a:rPr lang="en-US" sz="2400" dirty="0" smtClean="0"/>
              <a:t>requires individuals </a:t>
            </a:r>
            <a:r>
              <a:rPr lang="en-US" sz="2400" b="1" dirty="0" smtClean="0"/>
              <a:t>to marry within their own group</a:t>
            </a:r>
            <a:r>
              <a:rPr lang="en-US" sz="2400" dirty="0" smtClean="0"/>
              <a:t> and forbids them to marry outside it.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7620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/>
              <a:t>2.7 Ties That Connect: Marriage, Family and Kinship </a:t>
            </a:r>
            <a:endParaRPr lang="en-US" sz="40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943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c) Preferential Cousin Marriage: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dirty="0" smtClean="0"/>
              <a:t> Cross cousin: </a:t>
            </a:r>
            <a:r>
              <a:rPr lang="en-US" sz="2800" dirty="0" smtClean="0"/>
              <a:t>b/n sibling of the opposite sex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Parellel</a:t>
            </a:r>
            <a:r>
              <a:rPr lang="en-US" sz="2800" b="1" dirty="0" smtClean="0"/>
              <a:t> cousin</a:t>
            </a:r>
            <a:r>
              <a:rPr lang="en-US" sz="2800" dirty="0" smtClean="0"/>
              <a:t>: b/n sibling of the same sex</a:t>
            </a:r>
          </a:p>
          <a:p>
            <a:pPr algn="just">
              <a:buNone/>
            </a:pPr>
            <a:r>
              <a:rPr lang="en-US" sz="2800" b="1" dirty="0" smtClean="0"/>
              <a:t>d) The Levirate and </a:t>
            </a:r>
            <a:r>
              <a:rPr lang="en-US" sz="2800" b="1" dirty="0" err="1" smtClean="0"/>
              <a:t>Sororate</a:t>
            </a:r>
            <a:r>
              <a:rPr lang="en-US" sz="2800" b="1" dirty="0" smtClean="0"/>
              <a:t> </a:t>
            </a:r>
          </a:p>
          <a:p>
            <a:pPr algn="just"/>
            <a:r>
              <a:rPr lang="en-US" sz="2800" b="1" dirty="0" smtClean="0"/>
              <a:t>Levirate: </a:t>
            </a:r>
            <a:r>
              <a:rPr lang="en-US" sz="2800" dirty="0" smtClean="0"/>
              <a:t>to marry the brother of dead husband</a:t>
            </a:r>
          </a:p>
          <a:p>
            <a:pPr algn="just"/>
            <a:r>
              <a:rPr lang="en-US" sz="2800" b="1" dirty="0" err="1" smtClean="0"/>
              <a:t>Sororate</a:t>
            </a:r>
            <a:r>
              <a:rPr lang="en-US" sz="2800" b="1" dirty="0" smtClean="0"/>
              <a:t>: </a:t>
            </a:r>
            <a:r>
              <a:rPr lang="en-US" sz="2800" dirty="0" smtClean="0"/>
              <a:t>to marry the sister of dead wife.</a:t>
            </a:r>
            <a:endParaRPr lang="en-US" sz="2800" b="1" dirty="0" smtClean="0"/>
          </a:p>
          <a:p>
            <a:pPr algn="just">
              <a:buNone/>
            </a:pPr>
            <a:r>
              <a:rPr lang="en-US" sz="2800" b="1" dirty="0" smtClean="0"/>
              <a:t>2.7.1.3. NUMBER OF SPOUSES </a:t>
            </a:r>
          </a:p>
          <a:p>
            <a:pPr algn="just"/>
            <a:r>
              <a:rPr lang="en-US" sz="2800" dirty="0" smtClean="0"/>
              <a:t>Societies have rules regulating whom one may/may not marry; they have rules specifying </a:t>
            </a:r>
            <a:r>
              <a:rPr lang="en-US" sz="2800" b="1" dirty="0" smtClean="0"/>
              <a:t>how many mates </a:t>
            </a:r>
            <a:r>
              <a:rPr lang="en-US" sz="2800" dirty="0" smtClean="0"/>
              <a:t>a person may/should have.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/>
              <a:t>continued…</a:t>
            </a:r>
            <a:endParaRPr lang="en-US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Autofit/>
          </a:bodyPr>
          <a:lstStyle/>
          <a:p>
            <a:pPr algn="just"/>
            <a:r>
              <a:rPr lang="en-US" sz="2400" b="1" i="1" dirty="0" smtClean="0"/>
              <a:t>Monogamy: </a:t>
            </a:r>
            <a:r>
              <a:rPr lang="en-US" sz="2400" i="1" dirty="0" smtClean="0"/>
              <a:t>the marriage of </a:t>
            </a:r>
            <a:r>
              <a:rPr lang="en-US" sz="2400" b="1" i="1" dirty="0" smtClean="0"/>
              <a:t>one man to one woman at a time. </a:t>
            </a:r>
          </a:p>
          <a:p>
            <a:pPr algn="just"/>
            <a:r>
              <a:rPr lang="en-US" sz="2400" b="1" dirty="0" smtClean="0"/>
              <a:t>Polygamy</a:t>
            </a:r>
            <a:r>
              <a:rPr lang="en-US" sz="2400" dirty="0" smtClean="0"/>
              <a:t> i.e. marriage of a man or woman with two or more mates. Polygamy can be of two types: </a:t>
            </a:r>
          </a:p>
          <a:p>
            <a:pPr algn="just">
              <a:buNone/>
            </a:pPr>
            <a:r>
              <a:rPr lang="en-US" sz="2400" dirty="0" smtClean="0"/>
              <a:t> </a:t>
            </a:r>
            <a:r>
              <a:rPr lang="en-US" sz="2400" i="1" dirty="0" err="1" smtClean="0"/>
              <a:t>Polygyny</a:t>
            </a:r>
            <a:r>
              <a:rPr lang="en-US" sz="2400" b="1" i="1" dirty="0" smtClean="0"/>
              <a:t>: </a:t>
            </a:r>
            <a:r>
              <a:rPr lang="en-US" sz="2400" i="1" dirty="0" smtClean="0"/>
              <a:t>the marriage of a man to two or more women at a time. </a:t>
            </a:r>
          </a:p>
          <a:p>
            <a:pPr algn="just">
              <a:buNone/>
            </a:pPr>
            <a:r>
              <a:rPr lang="en-US" sz="2400" dirty="0" smtClean="0"/>
              <a:t> </a:t>
            </a:r>
            <a:r>
              <a:rPr lang="en-US" sz="2400" i="1" dirty="0" smtClean="0"/>
              <a:t>Polyandry</a:t>
            </a:r>
            <a:r>
              <a:rPr lang="en-US" sz="2400" b="1" i="1" dirty="0" smtClean="0"/>
              <a:t>: </a:t>
            </a:r>
            <a:r>
              <a:rPr lang="en-US" sz="2400" i="1" dirty="0" smtClean="0"/>
              <a:t>the </a:t>
            </a:r>
            <a:r>
              <a:rPr lang="en-US" sz="2400" i="1" dirty="0" err="1" smtClean="0"/>
              <a:t>marraige</a:t>
            </a:r>
            <a:r>
              <a:rPr lang="en-US" sz="2400" i="1" dirty="0" smtClean="0"/>
              <a:t> of a woman to two or more men at a time </a:t>
            </a:r>
          </a:p>
          <a:p>
            <a:pPr algn="just"/>
            <a:r>
              <a:rPr lang="en-US" sz="2400" b="1" dirty="0" smtClean="0"/>
              <a:t>2.7.1.4 Economic Consideration of Marriage </a:t>
            </a:r>
          </a:p>
          <a:p>
            <a:pPr algn="just"/>
            <a:r>
              <a:rPr lang="en-US" sz="2400" dirty="0" smtClean="0"/>
              <a:t> Transactions, which may </a:t>
            </a:r>
            <a:r>
              <a:rPr lang="en-US" sz="2400" b="1" dirty="0" smtClean="0"/>
              <a:t>take place either before or after the marriage. </a:t>
            </a:r>
          </a:p>
          <a:p>
            <a:pPr algn="just"/>
            <a:r>
              <a:rPr lang="en-US" sz="2400" b="1" dirty="0" smtClean="0"/>
              <a:t>1.Bride Price(bride wealth): </a:t>
            </a:r>
            <a:r>
              <a:rPr lang="en-US" sz="2400" dirty="0" smtClean="0"/>
              <a:t>is the compensation given upon marriage </a:t>
            </a:r>
            <a:r>
              <a:rPr lang="en-US" sz="2400" b="1" dirty="0" smtClean="0"/>
              <a:t>by the family of the groom </a:t>
            </a:r>
            <a:r>
              <a:rPr lang="en-US" sz="2400" dirty="0" smtClean="0"/>
              <a:t>to the family of the bride. </a:t>
            </a: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800" b="1" dirty="0" smtClean="0"/>
              <a:t>2</a:t>
            </a:r>
            <a:r>
              <a:rPr lang="en-US" sz="2400" b="1" dirty="0" smtClean="0"/>
              <a:t>. Bride Service: </a:t>
            </a:r>
            <a:r>
              <a:rPr lang="en-US" sz="2400" dirty="0" smtClean="0"/>
              <a:t>When the groom </a:t>
            </a:r>
            <a:r>
              <a:rPr lang="en-US" sz="2400" b="1" dirty="0" smtClean="0"/>
              <a:t>works for his wife’s family.</a:t>
            </a:r>
          </a:p>
          <a:p>
            <a:pPr marL="109728" indent="0" algn="just">
              <a:buNone/>
            </a:pPr>
            <a:r>
              <a:rPr lang="en-US" sz="2400" b="1" dirty="0" smtClean="0"/>
              <a:t>3. Dowry: </a:t>
            </a:r>
            <a:r>
              <a:rPr lang="en-US" sz="2400" dirty="0" smtClean="0"/>
              <a:t>A dowry involves </a:t>
            </a:r>
            <a:r>
              <a:rPr lang="en-US" sz="2400" b="1" dirty="0" smtClean="0"/>
              <a:t>a transfer of goods or money in the opposite direction</a:t>
            </a:r>
            <a:r>
              <a:rPr lang="en-US" sz="2400" dirty="0" smtClean="0"/>
              <a:t>, from the bride's family to the groom’s family.</a:t>
            </a:r>
          </a:p>
          <a:p>
            <a:pPr marL="109728" indent="0"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 smtClean="0"/>
              <a:t>2.7.1.5 Post-Marital Residence </a:t>
            </a:r>
          </a:p>
          <a:p>
            <a:pPr algn="just"/>
            <a:r>
              <a:rPr lang="en-US" sz="2400" b="1" dirty="0" smtClean="0"/>
              <a:t>Wher</a:t>
            </a:r>
            <a:r>
              <a:rPr lang="en-US" sz="2400" dirty="0" smtClean="0"/>
              <a:t>e the newly married couple </a:t>
            </a:r>
            <a:r>
              <a:rPr lang="en-US" sz="2400" b="1" dirty="0" smtClean="0"/>
              <a:t>lives after the marriage </a:t>
            </a:r>
            <a:r>
              <a:rPr lang="en-US" sz="2400" dirty="0" smtClean="0"/>
              <a:t>ritual is governed by cultural rules. </a:t>
            </a:r>
          </a:p>
          <a:p>
            <a:pPr algn="just"/>
            <a:r>
              <a:rPr lang="en-US" sz="2400" b="1" dirty="0" err="1" smtClean="0"/>
              <a:t>Patrilocal</a:t>
            </a:r>
            <a:r>
              <a:rPr lang="en-US" sz="2400" b="1" dirty="0" smtClean="0"/>
              <a:t> Residence: </a:t>
            </a:r>
            <a:r>
              <a:rPr lang="en-US" sz="2400" dirty="0" smtClean="0"/>
              <a:t>the married couple lives with or near the relatives of the husband’s father. </a:t>
            </a:r>
          </a:p>
          <a:p>
            <a:pPr algn="just"/>
            <a:r>
              <a:rPr lang="en-US" sz="2400" dirty="0" smtClean="0"/>
              <a:t> </a:t>
            </a:r>
            <a:r>
              <a:rPr lang="en-US" sz="2400" b="1" dirty="0" err="1" smtClean="0"/>
              <a:t>Matrilocal</a:t>
            </a:r>
            <a:r>
              <a:rPr lang="en-US" sz="2400" b="1" dirty="0" smtClean="0"/>
              <a:t> Residence: </a:t>
            </a:r>
            <a:r>
              <a:rPr lang="en-US" sz="2400" dirty="0" smtClean="0"/>
              <a:t>the married couple lives with or near the relatives of the wife. </a:t>
            </a:r>
          </a:p>
          <a:p>
            <a:pPr algn="just"/>
            <a:r>
              <a:rPr lang="en-US" sz="2400" dirty="0" smtClean="0"/>
              <a:t> </a:t>
            </a:r>
            <a:r>
              <a:rPr lang="en-US" sz="2400" b="1" dirty="0" err="1" smtClean="0"/>
              <a:t>Avunculocal</a:t>
            </a:r>
            <a:r>
              <a:rPr lang="en-US" sz="2400" b="1" dirty="0" smtClean="0"/>
              <a:t> Residence: </a:t>
            </a:r>
            <a:r>
              <a:rPr lang="en-US" sz="2400" dirty="0" smtClean="0"/>
              <a:t>The married couple lives with or near the husband’s mother’s brother.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continued…</a:t>
            </a:r>
            <a:endParaRPr lang="en-US" sz="36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 smtClean="0"/>
              <a:t>Ambilocal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Bilocal</a:t>
            </a:r>
            <a:r>
              <a:rPr lang="en-US" sz="2800" b="1" dirty="0" smtClean="0"/>
              <a:t> Residence: </a:t>
            </a:r>
            <a:r>
              <a:rPr lang="en-US" sz="2800" dirty="0" smtClean="0"/>
              <a:t>The married couple </a:t>
            </a:r>
            <a:r>
              <a:rPr lang="en-US" sz="2800" b="1" dirty="0" smtClean="0"/>
              <a:t>has a choice of living with relatives</a:t>
            </a:r>
            <a:r>
              <a:rPr lang="en-US" sz="2800" dirty="0" smtClean="0"/>
              <a:t> of the wife or relatives of the husband 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b="1" dirty="0" err="1" smtClean="0"/>
              <a:t>Neolocal</a:t>
            </a:r>
            <a:r>
              <a:rPr lang="en-US" sz="2800" b="1" dirty="0" smtClean="0"/>
              <a:t> Residence: </a:t>
            </a:r>
            <a:r>
              <a:rPr lang="en-US" sz="2800" dirty="0" smtClean="0"/>
              <a:t>The Married couple forms an </a:t>
            </a:r>
            <a:r>
              <a:rPr lang="en-US" sz="2800" b="1" dirty="0" smtClean="0"/>
              <a:t>independent place </a:t>
            </a:r>
            <a:r>
              <a:rPr lang="en-US" sz="2800" dirty="0" smtClean="0"/>
              <a:t>of residence away from the relatives of either spouse. </a:t>
            </a:r>
          </a:p>
          <a:p>
            <a:pPr algn="just">
              <a:buNone/>
            </a:pPr>
            <a:endParaRPr lang="en-US" sz="2800" b="1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sz="2800" b="1" dirty="0" smtClean="0"/>
              <a:t>2.7.2 FAMILY </a:t>
            </a:r>
          </a:p>
          <a:p>
            <a:pPr algn="just"/>
            <a:r>
              <a:rPr lang="en-US" sz="2800" dirty="0" smtClean="0"/>
              <a:t>Family is </a:t>
            </a:r>
            <a:r>
              <a:rPr lang="en-US" sz="2800" b="1" dirty="0" smtClean="0"/>
              <a:t>the basis of human society</a:t>
            </a:r>
            <a:r>
              <a:rPr lang="en-US" sz="2800" dirty="0" smtClean="0"/>
              <a:t>. It is the most important primary group in society. The family, </a:t>
            </a:r>
            <a:r>
              <a:rPr lang="en-US" sz="2800" b="1" dirty="0" smtClean="0"/>
              <a:t>as an institution, is universal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There are different types of family structure</a:t>
            </a:r>
            <a:r>
              <a:rPr lang="en-US" sz="2800" b="1" dirty="0" smtClean="0"/>
              <a:t>-the nuclear family </a:t>
            </a:r>
            <a:r>
              <a:rPr lang="en-US" sz="2800" dirty="0" smtClean="0"/>
              <a:t>and </a:t>
            </a:r>
            <a:r>
              <a:rPr lang="en-US" sz="2800" b="1" dirty="0" smtClean="0"/>
              <a:t>the extended family</a:t>
            </a:r>
            <a:r>
              <a:rPr lang="en-US" sz="2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825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continued…</a:t>
            </a:r>
            <a:endParaRPr lang="en-US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4864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800" b="1" dirty="0" smtClean="0"/>
              <a:t>2.7.2.1 Functions Marriage and Family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1. </a:t>
            </a:r>
            <a:r>
              <a:rPr lang="en-US" sz="2800" b="1" dirty="0" smtClean="0"/>
              <a:t>Biological Function: </a:t>
            </a:r>
            <a:r>
              <a:rPr lang="en-US" sz="2800" dirty="0" smtClean="0"/>
              <a:t>The institution of marriage and family serves biological (</a:t>
            </a:r>
            <a:r>
              <a:rPr lang="en-US" sz="2800" b="1" dirty="0" smtClean="0"/>
              <a:t>sexual and reproductive</a:t>
            </a:r>
            <a:r>
              <a:rPr lang="en-US" sz="2800" dirty="0" smtClean="0"/>
              <a:t>) function. </a:t>
            </a:r>
          </a:p>
          <a:p>
            <a:pPr algn="just"/>
            <a:r>
              <a:rPr lang="en-US" sz="2800" dirty="0" smtClean="0"/>
              <a:t>2. </a:t>
            </a:r>
            <a:r>
              <a:rPr lang="en-US" sz="2800" b="1" dirty="0" smtClean="0"/>
              <a:t>Economic Function: </a:t>
            </a:r>
            <a:r>
              <a:rPr lang="en-US" sz="2800" dirty="0" smtClean="0"/>
              <a:t>Marriage brings economic co-operation between men and women and </a:t>
            </a:r>
            <a:r>
              <a:rPr lang="en-US" sz="2800" b="1" dirty="0" smtClean="0"/>
              <a:t>ensure survival of individuals </a:t>
            </a:r>
            <a:r>
              <a:rPr lang="en-US" sz="2800" dirty="0" smtClean="0"/>
              <a:t>in a society. </a:t>
            </a:r>
          </a:p>
          <a:p>
            <a:pPr algn="just"/>
            <a:r>
              <a:rPr lang="en-US" sz="2800" dirty="0" smtClean="0"/>
              <a:t>3. </a:t>
            </a:r>
            <a:r>
              <a:rPr lang="en-US" sz="2800" b="1" dirty="0" smtClean="0"/>
              <a:t>Social </a:t>
            </a:r>
            <a:r>
              <a:rPr lang="en-US" sz="2800" b="1" dirty="0" err="1" smtClean="0"/>
              <a:t>function</a:t>
            </a:r>
            <a:r>
              <a:rPr lang="en-US" sz="2800" dirty="0" err="1" smtClean="0"/>
              <a:t>:the</a:t>
            </a:r>
            <a:r>
              <a:rPr lang="en-US" sz="2800" dirty="0" smtClean="0"/>
              <a:t> institution of marriage brings with it the </a:t>
            </a:r>
            <a:r>
              <a:rPr lang="en-US" sz="2800" b="1" dirty="0" smtClean="0"/>
              <a:t>creation and perpetuation of the family </a:t>
            </a:r>
          </a:p>
          <a:p>
            <a:pPr algn="just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912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800" b="1" dirty="0"/>
              <a:t> </a:t>
            </a:r>
            <a:r>
              <a:rPr lang="en-US" sz="2400" b="1" dirty="0" smtClean="0"/>
              <a:t>2.7.3 KINSHIP</a:t>
            </a:r>
            <a:endParaRPr lang="en-US" sz="2400" b="1" dirty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/>
              <a:t>Kinship</a:t>
            </a:r>
            <a:r>
              <a:rPr lang="en-US" sz="2400" dirty="0" smtClean="0"/>
              <a:t> is the method of reckoning(regard or count) relationship. In any society every adult individual belongs to two different nuclear families.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family in which he was born and reared is called </a:t>
            </a:r>
            <a:r>
              <a:rPr lang="en-US" sz="2400" b="1" dirty="0" smtClean="0"/>
              <a:t>‘family of orientation’. </a:t>
            </a:r>
            <a:r>
              <a:rPr lang="en-US" sz="2400" dirty="0" smtClean="0"/>
              <a:t>The other family to which he establishes relation </a:t>
            </a:r>
            <a:r>
              <a:rPr lang="en-US" sz="2400" b="1" dirty="0" smtClean="0"/>
              <a:t>through marriage </a:t>
            </a:r>
            <a:r>
              <a:rPr lang="en-US" sz="2400" dirty="0" smtClean="0"/>
              <a:t>is called</a:t>
            </a:r>
            <a:r>
              <a:rPr lang="en-US" sz="2400" b="1" dirty="0" smtClean="0"/>
              <a:t> ‘family of procreation’. </a:t>
            </a:r>
            <a:r>
              <a:rPr lang="en-US" sz="2400" dirty="0" smtClean="0"/>
              <a:t>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relationship based on blood ties is called </a:t>
            </a:r>
            <a:r>
              <a:rPr lang="en-US" sz="2400" b="1" dirty="0" smtClean="0"/>
              <a:t>“consanguineous(born) kinship”</a:t>
            </a:r>
            <a:r>
              <a:rPr lang="en-US" sz="2400" dirty="0" smtClean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kind of bond, which arises out of </a:t>
            </a:r>
            <a:r>
              <a:rPr lang="en-US" sz="2400" b="1" dirty="0" smtClean="0"/>
              <a:t>a socially or legally defined marital relationship</a:t>
            </a:r>
            <a:r>
              <a:rPr lang="en-US" sz="2400" dirty="0" smtClean="0"/>
              <a:t>, is called </a:t>
            </a:r>
            <a:r>
              <a:rPr lang="en-US" sz="2400" b="1" dirty="0" smtClean="0"/>
              <a:t>a final relationship (kin)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continued…</a:t>
            </a:r>
            <a:endParaRPr lang="en-US" sz="24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381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Continued…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25000" lnSpcReduction="20000"/>
          </a:bodyPr>
          <a:lstStyle/>
          <a:p>
            <a:endParaRPr lang="en-US" sz="2400" b="1" dirty="0" smtClean="0"/>
          </a:p>
          <a:p>
            <a:pPr algn="just">
              <a:buNone/>
            </a:pPr>
            <a:r>
              <a:rPr lang="en-US" sz="9600" b="1" dirty="0" smtClean="0"/>
              <a:t>2.7.4 DESCENT </a:t>
            </a:r>
          </a:p>
          <a:p>
            <a:pPr algn="just"/>
            <a:r>
              <a:rPr lang="en-US" sz="9600" b="1" dirty="0" smtClean="0"/>
              <a:t>Descent</a:t>
            </a:r>
            <a:r>
              <a:rPr lang="en-US" sz="9600" dirty="0" smtClean="0"/>
              <a:t> refers to the social </a:t>
            </a:r>
            <a:r>
              <a:rPr lang="en-US" sz="9600" b="1" dirty="0" smtClean="0"/>
              <a:t>recognition of the biological relationship </a:t>
            </a:r>
            <a:r>
              <a:rPr lang="en-US" sz="9600" dirty="0" smtClean="0"/>
              <a:t>that exists between the individuals. </a:t>
            </a:r>
          </a:p>
          <a:p>
            <a:pPr algn="just"/>
            <a:r>
              <a:rPr lang="en-US" sz="9600" dirty="0" smtClean="0"/>
              <a:t>The </a:t>
            </a:r>
            <a:r>
              <a:rPr lang="en-US" sz="9600" b="1" dirty="0" smtClean="0"/>
              <a:t>rule of descent refers to </a:t>
            </a:r>
            <a:r>
              <a:rPr lang="en-US" sz="9600" i="1" dirty="0" smtClean="0"/>
              <a:t>a set of principles by which an individual traces his descent</a:t>
            </a:r>
            <a:r>
              <a:rPr lang="en-US" sz="9600" dirty="0" smtClean="0"/>
              <a:t>. </a:t>
            </a:r>
          </a:p>
          <a:p>
            <a:pPr algn="just"/>
            <a:r>
              <a:rPr lang="en-US" sz="9600" dirty="0" smtClean="0"/>
              <a:t>In almost all societies </a:t>
            </a:r>
            <a:r>
              <a:rPr lang="en-US" sz="9600" b="1" dirty="0" smtClean="0"/>
              <a:t>kinship connections </a:t>
            </a:r>
            <a:r>
              <a:rPr lang="en-US" sz="9600" dirty="0" smtClean="0"/>
              <a:t>are very significant. </a:t>
            </a:r>
          </a:p>
          <a:p>
            <a:pPr algn="just"/>
            <a:r>
              <a:rPr lang="en-US" sz="9600" b="1" dirty="0" smtClean="0"/>
              <a:t>Succession</a:t>
            </a:r>
            <a:r>
              <a:rPr lang="en-US" sz="9600" dirty="0" smtClean="0"/>
              <a:t> and </a:t>
            </a:r>
            <a:r>
              <a:rPr lang="en-US" sz="9600" b="1" dirty="0" smtClean="0"/>
              <a:t>inheritance</a:t>
            </a:r>
            <a:r>
              <a:rPr lang="en-US" sz="9600" dirty="0" smtClean="0"/>
              <a:t> is related to this rule of descent. The three important rules of decent are as follows; </a:t>
            </a:r>
          </a:p>
          <a:p>
            <a:pPr algn="just">
              <a:buNone/>
            </a:pPr>
            <a:r>
              <a:rPr lang="en-US" sz="9600" dirty="0" smtClean="0"/>
              <a:t>1. </a:t>
            </a:r>
            <a:r>
              <a:rPr lang="en-US" sz="9600" b="1" dirty="0" err="1" smtClean="0"/>
              <a:t>Patrilineal</a:t>
            </a:r>
            <a:r>
              <a:rPr lang="en-US" sz="9600" b="1" dirty="0" smtClean="0"/>
              <a:t> Descent </a:t>
            </a:r>
          </a:p>
          <a:p>
            <a:pPr algn="just"/>
            <a:r>
              <a:rPr lang="en-US" sz="9600" dirty="0" smtClean="0"/>
              <a:t>When descent is traced solely through the male line</a:t>
            </a:r>
            <a:endParaRPr lang="en-US" sz="9600" b="1" dirty="0" smtClean="0"/>
          </a:p>
          <a:p>
            <a:pPr algn="just">
              <a:buNone/>
            </a:pPr>
            <a:r>
              <a:rPr lang="en-US" sz="9600" b="1" dirty="0" smtClean="0"/>
              <a:t>2.Matrilineal Descent </a:t>
            </a:r>
          </a:p>
          <a:p>
            <a:pPr algn="just"/>
            <a:r>
              <a:rPr lang="en-US" sz="9600" dirty="0" smtClean="0"/>
              <a:t>When the descent is traced solely through the female line. </a:t>
            </a:r>
          </a:p>
          <a:p>
            <a:pPr algn="just">
              <a:buNone/>
            </a:pPr>
            <a:r>
              <a:rPr lang="en-US" sz="9600" b="1" dirty="0" smtClean="0"/>
              <a:t>3. </a:t>
            </a:r>
            <a:r>
              <a:rPr lang="en-US" sz="9600" b="1" dirty="0" err="1" smtClean="0"/>
              <a:t>Cognatic</a:t>
            </a:r>
            <a:r>
              <a:rPr lang="en-US" sz="9600" b="1" dirty="0" smtClean="0"/>
              <a:t> Descent </a:t>
            </a:r>
          </a:p>
          <a:p>
            <a:pPr algn="just"/>
            <a:r>
              <a:rPr lang="en-US" sz="9600" dirty="0" smtClean="0"/>
              <a:t>In some society’s individuals are free to show their genealogical links </a:t>
            </a:r>
            <a:r>
              <a:rPr lang="en-US" sz="9600" b="1" dirty="0" smtClean="0"/>
              <a:t>either through men or women</a:t>
            </a:r>
            <a:r>
              <a:rPr lang="en-US" sz="9600" dirty="0" smtClean="0"/>
              <a:t>. </a:t>
            </a:r>
            <a:endParaRPr lang="en-US" sz="9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1413570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Unit Three: Human Diversity, Culture Areas and Contact in Ethiopia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715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 </a:t>
            </a:r>
            <a:r>
              <a:rPr lang="en-US" sz="2400" b="1" dirty="0" smtClean="0"/>
              <a:t>3.1. Human Beings &amp; Being Human: What it is to be human? </a:t>
            </a:r>
          </a:p>
          <a:p>
            <a:pPr algn="just"/>
            <a:r>
              <a:rPr lang="en-US" sz="2400" dirty="0" smtClean="0"/>
              <a:t>In order to address this questions, we should rely on key anthropological concepts of </a:t>
            </a:r>
            <a:r>
              <a:rPr lang="en-US" sz="2400" b="1" dirty="0" smtClean="0"/>
              <a:t>comparative approach (cultural relativism) </a:t>
            </a:r>
            <a:r>
              <a:rPr lang="en-US" sz="2400" dirty="0" smtClean="0"/>
              <a:t>and </a:t>
            </a:r>
            <a:r>
              <a:rPr lang="en-US" sz="2400" b="1" dirty="0" smtClean="0"/>
              <a:t>evolution. 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b="1" dirty="0" smtClean="0"/>
              <a:t>The cultural relativism </a:t>
            </a:r>
            <a:r>
              <a:rPr lang="en-US" sz="2400" i="1" dirty="0" smtClean="0"/>
              <a:t>encourages us not to make moral judgments about different kinds of humanity</a:t>
            </a:r>
            <a:r>
              <a:rPr lang="en-US" sz="2400" dirty="0" smtClean="0"/>
              <a:t>: it examines cultures on their own and from the perspective of their unique history and origin.</a:t>
            </a:r>
          </a:p>
          <a:p>
            <a:pPr algn="just"/>
            <a:r>
              <a:rPr lang="en-US" sz="2400" b="1" dirty="0" smtClean="0"/>
              <a:t>By studying evolution </a:t>
            </a:r>
            <a:r>
              <a:rPr lang="en-US" sz="2400" dirty="0" smtClean="0"/>
              <a:t>,</a:t>
            </a:r>
            <a:r>
              <a:rPr lang="en-US" sz="2400" i="1" dirty="0" smtClean="0"/>
              <a:t>anthropologists tend to treat humanity as one of the biological species </a:t>
            </a:r>
            <a:r>
              <a:rPr lang="en-US" sz="2400" dirty="0" smtClean="0"/>
              <a:t>in the animal kingdom. </a:t>
            </a:r>
          </a:p>
          <a:p>
            <a:pPr algn="just"/>
            <a:r>
              <a:rPr lang="en-US" sz="2400" dirty="0" smtClean="0"/>
              <a:t>So </a:t>
            </a:r>
            <a:r>
              <a:rPr lang="en-US" sz="2400" b="1" dirty="0" smtClean="0"/>
              <a:t>human being is a Bio-cultural animal</a:t>
            </a:r>
            <a:r>
              <a:rPr lang="en-US" sz="2400" dirty="0" smtClean="0"/>
              <a:t>(Biology and culture affect one another)</a:t>
            </a:r>
            <a:r>
              <a:rPr lang="en-US" sz="2800" dirty="0" smtClean="0"/>
              <a:t> </a:t>
            </a:r>
            <a:endParaRPr lang="en-US" sz="2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29541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867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b="1" dirty="0" smtClean="0"/>
              <a:t>2.2 Characteristic Features of Culture </a:t>
            </a:r>
            <a:endParaRPr lang="en-US" sz="2800" dirty="0" smtClean="0"/>
          </a:p>
          <a:p>
            <a:pPr algn="just">
              <a:buNone/>
            </a:pPr>
            <a:r>
              <a:rPr lang="en-US" sz="2800" b="1" i="1" dirty="0" smtClean="0"/>
              <a:t>1. Culture Is Learned: </a:t>
            </a:r>
          </a:p>
          <a:p>
            <a:pPr algn="just"/>
            <a:r>
              <a:rPr lang="en-US" sz="2800" dirty="0" smtClean="0"/>
              <a:t>Culture is </a:t>
            </a:r>
            <a:r>
              <a:rPr lang="en-US" sz="2800" b="1" dirty="0" smtClean="0"/>
              <a:t>not transmitted genetically </a:t>
            </a:r>
            <a:r>
              <a:rPr lang="en-US" sz="2800" dirty="0" smtClean="0"/>
              <a:t>rather; it is acquired through the process of learning or interacting with one’s environment. </a:t>
            </a:r>
          </a:p>
          <a:p>
            <a:pPr algn="just"/>
            <a:r>
              <a:rPr lang="en-US" sz="2800" dirty="0" smtClean="0"/>
              <a:t>The process of acquiring culture after we born is called </a:t>
            </a:r>
            <a:r>
              <a:rPr lang="en-US" sz="2800" b="1" dirty="0" smtClean="0"/>
              <a:t>enculturation. </a:t>
            </a: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2. </a:t>
            </a:r>
            <a:r>
              <a:rPr lang="en-US" sz="2800" b="1" i="1" dirty="0" smtClean="0"/>
              <a:t>Culture Is Shared: </a:t>
            </a:r>
          </a:p>
          <a:p>
            <a:pPr algn="just"/>
            <a:r>
              <a:rPr lang="en-US" sz="2800" dirty="0" smtClean="0"/>
              <a:t>For a thing, idea, or behavior pattern to qualify as being “cultural” it must have a shared meaning </a:t>
            </a:r>
            <a:r>
              <a:rPr lang="en-US" sz="2800" b="1" dirty="0" smtClean="0"/>
              <a:t>by at least two people within a society</a:t>
            </a:r>
            <a:r>
              <a:rPr lang="en-US" sz="2800" dirty="0" smtClean="0"/>
              <a:t>. </a:t>
            </a:r>
          </a:p>
          <a:p>
            <a:pPr algn="just">
              <a:buNone/>
            </a:pPr>
            <a:r>
              <a:rPr lang="en-US" sz="2800" b="1" dirty="0" smtClean="0"/>
              <a:t>3. </a:t>
            </a:r>
            <a:r>
              <a:rPr lang="en-US" sz="2800" b="1" i="1" dirty="0" smtClean="0"/>
              <a:t>Culture Is Symbolic</a:t>
            </a:r>
            <a:r>
              <a:rPr lang="en-US" sz="2800" b="1" dirty="0" smtClean="0"/>
              <a:t>: </a:t>
            </a:r>
          </a:p>
          <a:p>
            <a:pPr algn="just"/>
            <a:r>
              <a:rPr lang="en-US" sz="2800" dirty="0" smtClean="0"/>
              <a:t>A symbol is something </a:t>
            </a:r>
            <a:r>
              <a:rPr lang="en-US" sz="2800" b="1" dirty="0" smtClean="0"/>
              <a:t>verbal or nonverbal</a:t>
            </a:r>
            <a:r>
              <a:rPr lang="en-US" sz="2800" dirty="0" smtClean="0"/>
              <a:t>, within a particular language or culture that comes to stand for something else.</a:t>
            </a:r>
          </a:p>
          <a:p>
            <a:endParaRPr lang="en-US" sz="28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marL="109728" indent="0" algn="just">
              <a:buNone/>
            </a:pPr>
            <a:endParaRPr lang="en-US" sz="2000" b="1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continued…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1"/>
            <a:ext cx="7239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66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109728" indent="0" algn="just">
              <a:buNone/>
            </a:pPr>
            <a:r>
              <a:rPr lang="en-US" sz="2400" dirty="0" err="1" smtClean="0"/>
              <a:t>Eg.The</a:t>
            </a:r>
            <a:r>
              <a:rPr lang="en-US" sz="2400" dirty="0" smtClean="0"/>
              <a:t> </a:t>
            </a:r>
            <a:r>
              <a:rPr lang="en-US" sz="2400" dirty="0" err="1" smtClean="0"/>
              <a:t>increament</a:t>
            </a:r>
            <a:r>
              <a:rPr lang="en-US" sz="2400" dirty="0" smtClean="0"/>
              <a:t> of the brain size of man(</a:t>
            </a:r>
            <a:r>
              <a:rPr lang="en-US" sz="2400" b="1" dirty="0" smtClean="0"/>
              <a:t>Biological</a:t>
            </a:r>
            <a:r>
              <a:rPr lang="en-US" sz="2400" dirty="0" smtClean="0"/>
              <a:t>)</a:t>
            </a:r>
          </a:p>
          <a:p>
            <a:pPr marL="109728" indent="0" algn="just">
              <a:buNone/>
            </a:pPr>
            <a:r>
              <a:rPr lang="en-US" sz="2400" dirty="0" smtClean="0"/>
              <a:t> changes in terms of increased intelligence and language(</a:t>
            </a:r>
            <a:r>
              <a:rPr lang="en-US" sz="2400" b="1" dirty="0" smtClean="0"/>
              <a:t>Cultural</a:t>
            </a:r>
            <a:r>
              <a:rPr lang="en-US" sz="2400" dirty="0" smtClean="0"/>
              <a:t>) </a:t>
            </a:r>
          </a:p>
          <a:p>
            <a:pPr algn="just"/>
            <a:r>
              <a:rPr lang="en-US" sz="2400" dirty="0"/>
              <a:t> </a:t>
            </a:r>
            <a:r>
              <a:rPr lang="en-US" sz="2400" b="1" dirty="0" smtClean="0"/>
              <a:t>Humanity(modern </a:t>
            </a:r>
            <a:r>
              <a:rPr lang="en-US" sz="2400" b="1" dirty="0" err="1" smtClean="0"/>
              <a:t>man,</a:t>
            </a:r>
            <a:r>
              <a:rPr lang="en-US" sz="2400" b="1" i="1" dirty="0" err="1" smtClean="0"/>
              <a:t>Homo</a:t>
            </a:r>
            <a:r>
              <a:rPr lang="en-US" sz="2400" b="1" i="1" dirty="0" smtClean="0"/>
              <a:t> sapiens)</a:t>
            </a:r>
            <a:r>
              <a:rPr lang="en-US" sz="2400" b="1" dirty="0" smtClean="0"/>
              <a:t> </a:t>
            </a:r>
            <a:r>
              <a:rPr lang="en-US" sz="2400" dirty="0" smtClean="0"/>
              <a:t>stands for the human species, a group of life forms with the following </a:t>
            </a:r>
            <a:r>
              <a:rPr lang="en-US" sz="2400" b="1" dirty="0" smtClean="0"/>
              <a:t>characteristics:</a:t>
            </a:r>
            <a:r>
              <a:rPr lang="en-US" sz="24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i="1" dirty="0" err="1" smtClean="0"/>
              <a:t>Bipedalism</a:t>
            </a:r>
            <a:r>
              <a:rPr lang="en-US" sz="2400" i="1" dirty="0" smtClean="0"/>
              <a:t> (walking on two legs);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i="1" dirty="0" smtClean="0"/>
              <a:t>Relatively </a:t>
            </a:r>
            <a:r>
              <a:rPr lang="en-US" sz="2400" b="1" i="1" dirty="0" smtClean="0"/>
              <a:t>small teeth </a:t>
            </a:r>
            <a:r>
              <a:rPr lang="en-US" sz="2400" i="1" dirty="0" smtClean="0"/>
              <a:t>for primates of our size; </a:t>
            </a:r>
          </a:p>
          <a:p>
            <a:pPr algn="just">
              <a:buNone/>
            </a:pPr>
            <a:r>
              <a:rPr lang="en-US" sz="2400" i="1" dirty="0" smtClean="0"/>
              <a:t> Relatively </a:t>
            </a:r>
            <a:r>
              <a:rPr lang="en-US" sz="2400" b="1" i="1" dirty="0" smtClean="0"/>
              <a:t>large brains </a:t>
            </a:r>
            <a:r>
              <a:rPr lang="en-US" sz="2400" i="1" dirty="0" smtClean="0"/>
              <a:t>for primates of our size; </a:t>
            </a:r>
          </a:p>
          <a:p>
            <a:pPr algn="just">
              <a:buNone/>
            </a:pPr>
            <a:r>
              <a:rPr lang="en-US" sz="2400" i="1" dirty="0" smtClean="0"/>
              <a:t> Using </a:t>
            </a:r>
            <a:r>
              <a:rPr lang="en-US" sz="2400" b="1" i="1" dirty="0" smtClean="0"/>
              <a:t>modern language </a:t>
            </a:r>
            <a:r>
              <a:rPr lang="en-US" sz="2400" i="1" dirty="0" smtClean="0"/>
              <a:t>to communicate ideas; and </a:t>
            </a:r>
          </a:p>
          <a:p>
            <a:pPr algn="just">
              <a:buNone/>
            </a:pPr>
            <a:r>
              <a:rPr lang="en-US" sz="2400" i="1" dirty="0" smtClean="0"/>
              <a:t> Using complex sets of ideas called </a:t>
            </a:r>
            <a:r>
              <a:rPr lang="en-US" sz="2400" b="1" i="1" dirty="0" smtClean="0"/>
              <a:t>culture</a:t>
            </a:r>
            <a:r>
              <a:rPr lang="en-US" sz="2400" i="1" dirty="0" smtClean="0"/>
              <a:t> to survive.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Continued…</a:t>
            </a:r>
            <a:endParaRPr lang="en-US" sz="28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3.2.1.1 Cosmologies and Human Origins </a:t>
            </a:r>
          </a:p>
          <a:p>
            <a:pPr algn="just"/>
            <a:r>
              <a:rPr lang="en-US" b="1" dirty="0" smtClean="0"/>
              <a:t>Cosmologies</a:t>
            </a:r>
            <a:r>
              <a:rPr lang="en-US" dirty="0" smtClean="0"/>
              <a:t> are </a:t>
            </a:r>
            <a:r>
              <a:rPr lang="en-US" i="1" dirty="0" smtClean="0"/>
              <a:t>conceptual frameworks that present the universe </a:t>
            </a:r>
            <a:r>
              <a:rPr lang="en-US" dirty="0" smtClean="0"/>
              <a:t>(the </a:t>
            </a:r>
            <a:r>
              <a:rPr lang="en-US" i="1" dirty="0" smtClean="0"/>
              <a:t>cosmos) as an orderly system. </a:t>
            </a:r>
          </a:p>
          <a:p>
            <a:pPr algn="just"/>
            <a:r>
              <a:rPr lang="en-US" dirty="0" smtClean="0"/>
              <a:t>Cosmologies account for </a:t>
            </a:r>
            <a:r>
              <a:rPr lang="en-US" i="1" dirty="0" smtClean="0"/>
              <a:t>the ways in which supernatural beings or forces formed human beings and the planet we live on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smtClean="0"/>
              <a:t>Western tradition(myth)</a:t>
            </a:r>
            <a:r>
              <a:rPr lang="en-US" dirty="0" smtClean="0"/>
              <a:t>:a Greek philosopher </a:t>
            </a:r>
            <a:r>
              <a:rPr lang="en-US" i="1" dirty="0" smtClean="0"/>
              <a:t>argued that life originated in the sea and that humans initially were fishlike, eventually moving onto dry land and evolving in to mammals. 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3.2 Origin of the Modern Human Species: Homo sapiens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6676215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endParaRPr lang="en-US" b="1" dirty="0" smtClean="0"/>
          </a:p>
          <a:p>
            <a:pPr marL="109728" indent="0" algn="just">
              <a:buNone/>
            </a:pPr>
            <a:r>
              <a:rPr lang="en-US" b="1" dirty="0" smtClean="0"/>
              <a:t>3.2.1.2. Evolutionary and </a:t>
            </a:r>
            <a:r>
              <a:rPr lang="en-US" b="1" dirty="0" err="1" smtClean="0"/>
              <a:t>paleo</a:t>
            </a:r>
            <a:r>
              <a:rPr lang="en-US" b="1" dirty="0" smtClean="0"/>
              <a:t>-anthropological perspectives on human origin. </a:t>
            </a:r>
          </a:p>
          <a:p>
            <a:pPr marL="109728" indent="0" algn="just">
              <a:buNone/>
            </a:pPr>
            <a:r>
              <a:rPr lang="en-US" dirty="0" smtClean="0"/>
              <a:t>-As opposed to cosmological explanation, anthropologist rely on </a:t>
            </a:r>
            <a:r>
              <a:rPr lang="en-US" b="1" dirty="0" smtClean="0"/>
              <a:t>scientific views of evolution </a:t>
            </a:r>
            <a:r>
              <a:rPr lang="en-US" dirty="0" smtClean="0"/>
              <a:t>in order to explain human origins.</a:t>
            </a:r>
          </a:p>
          <a:p>
            <a:pPr marL="109728" indent="0" algn="just">
              <a:buNone/>
            </a:pPr>
            <a:r>
              <a:rPr lang="en-US" dirty="0" smtClean="0"/>
              <a:t> -Simply put, evolution </a:t>
            </a:r>
            <a:r>
              <a:rPr lang="en-US" b="1" dirty="0" smtClean="0"/>
              <a:t>refers to a process and gradual change in specie over time</a:t>
            </a:r>
            <a:r>
              <a:rPr lang="en-US" dirty="0" smtClean="0"/>
              <a:t>. </a:t>
            </a:r>
          </a:p>
          <a:p>
            <a:pPr marL="109728" indent="0" algn="just">
              <a:buNone/>
            </a:pPr>
            <a:r>
              <a:rPr lang="en-US" dirty="0" smtClean="0"/>
              <a:t>-Evolution is used to describe the </a:t>
            </a:r>
            <a:r>
              <a:rPr lang="en-US" b="1" dirty="0" smtClean="0"/>
              <a:t>cumulative effects of three independent facts(features).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 </a:t>
            </a:r>
            <a:r>
              <a:rPr lang="en-US" b="1" dirty="0" smtClean="0"/>
              <a:t>Replication: </a:t>
            </a:r>
            <a:r>
              <a:rPr lang="en-US" dirty="0" smtClean="0"/>
              <a:t>The fact that life forms have offspring; </a:t>
            </a:r>
          </a:p>
          <a:p>
            <a:pPr algn="just"/>
            <a:r>
              <a:rPr lang="en-US" dirty="0" smtClean="0"/>
              <a:t> </a:t>
            </a:r>
            <a:r>
              <a:rPr lang="en-US" b="1" dirty="0" smtClean="0"/>
              <a:t>Variation: </a:t>
            </a:r>
            <a:r>
              <a:rPr lang="en-US" dirty="0" smtClean="0"/>
              <a:t>The fact that each offspring is slightly different from its parents, and its siblings; and </a:t>
            </a:r>
          </a:p>
          <a:p>
            <a:pPr algn="just"/>
            <a:r>
              <a:rPr lang="en-US" dirty="0" smtClean="0"/>
              <a:t> </a:t>
            </a:r>
            <a:r>
              <a:rPr lang="en-US" b="1" dirty="0" smtClean="0"/>
              <a:t>Selection: </a:t>
            </a:r>
            <a:r>
              <a:rPr lang="en-US" dirty="0" smtClean="0"/>
              <a:t>The fact that not all offspring survive, and those that do tend to be the ones best suited to their environment.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355720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People come in many colors and shapes </a:t>
            </a:r>
          </a:p>
          <a:p>
            <a:pPr algn="just"/>
            <a:r>
              <a:rPr lang="en-US" sz="2400" dirty="0" smtClean="0"/>
              <a:t>The answer comes from the study of human biology by physical anthropologists. </a:t>
            </a:r>
          </a:p>
          <a:p>
            <a:pPr algn="just"/>
            <a:r>
              <a:rPr lang="en-US" sz="2400" b="1" dirty="0" smtClean="0"/>
              <a:t>3.3.1. Racial types- anthropological perspectives </a:t>
            </a:r>
          </a:p>
          <a:p>
            <a:pPr algn="just"/>
            <a:r>
              <a:rPr lang="en-US" sz="2400" dirty="0" smtClean="0"/>
              <a:t>Obviously, not all human beings look the same: </a:t>
            </a:r>
            <a:r>
              <a:rPr lang="en-US" sz="2400" b="1" dirty="0" smtClean="0"/>
              <a:t>having different colors, body shapes, and so on </a:t>
            </a:r>
            <a:r>
              <a:rPr lang="en-US" sz="2400" dirty="0" smtClean="0"/>
              <a:t>into different categories sometimes is called races. </a:t>
            </a:r>
          </a:p>
          <a:p>
            <a:pPr algn="just"/>
            <a:r>
              <a:rPr lang="en-US" sz="2400" dirty="0" smtClean="0"/>
              <a:t>Biologically speaking, a </a:t>
            </a:r>
            <a:r>
              <a:rPr lang="en-US" sz="2400" b="1" dirty="0" smtClean="0"/>
              <a:t>race </a:t>
            </a:r>
            <a:r>
              <a:rPr lang="en-US" sz="2400" dirty="0" smtClean="0"/>
              <a:t>is </a:t>
            </a:r>
            <a:r>
              <a:rPr lang="en-US" sz="2400" i="1" dirty="0" smtClean="0"/>
              <a:t>a group of organisms of the same species that share similar physical (and genetic) attributes and specific geographic regions. </a:t>
            </a:r>
          </a:p>
          <a:p>
            <a:pPr algn="just"/>
            <a:r>
              <a:rPr lang="en-US" sz="2400" b="1" dirty="0" smtClean="0"/>
              <a:t>Adaptation </a:t>
            </a:r>
            <a:r>
              <a:rPr lang="en-US" sz="2400" dirty="0" smtClean="0"/>
              <a:t>is a process </a:t>
            </a:r>
            <a:r>
              <a:rPr lang="en-US" sz="2400" i="1" dirty="0" smtClean="0"/>
              <a:t>(behavioral and/or biological) that increases the likelihood of survival </a:t>
            </a:r>
            <a:r>
              <a:rPr lang="en-US" sz="2400" dirty="0" smtClean="0"/>
              <a:t>for an organism(having an impact on physical type of human beings)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3.3 The Kinds of Humanity: human physical variation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14710364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7150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3.3.2. What Anthropologists can say for sure about Human Races? </a:t>
            </a:r>
          </a:p>
          <a:p>
            <a:pPr algn="just"/>
            <a:r>
              <a:rPr lang="en-US" dirty="0" smtClean="0"/>
              <a:t>So do human races(species) exist? Very strictly speaking, </a:t>
            </a:r>
            <a:r>
              <a:rPr lang="en-US" b="1" dirty="0" smtClean="0"/>
              <a:t>yes</a:t>
            </a:r>
            <a:r>
              <a:rPr lang="en-US" dirty="0" smtClean="0"/>
              <a:t>. </a:t>
            </a:r>
            <a:r>
              <a:rPr lang="en-US" i="1" dirty="0" smtClean="0"/>
              <a:t>Homo sapiens </a:t>
            </a:r>
            <a:r>
              <a:rPr lang="en-US" i="1" dirty="0" err="1" smtClean="0"/>
              <a:t>sapiens</a:t>
            </a:r>
            <a:r>
              <a:rPr lang="en-US" i="1" dirty="0" smtClean="0"/>
              <a:t> </a:t>
            </a:r>
          </a:p>
          <a:p>
            <a:pPr algn="just"/>
            <a:r>
              <a:rPr lang="en-US" b="1" i="1" dirty="0" smtClean="0"/>
              <a:t>Other than the geographic differences, genetic differences don’t mean a lot, biologically. </a:t>
            </a:r>
          </a:p>
          <a:p>
            <a:pPr algn="just"/>
            <a:r>
              <a:rPr lang="en-US" dirty="0" smtClean="0"/>
              <a:t>It is inaccurate to say “</a:t>
            </a:r>
            <a:r>
              <a:rPr lang="en-US" b="1" dirty="0" smtClean="0"/>
              <a:t>the female species</a:t>
            </a:r>
            <a:r>
              <a:rPr lang="en-US" dirty="0" smtClean="0"/>
              <a:t>” when talking about significant sex differences between males and females.</a:t>
            </a:r>
          </a:p>
          <a:p>
            <a:pPr algn="just"/>
            <a:r>
              <a:rPr lang="en-US" dirty="0" smtClean="0"/>
              <a:t> it is also inaccurate to say “</a:t>
            </a:r>
            <a:r>
              <a:rPr lang="en-US" b="1" dirty="0" smtClean="0"/>
              <a:t>the African race</a:t>
            </a:r>
            <a:r>
              <a:rPr lang="en-US" dirty="0" smtClean="0"/>
              <a:t>” or the “</a:t>
            </a:r>
            <a:r>
              <a:rPr lang="en-US" b="1" dirty="0" smtClean="0"/>
              <a:t>European race</a:t>
            </a:r>
            <a:r>
              <a:rPr lang="en-US" dirty="0" smtClean="0"/>
              <a:t>” when speaking of deep differences in these peoples. </a:t>
            </a:r>
          </a:p>
          <a:p>
            <a:pPr algn="just"/>
            <a:r>
              <a:rPr lang="en-US" dirty="0" smtClean="0"/>
              <a:t>For most physical anthropologists race(but biological issue) is nearly meaningless when applied to humanity.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582801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“</a:t>
            </a:r>
            <a:r>
              <a:rPr lang="en-US" i="1" dirty="0" smtClean="0"/>
              <a:t>Human racial classification is of no social value and is positively destructive of social and human relations.”</a:t>
            </a:r>
          </a:p>
          <a:p>
            <a:pPr algn="just"/>
            <a:r>
              <a:rPr lang="en-US" b="1" dirty="0" smtClean="0"/>
              <a:t>3.4 why is every one different? Human cultural diversity/variation</a:t>
            </a:r>
          </a:p>
          <a:p>
            <a:pPr algn="just"/>
            <a:r>
              <a:rPr lang="en-US" dirty="0" smtClean="0"/>
              <a:t> </a:t>
            </a:r>
            <a:r>
              <a:rPr lang="en-US" i="1" dirty="0" smtClean="0"/>
              <a:t>Although all humans are of the same species, they don’t all act the same</a:t>
            </a:r>
            <a:r>
              <a:rPr lang="en-US" dirty="0" smtClean="0"/>
              <a:t>; human behavior varies tremendously worldwide </a:t>
            </a:r>
          </a:p>
          <a:p>
            <a:pPr algn="just"/>
            <a:r>
              <a:rPr lang="en-US" dirty="0" smtClean="0"/>
              <a:t>If race doesn’t control a person’s characteristics, what does account for human behavioral variation? In short, the answer is culture. </a:t>
            </a:r>
          </a:p>
          <a:p>
            <a:pPr algn="just"/>
            <a:r>
              <a:rPr lang="en-US" b="1" dirty="0" smtClean="0"/>
              <a:t>Cultures differ because people live in different conditions</a:t>
            </a:r>
            <a:r>
              <a:rPr lang="en-US" dirty="0" smtClean="0"/>
              <a:t>, be they ecological, economic, social, political etc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Generally, the sources of Human variation is emanated from environmental. evolutionary and Cultural factors.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the context of Ethiopia, we may come up with different culture area in relation to </a:t>
            </a:r>
            <a:r>
              <a:rPr lang="en-US" b="1" dirty="0" smtClean="0"/>
              <a:t>subsistence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b="1" dirty="0" smtClean="0"/>
              <a:t>A. Plough culture area </a:t>
            </a:r>
          </a:p>
          <a:p>
            <a:pPr algn="just"/>
            <a:r>
              <a:rPr lang="en-US" dirty="0" smtClean="0"/>
              <a:t>Plough culture area represents those parts of the country where agriculture is predominantly the means by which subsistence is eked out. </a:t>
            </a:r>
          </a:p>
          <a:p>
            <a:pPr algn="just">
              <a:buNone/>
            </a:pPr>
            <a:r>
              <a:rPr lang="en-US" b="1" dirty="0" smtClean="0"/>
              <a:t>B. </a:t>
            </a:r>
            <a:r>
              <a:rPr lang="en-US" b="1" dirty="0" err="1" smtClean="0"/>
              <a:t>Enset</a:t>
            </a:r>
            <a:r>
              <a:rPr lang="en-US" b="1" dirty="0" smtClean="0"/>
              <a:t> culture area </a:t>
            </a:r>
          </a:p>
          <a:p>
            <a:pPr algn="just"/>
            <a:r>
              <a:rPr lang="en-US" i="1" dirty="0" smtClean="0"/>
              <a:t>covers a vast region in the southern part of country. 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C. Pastoral culture area </a:t>
            </a:r>
          </a:p>
          <a:p>
            <a:pPr algn="just"/>
            <a:r>
              <a:rPr lang="en-US" dirty="0" smtClean="0"/>
              <a:t>Pastoral culture area is found in the low land areas covering a large section of the Afar in the northwest, Somali in the southeast and </a:t>
            </a:r>
            <a:r>
              <a:rPr lang="en-US" dirty="0" err="1" smtClean="0"/>
              <a:t>Borena</a:t>
            </a:r>
            <a:r>
              <a:rPr lang="en-US" dirty="0" smtClean="0"/>
              <a:t> of southern of Ethiopia.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3.5. Culture area and cultural contact in Ethiopia </a:t>
            </a:r>
            <a:endParaRPr lang="en-US" sz="3200" dirty="0"/>
          </a:p>
        </p:txBody>
      </p:sp>
    </p:spTree>
  </p:cSld>
  <p:clrMapOvr>
    <a:masterClrMapping/>
  </p:clrMapOvr>
  <p:transition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943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 smtClean="0"/>
              <a:t>4. </a:t>
            </a:r>
            <a:r>
              <a:rPr lang="en-US" sz="2800" b="1" i="1" dirty="0" smtClean="0"/>
              <a:t>Culture Is All-Encompassing :</a:t>
            </a:r>
          </a:p>
          <a:p>
            <a:pPr algn="just"/>
            <a:r>
              <a:rPr lang="en-US" sz="2800" dirty="0" smtClean="0"/>
              <a:t>Culture comprises countless </a:t>
            </a:r>
            <a:r>
              <a:rPr lang="en-US" sz="2800" b="1" dirty="0" smtClean="0"/>
              <a:t>material and non-material aspects </a:t>
            </a:r>
            <a:r>
              <a:rPr lang="en-US" sz="2800" dirty="0" smtClean="0"/>
              <a:t>of human lives. </a:t>
            </a:r>
            <a:endParaRPr lang="en-US" sz="2800" b="1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Culture is the sum total of human creation: intellectual, technical, artistic, physical, and moral </a:t>
            </a:r>
          </a:p>
          <a:p>
            <a:pPr algn="just">
              <a:buNone/>
            </a:pPr>
            <a:r>
              <a:rPr lang="en-US" sz="2800" b="1" dirty="0" smtClean="0"/>
              <a:t>5. </a:t>
            </a:r>
            <a:r>
              <a:rPr lang="en-US" sz="2800" b="1" i="1" dirty="0" smtClean="0"/>
              <a:t>Culture Is Integrated: </a:t>
            </a:r>
          </a:p>
          <a:p>
            <a:pPr algn="just"/>
            <a:r>
              <a:rPr lang="en-US" sz="2800" dirty="0" smtClean="0"/>
              <a:t>culture should be thought as of integrated wholes, </a:t>
            </a:r>
            <a:r>
              <a:rPr lang="en-US" sz="2800" b="1" dirty="0" smtClean="0"/>
              <a:t>the parts of which</a:t>
            </a:r>
            <a:r>
              <a:rPr lang="en-US" sz="2800" dirty="0" smtClean="0"/>
              <a:t>, to some degree, </a:t>
            </a:r>
            <a:r>
              <a:rPr lang="en-US" sz="2800" b="1" dirty="0" smtClean="0"/>
              <a:t>are interconnected with one another</a:t>
            </a:r>
            <a:r>
              <a:rPr lang="en-US" sz="2800" dirty="0" smtClean="0"/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/>
              <a:t>A culture </a:t>
            </a:r>
            <a:r>
              <a:rPr lang="en-US" sz="2800" b="1" dirty="0" smtClean="0"/>
              <a:t>is a system</a:t>
            </a:r>
            <a:r>
              <a:rPr lang="en-US" sz="2800" dirty="0" smtClean="0"/>
              <a:t>, change in one aspect will likely generate changes in other aspects.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continued…</a:t>
            </a:r>
            <a:endParaRPr lang="en-US" sz="36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943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 smtClean="0"/>
              <a:t>6. </a:t>
            </a:r>
            <a:r>
              <a:rPr lang="en-US" sz="2800" b="1" i="1" dirty="0" smtClean="0"/>
              <a:t>Culture Can be Adaptive and Maladaptive</a:t>
            </a:r>
            <a:r>
              <a:rPr lang="en-US" sz="2800" b="1" dirty="0" smtClean="0"/>
              <a:t>: </a:t>
            </a:r>
          </a:p>
          <a:p>
            <a:pPr lvl="0" algn="just"/>
            <a:r>
              <a:rPr lang="en-US" sz="2800" dirty="0" smtClean="0"/>
              <a:t>People adapt themselves to the environment using culture. </a:t>
            </a:r>
            <a:endParaRPr lang="en-US" sz="2800" dirty="0" smtClean="0">
              <a:solidFill>
                <a:prstClr val="black"/>
              </a:solidFill>
              <a:ea typeface="Calibri"/>
            </a:endParaRPr>
          </a:p>
          <a:p>
            <a:pPr algn="just"/>
            <a:r>
              <a:rPr lang="en-US" sz="2800" dirty="0" smtClean="0"/>
              <a:t>Many cultural patterns such as </a:t>
            </a:r>
            <a:r>
              <a:rPr lang="en-US" sz="2800" b="1" dirty="0" smtClean="0"/>
              <a:t>over consumption and pollution</a:t>
            </a:r>
            <a:r>
              <a:rPr lang="en-US" sz="2800" dirty="0" smtClean="0"/>
              <a:t> appear to be maladaptive in the long run. </a:t>
            </a:r>
          </a:p>
          <a:p>
            <a:pPr algn="just">
              <a:buNone/>
            </a:pPr>
            <a:r>
              <a:rPr lang="en-US" sz="2800" b="1" dirty="0" smtClean="0"/>
              <a:t>7. </a:t>
            </a:r>
            <a:r>
              <a:rPr lang="en-US" sz="2800" b="1" i="1" dirty="0" smtClean="0"/>
              <a:t>Culture Is Dynamic</a:t>
            </a:r>
            <a:r>
              <a:rPr lang="en-US" sz="2800" b="1" dirty="0" smtClean="0"/>
              <a:t>: </a:t>
            </a:r>
          </a:p>
          <a:p>
            <a:pPr algn="just"/>
            <a:r>
              <a:rPr lang="en-US" sz="2800" dirty="0" smtClean="0"/>
              <a:t>Culture is changing constantly as new ideas and new techniques are added as time passes </a:t>
            </a:r>
          </a:p>
          <a:p>
            <a:pPr algn="just"/>
            <a:r>
              <a:rPr lang="en-US" sz="2800" dirty="0" smtClean="0"/>
              <a:t>Modifying or changing the old ways. </a:t>
            </a:r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continued…</a:t>
            </a:r>
            <a:endParaRPr lang="en-US" sz="36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562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  </a:t>
            </a:r>
            <a:r>
              <a:rPr lang="en-US" dirty="0" smtClean="0"/>
              <a:t>Culture is </a:t>
            </a:r>
            <a:r>
              <a:rPr lang="en-US" b="1" dirty="0" smtClean="0"/>
              <a:t>reflected through the various components </a:t>
            </a:r>
            <a:r>
              <a:rPr lang="en-US" dirty="0" smtClean="0"/>
              <a:t>that it comprises, viz., </a:t>
            </a:r>
            <a:r>
              <a:rPr lang="en-US" b="1" dirty="0" smtClean="0"/>
              <a:t>values, language, myths, customs, rituals and laws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Two of the most basic aspects of culture are material and nonmaterial culture. </a:t>
            </a:r>
          </a:p>
          <a:p>
            <a:pPr algn="just"/>
            <a:r>
              <a:rPr lang="en-US" b="1" dirty="0" smtClean="0"/>
              <a:t>2.3.1 Material culture </a:t>
            </a:r>
            <a:endParaRPr lang="en-US" dirty="0" smtClean="0"/>
          </a:p>
          <a:p>
            <a:pPr algn="just"/>
            <a:r>
              <a:rPr lang="en-US" dirty="0" smtClean="0"/>
              <a:t>It consist of man-made objects such as tools, implements, </a:t>
            </a:r>
            <a:r>
              <a:rPr lang="en-US" b="1" dirty="0" smtClean="0"/>
              <a:t>furniture, automobiles, buildings, dams, roads, bridges  </a:t>
            </a:r>
            <a:r>
              <a:rPr lang="en-US" dirty="0" smtClean="0"/>
              <a:t>etc</a:t>
            </a:r>
          </a:p>
          <a:p>
            <a:pPr algn="just"/>
            <a:r>
              <a:rPr lang="en-US" dirty="0" smtClean="0"/>
              <a:t>It is the physical substance which has been changed and used by man: </a:t>
            </a:r>
            <a:r>
              <a:rPr lang="en-US" b="1" dirty="0" smtClean="0"/>
              <a:t>Technical &amp;material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Technical(relating to operating machine in industry)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2.3 Aspects/Elements of Culture 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>
            <a:normAutofit fontScale="25000" lnSpcReduction="20000"/>
          </a:bodyPr>
          <a:lstStyle/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sz="9600" b="1" dirty="0" smtClean="0"/>
              <a:t>2.3.2 Non – Material culture </a:t>
            </a:r>
            <a:endParaRPr lang="en-US" sz="9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9600" dirty="0" smtClean="0"/>
              <a:t>It is something </a:t>
            </a:r>
            <a:r>
              <a:rPr lang="en-US" sz="9600" b="1" dirty="0" smtClean="0"/>
              <a:t>internal </a:t>
            </a:r>
            <a:r>
              <a:rPr lang="en-US" sz="9600" dirty="0" smtClean="0"/>
              <a:t>and intrinsically valuable, reflects </a:t>
            </a:r>
            <a:r>
              <a:rPr lang="en-US" sz="9600" b="1" dirty="0" smtClean="0"/>
              <a:t>the inward nature of man.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9600" dirty="0" smtClean="0"/>
              <a:t> It also includes our </a:t>
            </a:r>
            <a:r>
              <a:rPr lang="en-US" sz="9600" dirty="0" err="1" smtClean="0"/>
              <a:t>customs,belief</a:t>
            </a:r>
            <a:r>
              <a:rPr lang="en-US" sz="9600" dirty="0" smtClean="0"/>
              <a:t>, value, norms feeling, thinking etc. </a:t>
            </a:r>
          </a:p>
          <a:p>
            <a:pPr algn="just">
              <a:buNone/>
            </a:pPr>
            <a:r>
              <a:rPr lang="en-US" sz="9600" b="1" dirty="0" smtClean="0"/>
              <a:t>Values: </a:t>
            </a:r>
          </a:p>
          <a:p>
            <a:pPr algn="just"/>
            <a:r>
              <a:rPr lang="en-US" sz="9600" dirty="0" smtClean="0"/>
              <a:t>Values are </a:t>
            </a:r>
            <a:r>
              <a:rPr lang="en-US" sz="9600" b="1" dirty="0" smtClean="0"/>
              <a:t>the standards </a:t>
            </a:r>
            <a:r>
              <a:rPr lang="en-US" sz="9600" dirty="0" smtClean="0"/>
              <a:t>by which member of a society define </a:t>
            </a:r>
            <a:r>
              <a:rPr lang="en-US" sz="9600" b="1" dirty="0" smtClean="0"/>
              <a:t>what is good or bad, beautiful or ugly</a:t>
            </a:r>
            <a:r>
              <a:rPr lang="en-US" sz="9600" dirty="0" smtClean="0"/>
              <a:t>.</a:t>
            </a:r>
          </a:p>
          <a:p>
            <a:pPr algn="just">
              <a:buNone/>
            </a:pPr>
            <a:r>
              <a:rPr lang="en-US" sz="9600" dirty="0" smtClean="0"/>
              <a:t> </a:t>
            </a:r>
            <a:r>
              <a:rPr lang="en-US" sz="9600" b="1" dirty="0" smtClean="0"/>
              <a:t>Beliefs </a:t>
            </a:r>
          </a:p>
          <a:p>
            <a:pPr algn="just"/>
            <a:r>
              <a:rPr lang="en-US" sz="9600" dirty="0" smtClean="0"/>
              <a:t>Beliefs are cultural conventions that concern </a:t>
            </a:r>
            <a:r>
              <a:rPr lang="en-US" sz="9600" b="1" dirty="0" smtClean="0"/>
              <a:t>true or false assumptions </a:t>
            </a:r>
          </a:p>
          <a:p>
            <a:pPr algn="just">
              <a:buNone/>
            </a:pPr>
            <a:r>
              <a:rPr lang="en-US" sz="9600" b="1" dirty="0" smtClean="0">
                <a:solidFill>
                  <a:schemeClr val="accent6"/>
                </a:solidFill>
              </a:rPr>
              <a:t>Norms</a:t>
            </a:r>
            <a:r>
              <a:rPr lang="en-US" sz="9600" dirty="0" smtClean="0"/>
              <a:t> </a:t>
            </a:r>
          </a:p>
          <a:p>
            <a:pPr algn="just"/>
            <a:r>
              <a:rPr lang="en-US" sz="9600" dirty="0" smtClean="0"/>
              <a:t>Norms are </a:t>
            </a:r>
            <a:r>
              <a:rPr lang="en-US" sz="9600" b="1" dirty="0" smtClean="0"/>
              <a:t>shared rules or guidelines </a:t>
            </a:r>
            <a:r>
              <a:rPr lang="en-US" sz="9600" dirty="0" smtClean="0"/>
              <a:t>that define how people “ought” to behave under certain circumstances. </a:t>
            </a:r>
          </a:p>
          <a:p>
            <a:pPr algn="just">
              <a:buNone/>
            </a:pPr>
            <a:r>
              <a:rPr lang="en-US" sz="9600" b="1" i="1" dirty="0" err="1" smtClean="0"/>
              <a:t>a.Folk</a:t>
            </a:r>
            <a:r>
              <a:rPr lang="en-US" sz="9600" b="1" i="1" dirty="0" smtClean="0"/>
              <a:t> way</a:t>
            </a:r>
            <a:r>
              <a:rPr lang="en-US" sz="9600" dirty="0" smtClean="0"/>
              <a:t>-not strictly enforced(</a:t>
            </a:r>
            <a:r>
              <a:rPr lang="en-US" sz="9600" dirty="0" err="1" smtClean="0"/>
              <a:t>eg.leaving</a:t>
            </a:r>
            <a:r>
              <a:rPr lang="en-US" sz="9600" dirty="0" smtClean="0"/>
              <a:t> a seat for elders)</a:t>
            </a:r>
          </a:p>
          <a:p>
            <a:pPr algn="just">
              <a:buNone/>
            </a:pPr>
            <a:r>
              <a:rPr lang="en-US" sz="9600" b="1" i="1" dirty="0" err="1" smtClean="0"/>
              <a:t>b.Mores</a:t>
            </a:r>
            <a:r>
              <a:rPr lang="en-US" sz="9600" b="1" dirty="0" smtClean="0"/>
              <a:t> -</a:t>
            </a:r>
            <a:r>
              <a:rPr lang="en-US" sz="9600" dirty="0" smtClean="0"/>
              <a:t>believed to be essential to core values and we insist on conformity (A person who steals, rapes, and kills) </a:t>
            </a:r>
          </a:p>
          <a:p>
            <a:endParaRPr lang="en-US" sz="4200" dirty="0" smtClean="0"/>
          </a:p>
          <a:p>
            <a:endParaRPr lang="en-US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800" dirty="0" smtClean="0"/>
              <a:t>In studying human diversity in time and space, anthropologists distinguish among the universal, the generalized, and the particular.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dirty="0" smtClean="0"/>
              <a:t>Universal</a:t>
            </a:r>
            <a:r>
              <a:rPr lang="en-US" sz="2800" dirty="0" smtClean="0"/>
              <a:t>: Certain biological, psychological, social, and cultural features (found in every culture).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b="1" dirty="0" smtClean="0"/>
              <a:t>General</a:t>
            </a:r>
            <a:r>
              <a:rPr lang="en-US" sz="2800" dirty="0" smtClean="0"/>
              <a:t>: common to several but not all human groups),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b="1" dirty="0" smtClean="0"/>
              <a:t>Particular</a:t>
            </a:r>
            <a:r>
              <a:rPr lang="en-US" sz="2800" dirty="0" smtClean="0"/>
              <a:t>: unique to certain cultural traditions.</a:t>
            </a:r>
          </a:p>
          <a:p>
            <a:pPr marL="109728" indent="0" algn="just">
              <a:buNone/>
            </a:pPr>
            <a:r>
              <a:rPr lang="en-US" sz="2400" b="1" dirty="0" smtClean="0"/>
              <a:t>2.5.Evaluating Cultural Differences: </a:t>
            </a:r>
            <a:r>
              <a:rPr lang="en-US" sz="2400" dirty="0" smtClean="0"/>
              <a:t>Ethnocentrism, Cultural Relativism and Human Rights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2400"/>
            <a:ext cx="7848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700" dirty="0" smtClean="0"/>
              <a:t>2.4 Cultural Unity and Variations: </a:t>
            </a:r>
            <a:r>
              <a:rPr lang="en-US" sz="2700" b="0" dirty="0" smtClean="0"/>
              <a:t>Universality, Generality and Particularity of Culture </a:t>
            </a:r>
            <a:endParaRPr lang="en-US" sz="2700" b="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96000"/>
          </a:xfrm>
        </p:spPr>
        <p:txBody>
          <a:bodyPr>
            <a:normAutofit fontScale="25000" lnSpcReduction="20000"/>
          </a:bodyPr>
          <a:lstStyle/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600" dirty="0">
                <a:latin typeface="+mj-lt"/>
                <a:ea typeface="Calibri"/>
                <a:cs typeface="Times New Roman"/>
              </a:rPr>
              <a:t> </a:t>
            </a:r>
            <a:r>
              <a:rPr lang="en-US" sz="9600" dirty="0" smtClean="0">
                <a:latin typeface="+mj-lt"/>
                <a:ea typeface="Calibri"/>
                <a:cs typeface="Times New Roman"/>
              </a:rPr>
              <a:t>     </a:t>
            </a:r>
            <a:r>
              <a:rPr lang="en-US" sz="9600" dirty="0" smtClean="0"/>
              <a:t>The concepts of ethnocentrism and cultural relativism  occupy key position in anthropology.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b="1" dirty="0" smtClean="0"/>
              <a:t>A. ETHNOCENTRISM: </a:t>
            </a:r>
          </a:p>
          <a:p>
            <a:pPr marL="457200" marR="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+mj-lt"/>
                <a:ea typeface="Calibri"/>
                <a:cs typeface="Times New Roman"/>
              </a:rPr>
              <a:t> It </a:t>
            </a:r>
            <a:r>
              <a:rPr lang="en-US" sz="9600" dirty="0" smtClean="0"/>
              <a:t>refers to the tendency to </a:t>
            </a:r>
            <a:r>
              <a:rPr lang="en-US" sz="9600" b="1" dirty="0" smtClean="0"/>
              <a:t>see their own culture as the only right way of living </a:t>
            </a:r>
            <a:r>
              <a:rPr lang="en-US" sz="9600" dirty="0" smtClean="0"/>
              <a:t>and to judge others by those standards. </a:t>
            </a:r>
            <a:endParaRPr lang="en-US" sz="9600" dirty="0" smtClean="0">
              <a:latin typeface="+mj-lt"/>
              <a:ea typeface="Calibri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sz="9600" dirty="0" smtClean="0"/>
              <a:t>It results in prejudices(rejection) about people from other cultures….</a:t>
            </a:r>
            <a:r>
              <a:rPr lang="en-US" sz="9600" b="1" dirty="0" smtClean="0"/>
              <a:t>judge saying Culture ‘X’ and ‘others(alien)</a:t>
            </a:r>
            <a:r>
              <a:rPr lang="en-US" sz="9600" dirty="0" smtClean="0"/>
              <a:t>…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b="1" dirty="0" smtClean="0"/>
              <a:t>B. CULTRUALRELATIVISM: </a:t>
            </a:r>
          </a:p>
          <a:p>
            <a:pPr marL="457200" marR="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9600" dirty="0" smtClean="0"/>
              <a:t>To </a:t>
            </a:r>
            <a:r>
              <a:rPr lang="en-US" sz="9600" b="1" dirty="0" smtClean="0"/>
              <a:t>examine their behavior as insiders</a:t>
            </a:r>
            <a:r>
              <a:rPr lang="en-US" sz="9600" dirty="0" smtClean="0"/>
              <a:t>, seeing it within the framework of their values, beliefs and motives. </a:t>
            </a:r>
          </a:p>
          <a:p>
            <a:pPr marL="457200" marR="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+mj-lt"/>
                <a:ea typeface="Calibri"/>
                <a:cs typeface="Times New Roman"/>
              </a:rPr>
              <a:t> It </a:t>
            </a:r>
            <a:r>
              <a:rPr lang="en-US" sz="9600" dirty="0" smtClean="0"/>
              <a:t>describes </a:t>
            </a:r>
            <a:r>
              <a:rPr lang="en-US" sz="9600" b="1" dirty="0" smtClean="0"/>
              <a:t>an attitude of respect </a:t>
            </a:r>
            <a:r>
              <a:rPr lang="en-US" sz="9600" dirty="0" smtClean="0"/>
              <a:t>for cultural differences </a:t>
            </a:r>
            <a:r>
              <a:rPr lang="en-US" sz="9600" b="1" dirty="0" smtClean="0"/>
              <a:t>rather than condemnin</a:t>
            </a:r>
            <a:r>
              <a:rPr lang="en-US" sz="9600" dirty="0" smtClean="0"/>
              <a:t>g other people's culture as </a:t>
            </a:r>
            <a:r>
              <a:rPr lang="en-US" sz="9600" b="1" dirty="0" smtClean="0"/>
              <a:t>uncivilized or backward.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3100" b="1" dirty="0" smtClean="0">
              <a:latin typeface="+mj-lt"/>
              <a:ea typeface="Calibri"/>
              <a:cs typeface="Times New Roman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800" dirty="0">
              <a:latin typeface="Calibri"/>
              <a:ea typeface="Calibri"/>
              <a:cs typeface="Times New Roman"/>
            </a:endParaRPr>
          </a:p>
          <a:p>
            <a:pPr algn="just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continued…</a:t>
            </a:r>
            <a:endParaRPr lang="en-US" sz="36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305800" cy="5867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C. Human rights: </a:t>
            </a:r>
          </a:p>
          <a:p>
            <a:pPr algn="just"/>
            <a:r>
              <a:rPr lang="en-US" sz="2800" dirty="0" smtClean="0"/>
              <a:t>Many anthropologists are uncomfortable with the strong form of cultural relativism that  suggests that </a:t>
            </a:r>
            <a:r>
              <a:rPr lang="en-US" sz="2800" b="1" dirty="0" smtClean="0"/>
              <a:t>all patterns of culture are equally valid.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400" i="1" dirty="0" smtClean="0"/>
              <a:t>What if the people practice slavery, violence against women, torture, or genocide?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dirty="0" smtClean="0"/>
              <a:t>Human rights: </a:t>
            </a:r>
            <a:r>
              <a:rPr lang="en-US" sz="2800" b="1" dirty="0" smtClean="0"/>
              <a:t>rights based on justice and morality</a:t>
            </a:r>
            <a:r>
              <a:rPr lang="en-US" sz="2800" dirty="0" smtClean="0"/>
              <a:t> beyond and superior to particular countries, cultures, and religions. </a:t>
            </a:r>
          </a:p>
          <a:p>
            <a:pPr marL="109728" indent="0" algn="just">
              <a:buNone/>
            </a:pPr>
            <a:r>
              <a:rPr lang="en-US" sz="2800" b="1" dirty="0" smtClean="0"/>
              <a:t>2.6 Culture Change </a:t>
            </a:r>
          </a:p>
          <a:p>
            <a:pPr marL="109728" indent="0" algn="just">
              <a:buNone/>
            </a:pPr>
            <a:r>
              <a:rPr lang="en-US" sz="2800" dirty="0" smtClean="0"/>
              <a:t>Culture change can occur as a result of the following Mechanisms: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/>
              <a:t>continued…</a:t>
            </a:r>
            <a:endParaRPr lang="en-US" sz="3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2950</TotalTime>
  <Words>2593</Words>
  <Application>Microsoft Office PowerPoint</Application>
  <PresentationFormat>On-screen Show (4:3)</PresentationFormat>
  <Paragraphs>219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UNIT TW0: Human Culture and Ties that Connect </vt:lpstr>
      <vt:lpstr> continued…</vt:lpstr>
      <vt:lpstr> continued…</vt:lpstr>
      <vt:lpstr> continued…</vt:lpstr>
      <vt:lpstr> 2.3 Aspects/Elements of Culture </vt:lpstr>
      <vt:lpstr>Continued…</vt:lpstr>
      <vt:lpstr> 2.4 Cultural Unity and Variations: Universality, Generality and Particularity of Culture </vt:lpstr>
      <vt:lpstr> continued…</vt:lpstr>
      <vt:lpstr>continued…</vt:lpstr>
      <vt:lpstr>continued… </vt:lpstr>
      <vt:lpstr>2.7 Ties That Connect: Marriage, Family and Kinship </vt:lpstr>
      <vt:lpstr>continued…</vt:lpstr>
      <vt:lpstr>continued…</vt:lpstr>
      <vt:lpstr>continued…</vt:lpstr>
      <vt:lpstr>  continued…</vt:lpstr>
      <vt:lpstr>continued…</vt:lpstr>
      <vt:lpstr>continued…</vt:lpstr>
      <vt:lpstr>Continued…</vt:lpstr>
      <vt:lpstr>Unit Three: Human Diversity, Culture Areas and Contact in Ethiopia</vt:lpstr>
      <vt:lpstr>Continued…</vt:lpstr>
      <vt:lpstr>3.2 Origin of the Modern Human Species: Homo sapiens </vt:lpstr>
      <vt:lpstr>Continued…</vt:lpstr>
      <vt:lpstr>3.3 The Kinds of Humanity: human physical variation </vt:lpstr>
      <vt:lpstr>Continued…</vt:lpstr>
      <vt:lpstr>Continued…</vt:lpstr>
      <vt:lpstr>3.5. Culture area and cultural contact in Ethiopia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user</cp:lastModifiedBy>
  <cp:revision>453</cp:revision>
  <dcterms:created xsi:type="dcterms:W3CDTF">2016-08-23T14:04:16Z</dcterms:created>
  <dcterms:modified xsi:type="dcterms:W3CDTF">2022-09-30T23:14:42Z</dcterms:modified>
</cp:coreProperties>
</file>