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7" r:id="rId19"/>
    <p:sldId id="278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81E6-D400-4F46-9FB9-31C14328AB3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BA892-6339-4978-90E6-19599929A9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0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A892-6339-4978-90E6-19599929A9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9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A892-6339-4978-90E6-19599929A9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A892-6339-4978-90E6-19599929A9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A075-3C10-4E91-AEB5-55B1C0C61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C676E-EF6E-488C-BB2F-0D0E7C320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7467-D304-4A93-AF64-DF76FC84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1EDD-82D9-4852-9641-62FCFCEC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5856-27A0-4216-BA05-43D49CF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54479"/>
      </p:ext>
    </p:extLst>
  </p:cSld>
  <p:clrMapOvr>
    <a:masterClrMapping/>
  </p:clrMapOvr>
  <p:transition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202-F1E5-46CE-8921-7ECFD5A1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471B-2D58-4EC4-A630-580142DF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F8A3-33D4-4D70-B06C-484F81D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BEA-BFE2-42DE-AB36-5FE085A5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278B-AEA0-4FC4-ACC2-0834EDB7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3322"/>
      </p:ext>
    </p:extLst>
  </p:cSld>
  <p:clrMapOvr>
    <a:masterClrMapping/>
  </p:clrMapOvr>
  <p:transition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FB2F9-E3EF-4A76-9E2D-5BA1775B6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128A-B892-4AED-B1B4-0178028D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BDAC-1D90-4829-871D-1714DA85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C696-F4AE-468E-A8B8-8F48697E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55A0-BCE5-4C2C-80A9-3A989BA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51823"/>
      </p:ext>
    </p:extLst>
  </p:cSld>
  <p:clrMapOvr>
    <a:masterClrMapping/>
  </p:clrMapOvr>
  <p:transition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9C-0A99-4E0C-BECC-8F7AA39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AC03-71E6-4314-B302-0DE4088C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9AD4-590C-41FE-88E8-B514D098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7815-FA79-4158-8C6F-E98E4D8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2E8A-889C-4B08-8F85-27F41870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0564"/>
      </p:ext>
    </p:extLst>
  </p:cSld>
  <p:clrMapOvr>
    <a:masterClrMapping/>
  </p:clrMapOvr>
  <p:transition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0F02-20D6-49AD-B026-E59B920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F69C-BC95-409C-9665-B6E75F78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BCDE-6F97-44F7-A4C4-51F57922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53D7-2EFA-432B-B7A8-862337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4556-56CC-4E63-91B3-534DD09F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6791"/>
      </p:ext>
    </p:extLst>
  </p:cSld>
  <p:clrMapOvr>
    <a:masterClrMapping/>
  </p:clrMapOvr>
  <p:transition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CACB-78CE-47D1-BAAA-873EC95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BF84-A188-4889-870F-FC9A51793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53D1-6186-4FC6-A84F-FC46AE7A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F15A-4618-4FE9-8D7B-BF7AF168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09B4-C238-4892-A850-CE7272A3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EFF-6102-43B0-99D1-15A9A4E8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1956"/>
      </p:ext>
    </p:extLst>
  </p:cSld>
  <p:clrMapOvr>
    <a:masterClrMapping/>
  </p:clrMapOvr>
  <p:transition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062-0BC7-4601-A5CD-FF805164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8E3C-F6FB-4401-8E2D-5D9CAACA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32D95-6219-48C0-A91B-17C71098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09BC-376B-40F0-97D0-6945F4EEC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9B1EC-B609-4271-AB06-972A1DFA1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4AF30-A19A-41E9-A86C-E3DC55A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BF235-9FE1-44AB-AA38-81288A53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D203-3090-4B34-9C86-D668EDE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085"/>
      </p:ext>
    </p:extLst>
  </p:cSld>
  <p:clrMapOvr>
    <a:masterClrMapping/>
  </p:clrMapOvr>
  <p:transition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081E-281C-4C9D-B758-C98772BE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03980-FA91-43F9-9EB0-967B8AAD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C0BDA-49A7-484B-8559-C76E3FBC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EBAB-50FE-49CE-80B8-217EB1E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9332"/>
      </p:ext>
    </p:extLst>
  </p:cSld>
  <p:clrMapOvr>
    <a:masterClrMapping/>
  </p:clrMapOvr>
  <p:transition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12AD4-271A-41B1-B9BD-8464CE9C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70AD8-257C-478A-908C-E41FB458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9151-B093-49A6-B711-175AEA6A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2812"/>
      </p:ext>
    </p:extLst>
  </p:cSld>
  <p:clrMapOvr>
    <a:masterClrMapping/>
  </p:clrMapOvr>
  <p:transition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873F-79A4-4DB1-BE0B-90066897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B338-7D17-4107-A72C-ACE3C6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650E-09C0-4073-9BCD-CD238F29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9D64B-3F0E-4875-B616-0B28311D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EC0A-CAB1-4148-B694-95DCAD0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F682-055F-43DD-A2F8-ECB827C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9832"/>
      </p:ext>
    </p:extLst>
  </p:cSld>
  <p:clrMapOvr>
    <a:masterClrMapping/>
  </p:clrMapOvr>
  <p:transition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8099-0888-438C-B47F-E71488D8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9844D-C7BD-46F6-938A-E7CAA4510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6A8CC-F510-420F-B76B-9755118A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950AE-8AD3-4498-8626-6082E696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5520-3013-40C2-8841-F5CEEE6A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92EF-8827-4ED4-A183-25251971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6081"/>
      </p:ext>
    </p:extLst>
  </p:cSld>
  <p:clrMapOvr>
    <a:masterClrMapping/>
  </p:clrMapOvr>
  <p:transition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984A0-056B-4516-A973-43010ADD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3767-13FD-4F3C-9173-E5333151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CCA1-CCE9-420B-B979-FA03CED22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84CE-AFC1-4389-B2A1-392E11165A03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EBD3-0E9F-4402-B65F-0C6120D68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E83F-C7CD-4143-924C-8AEB0381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3C2A-E7F2-48D6-B896-1A19858B93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comb dir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ctr"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914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Unit Four: </a:t>
            </a:r>
            <a:r>
              <a:rPr lang="en-US" sz="2800" dirty="0"/>
              <a:t>Marginalized, Minorities, and Vulnerable Groups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dirty="0"/>
              <a:t>4.1 Definition of concepts </a:t>
            </a:r>
          </a:p>
          <a:p>
            <a:pPr marL="109728" indent="0" algn="just">
              <a:buNone/>
            </a:pPr>
            <a:r>
              <a:rPr lang="en-US" b="1" dirty="0">
                <a:solidFill>
                  <a:srgbClr val="7030A0"/>
                </a:solidFill>
              </a:rPr>
              <a:t> a. </a:t>
            </a:r>
            <a:r>
              <a:rPr lang="en-US" sz="2800" i="1" dirty="0"/>
              <a:t>What is marginalization? Marginalization is defined as </a:t>
            </a:r>
            <a:r>
              <a:rPr lang="en-US" sz="2800" b="1" i="1" dirty="0"/>
              <a:t>a treatment of a person or social group as minor, insignificant or peripheral </a:t>
            </a: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It involves </a:t>
            </a:r>
            <a:r>
              <a:rPr lang="en-US" sz="2800" b="1" dirty="0"/>
              <a:t>exclusion of certain groups </a:t>
            </a:r>
            <a:r>
              <a:rPr lang="en-US" sz="2800" dirty="0"/>
              <a:t>from social interactions, marriage relations, sharing food and drinks, and working and living together.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/>
              <a:t>Women, children, older people, and people with disabilities </a:t>
            </a:r>
            <a:r>
              <a:rPr lang="en-US" sz="2800" dirty="0"/>
              <a:t>are among marginalized groups across the world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Religious, ethnic, and racial minorities </a:t>
            </a:r>
            <a:r>
              <a:rPr lang="en-US" sz="2800" dirty="0"/>
              <a:t>are also among social groups marginalized in different societies and cultures.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943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2800" b="1" dirty="0"/>
              <a:t>4.6. Human right approaches and inclusiveness: </a:t>
            </a:r>
            <a:r>
              <a:rPr lang="en-US" sz="2800" dirty="0"/>
              <a:t>Anthropological perspectives 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major </a:t>
            </a:r>
            <a:r>
              <a:rPr lang="en-US" sz="2800" b="1" i="1" dirty="0"/>
              <a:t>human rights conventions </a:t>
            </a:r>
            <a:r>
              <a:rPr lang="en-US" sz="2800" b="1" dirty="0"/>
              <a:t>denounce discrimination against </a:t>
            </a:r>
            <a:r>
              <a:rPr lang="en-US" sz="2800" dirty="0"/>
              <a:t>women, children, people with disability, older people and other minority and vulnerable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People with disabilities </a:t>
            </a:r>
            <a:r>
              <a:rPr lang="en-US" sz="2800" b="1" i="1" dirty="0"/>
              <a:t>have the right to inclusive services and equal opportunities</a:t>
            </a:r>
            <a:r>
              <a:rPr lang="en-US" sz="2800" i="1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human rights of women and girls </a:t>
            </a:r>
            <a:r>
              <a:rPr lang="en-US" sz="2800" i="1" dirty="0"/>
              <a:t>include </a:t>
            </a:r>
            <a:r>
              <a:rPr lang="en-US" sz="2800" b="1" i="1" dirty="0"/>
              <a:t>right to be free from harmful traditional practices</a:t>
            </a:r>
            <a:r>
              <a:rPr lang="en-US" sz="2800" b="1" dirty="0"/>
              <a:t> </a:t>
            </a:r>
            <a:r>
              <a:rPr lang="en-US" sz="2800" dirty="0"/>
              <a:t>such as forced marriage, early marriage, and female genital cutting. </a:t>
            </a:r>
          </a:p>
          <a:p>
            <a:pPr algn="just">
              <a:buNone/>
            </a:pPr>
            <a:r>
              <a:rPr lang="en-US" sz="2800" b="1" dirty="0"/>
              <a:t>N.B.</a:t>
            </a:r>
            <a:r>
              <a:rPr lang="en-US" sz="2800" dirty="0"/>
              <a:t> Anthropology appreciates </a:t>
            </a:r>
            <a:r>
              <a:rPr lang="en-US" sz="2800" b="1" dirty="0"/>
              <a:t>cultural diversity, commonality and cultural relativism </a:t>
            </a:r>
            <a:r>
              <a:rPr lang="en-US" sz="2800" dirty="0">
                <a:solidFill>
                  <a:srgbClr val="FF0000"/>
                </a:solidFill>
              </a:rPr>
              <a:t>but</a:t>
            </a:r>
            <a:r>
              <a:rPr lang="en-US" sz="2800" dirty="0"/>
              <a:t> this does not mean that we need to appreciate every custom and practice.  </a:t>
            </a:r>
          </a:p>
        </p:txBody>
      </p:sp>
    </p:spTree>
  </p:cSld>
  <p:clrMapOvr>
    <a:masterClrMapping/>
  </p:clrMapOvr>
  <p:transition>
    <p:comb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762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/>
              <a:t>Unit Five: Identity, Inter-Ethnic Relations and Multiculturalism in Ethiopia 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5.1. Identity, Ethnicity and Race: </a:t>
            </a:r>
            <a:r>
              <a:rPr lang="en-US" i="1" dirty="0"/>
              <a:t>Identification and Social Categorization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b="1" dirty="0"/>
              <a:t>5.1.1. Ethnicity: </a:t>
            </a:r>
            <a:r>
              <a:rPr lang="en-US" b="1" i="1" dirty="0"/>
              <a:t>What’s in a name?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After the end of the second world war, words like “</a:t>
            </a:r>
            <a:r>
              <a:rPr lang="en-US" b="1" dirty="0"/>
              <a:t>ethnicity”, “ethnic groups” “ethnic conflict” and “nationalism</a:t>
            </a:r>
            <a:r>
              <a:rPr lang="en-US" dirty="0"/>
              <a:t>” </a:t>
            </a:r>
            <a:r>
              <a:rPr lang="en-US" i="1" dirty="0"/>
              <a:t>have become quite common terms in the English language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Ethnic and national identities </a:t>
            </a:r>
            <a:r>
              <a:rPr lang="en-US" dirty="0"/>
              <a:t>also become strongly pertinent following the continuous influx of </a:t>
            </a:r>
            <a:r>
              <a:rPr lang="en-US" dirty="0" err="1"/>
              <a:t>labour</a:t>
            </a:r>
            <a:r>
              <a:rPr lang="en-US" dirty="0"/>
              <a:t> migrants and refugees to Europe and North America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The same is true for Ethiopia, </a:t>
            </a:r>
            <a:r>
              <a:rPr lang="en-US" dirty="0"/>
              <a:t>where issue of ethnic and national identities is contested and ethnicity has become the official organizing principle of the state since 1991. </a:t>
            </a:r>
          </a:p>
        </p:txBody>
      </p:sp>
    </p:spTree>
  </p:cSld>
  <p:clrMapOvr>
    <a:masterClrMapping/>
  </p:clrMapOvr>
  <p:transition>
    <p:comb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/>
              <a:t>continued…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9600" b="1" dirty="0"/>
              <a:t>5.1.2. </a:t>
            </a:r>
            <a:r>
              <a:rPr lang="en-US" sz="8000" b="1" dirty="0"/>
              <a:t>The term itself –Ethnicity </a:t>
            </a:r>
            <a:r>
              <a:rPr lang="en-US" sz="8000" dirty="0"/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/>
              <a:t>The word is derived from the Greek term ‘</a:t>
            </a:r>
            <a:r>
              <a:rPr lang="en-US" sz="8000" i="1" dirty="0"/>
              <a:t>ethnos’ (which in turn, derived from the Latin word ‘</a:t>
            </a:r>
            <a:r>
              <a:rPr lang="en-US" sz="8000" i="1" dirty="0" err="1"/>
              <a:t>ethnikos</a:t>
            </a:r>
            <a:r>
              <a:rPr lang="en-US" sz="8000" i="1" dirty="0"/>
              <a:t>’), which literally means “</a:t>
            </a:r>
            <a:r>
              <a:rPr lang="en-US" sz="8000" b="1" i="1" dirty="0"/>
              <a:t>a group of people bound together by the same manners, customs or other distinctive features”</a:t>
            </a:r>
            <a:r>
              <a:rPr lang="en-US" sz="8000" i="1" dirty="0"/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b="1" dirty="0"/>
              <a:t>Which is typically translated today as </a:t>
            </a:r>
            <a:r>
              <a:rPr lang="en-US" sz="8000" dirty="0"/>
              <a:t>‘</a:t>
            </a:r>
            <a:r>
              <a:rPr lang="en-US" sz="8000" i="1" dirty="0"/>
              <a:t>people’ or ‘nation</a:t>
            </a:r>
            <a:r>
              <a:rPr lang="en-US" sz="8000" dirty="0"/>
              <a:t>’ :group of people with shared communality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dirty="0"/>
              <a:t>Before World War II, “</a:t>
            </a:r>
            <a:r>
              <a:rPr lang="en-US" sz="8000" b="1" dirty="0"/>
              <a:t>tribe</a:t>
            </a:r>
            <a:r>
              <a:rPr lang="en-US" sz="8000" dirty="0"/>
              <a:t>” was the term of choice </a:t>
            </a:r>
            <a:r>
              <a:rPr lang="en-US" sz="8000" b="1" dirty="0"/>
              <a:t>for “pre-modern” societies</a:t>
            </a:r>
            <a:r>
              <a:rPr lang="en-US" sz="8000" dirty="0"/>
              <a:t> and the term “</a:t>
            </a:r>
            <a:r>
              <a:rPr lang="en-US" sz="8000" b="1" dirty="0"/>
              <a:t>race</a:t>
            </a:r>
            <a:r>
              <a:rPr lang="en-US" sz="8000" dirty="0"/>
              <a:t>” was used to refer </a:t>
            </a:r>
            <a:r>
              <a:rPr lang="en-US" sz="8000" b="1" dirty="0"/>
              <a:t>modern societies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b="1" dirty="0"/>
              <a:t>The North American</a:t>
            </a:r>
            <a:r>
              <a:rPr lang="en-US" sz="8000" dirty="0"/>
              <a:t> </a:t>
            </a:r>
            <a:r>
              <a:rPr lang="en-US" sz="8000" b="1" dirty="0"/>
              <a:t>tradition</a:t>
            </a:r>
            <a:r>
              <a:rPr lang="en-US" sz="8000" dirty="0"/>
              <a:t> adopted ‘</a:t>
            </a:r>
            <a:r>
              <a:rPr lang="en-US" sz="8000" b="1" dirty="0"/>
              <a:t>ethnic</a:t>
            </a:r>
            <a:r>
              <a:rPr lang="en-US" sz="8000" dirty="0"/>
              <a:t>’ as a substitute for </a:t>
            </a:r>
            <a:r>
              <a:rPr lang="en-US" sz="8000" b="1" i="1" dirty="0"/>
              <a:t>minority groups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8000" b="1" dirty="0"/>
              <a:t>The European tradition </a:t>
            </a:r>
            <a:r>
              <a:rPr lang="en-US" sz="8000" dirty="0"/>
              <a:t>regularly opted to use ‘</a:t>
            </a:r>
            <a:r>
              <a:rPr lang="en-US" sz="8000" b="1" dirty="0"/>
              <a:t>ethnic group</a:t>
            </a:r>
            <a:r>
              <a:rPr lang="en-US" sz="8000" dirty="0"/>
              <a:t>’ as a synonym for </a:t>
            </a:r>
            <a:r>
              <a:rPr lang="en-US" sz="8000" b="1" i="1" dirty="0"/>
              <a:t>nationhood (Territory)</a:t>
            </a:r>
            <a:endParaRPr lang="en-US" sz="80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ransition>
    <p:comb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On the other hand has been </a:t>
            </a:r>
            <a:r>
              <a:rPr lang="en-US" sz="2800" i="1" dirty="0"/>
              <a:t>a </a:t>
            </a:r>
            <a:r>
              <a:rPr lang="en-US" sz="2800" b="1" i="1" dirty="0"/>
              <a:t>synonym for </a:t>
            </a:r>
            <a:r>
              <a:rPr lang="en-US" sz="2800" i="1" dirty="0"/>
              <a:t>tribal, primitive, barbaric and backward.  </a:t>
            </a:r>
          </a:p>
          <a:p>
            <a:pPr algn="just"/>
            <a:r>
              <a:rPr lang="en-US" sz="2800" dirty="0"/>
              <a:t> </a:t>
            </a:r>
            <a:r>
              <a:rPr lang="en-US" sz="2800" b="1" dirty="0"/>
              <a:t>5.2. Conceptualizing Ethnicity –</a:t>
            </a:r>
            <a:r>
              <a:rPr lang="en-US" sz="2800" b="1" i="1" dirty="0"/>
              <a:t>What’s it?  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 There are </a:t>
            </a:r>
            <a:r>
              <a:rPr lang="en-US" sz="2800" b="1" dirty="0"/>
              <a:t>different titles </a:t>
            </a:r>
            <a:r>
              <a:rPr lang="en-US" sz="2800" dirty="0"/>
              <a:t>dealing with </a:t>
            </a:r>
            <a:r>
              <a:rPr lang="en-US" sz="2800" b="1" dirty="0"/>
              <a:t>Ethnicity</a:t>
            </a:r>
            <a:r>
              <a:rPr lang="en-US" sz="2800" dirty="0"/>
              <a:t>: </a:t>
            </a:r>
            <a:r>
              <a:rPr lang="en-US" sz="2800" i="1" dirty="0"/>
              <a:t>ethnic groups, ethnic identity, ethnic boundaries, ethnic conflict, ethnic cooperation or competition, ethnic politics, ethnic stratification, and so on 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According to Weber, an “ethnic group” is based on </a:t>
            </a:r>
            <a:r>
              <a:rPr lang="en-US" sz="2800" b="1" dirty="0"/>
              <a:t>the belief in common descent shared by its members, and common customs, language, religion, values, morality, and etiquette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It does not matter whether or not an objective blood relationship exists</a:t>
            </a:r>
          </a:p>
          <a:p>
            <a:pPr algn="just"/>
            <a:r>
              <a:rPr lang="en-US" sz="2800" dirty="0"/>
              <a:t> In its most general notion,  </a:t>
            </a:r>
            <a:r>
              <a:rPr lang="en-US" sz="2800" b="1" dirty="0"/>
              <a:t>ethnicity</a:t>
            </a:r>
            <a:r>
              <a:rPr lang="en-US" sz="2800" dirty="0"/>
              <a:t> is seen as a ‘</a:t>
            </a:r>
            <a:r>
              <a:rPr lang="en-US" sz="2800" b="1" i="1" dirty="0"/>
              <a:t>social organization of culture difference’. </a:t>
            </a:r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5.3. Ethnic Groups and Ethnic Identity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concept of </a:t>
            </a:r>
            <a:r>
              <a:rPr lang="en-US" sz="2400" b="1" dirty="0"/>
              <a:t>ethnic group </a:t>
            </a:r>
            <a:r>
              <a:rPr lang="en-US" sz="2400" dirty="0"/>
              <a:t>is the most basic, from which the others are derivative. It refers to ethnicity as the collective phenomenon.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Ethnic identity </a:t>
            </a:r>
            <a:r>
              <a:rPr lang="en-US" sz="2400" dirty="0"/>
              <a:t>refers to ethnicity as an individually experienced phenomenon  </a:t>
            </a:r>
          </a:p>
          <a:p>
            <a:pPr algn="just">
              <a:buNone/>
            </a:pPr>
            <a:r>
              <a:rPr lang="en-US" sz="2400" b="1" dirty="0"/>
              <a:t>5.4. Race –The Social Construction of Racial Identity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dirty="0"/>
              <a:t>Race</a:t>
            </a:r>
            <a:r>
              <a:rPr lang="en-US" sz="2400" dirty="0"/>
              <a:t> is an elusive concept </a:t>
            </a:r>
            <a:r>
              <a:rPr lang="en-US" sz="2400" b="1" dirty="0"/>
              <a:t>like ethnicity </a:t>
            </a:r>
            <a:r>
              <a:rPr lang="en-US" sz="2400" dirty="0"/>
              <a:t>–used in a variety of contexts and meanings; </a:t>
            </a:r>
            <a:r>
              <a:rPr lang="en-US" sz="2400" b="1" dirty="0"/>
              <a:t>sometimes interchangeably</a:t>
            </a:r>
            <a:r>
              <a:rPr lang="en-US" sz="2400" dirty="0"/>
              <a:t> with ethnicity, where the relationship between the two concept remain complex. </a:t>
            </a:r>
          </a:p>
          <a:p>
            <a:pPr algn="just">
              <a:buNone/>
            </a:pPr>
            <a:r>
              <a:rPr lang="en-US" sz="2400" b="1" dirty="0"/>
              <a:t>Racial Classification: </a:t>
            </a:r>
          </a:p>
          <a:p>
            <a:pPr algn="just">
              <a:buNone/>
            </a:pPr>
            <a:r>
              <a:rPr lang="en-US" sz="2400" dirty="0"/>
              <a:t> It was common to divide </a:t>
            </a:r>
            <a:r>
              <a:rPr lang="en-US" sz="2400" b="1" i="1" dirty="0"/>
              <a:t>humanity into four main races, </a:t>
            </a:r>
            <a:r>
              <a:rPr lang="en-US" sz="2400" dirty="0"/>
              <a:t>which recognized both on the </a:t>
            </a:r>
            <a:r>
              <a:rPr lang="en-US" sz="2400" b="1" i="1" dirty="0"/>
              <a:t>scientific and folk notions of the concept </a:t>
            </a:r>
            <a:endParaRPr lang="en-US" sz="2400" dirty="0"/>
          </a:p>
        </p:txBody>
      </p:sp>
    </p:spTree>
  </p:cSld>
  <p:clrMapOvr>
    <a:masterClrMapping/>
  </p:clrMapOvr>
  <p:transition>
    <p:comb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199"/>
            <a:ext cx="8458200" cy="685801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6019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  </a:t>
            </a:r>
            <a:r>
              <a:rPr lang="en-US" sz="2800" b="1" i="1" dirty="0"/>
              <a:t>Europeaeus: </a:t>
            </a:r>
            <a:r>
              <a:rPr lang="en-US" sz="2800" i="1" dirty="0"/>
              <a:t>White; muscular; hair – long, flowing; eyes blue – Acute, inventive, gentle, and governed by laws. </a:t>
            </a:r>
          </a:p>
          <a:p>
            <a:pPr algn="just">
              <a:buNone/>
            </a:pPr>
            <a:r>
              <a:rPr lang="en-US" sz="2800" dirty="0"/>
              <a:t> </a:t>
            </a:r>
            <a:r>
              <a:rPr lang="en-US" sz="2800" b="1" i="1" dirty="0"/>
              <a:t>Americanus: </a:t>
            </a:r>
            <a:r>
              <a:rPr lang="en-US" sz="2800" i="1" dirty="0"/>
              <a:t>Reddish; erect; hair – black, straight, thick; wide nostrils – Obstinate, merry, free, and regulated by custom. </a:t>
            </a:r>
          </a:p>
          <a:p>
            <a:pPr algn="just">
              <a:buNone/>
            </a:pPr>
            <a:r>
              <a:rPr lang="en-US" sz="2800" dirty="0"/>
              <a:t> </a:t>
            </a:r>
            <a:r>
              <a:rPr lang="en-US" sz="2800" b="1" i="1" dirty="0"/>
              <a:t>Asiaticus: </a:t>
            </a:r>
            <a:r>
              <a:rPr lang="en-US" sz="2800" i="1" dirty="0"/>
              <a:t>Sallow (yellow); hair black; eyes dark – Haughty, avaricious, severe, and ruled by opinions. </a:t>
            </a:r>
          </a:p>
          <a:p>
            <a:pPr algn="just">
              <a:buNone/>
            </a:pPr>
            <a:r>
              <a:rPr lang="en-US" sz="2800" dirty="0"/>
              <a:t> </a:t>
            </a:r>
            <a:r>
              <a:rPr lang="en-US" sz="2800" b="1" i="1" dirty="0"/>
              <a:t>Africanus: </a:t>
            </a:r>
            <a:r>
              <a:rPr lang="en-US" sz="2800" i="1" dirty="0"/>
              <a:t>Black; hair –black, frizzled; skin silky; nose flat; lips tumid – Crafty, indolent, negligent, and governed by caprice or the will of their masters. 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3349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610600" cy="6248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/>
              <a:t>5.5.Theories of Ethnicity: </a:t>
            </a:r>
            <a:r>
              <a:rPr lang="en-US" sz="2800" i="1" dirty="0" err="1"/>
              <a:t>Primordialism</a:t>
            </a:r>
            <a:r>
              <a:rPr lang="en-US" sz="2800" i="1" dirty="0"/>
              <a:t>, Instrumentalism and Social Constructivism</a:t>
            </a:r>
          </a:p>
          <a:p>
            <a:pPr algn="just">
              <a:buNone/>
            </a:pPr>
            <a:r>
              <a:rPr lang="en-US" sz="2800" i="1" dirty="0"/>
              <a:t> </a:t>
            </a:r>
          </a:p>
          <a:p>
            <a:pPr algn="just">
              <a:buNone/>
            </a:pPr>
            <a:r>
              <a:rPr lang="en-US" sz="2400" dirty="0"/>
              <a:t>. </a:t>
            </a:r>
            <a:r>
              <a:rPr lang="en-US" sz="2800" b="1" dirty="0" err="1"/>
              <a:t>Primordialist</a:t>
            </a:r>
            <a:r>
              <a:rPr lang="en-US" sz="2800" b="1" dirty="0"/>
              <a:t> Approach 	:E</a:t>
            </a:r>
            <a:r>
              <a:rPr lang="en-US" sz="2800" i="1" dirty="0"/>
              <a:t>thnicity is fixed at birth. Ethnic identification is based on deep, ‘primordial’ attachments to a group or culture</a:t>
            </a:r>
          </a:p>
          <a:p>
            <a:pPr algn="just">
              <a:buNone/>
            </a:pPr>
            <a:r>
              <a:rPr lang="en-US" sz="2800" b="1" dirty="0"/>
              <a:t>.Instrumentalist(situational)Approach: </a:t>
            </a:r>
            <a:r>
              <a:rPr lang="en-US" sz="2800" i="1" dirty="0"/>
              <a:t>Ethnicity is based on people’s “historical” and “symbolic” memory 	</a:t>
            </a:r>
          </a:p>
          <a:p>
            <a:pPr algn="just">
              <a:buNone/>
            </a:pPr>
            <a:r>
              <a:rPr lang="en-US" sz="2800" b="1" dirty="0"/>
              <a:t>.Constructivist Approach :</a:t>
            </a:r>
            <a:r>
              <a:rPr lang="en-US" sz="2800" i="1" dirty="0"/>
              <a:t>Ethnic identity is not something people “possess” but something they “construct” in specific social and historical contexts 	</a:t>
            </a:r>
          </a:p>
          <a:p>
            <a:pPr algn="just">
              <a:buNone/>
            </a:pPr>
            <a:r>
              <a:rPr lang="en-US" sz="2800" b="1" dirty="0"/>
              <a:t>	</a:t>
            </a:r>
          </a:p>
          <a:p>
            <a:pPr algn="just">
              <a:buNone/>
            </a:pPr>
            <a:r>
              <a:rPr lang="en-US" sz="2800" b="1" dirty="0"/>
              <a:t>	</a:t>
            </a:r>
          </a:p>
          <a:p>
            <a:pPr algn="just">
              <a:buNone/>
            </a:pPr>
            <a:r>
              <a:rPr lang="en-US" sz="2800" i="1" dirty="0"/>
              <a:t>	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2800" dirty="0"/>
              <a:t>Unit </a:t>
            </a:r>
            <a:r>
              <a:rPr lang="en-US" sz="2800" dirty="0" err="1"/>
              <a:t>Six:Customary</a:t>
            </a:r>
            <a:r>
              <a:rPr lang="en-US" sz="2800" dirty="0"/>
              <a:t> and Local Governance Systems and Peace Making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791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6.1 Indigenous and local governance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  </a:t>
            </a:r>
            <a:r>
              <a:rPr lang="en-US" sz="2400" dirty="0"/>
              <a:t>Indigenous systems of governance </a:t>
            </a:r>
            <a:r>
              <a:rPr lang="en-US" sz="2400" b="1" dirty="0"/>
              <a:t>have been used to maintain social order </a:t>
            </a:r>
            <a:r>
              <a:rPr lang="en-US" sz="2400" dirty="0"/>
              <a:t>across Ethiopian regions.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Its role was indispensable </a:t>
            </a:r>
            <a:r>
              <a:rPr lang="en-US" sz="2400" b="1" dirty="0"/>
              <a:t>before the advent of the modern state system.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Understanding of indigenous systems of governance </a:t>
            </a:r>
            <a:r>
              <a:rPr lang="en-US" sz="2400" b="1" dirty="0"/>
              <a:t>helps us know our cultures.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Let us take and see </a:t>
            </a:r>
            <a:r>
              <a:rPr lang="en-US" sz="2400" b="1" dirty="0"/>
              <a:t>some examples </a:t>
            </a:r>
            <a:r>
              <a:rPr lang="en-US" sz="2400" dirty="0"/>
              <a:t>of indigenous systems of governance. </a:t>
            </a:r>
          </a:p>
          <a:p>
            <a:pPr algn="just">
              <a:buNone/>
            </a:pPr>
            <a:r>
              <a:rPr lang="en-US" sz="2400" b="1" dirty="0"/>
              <a:t>The Oromo </a:t>
            </a:r>
            <a:r>
              <a:rPr lang="en-US" sz="2400" b="1" dirty="0" err="1"/>
              <a:t>Gadaa</a:t>
            </a:r>
            <a:r>
              <a:rPr lang="en-US" sz="2400" b="1" dirty="0"/>
              <a:t> 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Gaada</a:t>
            </a:r>
            <a:r>
              <a:rPr lang="en-US" sz="2400" dirty="0"/>
              <a:t> of the Oromo </a:t>
            </a:r>
            <a:r>
              <a:rPr lang="en-US" sz="2400" b="1" dirty="0"/>
              <a:t>is one of the well-studied indigenous systems of governance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Scholars have been studying the Oromo </a:t>
            </a:r>
            <a:r>
              <a:rPr lang="en-US" sz="2400" dirty="0" err="1"/>
              <a:t>Gaada</a:t>
            </a:r>
            <a:r>
              <a:rPr lang="en-US" sz="2400" dirty="0"/>
              <a:t> since the 1950s. </a:t>
            </a:r>
          </a:p>
        </p:txBody>
      </p:sp>
    </p:spTree>
  </p:cSld>
  <p:clrMapOvr>
    <a:masterClrMapping/>
  </p:clrMapOvr>
  <p:transition>
    <p:comb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6096000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sz="2800" dirty="0" err="1"/>
              <a:t>Prof.Asmerom</a:t>
            </a:r>
            <a:r>
              <a:rPr lang="en-US" sz="2800" dirty="0"/>
              <a:t>, a </a:t>
            </a:r>
            <a:r>
              <a:rPr lang="en-US" sz="2800" b="1" dirty="0"/>
              <a:t>famous anthropologist</a:t>
            </a:r>
            <a:r>
              <a:rPr lang="en-US" sz="2800" dirty="0"/>
              <a:t>, is widely known for his ethnographic studies on the Oromo political system.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b="1" dirty="0"/>
              <a:t>He published a lot </a:t>
            </a:r>
            <a:r>
              <a:rPr lang="en-US" sz="2800" dirty="0"/>
              <a:t>on the </a:t>
            </a:r>
            <a:r>
              <a:rPr lang="en-US" sz="2800" dirty="0" err="1"/>
              <a:t>Gaada</a:t>
            </a:r>
            <a:r>
              <a:rPr lang="en-US" sz="2800" dirty="0"/>
              <a:t> system, particularly focusing on the </a:t>
            </a:r>
            <a:r>
              <a:rPr lang="en-US" sz="2800" dirty="0" err="1"/>
              <a:t>Borena</a:t>
            </a:r>
            <a:r>
              <a:rPr lang="en-US" sz="2800" dirty="0"/>
              <a:t> Oromo: </a:t>
            </a:r>
          </a:p>
          <a:p>
            <a:pPr marL="109728" indent="0" algn="just">
              <a:buNone/>
            </a:pPr>
            <a:r>
              <a:rPr lang="en-US" sz="2800" b="1" dirty="0" err="1"/>
              <a:t>Gadaa</a:t>
            </a:r>
            <a:r>
              <a:rPr lang="en-US" sz="2800" b="1" dirty="0"/>
              <a:t>(1973) </a:t>
            </a:r>
            <a:r>
              <a:rPr lang="en-US" sz="2800" dirty="0"/>
              <a:t>and</a:t>
            </a:r>
            <a:r>
              <a:rPr lang="en-US" sz="2800" b="1" dirty="0"/>
              <a:t> Oromo Democracy(2000)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i="1" dirty="0" err="1"/>
              <a:t>Gadaa</a:t>
            </a:r>
            <a:r>
              <a:rPr lang="en-US" sz="2800" i="1" dirty="0"/>
              <a:t> system </a:t>
            </a:r>
            <a:r>
              <a:rPr lang="en-US" sz="2800" b="1" i="1" dirty="0"/>
              <a:t>is an age grading </a:t>
            </a:r>
            <a:r>
              <a:rPr lang="en-US" sz="2800" i="1" dirty="0"/>
              <a:t>institution of the Oromo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It has a complex system of administration, </a:t>
            </a:r>
            <a:r>
              <a:rPr lang="en-US" sz="2800" b="1" dirty="0"/>
              <a:t>law making </a:t>
            </a:r>
            <a:r>
              <a:rPr lang="en-US" sz="2800" dirty="0"/>
              <a:t>and</a:t>
            </a:r>
            <a:r>
              <a:rPr lang="en-US" sz="2800" b="1" dirty="0"/>
              <a:t> dispute settlement</a:t>
            </a:r>
            <a:r>
              <a:rPr lang="en-US" sz="2800" dirty="0"/>
              <a:t>’ (Pankhurst and </a:t>
            </a:r>
            <a:r>
              <a:rPr lang="en-US" sz="2800" dirty="0" err="1"/>
              <a:t>Getachew</a:t>
            </a:r>
            <a:r>
              <a:rPr lang="en-US" sz="2800" dirty="0"/>
              <a:t> 2008, xiv).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i="1" dirty="0" err="1"/>
              <a:t>Gadaa</a:t>
            </a:r>
            <a:r>
              <a:rPr lang="en-US" sz="2800" i="1" dirty="0"/>
              <a:t> is widely mentioned as </a:t>
            </a:r>
            <a:r>
              <a:rPr lang="en-US" sz="2800" b="1" i="1" dirty="0"/>
              <a:t>an egalitarian (democratic) system </a:t>
            </a:r>
            <a:r>
              <a:rPr lang="en-US" sz="2800" i="1" dirty="0"/>
              <a:t>of governance.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135702"/>
      </p:ext>
    </p:extLst>
  </p:cSld>
  <p:clrMapOvr>
    <a:masterClrMapping/>
  </p:clrMapOvr>
  <p:transition>
    <p:comb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381000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6096000"/>
          </a:xfrm>
        </p:spPr>
        <p:txBody>
          <a:bodyPr>
            <a:noAutofit/>
          </a:bodyPr>
          <a:lstStyle/>
          <a:p>
            <a:pPr marL="109728" indent="0" algn="just"/>
            <a:r>
              <a:rPr lang="en-US" sz="2800" dirty="0"/>
              <a:t> In the </a:t>
            </a:r>
            <a:r>
              <a:rPr lang="en-US" sz="2800" dirty="0" err="1"/>
              <a:t>Gadaa</a:t>
            </a:r>
            <a:r>
              <a:rPr lang="en-US" sz="2800" dirty="0"/>
              <a:t> system, political power is </a:t>
            </a:r>
            <a:r>
              <a:rPr lang="en-US" sz="2800" b="1" dirty="0"/>
              <a:t>transferred from one generation set (</a:t>
            </a:r>
            <a:r>
              <a:rPr lang="en-US" sz="2800" b="1" i="1" dirty="0" err="1"/>
              <a:t>Luuba</a:t>
            </a:r>
            <a:r>
              <a:rPr lang="en-US" sz="2800" b="1" i="1" dirty="0"/>
              <a:t>) to another </a:t>
            </a:r>
            <a:r>
              <a:rPr lang="en-US" sz="2800" i="1" dirty="0"/>
              <a:t>every eight years. </a:t>
            </a: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Gaada</a:t>
            </a:r>
            <a:r>
              <a:rPr lang="en-US" sz="2800" dirty="0"/>
              <a:t> officials such as the </a:t>
            </a:r>
            <a:r>
              <a:rPr lang="en-US" sz="2800" b="1" i="1" dirty="0"/>
              <a:t>Abba </a:t>
            </a:r>
            <a:r>
              <a:rPr lang="en-US" sz="2800" b="1" i="1" dirty="0" err="1"/>
              <a:t>Gadaa</a:t>
            </a:r>
            <a:r>
              <a:rPr lang="en-US" sz="2800" b="1" i="1" dirty="0"/>
              <a:t> and Abba </a:t>
            </a:r>
            <a:r>
              <a:rPr lang="en-US" sz="2800" b="1" i="1" dirty="0" err="1"/>
              <a:t>Seeraa</a:t>
            </a:r>
            <a:r>
              <a:rPr lang="en-US" sz="2800" b="1" i="1" dirty="0"/>
              <a:t>(father of law) </a:t>
            </a:r>
            <a:r>
              <a:rPr lang="en-US" sz="2800" i="1" dirty="0"/>
              <a:t>serve for eight years and leave their position to the new generation of </a:t>
            </a:r>
            <a:r>
              <a:rPr lang="en-US" sz="2800" i="1" dirty="0" err="1"/>
              <a:t>Gadaa</a:t>
            </a:r>
            <a:r>
              <a:rPr lang="en-US" sz="2800" i="1" dirty="0"/>
              <a:t> officials. </a:t>
            </a:r>
            <a:r>
              <a:rPr lang="en-US" sz="28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i="1" dirty="0" err="1"/>
              <a:t>Gaada</a:t>
            </a:r>
            <a:r>
              <a:rPr lang="en-US" sz="2800" i="1" dirty="0"/>
              <a:t> system involves </a:t>
            </a:r>
            <a:r>
              <a:rPr lang="en-US" sz="2800" b="1" i="1" dirty="0"/>
              <a:t>a continuous process of law making </a:t>
            </a:r>
            <a:r>
              <a:rPr lang="en-US" sz="2800" i="1" dirty="0"/>
              <a:t>and </a:t>
            </a:r>
            <a:r>
              <a:rPr lang="en-US" sz="2800" b="1" i="1" dirty="0"/>
              <a:t>revision</a:t>
            </a:r>
            <a:r>
              <a:rPr lang="en-US" sz="2800" i="1" dirty="0"/>
              <a:t>. </a:t>
            </a:r>
            <a:r>
              <a:rPr lang="en-US" sz="28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law making process </a:t>
            </a:r>
            <a:r>
              <a:rPr lang="en-US" sz="2800" b="1" dirty="0"/>
              <a:t>has rooms for wider participation of the people</a:t>
            </a:r>
            <a:r>
              <a:rPr lang="en-US" sz="2800" dirty="0"/>
              <a:t>. </a:t>
            </a:r>
          </a:p>
          <a:p>
            <a:pPr algn="just"/>
            <a:r>
              <a:rPr lang="en-US" sz="2800" b="1" i="1" dirty="0"/>
              <a:t>Gumi </a:t>
            </a:r>
            <a:r>
              <a:rPr lang="en-US" sz="2800" b="1" i="1" dirty="0" err="1"/>
              <a:t>gaayo</a:t>
            </a:r>
            <a:r>
              <a:rPr lang="en-US" sz="2800" i="1" dirty="0"/>
              <a:t>, a law making  </a:t>
            </a:r>
            <a:r>
              <a:rPr lang="en-US" sz="2800" dirty="0"/>
              <a:t>assembly of the </a:t>
            </a:r>
            <a:r>
              <a:rPr lang="en-US" sz="2800" dirty="0" err="1"/>
              <a:t>Borana</a:t>
            </a:r>
            <a:r>
              <a:rPr lang="en-US" sz="2800" dirty="0"/>
              <a:t> Oromo, is a good example. </a:t>
            </a:r>
          </a:p>
        </p:txBody>
      </p:sp>
    </p:spTree>
    <p:extLst>
      <p:ext uri="{BB962C8B-B14F-4D97-AF65-F5344CB8AC3E}">
        <p14:creationId xmlns:p14="http://schemas.microsoft.com/office/powerpoint/2010/main" val="1547295412"/>
      </p:ext>
    </p:extLst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tx1"/>
                </a:solidFill>
              </a:rPr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762000"/>
            <a:ext cx="8485908" cy="59436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endParaRPr lang="en-US" sz="2400" dirty="0"/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Crafts workers </a:t>
            </a:r>
            <a:r>
              <a:rPr lang="en-US" sz="2400" dirty="0"/>
              <a:t>such as tanners, potters, and ironsmiths are marginalized in many parts of Ethiopia.</a:t>
            </a:r>
          </a:p>
          <a:p>
            <a:pPr marL="109728" indent="0" algn="just">
              <a:buNone/>
            </a:pPr>
            <a:r>
              <a:rPr lang="en-US" sz="2400" dirty="0"/>
              <a:t> </a:t>
            </a:r>
            <a:endParaRPr lang="en-US" sz="2800" dirty="0"/>
          </a:p>
          <a:p>
            <a:pPr marL="109728" indent="0" algn="just">
              <a:buNone/>
            </a:pPr>
            <a:r>
              <a:rPr lang="en-US" sz="2800" i="1" dirty="0"/>
              <a:t>b. What is vulnerability? Vulnerability refers to </a:t>
            </a:r>
            <a:r>
              <a:rPr lang="en-US" sz="2800" b="1" i="1" dirty="0"/>
              <a:t>the state of being exposed to physical or emotional injuries.</a:t>
            </a:r>
          </a:p>
          <a:p>
            <a:pPr algn="just"/>
            <a:r>
              <a:rPr lang="en-US" sz="2800" i="1" dirty="0"/>
              <a:t> </a:t>
            </a:r>
            <a:r>
              <a:rPr lang="en-US" sz="2800" dirty="0"/>
              <a:t>Vulnerable groups are people exposed to </a:t>
            </a:r>
            <a:r>
              <a:rPr lang="en-US" sz="2800" b="1" dirty="0"/>
              <a:t>possibilities of attack, harms or mistreatment</a:t>
            </a:r>
            <a:r>
              <a:rPr lang="en-US" sz="2800" dirty="0"/>
              <a:t>. </a:t>
            </a:r>
            <a:endParaRPr lang="en-US" sz="2800" i="1" dirty="0"/>
          </a:p>
          <a:p>
            <a:pPr algn="just"/>
            <a:r>
              <a:rPr lang="en-US" sz="2800" dirty="0"/>
              <a:t>As a result, vulnerable persons/groups </a:t>
            </a:r>
            <a:r>
              <a:rPr lang="en-US" sz="2800" b="1" dirty="0"/>
              <a:t>need special attention, protection </a:t>
            </a:r>
            <a:r>
              <a:rPr lang="en-US" sz="2800" dirty="0"/>
              <a:t>and</a:t>
            </a:r>
            <a:r>
              <a:rPr lang="en-US" sz="2800" b="1" dirty="0"/>
              <a:t> support </a:t>
            </a:r>
            <a:r>
              <a:rPr lang="en-US" sz="2800" dirty="0"/>
              <a:t>(</a:t>
            </a:r>
            <a:r>
              <a:rPr lang="en-US" sz="2800" dirty="0" err="1"/>
              <a:t>Eg.aged</a:t>
            </a:r>
            <a:r>
              <a:rPr lang="en-US" sz="2800" dirty="0"/>
              <a:t> and disabled people) </a:t>
            </a:r>
            <a:endParaRPr lang="en-US" sz="2800" i="1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marL="109728" indent="0" algn="just">
              <a:buNone/>
            </a:pPr>
            <a:endParaRPr lang="en-US" sz="2000" b="1" dirty="0"/>
          </a:p>
        </p:txBody>
      </p:sp>
    </p:spTree>
  </p:cSld>
  <p:clrMapOvr>
    <a:masterClrMapping/>
  </p:clrMapOvr>
  <p:transition>
    <p:comb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1"/>
            <a:ext cx="7239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66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/>
          </a:bodyPr>
          <a:lstStyle/>
          <a:p>
            <a:r>
              <a:rPr lang="en-US" sz="28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6019800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i="1" dirty="0"/>
              <a:t>Gumi </a:t>
            </a:r>
            <a:r>
              <a:rPr lang="en-US" sz="2800" i="1" dirty="0" err="1"/>
              <a:t>gaayo</a:t>
            </a:r>
            <a:r>
              <a:rPr lang="en-US" sz="2800" i="1" dirty="0"/>
              <a:t> </a:t>
            </a:r>
            <a:r>
              <a:rPr lang="en-US" sz="2800" b="1" i="1" dirty="0"/>
              <a:t>is held every eight years </a:t>
            </a:r>
            <a:r>
              <a:rPr lang="en-US" sz="2800" i="1" dirty="0"/>
              <a:t>to revising, adapting, making and publicizing the customary law (</a:t>
            </a:r>
            <a:r>
              <a:rPr lang="en-US" sz="2800" i="1" dirty="0" err="1"/>
              <a:t>seera</a:t>
            </a:r>
            <a:r>
              <a:rPr lang="en-US" sz="2800" i="1" dirty="0"/>
              <a:t>) and custom (</a:t>
            </a:r>
            <a:r>
              <a:rPr lang="en-US" sz="2800" i="1" dirty="0" err="1"/>
              <a:t>aadaa</a:t>
            </a:r>
            <a:r>
              <a:rPr lang="en-US" sz="2800" i="1" dirty="0"/>
              <a:t>) of the Oromo. </a:t>
            </a:r>
            <a:endParaRPr lang="en-US" sz="2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Waliso</a:t>
            </a:r>
            <a:r>
              <a:rPr lang="en-US" sz="2800" dirty="0"/>
              <a:t> Oromo </a:t>
            </a:r>
            <a:r>
              <a:rPr lang="en-US" sz="2800" b="1" dirty="0"/>
              <a:t>have a law making assembly </a:t>
            </a:r>
            <a:r>
              <a:rPr lang="en-US" sz="2800" dirty="0"/>
              <a:t>known as </a:t>
            </a:r>
            <a:r>
              <a:rPr lang="en-US" sz="2800" b="1" i="1" dirty="0" err="1"/>
              <a:t>yaa’ii</a:t>
            </a:r>
            <a:r>
              <a:rPr lang="en-US" sz="2800" b="1" i="1" dirty="0"/>
              <a:t> </a:t>
            </a:r>
            <a:r>
              <a:rPr lang="en-US" sz="2800" b="1" i="1" dirty="0" err="1"/>
              <a:t>haraa</a:t>
            </a:r>
            <a:r>
              <a:rPr lang="en-US" sz="2800" b="1" i="1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indigenous system of governance among the Oromo </a:t>
            </a:r>
            <a:r>
              <a:rPr lang="en-US" sz="2800" b="1" dirty="0"/>
              <a:t>also include institutions of conflict resolution</a:t>
            </a:r>
            <a:r>
              <a:rPr lang="en-US" sz="2800" dirty="0"/>
              <a:t> such as the </a:t>
            </a:r>
            <a:r>
              <a:rPr lang="en-US" sz="2800" b="1" i="1" dirty="0" err="1"/>
              <a:t>Jaarsa</a:t>
            </a:r>
            <a:r>
              <a:rPr lang="en-US" sz="2800" b="1" i="1" dirty="0"/>
              <a:t> </a:t>
            </a:r>
            <a:r>
              <a:rPr lang="en-US" sz="2800" b="1" i="1" dirty="0" err="1"/>
              <a:t>Biyyaa</a:t>
            </a:r>
            <a:r>
              <a:rPr lang="en-US" sz="2800" b="1" i="1" dirty="0"/>
              <a:t> </a:t>
            </a:r>
            <a:r>
              <a:rPr lang="en-US" sz="2800" i="1" dirty="0"/>
              <a:t>(literally: elders of the soil/land) institution. </a:t>
            </a:r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b="1" dirty="0"/>
              <a:t>The </a:t>
            </a:r>
            <a:r>
              <a:rPr lang="en-US" sz="2800" b="1" dirty="0" err="1"/>
              <a:t>Gedeo</a:t>
            </a:r>
            <a:r>
              <a:rPr lang="en-US" sz="2800" b="1" dirty="0"/>
              <a:t> </a:t>
            </a:r>
            <a:r>
              <a:rPr lang="en-US" sz="2800" b="1" dirty="0" err="1"/>
              <a:t>Baalle</a:t>
            </a:r>
            <a:r>
              <a:rPr lang="en-US" sz="2800" b="1" dirty="0"/>
              <a:t> 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Gedeo</a:t>
            </a:r>
            <a:r>
              <a:rPr lang="en-US" sz="2800" dirty="0"/>
              <a:t> of southern Ethiopia have </a:t>
            </a:r>
            <a:r>
              <a:rPr lang="en-US" sz="2800" b="1" dirty="0"/>
              <a:t>an indigenous system of governance</a:t>
            </a:r>
            <a:r>
              <a:rPr lang="en-US" sz="2800" dirty="0"/>
              <a:t> called </a:t>
            </a:r>
            <a:r>
              <a:rPr lang="en-US" sz="2800" i="1" dirty="0" err="1"/>
              <a:t>Baalle</a:t>
            </a:r>
            <a:r>
              <a:rPr lang="en-US" sz="2800" i="1" dirty="0"/>
              <a:t> 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i="1" dirty="0" err="1"/>
              <a:t>Baalle</a:t>
            </a:r>
            <a:r>
              <a:rPr lang="en-US" sz="2800" i="1" dirty="0"/>
              <a:t> and the </a:t>
            </a:r>
            <a:r>
              <a:rPr lang="en-US" sz="2800" i="1" dirty="0" err="1"/>
              <a:t>Gaada</a:t>
            </a:r>
            <a:r>
              <a:rPr lang="en-US" sz="2800" i="1" dirty="0"/>
              <a:t> system of the Oromo have some similarities:</a:t>
            </a:r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762000"/>
            <a:ext cx="8610600" cy="5867400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b="1" dirty="0"/>
              <a:t>Both have grading system and exercise periodic transfer of power </a:t>
            </a:r>
            <a:r>
              <a:rPr lang="en-US" dirty="0"/>
              <a:t>(i.e., every eight years).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customary law </a:t>
            </a:r>
            <a:r>
              <a:rPr lang="en-US" dirty="0"/>
              <a:t>of the </a:t>
            </a:r>
            <a:r>
              <a:rPr lang="en-US" dirty="0" err="1"/>
              <a:t>Gedeo</a:t>
            </a:r>
            <a:r>
              <a:rPr lang="en-US" dirty="0"/>
              <a:t> is called </a:t>
            </a:r>
            <a:r>
              <a:rPr lang="en-US" i="1" dirty="0" err="1"/>
              <a:t>Seera</a:t>
            </a:r>
            <a:r>
              <a:rPr lang="en-US" i="1" dirty="0"/>
              <a:t>.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The </a:t>
            </a:r>
            <a:r>
              <a:rPr lang="en-US" dirty="0" err="1"/>
              <a:t>Ya’a</a:t>
            </a:r>
            <a:r>
              <a:rPr lang="en-US" dirty="0"/>
              <a:t>, </a:t>
            </a:r>
            <a:r>
              <a:rPr lang="en-US" b="1" dirty="0"/>
              <a:t>the general assembly, is the highest body</a:t>
            </a:r>
            <a:r>
              <a:rPr lang="en-US" dirty="0"/>
              <a:t> of the </a:t>
            </a:r>
            <a:r>
              <a:rPr lang="en-US" dirty="0" err="1"/>
              <a:t>Gedeo</a:t>
            </a:r>
            <a:r>
              <a:rPr lang="en-US" dirty="0"/>
              <a:t> indigenous system of governance. 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</a:t>
            </a:r>
            <a:r>
              <a:rPr lang="en-US" b="1" dirty="0" err="1"/>
              <a:t>Baalle</a:t>
            </a:r>
            <a:r>
              <a:rPr lang="en-US" dirty="0"/>
              <a:t> is a complex system which </a:t>
            </a:r>
            <a:r>
              <a:rPr lang="en-US" b="1" dirty="0"/>
              <a:t>has three administrative hierarchies</a:t>
            </a:r>
            <a:r>
              <a:rPr lang="en-US" dirty="0"/>
              <a:t>: Abba </a:t>
            </a:r>
            <a:r>
              <a:rPr lang="en-US" dirty="0" err="1"/>
              <a:t>Gada</a:t>
            </a:r>
            <a:r>
              <a:rPr lang="en-US" dirty="0"/>
              <a:t>, </a:t>
            </a:r>
            <a:r>
              <a:rPr lang="en-US" dirty="0" err="1"/>
              <a:t>Roga</a:t>
            </a:r>
            <a:r>
              <a:rPr lang="en-US" dirty="0"/>
              <a:t> (traditional leader next the </a:t>
            </a:r>
            <a:r>
              <a:rPr lang="en-US" i="1" dirty="0"/>
              <a:t>Abba </a:t>
            </a:r>
            <a:r>
              <a:rPr lang="en-US" i="1" dirty="0" err="1"/>
              <a:t>Gada</a:t>
            </a:r>
            <a:r>
              <a:rPr lang="en-US" i="1" dirty="0"/>
              <a:t>), and two levels of council of elders known as </a:t>
            </a:r>
            <a:r>
              <a:rPr lang="en-US" i="1" dirty="0" err="1"/>
              <a:t>Hulla</a:t>
            </a:r>
            <a:r>
              <a:rPr lang="en-US" i="1" dirty="0"/>
              <a:t> </a:t>
            </a:r>
            <a:r>
              <a:rPr lang="en-US" i="1" dirty="0" err="1"/>
              <a:t>Hayyicha</a:t>
            </a:r>
            <a:r>
              <a:rPr lang="en-US" i="1" dirty="0"/>
              <a:t> and </a:t>
            </a:r>
            <a:r>
              <a:rPr lang="en-US" i="1" dirty="0" err="1"/>
              <a:t>Songo</a:t>
            </a:r>
            <a:r>
              <a:rPr lang="en-US" i="1" dirty="0"/>
              <a:t> </a:t>
            </a:r>
            <a:r>
              <a:rPr lang="en-US" i="1" dirty="0" err="1"/>
              <a:t>Hayyicha</a:t>
            </a:r>
            <a:r>
              <a:rPr lang="en-US" i="1" dirty="0"/>
              <a:t>. 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The </a:t>
            </a:r>
            <a:r>
              <a:rPr lang="en-US" i="1" dirty="0"/>
              <a:t>Abba </a:t>
            </a:r>
            <a:r>
              <a:rPr lang="en-US" i="1" dirty="0" err="1"/>
              <a:t>Gada</a:t>
            </a:r>
            <a:r>
              <a:rPr lang="en-US" i="1" dirty="0"/>
              <a:t> is the leader of the </a:t>
            </a:r>
            <a:r>
              <a:rPr lang="en-US" i="1" dirty="0" err="1"/>
              <a:t>Baalle</a:t>
            </a:r>
            <a:r>
              <a:rPr lang="en-US" i="1" dirty="0"/>
              <a:t>. </a:t>
            </a:r>
          </a:p>
          <a:p>
            <a:pPr algn="just"/>
            <a:r>
              <a:rPr lang="en-US" b="1" dirty="0"/>
              <a:t>Conflicts are resolved </a:t>
            </a:r>
            <a:r>
              <a:rPr lang="en-US" dirty="0"/>
              <a:t>by the </a:t>
            </a:r>
            <a:r>
              <a:rPr lang="en-US" b="1" i="1" dirty="0" err="1"/>
              <a:t>Songo</a:t>
            </a:r>
            <a:r>
              <a:rPr lang="en-US" b="1" i="1" dirty="0"/>
              <a:t> </a:t>
            </a:r>
            <a:r>
              <a:rPr lang="en-US" b="1" i="1" dirty="0" err="1"/>
              <a:t>hayyicha</a:t>
            </a:r>
            <a:r>
              <a:rPr lang="en-US" b="1" i="1" dirty="0"/>
              <a:t> </a:t>
            </a:r>
            <a:r>
              <a:rPr lang="en-US" i="1" dirty="0"/>
              <a:t>at village level.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762150"/>
      </p:ext>
    </p:extLst>
  </p:cSld>
  <p:clrMapOvr>
    <a:masterClrMapping/>
  </p:clrMapOvr>
  <p:transition>
    <p:comb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533400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61722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800" b="1" dirty="0"/>
              <a:t>When disputes are not settled at the village level</a:t>
            </a:r>
            <a:r>
              <a:rPr lang="en-US" sz="2800" dirty="0"/>
              <a:t>, cases can be referred to first to the </a:t>
            </a:r>
            <a:r>
              <a:rPr lang="en-US" sz="2800" dirty="0" err="1"/>
              <a:t>Hulla</a:t>
            </a:r>
            <a:r>
              <a:rPr lang="en-US" sz="2800" dirty="0"/>
              <a:t> </a:t>
            </a:r>
            <a:r>
              <a:rPr lang="en-US" sz="2800" dirty="0" err="1"/>
              <a:t>Hayyicha</a:t>
            </a:r>
            <a:r>
              <a:rPr lang="en-US" sz="2800" dirty="0"/>
              <a:t> and finally to the </a:t>
            </a:r>
            <a:r>
              <a:rPr lang="en-US" sz="2800" i="1" dirty="0"/>
              <a:t>Abba </a:t>
            </a:r>
            <a:r>
              <a:rPr lang="en-US" sz="2800" i="1" dirty="0" err="1"/>
              <a:t>Gada</a:t>
            </a:r>
            <a:r>
              <a:rPr lang="en-US" sz="2800" i="1" dirty="0"/>
              <a:t>. </a:t>
            </a:r>
          </a:p>
          <a:p>
            <a:pPr marL="109728" indent="0" algn="just">
              <a:buNone/>
            </a:pPr>
            <a:r>
              <a:rPr lang="en-US" sz="2800" dirty="0"/>
              <a:t> </a:t>
            </a:r>
            <a:r>
              <a:rPr lang="en-US" sz="2400" dirty="0"/>
              <a:t>In general, the </a:t>
            </a:r>
            <a:r>
              <a:rPr lang="en-US" sz="2400" dirty="0" err="1"/>
              <a:t>Gedeo</a:t>
            </a:r>
            <a:r>
              <a:rPr lang="en-US" sz="2400" dirty="0"/>
              <a:t> system of governance has the following major institutions: the </a:t>
            </a:r>
            <a:r>
              <a:rPr lang="en-US" sz="2400" i="1" dirty="0" err="1"/>
              <a:t>ya’a</a:t>
            </a:r>
            <a:r>
              <a:rPr lang="en-US" sz="2400" i="1" dirty="0"/>
              <a:t> (general assembly), the </a:t>
            </a:r>
            <a:r>
              <a:rPr lang="en-US" sz="2400" i="1" dirty="0" err="1"/>
              <a:t>Seera</a:t>
            </a:r>
            <a:r>
              <a:rPr lang="en-US" sz="2400" i="1" dirty="0"/>
              <a:t> (customary law), the Abba </a:t>
            </a:r>
            <a:r>
              <a:rPr lang="en-US" sz="2400" i="1" dirty="0" err="1"/>
              <a:t>Gada</a:t>
            </a:r>
            <a:r>
              <a:rPr lang="en-US" sz="2400" i="1" dirty="0"/>
              <a:t>, and council of elders. </a:t>
            </a:r>
            <a:endParaRPr lang="en-US" sz="2800" dirty="0"/>
          </a:p>
          <a:p>
            <a:pPr algn="just">
              <a:buNone/>
            </a:pPr>
            <a:r>
              <a:rPr lang="en-US" sz="2800" b="1" dirty="0" err="1"/>
              <a:t>Dere</a:t>
            </a:r>
            <a:r>
              <a:rPr lang="en-US" sz="2800" b="1" dirty="0"/>
              <a:t> </a:t>
            </a:r>
            <a:r>
              <a:rPr lang="en-US" sz="2800" b="1" dirty="0" err="1"/>
              <a:t>Woga</a:t>
            </a:r>
            <a:r>
              <a:rPr lang="en-US" sz="2800" b="1" dirty="0"/>
              <a:t> of the </a:t>
            </a:r>
            <a:r>
              <a:rPr lang="en-US" sz="2800" b="1" dirty="0" err="1"/>
              <a:t>Gamo</a:t>
            </a:r>
            <a:r>
              <a:rPr lang="en-US" sz="2800" b="1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Unlike their neighboring people such as </a:t>
            </a:r>
            <a:r>
              <a:rPr lang="en-US" sz="2800" dirty="0" err="1"/>
              <a:t>Wolayta</a:t>
            </a:r>
            <a:r>
              <a:rPr lang="en-US" sz="2800" dirty="0"/>
              <a:t> and </a:t>
            </a:r>
            <a:r>
              <a:rPr lang="en-US" sz="2800" dirty="0" err="1"/>
              <a:t>Dawro</a:t>
            </a:r>
            <a:r>
              <a:rPr lang="en-US" sz="2800" dirty="0"/>
              <a:t>, the </a:t>
            </a:r>
            <a:r>
              <a:rPr lang="en-US" sz="2800" dirty="0" err="1"/>
              <a:t>Gamo</a:t>
            </a:r>
            <a:r>
              <a:rPr lang="en-US" sz="2800" dirty="0"/>
              <a:t> </a:t>
            </a:r>
            <a:r>
              <a:rPr lang="en-US" sz="2800" b="1" dirty="0"/>
              <a:t>did not have a centralized political system</a:t>
            </a:r>
            <a:r>
              <a:rPr lang="en-US" sz="28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Gamo</a:t>
            </a:r>
            <a:r>
              <a:rPr lang="en-US" sz="2800" dirty="0"/>
              <a:t> people were </a:t>
            </a:r>
            <a:r>
              <a:rPr lang="en-US" sz="2800" b="1" dirty="0"/>
              <a:t>organized into several local administrations</a:t>
            </a:r>
            <a:r>
              <a:rPr lang="en-US" sz="2800" dirty="0"/>
              <a:t> locally known as </a:t>
            </a:r>
            <a:r>
              <a:rPr lang="en-US" sz="2800" i="1" dirty="0" err="1"/>
              <a:t>deres</a:t>
            </a:r>
            <a:r>
              <a:rPr lang="en-US" sz="2800" i="1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557202"/>
      </p:ext>
    </p:extLst>
  </p:cSld>
  <p:clrMapOvr>
    <a:masterClrMapping/>
  </p:clrMapOvr>
  <p:transition>
    <p:comb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82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6248400"/>
          </a:xfrm>
        </p:spPr>
        <p:txBody>
          <a:bodyPr>
            <a:normAutofit lnSpcReduction="10000"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sz="2800" dirty="0"/>
              <a:t>According to anthropological findings, </a:t>
            </a:r>
            <a:r>
              <a:rPr lang="en-US" sz="2800" b="1" dirty="0"/>
              <a:t>there were more than 40 </a:t>
            </a:r>
            <a:r>
              <a:rPr lang="en-US" sz="2800" b="1" i="1" dirty="0" err="1"/>
              <a:t>deres</a:t>
            </a:r>
            <a:r>
              <a:rPr lang="en-US" sz="2800" b="1" i="1" dirty="0"/>
              <a:t> across the </a:t>
            </a:r>
            <a:r>
              <a:rPr lang="en-US" sz="2800" b="1" i="1" dirty="0" err="1"/>
              <a:t>Gamo</a:t>
            </a:r>
            <a:r>
              <a:rPr lang="en-US" sz="2800" b="1" i="1" dirty="0"/>
              <a:t> highlands</a:t>
            </a:r>
            <a:r>
              <a:rPr lang="en-US" sz="2800" i="1" dirty="0"/>
              <a:t>. </a:t>
            </a:r>
            <a:r>
              <a:rPr lang="en-US" sz="2800" dirty="0"/>
              <a:t>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dirty="0"/>
              <a:t>Each </a:t>
            </a:r>
            <a:r>
              <a:rPr lang="en-US" sz="2800" i="1" dirty="0" err="1"/>
              <a:t>dere</a:t>
            </a:r>
            <a:r>
              <a:rPr lang="en-US" sz="2800" i="1" dirty="0"/>
              <a:t> had its own </a:t>
            </a:r>
            <a:r>
              <a:rPr lang="en-US" sz="2800" i="1" dirty="0" err="1"/>
              <a:t>ka’o</a:t>
            </a:r>
            <a:r>
              <a:rPr lang="en-US" sz="2800" i="1" dirty="0"/>
              <a:t> (king) and </a:t>
            </a:r>
            <a:r>
              <a:rPr lang="en-US" sz="2800" i="1" dirty="0" err="1"/>
              <a:t>halaqa</a:t>
            </a:r>
            <a:r>
              <a:rPr lang="en-US" sz="2800" i="1" dirty="0"/>
              <a:t> (elected leader).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800" dirty="0"/>
              <a:t> The indigenous system of governance embraces the </a:t>
            </a:r>
            <a:r>
              <a:rPr lang="en-US" sz="2800" b="1" i="1" dirty="0" err="1"/>
              <a:t>dere</a:t>
            </a:r>
            <a:r>
              <a:rPr lang="en-US" sz="2800" b="1" i="1" dirty="0"/>
              <a:t> </a:t>
            </a:r>
            <a:r>
              <a:rPr lang="en-US" sz="2800" b="1" i="1" dirty="0" err="1"/>
              <a:t>woga</a:t>
            </a:r>
            <a:r>
              <a:rPr lang="en-US" sz="2800" b="1" i="1" dirty="0"/>
              <a:t> (customary law) </a:t>
            </a:r>
            <a:r>
              <a:rPr lang="en-US" sz="2800" i="1" dirty="0"/>
              <a:t>and</a:t>
            </a:r>
            <a:r>
              <a:rPr lang="en-US" sz="2800" b="1" i="1" dirty="0"/>
              <a:t> the </a:t>
            </a:r>
            <a:r>
              <a:rPr lang="en-US" sz="2800" b="1" i="1" dirty="0" err="1"/>
              <a:t>dubusha</a:t>
            </a:r>
            <a:r>
              <a:rPr lang="en-US" sz="2800" b="1" i="1" dirty="0"/>
              <a:t> assemblies</a:t>
            </a:r>
            <a:r>
              <a:rPr lang="en-US" sz="2800" i="1" dirty="0"/>
              <a:t>. </a:t>
            </a:r>
            <a:endParaRPr lang="en-US" sz="2800" dirty="0"/>
          </a:p>
          <a:p>
            <a:pPr algn="just"/>
            <a:r>
              <a:rPr lang="en-US" sz="2800" dirty="0"/>
              <a:t>The highest body of the indigenous governance is the </a:t>
            </a:r>
            <a:r>
              <a:rPr lang="en-US" sz="2800" b="1" i="1" dirty="0" err="1"/>
              <a:t>dere</a:t>
            </a:r>
            <a:r>
              <a:rPr lang="en-US" sz="2800" b="1" i="1" dirty="0"/>
              <a:t> </a:t>
            </a:r>
            <a:r>
              <a:rPr lang="en-US" sz="2800" b="1" i="1" dirty="0" err="1"/>
              <a:t>dubusha</a:t>
            </a:r>
            <a:r>
              <a:rPr lang="en-US" sz="2800" i="1" dirty="0"/>
              <a:t>, a general assembly that is </a:t>
            </a:r>
            <a:r>
              <a:rPr lang="en-US" sz="2800" b="1" i="1" dirty="0"/>
              <a:t>responsible to make and revise customary laws, resolve major disputes</a:t>
            </a:r>
            <a:endParaRPr lang="en-US" sz="2800" i="1" dirty="0"/>
          </a:p>
          <a:p>
            <a:pPr algn="just"/>
            <a:r>
              <a:rPr lang="en-US" sz="2800" dirty="0"/>
              <a:t>The </a:t>
            </a:r>
            <a:r>
              <a:rPr lang="en-US" sz="2800" i="1" dirty="0" err="1"/>
              <a:t>dubushas</a:t>
            </a:r>
            <a:r>
              <a:rPr lang="en-US" sz="2800" i="1" dirty="0"/>
              <a:t> assembly </a:t>
            </a:r>
            <a:r>
              <a:rPr lang="en-US" sz="2800" b="1" i="1" dirty="0"/>
              <a:t>has three hierarchies</a:t>
            </a:r>
            <a:r>
              <a:rPr lang="en-US" sz="2800" i="1" dirty="0"/>
              <a:t>: 1) the </a:t>
            </a:r>
            <a:r>
              <a:rPr lang="en-US" sz="2800" i="1" dirty="0" err="1"/>
              <a:t>dere</a:t>
            </a:r>
            <a:r>
              <a:rPr lang="en-US" sz="2800" i="1" dirty="0"/>
              <a:t> </a:t>
            </a:r>
            <a:r>
              <a:rPr lang="en-US" sz="2800" i="1" dirty="0" err="1"/>
              <a:t>dubusha</a:t>
            </a:r>
            <a:r>
              <a:rPr lang="en-US" sz="2800" i="1" dirty="0"/>
              <a:t> (</a:t>
            </a:r>
            <a:r>
              <a:rPr lang="en-US" sz="2800" b="1" i="1" dirty="0"/>
              <a:t>at the top</a:t>
            </a:r>
            <a:r>
              <a:rPr lang="en-US" sz="2800" i="1" dirty="0"/>
              <a:t>), sub-</a:t>
            </a:r>
            <a:r>
              <a:rPr lang="en-US" sz="2800" i="1" dirty="0" err="1"/>
              <a:t>dere</a:t>
            </a:r>
            <a:r>
              <a:rPr lang="en-US" sz="2800" i="1" dirty="0"/>
              <a:t> </a:t>
            </a:r>
            <a:r>
              <a:rPr lang="en-US" sz="2800" i="1" dirty="0" err="1"/>
              <a:t>dubusha</a:t>
            </a:r>
            <a:r>
              <a:rPr lang="en-US" sz="2800" i="1" dirty="0"/>
              <a:t> (</a:t>
            </a:r>
            <a:r>
              <a:rPr lang="en-US" sz="2800" b="1" i="1" dirty="0"/>
              <a:t>at the middle</a:t>
            </a:r>
            <a:r>
              <a:rPr lang="en-US" sz="2800" i="1" dirty="0"/>
              <a:t>), and </a:t>
            </a:r>
            <a:r>
              <a:rPr lang="en-US" sz="2800" i="1" dirty="0" err="1"/>
              <a:t>guta</a:t>
            </a:r>
            <a:r>
              <a:rPr lang="en-US" sz="2800" i="1" dirty="0"/>
              <a:t>/neighborhood </a:t>
            </a:r>
            <a:r>
              <a:rPr lang="en-US" sz="2800" i="1" dirty="0" err="1"/>
              <a:t>dubusha</a:t>
            </a:r>
            <a:r>
              <a:rPr lang="en-US" sz="2800" i="1" dirty="0"/>
              <a:t> (</a:t>
            </a:r>
            <a:r>
              <a:rPr lang="en-US" sz="2800" b="1" i="1" dirty="0"/>
              <a:t>at the village level</a:t>
            </a:r>
            <a:r>
              <a:rPr lang="en-US" sz="2800" i="1" dirty="0"/>
              <a:t>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710364"/>
      </p:ext>
    </p:extLst>
  </p:cSld>
  <p:clrMapOvr>
    <a:masterClrMapping/>
  </p:clrMapOvr>
  <p:transition>
    <p:comb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txBody>
          <a:bodyPr>
            <a:normAutofit lnSpcReduction="10000"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sz="3000" dirty="0"/>
              <a:t> Like the Oromo </a:t>
            </a:r>
            <a:r>
              <a:rPr lang="en-US" sz="3000" dirty="0" err="1"/>
              <a:t>Gada</a:t>
            </a:r>
            <a:r>
              <a:rPr lang="en-US" sz="3000" dirty="0"/>
              <a:t> and the </a:t>
            </a:r>
            <a:r>
              <a:rPr lang="en-US" sz="3000" dirty="0" err="1"/>
              <a:t>Gedeo</a:t>
            </a:r>
            <a:r>
              <a:rPr lang="en-US" sz="3000" dirty="0"/>
              <a:t> </a:t>
            </a:r>
            <a:r>
              <a:rPr lang="en-US" sz="3000" dirty="0" err="1"/>
              <a:t>Baalle</a:t>
            </a:r>
            <a:r>
              <a:rPr lang="en-US" sz="3000" dirty="0"/>
              <a:t>, the indigenous governance of the </a:t>
            </a:r>
            <a:r>
              <a:rPr lang="en-US" sz="3000" dirty="0" err="1"/>
              <a:t>Gamo</a:t>
            </a:r>
            <a:r>
              <a:rPr lang="en-US" sz="3000" dirty="0"/>
              <a:t> </a:t>
            </a:r>
            <a:r>
              <a:rPr lang="en-US" sz="3000" b="1" dirty="0"/>
              <a:t>is embedded in the </a:t>
            </a:r>
            <a:r>
              <a:rPr lang="en-US" sz="3000" b="1" dirty="0" err="1"/>
              <a:t>Gamo</a:t>
            </a:r>
            <a:r>
              <a:rPr lang="en-US" sz="3000" b="1" dirty="0"/>
              <a:t> belief system.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3000" dirty="0"/>
              <a:t>It is believed that </a:t>
            </a:r>
            <a:r>
              <a:rPr lang="en-US" sz="3000" b="1" dirty="0"/>
              <a:t>telling a lie and hiding the truth are considered as violation of taboo  </a:t>
            </a:r>
          </a:p>
          <a:p>
            <a:pPr marL="109728" indent="0" algn="just">
              <a:buFont typeface="Wingdings" pitchFamily="2" charset="2"/>
              <a:buChar char="Ø"/>
            </a:pPr>
            <a:endParaRPr lang="en-US" sz="3000" b="1" dirty="0"/>
          </a:p>
          <a:p>
            <a:pPr marL="109728" indent="0" algn="just">
              <a:buNone/>
            </a:pPr>
            <a:r>
              <a:rPr lang="en-US" sz="3000" b="1" dirty="0"/>
              <a:t>2.</a:t>
            </a:r>
            <a:r>
              <a:rPr lang="en-US" sz="3000" dirty="0"/>
              <a:t>Intra and inter-ethnic </a:t>
            </a:r>
            <a:r>
              <a:rPr lang="en-US" sz="3000" b="1" dirty="0"/>
              <a:t>conflict resolution institutions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3000" dirty="0"/>
              <a:t>Conflicts and disputes exist in every society and community.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3000" dirty="0"/>
              <a:t>Conflicts may arise between individuals, groups and communities within the same ethnic group.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3000" dirty="0"/>
              <a:t>Ethiopian regions have indigenous institutions and mechanisms of conflict resolution and peacemaking.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582801"/>
      </p:ext>
    </p:extLst>
  </p:cSld>
  <p:clrMapOvr>
    <a:masterClrMapping/>
  </p:clrMapOvr>
  <p:transition>
    <p:comb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534400" cy="6096000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These institutions are parts of indigenous/customary systems of governance.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There are </a:t>
            </a:r>
            <a:r>
              <a:rPr lang="en-US" b="1" dirty="0"/>
              <a:t>different indigenous institutions of conflict resolution and peacemaking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Some of them are: </a:t>
            </a:r>
            <a:r>
              <a:rPr lang="en-US" i="1" dirty="0"/>
              <a:t>customary dispute resolution mechanisms; traditional mechanisms of conflict resolution; grassroots justice systems; and customary justice institutions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Ethiopia. Indigenous justice institutions and mechanisms </a:t>
            </a:r>
            <a:r>
              <a:rPr lang="en-US" b="1" dirty="0"/>
              <a:t>share several common aspects </a:t>
            </a:r>
            <a:r>
              <a:rPr lang="en-US" dirty="0"/>
              <a:t>including the following: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. </a:t>
            </a:r>
            <a:r>
              <a:rPr lang="en-US" b="1" dirty="0"/>
              <a:t>High involvement of elders </a:t>
            </a:r>
            <a:r>
              <a:rPr lang="en-US" dirty="0"/>
              <a:t>at different stages  </a:t>
            </a:r>
          </a:p>
          <a:p>
            <a:pPr algn="just">
              <a:buNone/>
            </a:pPr>
            <a:r>
              <a:rPr lang="en-US" dirty="0"/>
              <a:t>. </a:t>
            </a:r>
            <a:r>
              <a:rPr lang="en-US" b="1" dirty="0"/>
              <a:t>Preference and respect for elders </a:t>
            </a:r>
            <a:r>
              <a:rPr lang="en-US" dirty="0"/>
              <a:t>known for their qualities including experience in dispute resolution 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9393"/>
      </p:ext>
    </p:extLst>
  </p:cSld>
  <p:clrMapOvr>
    <a:masterClrMapping/>
  </p:clrMapOvr>
  <p:transition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. VIP</a:t>
            </a:r>
            <a:r>
              <a:rPr lang="en-US" dirty="0"/>
              <a:t>. </a:t>
            </a:r>
            <a:r>
              <a:rPr lang="en-US" b="1" dirty="0"/>
              <a:t>Knowledge</a:t>
            </a:r>
            <a:r>
              <a:rPr lang="en-US" dirty="0"/>
              <a:t> of customary laws, procedures, norms and values of the society; </a:t>
            </a:r>
            <a:r>
              <a:rPr lang="en-US" b="1" i="1" dirty="0"/>
              <a:t>impartiality, respect </a:t>
            </a:r>
            <a:r>
              <a:rPr lang="en-US" i="1" dirty="0"/>
              <a:t>for rules and people; the </a:t>
            </a:r>
            <a:r>
              <a:rPr lang="en-US" b="1" i="1" dirty="0"/>
              <a:t>ability of listening </a:t>
            </a:r>
            <a:r>
              <a:rPr lang="en-US" i="1" dirty="0"/>
              <a:t>and</a:t>
            </a:r>
            <a:r>
              <a:rPr lang="en-US" b="1" i="1" dirty="0"/>
              <a:t> speaking politely; honesty and tolerance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. </a:t>
            </a:r>
            <a:r>
              <a:rPr lang="en-US" b="1" dirty="0"/>
              <a:t>VIP</a:t>
            </a:r>
            <a:r>
              <a:rPr lang="en-US" dirty="0"/>
              <a:t>. Indigenous dispute resolution practices focus on </a:t>
            </a:r>
            <a:r>
              <a:rPr lang="en-US" b="1" dirty="0"/>
              <a:t>restoring social relationships, harmony, and peaceful coe</a:t>
            </a:r>
            <a:r>
              <a:rPr lang="en-US" dirty="0"/>
              <a:t>xistence. </a:t>
            </a:r>
          </a:p>
          <a:p>
            <a:pPr algn="just">
              <a:buNone/>
            </a:pPr>
            <a:r>
              <a:rPr lang="en-US" dirty="0"/>
              <a:t>Indigenous justice systems also have </a:t>
            </a:r>
            <a:r>
              <a:rPr lang="en-US" b="1" dirty="0"/>
              <a:t>differences</a:t>
            </a:r>
            <a:r>
              <a:rPr lang="en-US" dirty="0"/>
              <a:t>. For example, </a:t>
            </a:r>
          </a:p>
          <a:p>
            <a:pPr algn="just"/>
            <a:r>
              <a:rPr lang="en-US" dirty="0"/>
              <a:t>In some cultural settings, conflict resolution mechanisms involve several </a:t>
            </a:r>
            <a:r>
              <a:rPr lang="en-US" b="1" dirty="0"/>
              <a:t>hierarchies and complicated procedures;  </a:t>
            </a:r>
          </a:p>
          <a:p>
            <a:pPr algn="just"/>
            <a:r>
              <a:rPr lang="en-US" b="1" dirty="0"/>
              <a:t>The compositions and responsibilities </a:t>
            </a:r>
            <a:r>
              <a:rPr lang="en-US" dirty="0"/>
              <a:t>of council of elders also vary from society to society (level of complexity)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114246"/>
      </p:ext>
    </p:extLst>
  </p:cSld>
  <p:clrMapOvr>
    <a:masterClrMapping/>
  </p:clrMapOvr>
  <p:transition>
    <p:comb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11162"/>
          </a:xfrm>
        </p:spPr>
        <p:txBody>
          <a:bodyPr>
            <a:noAutofit/>
          </a:bodyPr>
          <a:lstStyle/>
          <a:p>
            <a:r>
              <a:rPr lang="en-US" sz="28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096000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Indigenous/customary justice institutions </a:t>
            </a:r>
            <a:r>
              <a:rPr lang="en-US" b="1" dirty="0"/>
              <a:t>have been widely used across Ethiopian regions and cultures</a:t>
            </a:r>
            <a:r>
              <a:rPr lang="en-US" dirty="0"/>
              <a:t>.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 With some exceptions, customary justice institutions </a:t>
            </a:r>
            <a:r>
              <a:rPr lang="en-US" b="1" dirty="0"/>
              <a:t>include three major components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three components are 1</a:t>
            </a:r>
            <a:r>
              <a:rPr lang="en-US" b="1" dirty="0"/>
              <a:t>) customary laws, 2) council of elders, </a:t>
            </a:r>
            <a:r>
              <a:rPr lang="en-US" dirty="0"/>
              <a:t>and</a:t>
            </a:r>
            <a:r>
              <a:rPr lang="en-US" b="1" dirty="0"/>
              <a:t> 3) customary courts or assemblies. </a:t>
            </a:r>
          </a:p>
          <a:p>
            <a:pPr algn="just">
              <a:buNone/>
            </a:pPr>
            <a:r>
              <a:rPr lang="en-US" b="1" i="1" dirty="0"/>
              <a:t>a. Customary law</a:t>
            </a:r>
            <a:r>
              <a:rPr lang="en-US" i="1" dirty="0"/>
              <a:t>: it refers to a body of rules, norms, and a set of moral values that </a:t>
            </a:r>
            <a:r>
              <a:rPr lang="en-US" b="1" i="1" dirty="0"/>
              <a:t>serve as a wider framework for human conduct and social interactions. </a:t>
            </a:r>
          </a:p>
          <a:p>
            <a:pPr algn="just"/>
            <a:r>
              <a:rPr lang="en-US" dirty="0"/>
              <a:t> The Sera of the </a:t>
            </a:r>
            <a:r>
              <a:rPr lang="en-US" dirty="0" err="1"/>
              <a:t>Sidama</a:t>
            </a:r>
            <a:r>
              <a:rPr lang="en-US" dirty="0"/>
              <a:t>, the </a:t>
            </a:r>
            <a:r>
              <a:rPr lang="en-US" dirty="0" err="1"/>
              <a:t>dere</a:t>
            </a:r>
            <a:r>
              <a:rPr lang="en-US" dirty="0"/>
              <a:t> </a:t>
            </a:r>
            <a:r>
              <a:rPr lang="en-US" dirty="0" err="1"/>
              <a:t>woga</a:t>
            </a:r>
            <a:r>
              <a:rPr lang="en-US" dirty="0"/>
              <a:t> of the </a:t>
            </a:r>
            <a:r>
              <a:rPr lang="en-US" dirty="0" err="1"/>
              <a:t>Gamo</a:t>
            </a:r>
            <a:r>
              <a:rPr lang="en-US" dirty="0"/>
              <a:t>, the </a:t>
            </a:r>
            <a:r>
              <a:rPr lang="en-US" dirty="0" err="1"/>
              <a:t>Seera</a:t>
            </a:r>
            <a:r>
              <a:rPr lang="en-US" dirty="0"/>
              <a:t> </a:t>
            </a:r>
            <a:r>
              <a:rPr lang="en-US" dirty="0" err="1"/>
              <a:t>Addaa</a:t>
            </a:r>
            <a:r>
              <a:rPr lang="en-US" dirty="0"/>
              <a:t> of the Oromo; </a:t>
            </a:r>
            <a:r>
              <a:rPr lang="en-US" dirty="0" err="1"/>
              <a:t>Gordena</a:t>
            </a:r>
            <a:r>
              <a:rPr lang="en-US" dirty="0"/>
              <a:t> Sera of </a:t>
            </a:r>
            <a:r>
              <a:rPr lang="en-US" dirty="0" err="1"/>
              <a:t>Kestane</a:t>
            </a:r>
            <a:r>
              <a:rPr lang="en-US" dirty="0"/>
              <a:t> </a:t>
            </a:r>
            <a:r>
              <a:rPr lang="en-US" dirty="0" err="1"/>
              <a:t>Gurage</a:t>
            </a:r>
            <a:r>
              <a:rPr lang="en-US" dirty="0"/>
              <a:t> are examples of customary laws. </a:t>
            </a:r>
          </a:p>
          <a:p>
            <a:pPr algn="just">
              <a:buNone/>
            </a:pPr>
            <a:r>
              <a:rPr lang="en-US" dirty="0"/>
              <a:t>b. </a:t>
            </a:r>
            <a:r>
              <a:rPr lang="en-US" b="1" i="1" dirty="0"/>
              <a:t>Council of elders:</a:t>
            </a:r>
            <a:r>
              <a:rPr lang="en-US" i="1" dirty="0"/>
              <a:t> It is the second important institution of customary justice systems.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4561"/>
      </p:ext>
    </p:extLst>
  </p:cSld>
  <p:clrMapOvr>
    <a:masterClrMapping/>
  </p:clrMapOvr>
  <p:transition>
    <p:comb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334962"/>
          </a:xfrm>
        </p:spPr>
        <p:txBody>
          <a:bodyPr>
            <a:noAutofit/>
          </a:bodyPr>
          <a:lstStyle/>
          <a:p>
            <a:r>
              <a:rPr lang="en-US" sz="28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6324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embraces </a:t>
            </a:r>
            <a:r>
              <a:rPr lang="en-US" sz="2400" b="1" dirty="0"/>
              <a:t>highly respected and well-experienced community members </a:t>
            </a:r>
            <a:r>
              <a:rPr lang="en-US" sz="2400" dirty="0"/>
              <a:t>who have a detail knowledge of the customary laws. </a:t>
            </a:r>
          </a:p>
          <a:p>
            <a:pPr algn="just"/>
            <a:r>
              <a:rPr lang="en-US" sz="2400" dirty="0"/>
              <a:t>Members of the elder’s council </a:t>
            </a:r>
            <a:r>
              <a:rPr lang="en-US" sz="2400" b="1" dirty="0"/>
              <a:t>are also known for their personal qualities </a:t>
            </a:r>
            <a:r>
              <a:rPr lang="en-US" sz="2400" dirty="0"/>
              <a:t>such as truthfulness and experience in settling conflicts. </a:t>
            </a:r>
          </a:p>
          <a:p>
            <a:pPr algn="just"/>
            <a:r>
              <a:rPr lang="en-US" sz="2400" dirty="0"/>
              <a:t> Elders often </a:t>
            </a:r>
            <a:r>
              <a:rPr lang="en-US" sz="2400" b="1" dirty="0"/>
              <a:t>serve their communities on voluntary basis without any payment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 The institution of council of elders </a:t>
            </a:r>
            <a:r>
              <a:rPr lang="en-US" sz="2400" b="1" dirty="0"/>
              <a:t>has different names in various ethnic groups:</a:t>
            </a:r>
            <a:r>
              <a:rPr lang="en-US" sz="2400" dirty="0"/>
              <a:t> </a:t>
            </a:r>
            <a:r>
              <a:rPr lang="en-US" sz="2400" i="1" dirty="0" err="1"/>
              <a:t>Yehager</a:t>
            </a:r>
            <a:r>
              <a:rPr lang="en-US" sz="2400" i="1" dirty="0"/>
              <a:t> </a:t>
            </a:r>
            <a:r>
              <a:rPr lang="en-US" sz="2400" i="1" dirty="0" err="1"/>
              <a:t>Shimagile</a:t>
            </a:r>
            <a:r>
              <a:rPr lang="en-US" sz="2400" i="1" dirty="0"/>
              <a:t> (</a:t>
            </a:r>
            <a:r>
              <a:rPr lang="en-US" sz="2400" i="1" dirty="0" err="1"/>
              <a:t>Amhara</a:t>
            </a:r>
            <a:r>
              <a:rPr lang="en-US" sz="2400" i="1" dirty="0"/>
              <a:t>), </a:t>
            </a:r>
            <a:r>
              <a:rPr lang="en-US" sz="2400" i="1" dirty="0" err="1"/>
              <a:t>Jaarsaa</a:t>
            </a:r>
            <a:r>
              <a:rPr lang="en-US" sz="2400" i="1" dirty="0"/>
              <a:t> </a:t>
            </a:r>
            <a:r>
              <a:rPr lang="en-US" sz="2400" i="1" dirty="0" err="1"/>
              <a:t>Biyyaa</a:t>
            </a:r>
            <a:r>
              <a:rPr lang="en-US" sz="2400" i="1" dirty="0"/>
              <a:t> (Oromo), </a:t>
            </a:r>
            <a:r>
              <a:rPr lang="en-US" sz="2400" i="1" dirty="0" err="1"/>
              <a:t>Hayyicha</a:t>
            </a:r>
            <a:r>
              <a:rPr lang="en-US" sz="2400" i="1" dirty="0"/>
              <a:t> (</a:t>
            </a:r>
            <a:r>
              <a:rPr lang="en-US" sz="2400" i="1" dirty="0" err="1"/>
              <a:t>Gedeo</a:t>
            </a:r>
            <a:r>
              <a:rPr lang="en-US" sz="2400" i="1" dirty="0"/>
              <a:t>), </a:t>
            </a:r>
            <a:r>
              <a:rPr lang="en-US" sz="2400" i="1" dirty="0" err="1"/>
              <a:t>Guurtii</a:t>
            </a:r>
            <a:r>
              <a:rPr lang="en-US" sz="2400" i="1" dirty="0"/>
              <a:t> (Somali), </a:t>
            </a:r>
            <a:r>
              <a:rPr lang="en-US" sz="2400" i="1" dirty="0" err="1"/>
              <a:t>Dere</a:t>
            </a:r>
            <a:r>
              <a:rPr lang="en-US" sz="2400" i="1" dirty="0"/>
              <a:t> </a:t>
            </a:r>
            <a:r>
              <a:rPr lang="en-US" sz="2400" i="1" dirty="0" err="1"/>
              <a:t>Cima</a:t>
            </a:r>
            <a:r>
              <a:rPr lang="en-US" sz="2400" i="1" dirty="0"/>
              <a:t> (</a:t>
            </a:r>
            <a:r>
              <a:rPr lang="en-US" sz="2400" i="1" dirty="0" err="1"/>
              <a:t>Gamo</a:t>
            </a:r>
            <a:r>
              <a:rPr lang="en-US" sz="2400" i="1" dirty="0"/>
              <a:t>), </a:t>
            </a:r>
            <a:r>
              <a:rPr lang="en-US" sz="2400" i="1" dirty="0" err="1"/>
              <a:t>Deira</a:t>
            </a:r>
            <a:r>
              <a:rPr lang="en-US" sz="2400" i="1" dirty="0"/>
              <a:t> </a:t>
            </a:r>
            <a:r>
              <a:rPr lang="en-US" sz="2400" i="1" dirty="0" err="1"/>
              <a:t>Cimma</a:t>
            </a:r>
            <a:r>
              <a:rPr lang="en-US" sz="2400" i="1" dirty="0"/>
              <a:t> (</a:t>
            </a:r>
            <a:r>
              <a:rPr lang="en-US" sz="2400" i="1" dirty="0" err="1"/>
              <a:t>Wolayita</a:t>
            </a:r>
            <a:r>
              <a:rPr lang="en-US" sz="2400" i="1" dirty="0"/>
              <a:t>), and </a:t>
            </a:r>
            <a:r>
              <a:rPr lang="en-US" sz="2400" i="1" dirty="0" err="1"/>
              <a:t>Cimuma</a:t>
            </a:r>
            <a:r>
              <a:rPr lang="en-US" sz="2400" i="1" dirty="0"/>
              <a:t> (</a:t>
            </a:r>
            <a:r>
              <a:rPr lang="en-US" sz="2400" i="1" dirty="0" err="1"/>
              <a:t>Burji</a:t>
            </a:r>
            <a:r>
              <a:rPr lang="en-US" sz="2400" i="1" dirty="0"/>
              <a:t>). </a:t>
            </a:r>
          </a:p>
          <a:p>
            <a:pPr algn="just">
              <a:buNone/>
            </a:pPr>
            <a:r>
              <a:rPr lang="en-US" sz="2400" b="1" i="1" dirty="0" err="1"/>
              <a:t>C.Customary</a:t>
            </a:r>
            <a:r>
              <a:rPr lang="en-US" sz="2400" b="1" i="1" dirty="0"/>
              <a:t> courts </a:t>
            </a:r>
            <a:r>
              <a:rPr lang="en-US" sz="2400" i="1" dirty="0"/>
              <a:t>are public assemblies that serve two major purposes: (a) hearing, discussing and settling disputes, and (b) revising, adapting, and making laws.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893051"/>
      </p:ext>
    </p:extLst>
  </p:cSld>
  <p:clrMapOvr>
    <a:masterClrMapping/>
  </p:clrMapOvr>
  <p:transition>
    <p:comb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334962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617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Strengths and limitations of customary justice systems/institutions </a:t>
            </a:r>
          </a:p>
          <a:p>
            <a:pPr algn="just"/>
            <a:r>
              <a:rPr lang="en-US" dirty="0"/>
              <a:t>Study findings indicate that indigenous institutions of dispute resolution have strengths and limitations. </a:t>
            </a:r>
          </a:p>
          <a:p>
            <a:pPr algn="just">
              <a:buNone/>
            </a:pPr>
            <a:r>
              <a:rPr lang="en-US" b="1" i="1" dirty="0"/>
              <a:t>Strengths of customary justice institutions </a:t>
            </a:r>
          </a:p>
          <a:p>
            <a:pPr algn="just">
              <a:buNone/>
            </a:pPr>
            <a:r>
              <a:rPr lang="en-US" dirty="0"/>
              <a:t> </a:t>
            </a:r>
            <a:r>
              <a:rPr lang="en-US" b="1" dirty="0"/>
              <a:t>Incur limited cost in terms of time and resources/money</a:t>
            </a:r>
            <a:r>
              <a:rPr lang="en-US" dirty="0"/>
              <a:t>; elders do not request payment for their services; fines and compensation are relatively small; </a:t>
            </a:r>
          </a:p>
          <a:p>
            <a:pPr algn="just">
              <a:buNone/>
            </a:pPr>
            <a:r>
              <a:rPr lang="en-US" dirty="0"/>
              <a:t>. Conflict resolution process </a:t>
            </a:r>
            <a:r>
              <a:rPr lang="en-US" b="1" dirty="0"/>
              <a:t>are held in public spaces in the community</a:t>
            </a:r>
            <a:r>
              <a:rPr lang="en-US" dirty="0"/>
              <a:t>; different parties (victims, offenders and community members) participate in the process  </a:t>
            </a:r>
          </a:p>
          <a:p>
            <a:pPr algn="just">
              <a:buNone/>
            </a:pPr>
            <a:r>
              <a:rPr lang="en-US" dirty="0"/>
              <a:t>. </a:t>
            </a:r>
            <a:r>
              <a:rPr lang="en-US" b="1" dirty="0"/>
              <a:t>Decisions are easily enforced </a:t>
            </a:r>
            <a:r>
              <a:rPr lang="en-US" dirty="0"/>
              <a:t>through community-based sanctions </a:t>
            </a:r>
          </a:p>
          <a:p>
            <a:pPr algn="just">
              <a:buNone/>
            </a:pPr>
            <a:r>
              <a:rPr lang="en-US" dirty="0"/>
              <a:t>. Aimed at </a:t>
            </a:r>
            <a:r>
              <a:rPr lang="en-US" b="1" dirty="0"/>
              <a:t>restoring community cohesion, social relations, collective spirit and social solidarity </a:t>
            </a:r>
          </a:p>
          <a:p>
            <a:pPr algn="just">
              <a:buNone/>
            </a:pPr>
            <a:r>
              <a:rPr lang="en-US" b="1" dirty="0"/>
              <a:t>.The tradition</a:t>
            </a:r>
            <a:r>
              <a:rPr lang="en-US" dirty="0"/>
              <a:t> of forgiveness, transferring compensations, </a:t>
            </a:r>
            <a:r>
              <a:rPr lang="en-US" b="1" dirty="0"/>
              <a:t>embedded in indigenous beliefs </a:t>
            </a:r>
          </a:p>
          <a:p>
            <a:endParaRPr lang="en-US" dirty="0"/>
          </a:p>
          <a:p>
            <a:pPr marL="109728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3629"/>
      </p:ext>
    </p:extLst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58331"/>
            <a:ext cx="83058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Autofit/>
          </a:bodyPr>
          <a:lstStyle/>
          <a:p>
            <a:pPr lvl="0" algn="just">
              <a:buClr>
                <a:srgbClr val="2DA2BF"/>
              </a:buClr>
              <a:buNone/>
            </a:pPr>
            <a:r>
              <a:rPr lang="en-US" sz="2400" i="1" dirty="0"/>
              <a:t>c. What is Minority groups? The phrase ‘minority group’ refers to </a:t>
            </a:r>
            <a:r>
              <a:rPr lang="en-US" sz="2400" b="1" i="1" dirty="0"/>
              <a:t>a small group of people within a community, region, or country </a:t>
            </a:r>
          </a:p>
          <a:p>
            <a:pPr lvl="0" algn="just">
              <a:buClr>
                <a:srgbClr val="2DA2B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In most cases, minority groups </a:t>
            </a:r>
            <a:r>
              <a:rPr lang="en-US" sz="2400" b="1" dirty="0"/>
              <a:t>are different from the majority population </a:t>
            </a:r>
            <a:r>
              <a:rPr lang="en-US" sz="2400" dirty="0"/>
              <a:t>in terms of </a:t>
            </a:r>
            <a:r>
              <a:rPr lang="en-US" sz="2400" i="1" dirty="0"/>
              <a:t>race, religion, ethnicity, and language.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/>
              <a:t>4.2 Gender-based marginalization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Gender </a:t>
            </a:r>
            <a:r>
              <a:rPr lang="en-US" sz="2400" b="1" dirty="0"/>
              <a:t>inequality</a:t>
            </a:r>
            <a:r>
              <a:rPr lang="en-US" sz="2400" dirty="0"/>
              <a:t> involves discrimination on a group of people based on their gender.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Girls and women face </a:t>
            </a:r>
            <a:r>
              <a:rPr lang="en-US" sz="2400" b="1" dirty="0"/>
              <a:t>negative discrimination</a:t>
            </a:r>
            <a:r>
              <a:rPr lang="en-US" sz="2400" dirty="0"/>
              <a:t> in societies across the world.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Women are exposed to social and economic inequalities involving </a:t>
            </a:r>
            <a:r>
              <a:rPr lang="en-US" sz="2400" b="1" dirty="0"/>
              <a:t>unfair distribution of wealth, income and job opportunities</a:t>
            </a:r>
            <a:r>
              <a:rPr lang="en-US" sz="2400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Gender </a:t>
            </a:r>
            <a:r>
              <a:rPr lang="en-US" sz="2400" b="1" dirty="0"/>
              <a:t>disparities in education </a:t>
            </a:r>
            <a:r>
              <a:rPr lang="en-US" sz="2400" dirty="0"/>
              <a:t>is a good example.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334962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1722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i="1" dirty="0"/>
              <a:t>Limitations of customary justice institutions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Indigenous justice institutions </a:t>
            </a:r>
            <a:r>
              <a:rPr lang="en-US" b="1" dirty="0"/>
              <a:t>are dominated by men.</a:t>
            </a:r>
            <a:r>
              <a:rPr lang="en-US" dirty="0"/>
              <a:t> For example, the council of elders are not open to elderly women. </a:t>
            </a:r>
          </a:p>
          <a:p>
            <a:pPr algn="just"/>
            <a:r>
              <a:rPr lang="en-US" b="1" dirty="0"/>
              <a:t>Their potential in resolving inter-ethnic conflicts </a:t>
            </a:r>
            <a:r>
              <a:rPr lang="en-US" dirty="0"/>
              <a:t>and restoring long-lasting peace is very limited. </a:t>
            </a:r>
          </a:p>
          <a:p>
            <a:pPr algn="just">
              <a:buNone/>
            </a:pPr>
            <a:r>
              <a:rPr lang="en-US" b="1" dirty="0"/>
              <a:t>6.3 Inter-ethnic conflict resolution </a:t>
            </a:r>
          </a:p>
          <a:p>
            <a:pPr algn="just"/>
            <a:r>
              <a:rPr lang="en-US" dirty="0"/>
              <a:t>There are </a:t>
            </a:r>
            <a:r>
              <a:rPr lang="en-US" b="1" dirty="0"/>
              <a:t>some example of inter-ethnic conflict resolution institutions in some parts of Ethiopia </a:t>
            </a:r>
          </a:p>
          <a:p>
            <a:pPr algn="just"/>
            <a:r>
              <a:rPr lang="en-US" dirty="0"/>
              <a:t>Conflict between the two groups </a:t>
            </a:r>
            <a:r>
              <a:rPr lang="en-US" b="1" dirty="0"/>
              <a:t>often arise because of dispute over grazing land or water</a:t>
            </a:r>
            <a:r>
              <a:rPr lang="en-US" dirty="0"/>
              <a:t> resources, particularly in dry season </a:t>
            </a:r>
          </a:p>
          <a:p>
            <a:pPr algn="just"/>
            <a:r>
              <a:rPr lang="en-US" dirty="0"/>
              <a:t>When conflict arises between parties from two ethnic groups, </a:t>
            </a:r>
            <a:r>
              <a:rPr lang="en-US" b="1" dirty="0"/>
              <a:t>notable elders from the ethnic groups come together </a:t>
            </a:r>
            <a:r>
              <a:rPr lang="en-US" dirty="0"/>
              <a:t>to resolve the dispute and restore peaceful relations. </a:t>
            </a:r>
          </a:p>
          <a:p>
            <a:pPr algn="just"/>
            <a:r>
              <a:rPr lang="en-US" dirty="0"/>
              <a:t>Most of the </a:t>
            </a:r>
            <a:r>
              <a:rPr lang="en-US" b="1" dirty="0"/>
              <a:t>elders</a:t>
            </a:r>
            <a:r>
              <a:rPr lang="en-US" dirty="0"/>
              <a:t> involved in inter-ethnic conflict resolutions </a:t>
            </a:r>
            <a:r>
              <a:rPr lang="en-US" b="1" dirty="0"/>
              <a:t>are bilingual: speaking both lan</a:t>
            </a:r>
            <a:r>
              <a:rPr lang="en-US" dirty="0"/>
              <a:t>guage</a:t>
            </a:r>
          </a:p>
        </p:txBody>
      </p:sp>
    </p:spTree>
    <p:extLst>
      <p:ext uri="{BB962C8B-B14F-4D97-AF65-F5344CB8AC3E}">
        <p14:creationId xmlns:p14="http://schemas.microsoft.com/office/powerpoint/2010/main" val="1273722320"/>
      </p:ext>
    </p:extLst>
  </p:cSld>
  <p:clrMapOvr>
    <a:masterClrMapping/>
  </p:clrMapOvr>
  <p:transition>
    <p:comb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1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617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6.4 Women’s role in conflict resolution and peacemaking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women are not completely excluded for indigenous systems of governance, conflict resolution, and peacemaking activities. </a:t>
            </a:r>
            <a:endParaRPr lang="en-US" b="1" i="1" dirty="0"/>
          </a:p>
          <a:p>
            <a:pPr algn="just"/>
            <a:r>
              <a:rPr lang="en-US" sz="2400" dirty="0"/>
              <a:t>In some societies, women use their own institutions to </a:t>
            </a:r>
            <a:r>
              <a:rPr lang="en-US" sz="2400" dirty="0" err="1"/>
              <a:t>exercisepower</a:t>
            </a:r>
            <a:r>
              <a:rPr lang="en-US" sz="2400" dirty="0"/>
              <a:t>, protect their rights, and actively participate in peacemaking activities. </a:t>
            </a:r>
          </a:p>
          <a:p>
            <a:r>
              <a:rPr lang="en-US" b="1" dirty="0"/>
              <a:t>Women’s peacemaking sticks </a:t>
            </a:r>
          </a:p>
          <a:p>
            <a:r>
              <a:rPr lang="en-US" i="1" dirty="0" err="1"/>
              <a:t>Sidama</a:t>
            </a:r>
            <a:r>
              <a:rPr lang="en-US" i="1" dirty="0"/>
              <a:t> women have two instruments of power: the </a:t>
            </a:r>
            <a:r>
              <a:rPr lang="en-US" i="1" dirty="0" err="1"/>
              <a:t>Yakka</a:t>
            </a:r>
            <a:r>
              <a:rPr lang="en-US" i="1" dirty="0"/>
              <a:t> and the </a:t>
            </a:r>
            <a:r>
              <a:rPr lang="en-US" i="1" dirty="0" err="1"/>
              <a:t>Siqqo</a:t>
            </a:r>
            <a:r>
              <a:rPr lang="en-US" i="1" dirty="0"/>
              <a:t>. The </a:t>
            </a:r>
            <a:r>
              <a:rPr lang="en-US" i="1" dirty="0" err="1"/>
              <a:t>Yakka</a:t>
            </a:r>
            <a:r>
              <a:rPr lang="en-US" i="1" dirty="0"/>
              <a:t> is women’s association or unity group. The </a:t>
            </a:r>
            <a:r>
              <a:rPr lang="en-US" i="1" dirty="0" err="1"/>
              <a:t>Siqqo</a:t>
            </a:r>
            <a:r>
              <a:rPr lang="en-US" i="1" dirty="0"/>
              <a:t> is a stick that symbolizes peace and women honor….</a:t>
            </a:r>
            <a:r>
              <a:rPr lang="en-US" b="1" dirty="0"/>
              <a:t> </a:t>
            </a:r>
            <a:r>
              <a:rPr lang="en-US" b="1" dirty="0" err="1"/>
              <a:t>Agnuak</a:t>
            </a:r>
            <a:r>
              <a:rPr lang="en-US" b="1" dirty="0"/>
              <a:t> women , Raya-</a:t>
            </a:r>
            <a:r>
              <a:rPr lang="en-US" b="1" dirty="0" err="1"/>
              <a:t>Azebo</a:t>
            </a:r>
            <a:r>
              <a:rPr lang="en-US" b="1" dirty="0"/>
              <a:t>, </a:t>
            </a:r>
            <a:r>
              <a:rPr lang="en-US" b="1" dirty="0" err="1"/>
              <a:t>Tigray</a:t>
            </a:r>
            <a:r>
              <a:rPr lang="en-US" b="1" dirty="0"/>
              <a:t> ,Oromo’s </a:t>
            </a:r>
            <a:r>
              <a:rPr lang="en-US" b="1" dirty="0" err="1"/>
              <a:t>Sinqe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024"/>
      </p:ext>
    </p:extLst>
  </p:cSld>
  <p:clrMapOvr>
    <a:masterClrMapping/>
  </p:clrMapOvr>
  <p:transition>
    <p:comb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Autofit/>
          </a:bodyPr>
          <a:lstStyle/>
          <a:p>
            <a:r>
              <a:rPr lang="en-US" sz="32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6019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6.5 Legal pluralism: interrelations between customary, religious and state legal systems </a:t>
            </a:r>
          </a:p>
          <a:p>
            <a:pPr algn="just"/>
            <a:r>
              <a:rPr lang="en-US" b="1" dirty="0"/>
              <a:t>Legal pluralism</a:t>
            </a:r>
            <a:r>
              <a:rPr lang="en-US" dirty="0"/>
              <a:t> refers to the existence of two or more legal or justice systems in a given society or country.  </a:t>
            </a:r>
            <a:endParaRPr lang="en-US" b="1" i="1" dirty="0"/>
          </a:p>
          <a:p>
            <a:pPr algn="just"/>
            <a:r>
              <a:rPr lang="en-US" dirty="0"/>
              <a:t>Legal pluralism indicates the co-existence of multiple legal systems working side-by-side in the same society. </a:t>
            </a:r>
          </a:p>
          <a:p>
            <a:pPr algn="just"/>
            <a:r>
              <a:rPr lang="en-US" dirty="0"/>
              <a:t>The FDRE Constitution provides ample space for religious and customary laws and courts to address personal and family cases. </a:t>
            </a:r>
          </a:p>
          <a:p>
            <a:pPr algn="just"/>
            <a:r>
              <a:rPr lang="en-US" dirty="0"/>
              <a:t>Legal pluralism is a pervasive phenomenon in Ethiopia. This is because a single legal system does not have a capability to address all legal cases and maintaining peace and order.</a:t>
            </a:r>
          </a:p>
          <a:p>
            <a:pPr algn="just"/>
            <a:r>
              <a:rPr lang="en-US" dirty="0"/>
              <a:t> Religious law and court(</a:t>
            </a:r>
            <a:r>
              <a:rPr lang="en-US" dirty="0" err="1"/>
              <a:t>Eg.Sheria</a:t>
            </a:r>
            <a:r>
              <a:rPr lang="en-US" dirty="0"/>
              <a:t> law): which is very important in regions such as Afar, Somali, and </a:t>
            </a:r>
            <a:r>
              <a:rPr lang="en-US" dirty="0" err="1"/>
              <a:t>Harari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0553411"/>
      </p:ext>
    </p:extLst>
  </p:cSld>
  <p:clrMapOvr>
    <a:masterClrMapping/>
  </p:clrMapOvr>
  <p:transition>
    <p:comb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92162"/>
          </a:xfrm>
        </p:spPr>
        <p:txBody>
          <a:bodyPr>
            <a:noAutofit/>
          </a:bodyPr>
          <a:lstStyle/>
          <a:p>
            <a:r>
              <a:rPr lang="en-US" sz="2800" dirty="0"/>
              <a:t>Unit Seven : Indigenous Knowledge Systems (IKS) and Practices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8763000" cy="57912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7.1. Definition of concepts </a:t>
            </a:r>
          </a:p>
          <a:p>
            <a:r>
              <a:rPr lang="en-US" b="1" dirty="0"/>
              <a:t>7.1.1. Indigenous Knowledge Systems (IKS)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IKS is defined as technical insight of wisdom gained and developed by people in a particular locality through years of careful observation 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dirty="0"/>
              <a:t>  IKS is embodied in culture and is described as an integrated pattern of human knowledge, beliefs and behavior. </a:t>
            </a:r>
          </a:p>
          <a:p>
            <a:pPr algn="just"/>
            <a:r>
              <a:rPr lang="en-US" dirty="0"/>
              <a:t>This culture is passed down from one generation to the next generation </a:t>
            </a:r>
          </a:p>
          <a:p>
            <a:pPr algn="just"/>
            <a:r>
              <a:rPr lang="en-US" dirty="0"/>
              <a:t>It provides a holistic view of how to use natural resources based on traditional ethical perspectives </a:t>
            </a:r>
          </a:p>
        </p:txBody>
      </p:sp>
    </p:spTree>
    <p:extLst>
      <p:ext uri="{BB962C8B-B14F-4D97-AF65-F5344CB8AC3E}">
        <p14:creationId xmlns:p14="http://schemas.microsoft.com/office/powerpoint/2010/main" val="3998462246"/>
      </p:ext>
    </p:extLst>
  </p:cSld>
  <p:clrMapOvr>
    <a:masterClrMapping/>
  </p:clrMapOvr>
  <p:transition>
    <p:comb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sum, IKS refers to “ a total of knowledge and practices, whether explicit or implicit, used in the management of socioeconomic, ecological and spiritual facets of life </a:t>
            </a:r>
          </a:p>
          <a:p>
            <a:pPr algn="just"/>
            <a:r>
              <a:rPr lang="en-US" b="1" dirty="0"/>
              <a:t>7.1.2. Indigenous peoples, and Indigenous Knowledge </a:t>
            </a:r>
          </a:p>
          <a:p>
            <a:pPr algn="just"/>
            <a:r>
              <a:rPr lang="en-US" b="1" dirty="0"/>
              <a:t>Indigenous peoples </a:t>
            </a:r>
          </a:p>
          <a:p>
            <a:pPr algn="just"/>
            <a:r>
              <a:rPr lang="en-US" dirty="0"/>
              <a:t>In international context, while the term ‘indigenous’ is understood (mostly by Europeans) as being similar or synonym to ‘traditional’, ‘aboriginal’, ‘vernacular’, ‘African’, ‘Black’, and ‘native American’</a:t>
            </a:r>
          </a:p>
          <a:p>
            <a:pPr algn="just"/>
            <a:r>
              <a:rPr lang="en-US" dirty="0"/>
              <a:t>The phrase ‘indigenous people' refers to a specific group of people occupying a certain geographic area for many generations</a:t>
            </a:r>
          </a:p>
          <a:p>
            <a:pPr algn="just"/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Continiued</a:t>
            </a:r>
            <a:r>
              <a:rPr lang="en-US" dirty="0"/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</a:t>
            </a:r>
            <a:r>
              <a:rPr lang="en-US" b="1" dirty="0"/>
              <a:t>World Bank's </a:t>
            </a:r>
            <a:r>
              <a:rPr lang="en-US" dirty="0"/>
              <a:t>definition of indigenous peoples includes:</a:t>
            </a:r>
          </a:p>
          <a:p>
            <a:pPr algn="just">
              <a:buNone/>
            </a:pPr>
            <a:r>
              <a:rPr lang="en-US" dirty="0"/>
              <a:t>.  Close attachment to ancestral territories and the natural resources in them</a:t>
            </a:r>
          </a:p>
          <a:p>
            <a:pPr algn="just">
              <a:buNone/>
            </a:pPr>
            <a:r>
              <a:rPr lang="en-US" dirty="0"/>
              <a:t>. Presence of customary social and political institutions; economic systems; an indigenous language and self-identification</a:t>
            </a:r>
          </a:p>
          <a:p>
            <a:pPr algn="just">
              <a:buNone/>
            </a:pPr>
            <a:r>
              <a:rPr lang="en-US" b="1" dirty="0"/>
              <a:t> Academic definitions </a:t>
            </a:r>
            <a:r>
              <a:rPr lang="en-US" dirty="0"/>
              <a:t>focus on </a:t>
            </a:r>
            <a:r>
              <a:rPr lang="en-US" i="1" dirty="0"/>
              <a:t>the following elements</a:t>
            </a:r>
            <a:r>
              <a:rPr lang="en-US" dirty="0"/>
              <a:t> of indigenous identity</a:t>
            </a:r>
            <a:r>
              <a:rPr lang="en-US" b="1" dirty="0"/>
              <a:t>: </a:t>
            </a:r>
          </a:p>
          <a:p>
            <a:pPr algn="just">
              <a:buNone/>
            </a:pPr>
            <a:r>
              <a:rPr lang="en-US" dirty="0"/>
              <a:t>. Living in tradition-based cultures </a:t>
            </a:r>
          </a:p>
          <a:p>
            <a:pPr algn="just">
              <a:buNone/>
            </a:pPr>
            <a:r>
              <a:rPr lang="en-US" dirty="0"/>
              <a:t>. Having political autonomy prior to colonialism</a:t>
            </a:r>
          </a:p>
          <a:p>
            <a:pPr algn="just">
              <a:buNone/>
            </a:pPr>
            <a:r>
              <a:rPr lang="en-US" dirty="0"/>
              <a:t>. And seeking to preserve cultural integrity in the present </a:t>
            </a:r>
          </a:p>
        </p:txBody>
      </p:sp>
    </p:spTree>
  </p:cSld>
  <p:clrMapOvr>
    <a:masterClrMapping/>
  </p:clrMapOvr>
  <p:transition>
    <p:comb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Continiued</a:t>
            </a:r>
            <a:r>
              <a:rPr lang="en-US" dirty="0"/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Despite the lack of formal universal definition for the concept of indigenous peoples, the United Nations sets outs distinguishing features as follows:</a:t>
            </a:r>
          </a:p>
          <a:p>
            <a:pPr algn="just">
              <a:buNone/>
            </a:pPr>
            <a:r>
              <a:rPr lang="en-US" dirty="0"/>
              <a:t>.  Self- identification as Indigenous peoples at the individual level and accepted by the community as their member</a:t>
            </a:r>
          </a:p>
          <a:p>
            <a:pPr algn="just">
              <a:buNone/>
            </a:pPr>
            <a:r>
              <a:rPr lang="en-US" dirty="0"/>
              <a:t> . Historical continuity with pre-colonial and/or pre-settler societies</a:t>
            </a:r>
          </a:p>
          <a:p>
            <a:pPr algn="just">
              <a:buNone/>
            </a:pPr>
            <a:r>
              <a:rPr lang="en-US" dirty="0"/>
              <a:t>. Strong link to territories and surrounding natural resources; </a:t>
            </a:r>
          </a:p>
          <a:p>
            <a:pPr algn="just">
              <a:buNone/>
            </a:pPr>
            <a:r>
              <a:rPr lang="en-US" dirty="0"/>
              <a:t> Distinct social, economic or political systems; </a:t>
            </a:r>
          </a:p>
          <a:p>
            <a:pPr algn="just">
              <a:buNone/>
            </a:pPr>
            <a:r>
              <a:rPr lang="en-US" dirty="0"/>
              <a:t> Distinct language, culture and beliefs; </a:t>
            </a:r>
          </a:p>
          <a:p>
            <a:pPr algn="just">
              <a:buNone/>
            </a:pPr>
            <a:r>
              <a:rPr lang="en-US" dirty="0"/>
              <a:t> Formation of non-dominant groups of society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err="1"/>
              <a:t>Continiued</a:t>
            </a:r>
            <a:r>
              <a:rPr lang="en-US" dirty="0"/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Regarding their number, it is </a:t>
            </a:r>
            <a:r>
              <a:rPr lang="en-US" b="1" dirty="0"/>
              <a:t>estimated</a:t>
            </a:r>
            <a:r>
              <a:rPr lang="en-US" dirty="0"/>
              <a:t> that there are approximately 370 million indigenous peoples live in some 90 countries across the world </a:t>
            </a:r>
          </a:p>
          <a:p>
            <a:pPr algn="just"/>
            <a:r>
              <a:rPr lang="en-US" dirty="0"/>
              <a:t>In the world, it is </a:t>
            </a:r>
            <a:r>
              <a:rPr lang="en-US" b="1" dirty="0"/>
              <a:t>estimated</a:t>
            </a:r>
            <a:r>
              <a:rPr lang="en-US" dirty="0"/>
              <a:t> that more than 4,000 languages are spoken by the indigenous peoples </a:t>
            </a:r>
          </a:p>
          <a:p>
            <a:pPr algn="just"/>
            <a:r>
              <a:rPr lang="en-US" dirty="0"/>
              <a:t>Generally, indigenous people retain social, cultural, economic and political characteristics which are distinct and different from those of the larger societies in which they live </a:t>
            </a:r>
          </a:p>
          <a:p>
            <a:pPr algn="just">
              <a:buNone/>
            </a:pPr>
            <a:r>
              <a:rPr lang="en-US" b="1" dirty="0"/>
              <a:t>Indigenous Knowledge (IK) </a:t>
            </a:r>
          </a:p>
          <a:p>
            <a:pPr algn="just"/>
            <a:r>
              <a:rPr lang="en-US" dirty="0"/>
              <a:t>According to </a:t>
            </a:r>
            <a:r>
              <a:rPr lang="en-US" b="1" dirty="0"/>
              <a:t>Warren</a:t>
            </a:r>
            <a:r>
              <a:rPr lang="en-US" dirty="0"/>
              <a:t>, indigenous knowledge is the local knowledge – knowledge that is unique to a given culture or society </a:t>
            </a:r>
          </a:p>
        </p:txBody>
      </p:sp>
    </p:spTree>
  </p:cSld>
  <p:clrMapOvr>
    <a:masterClrMapping/>
  </p:clrMapOvr>
  <p:transition>
    <p:comb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172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IK contrasts with the international knowledge system generated by universities, research institutions and private firms. </a:t>
            </a:r>
          </a:p>
          <a:p>
            <a:pPr algn="just"/>
            <a:r>
              <a:rPr lang="en-US" dirty="0"/>
              <a:t>It is the basis for local-level decision making in agriculture, health care, food preparation, education, natural-resource management etc</a:t>
            </a:r>
          </a:p>
          <a:p>
            <a:pPr algn="just"/>
            <a:r>
              <a:rPr lang="en-US" dirty="0"/>
              <a:t>The World Bank refers IK as a large body of knowledge and skills which is developed outside the formal system </a:t>
            </a:r>
          </a:p>
          <a:p>
            <a:pPr algn="just"/>
            <a:r>
              <a:rPr lang="en-US" dirty="0"/>
              <a:t>IK has different but closely related names such as 'folk knowledge', 'local knowledge or wisdom', 'non-formal knowledge', 'culture', 'indigenous technical knowledge', 'traditional ecological knowledge', 'traditional knowledge', and others.</a:t>
            </a:r>
          </a:p>
          <a:p>
            <a:pPr algn="just"/>
            <a:r>
              <a:rPr lang="en-US" dirty="0"/>
              <a:t> All these terms have similar concepts and refer to how members of a community perceive and understand their environment and resources </a:t>
            </a:r>
          </a:p>
        </p:txBody>
      </p:sp>
    </p:spTree>
  </p:cSld>
  <p:clrMapOvr>
    <a:masterClrMapping/>
  </p:clrMapOvr>
  <p:transition>
    <p:comb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sum, indigenous knowledge is the knowledge that people in a given community have developed over time, and that continues to develop</a:t>
            </a:r>
          </a:p>
          <a:p>
            <a:pPr algn="just">
              <a:buNone/>
            </a:pPr>
            <a:r>
              <a:rPr lang="en-US" b="1" dirty="0"/>
              <a:t>7.1.3. Special Features of Indigenous Knowledge </a:t>
            </a:r>
          </a:p>
          <a:p>
            <a:pPr algn="just">
              <a:buNone/>
            </a:pPr>
            <a:r>
              <a:rPr lang="en-US" dirty="0"/>
              <a:t>1.Local, in that it is rooted in a particular community</a:t>
            </a:r>
          </a:p>
          <a:p>
            <a:pPr algn="just">
              <a:buNone/>
            </a:pPr>
            <a:r>
              <a:rPr lang="en-US" dirty="0"/>
              <a:t>2. Tacit knowledge and, therefore, not easily </a:t>
            </a:r>
            <a:r>
              <a:rPr lang="en-US" dirty="0" err="1"/>
              <a:t>codifiable</a:t>
            </a:r>
            <a:endParaRPr lang="en-US" dirty="0"/>
          </a:p>
          <a:p>
            <a:pPr algn="just">
              <a:buNone/>
            </a:pPr>
            <a:r>
              <a:rPr lang="en-US" dirty="0"/>
              <a:t>3.Transmitted orally, or through imitation and demonstration  </a:t>
            </a:r>
          </a:p>
          <a:p>
            <a:pPr algn="just">
              <a:buNone/>
            </a:pPr>
            <a:r>
              <a:rPr lang="en-US" dirty="0"/>
              <a:t>4. Experiential rather than theoretical knowledge. </a:t>
            </a:r>
          </a:p>
          <a:p>
            <a:pPr algn="just">
              <a:buNone/>
            </a:pPr>
            <a:r>
              <a:rPr lang="en-US" dirty="0"/>
              <a:t>5. Learned through repetition </a:t>
            </a:r>
          </a:p>
          <a:p>
            <a:pPr algn="just">
              <a:buNone/>
            </a:pPr>
            <a:r>
              <a:rPr lang="en-US" dirty="0"/>
              <a:t>6. Constantly changing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 continued..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1000"/>
              </a:spcAft>
              <a:buClr>
                <a:srgbClr val="2DA2BF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Women and girls </a:t>
            </a:r>
            <a:r>
              <a:rPr lang="en-US" sz="2400" b="1" dirty="0"/>
              <a:t>are also vulnerable to gender-based violence</a:t>
            </a:r>
            <a:r>
              <a:rPr lang="en-US" sz="2400" dirty="0"/>
              <a:t> such as </a:t>
            </a:r>
            <a:r>
              <a:rPr lang="en-US" sz="2400" i="1" dirty="0"/>
              <a:t>rape, early/child marriage, abduction/forced marriage, domestic violence and female genital cutting/mutilation</a:t>
            </a:r>
            <a:r>
              <a:rPr lang="en-US" sz="2400" dirty="0"/>
              <a:t>. </a:t>
            </a:r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DA2BF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/>
                </a:solidFill>
                <a:latin typeface="+mj-lt"/>
                <a:ea typeface="Calibri"/>
              </a:rPr>
              <a:t> </a:t>
            </a:r>
            <a:r>
              <a:rPr lang="en-US" sz="2400" dirty="0"/>
              <a:t>FGC is practiced in most countries :In Ethiopia, Somali (99%)…in </a:t>
            </a:r>
            <a:r>
              <a:rPr lang="en-US" sz="2400" dirty="0" err="1"/>
              <a:t>Tigray</a:t>
            </a:r>
            <a:r>
              <a:rPr lang="en-US" sz="2400" dirty="0"/>
              <a:t> (24%) and </a:t>
            </a:r>
            <a:r>
              <a:rPr lang="en-US" sz="2400" dirty="0" err="1"/>
              <a:t>Gambella</a:t>
            </a:r>
            <a:r>
              <a:rPr lang="en-US" sz="2400" dirty="0"/>
              <a:t> (33%),relatively low practice (UNICEF, 2017) </a:t>
            </a:r>
          </a:p>
          <a:p>
            <a:pPr algn="just">
              <a:buNone/>
            </a:pPr>
            <a:r>
              <a:rPr lang="en-US" sz="2400" b="1" dirty="0"/>
              <a:t>Health impacts of female genital cutting </a:t>
            </a:r>
          </a:p>
          <a:p>
            <a:pPr algn="just">
              <a:buNone/>
            </a:pPr>
            <a:endParaRPr lang="en-US" sz="2400" b="1" dirty="0"/>
          </a:p>
          <a:p>
            <a:pPr algn="just"/>
            <a:r>
              <a:rPr lang="en-US" sz="2400" b="1" dirty="0"/>
              <a:t>There are four major types of FGC</a:t>
            </a:r>
            <a:r>
              <a:rPr lang="en-US" sz="2400" dirty="0"/>
              <a:t>. They are Type I (</a:t>
            </a:r>
            <a:r>
              <a:rPr lang="en-US" sz="2400" dirty="0" err="1"/>
              <a:t>clitoridectomy</a:t>
            </a:r>
            <a:r>
              <a:rPr lang="en-US" sz="2400" dirty="0"/>
              <a:t>),</a:t>
            </a:r>
            <a:r>
              <a:rPr lang="en-US" sz="2400" dirty="0" err="1"/>
              <a:t>TypeII</a:t>
            </a:r>
            <a:r>
              <a:rPr lang="en-US" sz="2400" dirty="0"/>
              <a:t>(excision),</a:t>
            </a:r>
            <a:r>
              <a:rPr lang="en-US" sz="2400" dirty="0" err="1"/>
              <a:t>TypeIII</a:t>
            </a:r>
            <a:r>
              <a:rPr lang="en-US" sz="2400" dirty="0"/>
              <a:t> (</a:t>
            </a:r>
            <a:r>
              <a:rPr lang="en-US" sz="2400" dirty="0" err="1"/>
              <a:t>infibulation</a:t>
            </a:r>
            <a:r>
              <a:rPr lang="en-US" sz="2400" dirty="0"/>
              <a:t>), and Type IV (all the rest). </a:t>
            </a:r>
          </a:p>
          <a:p>
            <a:pPr algn="just"/>
            <a:r>
              <a:rPr lang="en-US" sz="2400" dirty="0"/>
              <a:t>The first three types of FGC are practiced in Ethiopia. </a:t>
            </a:r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DA2BF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+mj-lt"/>
              <a:ea typeface="Calibri"/>
            </a:endParaRPr>
          </a:p>
        </p:txBody>
      </p:sp>
    </p:spTree>
  </p:cSld>
  <p:clrMapOvr>
    <a:masterClrMapping/>
  </p:clrMapOvr>
  <p:transition>
    <p:comb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7.2 Significance of indigenous knowledge </a:t>
            </a:r>
          </a:p>
          <a:p>
            <a:pPr algn="just"/>
            <a:r>
              <a:rPr lang="en-US" dirty="0"/>
              <a:t>Today, the importance of various local or culture-based knowledge systems have got recognition in addressing the pressing problems of development and the environment </a:t>
            </a:r>
          </a:p>
          <a:p>
            <a:pPr algn="just"/>
            <a:r>
              <a:rPr lang="en-US" dirty="0"/>
              <a:t>Indigenous knowledge system enable people to develop strategies for handling household and communal activities </a:t>
            </a:r>
          </a:p>
          <a:p>
            <a:pPr algn="just"/>
            <a:r>
              <a:rPr lang="en-US" dirty="0"/>
              <a:t>For example in Ethiopia </a:t>
            </a:r>
            <a:r>
              <a:rPr lang="en-US" i="1" dirty="0" err="1"/>
              <a:t>Debo</a:t>
            </a:r>
            <a:r>
              <a:rPr lang="en-US" i="1" dirty="0"/>
              <a:t> and </a:t>
            </a:r>
            <a:r>
              <a:rPr lang="en-US" i="1" dirty="0" err="1"/>
              <a:t>Jige</a:t>
            </a:r>
            <a:r>
              <a:rPr lang="en-US" i="1" dirty="0"/>
              <a:t> are an important uniting forces in communal activities. </a:t>
            </a:r>
          </a:p>
          <a:p>
            <a:pPr algn="just">
              <a:buNone/>
            </a:pPr>
            <a:endParaRPr lang="en-US" i="1" dirty="0"/>
          </a:p>
          <a:p>
            <a:pPr algn="just"/>
            <a:r>
              <a:rPr lang="en-US" dirty="0"/>
              <a:t>Over the years, IKS authorities (elders) make local rules to protect important resources such as useful plants, water bodies, stone terracing, agro-forestry, watersheds and rivers, food preservations, conflict management, calendar, fallowing as a soil regeneration practice, etc. </a:t>
            </a:r>
          </a:p>
        </p:txBody>
      </p:sp>
    </p:spTree>
  </p:cSld>
  <p:clrMapOvr>
    <a:masterClrMapping/>
  </p:clrMapOvr>
  <p:transition>
    <p:comb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In general, indigenous knowledge is an important part of the lives of the poor. IK is a key element of the “social capital” of the poor</a:t>
            </a:r>
          </a:p>
          <a:p>
            <a:pPr algn="just"/>
            <a:r>
              <a:rPr lang="en-US" dirty="0"/>
              <a:t>On the </a:t>
            </a:r>
            <a:r>
              <a:rPr lang="en-US" dirty="0" err="1"/>
              <a:t>otherhand</a:t>
            </a:r>
            <a:r>
              <a:rPr lang="en-US" dirty="0"/>
              <a:t>, it is their main asset to invest in the struggle for survival, to produce food, to provide for shelter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b="1" dirty="0"/>
              <a:t>7.3. Indigenous knowledge and development </a:t>
            </a:r>
          </a:p>
          <a:p>
            <a:pPr algn="just"/>
            <a:r>
              <a:rPr lang="en-US" dirty="0"/>
              <a:t>Indigenous knowledge enables indigenous people to survive, manage their natural resources and the ecosystems surrounding them like animals, plants, rivers, seas, natural environment, economic, cultural and political organization </a:t>
            </a:r>
          </a:p>
          <a:p>
            <a:pPr algn="just"/>
            <a:r>
              <a:rPr lang="en-US" dirty="0"/>
              <a:t>In other words, ''IK is relevant to development process such as agriculture, animal husbandry, traditional medicine, saving and credit, community development, poverty alleviation, and peaceful coexistence  </a:t>
            </a:r>
          </a:p>
        </p:txBody>
      </p:sp>
    </p:spTree>
  </p:cSld>
  <p:clrMapOvr>
    <a:masterClrMapping/>
  </p:clrMapOvr>
  <p:transition>
    <p:comb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/>
          </a:bodyPr>
          <a:lstStyle/>
          <a:p>
            <a:r>
              <a:rPr lang="en-US" dirty="0" err="1"/>
              <a:t>Continiued</a:t>
            </a:r>
            <a:r>
              <a:rPr lang="en-US" dirty="0"/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7.4. Preservation, Challenges and Limitations of IK </a:t>
            </a:r>
          </a:p>
          <a:p>
            <a:pPr>
              <a:buNone/>
            </a:pPr>
            <a:r>
              <a:rPr lang="en-US" b="1" i="1" dirty="0"/>
              <a:t>Preservation</a:t>
            </a:r>
          </a:p>
          <a:p>
            <a:pPr algn="just"/>
            <a:r>
              <a:rPr lang="en-US" dirty="0"/>
              <a:t>IK is in danger of being lost unless it is formally documented and preserved </a:t>
            </a:r>
          </a:p>
          <a:p>
            <a:pPr algn="just"/>
            <a:r>
              <a:rPr lang="en-US" dirty="0"/>
              <a:t>Since IK is essential to development, it must be gathered, organized and disseminated, just like Western knowledge</a:t>
            </a:r>
          </a:p>
          <a:p>
            <a:pPr algn="just">
              <a:buNone/>
            </a:pPr>
            <a:r>
              <a:rPr lang="en-US" b="1" i="1" dirty="0"/>
              <a:t>Challenges and limitation</a:t>
            </a:r>
          </a:p>
          <a:p>
            <a:pPr algn="just"/>
            <a:r>
              <a:rPr lang="en-US" dirty="0"/>
              <a:t>Modernization has an impact on indigenous traditional spread and threatens the preservation and continued development of IK systems </a:t>
            </a:r>
          </a:p>
          <a:p>
            <a:pPr algn="just"/>
            <a:r>
              <a:rPr lang="en-US" dirty="0"/>
              <a:t>sometimes the knowledge which local people rely on is wrong or even harmful. </a:t>
            </a:r>
          </a:p>
          <a:p>
            <a:pPr algn="just"/>
            <a:r>
              <a:rPr lang="en-US" dirty="0"/>
              <a:t>individuals are not always willing to share knowledge among themselves, or with outsiders.</a:t>
            </a:r>
          </a:p>
          <a:p>
            <a:pPr algn="just"/>
            <a:r>
              <a:rPr lang="en-US" dirty="0"/>
              <a:t> there is also an evidence that indigenous peoples have also committed environmental sins’ through over-grazing, over-hunting, or over-cultivation of the land. </a:t>
            </a:r>
          </a:p>
        </p:txBody>
      </p:sp>
    </p:spTree>
  </p:cSld>
  <p:clrMapOvr>
    <a:masterClrMapping/>
  </p:clrMapOvr>
  <p:transition>
    <p:comb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just">
              <a:buNone/>
            </a:pPr>
            <a:r>
              <a:rPr lang="en-US" b="1" dirty="0"/>
              <a:t>7.5. The Erosion of Indigenous Knowledge Systems(IKS) </a:t>
            </a:r>
          </a:p>
          <a:p>
            <a:pPr algn="just"/>
            <a:r>
              <a:rPr lang="en-US" dirty="0"/>
              <a:t>The recent and current rate of loss of IK is accelerating because of rapid population growth, growth of international markets, educational systems, environmental degradation(</a:t>
            </a:r>
            <a:r>
              <a:rPr lang="en-US" dirty="0" err="1"/>
              <a:t>eg.Deforestation</a:t>
            </a:r>
            <a:r>
              <a:rPr lang="en-US" dirty="0"/>
              <a:t>, chemical input etc), and development processes — pressures related to rapid modernization and cultural homogenization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As IK is transmitted orally, it is vulnerable to rapid change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 the past, outsiders ignored or maligned IK, depicting it as primitive, simple, static, “not knowledge,” or folklore.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So that it has contributed to the decline of IK systems </a:t>
            </a:r>
          </a:p>
          <a:p>
            <a:pPr algn="just"/>
            <a:r>
              <a:rPr lang="en-US" dirty="0"/>
              <a:t>Despite their cultural differences, the diverse indigenous peoples share common problems also related to the protection of their rights.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7030A0"/>
                </a:solidFill>
              </a:rPr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3100" b="1" dirty="0"/>
              <a:t>Factors that encourage female genital cutting </a:t>
            </a:r>
          </a:p>
          <a:p>
            <a:pPr algn="just"/>
            <a:r>
              <a:rPr lang="en-US" sz="3100" dirty="0"/>
              <a:t>The prevalence of FGC </a:t>
            </a:r>
            <a:r>
              <a:rPr lang="en-US" sz="3100" b="1" dirty="0"/>
              <a:t>has been declining in Ethiopia</a:t>
            </a:r>
            <a:r>
              <a:rPr lang="en-US" sz="3100" dirty="0"/>
              <a:t>. However, it is still practiced in most of the regions in the country. </a:t>
            </a:r>
          </a:p>
          <a:p>
            <a:pPr algn="just">
              <a:buNone/>
            </a:pPr>
            <a:r>
              <a:rPr lang="en-US" sz="3100" b="1" dirty="0"/>
              <a:t>The following are some of the beliefs related to the practice: </a:t>
            </a:r>
          </a:p>
          <a:p>
            <a:pPr algn="just">
              <a:buNone/>
            </a:pPr>
            <a:r>
              <a:rPr lang="en-US" sz="3100" dirty="0"/>
              <a:t> FGC is considered as a process of </a:t>
            </a:r>
            <a:r>
              <a:rPr lang="en-US" sz="3100" b="1" dirty="0"/>
              <a:t>purifying girls</a:t>
            </a:r>
            <a:r>
              <a:rPr lang="en-US" sz="3100" dirty="0"/>
              <a:t>. </a:t>
            </a:r>
          </a:p>
          <a:p>
            <a:pPr algn="just"/>
            <a:endParaRPr lang="en-US" sz="3100" dirty="0"/>
          </a:p>
          <a:p>
            <a:pPr algn="just">
              <a:buNone/>
            </a:pPr>
            <a:r>
              <a:rPr lang="en-US" sz="3100" dirty="0"/>
              <a:t> </a:t>
            </a:r>
            <a:r>
              <a:rPr lang="en-US" sz="3100" b="1" dirty="0"/>
              <a:t>Uncircumcised girls would be disobedient</a:t>
            </a:r>
            <a:r>
              <a:rPr lang="en-US" sz="3100" dirty="0"/>
              <a:t>, powerful and ill-mannered( </a:t>
            </a:r>
            <a:r>
              <a:rPr lang="en-US" sz="3100" dirty="0" err="1"/>
              <a:t>mekbexbex</a:t>
            </a:r>
            <a:r>
              <a:rPr lang="en-US" sz="3100" dirty="0"/>
              <a:t>). </a:t>
            </a:r>
          </a:p>
          <a:p>
            <a:pPr algn="just">
              <a:buNone/>
            </a:pPr>
            <a:r>
              <a:rPr lang="en-US" sz="3100" dirty="0"/>
              <a:t> </a:t>
            </a:r>
          </a:p>
          <a:p>
            <a:pPr algn="just">
              <a:buNone/>
            </a:pPr>
            <a:r>
              <a:rPr lang="en-US" sz="3100" dirty="0"/>
              <a:t> There is also a belief that uncircumcised girls are promiscuous because they </a:t>
            </a:r>
            <a:r>
              <a:rPr lang="en-US" sz="3100" b="1" dirty="0"/>
              <a:t>have high sexual drive</a:t>
            </a:r>
            <a:r>
              <a:rPr lang="en-US" sz="3100" dirty="0"/>
              <a:t>.</a:t>
            </a:r>
          </a:p>
          <a:p>
            <a:pPr algn="just"/>
            <a:endParaRPr lang="en-US" sz="3100" dirty="0"/>
          </a:p>
          <a:p>
            <a:pPr algn="just">
              <a:buNone/>
            </a:pPr>
            <a:r>
              <a:rPr lang="en-US" sz="3100" dirty="0"/>
              <a:t>.FGC is also </a:t>
            </a:r>
            <a:r>
              <a:rPr lang="en-US" sz="3100" b="1" dirty="0"/>
              <a:t>considered as a means of preserving girls’ virginity</a:t>
            </a:r>
            <a:r>
              <a:rPr lang="en-US" sz="3100" dirty="0"/>
              <a:t>, which is considered as a precondition for marriage in some cultures. </a:t>
            </a:r>
          </a:p>
          <a:p>
            <a:pPr algn="just">
              <a:buNone/>
            </a:pPr>
            <a:r>
              <a:rPr lang="en-US" sz="3100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 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</a:t>
            </a:r>
            <a:r>
              <a:rPr lang="en-US" b="1" dirty="0"/>
              <a:t>Girls and parents who decide to abandon the practice would be subject to social sanctions. </a:t>
            </a:r>
          </a:p>
          <a:p>
            <a:pPr algn="just">
              <a:buNone/>
            </a:pPr>
            <a:r>
              <a:rPr lang="en-US" i="1" dirty="0"/>
              <a:t>The following are examples:</a:t>
            </a:r>
            <a:endParaRPr lang="en-US" dirty="0"/>
          </a:p>
          <a:p>
            <a:pPr algn="just">
              <a:buNone/>
            </a:pPr>
            <a:r>
              <a:rPr lang="en-US" dirty="0"/>
              <a:t> Social exclusion and marginalization  </a:t>
            </a:r>
          </a:p>
          <a:p>
            <a:pPr algn="just">
              <a:buNone/>
            </a:pPr>
            <a:r>
              <a:rPr lang="en-US" dirty="0"/>
              <a:t>. Gossip and insult 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endParaRPr lang="en-US" dirty="0"/>
          </a:p>
          <a:p>
            <a:pPr algn="just">
              <a:buNone/>
            </a:pPr>
            <a:r>
              <a:rPr lang="en-US" dirty="0"/>
              <a:t>. In some parts of Ethiopia, men do not marry uncircumcised girls.  </a:t>
            </a:r>
          </a:p>
          <a:p>
            <a:pPr algn="just">
              <a:buNone/>
            </a:pPr>
            <a:r>
              <a:rPr lang="en-US" dirty="0"/>
              <a:t>. In some parts of the country, people do not eat food cooked by uncircumcised girls.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4.3 Marginalized occupational groups (</a:t>
            </a:r>
            <a:r>
              <a:rPr lang="en-US" b="1" dirty="0" err="1"/>
              <a:t>Eg.craft</a:t>
            </a:r>
            <a:r>
              <a:rPr lang="en-US" b="1" dirty="0"/>
              <a:t> workers in Ethiopia)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Types of marginalization: </a:t>
            </a:r>
            <a:r>
              <a:rPr lang="en-US" i="1" dirty="0"/>
              <a:t>spatial, economic, social and cultural</a:t>
            </a:r>
          </a:p>
          <a:p>
            <a:pPr algn="just">
              <a:buNone/>
            </a:pPr>
            <a:r>
              <a:rPr lang="en-US" b="1" i="1" dirty="0"/>
              <a:t>Source</a:t>
            </a:r>
            <a:r>
              <a:rPr lang="en-US" i="1" dirty="0"/>
              <a:t>: </a:t>
            </a:r>
            <a:r>
              <a:rPr lang="en-US" sz="2600" i="1" dirty="0" err="1"/>
              <a:t>Alula</a:t>
            </a:r>
            <a:r>
              <a:rPr lang="en-US" sz="2600" i="1" dirty="0"/>
              <a:t> Pankhurst and </a:t>
            </a:r>
            <a:r>
              <a:rPr lang="en-US" sz="2600" i="1" dirty="0" err="1"/>
              <a:t>Getachew</a:t>
            </a:r>
            <a:r>
              <a:rPr lang="en-US" sz="2600" i="1" dirty="0"/>
              <a:t> </a:t>
            </a:r>
            <a:r>
              <a:rPr lang="en-US" sz="2600" i="1" dirty="0" err="1"/>
              <a:t>Assefa</a:t>
            </a:r>
            <a:r>
              <a:rPr lang="en-US" sz="2600" i="1" dirty="0"/>
              <a:t> (2008) </a:t>
            </a:r>
            <a:endParaRPr lang="en-US" sz="26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/>
              <a:t> 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32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/>
              <a:t> </a:t>
            </a:r>
            <a:r>
              <a:rPr lang="en-US" sz="2400" b="1" dirty="0"/>
              <a:t>4.4 Age-based vulnerability </a:t>
            </a:r>
          </a:p>
          <a:p>
            <a:pPr algn="just"/>
            <a:r>
              <a:rPr lang="en-US" sz="2400" dirty="0"/>
              <a:t>What is age-based vulnerability? Age-based vulnerability is susceptibility of people, especially </a:t>
            </a:r>
            <a:r>
              <a:rPr lang="en-US" sz="2400" i="1" dirty="0"/>
              <a:t>children and older people</a:t>
            </a:r>
            <a:r>
              <a:rPr lang="en-US" sz="2400" dirty="0"/>
              <a:t> 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4.4.1 Children: Discrimination/vulnerability </a:t>
            </a:r>
          </a:p>
          <a:p>
            <a:pPr algn="just"/>
            <a:r>
              <a:rPr lang="en-US" sz="2400" dirty="0"/>
              <a:t>Children are among vulnerable groups exposed to harm because of their age:</a:t>
            </a:r>
          </a:p>
          <a:p>
            <a:pPr algn="just">
              <a:buNone/>
            </a:pPr>
            <a:r>
              <a:rPr lang="en-US" sz="2400" b="1" i="1" dirty="0"/>
              <a:t>Harmful </a:t>
            </a:r>
            <a:r>
              <a:rPr lang="en-US" sz="2400" b="1" i="1" dirty="0" err="1"/>
              <a:t>concequences</a:t>
            </a:r>
            <a:r>
              <a:rPr lang="en-US" sz="2400" b="1" i="1" dirty="0"/>
              <a:t> of Early marriage:  </a:t>
            </a:r>
          </a:p>
          <a:p>
            <a:pPr algn="just">
              <a:buNone/>
            </a:pPr>
            <a:r>
              <a:rPr lang="en-US" sz="2400" dirty="0"/>
              <a:t>. Early marriage </a:t>
            </a:r>
            <a:r>
              <a:rPr lang="en-US" sz="2400" b="1" dirty="0"/>
              <a:t>inhibits girls' personal development</a:t>
            </a:r>
            <a:r>
              <a:rPr lang="en-US" sz="2400" dirty="0"/>
              <a:t>; it </a:t>
            </a:r>
            <a:r>
              <a:rPr lang="en-US" sz="2400" b="1" dirty="0"/>
              <a:t>hinders</a:t>
            </a:r>
            <a:r>
              <a:rPr lang="en-US" sz="2400" dirty="0"/>
              <a:t> </a:t>
            </a:r>
            <a:r>
              <a:rPr lang="en-US" sz="2400" i="1" dirty="0"/>
              <a:t>girls’ chance to education</a:t>
            </a:r>
            <a:r>
              <a:rPr lang="en-US" sz="2400" dirty="0"/>
              <a:t> and </a:t>
            </a:r>
            <a:r>
              <a:rPr lang="en-US" sz="2400" i="1" dirty="0"/>
              <a:t>future professional development. </a:t>
            </a:r>
          </a:p>
          <a:p>
            <a:pPr algn="just">
              <a:buNone/>
            </a:pPr>
            <a:r>
              <a:rPr lang="en-US" sz="2400" dirty="0"/>
              <a:t> Early marriage exposes young girls to </a:t>
            </a:r>
            <a:r>
              <a:rPr lang="en-US" sz="2400" b="1" dirty="0"/>
              <a:t>sexual abuse by their older husbands. </a:t>
            </a:r>
          </a:p>
          <a:p>
            <a:pPr algn="just">
              <a:buNone/>
            </a:pPr>
            <a:r>
              <a:rPr lang="en-US" sz="2400" dirty="0"/>
              <a:t> Early marriage leads to </a:t>
            </a:r>
            <a:r>
              <a:rPr lang="en-US" sz="2400" b="1" dirty="0"/>
              <a:t>early pregnancies</a:t>
            </a:r>
            <a:r>
              <a:rPr lang="en-US" sz="2400" dirty="0"/>
              <a:t>, which increases risks of diseases and complications during delivery, fistula, and </a:t>
            </a:r>
            <a:r>
              <a:rPr lang="en-US" sz="2400" b="1" dirty="0"/>
              <a:t>death of the mother or child.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/>
              <a:t>continued…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b="1" dirty="0"/>
              <a:t>Factors encouraging early marriage</a:t>
            </a:r>
            <a:r>
              <a:rPr lang="en-US" sz="2800" dirty="0"/>
              <a:t>:</a:t>
            </a:r>
          </a:p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i="1" dirty="0"/>
              <a:t>Social norms </a:t>
            </a:r>
            <a:r>
              <a:rPr lang="en-US" sz="2800" dirty="0"/>
              <a:t>and</a:t>
            </a:r>
            <a:r>
              <a:rPr lang="en-US" sz="2800" i="1" dirty="0"/>
              <a:t> economic factors</a:t>
            </a:r>
            <a:r>
              <a:rPr lang="en-US" sz="2800" dirty="0"/>
              <a:t> are the two major drivers of the practice. 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algn="just">
              <a:buNone/>
            </a:pPr>
            <a:r>
              <a:rPr lang="en-US" sz="2800" b="1" dirty="0"/>
              <a:t>4.4.2 Marginalization of older persons </a:t>
            </a:r>
          </a:p>
          <a:p>
            <a:pPr algn="just">
              <a:buNone/>
            </a:pPr>
            <a:endParaRPr lang="en-US" sz="2800" b="1" dirty="0"/>
          </a:p>
          <a:p>
            <a:pPr algn="just"/>
            <a:r>
              <a:rPr lang="en-US" sz="2800" b="1" dirty="0"/>
              <a:t>Age-based</a:t>
            </a:r>
            <a:r>
              <a:rPr lang="en-US" sz="2800" dirty="0"/>
              <a:t> marginalization also affects older people. The phrase ‘older people’ refers to </a:t>
            </a:r>
            <a:r>
              <a:rPr lang="en-US" sz="2800" i="1" dirty="0"/>
              <a:t>adults with the age of 60 and above</a:t>
            </a:r>
            <a:r>
              <a:rPr lang="en-US" sz="2800" dirty="0"/>
              <a:t>. </a:t>
            </a:r>
            <a:r>
              <a:rPr lang="en-US" sz="2800" dirty="0">
                <a:latin typeface="+mj-lt"/>
                <a:ea typeface="Calibri"/>
                <a:cs typeface="Times New Roman"/>
              </a:rPr>
              <a:t> </a:t>
            </a:r>
          </a:p>
          <a:p>
            <a:pPr algn="just"/>
            <a:r>
              <a:rPr lang="en-US" sz="2800" b="1" dirty="0"/>
              <a:t>Ageism</a:t>
            </a:r>
            <a:r>
              <a:rPr lang="en-US" sz="2800" dirty="0"/>
              <a:t> is a widely observed social problem in the world. Ageism refer to </a:t>
            </a:r>
            <a:r>
              <a:rPr lang="en-US" sz="2800" b="1" dirty="0"/>
              <a:t>stereotyping, prejudice, and discrimination </a:t>
            </a:r>
            <a:r>
              <a:rPr lang="en-US" sz="2800" dirty="0"/>
              <a:t>against people based on their age </a:t>
            </a:r>
            <a:endParaRPr lang="en-US" sz="2800" dirty="0">
              <a:latin typeface="+mj-lt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800" dirty="0">
              <a:latin typeface="Calibri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800" dirty="0">
              <a:latin typeface="Calibri"/>
              <a:ea typeface="Calibri"/>
              <a:cs typeface="Times New Roman"/>
            </a:endParaRPr>
          </a:p>
          <a:p>
            <a:pPr algn="just"/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/>
              <a:t>continued…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0198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800" b="1" dirty="0"/>
              <a:t>4.5. Religious and ethnic minorities </a:t>
            </a:r>
          </a:p>
          <a:p>
            <a:pPr marL="109728" indent="0" algn="just">
              <a:buNone/>
            </a:pPr>
            <a:r>
              <a:rPr lang="en-US" sz="2800" dirty="0"/>
              <a:t> There are several examples of marginalization and discrimination targeting religious and ethnic minorities in the world: </a:t>
            </a:r>
          </a:p>
          <a:p>
            <a:pPr algn="just">
              <a:buNone/>
            </a:pPr>
            <a:r>
              <a:rPr lang="en-US" sz="2800" dirty="0"/>
              <a:t> </a:t>
            </a:r>
            <a:r>
              <a:rPr lang="en-US" sz="2800" b="1" dirty="0"/>
              <a:t>The</a:t>
            </a:r>
            <a:r>
              <a:rPr lang="en-US" sz="2800" dirty="0"/>
              <a:t> </a:t>
            </a:r>
            <a:r>
              <a:rPr lang="en-US" sz="2800" b="1" dirty="0"/>
              <a:t>Jewish</a:t>
            </a:r>
            <a:r>
              <a:rPr lang="en-US" sz="2800" dirty="0"/>
              <a:t> people suffered from discrimination and persecution in different parts of the world.  </a:t>
            </a:r>
          </a:p>
          <a:p>
            <a:pPr algn="just">
              <a:buNone/>
            </a:pPr>
            <a:r>
              <a:rPr lang="en-US" sz="2800" dirty="0"/>
              <a:t>. </a:t>
            </a:r>
            <a:r>
              <a:rPr lang="en-US" sz="2800" b="1" dirty="0"/>
              <a:t>Muslim</a:t>
            </a:r>
            <a:r>
              <a:rPr lang="en-US" sz="2800" dirty="0"/>
              <a:t> </a:t>
            </a:r>
            <a:r>
              <a:rPr lang="en-US" sz="2800" b="1" dirty="0" err="1"/>
              <a:t>Rohingyas</a:t>
            </a:r>
            <a:r>
              <a:rPr lang="en-US" sz="2800" dirty="0"/>
              <a:t> are among the most marginalized and persecuted people in the world </a:t>
            </a:r>
          </a:p>
          <a:p>
            <a:pPr algn="just"/>
            <a:r>
              <a:rPr lang="en-US" sz="2800" dirty="0"/>
              <a:t>As people living </a:t>
            </a:r>
            <a:r>
              <a:rPr lang="en-US" sz="2800" b="1" dirty="0"/>
              <a:t>in refugee camps</a:t>
            </a:r>
            <a:r>
              <a:rPr lang="en-US" sz="2800" dirty="0"/>
              <a:t>, the </a:t>
            </a:r>
            <a:r>
              <a:rPr lang="en-US" sz="2800" dirty="0" err="1"/>
              <a:t>Rohingyas</a:t>
            </a:r>
            <a:r>
              <a:rPr lang="en-US" sz="2800" dirty="0"/>
              <a:t> are </a:t>
            </a:r>
            <a:r>
              <a:rPr lang="en-US" sz="2800" i="1" dirty="0"/>
              <a:t>vulnerable to problems such as </a:t>
            </a:r>
            <a:r>
              <a:rPr lang="en-US" sz="2800" b="1" i="1" dirty="0"/>
              <a:t>malnutrition and physical and sexual abuse</a:t>
            </a:r>
            <a:r>
              <a:rPr lang="en-US" sz="2800" dirty="0"/>
              <a:t>. </a:t>
            </a:r>
          </a:p>
          <a:p>
            <a:pPr marL="109728" indent="0">
              <a:buNone/>
            </a:pPr>
            <a:endParaRPr lang="en-US" sz="2800" dirty="0"/>
          </a:p>
        </p:txBody>
      </p:sp>
    </p:spTree>
  </p:cSld>
  <p:clrMapOvr>
    <a:masterClrMapping/>
  </p:clrMapOvr>
  <p:transition>
    <p:comb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4652</Words>
  <Application>Microsoft Office PowerPoint</Application>
  <PresentationFormat>On-screen Show (4:3)</PresentationFormat>
  <Paragraphs>342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Office Theme</vt:lpstr>
      <vt:lpstr>Unit Four: Marginalized, Minorities, and Vulnerable Groups </vt:lpstr>
      <vt:lpstr> continued…</vt:lpstr>
      <vt:lpstr> continued…</vt:lpstr>
      <vt:lpstr> continued..</vt:lpstr>
      <vt:lpstr> continued…</vt:lpstr>
      <vt:lpstr> continued…</vt:lpstr>
      <vt:lpstr>  continued…</vt:lpstr>
      <vt:lpstr> continued…</vt:lpstr>
      <vt:lpstr>continued…</vt:lpstr>
      <vt:lpstr>continued…</vt:lpstr>
      <vt:lpstr>Unit Five: Identity, Inter-Ethnic Relations and Multiculturalism in Ethiopia </vt:lpstr>
      <vt:lpstr>continued…</vt:lpstr>
      <vt:lpstr>Continued…</vt:lpstr>
      <vt:lpstr>continued…</vt:lpstr>
      <vt:lpstr>continued…</vt:lpstr>
      <vt:lpstr>continued…</vt:lpstr>
      <vt:lpstr> Unit Six:Customary and Local Governance Systems and Peace Making 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 Continued…</vt:lpstr>
      <vt:lpstr>Continued…</vt:lpstr>
      <vt:lpstr>Unit Seven : Indigenous Knowledge Systems (IKS) and Practices</vt:lpstr>
      <vt:lpstr>Continued…</vt:lpstr>
      <vt:lpstr>Continiued…</vt:lpstr>
      <vt:lpstr>Continiued…</vt:lpstr>
      <vt:lpstr>Continiued…</vt:lpstr>
      <vt:lpstr>Continued…</vt:lpstr>
      <vt:lpstr>Continued…</vt:lpstr>
      <vt:lpstr>Continued…</vt:lpstr>
      <vt:lpstr>Continued…</vt:lpstr>
      <vt:lpstr>Continiued…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eyu</cp:lastModifiedBy>
  <cp:revision>547</cp:revision>
  <dcterms:created xsi:type="dcterms:W3CDTF">2016-08-23T14:04:16Z</dcterms:created>
  <dcterms:modified xsi:type="dcterms:W3CDTF">2022-11-22T16:12:35Z</dcterms:modified>
</cp:coreProperties>
</file>