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45"/>
  </p:handoutMasterIdLst>
  <p:sldIdLst>
    <p:sldId id="715" r:id="rId3"/>
    <p:sldId id="716" r:id="rId5"/>
    <p:sldId id="717" r:id="rId6"/>
    <p:sldId id="718" r:id="rId7"/>
    <p:sldId id="719" r:id="rId8"/>
    <p:sldId id="720" r:id="rId9"/>
    <p:sldId id="721" r:id="rId10"/>
    <p:sldId id="722" r:id="rId11"/>
    <p:sldId id="723" r:id="rId12"/>
    <p:sldId id="724" r:id="rId13"/>
    <p:sldId id="725" r:id="rId14"/>
    <p:sldId id="726" r:id="rId15"/>
    <p:sldId id="727" r:id="rId16"/>
    <p:sldId id="728" r:id="rId17"/>
    <p:sldId id="729" r:id="rId18"/>
    <p:sldId id="730" r:id="rId19"/>
    <p:sldId id="731" r:id="rId20"/>
    <p:sldId id="732" r:id="rId21"/>
    <p:sldId id="733" r:id="rId22"/>
    <p:sldId id="734" r:id="rId23"/>
    <p:sldId id="735" r:id="rId24"/>
    <p:sldId id="736" r:id="rId25"/>
    <p:sldId id="757" r:id="rId26"/>
    <p:sldId id="738" r:id="rId27"/>
    <p:sldId id="739" r:id="rId28"/>
    <p:sldId id="740" r:id="rId29"/>
    <p:sldId id="741" r:id="rId30"/>
    <p:sldId id="742" r:id="rId31"/>
    <p:sldId id="743" r:id="rId32"/>
    <p:sldId id="744" r:id="rId33"/>
    <p:sldId id="745" r:id="rId34"/>
    <p:sldId id="746" r:id="rId35"/>
    <p:sldId id="747" r:id="rId36"/>
    <p:sldId id="748" r:id="rId37"/>
    <p:sldId id="749" r:id="rId38"/>
    <p:sldId id="750" r:id="rId39"/>
    <p:sldId id="751" r:id="rId40"/>
    <p:sldId id="752" r:id="rId41"/>
    <p:sldId id="753" r:id="rId42"/>
    <p:sldId id="754" r:id="rId43"/>
    <p:sldId id="678" r:id="rId44"/>
  </p:sldIdLst>
  <p:sldSz cx="12192000" cy="6858000"/>
  <p:notesSz cx="6881495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055" autoAdjust="0"/>
  </p:normalViewPr>
  <p:slideViewPr>
    <p:cSldViewPr snapToGrid="0">
      <p:cViewPr varScale="1">
        <p:scale>
          <a:sx n="58" d="100"/>
          <a:sy n="58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CD452-6B32-4CEB-BAC6-DAC1F24A2EF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EBC10-AEC0-4F11-8BB8-DCE231A5715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A399C5B-032D-4600-B520-FEF23E744E6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EAF900A-D127-4761-9989-E5C9575D9F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3302" tIns="46651" rIns="93302" bIns="46651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6479" y="1553028"/>
            <a:ext cx="9144000" cy="1855304"/>
          </a:xfrm>
        </p:spPr>
        <p:txBody>
          <a:bodyPr anchor="b"/>
          <a:lstStyle>
            <a:lvl1pPr algn="ctr">
              <a:defRPr sz="6000" b="1">
                <a:solidFill>
                  <a:srgbClr val="FF0000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1429"/>
            <a:ext cx="9144000" cy="1266371"/>
          </a:xfrm>
        </p:spPr>
        <p:txBody>
          <a:bodyPr>
            <a:normAutofit/>
          </a:bodyPr>
          <a:lstStyle>
            <a:lvl1pPr marL="0" indent="0" algn="ctr">
              <a:buNone/>
              <a:defRPr sz="4400" b="1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11210707" y="0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b="1" dirty="0">
                <a:solidFill>
                  <a:srgbClr val="0070C0"/>
                </a:solidFill>
              </a:rPr>
              <a:t>1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375"/>
            <a:ext cx="10515600" cy="5081588"/>
          </a:xfrm>
        </p:spPr>
        <p:txBody>
          <a:bodyPr>
            <a:normAutofit/>
          </a:bodyPr>
          <a:lstStyle>
            <a:lvl1pPr marL="228600" indent="-228600" algn="just">
              <a:buFont typeface="Wingdings" panose="05000000000000000000" pitchFamily="2" charset="2"/>
              <a:buChar char="§"/>
              <a:defRPr sz="3200" b="1">
                <a:latin typeface="Trebuchet MS" panose="020B0603020202020204" pitchFamily="34" charset="0"/>
              </a:defRPr>
            </a:lvl1pPr>
            <a:lvl2pPr marL="685800" indent="-228600" algn="just">
              <a:buClr>
                <a:srgbClr val="0070C0"/>
              </a:buClr>
              <a:buSzPct val="60000"/>
              <a:buFont typeface="Wingdings" panose="05000000000000000000" pitchFamily="2" charset="2"/>
              <a:buChar char=""/>
              <a:defRPr sz="2800" b="1">
                <a:solidFill>
                  <a:srgbClr val="0070C0"/>
                </a:solidFill>
              </a:defRPr>
            </a:lvl2pPr>
            <a:lvl3pPr algn="just">
              <a:defRPr sz="2400" b="1">
                <a:solidFill>
                  <a:srgbClr val="FF0000"/>
                </a:solidFill>
              </a:defRPr>
            </a:lvl3pPr>
            <a:lvl4pPr marL="1600200" indent="-228600" algn="just">
              <a:buClr>
                <a:schemeClr val="accent6">
                  <a:lumMod val="75000"/>
                </a:schemeClr>
              </a:buClr>
              <a:buSzPct val="60000"/>
              <a:buFont typeface="Trebuchet MS" panose="020B0603020202020204" pitchFamily="34" charset="0"/>
              <a:buChar char="»"/>
              <a:defRPr sz="2000" b="1">
                <a:solidFill>
                  <a:srgbClr val="7030A0"/>
                </a:solidFill>
              </a:defRPr>
            </a:lvl4pPr>
            <a:lvl5pPr algn="just">
              <a:defRPr sz="2000" b="1">
                <a:solidFill>
                  <a:srgbClr val="00B05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11210707" y="0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b="1" dirty="0">
                <a:solidFill>
                  <a:srgbClr val="0070C0"/>
                </a:solidFill>
              </a:rPr>
              <a:t>1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Slide Number Placeholder 5"/>
          <p:cNvSpPr txBox="1"/>
          <p:nvPr userDrawn="1"/>
        </p:nvSpPr>
        <p:spPr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b="1" dirty="0">
                <a:solidFill>
                  <a:srgbClr val="0070C0"/>
                </a:solidFill>
              </a:rPr>
              <a:t>1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3189"/>
            <a:ext cx="5181600" cy="49637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3189"/>
            <a:ext cx="5181600" cy="49637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/>
          <p:nvPr userDrawn="1"/>
        </p:nvSpPr>
        <p:spPr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b="1" dirty="0">
                <a:solidFill>
                  <a:srgbClr val="0070C0"/>
                </a:solidFill>
              </a:rPr>
              <a:t>1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Slide Number Placeholder 5"/>
          <p:cNvSpPr txBox="1"/>
          <p:nvPr userDrawn="1"/>
        </p:nvSpPr>
        <p:spPr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b="1" dirty="0">
                <a:solidFill>
                  <a:srgbClr val="0070C0"/>
                </a:solidFill>
              </a:rPr>
              <a:t>1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 txBox="1"/>
          <p:nvPr userDrawn="1"/>
        </p:nvSpPr>
        <p:spPr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b="1" dirty="0">
                <a:solidFill>
                  <a:srgbClr val="0070C0"/>
                </a:solidFill>
              </a:rPr>
              <a:t>1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/>
          <p:nvPr userDrawn="1"/>
        </p:nvSpPr>
        <p:spPr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b="1" dirty="0">
                <a:solidFill>
                  <a:srgbClr val="0070C0"/>
                </a:solidFill>
              </a:rPr>
              <a:t>1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07" y="268607"/>
            <a:ext cx="11137900" cy="6588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7052" y="1268415"/>
            <a:ext cx="11137900" cy="5113337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7"/>
          <p:cNvSpPr txBox="1"/>
          <p:nvPr userDrawn="1"/>
        </p:nvSpPr>
        <p:spPr>
          <a:xfrm>
            <a:off x="11713210" y="2717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098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2200"/>
            <a:ext cx="10515600" cy="5084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Design and Analysis of Algorithms</a:t>
            </a:r>
            <a:endParaRPr lang="en-US" sz="1200" b="1" kern="1200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ASTU Dep. of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3543" y="6356350"/>
            <a:ext cx="3690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Ch-6, Dynamic Programming and Greedy Technique</a:t>
            </a:r>
            <a:endParaRPr lang="en-US" sz="1000" dirty="0"/>
          </a:p>
        </p:txBody>
      </p:sp>
      <p:sp useBgFill="1">
        <p:nvSpPr>
          <p:cNvPr id="10" name="Slide Number Placeholder 5"/>
          <p:cNvSpPr txBox="1"/>
          <p:nvPr/>
        </p:nvSpPr>
        <p:spPr>
          <a:xfrm>
            <a:off x="11234057" y="0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70C0"/>
                </a:solidFill>
              </a:rPr>
              <a:t>6-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b="1" kern="1200">
          <a:solidFill>
            <a:srgbClr val="0070C0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rgbClr val="FF0000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b="1" kern="1200">
          <a:solidFill>
            <a:srgbClr val="7030A0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rgbClr val="00B050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4"/>
          <p:cNvSpPr>
            <a:spLocks noGrp="1"/>
          </p:cNvSpPr>
          <p:nvPr>
            <p:ph type="ctrTitle"/>
          </p:nvPr>
        </p:nvSpPr>
        <p:spPr>
          <a:xfrm>
            <a:off x="802005" y="1331595"/>
            <a:ext cx="10959465" cy="3669030"/>
          </a:xfrm>
        </p:spPr>
        <p:txBody>
          <a:bodyPr vert="horz" wrap="square" lIns="91440" tIns="45720" rIns="91440" bIns="45720" anchor="ctr" anchorCtr="0">
            <a:normAutofit/>
          </a:bodyPr>
          <a:p>
            <a:pPr algn="l">
              <a:buClrTx/>
              <a:buSzTx/>
              <a:buFontTx/>
            </a:pPr>
            <a:br>
              <a:rPr lang="en-US" altLang="en-US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Languages and Theory of Automata</a:t>
            </a:r>
            <a:br>
              <a:rPr lang="en-US" alt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br>
              <a:rPr lang="en-US" alt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996633" y="2286318"/>
            <a:ext cx="10023475" cy="1296987"/>
          </a:xfrm>
        </p:spPr>
        <p:txBody>
          <a:bodyPr vert="horz" wrap="square" lIns="91440" tIns="45720" rIns="91440" bIns="45720" anchor="t" anchorCtr="0"/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 string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denoted by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600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epsilon</a:t>
            </a:r>
            <a:r>
              <a:rPr lang="en-US" altLang="en-US" sz="2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3" name="Text Box 5"/>
          <p:cNvSpPr txBox="1"/>
          <p:nvPr/>
        </p:nvSpPr>
        <p:spPr>
          <a:xfrm>
            <a:off x="2199005" y="3583305"/>
            <a:ext cx="7333615" cy="19304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20000"/>
              </a:spcBef>
              <a:buNone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abfbz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string over S</a:t>
            </a:r>
            <a:r>
              <a:rPr lang="en-US" alt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{a, b, c, d, …, z}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20000"/>
              </a:spcBef>
              <a:buNone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9021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string over S</a:t>
            </a:r>
            <a:r>
              <a:rPr lang="en-US" alt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{0, 1, …, 9}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20000"/>
              </a:spcBef>
              <a:buNone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ab#bc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string over S</a:t>
            </a:r>
            <a:r>
              <a:rPr lang="en-US" alt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{a, b, …, z, #}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20000"/>
              </a:spcBef>
              <a:buNone/>
            </a:pP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))()(()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string over S</a:t>
            </a:r>
            <a:r>
              <a:rPr lang="en-US" alt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{(, )}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3855" y="1290320"/>
            <a:ext cx="11260455" cy="7397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457200" lvl="0" indent="-457200">
              <a:spcBef>
                <a:spcPct val="0"/>
              </a:spcBef>
              <a:buFont typeface="Wingdings" panose="05000000000000000000" charset="0"/>
              <a:buChar char="§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</a:t>
            </a:r>
            <a:r>
              <a:rPr lang="en-US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string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over </a:t>
            </a:r>
            <a:r>
              <a:rPr lang="en-US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alphabet 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a </a:t>
            </a:r>
            <a:r>
              <a:rPr lang="en-US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finite sequence</a:t>
            </a:r>
            <a:r>
              <a:rPr lang="en-GB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symbols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idx="1"/>
          </p:nvPr>
        </p:nvSpPr>
        <p:spPr>
          <a:xfrm>
            <a:off x="367030" y="1195705"/>
            <a:ext cx="11530965" cy="5357495"/>
          </a:xfrm>
        </p:spPr>
        <p:txBody>
          <a:bodyPr vert="horz" wrap="square" lIns="91440" tIns="45720" rIns="91440" bIns="45720" anchor="t" anchorCtr="0">
            <a:normAutofit/>
          </a:bodyPr>
          <a:p>
            <a:pPr>
              <a:lnSpc>
                <a:spcPct val="90000"/>
              </a:lnSpc>
              <a:buNone/>
            </a:pP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Let: </a:t>
            </a:r>
            <a:r>
              <a:rPr lang="en-GB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u=ε </a:t>
            </a:r>
            <a:r>
              <a:rPr lang="en-GB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 = 0110</a:t>
            </a:r>
            <a:r>
              <a:rPr lang="en-GB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 = 0aa</a:t>
            </a:r>
            <a:r>
              <a:rPr lang="en-GB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aabcaa</a:t>
            </a:r>
            <a:r>
              <a:rPr lang="en-GB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z = 111</a:t>
            </a: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800" b="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wz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0110111</a:t>
            </a: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800" b="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|w| 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         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|x|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        but</a:t>
            </a:r>
            <a:r>
              <a:rPr lang="en-GB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|u| 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800" b="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reversal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8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aa0</a:t>
            </a: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800" b="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special sets of strings</a:t>
            </a:r>
            <a:endParaRPr lang="en-US" altLang="en-US" sz="2800" b="0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7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Σ*</a:t>
            </a:r>
            <a:r>
              <a:rPr lang="en-US" altLang="en-U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All strings of symbols from </a:t>
            </a:r>
            <a:r>
              <a:rPr lang="en-US" altLang="en-US" sz="27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altLang="en-US" sz="27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7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Σ+</a:t>
            </a:r>
            <a:r>
              <a:rPr lang="en-US" altLang="en-U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Σ* - {ε}</a:t>
            </a:r>
            <a:endParaRPr lang="en-US" altLang="en-US" sz="27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n-US" sz="2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	Σ = {0, 1}</a:t>
            </a:r>
            <a:endParaRPr lang="en-US" altLang="en-US" sz="27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Σ*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{ε, 0, 1, 00, 01, 10, 11, 000, 001,…}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Σ+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{0, 1, 00, 01, 10, 11, 000, 001,…}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Rectangle 2"/>
          <p:cNvSpPr>
            <a:spLocks noGrp="1" noChangeArrowheads="1"/>
          </p:cNvSpPr>
          <p:nvPr>
            <p:ph idx="1"/>
          </p:nvPr>
        </p:nvSpPr>
        <p:spPr>
          <a:xfrm>
            <a:off x="206375" y="1117600"/>
            <a:ext cx="11750040" cy="5071745"/>
          </a:xfrm>
        </p:spPr>
        <p:txBody>
          <a:bodyPr vert="horz" wrap="square" lIns="91440" tIns="45720" rIns="91440" bIns="45720" numCol="1" anchor="t" anchorCtr="0" compatLnSpc="1"/>
          <a:lstStyle/>
          <a:p>
            <a:pPr marR="0" lvl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§"/>
              <a:defRPr/>
            </a:pP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(formal) language</a:t>
            </a:r>
            <a:r>
              <a:rPr lang="en-US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set of strings over an alphabet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i.e.  any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subset </a:t>
            </a:r>
            <a:r>
              <a:rPr kumimoji="0" lang="en-US" sz="2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</a:t>
            </a:r>
            <a:r>
              <a:rPr kumimoji="0" lang="en-GB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Σ*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Classes of formal languages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(e.g.,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regular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context-free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context-sensitive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recursive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recursively enumerable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).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sz="2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Formal languages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are related to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programming languages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natural languages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838200" y="107315"/>
            <a:ext cx="10515600" cy="926465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Tx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What is Formal Language ?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3"/>
          <p:cNvSpPr>
            <a:spLocks noGrp="1"/>
          </p:cNvSpPr>
          <p:nvPr>
            <p:ph idx="1"/>
          </p:nvPr>
        </p:nvSpPr>
        <p:spPr>
          <a:xfrm>
            <a:off x="367030" y="1208405"/>
            <a:ext cx="11457940" cy="4964430"/>
          </a:xfrm>
        </p:spPr>
        <p:txBody>
          <a:bodyPr vert="horz" wrap="square" lIns="91440" tIns="45720" rIns="91440" bIns="45720" anchor="t" anchorCtr="0">
            <a:noAutofit/>
          </a:bodyPr>
          <a:p>
            <a:pPr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= {0, 1}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 = {x | x is in   Σ* and x contains an even number of 0’s}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= {00, 010,11100,00100,…} 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= {0, 1, 2,…, 9, .}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 = {x | x is in Σ* and x forms a finite length real number}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= {0, 1.5, 9.326,…}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= {a, b, c,…, z, A, B,…, Z}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 = {x | x   is in Σ* and x is a CPP reserved word}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= {while, for, if, int, …}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Formal Language Examples: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162560" y="1136015"/>
            <a:ext cx="11866880" cy="4951095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Σ = {CPP reserved words} </a:t>
            </a:r>
            <a:r>
              <a:rPr lang="en-US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(, ),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,…} </a:t>
            </a:r>
            <a:r>
              <a:rPr lang="en-US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{Legal CPP identifiers}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 = {x | x is in Σ* and x is a syntactically correct CPP program}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Σ = {English words}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 = {x | x is in Σ* and x is a syntactically correct English sentence}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Formal Language Examples: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TW" sz="4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What is automata theory ?</a:t>
            </a:r>
            <a:endParaRPr lang="en-US" altLang="zh-TW" sz="4000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</p:txBody>
      </p:sp>
      <p:sp>
        <p:nvSpPr>
          <p:cNvPr id="22531" name="Rectangle 20"/>
          <p:cNvSpPr>
            <a:spLocks noGrp="1"/>
          </p:cNvSpPr>
          <p:nvPr>
            <p:ph idx="1"/>
          </p:nvPr>
        </p:nvSpPr>
        <p:spPr>
          <a:xfrm>
            <a:off x="298450" y="1183005"/>
            <a:ext cx="11725910" cy="4994275"/>
          </a:xfrm>
        </p:spPr>
        <p:txBody>
          <a:bodyPr vert="horz" wrap="square" lIns="91440" tIns="45720" rIns="91440" bIns="45720" anchor="t" anchorCtr="0"/>
          <a:p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Automata theory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study of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computational devices</a:t>
            </a:r>
            <a:endParaRPr lang="en-US" altLang="en-US" sz="2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b="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devices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(simplified) models of </a:t>
            </a:r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computations</a:t>
            </a:r>
            <a:r>
              <a:rPr lang="en-GB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Computations happen everywhere: On your laptop, on your cell phone, in nature, …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b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abstract models?</a:t>
            </a:r>
            <a:endParaRPr lang="en-US" altLang="en-US" sz="2600" b="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“computer”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Line 3"/>
          <p:cNvSpPr/>
          <p:nvPr/>
        </p:nvSpPr>
        <p:spPr>
          <a:xfrm>
            <a:off x="1946275" y="1916113"/>
            <a:ext cx="1123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56" name="Line 4"/>
          <p:cNvSpPr/>
          <p:nvPr/>
        </p:nvSpPr>
        <p:spPr>
          <a:xfrm>
            <a:off x="1946275" y="1916113"/>
            <a:ext cx="0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57" name="Line 5"/>
          <p:cNvSpPr/>
          <p:nvPr/>
        </p:nvSpPr>
        <p:spPr>
          <a:xfrm>
            <a:off x="1946275" y="3068638"/>
            <a:ext cx="0" cy="5032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58" name="Line 6"/>
          <p:cNvSpPr/>
          <p:nvPr/>
        </p:nvSpPr>
        <p:spPr>
          <a:xfrm>
            <a:off x="1946275" y="3571875"/>
            <a:ext cx="3284538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59" name="Line 7"/>
          <p:cNvSpPr/>
          <p:nvPr/>
        </p:nvSpPr>
        <p:spPr>
          <a:xfrm>
            <a:off x="4021138" y="1916113"/>
            <a:ext cx="1209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0" name="Line 8"/>
          <p:cNvSpPr/>
          <p:nvPr/>
        </p:nvSpPr>
        <p:spPr>
          <a:xfrm>
            <a:off x="5229225" y="1916113"/>
            <a:ext cx="0" cy="16557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1" name="Line 9"/>
          <p:cNvSpPr/>
          <p:nvPr/>
        </p:nvSpPr>
        <p:spPr>
          <a:xfrm flipV="1">
            <a:off x="3117850" y="1628775"/>
            <a:ext cx="777875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62" name="Oval 10"/>
          <p:cNvSpPr/>
          <p:nvPr/>
        </p:nvSpPr>
        <p:spPr>
          <a:xfrm>
            <a:off x="3078163" y="1889125"/>
            <a:ext cx="85725" cy="71438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3563" name="Oval 11"/>
          <p:cNvSpPr/>
          <p:nvPr/>
        </p:nvSpPr>
        <p:spPr>
          <a:xfrm>
            <a:off x="3994150" y="1889125"/>
            <a:ext cx="85725" cy="71438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3564" name="Rectangle 12"/>
          <p:cNvSpPr/>
          <p:nvPr/>
        </p:nvSpPr>
        <p:spPr>
          <a:xfrm>
            <a:off x="1341438" y="2420938"/>
            <a:ext cx="1209675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BATTERY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3565" name="Litebulb"/>
          <p:cNvSpPr>
            <a:spLocks noEditPoints="1"/>
          </p:cNvSpPr>
          <p:nvPr/>
        </p:nvSpPr>
        <p:spPr>
          <a:xfrm>
            <a:off x="4879975" y="2276475"/>
            <a:ext cx="695325" cy="869950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>
              <a:alpha val="100000"/>
            </a:srgbClr>
          </a:solidFill>
          <a:ln w="57150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23566" name="Text Box 14"/>
          <p:cNvSpPr txBox="1"/>
          <p:nvPr/>
        </p:nvSpPr>
        <p:spPr>
          <a:xfrm rot="-1395791">
            <a:off x="2982913" y="1489075"/>
            <a:ext cx="864235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SWITCH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3567" name="Text Box 15"/>
          <p:cNvSpPr txBox="1"/>
          <p:nvPr/>
        </p:nvSpPr>
        <p:spPr>
          <a:xfrm>
            <a:off x="1949450" y="4005263"/>
            <a:ext cx="3716338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light bulb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flip switch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on, off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“computer”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Line 4"/>
          <p:cNvSpPr/>
          <p:nvPr/>
        </p:nvSpPr>
        <p:spPr>
          <a:xfrm>
            <a:off x="1946275" y="1916113"/>
            <a:ext cx="1123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0" name="Line 5"/>
          <p:cNvSpPr/>
          <p:nvPr/>
        </p:nvSpPr>
        <p:spPr>
          <a:xfrm>
            <a:off x="1946275" y="1916113"/>
            <a:ext cx="0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1" name="Line 6"/>
          <p:cNvSpPr/>
          <p:nvPr/>
        </p:nvSpPr>
        <p:spPr>
          <a:xfrm>
            <a:off x="1946275" y="3068638"/>
            <a:ext cx="0" cy="5032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2" name="Line 7"/>
          <p:cNvSpPr/>
          <p:nvPr/>
        </p:nvSpPr>
        <p:spPr>
          <a:xfrm>
            <a:off x="1946275" y="3571875"/>
            <a:ext cx="3284538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3" name="Line 9"/>
          <p:cNvSpPr/>
          <p:nvPr/>
        </p:nvSpPr>
        <p:spPr>
          <a:xfrm>
            <a:off x="4021138" y="1916113"/>
            <a:ext cx="1209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4" name="Line 10"/>
          <p:cNvSpPr/>
          <p:nvPr/>
        </p:nvSpPr>
        <p:spPr>
          <a:xfrm>
            <a:off x="5229225" y="1916113"/>
            <a:ext cx="0" cy="16557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5" name="Line 11"/>
          <p:cNvSpPr/>
          <p:nvPr/>
        </p:nvSpPr>
        <p:spPr>
          <a:xfrm flipV="1">
            <a:off x="3117850" y="1628775"/>
            <a:ext cx="777875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586" name="Oval 12"/>
          <p:cNvSpPr/>
          <p:nvPr/>
        </p:nvSpPr>
        <p:spPr>
          <a:xfrm>
            <a:off x="3078163" y="1889125"/>
            <a:ext cx="85725" cy="71438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4587" name="Oval 13"/>
          <p:cNvSpPr/>
          <p:nvPr/>
        </p:nvSpPr>
        <p:spPr>
          <a:xfrm>
            <a:off x="3994150" y="1889125"/>
            <a:ext cx="85725" cy="71438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4588" name="Rectangle 14"/>
          <p:cNvSpPr/>
          <p:nvPr/>
        </p:nvSpPr>
        <p:spPr>
          <a:xfrm>
            <a:off x="1341438" y="2420938"/>
            <a:ext cx="1209675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BATTERY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4589" name="Litebulb"/>
          <p:cNvSpPr>
            <a:spLocks noEditPoints="1"/>
          </p:cNvSpPr>
          <p:nvPr/>
        </p:nvSpPr>
        <p:spPr>
          <a:xfrm>
            <a:off x="4879975" y="2276475"/>
            <a:ext cx="695325" cy="869950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>
              <a:alpha val="100000"/>
            </a:srgbClr>
          </a:solidFill>
          <a:ln w="57150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24590" name="Text Box 17"/>
          <p:cNvSpPr txBox="1"/>
          <p:nvPr/>
        </p:nvSpPr>
        <p:spPr>
          <a:xfrm rot="-1395791">
            <a:off x="2982913" y="1489075"/>
            <a:ext cx="864235" cy="3067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SWITCH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4591" name="Oval 22"/>
          <p:cNvSpPr/>
          <p:nvPr/>
        </p:nvSpPr>
        <p:spPr>
          <a:xfrm>
            <a:off x="7781925" y="2446338"/>
            <a:ext cx="731838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4592" name="Oval 23"/>
          <p:cNvSpPr/>
          <p:nvPr/>
        </p:nvSpPr>
        <p:spPr>
          <a:xfrm>
            <a:off x="9885363" y="2370138"/>
            <a:ext cx="731837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4593" name="Freeform 24"/>
          <p:cNvSpPr/>
          <p:nvPr/>
        </p:nvSpPr>
        <p:spPr>
          <a:xfrm>
            <a:off x="8421688" y="2420938"/>
            <a:ext cx="1554162" cy="101600"/>
          </a:xfrm>
          <a:custGeom>
            <a:avLst/>
            <a:gdLst>
              <a:gd name="txL" fmla="*/ 0 w 816"/>
              <a:gd name="txT" fmla="*/ 0 h 200"/>
              <a:gd name="txR" fmla="*/ 816 w 816"/>
              <a:gd name="txB" fmla="*/ 200 h 2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GB" altLang="en-US"/>
          </a:p>
        </p:txBody>
      </p:sp>
      <p:sp>
        <p:nvSpPr>
          <p:cNvPr id="24594" name="Freeform 25"/>
          <p:cNvSpPr/>
          <p:nvPr/>
        </p:nvSpPr>
        <p:spPr>
          <a:xfrm flipV="1">
            <a:off x="8513763" y="2890838"/>
            <a:ext cx="1554162" cy="177800"/>
          </a:xfrm>
          <a:custGeom>
            <a:avLst/>
            <a:gdLst>
              <a:gd name="txL" fmla="*/ 0 w 816"/>
              <a:gd name="txT" fmla="*/ 0 h 200"/>
              <a:gd name="txR" fmla="*/ 816 w 816"/>
              <a:gd name="txB" fmla="*/ 200 h 2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24595" name="Line 26"/>
          <p:cNvSpPr/>
          <p:nvPr/>
        </p:nvSpPr>
        <p:spPr>
          <a:xfrm>
            <a:off x="7324725" y="2751138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96" name="Text Box 27"/>
          <p:cNvSpPr txBox="1"/>
          <p:nvPr/>
        </p:nvSpPr>
        <p:spPr>
          <a:xfrm>
            <a:off x="7886700" y="2565400"/>
            <a:ext cx="44704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off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24597" name="Text Box 28"/>
          <p:cNvSpPr txBox="1"/>
          <p:nvPr/>
        </p:nvSpPr>
        <p:spPr>
          <a:xfrm>
            <a:off x="9998075" y="2492375"/>
            <a:ext cx="4165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on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24598" name="Text Box 29"/>
          <p:cNvSpPr txBox="1"/>
          <p:nvPr/>
        </p:nvSpPr>
        <p:spPr>
          <a:xfrm>
            <a:off x="6613525" y="2557463"/>
            <a:ext cx="57277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start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24599" name="Text Box 32"/>
          <p:cNvSpPr txBox="1"/>
          <p:nvPr/>
        </p:nvSpPr>
        <p:spPr>
          <a:xfrm>
            <a:off x="9090025" y="2054225"/>
            <a:ext cx="23304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i="1" dirty="0">
                <a:latin typeface="Garamond" panose="02020404030301010803" pitchFamily="18" charset="0"/>
                <a:ea typeface="PMingLiU" pitchFamily="18" charset="-120"/>
              </a:rPr>
              <a:t>f</a:t>
            </a:r>
            <a:endParaRPr lang="en-US" altLang="zh-TW" sz="1800" i="1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24600" name="Text Box 33"/>
          <p:cNvSpPr txBox="1"/>
          <p:nvPr/>
        </p:nvSpPr>
        <p:spPr>
          <a:xfrm>
            <a:off x="9070975" y="3067050"/>
            <a:ext cx="23304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i="1" dirty="0">
                <a:latin typeface="Garamond" panose="02020404030301010803" pitchFamily="18" charset="0"/>
                <a:ea typeface="PMingLiU" pitchFamily="18" charset="-120"/>
              </a:rPr>
              <a:t>f</a:t>
            </a:r>
            <a:endParaRPr lang="en-US" altLang="zh-TW" sz="1800" i="1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24601" name="Text Box 34"/>
          <p:cNvSpPr txBox="1"/>
          <p:nvPr/>
        </p:nvSpPr>
        <p:spPr>
          <a:xfrm>
            <a:off x="1949450" y="4005263"/>
            <a:ext cx="4319588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light bulb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“flip switch”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on,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02" name="Text Box 35"/>
          <p:cNvSpPr txBox="1"/>
          <p:nvPr/>
        </p:nvSpPr>
        <p:spPr>
          <a:xfrm>
            <a:off x="6510655" y="4402455"/>
            <a:ext cx="54432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bulb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there is an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 number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flips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“computer”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Line 3"/>
          <p:cNvSpPr/>
          <p:nvPr/>
        </p:nvSpPr>
        <p:spPr>
          <a:xfrm>
            <a:off x="1946275" y="1916113"/>
            <a:ext cx="1123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4" name="Line 4"/>
          <p:cNvSpPr/>
          <p:nvPr/>
        </p:nvSpPr>
        <p:spPr>
          <a:xfrm>
            <a:off x="1946275" y="1916113"/>
            <a:ext cx="0" cy="5048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5" name="Line 5"/>
          <p:cNvSpPr/>
          <p:nvPr/>
        </p:nvSpPr>
        <p:spPr>
          <a:xfrm>
            <a:off x="1946275" y="3068638"/>
            <a:ext cx="0" cy="5032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6" name="Line 7"/>
          <p:cNvSpPr/>
          <p:nvPr/>
        </p:nvSpPr>
        <p:spPr>
          <a:xfrm>
            <a:off x="4021138" y="1916113"/>
            <a:ext cx="1209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7" name="Line 8"/>
          <p:cNvSpPr/>
          <p:nvPr/>
        </p:nvSpPr>
        <p:spPr>
          <a:xfrm>
            <a:off x="5229225" y="1916113"/>
            <a:ext cx="0" cy="16557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8" name="Line 9"/>
          <p:cNvSpPr/>
          <p:nvPr/>
        </p:nvSpPr>
        <p:spPr>
          <a:xfrm flipV="1">
            <a:off x="3117850" y="1628775"/>
            <a:ext cx="777875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9" name="Oval 10"/>
          <p:cNvSpPr/>
          <p:nvPr/>
        </p:nvSpPr>
        <p:spPr>
          <a:xfrm>
            <a:off x="3078163" y="1889125"/>
            <a:ext cx="85725" cy="71438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5610" name="Oval 11"/>
          <p:cNvSpPr/>
          <p:nvPr/>
        </p:nvSpPr>
        <p:spPr>
          <a:xfrm>
            <a:off x="3994150" y="1889125"/>
            <a:ext cx="85725" cy="71438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5611" name="Rectangle 12"/>
          <p:cNvSpPr/>
          <p:nvPr/>
        </p:nvSpPr>
        <p:spPr>
          <a:xfrm>
            <a:off x="1341438" y="2420938"/>
            <a:ext cx="1209675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BATTERY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5612" name="Litebulb"/>
          <p:cNvSpPr>
            <a:spLocks noEditPoints="1"/>
          </p:cNvSpPr>
          <p:nvPr/>
        </p:nvSpPr>
        <p:spPr>
          <a:xfrm>
            <a:off x="4879975" y="2276475"/>
            <a:ext cx="695325" cy="869950"/>
          </a:xfrm>
          <a:custGeom>
            <a:avLst/>
            <a:gdLst>
              <a:gd name="txL" fmla="*/ 3556 w 21600"/>
              <a:gd name="txT" fmla="*/ 2188 h 21600"/>
              <a:gd name="txR" fmla="*/ 18277 w 21600"/>
              <a:gd name="txB" fmla="*/ 9282 h 21600"/>
            </a:gdLst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2147483646"/>
              </a:cxn>
            </a:cxnLst>
            <a:rect l="txL" t="txT" r="txR" b="txB"/>
            <a:pathLst>
              <a:path w="21600" h="2160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>
              <a:alpha val="100000"/>
            </a:srgbClr>
          </a:solidFill>
          <a:ln w="57150" cap="flat" cmpd="sng">
            <a:solidFill>
              <a:srgbClr val="00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25613" name="Text Box 25"/>
          <p:cNvSpPr txBox="1"/>
          <p:nvPr/>
        </p:nvSpPr>
        <p:spPr>
          <a:xfrm>
            <a:off x="1516063" y="4005263"/>
            <a:ext cx="4752975" cy="19380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switches 1 and 2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for “flip switch 1”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actions: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“flip switch 2”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on,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14" name="Text Box 26"/>
          <p:cNvSpPr txBox="1"/>
          <p:nvPr/>
        </p:nvSpPr>
        <p:spPr>
          <a:xfrm>
            <a:off x="6699250" y="4397375"/>
            <a:ext cx="51523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bulb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</a:t>
            </a:r>
            <a:r>
              <a:rPr lang="en-US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switches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flipped an odd number of times</a:t>
            </a:r>
            <a:endParaRPr lang="en-US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15" name="Line 27"/>
          <p:cNvSpPr/>
          <p:nvPr/>
        </p:nvSpPr>
        <p:spPr>
          <a:xfrm>
            <a:off x="1946275" y="3573463"/>
            <a:ext cx="1123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6" name="Line 28"/>
          <p:cNvSpPr/>
          <p:nvPr/>
        </p:nvSpPr>
        <p:spPr>
          <a:xfrm>
            <a:off x="4021138" y="3573463"/>
            <a:ext cx="12096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7" name="Line 29"/>
          <p:cNvSpPr/>
          <p:nvPr/>
        </p:nvSpPr>
        <p:spPr>
          <a:xfrm flipV="1">
            <a:off x="3117850" y="3286125"/>
            <a:ext cx="777875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8" name="Oval 30"/>
          <p:cNvSpPr/>
          <p:nvPr/>
        </p:nvSpPr>
        <p:spPr>
          <a:xfrm>
            <a:off x="3078163" y="3546475"/>
            <a:ext cx="85725" cy="71438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5619" name="Oval 31"/>
          <p:cNvSpPr/>
          <p:nvPr/>
        </p:nvSpPr>
        <p:spPr>
          <a:xfrm>
            <a:off x="3994150" y="3546475"/>
            <a:ext cx="85725" cy="71438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5620" name="Text Box 36"/>
          <p:cNvSpPr txBox="1"/>
          <p:nvPr/>
        </p:nvSpPr>
        <p:spPr>
          <a:xfrm>
            <a:off x="3240088" y="1477963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1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25621" name="Text Box 37"/>
          <p:cNvSpPr txBox="1"/>
          <p:nvPr/>
        </p:nvSpPr>
        <p:spPr>
          <a:xfrm>
            <a:off x="3325813" y="3068638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2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327775" y="1125538"/>
            <a:ext cx="4373245" cy="2744787"/>
            <a:chOff x="5718175" y="1125538"/>
            <a:chExt cx="4373245" cy="2744787"/>
          </a:xfrm>
        </p:grpSpPr>
        <p:sp>
          <p:nvSpPr>
            <p:cNvPr id="25623" name="Oval 15"/>
            <p:cNvSpPr/>
            <p:nvPr/>
          </p:nvSpPr>
          <p:spPr>
            <a:xfrm>
              <a:off x="6886575" y="1425575"/>
              <a:ext cx="731838" cy="6096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5624" name="Oval 16"/>
            <p:cNvSpPr/>
            <p:nvPr/>
          </p:nvSpPr>
          <p:spPr>
            <a:xfrm>
              <a:off x="8990013" y="1349375"/>
              <a:ext cx="731837" cy="6096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5625" name="Freeform 17"/>
            <p:cNvSpPr/>
            <p:nvPr/>
          </p:nvSpPr>
          <p:spPr>
            <a:xfrm rot="-5078651">
              <a:off x="6330156" y="2583656"/>
              <a:ext cx="1295400" cy="122237"/>
            </a:xfrm>
            <a:custGeom>
              <a:avLst/>
              <a:gdLst>
                <a:gd name="txL" fmla="*/ 0 w 816"/>
                <a:gd name="txT" fmla="*/ 0 h 200"/>
                <a:gd name="txR" fmla="*/ 816 w 816"/>
                <a:gd name="txB" fmla="*/ 200 h 200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5626" name="Freeform 18"/>
            <p:cNvSpPr/>
            <p:nvPr/>
          </p:nvSpPr>
          <p:spPr>
            <a:xfrm flipV="1">
              <a:off x="7618413" y="1870075"/>
              <a:ext cx="1554162" cy="177800"/>
            </a:xfrm>
            <a:custGeom>
              <a:avLst/>
              <a:gdLst>
                <a:gd name="txL" fmla="*/ 0 w 816"/>
                <a:gd name="txT" fmla="*/ 0 h 200"/>
                <a:gd name="txR" fmla="*/ 816 w 816"/>
                <a:gd name="txB" fmla="*/ 200 h 200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5627" name="Line 19"/>
            <p:cNvSpPr/>
            <p:nvPr/>
          </p:nvSpPr>
          <p:spPr>
            <a:xfrm>
              <a:off x="6429375" y="1730375"/>
              <a:ext cx="4572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28" name="Text Box 20"/>
            <p:cNvSpPr txBox="1"/>
            <p:nvPr/>
          </p:nvSpPr>
          <p:spPr>
            <a:xfrm>
              <a:off x="6991350" y="1544638"/>
              <a:ext cx="44704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off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25629" name="Text Box 21"/>
            <p:cNvSpPr txBox="1"/>
            <p:nvPr/>
          </p:nvSpPr>
          <p:spPr>
            <a:xfrm>
              <a:off x="9102725" y="1471613"/>
              <a:ext cx="44704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off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25630" name="Text Box 22"/>
            <p:cNvSpPr txBox="1"/>
            <p:nvPr/>
          </p:nvSpPr>
          <p:spPr>
            <a:xfrm>
              <a:off x="5718175" y="1536700"/>
              <a:ext cx="57277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start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25631" name="Text Box 23"/>
            <p:cNvSpPr txBox="1"/>
            <p:nvPr/>
          </p:nvSpPr>
          <p:spPr>
            <a:xfrm>
              <a:off x="8194675" y="1125538"/>
              <a:ext cx="290195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1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25632" name="Text Box 38"/>
            <p:cNvSpPr txBox="1"/>
            <p:nvPr/>
          </p:nvSpPr>
          <p:spPr>
            <a:xfrm>
              <a:off x="8207375" y="1708150"/>
              <a:ext cx="290195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1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25633" name="Oval 39"/>
            <p:cNvSpPr/>
            <p:nvPr/>
          </p:nvSpPr>
          <p:spPr>
            <a:xfrm>
              <a:off x="6846888" y="3219450"/>
              <a:ext cx="731837" cy="6096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5634" name="Oval 40"/>
            <p:cNvSpPr/>
            <p:nvPr/>
          </p:nvSpPr>
          <p:spPr>
            <a:xfrm>
              <a:off x="8950325" y="3143250"/>
              <a:ext cx="730250" cy="6096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5635" name="Freeform 41"/>
            <p:cNvSpPr/>
            <p:nvPr/>
          </p:nvSpPr>
          <p:spPr>
            <a:xfrm>
              <a:off x="7486650" y="3194050"/>
              <a:ext cx="1554163" cy="101600"/>
            </a:xfrm>
            <a:custGeom>
              <a:avLst/>
              <a:gdLst>
                <a:gd name="txL" fmla="*/ 0 w 816"/>
                <a:gd name="txT" fmla="*/ 0 h 200"/>
                <a:gd name="txR" fmla="*/ 816 w 816"/>
                <a:gd name="txB" fmla="*/ 200 h 200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5636" name="Freeform 42"/>
            <p:cNvSpPr/>
            <p:nvPr/>
          </p:nvSpPr>
          <p:spPr>
            <a:xfrm flipV="1">
              <a:off x="7578725" y="3663950"/>
              <a:ext cx="1554163" cy="177800"/>
            </a:xfrm>
            <a:custGeom>
              <a:avLst/>
              <a:gdLst>
                <a:gd name="txL" fmla="*/ 0 w 816"/>
                <a:gd name="txT" fmla="*/ 0 h 200"/>
                <a:gd name="txR" fmla="*/ 816 w 816"/>
                <a:gd name="txB" fmla="*/ 200 h 200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5637" name="Text Box 44"/>
            <p:cNvSpPr txBox="1"/>
            <p:nvPr/>
          </p:nvSpPr>
          <p:spPr>
            <a:xfrm>
              <a:off x="6951663" y="3338513"/>
              <a:ext cx="44704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off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25638" name="Text Box 45"/>
            <p:cNvSpPr txBox="1"/>
            <p:nvPr/>
          </p:nvSpPr>
          <p:spPr>
            <a:xfrm>
              <a:off x="9061450" y="3265488"/>
              <a:ext cx="41656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on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25639" name="Text Box 47"/>
            <p:cNvSpPr txBox="1"/>
            <p:nvPr/>
          </p:nvSpPr>
          <p:spPr>
            <a:xfrm>
              <a:off x="8154988" y="2854325"/>
              <a:ext cx="290195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1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25640" name="Text Box 48"/>
            <p:cNvSpPr txBox="1"/>
            <p:nvPr/>
          </p:nvSpPr>
          <p:spPr>
            <a:xfrm>
              <a:off x="8166100" y="3502025"/>
              <a:ext cx="290195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1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25641" name="Freeform 49"/>
            <p:cNvSpPr/>
            <p:nvPr/>
          </p:nvSpPr>
          <p:spPr>
            <a:xfrm>
              <a:off x="7521575" y="1420813"/>
              <a:ext cx="1554163" cy="101600"/>
            </a:xfrm>
            <a:custGeom>
              <a:avLst/>
              <a:gdLst>
                <a:gd name="txL" fmla="*/ 0 w 816"/>
                <a:gd name="txT" fmla="*/ 0 h 200"/>
                <a:gd name="txR" fmla="*/ 816 w 816"/>
                <a:gd name="txB" fmla="*/ 200 h 200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5642" name="Freeform 50"/>
            <p:cNvSpPr/>
            <p:nvPr/>
          </p:nvSpPr>
          <p:spPr>
            <a:xfrm rot="-5276028" flipV="1">
              <a:off x="6894512" y="2495550"/>
              <a:ext cx="1295400" cy="212725"/>
            </a:xfrm>
            <a:custGeom>
              <a:avLst/>
              <a:gdLst>
                <a:gd name="txL" fmla="*/ 0 w 816"/>
                <a:gd name="txT" fmla="*/ 0 h 200"/>
                <a:gd name="txR" fmla="*/ 816 w 816"/>
                <a:gd name="txB" fmla="*/ 200 h 200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5643" name="Text Box 53"/>
            <p:cNvSpPr txBox="1"/>
            <p:nvPr/>
          </p:nvSpPr>
          <p:spPr>
            <a:xfrm>
              <a:off x="6570663" y="2422525"/>
              <a:ext cx="290195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2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25644" name="Text Box 54"/>
            <p:cNvSpPr txBox="1"/>
            <p:nvPr/>
          </p:nvSpPr>
          <p:spPr>
            <a:xfrm>
              <a:off x="7640638" y="2428875"/>
              <a:ext cx="290195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2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25645" name="Freeform 55"/>
            <p:cNvSpPr/>
            <p:nvPr/>
          </p:nvSpPr>
          <p:spPr>
            <a:xfrm rot="-5078651">
              <a:off x="8490744" y="2482056"/>
              <a:ext cx="1295400" cy="122238"/>
            </a:xfrm>
            <a:custGeom>
              <a:avLst/>
              <a:gdLst>
                <a:gd name="txL" fmla="*/ 0 w 816"/>
                <a:gd name="txT" fmla="*/ 0 h 200"/>
                <a:gd name="txR" fmla="*/ 816 w 816"/>
                <a:gd name="txB" fmla="*/ 200 h 200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5646" name="Freeform 56"/>
            <p:cNvSpPr/>
            <p:nvPr/>
          </p:nvSpPr>
          <p:spPr>
            <a:xfrm rot="-5276028" flipV="1">
              <a:off x="9054306" y="2393156"/>
              <a:ext cx="1295400" cy="214313"/>
            </a:xfrm>
            <a:custGeom>
              <a:avLst/>
              <a:gdLst>
                <a:gd name="txL" fmla="*/ 0 w 816"/>
                <a:gd name="txT" fmla="*/ 0 h 200"/>
                <a:gd name="txR" fmla="*/ 816 w 816"/>
                <a:gd name="txB" fmla="*/ 200 h 200"/>
              </a:gdLst>
              <a:ahLst/>
              <a:cxnLst>
                <a:cxn ang="0">
                  <a:pos x="0" y="2147483646"/>
                </a:cxn>
                <a:cxn ang="0">
                  <a:pos x="2147483646" y="2147483646"/>
                </a:cxn>
                <a:cxn ang="0">
                  <a:pos x="2147483646" y="2147483646"/>
                </a:cxn>
              </a:cxnLst>
              <a:rect l="txL" t="txT" r="txR" b="txB"/>
              <a:pathLst>
                <a:path w="816" h="200">
                  <a:moveTo>
                    <a:pt x="0" y="200"/>
                  </a:moveTo>
                  <a:cubicBezTo>
                    <a:pt x="124" y="108"/>
                    <a:pt x="248" y="16"/>
                    <a:pt x="384" y="8"/>
                  </a:cubicBezTo>
                  <a:cubicBezTo>
                    <a:pt x="520" y="0"/>
                    <a:pt x="668" y="76"/>
                    <a:pt x="816" y="15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5647" name="Text Box 57"/>
            <p:cNvSpPr txBox="1"/>
            <p:nvPr/>
          </p:nvSpPr>
          <p:spPr>
            <a:xfrm>
              <a:off x="8731250" y="2320925"/>
              <a:ext cx="290195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2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25648" name="Text Box 58"/>
            <p:cNvSpPr txBox="1"/>
            <p:nvPr/>
          </p:nvSpPr>
          <p:spPr>
            <a:xfrm>
              <a:off x="9801225" y="2327275"/>
              <a:ext cx="290195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2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design problem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Text Box 4"/>
          <p:cNvSpPr txBox="1"/>
          <p:nvPr/>
        </p:nvSpPr>
        <p:spPr>
          <a:xfrm>
            <a:off x="398780" y="4581525"/>
            <a:ext cx="1158430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you design a circuit where the light is on if and only if all the switches were flipped 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exactly the same number of times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8" name="Text Box 32"/>
          <p:cNvSpPr txBox="1"/>
          <p:nvPr/>
        </p:nvSpPr>
        <p:spPr>
          <a:xfrm>
            <a:off x="7042150" y="1341438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4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grpSp>
        <p:nvGrpSpPr>
          <p:cNvPr id="26629" name="Group 44"/>
          <p:cNvGrpSpPr/>
          <p:nvPr/>
        </p:nvGrpSpPr>
        <p:grpSpPr>
          <a:xfrm>
            <a:off x="2549525" y="1406525"/>
            <a:ext cx="6483350" cy="2641600"/>
            <a:chOff x="1018" y="886"/>
            <a:chExt cx="3404" cy="1664"/>
          </a:xfrm>
        </p:grpSpPr>
        <p:sp>
          <p:nvSpPr>
            <p:cNvPr id="26631" name="Line 39"/>
            <p:cNvSpPr/>
            <p:nvPr/>
          </p:nvSpPr>
          <p:spPr>
            <a:xfrm>
              <a:off x="2832" y="1661"/>
              <a:ext cx="4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2" name="Line 41"/>
            <p:cNvSpPr/>
            <p:nvPr/>
          </p:nvSpPr>
          <p:spPr>
            <a:xfrm>
              <a:off x="2424" y="1162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3" name="Line 5"/>
            <p:cNvSpPr/>
            <p:nvPr/>
          </p:nvSpPr>
          <p:spPr>
            <a:xfrm>
              <a:off x="1336" y="1162"/>
              <a:ext cx="5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4" name="Line 6"/>
            <p:cNvSpPr/>
            <p:nvPr/>
          </p:nvSpPr>
          <p:spPr>
            <a:xfrm>
              <a:off x="1336" y="1162"/>
              <a:ext cx="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5" name="Line 7"/>
            <p:cNvSpPr/>
            <p:nvPr/>
          </p:nvSpPr>
          <p:spPr>
            <a:xfrm flipH="1">
              <a:off x="1335" y="1888"/>
              <a:ext cx="1" cy="6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6" name="Line 9"/>
            <p:cNvSpPr/>
            <p:nvPr/>
          </p:nvSpPr>
          <p:spPr>
            <a:xfrm>
              <a:off x="2832" y="1162"/>
              <a:ext cx="0" cy="104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7" name="Line 10"/>
            <p:cNvSpPr/>
            <p:nvPr/>
          </p:nvSpPr>
          <p:spPr>
            <a:xfrm flipV="1">
              <a:off x="1951" y="981"/>
              <a:ext cx="408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8" name="Oval 11"/>
            <p:cNvSpPr/>
            <p:nvPr/>
          </p:nvSpPr>
          <p:spPr>
            <a:xfrm>
              <a:off x="1930" y="1145"/>
              <a:ext cx="45" cy="4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39" name="Oval 12"/>
            <p:cNvSpPr/>
            <p:nvPr/>
          </p:nvSpPr>
          <p:spPr>
            <a:xfrm>
              <a:off x="2411" y="1145"/>
              <a:ext cx="45" cy="4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40" name="Rectangle 13"/>
            <p:cNvSpPr/>
            <p:nvPr/>
          </p:nvSpPr>
          <p:spPr>
            <a:xfrm>
              <a:off x="1018" y="1480"/>
              <a:ext cx="635" cy="40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r>
                <a:rPr lang="en-US" altLang="en-US" sz="1400" dirty="0">
                  <a:latin typeface="Times New Roman" panose="02020603050405020304" pitchFamily="18" charset="0"/>
                </a:rPr>
                <a:t>BATTERY</a:t>
              </a:r>
              <a:endParaRPr lang="en-US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26641" name="Line 15"/>
            <p:cNvSpPr/>
            <p:nvPr/>
          </p:nvSpPr>
          <p:spPr>
            <a:xfrm>
              <a:off x="1336" y="2206"/>
              <a:ext cx="5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2" name="Line 16"/>
            <p:cNvSpPr/>
            <p:nvPr/>
          </p:nvSpPr>
          <p:spPr>
            <a:xfrm flipV="1">
              <a:off x="2425" y="2205"/>
              <a:ext cx="407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3" name="Line 17"/>
            <p:cNvSpPr/>
            <p:nvPr/>
          </p:nvSpPr>
          <p:spPr>
            <a:xfrm flipV="1">
              <a:off x="1951" y="2025"/>
              <a:ext cx="408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4" name="Oval 18"/>
            <p:cNvSpPr/>
            <p:nvPr/>
          </p:nvSpPr>
          <p:spPr>
            <a:xfrm>
              <a:off x="1930" y="2189"/>
              <a:ext cx="45" cy="4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45" name="Oval 19"/>
            <p:cNvSpPr/>
            <p:nvPr/>
          </p:nvSpPr>
          <p:spPr>
            <a:xfrm>
              <a:off x="2411" y="2189"/>
              <a:ext cx="45" cy="4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46" name="Text Box 20"/>
            <p:cNvSpPr txBox="1"/>
            <p:nvPr/>
          </p:nvSpPr>
          <p:spPr>
            <a:xfrm>
              <a:off x="2015" y="886"/>
              <a:ext cx="15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1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26647" name="Text Box 21"/>
            <p:cNvSpPr txBox="1"/>
            <p:nvPr/>
          </p:nvSpPr>
          <p:spPr>
            <a:xfrm>
              <a:off x="2060" y="1888"/>
              <a:ext cx="15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2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26648" name="Line 22"/>
            <p:cNvSpPr/>
            <p:nvPr/>
          </p:nvSpPr>
          <p:spPr>
            <a:xfrm>
              <a:off x="1335" y="2522"/>
              <a:ext cx="5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9" name="Line 23"/>
            <p:cNvSpPr/>
            <p:nvPr/>
          </p:nvSpPr>
          <p:spPr>
            <a:xfrm>
              <a:off x="2424" y="2522"/>
              <a:ext cx="181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0" name="Line 24"/>
            <p:cNvSpPr/>
            <p:nvPr/>
          </p:nvSpPr>
          <p:spPr>
            <a:xfrm flipV="1">
              <a:off x="1950" y="2341"/>
              <a:ext cx="408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1" name="Oval 25"/>
            <p:cNvSpPr/>
            <p:nvPr/>
          </p:nvSpPr>
          <p:spPr>
            <a:xfrm>
              <a:off x="1929" y="2505"/>
              <a:ext cx="45" cy="4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52" name="Oval 26"/>
            <p:cNvSpPr/>
            <p:nvPr/>
          </p:nvSpPr>
          <p:spPr>
            <a:xfrm>
              <a:off x="2410" y="2505"/>
              <a:ext cx="45" cy="4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53" name="Text Box 27"/>
            <p:cNvSpPr txBox="1"/>
            <p:nvPr/>
          </p:nvSpPr>
          <p:spPr>
            <a:xfrm>
              <a:off x="2059" y="2222"/>
              <a:ext cx="15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3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26654" name="Line 28"/>
            <p:cNvSpPr/>
            <p:nvPr/>
          </p:nvSpPr>
          <p:spPr>
            <a:xfrm flipH="1">
              <a:off x="4238" y="1162"/>
              <a:ext cx="0" cy="13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5" name="Line 29"/>
            <p:cNvSpPr/>
            <p:nvPr/>
          </p:nvSpPr>
          <p:spPr>
            <a:xfrm flipV="1">
              <a:off x="3268" y="982"/>
              <a:ext cx="408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6" name="Oval 30"/>
            <p:cNvSpPr/>
            <p:nvPr/>
          </p:nvSpPr>
          <p:spPr>
            <a:xfrm>
              <a:off x="3247" y="1146"/>
              <a:ext cx="45" cy="4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57" name="Oval 31"/>
            <p:cNvSpPr/>
            <p:nvPr/>
          </p:nvSpPr>
          <p:spPr>
            <a:xfrm>
              <a:off x="3728" y="1146"/>
              <a:ext cx="45" cy="4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58" name="Line 33"/>
            <p:cNvSpPr/>
            <p:nvPr/>
          </p:nvSpPr>
          <p:spPr>
            <a:xfrm flipV="1">
              <a:off x="3280" y="1479"/>
              <a:ext cx="408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9" name="Oval 34"/>
            <p:cNvSpPr/>
            <p:nvPr/>
          </p:nvSpPr>
          <p:spPr>
            <a:xfrm>
              <a:off x="3259" y="1643"/>
              <a:ext cx="45" cy="4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60" name="Oval 35"/>
            <p:cNvSpPr/>
            <p:nvPr/>
          </p:nvSpPr>
          <p:spPr>
            <a:xfrm>
              <a:off x="3740" y="1643"/>
              <a:ext cx="45" cy="45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26661" name="Text Box 36"/>
            <p:cNvSpPr txBox="1"/>
            <p:nvPr/>
          </p:nvSpPr>
          <p:spPr>
            <a:xfrm>
              <a:off x="3389" y="1360"/>
              <a:ext cx="15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5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26662" name="Line 40"/>
            <p:cNvSpPr/>
            <p:nvPr/>
          </p:nvSpPr>
          <p:spPr>
            <a:xfrm>
              <a:off x="2832" y="1162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3" name="Litebulb"/>
            <p:cNvSpPr>
              <a:spLocks noEditPoints="1"/>
            </p:cNvSpPr>
            <p:nvPr/>
          </p:nvSpPr>
          <p:spPr>
            <a:xfrm>
              <a:off x="4057" y="1793"/>
              <a:ext cx="365" cy="548"/>
            </a:xfrm>
            <a:custGeom>
              <a:avLst/>
              <a:gdLst>
                <a:gd name="txL" fmla="*/ 3551 w 21600"/>
                <a:gd name="txT" fmla="*/ 2207 h 21600"/>
                <a:gd name="txR" fmla="*/ 18286 w 21600"/>
                <a:gd name="txB" fmla="*/ 9263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>
                <a:alpha val="100000"/>
              </a:srgbClr>
            </a:solidFill>
            <a:ln w="57150" cap="flat" cmpd="sng">
              <a:solidFill>
                <a:srgbClr val="00000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6664" name="Line 42"/>
            <p:cNvSpPr/>
            <p:nvPr/>
          </p:nvSpPr>
          <p:spPr>
            <a:xfrm>
              <a:off x="3786" y="1661"/>
              <a:ext cx="4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5" name="Line 43"/>
            <p:cNvSpPr/>
            <p:nvPr/>
          </p:nvSpPr>
          <p:spPr>
            <a:xfrm>
              <a:off x="3785" y="1162"/>
              <a:ext cx="4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6630" name="Text Box 45"/>
          <p:cNvSpPr txBox="1"/>
          <p:nvPr/>
        </p:nvSpPr>
        <p:spPr>
          <a:xfrm>
            <a:off x="5318125" y="1341438"/>
            <a:ext cx="1240790" cy="316928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20000" b="1" dirty="0">
                <a:solidFill>
                  <a:srgbClr val="FF0000"/>
                </a:solidFill>
                <a:latin typeface="Garamond" panose="02020404030301010803" pitchFamily="18" charset="0"/>
              </a:rPr>
              <a:t>?</a:t>
            </a:r>
            <a:endParaRPr lang="en-US" altLang="en-US" sz="200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4"/>
          <p:cNvSpPr>
            <a:spLocks noGrp="1"/>
          </p:cNvSpPr>
          <p:nvPr>
            <p:ph type="ctrTitle"/>
          </p:nvPr>
        </p:nvSpPr>
        <p:spPr>
          <a:xfrm>
            <a:off x="1516063" y="2390775"/>
            <a:ext cx="9326562" cy="2609850"/>
          </a:xfrm>
        </p:spPr>
        <p:txBody>
          <a:bodyPr vert="horz" wrap="square" lIns="91440" tIns="45720" rIns="91440" bIns="45720" anchor="ctr" anchorCtr="0"/>
          <a:p>
            <a:pPr algn="ctr">
              <a:buClrTx/>
              <a:buSzTx/>
              <a:buFontTx/>
            </a:pPr>
            <a:r>
              <a:rPr lang="en-GB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1– Introduction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of Finite Automata and Languages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design problem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461645" y="1153160"/>
            <a:ext cx="11395075" cy="5024120"/>
          </a:xfrm>
        </p:spPr>
        <p:txBody>
          <a:bodyPr vert="horz" wrap="square" lIns="91440" tIns="45720" rIns="91440" bIns="45720" anchor="t" anchorCtr="0"/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 are difficult to reason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about, because they can be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in an infinite number of ways</a:t>
            </a:r>
            <a:endParaRPr lang="en-US" altLang="en-US" sz="2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representing them as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computational devices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will learn how to answer such questions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normAutofit fontScale="90000"/>
          </a:bodyPr>
          <a:p>
            <a:r>
              <a:rPr lang="en-US" altLang="en-US" sz="4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abstract devices can model many things</a:t>
            </a:r>
            <a:endParaRPr lang="en-US" altLang="en-US" sz="4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347980" y="1268730"/>
            <a:ext cx="11694795" cy="2447925"/>
          </a:xfrm>
        </p:spPr>
        <p:txBody>
          <a:bodyPr vert="horz" wrap="square" lIns="91440" tIns="45720" rIns="91440" bIns="45720" anchor="t" anchorCtr="0">
            <a:normAutofit/>
          </a:bodyPr>
          <a:p>
            <a:pPr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operation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any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“small computer”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 the </a:t>
            </a:r>
            <a:r>
              <a:rPr lang="en-US" altLang="en-US" sz="2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component of an alarm clock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 </a:t>
            </a:r>
            <a:r>
              <a:rPr lang="en-US" altLang="en-US" sz="2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microwave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also used in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analyzers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recognize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 formed expressions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Text Box 4"/>
          <p:cNvSpPr txBox="1"/>
          <p:nvPr/>
        </p:nvSpPr>
        <p:spPr>
          <a:xfrm>
            <a:off x="2629535" y="3716020"/>
            <a:ext cx="5735955" cy="111950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no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ab1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name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variable in C++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5u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</a:t>
            </a:r>
            <a:endParaRPr lang="en-US" alt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838200" y="107315"/>
            <a:ext cx="10515600" cy="897890"/>
          </a:xfrm>
        </p:spPr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kinds of automata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281305" y="1095375"/>
            <a:ext cx="11719560" cy="5081905"/>
          </a:xfrm>
        </p:spPr>
        <p:txBody>
          <a:bodyPr vert="horz" wrap="square" lIns="91440" tIns="45720" rIns="91440" bIns="45720" anchor="t" anchorCtr="0"/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only one example of a computational device, and there are others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look at different devices, and look at the following questions: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can a given type of device compute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its limitations?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one type of device more powerful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another?</a:t>
            </a:r>
            <a:endParaRPr lang="en-US" altLang="en-US" sz="2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Some devices we will see</a:t>
            </a:r>
            <a:endParaRPr lang="en-GB" altLang="en-US" sz="4000"/>
          </a:p>
        </p:txBody>
      </p:sp>
      <p:graphicFrame>
        <p:nvGraphicFramePr>
          <p:cNvPr id="94264" name="Group 56"/>
          <p:cNvGraphicFramePr>
            <a:graphicFrameLocks noGrp="1"/>
          </p:cNvGraphicFramePr>
          <p:nvPr>
            <p:ph idx="1"/>
          </p:nvPr>
        </p:nvGraphicFramePr>
        <p:xfrm>
          <a:off x="167640" y="1328420"/>
          <a:ext cx="11725910" cy="3518535"/>
        </p:xfrm>
        <a:graphic>
          <a:graphicData uri="http://schemas.openxmlformats.org/drawingml/2006/table">
            <a:tbl>
              <a:tblPr/>
              <a:tblGrid>
                <a:gridCol w="3639185"/>
                <a:gridCol w="8086725"/>
              </a:tblGrid>
              <a:tr h="948690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finite automata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721" marR="10972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Devices 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a 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finite amount of memory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b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to model “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 computers.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721" marR="10972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90980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push-down automata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721" marR="10972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Devices 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infinite memory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that can be accessed in a restricted way.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to model 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parsers</a:t>
                      </a: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etc.</a:t>
                      </a:r>
                      <a:endParaRPr kumimoji="0" lang="en-US" alt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721" marR="10972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8865"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Turing Machines</a:t>
                      </a:r>
                      <a:endParaRPr kumimoji="0" lang="en-US" sz="26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721" marR="10972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Devices 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infinite memory.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to model 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computer</a:t>
                      </a: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721" marR="10972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Preliminaries of automata theory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317500" y="1095375"/>
            <a:ext cx="11701145" cy="4956810"/>
          </a:xfrm>
        </p:spPr>
        <p:txBody>
          <a:bodyPr vert="horz" wrap="square" lIns="91440" tIns="45720" rIns="91440" bIns="45720" anchor="t" anchorCtr="0"/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formalize the question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Can </a:t>
            </a:r>
            <a:r>
              <a:rPr lang="en-US" altLang="en-US" sz="26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device A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solve </a:t>
            </a:r>
            <a:r>
              <a:rPr lang="en-US" altLang="en-US" sz="26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B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?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need a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way of describing the problems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we are interested in solving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262890" y="1095375"/>
            <a:ext cx="11683365" cy="5081905"/>
          </a:xfrm>
        </p:spPr>
        <p:txBody>
          <a:bodyPr vert="horz" wrap="square" lIns="91440" tIns="45720" rIns="91440" bIns="45720" anchor="t" anchorCtr="0"/>
          <a:p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problems we will consider</a:t>
            </a: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</a:t>
            </a:r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does it contain the subword “</a:t>
            </a:r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fool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”?</a:t>
            </a: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</a:t>
            </a:r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it divisible by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</a:t>
            </a:r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of words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they the </a:t>
            </a:r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an expression with brackets, e.g. (()()), does </a:t>
            </a:r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left bracket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 with a subsequent </a:t>
            </a:r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bracket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these have “</a:t>
            </a:r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yes/no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answers.  </a:t>
            </a: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other types of problems, that ask </a:t>
            </a:r>
            <a:r>
              <a:rPr lang="en-US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this</a:t>
            </a:r>
            <a:r>
              <a:rPr lang="en-US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of that</a:t>
            </a:r>
            <a:r>
              <a:rPr lang="en-US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we won’t look at those.</a:t>
            </a: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431925" y="282575"/>
            <a:ext cx="9693275" cy="747395"/>
          </a:xfrm>
        </p:spPr>
        <p:txBody>
          <a:bodyPr vert="horz" wrap="square" lIns="91440" tIns="45720" rIns="91440" bIns="45720" anchor="ctr" anchorCtr="0"/>
          <a:p>
            <a:pPr algn="ctr">
              <a:buNone/>
            </a:pPr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Model of Automaton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55" y="1301750"/>
            <a:ext cx="11687810" cy="475361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Tahoma" panose="020B0604030504040204" pitchFamily="34" charset="0"/>
              <a:buChar char="●"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 </a:t>
            </a: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automaton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defined as a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system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where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energy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materials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information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are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transformed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transmitted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used for performing some functions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without direct participation of </a:t>
            </a:r>
            <a:r>
              <a:rPr kumimoji="0" lang="en-US" sz="26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man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Tahoma" panose="020B0604030504040204" pitchFamily="34" charset="0"/>
              <a:buChar char="●"/>
              <a:defRPr/>
            </a:pP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Tahoma" panose="020B0604030504040204" pitchFamily="34" charset="0"/>
              <a:buChar char="●"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Examples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are 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Tahoma" panose="020B0604030504040204" pitchFamily="34" charset="0"/>
              <a:buChar char="●"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machine tools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Tahoma" panose="020B0604030504040204" pitchFamily="34" charset="0"/>
              <a:buChar char="●"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packing machines, and 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Tahoma" panose="020B0604030504040204" pitchFamily="34" charset="0"/>
              <a:buChar char="●"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automatic photo printing machines, etc.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Tahoma" panose="020B0604030504040204" pitchFamily="34" charset="0"/>
              <a:buChar char="●"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796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400" dirty="0">
                <a:solidFill>
                  <a:srgbClr val="FFFFFF"/>
                </a:solidFill>
              </a:rPr>
            </a:fld>
            <a:endParaRPr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431925" y="282575"/>
            <a:ext cx="9693275" cy="748665"/>
          </a:xfrm>
        </p:spPr>
        <p:txBody>
          <a:bodyPr vert="horz" wrap="square" lIns="91440" tIns="45720" rIns="91440" bIns="45720" anchor="ctr" anchorCtr="0"/>
          <a:p>
            <a:pPr algn="ctr">
              <a:buNone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Model of Automaton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335280" y="1187450"/>
            <a:ext cx="11508105" cy="4904105"/>
          </a:xfrm>
        </p:spPr>
        <p:txBody>
          <a:bodyPr vert="horz" wrap="square" lIns="91440" tIns="45720" rIns="91440" bIns="45720" anchor="t" anchorCtr="0"/>
          <a:p>
            <a:pPr>
              <a:buClrTx/>
              <a:buSzPct val="75000"/>
              <a:buFont typeface="Tahoma" panose="020B0604030504040204" pitchFamily="34" charset="0"/>
              <a:buChar char="●"/>
            </a:pP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term </a:t>
            </a:r>
            <a:r>
              <a:rPr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'automaton' </a:t>
            </a: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'</a:t>
            </a:r>
            <a:r>
              <a:rPr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automation</a:t>
            </a: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and is defined in a</a:t>
            </a:r>
            <a:r>
              <a:rPr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 abstract way</a:t>
            </a: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shown in figure below.</a:t>
            </a:r>
            <a:endParaRPr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0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400" dirty="0">
                <a:solidFill>
                  <a:srgbClr val="FFFFFF"/>
                </a:solidFill>
              </a:rPr>
            </a:fld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3482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5600" y="2901315"/>
            <a:ext cx="4054475" cy="19415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690" y="3088640"/>
            <a:ext cx="3887788" cy="1941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1431925" y="282575"/>
            <a:ext cx="9693275" cy="1143000"/>
          </a:xfrm>
        </p:spPr>
        <p:txBody>
          <a:bodyPr vert="horz" wrap="square" lIns="91440" tIns="45720" rIns="91440" bIns="45720" anchor="ctr" anchorCtr="0"/>
          <a:p>
            <a:pPr algn="l">
              <a:buNone/>
            </a:pPr>
            <a:r>
              <a:rPr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Model of Automaton</a:t>
            </a:r>
            <a:endParaRPr sz="4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 bwMode="auto">
          <a:xfrm>
            <a:off x="245745" y="1263650"/>
            <a:ext cx="11705590" cy="4724400"/>
          </a:xfrm>
          <a:blipFill rotWithShape="0">
            <a:blip r:embed="rId1"/>
            <a:stretch>
              <a:fillRect l="-943" t="-2710" r="-2327" b="-2710"/>
            </a:stretch>
          </a:blipFill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4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400" dirty="0">
                <a:solidFill>
                  <a:srgbClr val="0000FF"/>
                </a:solidFill>
                <a:cs typeface="Times New Roman" panose="02020603050405020304" pitchFamily="18" charset="0"/>
              </a:rPr>
            </a:fld>
            <a:endParaRPr lang="en-US" sz="14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1431925" y="282575"/>
            <a:ext cx="9693275" cy="734060"/>
          </a:xfrm>
        </p:spPr>
        <p:txBody>
          <a:bodyPr vert="horz" wrap="square" lIns="91440" tIns="45720" rIns="91440" bIns="45720" anchor="ctr" anchorCtr="0"/>
          <a:p>
            <a:pPr algn="ctr">
              <a:buNone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Model of Automaton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23825" y="1223645"/>
            <a:ext cx="11891010" cy="4777740"/>
          </a:xfrm>
        </p:spPr>
        <p:txBody>
          <a:bodyPr vert="horz" wrap="square" lIns="91440" tIns="45720" rIns="91440" bIns="45720" anchor="t" anchorCtr="0"/>
          <a:p>
            <a:pPr>
              <a:buClrTx/>
              <a:buSzPct val="75000"/>
              <a:buFont typeface="Tahoma" panose="020B0604030504040204" pitchFamily="34" charset="0"/>
              <a:buChar char="●"/>
            </a:pP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characteristics of an automaton are:</a:t>
            </a:r>
            <a:endParaRPr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ClrTx/>
              <a:buFont typeface="Tahoma" panose="020B0604030504040204" pitchFamily="34" charset="0"/>
              <a:buAutoNum type="arabicParenR" startAt="4"/>
            </a:pP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relation</a:t>
            </a: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sz="28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state of an automaton at any instant of time</a:t>
            </a: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determined by the </a:t>
            </a:r>
            <a:r>
              <a:rPr sz="2800" b="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state</a:t>
            </a:r>
            <a:r>
              <a:rPr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b="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ClrTx/>
              <a:buFont typeface="Tahoma" panose="020B0604030504040204" pitchFamily="34" charset="0"/>
              <a:buAutoNum type="arabicParenR" startAt="4"/>
            </a:pP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relation:</a:t>
            </a: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28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is related to either state only</a:t>
            </a: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both the input </a:t>
            </a:r>
            <a:r>
              <a:rPr sz="2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state.</a:t>
            </a:r>
            <a:r>
              <a:rPr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buClrTx/>
            </a:pPr>
            <a:r>
              <a:rPr sz="27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noted that at any instant of time the automaton is in some state. </a:t>
            </a:r>
            <a:endParaRPr sz="27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>
              <a:buClrTx/>
            </a:pPr>
            <a:r>
              <a:rPr sz="27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'reading' an input symbol, the automaton moves to a next state which is given by the state relation.</a:t>
            </a:r>
            <a:endParaRPr sz="2700" b="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8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400" dirty="0">
                <a:solidFill>
                  <a:srgbClr val="FFFFFF"/>
                </a:solidFill>
              </a:rPr>
            </a:fld>
            <a:endParaRPr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084263" y="1268413"/>
            <a:ext cx="10023475" cy="5113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</a:t>
            </a:r>
            <a:endParaRPr kumimoji="0" lang="en-US" altLang="en-US" sz="29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Alphabets and Strings</a:t>
            </a:r>
            <a:endParaRPr kumimoji="0" lang="en-US" altLang="en-US" sz="29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is a Formal Language?</a:t>
            </a:r>
            <a:endParaRPr kumimoji="0" lang="en-US" altLang="en-US" sz="29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is Automata Theory?</a:t>
            </a:r>
            <a:endParaRPr kumimoji="0" lang="en-US" altLang="en-US" sz="29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9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General Model of Automaton</a:t>
            </a: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en-US" sz="29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 to Finite Automata</a:t>
            </a:r>
            <a:endParaRPr kumimoji="0" lang="en-US" altLang="en-US" sz="29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1431925" y="282575"/>
            <a:ext cx="9693275" cy="765810"/>
          </a:xfrm>
        </p:spPr>
        <p:txBody>
          <a:bodyPr vert="horz" wrap="square" lIns="91440" tIns="45720" rIns="91440" bIns="45720" anchor="ctr" anchorCtr="0"/>
          <a:p>
            <a:pPr algn="ctr">
              <a:buNone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Model of Automaton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65" y="1223010"/>
            <a:ext cx="11576050" cy="5101590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ClrTx/>
              <a:buSzPct val="75000"/>
              <a:buFont typeface="Tahoma" panose="020B0604030504040204" pitchFamily="34" charset="0"/>
              <a:buChar char="●"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 can 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note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the following with regard to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output relation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ClrTx/>
              <a:buSzPct val="100000"/>
              <a:buFont typeface="+mj-lt"/>
              <a:buAutoNum type="romanLcPeriod"/>
              <a:defRPr/>
            </a:pPr>
            <a:r>
              <a:rPr kumimoji="0" lang="en-US" sz="2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 automaton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 which the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output depends only on the input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 called an </a:t>
            </a:r>
            <a:r>
              <a:rPr kumimoji="0" lang="en-US" sz="26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automaton without a memory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ClrTx/>
              <a:buSzPct val="100000"/>
              <a:buFont typeface="+mj-lt"/>
              <a:buAutoNum type="romanLcPeriod"/>
              <a:defRPr/>
            </a:pPr>
            <a:r>
              <a:rPr kumimoji="0" lang="en-US" sz="26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 automaton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 which the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output depends on the states as well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is called </a:t>
            </a:r>
            <a:r>
              <a:rPr kumimoji="0" lang="en-US" sz="26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automaton with a finite memory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ClrTx/>
              <a:buSzPct val="100000"/>
              <a:buFont typeface="+mj-lt"/>
              <a:buAutoNum type="romanLcPeriod"/>
              <a:defRPr/>
            </a:pPr>
            <a:r>
              <a:rPr kumimoji="0" lang="en-US" sz="2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 automaton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 which the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output depends only on the states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of the machine is called a </a:t>
            </a:r>
            <a:r>
              <a:rPr kumimoji="0" lang="en-US" sz="26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Moore machine.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25000"/>
              </a:lnSpc>
              <a:spcBef>
                <a:spcPts val="20"/>
              </a:spcBef>
              <a:spcAft>
                <a:spcPts val="0"/>
              </a:spcAft>
              <a:buClrTx/>
              <a:buSzPct val="100000"/>
              <a:buFont typeface="+mj-lt"/>
              <a:buAutoNum type="romanLcPeriod"/>
              <a:defRPr/>
            </a:pPr>
            <a:r>
              <a:rPr kumimoji="0" lang="en-US" sz="2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 automaton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 which the</a:t>
            </a:r>
            <a:r>
              <a:rPr kumimoji="0" lang="en-US" sz="2600" b="0" i="0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output depends on the state as well as on the input at any instant of time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kumimoji="0" lang="en-US" sz="26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Mealy machine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2" name="Slide Number Placeholder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400" dirty="0">
                <a:solidFill>
                  <a:srgbClr val="FFFFFF"/>
                </a:solidFill>
              </a:rPr>
            </a:fld>
            <a:endParaRPr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 Box 4"/>
          <p:cNvSpPr txBox="1"/>
          <p:nvPr/>
        </p:nvSpPr>
        <p:spPr>
          <a:xfrm>
            <a:off x="1171575" y="2882900"/>
            <a:ext cx="9848850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Automata</a:t>
            </a:r>
            <a:endParaRPr lang="en-US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a finite automaton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204470" y="3068955"/>
            <a:ext cx="11753215" cy="3067685"/>
          </a:xfrm>
        </p:spPr>
        <p:txBody>
          <a:bodyPr vert="horz" wrap="square" lIns="91440" tIns="45720" rIns="91440" bIns="45720" anchor="t" anchorCtr="0"/>
          <a:p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 </a:t>
            </a: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automaton </a:t>
            </a:r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 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tries to reach 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state</a:t>
            </a:r>
            <a:r>
              <a:rPr lang="en-US" altLang="en-US" sz="28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sequences of </a:t>
            </a:r>
            <a:r>
              <a:rPr lang="en-US" altLang="en-US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 to the </a:t>
            </a: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state</a:t>
            </a:r>
            <a:r>
              <a:rPr lang="en-GB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{</a:t>
            </a:r>
            <a:r>
              <a:rPr lang="en-US" alt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fff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fffff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…} = {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</a:t>
            </a:r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finite automata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alphabet {</a:t>
            </a:r>
            <a:r>
              <a:rPr lang="en-US" alt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0" name="Oval 4"/>
          <p:cNvSpPr/>
          <p:nvPr/>
        </p:nvSpPr>
        <p:spPr>
          <a:xfrm>
            <a:off x="4048125" y="1870075"/>
            <a:ext cx="731838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9941" name="Oval 5"/>
          <p:cNvSpPr/>
          <p:nvPr/>
        </p:nvSpPr>
        <p:spPr>
          <a:xfrm>
            <a:off x="6151563" y="1793875"/>
            <a:ext cx="731837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39942" name="Freeform 6"/>
          <p:cNvSpPr/>
          <p:nvPr/>
        </p:nvSpPr>
        <p:spPr>
          <a:xfrm>
            <a:off x="4687888" y="1844675"/>
            <a:ext cx="1554162" cy="101600"/>
          </a:xfrm>
          <a:custGeom>
            <a:avLst/>
            <a:gdLst>
              <a:gd name="txL" fmla="*/ 0 w 816"/>
              <a:gd name="txT" fmla="*/ 0 h 200"/>
              <a:gd name="txR" fmla="*/ 816 w 816"/>
              <a:gd name="txB" fmla="*/ 200 h 2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GB" altLang="en-US"/>
          </a:p>
        </p:txBody>
      </p:sp>
      <p:sp>
        <p:nvSpPr>
          <p:cNvPr id="39943" name="Freeform 7"/>
          <p:cNvSpPr/>
          <p:nvPr/>
        </p:nvSpPr>
        <p:spPr>
          <a:xfrm flipV="1">
            <a:off x="4779963" y="2314575"/>
            <a:ext cx="1554162" cy="177800"/>
          </a:xfrm>
          <a:custGeom>
            <a:avLst/>
            <a:gdLst>
              <a:gd name="txL" fmla="*/ 0 w 816"/>
              <a:gd name="txT" fmla="*/ 0 h 200"/>
              <a:gd name="txR" fmla="*/ 816 w 816"/>
              <a:gd name="txB" fmla="*/ 200 h 2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39944" name="Line 8"/>
          <p:cNvSpPr/>
          <p:nvPr/>
        </p:nvSpPr>
        <p:spPr>
          <a:xfrm>
            <a:off x="3590925" y="21748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9945" name="Text Box 9"/>
          <p:cNvSpPr txBox="1"/>
          <p:nvPr/>
        </p:nvSpPr>
        <p:spPr>
          <a:xfrm>
            <a:off x="4152900" y="1989138"/>
            <a:ext cx="44704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off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39946" name="Text Box 10"/>
          <p:cNvSpPr txBox="1"/>
          <p:nvPr/>
        </p:nvSpPr>
        <p:spPr>
          <a:xfrm>
            <a:off x="6264275" y="1916113"/>
            <a:ext cx="4165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on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39947" name="Text Box 12"/>
          <p:cNvSpPr txBox="1"/>
          <p:nvPr/>
        </p:nvSpPr>
        <p:spPr>
          <a:xfrm>
            <a:off x="5356225" y="1477963"/>
            <a:ext cx="23304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i="1" dirty="0">
                <a:latin typeface="Garamond" panose="02020404030301010803" pitchFamily="18" charset="0"/>
                <a:ea typeface="PMingLiU" pitchFamily="18" charset="-120"/>
              </a:rPr>
              <a:t>f</a:t>
            </a:r>
            <a:endParaRPr lang="en-US" altLang="zh-TW" sz="1800" i="1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39948" name="Text Box 13"/>
          <p:cNvSpPr txBox="1"/>
          <p:nvPr/>
        </p:nvSpPr>
        <p:spPr>
          <a:xfrm>
            <a:off x="5337175" y="2490788"/>
            <a:ext cx="23304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i="1" dirty="0">
                <a:latin typeface="Garamond" panose="02020404030301010803" pitchFamily="18" charset="0"/>
                <a:ea typeface="PMingLiU" pitchFamily="18" charset="-120"/>
              </a:rPr>
              <a:t>f</a:t>
            </a:r>
            <a:endParaRPr lang="en-US" altLang="zh-TW" sz="1800" i="1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39949" name="Oval 14"/>
          <p:cNvSpPr/>
          <p:nvPr/>
        </p:nvSpPr>
        <p:spPr>
          <a:xfrm>
            <a:off x="6219825" y="1844675"/>
            <a:ext cx="606425" cy="5048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838200" y="91440"/>
            <a:ext cx="10515600" cy="826770"/>
          </a:xfrm>
        </p:spPr>
        <p:txBody>
          <a:bodyPr vert="horz" wrap="square" lIns="91440" tIns="45720" rIns="91440" bIns="45720" anchor="ctr" anchorCtr="0"/>
          <a:p>
            <a:r>
              <a:rPr lang="en-US" altLang="zh-TW" sz="4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Deterministic finite automata</a:t>
            </a:r>
            <a:endParaRPr lang="en-US" altLang="zh-TW" sz="4000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</p:txBody>
      </p:sp>
      <p:sp>
        <p:nvSpPr>
          <p:cNvPr id="40963" name="Rectangle 4"/>
          <p:cNvSpPr>
            <a:spLocks noGrp="1"/>
          </p:cNvSpPr>
          <p:nvPr>
            <p:ph idx="1"/>
          </p:nvPr>
        </p:nvSpPr>
        <p:spPr>
          <a:xfrm>
            <a:off x="262890" y="1210310"/>
            <a:ext cx="11629390" cy="4966970"/>
          </a:xfrm>
        </p:spPr>
        <p:txBody>
          <a:bodyPr vert="horz" wrap="square" lIns="91440" tIns="45720" rIns="91440" bIns="45720" anchor="t" anchorCtr="0"/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deterministic finite automata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(DFA) is a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5-tuple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 d, q0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where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finite set of </a:t>
            </a:r>
            <a:r>
              <a:rPr lang="en-US" altLang="en-US" sz="26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endParaRPr lang="en-US" altLang="en-US" sz="2600" b="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(sigma) is an </a:t>
            </a:r>
            <a:r>
              <a:rPr lang="en-US" altLang="en-US" sz="26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alphabet</a:t>
            </a:r>
            <a:endParaRPr lang="en-US" altLang="en-US" sz="2600" b="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d: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S → </a:t>
            </a:r>
            <a:r>
              <a:rPr lang="en-US" altLang="en-US" sz="2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altLang="en-US" sz="26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 function</a:t>
            </a:r>
            <a:endParaRPr lang="en-US" altLang="en-US" sz="2600" b="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q0</a:t>
            </a:r>
            <a:r>
              <a:rPr lang="en-GB" alt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Symbol" panose="05050102010706020507" pitchFamily="18" charset="2"/>
                <a:sym typeface="+mn-ea"/>
              </a:rPr>
              <a:t>Î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altLang="en-US" sz="26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endParaRPr lang="en-US" altLang="en-US" sz="2600" b="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latin typeface="Symbol" panose="05050102010706020507" pitchFamily="18" charset="2"/>
                <a:sym typeface="+mn-ea"/>
              </a:rPr>
              <a:t>Í</a:t>
            </a:r>
            <a:r>
              <a:rPr lang="en-US" altLang="en-US" sz="2600" dirty="0">
                <a:sym typeface="+mn-ea"/>
              </a:rPr>
              <a:t>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set of </a:t>
            </a:r>
            <a:r>
              <a:rPr lang="en-US" altLang="en-US" sz="26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accepting states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altLang="en-US" sz="26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states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diagrams, the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accepting states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denoted by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loops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TW" sz="4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Deterministic finite automata</a:t>
            </a:r>
            <a:endParaRPr lang="en-US" altLang="zh-TW" sz="4000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</p:txBody>
      </p:sp>
      <p:sp>
        <p:nvSpPr>
          <p:cNvPr id="41987" name="Rectangle 4"/>
          <p:cNvSpPr>
            <a:spLocks noGrp="1"/>
          </p:cNvSpPr>
          <p:nvPr>
            <p:ph idx="1"/>
          </p:nvPr>
        </p:nvSpPr>
        <p:spPr>
          <a:xfrm>
            <a:off x="281940" y="1257935"/>
            <a:ext cx="11628120" cy="4919345"/>
          </a:xfrm>
        </p:spPr>
        <p:txBody>
          <a:bodyPr vert="horz" wrap="square" lIns="91440" tIns="45720" rIns="91440" bIns="45720" anchor="t" anchorCtr="0"/>
          <a:p>
            <a:pPr algn="just">
              <a:lnSpc>
                <a:spcPct val="100000"/>
              </a:lnSpc>
            </a:pP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 initial  time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it  is  assumed  to  be  in  the  </a:t>
            </a: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 state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 its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mechanism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 leftmost  symbol of  the 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 string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move of the automation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input mechanism advances </a:t>
            </a: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position to the right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each move consumes one input symbol.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is reached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accepted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automation is in one of its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states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otherwise the string is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rejected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Diagram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1" name="Oval 4"/>
          <p:cNvSpPr/>
          <p:nvPr/>
        </p:nvSpPr>
        <p:spPr>
          <a:xfrm>
            <a:off x="3382963" y="2032000"/>
            <a:ext cx="639762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3012" name="Oval 5"/>
          <p:cNvSpPr/>
          <p:nvPr/>
        </p:nvSpPr>
        <p:spPr>
          <a:xfrm>
            <a:off x="3475038" y="2108200"/>
            <a:ext cx="4572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3013" name="Oval 6"/>
          <p:cNvSpPr/>
          <p:nvPr/>
        </p:nvSpPr>
        <p:spPr>
          <a:xfrm>
            <a:off x="5578475" y="2032000"/>
            <a:ext cx="639763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3014" name="Line 7"/>
          <p:cNvSpPr/>
          <p:nvPr/>
        </p:nvSpPr>
        <p:spPr>
          <a:xfrm>
            <a:off x="3011488" y="2336800"/>
            <a:ext cx="3714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15" name="Rectangle 9"/>
          <p:cNvSpPr/>
          <p:nvPr/>
        </p:nvSpPr>
        <p:spPr>
          <a:xfrm>
            <a:off x="3475038" y="2066925"/>
            <a:ext cx="3644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18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0</a:t>
            </a:r>
            <a:endParaRPr lang="en-US" altLang="zh-TW" sz="18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3016" name="Rectangle 10"/>
          <p:cNvSpPr/>
          <p:nvPr/>
        </p:nvSpPr>
        <p:spPr>
          <a:xfrm>
            <a:off x="5668963" y="2066925"/>
            <a:ext cx="3644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18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1</a:t>
            </a:r>
            <a:endParaRPr lang="en-US" altLang="zh-TW" sz="18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3017" name="Rectangle 11"/>
          <p:cNvSpPr/>
          <p:nvPr/>
        </p:nvSpPr>
        <p:spPr>
          <a:xfrm>
            <a:off x="7954963" y="2066925"/>
            <a:ext cx="3644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18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2</a:t>
            </a:r>
            <a:endParaRPr lang="en-US" altLang="zh-TW" sz="18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3018" name="Oval 12"/>
          <p:cNvSpPr/>
          <p:nvPr/>
        </p:nvSpPr>
        <p:spPr>
          <a:xfrm>
            <a:off x="7864475" y="2032000"/>
            <a:ext cx="639763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3019" name="Oval 13"/>
          <p:cNvSpPr/>
          <p:nvPr/>
        </p:nvSpPr>
        <p:spPr>
          <a:xfrm>
            <a:off x="5668963" y="2108200"/>
            <a:ext cx="4572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3020" name="Line 14"/>
          <p:cNvSpPr/>
          <p:nvPr/>
        </p:nvSpPr>
        <p:spPr>
          <a:xfrm>
            <a:off x="4022725" y="2336800"/>
            <a:ext cx="15557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21" name="Line 15"/>
          <p:cNvSpPr/>
          <p:nvPr/>
        </p:nvSpPr>
        <p:spPr>
          <a:xfrm>
            <a:off x="6269038" y="2336800"/>
            <a:ext cx="15954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22" name="Text Box 16"/>
          <p:cNvSpPr txBox="1"/>
          <p:nvPr/>
        </p:nvSpPr>
        <p:spPr>
          <a:xfrm>
            <a:off x="4479925" y="2039938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1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3023" name="Text Box 17"/>
          <p:cNvSpPr txBox="1"/>
          <p:nvPr/>
        </p:nvSpPr>
        <p:spPr>
          <a:xfrm>
            <a:off x="6858000" y="2039938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0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3024" name="Freeform 18"/>
          <p:cNvSpPr/>
          <p:nvPr/>
        </p:nvSpPr>
        <p:spPr>
          <a:xfrm>
            <a:off x="3292475" y="1562100"/>
            <a:ext cx="609600" cy="469900"/>
          </a:xfrm>
          <a:custGeom>
            <a:avLst/>
            <a:gdLst>
              <a:gd name="txL" fmla="*/ 0 w 320"/>
              <a:gd name="txT" fmla="*/ 0 h 296"/>
              <a:gd name="txR" fmla="*/ 320 w 320"/>
              <a:gd name="txB" fmla="*/ 296 h 29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GB" altLang="en-US"/>
          </a:p>
        </p:txBody>
      </p:sp>
      <p:sp>
        <p:nvSpPr>
          <p:cNvPr id="43025" name="Freeform 19"/>
          <p:cNvSpPr/>
          <p:nvPr/>
        </p:nvSpPr>
        <p:spPr>
          <a:xfrm>
            <a:off x="5516563" y="1574800"/>
            <a:ext cx="609600" cy="469900"/>
          </a:xfrm>
          <a:custGeom>
            <a:avLst/>
            <a:gdLst>
              <a:gd name="txL" fmla="*/ 0 w 320"/>
              <a:gd name="txT" fmla="*/ 0 h 296"/>
              <a:gd name="txR" fmla="*/ 320 w 320"/>
              <a:gd name="txB" fmla="*/ 296 h 29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GB" altLang="en-US"/>
          </a:p>
        </p:txBody>
      </p:sp>
      <p:sp>
        <p:nvSpPr>
          <p:cNvPr id="43026" name="Freeform 20"/>
          <p:cNvSpPr/>
          <p:nvPr/>
        </p:nvSpPr>
        <p:spPr>
          <a:xfrm>
            <a:off x="7802563" y="1574800"/>
            <a:ext cx="609600" cy="469900"/>
          </a:xfrm>
          <a:custGeom>
            <a:avLst/>
            <a:gdLst>
              <a:gd name="txL" fmla="*/ 0 w 320"/>
              <a:gd name="txT" fmla="*/ 0 h 296"/>
              <a:gd name="txR" fmla="*/ 320 w 320"/>
              <a:gd name="txB" fmla="*/ 296 h 29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GB" altLang="en-US"/>
          </a:p>
        </p:txBody>
      </p:sp>
      <p:sp>
        <p:nvSpPr>
          <p:cNvPr id="43027" name="Text Box 21"/>
          <p:cNvSpPr txBox="1"/>
          <p:nvPr/>
        </p:nvSpPr>
        <p:spPr>
          <a:xfrm>
            <a:off x="3802063" y="1506538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0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3028" name="Text Box 22"/>
          <p:cNvSpPr txBox="1"/>
          <p:nvPr/>
        </p:nvSpPr>
        <p:spPr>
          <a:xfrm>
            <a:off x="8321675" y="1506538"/>
            <a:ext cx="4476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0,1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3029" name="Text Box 23"/>
          <p:cNvSpPr txBox="1"/>
          <p:nvPr/>
        </p:nvSpPr>
        <p:spPr>
          <a:xfrm>
            <a:off x="6035675" y="1506538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1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3030" name="Text Box 24"/>
          <p:cNvSpPr txBox="1"/>
          <p:nvPr/>
        </p:nvSpPr>
        <p:spPr>
          <a:xfrm>
            <a:off x="340995" y="3032760"/>
            <a:ext cx="5328285" cy="1780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{0, 1}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states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{q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accepting states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{q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31" name="Line 26"/>
          <p:cNvSpPr/>
          <p:nvPr/>
        </p:nvSpPr>
        <p:spPr>
          <a:xfrm>
            <a:off x="7908925" y="4438650"/>
            <a:ext cx="2247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32" name="Text Box 27"/>
          <p:cNvSpPr txBox="1"/>
          <p:nvPr/>
        </p:nvSpPr>
        <p:spPr>
          <a:xfrm rot="-5400000">
            <a:off x="7337425" y="4805363"/>
            <a:ext cx="7270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ea typeface="PMingLiU" pitchFamily="18" charset="-120"/>
              </a:rPr>
              <a:t>states</a:t>
            </a:r>
            <a:endParaRPr lang="en-US" altLang="zh-TW" sz="1800" dirty="0">
              <a:ea typeface="PMingLiU" pitchFamily="18" charset="-120"/>
            </a:endParaRPr>
          </a:p>
        </p:txBody>
      </p:sp>
      <p:sp>
        <p:nvSpPr>
          <p:cNvPr id="43033" name="Text Box 28"/>
          <p:cNvSpPr txBox="1"/>
          <p:nvPr/>
        </p:nvSpPr>
        <p:spPr>
          <a:xfrm>
            <a:off x="8859838" y="3717925"/>
            <a:ext cx="7620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ea typeface="PMingLiU" pitchFamily="18" charset="-120"/>
              </a:rPr>
              <a:t>inputs</a:t>
            </a:r>
            <a:endParaRPr lang="en-US" altLang="zh-TW" sz="1800" dirty="0">
              <a:ea typeface="PMingLiU" pitchFamily="18" charset="-120"/>
            </a:endParaRPr>
          </a:p>
        </p:txBody>
      </p:sp>
      <p:sp>
        <p:nvSpPr>
          <p:cNvPr id="43034" name="Text Box 29"/>
          <p:cNvSpPr txBox="1"/>
          <p:nvPr/>
        </p:nvSpPr>
        <p:spPr>
          <a:xfrm>
            <a:off x="8793163" y="4016375"/>
            <a:ext cx="32575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</a:rPr>
              <a:t>0</a:t>
            </a:r>
            <a:endParaRPr lang="en-US" altLang="zh-TW" sz="24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3035" name="Text Box 30"/>
          <p:cNvSpPr txBox="1"/>
          <p:nvPr/>
        </p:nvSpPr>
        <p:spPr>
          <a:xfrm>
            <a:off x="9551988" y="4025900"/>
            <a:ext cx="32575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</a:rPr>
              <a:t>1</a:t>
            </a:r>
            <a:endParaRPr lang="en-US" altLang="zh-TW" sz="24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3036" name="Rectangle 31"/>
          <p:cNvSpPr/>
          <p:nvPr/>
        </p:nvSpPr>
        <p:spPr>
          <a:xfrm>
            <a:off x="8001000" y="4325938"/>
            <a:ext cx="4248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4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0</a:t>
            </a:r>
            <a:endParaRPr lang="en-US" altLang="zh-TW" sz="24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3037" name="Text Box 32"/>
          <p:cNvSpPr txBox="1"/>
          <p:nvPr/>
        </p:nvSpPr>
        <p:spPr>
          <a:xfrm>
            <a:off x="8001000" y="4706938"/>
            <a:ext cx="4248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4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1</a:t>
            </a:r>
            <a:endParaRPr lang="en-US" altLang="zh-TW" sz="24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3038" name="Text Box 33"/>
          <p:cNvSpPr txBox="1"/>
          <p:nvPr/>
        </p:nvSpPr>
        <p:spPr>
          <a:xfrm>
            <a:off x="8001000" y="5087938"/>
            <a:ext cx="4248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4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2</a:t>
            </a:r>
            <a:endParaRPr lang="en-US" altLang="zh-TW" sz="24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3039" name="Rectangle 36"/>
          <p:cNvSpPr/>
          <p:nvPr/>
        </p:nvSpPr>
        <p:spPr>
          <a:xfrm>
            <a:off x="8774113" y="4325938"/>
            <a:ext cx="4248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4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0</a:t>
            </a:r>
            <a:endParaRPr lang="en-US" altLang="zh-TW" sz="24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3040" name="Rectangle 37"/>
          <p:cNvSpPr/>
          <p:nvPr/>
        </p:nvSpPr>
        <p:spPr>
          <a:xfrm>
            <a:off x="9515475" y="4335463"/>
            <a:ext cx="4248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4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1</a:t>
            </a:r>
            <a:endParaRPr lang="en-US" altLang="zh-TW" sz="24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3041" name="Rectangle 38"/>
          <p:cNvSpPr/>
          <p:nvPr/>
        </p:nvSpPr>
        <p:spPr>
          <a:xfrm>
            <a:off x="8774113" y="4706938"/>
            <a:ext cx="4248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4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2</a:t>
            </a:r>
            <a:endParaRPr lang="en-US" altLang="zh-TW" sz="24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3042" name="Rectangle 39"/>
          <p:cNvSpPr/>
          <p:nvPr/>
        </p:nvSpPr>
        <p:spPr>
          <a:xfrm>
            <a:off x="9515475" y="5097463"/>
            <a:ext cx="4248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4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2</a:t>
            </a:r>
            <a:endParaRPr lang="en-US" altLang="zh-TW" sz="24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3043" name="Rectangle 40"/>
          <p:cNvSpPr/>
          <p:nvPr/>
        </p:nvSpPr>
        <p:spPr>
          <a:xfrm>
            <a:off x="8774113" y="5087938"/>
            <a:ext cx="4248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4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2</a:t>
            </a:r>
            <a:endParaRPr lang="en-US" altLang="zh-TW" sz="24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3044" name="Rectangle 41"/>
          <p:cNvSpPr/>
          <p:nvPr/>
        </p:nvSpPr>
        <p:spPr>
          <a:xfrm>
            <a:off x="9515475" y="4716463"/>
            <a:ext cx="4248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24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24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1</a:t>
            </a:r>
            <a:endParaRPr lang="en-US" altLang="zh-TW" sz="24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3045" name="Line 44"/>
          <p:cNvSpPr/>
          <p:nvPr/>
        </p:nvSpPr>
        <p:spPr>
          <a:xfrm>
            <a:off x="8601075" y="4078288"/>
            <a:ext cx="15557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46" name="Line 47"/>
          <p:cNvSpPr/>
          <p:nvPr/>
        </p:nvSpPr>
        <p:spPr>
          <a:xfrm>
            <a:off x="7908925" y="5602288"/>
            <a:ext cx="2247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47" name="Line 48"/>
          <p:cNvSpPr/>
          <p:nvPr/>
        </p:nvSpPr>
        <p:spPr>
          <a:xfrm>
            <a:off x="8601075" y="4078288"/>
            <a:ext cx="0" cy="15287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48" name="Line 49"/>
          <p:cNvSpPr/>
          <p:nvPr/>
        </p:nvSpPr>
        <p:spPr>
          <a:xfrm>
            <a:off x="10156825" y="4078288"/>
            <a:ext cx="0" cy="15287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49" name="Line 51"/>
          <p:cNvSpPr/>
          <p:nvPr/>
        </p:nvSpPr>
        <p:spPr>
          <a:xfrm>
            <a:off x="7908925" y="4438650"/>
            <a:ext cx="0" cy="1168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50" name="Rectangle 53"/>
          <p:cNvSpPr/>
          <p:nvPr/>
        </p:nvSpPr>
        <p:spPr>
          <a:xfrm>
            <a:off x="8193088" y="3213100"/>
            <a:ext cx="20955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B050"/>
                </a:solidFill>
              </a:rPr>
              <a:t>Transition table</a:t>
            </a:r>
            <a:endParaRPr lang="en-US" altLang="en-US" sz="24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6850" y="4812665"/>
            <a:ext cx="7320915" cy="156654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22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 every  transition  rule </a:t>
            </a:r>
            <a:r>
              <a:rPr kumimoji="0" lang="en-US" sz="22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d(</a:t>
            </a:r>
            <a:r>
              <a:rPr kumimoji="0" lang="en-US" sz="22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sz="2200" b="1" kern="1200" cap="none" spc="0" normalizeH="0" baseline="-2500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2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,a</a:t>
            </a:r>
            <a:r>
              <a:rPr kumimoji="0" lang="en-US" sz="22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en-GB" altLang="en-US" sz="22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2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</a:t>
            </a:r>
            <a:r>
              <a:rPr kumimoji="0" lang="en-US" sz="2200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sz="2200" kern="1200" cap="none" spc="0" normalizeH="0" baseline="-2500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0" lang="en-US" sz="22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 the graph has  an  edge  (q</a:t>
            </a:r>
            <a:r>
              <a:rPr kumimoji="0" lang="en-US" sz="2200" kern="1200" cap="none" spc="0" normalizeH="0" baseline="-2500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sz="22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 </a:t>
            </a:r>
            <a:r>
              <a:rPr kumimoji="0" lang="en-US" sz="2200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sz="2200" kern="1200" cap="none" spc="0" normalizeH="0" baseline="-2500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0" lang="en-US" sz="22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labeled  </a:t>
            </a:r>
            <a:r>
              <a:rPr kumimoji="0" lang="en-US" sz="22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sz="22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endParaRPr kumimoji="0" lang="en-US" sz="2200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22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vertex associated with  </a:t>
            </a:r>
            <a:r>
              <a:rPr kumimoji="0" lang="en-US" sz="2200" b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sz="2200" b="1" kern="1200" cap="none" spc="0" normalizeH="0" baseline="-2500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0" lang="en-US" sz="22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is called the  initial vertex,  while those  labeled  with  </a:t>
            </a:r>
            <a:r>
              <a:rPr kumimoji="0" lang="en-US" sz="2200" b="1" kern="1200" cap="none" spc="0" normalizeH="0" baseline="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US" sz="2200" b="1" kern="1200" cap="none" spc="0" normalizeH="0" baseline="-25000" noProof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en-US" sz="2200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are the final  vertices.</a:t>
            </a:r>
            <a:endParaRPr kumimoji="0" lang="en-US" sz="2200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3052" name="Rectangle 53"/>
          <p:cNvSpPr/>
          <p:nvPr/>
        </p:nvSpPr>
        <p:spPr>
          <a:xfrm>
            <a:off x="4310063" y="2571750"/>
            <a:ext cx="322770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B050"/>
                </a:solidFill>
              </a:rPr>
              <a:t>State transition diagram</a:t>
            </a: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endParaRPr lang="en-US" altLang="en-US" sz="2400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6215" y="1033780"/>
            <a:ext cx="117856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transition diagram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diagram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 graph 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constructed as follows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838200" y="48895"/>
            <a:ext cx="10515600" cy="984250"/>
          </a:xfrm>
        </p:spPr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of a DFA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6" name="Rectangle 5"/>
          <p:cNvSpPr>
            <a:spLocks noGrp="1"/>
          </p:cNvSpPr>
          <p:nvPr>
            <p:ph idx="1"/>
          </p:nvPr>
        </p:nvSpPr>
        <p:spPr>
          <a:xfrm>
            <a:off x="1084580" y="5372100"/>
            <a:ext cx="10023475" cy="643890"/>
          </a:xfrm>
        </p:spPr>
        <p:txBody>
          <a:bodyPr vert="horz" wrap="square" lIns="91440" tIns="45720" rIns="91440" bIns="45720" anchor="t" anchorCtr="0"/>
          <a:p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of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{</a:t>
            </a:r>
            <a:r>
              <a:rPr lang="en-US" alt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fff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fffff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…} = {</a:t>
            </a:r>
            <a:r>
              <a:rPr lang="en-US" alt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odd} </a:t>
            </a: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7" name="Oval 6"/>
          <p:cNvSpPr/>
          <p:nvPr/>
        </p:nvSpPr>
        <p:spPr>
          <a:xfrm>
            <a:off x="4967288" y="3627438"/>
            <a:ext cx="731837" cy="6096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4038" name="Oval 7"/>
          <p:cNvSpPr/>
          <p:nvPr/>
        </p:nvSpPr>
        <p:spPr>
          <a:xfrm>
            <a:off x="7092950" y="3462655"/>
            <a:ext cx="730250" cy="65214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4039" name="Freeform 8"/>
          <p:cNvSpPr/>
          <p:nvPr/>
        </p:nvSpPr>
        <p:spPr>
          <a:xfrm>
            <a:off x="5607050" y="3602038"/>
            <a:ext cx="1554163" cy="101600"/>
          </a:xfrm>
          <a:custGeom>
            <a:avLst/>
            <a:gdLst>
              <a:gd name="txL" fmla="*/ 0 w 816"/>
              <a:gd name="txT" fmla="*/ 0 h 200"/>
              <a:gd name="txR" fmla="*/ 816 w 816"/>
              <a:gd name="txB" fmla="*/ 200 h 2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GB" altLang="en-US"/>
          </a:p>
        </p:txBody>
      </p:sp>
      <p:sp>
        <p:nvSpPr>
          <p:cNvPr id="44040" name="Freeform 9"/>
          <p:cNvSpPr/>
          <p:nvPr/>
        </p:nvSpPr>
        <p:spPr>
          <a:xfrm flipV="1">
            <a:off x="5683250" y="4033838"/>
            <a:ext cx="1554163" cy="177800"/>
          </a:xfrm>
          <a:custGeom>
            <a:avLst/>
            <a:gdLst>
              <a:gd name="txL" fmla="*/ 0 w 816"/>
              <a:gd name="txT" fmla="*/ 0 h 200"/>
              <a:gd name="txR" fmla="*/ 816 w 816"/>
              <a:gd name="txB" fmla="*/ 200 h 200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816" h="200">
                <a:moveTo>
                  <a:pt x="0" y="200"/>
                </a:moveTo>
                <a:cubicBezTo>
                  <a:pt x="124" y="108"/>
                  <a:pt x="248" y="16"/>
                  <a:pt x="384" y="8"/>
                </a:cubicBezTo>
                <a:cubicBezTo>
                  <a:pt x="520" y="0"/>
                  <a:pt x="668" y="76"/>
                  <a:pt x="816" y="15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44041" name="Line 10"/>
          <p:cNvSpPr/>
          <p:nvPr/>
        </p:nvSpPr>
        <p:spPr>
          <a:xfrm>
            <a:off x="4510088" y="3932238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42" name="Text Box 11"/>
          <p:cNvSpPr txBox="1"/>
          <p:nvPr/>
        </p:nvSpPr>
        <p:spPr>
          <a:xfrm>
            <a:off x="5072063" y="3746500"/>
            <a:ext cx="44704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off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4043" name="Text Box 12"/>
          <p:cNvSpPr txBox="1"/>
          <p:nvPr/>
        </p:nvSpPr>
        <p:spPr>
          <a:xfrm>
            <a:off x="7181850" y="3673475"/>
            <a:ext cx="4165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on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4044" name="Text Box 13"/>
          <p:cNvSpPr txBox="1"/>
          <p:nvPr/>
        </p:nvSpPr>
        <p:spPr>
          <a:xfrm>
            <a:off x="6246813" y="3246438"/>
            <a:ext cx="2825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i="1" dirty="0">
                <a:latin typeface="Garamond" panose="02020404030301010803" pitchFamily="18" charset="0"/>
                <a:ea typeface="PMingLiU" pitchFamily="18" charset="-120"/>
              </a:rPr>
              <a:t>f</a:t>
            </a:r>
            <a:endParaRPr lang="en-US" altLang="zh-TW" sz="1800" i="1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4045" name="Text Box 14"/>
          <p:cNvSpPr txBox="1"/>
          <p:nvPr/>
        </p:nvSpPr>
        <p:spPr>
          <a:xfrm>
            <a:off x="6256338" y="4248150"/>
            <a:ext cx="23304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i="1" dirty="0">
                <a:latin typeface="Garamond" panose="02020404030301010803" pitchFamily="18" charset="0"/>
                <a:ea typeface="PMingLiU" pitchFamily="18" charset="-120"/>
              </a:rPr>
              <a:t>f</a:t>
            </a:r>
            <a:endParaRPr lang="en-US" altLang="zh-TW" sz="1800" i="1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4046" name="Oval 15"/>
          <p:cNvSpPr/>
          <p:nvPr/>
        </p:nvSpPr>
        <p:spPr>
          <a:xfrm>
            <a:off x="7161213" y="3536633"/>
            <a:ext cx="604837" cy="504825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4047" name="Text Box 16"/>
          <p:cNvSpPr txBox="1"/>
          <p:nvPr/>
        </p:nvSpPr>
        <p:spPr>
          <a:xfrm>
            <a:off x="3187700" y="3675063"/>
            <a:ext cx="5213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en-US" sz="2400" i="1" dirty="0">
                <a:latin typeface="Times New Roman" panose="02020603050405020304" pitchFamily="18" charset="0"/>
              </a:rPr>
              <a:t>M</a:t>
            </a:r>
            <a:r>
              <a:rPr lang="en-US" altLang="en-US" sz="2400" dirty="0">
                <a:latin typeface="Times New Roman" panose="02020603050405020304" pitchFamily="18" charset="0"/>
              </a:rPr>
              <a:t>: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19710" y="1243330"/>
            <a:ext cx="11661775" cy="16306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just">
              <a:spcBef>
                <a:spcPct val="0"/>
              </a:spcBef>
              <a:buNone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language of a DFA</a:t>
            </a:r>
            <a:r>
              <a:rPr lang="en-US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S, d,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en-US" sz="26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is the </a:t>
            </a:r>
            <a:r>
              <a:rPr lang="en-US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set of</a:t>
            </a:r>
            <a:r>
              <a:rPr lang="en-GB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all strings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over </a:t>
            </a:r>
            <a:r>
              <a:rPr lang="en-US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that,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starting from </a:t>
            </a:r>
            <a:r>
              <a:rPr lang="en-US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en-US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following the </a:t>
            </a:r>
            <a:r>
              <a:rPr lang="en-US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transitions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 the string is read </a:t>
            </a:r>
            <a:r>
              <a:rPr lang="en-US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left</a:t>
            </a:r>
            <a:r>
              <a:rPr lang="en-GB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right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will reach some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accepting state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Oval 3"/>
          <p:cNvSpPr/>
          <p:nvPr/>
        </p:nvSpPr>
        <p:spPr>
          <a:xfrm>
            <a:off x="4706938" y="1866900"/>
            <a:ext cx="639762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5059" name="Oval 4"/>
          <p:cNvSpPr/>
          <p:nvPr/>
        </p:nvSpPr>
        <p:spPr>
          <a:xfrm>
            <a:off x="4799013" y="1943100"/>
            <a:ext cx="4572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5060" name="Oval 5"/>
          <p:cNvSpPr/>
          <p:nvPr/>
        </p:nvSpPr>
        <p:spPr>
          <a:xfrm>
            <a:off x="6902450" y="1866900"/>
            <a:ext cx="639763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5061" name="Line 6"/>
          <p:cNvSpPr/>
          <p:nvPr/>
        </p:nvSpPr>
        <p:spPr>
          <a:xfrm>
            <a:off x="4067175" y="2171700"/>
            <a:ext cx="6397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62" name="Rectangle 8"/>
          <p:cNvSpPr/>
          <p:nvPr/>
        </p:nvSpPr>
        <p:spPr>
          <a:xfrm>
            <a:off x="4799013" y="1901825"/>
            <a:ext cx="3644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18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0</a:t>
            </a:r>
            <a:endParaRPr lang="en-US" altLang="zh-TW" sz="18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5063" name="Rectangle 9"/>
          <p:cNvSpPr/>
          <p:nvPr/>
        </p:nvSpPr>
        <p:spPr>
          <a:xfrm>
            <a:off x="6992938" y="1901825"/>
            <a:ext cx="3644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18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1</a:t>
            </a:r>
            <a:endParaRPr lang="en-US" altLang="zh-TW" sz="18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5064" name="Oval 10"/>
          <p:cNvSpPr/>
          <p:nvPr/>
        </p:nvSpPr>
        <p:spPr>
          <a:xfrm>
            <a:off x="4725988" y="3238500"/>
            <a:ext cx="639762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5065" name="Line 11"/>
          <p:cNvSpPr/>
          <p:nvPr/>
        </p:nvSpPr>
        <p:spPr>
          <a:xfrm>
            <a:off x="4086225" y="3543300"/>
            <a:ext cx="6397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66" name="Rectangle 13"/>
          <p:cNvSpPr/>
          <p:nvPr/>
        </p:nvSpPr>
        <p:spPr>
          <a:xfrm>
            <a:off x="4818063" y="3273425"/>
            <a:ext cx="3644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18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0</a:t>
            </a:r>
            <a:endParaRPr lang="en-US" altLang="zh-TW" sz="18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5067" name="Rectangle 14"/>
          <p:cNvSpPr/>
          <p:nvPr/>
        </p:nvSpPr>
        <p:spPr>
          <a:xfrm>
            <a:off x="7011988" y="3273425"/>
            <a:ext cx="3644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18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1</a:t>
            </a:r>
            <a:endParaRPr lang="en-US" altLang="zh-TW" sz="18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5068" name="Oval 15"/>
          <p:cNvSpPr/>
          <p:nvPr/>
        </p:nvSpPr>
        <p:spPr>
          <a:xfrm>
            <a:off x="3417888" y="4686300"/>
            <a:ext cx="639762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5069" name="Oval 16"/>
          <p:cNvSpPr/>
          <p:nvPr/>
        </p:nvSpPr>
        <p:spPr>
          <a:xfrm>
            <a:off x="3508375" y="4762500"/>
            <a:ext cx="4572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5070" name="Oval 17"/>
          <p:cNvSpPr/>
          <p:nvPr/>
        </p:nvSpPr>
        <p:spPr>
          <a:xfrm>
            <a:off x="5611813" y="4686300"/>
            <a:ext cx="639762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5071" name="Line 18"/>
          <p:cNvSpPr/>
          <p:nvPr/>
        </p:nvSpPr>
        <p:spPr>
          <a:xfrm>
            <a:off x="2778125" y="4991100"/>
            <a:ext cx="6397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72" name="Rectangle 20"/>
          <p:cNvSpPr/>
          <p:nvPr/>
        </p:nvSpPr>
        <p:spPr>
          <a:xfrm>
            <a:off x="3508375" y="4721225"/>
            <a:ext cx="3644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18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0</a:t>
            </a:r>
            <a:endParaRPr lang="en-US" altLang="zh-TW" sz="18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5073" name="Rectangle 21"/>
          <p:cNvSpPr/>
          <p:nvPr/>
        </p:nvSpPr>
        <p:spPr>
          <a:xfrm>
            <a:off x="5703888" y="4721225"/>
            <a:ext cx="3644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18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1</a:t>
            </a:r>
            <a:endParaRPr lang="en-US" altLang="zh-TW" sz="18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5074" name="Oval 22"/>
          <p:cNvSpPr/>
          <p:nvPr/>
        </p:nvSpPr>
        <p:spPr>
          <a:xfrm>
            <a:off x="6921500" y="3238500"/>
            <a:ext cx="639763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5075" name="Rectangle 23"/>
          <p:cNvSpPr/>
          <p:nvPr/>
        </p:nvSpPr>
        <p:spPr>
          <a:xfrm>
            <a:off x="7989888" y="4721225"/>
            <a:ext cx="3644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18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2</a:t>
            </a:r>
            <a:endParaRPr lang="en-US" altLang="zh-TW" sz="18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5076" name="Oval 24"/>
          <p:cNvSpPr/>
          <p:nvPr/>
        </p:nvSpPr>
        <p:spPr>
          <a:xfrm>
            <a:off x="7837488" y="4686300"/>
            <a:ext cx="639762" cy="5334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5077" name="Oval 25"/>
          <p:cNvSpPr/>
          <p:nvPr/>
        </p:nvSpPr>
        <p:spPr>
          <a:xfrm>
            <a:off x="7016750" y="3314700"/>
            <a:ext cx="4572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5078" name="Oval 26"/>
          <p:cNvSpPr/>
          <p:nvPr/>
        </p:nvSpPr>
        <p:spPr>
          <a:xfrm>
            <a:off x="5703888" y="4762500"/>
            <a:ext cx="457200" cy="3810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5079" name="Line 27"/>
          <p:cNvSpPr/>
          <p:nvPr/>
        </p:nvSpPr>
        <p:spPr>
          <a:xfrm>
            <a:off x="5346700" y="2095500"/>
            <a:ext cx="15557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80" name="Line 28"/>
          <p:cNvSpPr/>
          <p:nvPr/>
        </p:nvSpPr>
        <p:spPr>
          <a:xfrm flipH="1">
            <a:off x="5346700" y="2171700"/>
            <a:ext cx="15557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81" name="Freeform 29"/>
          <p:cNvSpPr/>
          <p:nvPr/>
        </p:nvSpPr>
        <p:spPr>
          <a:xfrm>
            <a:off x="4584700" y="1397000"/>
            <a:ext cx="609600" cy="469900"/>
          </a:xfrm>
          <a:custGeom>
            <a:avLst/>
            <a:gdLst>
              <a:gd name="txL" fmla="*/ 0 w 320"/>
              <a:gd name="txT" fmla="*/ 0 h 296"/>
              <a:gd name="txR" fmla="*/ 320 w 320"/>
              <a:gd name="txB" fmla="*/ 296 h 29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GB" altLang="en-US"/>
          </a:p>
        </p:txBody>
      </p:sp>
      <p:sp>
        <p:nvSpPr>
          <p:cNvPr id="45082" name="Freeform 30"/>
          <p:cNvSpPr/>
          <p:nvPr/>
        </p:nvSpPr>
        <p:spPr>
          <a:xfrm>
            <a:off x="6840538" y="1409700"/>
            <a:ext cx="609600" cy="469900"/>
          </a:xfrm>
          <a:custGeom>
            <a:avLst/>
            <a:gdLst>
              <a:gd name="txL" fmla="*/ 0 w 320"/>
              <a:gd name="txT" fmla="*/ 0 h 296"/>
              <a:gd name="txR" fmla="*/ 320 w 320"/>
              <a:gd name="txB" fmla="*/ 296 h 29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GB" altLang="en-US"/>
          </a:p>
        </p:txBody>
      </p:sp>
      <p:sp>
        <p:nvSpPr>
          <p:cNvPr id="45083" name="Text Box 31"/>
          <p:cNvSpPr txBox="1"/>
          <p:nvPr/>
        </p:nvSpPr>
        <p:spPr>
          <a:xfrm>
            <a:off x="5126038" y="1341438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0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5084" name="Text Box 32"/>
          <p:cNvSpPr txBox="1"/>
          <p:nvPr/>
        </p:nvSpPr>
        <p:spPr>
          <a:xfrm>
            <a:off x="7359650" y="1341438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0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5085" name="Text Box 33"/>
          <p:cNvSpPr txBox="1"/>
          <p:nvPr/>
        </p:nvSpPr>
        <p:spPr>
          <a:xfrm>
            <a:off x="5876925" y="1763713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1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5086" name="Text Box 34"/>
          <p:cNvSpPr txBox="1"/>
          <p:nvPr/>
        </p:nvSpPr>
        <p:spPr>
          <a:xfrm>
            <a:off x="5895975" y="2179638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1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5087" name="Line 35"/>
          <p:cNvSpPr/>
          <p:nvPr/>
        </p:nvSpPr>
        <p:spPr>
          <a:xfrm>
            <a:off x="5400675" y="3467100"/>
            <a:ext cx="15541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88" name="Line 36"/>
          <p:cNvSpPr/>
          <p:nvPr/>
        </p:nvSpPr>
        <p:spPr>
          <a:xfrm flipH="1">
            <a:off x="5400675" y="35433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89" name="Freeform 37"/>
          <p:cNvSpPr/>
          <p:nvPr/>
        </p:nvSpPr>
        <p:spPr>
          <a:xfrm>
            <a:off x="4638675" y="2768600"/>
            <a:ext cx="609600" cy="469900"/>
          </a:xfrm>
          <a:custGeom>
            <a:avLst/>
            <a:gdLst>
              <a:gd name="txL" fmla="*/ 0 w 320"/>
              <a:gd name="txT" fmla="*/ 0 h 296"/>
              <a:gd name="txR" fmla="*/ 320 w 320"/>
              <a:gd name="txB" fmla="*/ 296 h 29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GB" altLang="en-US"/>
          </a:p>
        </p:txBody>
      </p:sp>
      <p:sp>
        <p:nvSpPr>
          <p:cNvPr id="45090" name="Freeform 38"/>
          <p:cNvSpPr/>
          <p:nvPr/>
        </p:nvSpPr>
        <p:spPr>
          <a:xfrm>
            <a:off x="6894513" y="2781300"/>
            <a:ext cx="609600" cy="469900"/>
          </a:xfrm>
          <a:custGeom>
            <a:avLst/>
            <a:gdLst>
              <a:gd name="txL" fmla="*/ 0 w 320"/>
              <a:gd name="txT" fmla="*/ 0 h 296"/>
              <a:gd name="txR" fmla="*/ 320 w 320"/>
              <a:gd name="txB" fmla="*/ 296 h 29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GB" altLang="en-US"/>
          </a:p>
        </p:txBody>
      </p:sp>
      <p:sp>
        <p:nvSpPr>
          <p:cNvPr id="45091" name="Text Box 39"/>
          <p:cNvSpPr txBox="1"/>
          <p:nvPr/>
        </p:nvSpPr>
        <p:spPr>
          <a:xfrm>
            <a:off x="5180013" y="2713038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0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5092" name="Text Box 40"/>
          <p:cNvSpPr txBox="1"/>
          <p:nvPr/>
        </p:nvSpPr>
        <p:spPr>
          <a:xfrm>
            <a:off x="7412038" y="2713038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1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5093" name="Text Box 41"/>
          <p:cNvSpPr txBox="1"/>
          <p:nvPr/>
        </p:nvSpPr>
        <p:spPr>
          <a:xfrm>
            <a:off x="5930900" y="3135313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1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5094" name="Text Box 42"/>
          <p:cNvSpPr txBox="1"/>
          <p:nvPr/>
        </p:nvSpPr>
        <p:spPr>
          <a:xfrm>
            <a:off x="5949950" y="3551238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0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5095" name="Line 43"/>
          <p:cNvSpPr/>
          <p:nvPr/>
        </p:nvSpPr>
        <p:spPr>
          <a:xfrm>
            <a:off x="4057650" y="4991100"/>
            <a:ext cx="15541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96" name="Line 44"/>
          <p:cNvSpPr/>
          <p:nvPr/>
        </p:nvSpPr>
        <p:spPr>
          <a:xfrm>
            <a:off x="6251575" y="4991100"/>
            <a:ext cx="15541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97" name="Text Box 45"/>
          <p:cNvSpPr txBox="1"/>
          <p:nvPr/>
        </p:nvSpPr>
        <p:spPr>
          <a:xfrm>
            <a:off x="4514850" y="4694238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1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5098" name="Text Box 46"/>
          <p:cNvSpPr txBox="1"/>
          <p:nvPr/>
        </p:nvSpPr>
        <p:spPr>
          <a:xfrm>
            <a:off x="6892925" y="4694238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0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5099" name="Freeform 47"/>
          <p:cNvSpPr/>
          <p:nvPr/>
        </p:nvSpPr>
        <p:spPr>
          <a:xfrm>
            <a:off x="3325813" y="4216400"/>
            <a:ext cx="609600" cy="469900"/>
          </a:xfrm>
          <a:custGeom>
            <a:avLst/>
            <a:gdLst>
              <a:gd name="txL" fmla="*/ 0 w 320"/>
              <a:gd name="txT" fmla="*/ 0 h 296"/>
              <a:gd name="txR" fmla="*/ 320 w 320"/>
              <a:gd name="txB" fmla="*/ 296 h 29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GB" altLang="en-US"/>
          </a:p>
        </p:txBody>
      </p:sp>
      <p:sp>
        <p:nvSpPr>
          <p:cNvPr id="45100" name="Freeform 48"/>
          <p:cNvSpPr/>
          <p:nvPr/>
        </p:nvSpPr>
        <p:spPr>
          <a:xfrm>
            <a:off x="5551488" y="4229100"/>
            <a:ext cx="609600" cy="469900"/>
          </a:xfrm>
          <a:custGeom>
            <a:avLst/>
            <a:gdLst>
              <a:gd name="txL" fmla="*/ 0 w 320"/>
              <a:gd name="txT" fmla="*/ 0 h 296"/>
              <a:gd name="txR" fmla="*/ 320 w 320"/>
              <a:gd name="txB" fmla="*/ 296 h 29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GB" altLang="en-US"/>
          </a:p>
        </p:txBody>
      </p:sp>
      <p:sp>
        <p:nvSpPr>
          <p:cNvPr id="45101" name="Freeform 49"/>
          <p:cNvSpPr/>
          <p:nvPr/>
        </p:nvSpPr>
        <p:spPr>
          <a:xfrm>
            <a:off x="7837488" y="4229100"/>
            <a:ext cx="609600" cy="469900"/>
          </a:xfrm>
          <a:custGeom>
            <a:avLst/>
            <a:gdLst>
              <a:gd name="txL" fmla="*/ 0 w 320"/>
              <a:gd name="txT" fmla="*/ 0 h 296"/>
              <a:gd name="txR" fmla="*/ 320 w 320"/>
              <a:gd name="txB" fmla="*/ 296 h 29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GB" altLang="en-US"/>
          </a:p>
        </p:txBody>
      </p:sp>
      <p:sp>
        <p:nvSpPr>
          <p:cNvPr id="45102" name="Text Box 50"/>
          <p:cNvSpPr txBox="1"/>
          <p:nvPr/>
        </p:nvSpPr>
        <p:spPr>
          <a:xfrm>
            <a:off x="3836988" y="4160838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0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5103" name="Text Box 51"/>
          <p:cNvSpPr txBox="1"/>
          <p:nvPr/>
        </p:nvSpPr>
        <p:spPr>
          <a:xfrm>
            <a:off x="8355013" y="4160838"/>
            <a:ext cx="4476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0,1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5104" name="Text Box 52"/>
          <p:cNvSpPr txBox="1"/>
          <p:nvPr/>
        </p:nvSpPr>
        <p:spPr>
          <a:xfrm>
            <a:off x="6069013" y="4160838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1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5105" name="Text Box 53"/>
          <p:cNvSpPr txBox="1"/>
          <p:nvPr/>
        </p:nvSpPr>
        <p:spPr>
          <a:xfrm>
            <a:off x="3216911" y="5661025"/>
            <a:ext cx="5384165" cy="4914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TW" sz="2600" dirty="0">
                <a:solidFill>
                  <a:srgbClr val="0000FF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What are the languages of these DFAs?</a:t>
            </a:r>
            <a:endParaRPr lang="en-US" altLang="zh-TW" sz="2600" dirty="0">
              <a:solidFill>
                <a:srgbClr val="0000FF"/>
              </a:solidFill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</p:txBody>
      </p:sp>
      <p:sp>
        <p:nvSpPr>
          <p:cNvPr id="45106" name="Rectangle 5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1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3" name="Rectangle 12"/>
          <p:cNvSpPr>
            <a:spLocks noGrp="1"/>
          </p:cNvSpPr>
          <p:nvPr>
            <p:ph idx="1"/>
          </p:nvPr>
        </p:nvSpPr>
        <p:spPr>
          <a:xfrm>
            <a:off x="1084263" y="1268413"/>
            <a:ext cx="10023475" cy="2447925"/>
          </a:xfrm>
        </p:spPr>
        <p:txBody>
          <a:bodyPr vert="horz" wrap="square" lIns="91440" tIns="45720" rIns="91440" bIns="45720" anchor="t" anchorCtr="0"/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DFA that accepts the language 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4" name="Text Box 13"/>
          <p:cNvSpPr txBox="1"/>
          <p:nvPr/>
        </p:nvSpPr>
        <p:spPr>
          <a:xfrm>
            <a:off x="4454525" y="2060575"/>
            <a:ext cx="24193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en-US" sz="2400" i="1" dirty="0">
                <a:latin typeface="Garamond" panose="02020404030301010803" pitchFamily="18" charset="0"/>
              </a:rPr>
              <a:t>L</a:t>
            </a:r>
            <a:r>
              <a:rPr lang="en-US" altLang="en-US" sz="2400" dirty="0">
                <a:latin typeface="Garamond" panose="02020404030301010803" pitchFamily="18" charset="0"/>
              </a:rPr>
              <a:t> = {010, 1}</a:t>
            </a:r>
            <a:endParaRPr lang="en-US" altLang="en-US" sz="2400" dirty="0">
              <a:latin typeface="Garamond" panose="02020404030301010803" pitchFamily="18" charset="0"/>
            </a:endParaRPr>
          </a:p>
        </p:txBody>
      </p:sp>
      <p:sp>
        <p:nvSpPr>
          <p:cNvPr id="46085" name="Text Box 14"/>
          <p:cNvSpPr txBox="1"/>
          <p:nvPr/>
        </p:nvSpPr>
        <p:spPr>
          <a:xfrm>
            <a:off x="7650163" y="2060575"/>
            <a:ext cx="24193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( </a:t>
            </a:r>
            <a:r>
              <a:rPr lang="en-US" altLang="en-US" sz="2400" dirty="0">
                <a:latin typeface="Symbol" panose="05050102010706020507" pitchFamily="18" charset="2"/>
              </a:rPr>
              <a:t>S</a:t>
            </a:r>
            <a:r>
              <a:rPr lang="en-US" altLang="en-US" sz="2400" dirty="0">
                <a:latin typeface="Garamond" panose="02020404030301010803" pitchFamily="18" charset="0"/>
              </a:rPr>
              <a:t> = {0, 1} )</a:t>
            </a:r>
            <a:endParaRPr lang="en-US" altLang="en-US" sz="2400" dirty="0">
              <a:latin typeface="Garamond" panose="02020404030301010803" pitchFamily="18" charset="0"/>
            </a:endParaRPr>
          </a:p>
        </p:txBody>
      </p:sp>
      <p:grpSp>
        <p:nvGrpSpPr>
          <p:cNvPr id="2" name="Group 49"/>
          <p:cNvGrpSpPr/>
          <p:nvPr/>
        </p:nvGrpSpPr>
        <p:grpSpPr>
          <a:xfrm>
            <a:off x="2324100" y="3783013"/>
            <a:ext cx="6429375" cy="1979612"/>
            <a:chOff x="1419225" y="3783013"/>
            <a:chExt cx="5357813" cy="1979612"/>
          </a:xfrm>
        </p:grpSpPr>
        <p:sp>
          <p:nvSpPr>
            <p:cNvPr id="46087" name="Line 20"/>
            <p:cNvSpPr/>
            <p:nvPr/>
          </p:nvSpPr>
          <p:spPr>
            <a:xfrm flipV="1">
              <a:off x="2211388" y="4221163"/>
              <a:ext cx="792162" cy="4318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088" name="Line 21"/>
            <p:cNvSpPr/>
            <p:nvPr/>
          </p:nvSpPr>
          <p:spPr>
            <a:xfrm>
              <a:off x="2284413" y="5013325"/>
              <a:ext cx="719137" cy="360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089" name="Line 23"/>
            <p:cNvSpPr/>
            <p:nvPr/>
          </p:nvSpPr>
          <p:spPr>
            <a:xfrm>
              <a:off x="5092700" y="4076700"/>
              <a:ext cx="11509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090" name="Line 22"/>
            <p:cNvSpPr/>
            <p:nvPr/>
          </p:nvSpPr>
          <p:spPr>
            <a:xfrm>
              <a:off x="3508375" y="4076700"/>
              <a:ext cx="10795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091" name="Oval 6"/>
            <p:cNvSpPr/>
            <p:nvPr/>
          </p:nvSpPr>
          <p:spPr>
            <a:xfrm>
              <a:off x="1774825" y="4581525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6092" name="Oval 8"/>
            <p:cNvSpPr/>
            <p:nvPr/>
          </p:nvSpPr>
          <p:spPr>
            <a:xfrm>
              <a:off x="3000375" y="3825875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6093" name="Oval 10"/>
            <p:cNvSpPr/>
            <p:nvPr/>
          </p:nvSpPr>
          <p:spPr>
            <a:xfrm>
              <a:off x="3003550" y="5229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6094" name="Oval 12"/>
            <p:cNvSpPr/>
            <p:nvPr/>
          </p:nvSpPr>
          <p:spPr>
            <a:xfrm>
              <a:off x="4587875" y="3832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6095" name="Oval 14"/>
            <p:cNvSpPr/>
            <p:nvPr/>
          </p:nvSpPr>
          <p:spPr>
            <a:xfrm>
              <a:off x="6243638" y="3832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6096" name="Rectangle 7"/>
            <p:cNvSpPr/>
            <p:nvPr/>
          </p:nvSpPr>
          <p:spPr>
            <a:xfrm>
              <a:off x="1851025" y="4616450"/>
              <a:ext cx="300038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  <a:sym typeface="Symbol" panose="05050102010706020507" pitchFamily="18" charset="2"/>
                </a:rPr>
                <a:t>q</a:t>
              </a:r>
              <a:r>
                <a:rPr lang="en-US" altLang="zh-TW" sz="1800" baseline="-25000" dirty="0">
                  <a:latin typeface="Symbol" panose="05050102010706020507" pitchFamily="18" charset="2"/>
                  <a:ea typeface="PMingLiU" pitchFamily="18" charset="-120"/>
                  <a:sym typeface="Symbol" panose="05050102010706020507" pitchFamily="18" charset="2"/>
                </a:rPr>
                <a:t>e</a:t>
              </a:r>
              <a:endParaRPr lang="en-US" altLang="zh-TW" sz="1800" baseline="-25000" dirty="0">
                <a:latin typeface="Symbol" panose="05050102010706020507" pitchFamily="18" charset="2"/>
                <a:ea typeface="PMingLiU" pitchFamily="18" charset="-120"/>
                <a:sym typeface="Symbol" panose="05050102010706020507" pitchFamily="18" charset="2"/>
              </a:endParaRPr>
            </a:p>
          </p:txBody>
        </p:sp>
        <p:sp>
          <p:nvSpPr>
            <p:cNvPr id="46097" name="Rectangle 9"/>
            <p:cNvSpPr/>
            <p:nvPr/>
          </p:nvSpPr>
          <p:spPr>
            <a:xfrm>
              <a:off x="3076575" y="3860800"/>
              <a:ext cx="303742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  <a:sym typeface="Symbol" panose="05050102010706020507" pitchFamily="18" charset="2"/>
                </a:rPr>
                <a:t>q</a:t>
              </a:r>
              <a:r>
                <a:rPr lang="en-US" altLang="zh-TW" sz="1800" baseline="-25000" dirty="0">
                  <a:latin typeface="Garamond" panose="02020404030301010803" pitchFamily="18" charset="0"/>
                  <a:ea typeface="PMingLiU" pitchFamily="18" charset="-120"/>
                  <a:sym typeface="Symbol" panose="05050102010706020507" pitchFamily="18" charset="2"/>
                </a:rPr>
                <a:t>0</a:t>
              </a:r>
              <a:endParaRPr lang="en-US" altLang="zh-TW" sz="18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endParaRPr>
            </a:p>
          </p:txBody>
        </p:sp>
        <p:sp>
          <p:nvSpPr>
            <p:cNvPr id="46098" name="Rectangle 11"/>
            <p:cNvSpPr/>
            <p:nvPr/>
          </p:nvSpPr>
          <p:spPr>
            <a:xfrm>
              <a:off x="3079750" y="5264150"/>
              <a:ext cx="303742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  <a:sym typeface="Symbol" panose="05050102010706020507" pitchFamily="18" charset="2"/>
                </a:rPr>
                <a:t>q</a:t>
              </a:r>
              <a:r>
                <a:rPr lang="en-US" altLang="zh-TW" sz="1800" baseline="-25000" dirty="0">
                  <a:latin typeface="Garamond" panose="02020404030301010803" pitchFamily="18" charset="0"/>
                  <a:ea typeface="PMingLiU" pitchFamily="18" charset="-120"/>
                  <a:sym typeface="Symbol" panose="05050102010706020507" pitchFamily="18" charset="2"/>
                </a:rPr>
                <a:t>1</a:t>
              </a:r>
              <a:endParaRPr lang="en-US" altLang="zh-TW" sz="18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endParaRPr>
            </a:p>
          </p:txBody>
        </p:sp>
        <p:sp>
          <p:nvSpPr>
            <p:cNvPr id="46099" name="Rectangle 13"/>
            <p:cNvSpPr/>
            <p:nvPr/>
          </p:nvSpPr>
          <p:spPr>
            <a:xfrm>
              <a:off x="4652963" y="3867150"/>
              <a:ext cx="36195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  <a:sym typeface="Symbol" panose="05050102010706020507" pitchFamily="18" charset="2"/>
                </a:rPr>
                <a:t>q</a:t>
              </a:r>
              <a:r>
                <a:rPr lang="en-US" altLang="zh-TW" sz="1800" baseline="-25000" dirty="0">
                  <a:latin typeface="Garamond" panose="02020404030301010803" pitchFamily="18" charset="0"/>
                  <a:ea typeface="PMingLiU" pitchFamily="18" charset="-120"/>
                  <a:sym typeface="Symbol" panose="05050102010706020507" pitchFamily="18" charset="2"/>
                </a:rPr>
                <a:t>01</a:t>
              </a:r>
              <a:endParaRPr lang="en-US" altLang="zh-TW" sz="18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endParaRPr>
            </a:p>
          </p:txBody>
        </p:sp>
        <p:sp>
          <p:nvSpPr>
            <p:cNvPr id="46100" name="Rectangle 15"/>
            <p:cNvSpPr/>
            <p:nvPr/>
          </p:nvSpPr>
          <p:spPr>
            <a:xfrm>
              <a:off x="6262688" y="3867150"/>
              <a:ext cx="420158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  <a:sym typeface="Symbol" panose="05050102010706020507" pitchFamily="18" charset="2"/>
                </a:rPr>
                <a:t>q</a:t>
              </a:r>
              <a:r>
                <a:rPr lang="en-US" altLang="zh-TW" sz="1800" baseline="-25000" dirty="0">
                  <a:latin typeface="Garamond" panose="02020404030301010803" pitchFamily="18" charset="0"/>
                  <a:ea typeface="PMingLiU" pitchFamily="18" charset="-120"/>
                  <a:sym typeface="Symbol" panose="05050102010706020507" pitchFamily="18" charset="2"/>
                </a:rPr>
                <a:t>010</a:t>
              </a:r>
              <a:endParaRPr lang="en-US" altLang="zh-TW" sz="18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endParaRPr>
            </a:p>
          </p:txBody>
        </p:sp>
        <p:sp>
          <p:nvSpPr>
            <p:cNvPr id="46101" name="Oval 18"/>
            <p:cNvSpPr/>
            <p:nvPr/>
          </p:nvSpPr>
          <p:spPr>
            <a:xfrm>
              <a:off x="3076575" y="5300663"/>
              <a:ext cx="381000" cy="3810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6102" name="Oval 19"/>
            <p:cNvSpPr/>
            <p:nvPr/>
          </p:nvSpPr>
          <p:spPr>
            <a:xfrm>
              <a:off x="6315075" y="3908425"/>
              <a:ext cx="381000" cy="3810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6103" name="Text Box 30"/>
            <p:cNvSpPr txBox="1"/>
            <p:nvPr/>
          </p:nvSpPr>
          <p:spPr>
            <a:xfrm>
              <a:off x="2424113" y="4141788"/>
              <a:ext cx="241829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0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46104" name="Text Box 31"/>
            <p:cNvSpPr txBox="1"/>
            <p:nvPr/>
          </p:nvSpPr>
          <p:spPr>
            <a:xfrm>
              <a:off x="3940175" y="3783013"/>
              <a:ext cx="241829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1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46105" name="Text Box 32"/>
            <p:cNvSpPr txBox="1"/>
            <p:nvPr/>
          </p:nvSpPr>
          <p:spPr>
            <a:xfrm>
              <a:off x="5519738" y="3789364"/>
              <a:ext cx="241829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0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46106" name="Text Box 34"/>
            <p:cNvSpPr txBox="1"/>
            <p:nvPr/>
          </p:nvSpPr>
          <p:spPr>
            <a:xfrm>
              <a:off x="2424113" y="5149850"/>
              <a:ext cx="241829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1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46107" name="Line 38"/>
            <p:cNvSpPr/>
            <p:nvPr/>
          </p:nvSpPr>
          <p:spPr>
            <a:xfrm>
              <a:off x="1419225" y="4868863"/>
              <a:ext cx="3603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Freeform 28"/>
          <p:cNvSpPr/>
          <p:nvPr/>
        </p:nvSpPr>
        <p:spPr>
          <a:xfrm rot="6438494">
            <a:off x="7699375" y="5345113"/>
            <a:ext cx="508000" cy="565150"/>
          </a:xfrm>
          <a:custGeom>
            <a:avLst/>
            <a:gdLst>
              <a:gd name="txL" fmla="*/ 0 w 320"/>
              <a:gd name="txT" fmla="*/ 0 h 296"/>
              <a:gd name="txR" fmla="*/ 320 w 320"/>
              <a:gd name="txB" fmla="*/ 296 h 296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320" h="296">
                <a:moveTo>
                  <a:pt x="112" y="296"/>
                </a:moveTo>
                <a:cubicBezTo>
                  <a:pt x="72" y="268"/>
                  <a:pt x="32" y="240"/>
                  <a:pt x="16" y="200"/>
                </a:cubicBezTo>
                <a:cubicBezTo>
                  <a:pt x="0" y="160"/>
                  <a:pt x="0" y="88"/>
                  <a:pt x="16" y="56"/>
                </a:cubicBezTo>
                <a:cubicBezTo>
                  <a:pt x="32" y="24"/>
                  <a:pt x="80" y="16"/>
                  <a:pt x="112" y="8"/>
                </a:cubicBezTo>
                <a:cubicBezTo>
                  <a:pt x="144" y="0"/>
                  <a:pt x="176" y="0"/>
                  <a:pt x="208" y="8"/>
                </a:cubicBezTo>
                <a:cubicBezTo>
                  <a:pt x="240" y="16"/>
                  <a:pt x="288" y="24"/>
                  <a:pt x="304" y="56"/>
                </a:cubicBezTo>
                <a:cubicBezTo>
                  <a:pt x="320" y="88"/>
                  <a:pt x="312" y="160"/>
                  <a:pt x="304" y="200"/>
                </a:cubicBezTo>
                <a:cubicBezTo>
                  <a:pt x="296" y="240"/>
                  <a:pt x="276" y="268"/>
                  <a:pt x="256" y="296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en-GB" altLang="en-US"/>
          </a:p>
        </p:txBody>
      </p:sp>
      <p:sp>
        <p:nvSpPr>
          <p:cNvPr id="47107" name="Line 25"/>
          <p:cNvSpPr/>
          <p:nvPr/>
        </p:nvSpPr>
        <p:spPr>
          <a:xfrm>
            <a:off x="4732338" y="4292600"/>
            <a:ext cx="2419350" cy="10080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08" name="Line 26"/>
          <p:cNvSpPr/>
          <p:nvPr/>
        </p:nvSpPr>
        <p:spPr>
          <a:xfrm>
            <a:off x="6632575" y="4292600"/>
            <a:ext cx="692150" cy="936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09" name="Line 27"/>
          <p:cNvSpPr/>
          <p:nvPr/>
        </p:nvSpPr>
        <p:spPr>
          <a:xfrm flipH="1">
            <a:off x="7583488" y="4365625"/>
            <a:ext cx="777875" cy="86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11" name="Rectangle 3"/>
          <p:cNvSpPr>
            <a:spLocks noGrp="1"/>
          </p:cNvSpPr>
          <p:nvPr>
            <p:ph idx="1"/>
          </p:nvPr>
        </p:nvSpPr>
        <p:spPr>
          <a:xfrm>
            <a:off x="582295" y="1268730"/>
            <a:ext cx="10772140" cy="2447925"/>
          </a:xfrm>
        </p:spPr>
        <p:txBody>
          <a:bodyPr vert="horz" wrap="square" lIns="91440" tIns="45720" rIns="91440" bIns="45720" anchor="t" anchorCtr="0"/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DFA that accepts the language 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12" name="Text Box 4"/>
          <p:cNvSpPr txBox="1"/>
          <p:nvPr/>
        </p:nvSpPr>
        <p:spPr>
          <a:xfrm>
            <a:off x="4454525" y="2060575"/>
            <a:ext cx="24193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en-US" sz="2400" i="1" dirty="0">
                <a:latin typeface="Garamond" panose="02020404030301010803" pitchFamily="18" charset="0"/>
              </a:rPr>
              <a:t>L</a:t>
            </a:r>
            <a:r>
              <a:rPr lang="en-US" altLang="en-US" sz="2400" dirty="0">
                <a:latin typeface="Garamond" panose="02020404030301010803" pitchFamily="18" charset="0"/>
              </a:rPr>
              <a:t> = {010, 1}</a:t>
            </a:r>
            <a:endParaRPr lang="en-US" altLang="en-US" sz="2400" dirty="0">
              <a:latin typeface="Garamond" panose="02020404030301010803" pitchFamily="18" charset="0"/>
            </a:endParaRPr>
          </a:p>
        </p:txBody>
      </p:sp>
      <p:sp>
        <p:nvSpPr>
          <p:cNvPr id="47113" name="Text Box 5"/>
          <p:cNvSpPr txBox="1"/>
          <p:nvPr/>
        </p:nvSpPr>
        <p:spPr>
          <a:xfrm>
            <a:off x="7650163" y="2060575"/>
            <a:ext cx="24193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( </a:t>
            </a:r>
            <a:r>
              <a:rPr lang="en-US" altLang="en-US" sz="2400" dirty="0">
                <a:latin typeface="Symbol" panose="05050102010706020507" pitchFamily="18" charset="2"/>
              </a:rPr>
              <a:t>S</a:t>
            </a:r>
            <a:r>
              <a:rPr lang="en-US" altLang="en-US" sz="2400" dirty="0">
                <a:latin typeface="Garamond" panose="02020404030301010803" pitchFamily="18" charset="0"/>
              </a:rPr>
              <a:t> = {0, 1} )</a:t>
            </a:r>
            <a:endParaRPr lang="en-US" altLang="en-US" sz="2400" dirty="0">
              <a:latin typeface="Garamond" panose="02020404030301010803" pitchFamily="18" charset="0"/>
            </a:endParaRPr>
          </a:p>
        </p:txBody>
      </p:sp>
      <p:sp>
        <p:nvSpPr>
          <p:cNvPr id="47114" name="Oval 16"/>
          <p:cNvSpPr/>
          <p:nvPr/>
        </p:nvSpPr>
        <p:spPr>
          <a:xfrm>
            <a:off x="7116763" y="5229225"/>
            <a:ext cx="639762" cy="5334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en-US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47115" name="Rectangle 17"/>
          <p:cNvSpPr/>
          <p:nvPr/>
        </p:nvSpPr>
        <p:spPr>
          <a:xfrm>
            <a:off x="7151688" y="5264150"/>
            <a:ext cx="46482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q</a:t>
            </a:r>
            <a:r>
              <a:rPr lang="en-US" altLang="zh-TW" sz="18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die</a:t>
            </a:r>
            <a:endParaRPr lang="en-US" altLang="zh-TW" sz="1800" baseline="-25000" dirty="0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7116" name="Text Box 29"/>
          <p:cNvSpPr txBox="1"/>
          <p:nvPr/>
        </p:nvSpPr>
        <p:spPr>
          <a:xfrm>
            <a:off x="8251825" y="5438775"/>
            <a:ext cx="5048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0, 1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7117" name="Text Box 33"/>
          <p:cNvSpPr txBox="1"/>
          <p:nvPr/>
        </p:nvSpPr>
        <p:spPr>
          <a:xfrm>
            <a:off x="5597525" y="5222875"/>
            <a:ext cx="5048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0, 1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7118" name="Text Box 35"/>
          <p:cNvSpPr txBox="1"/>
          <p:nvPr/>
        </p:nvSpPr>
        <p:spPr>
          <a:xfrm>
            <a:off x="5770563" y="4437063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0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7119" name="Text Box 36"/>
          <p:cNvSpPr txBox="1"/>
          <p:nvPr/>
        </p:nvSpPr>
        <p:spPr>
          <a:xfrm>
            <a:off x="6888163" y="4437063"/>
            <a:ext cx="290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1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sp>
        <p:nvSpPr>
          <p:cNvPr id="47120" name="Text Box 37"/>
          <p:cNvSpPr txBox="1"/>
          <p:nvPr/>
        </p:nvSpPr>
        <p:spPr>
          <a:xfrm>
            <a:off x="7931150" y="4718050"/>
            <a:ext cx="50482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TW" sz="1800" dirty="0">
                <a:latin typeface="Garamond" panose="02020404030301010803" pitchFamily="18" charset="0"/>
                <a:ea typeface="PMingLiU" pitchFamily="18" charset="-120"/>
              </a:rPr>
              <a:t>0, 1</a:t>
            </a:r>
            <a:endParaRPr lang="en-US" altLang="zh-TW" sz="1800" dirty="0">
              <a:latin typeface="Garamond" panose="02020404030301010803" pitchFamily="18" charset="0"/>
              <a:ea typeface="PMingLiU" pitchFamily="18" charset="-120"/>
            </a:endParaRPr>
          </a:p>
        </p:txBody>
      </p:sp>
      <p:grpSp>
        <p:nvGrpSpPr>
          <p:cNvPr id="47121" name="Group 39"/>
          <p:cNvGrpSpPr/>
          <p:nvPr/>
        </p:nvGrpSpPr>
        <p:grpSpPr>
          <a:xfrm>
            <a:off x="2312988" y="3783013"/>
            <a:ext cx="6429375" cy="1979612"/>
            <a:chOff x="1419225" y="3783013"/>
            <a:chExt cx="5357813" cy="1979612"/>
          </a:xfrm>
        </p:grpSpPr>
        <p:sp>
          <p:nvSpPr>
            <p:cNvPr id="47122" name="Line 20"/>
            <p:cNvSpPr/>
            <p:nvPr/>
          </p:nvSpPr>
          <p:spPr>
            <a:xfrm flipV="1">
              <a:off x="2211388" y="4221163"/>
              <a:ext cx="792162" cy="4318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23" name="Line 21"/>
            <p:cNvSpPr/>
            <p:nvPr/>
          </p:nvSpPr>
          <p:spPr>
            <a:xfrm>
              <a:off x="2284413" y="5013325"/>
              <a:ext cx="719137" cy="360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24" name="Line 23"/>
            <p:cNvSpPr/>
            <p:nvPr/>
          </p:nvSpPr>
          <p:spPr>
            <a:xfrm>
              <a:off x="5092700" y="4076700"/>
              <a:ext cx="11509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25" name="Line 24"/>
            <p:cNvSpPr/>
            <p:nvPr/>
          </p:nvSpPr>
          <p:spPr>
            <a:xfrm>
              <a:off x="3579813" y="5516563"/>
              <a:ext cx="180022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26" name="Line 22"/>
            <p:cNvSpPr/>
            <p:nvPr/>
          </p:nvSpPr>
          <p:spPr>
            <a:xfrm>
              <a:off x="3508375" y="4076700"/>
              <a:ext cx="10795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27" name="Oval 6"/>
            <p:cNvSpPr/>
            <p:nvPr/>
          </p:nvSpPr>
          <p:spPr>
            <a:xfrm>
              <a:off x="1774825" y="4581525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7128" name="Oval 8"/>
            <p:cNvSpPr/>
            <p:nvPr/>
          </p:nvSpPr>
          <p:spPr>
            <a:xfrm>
              <a:off x="3000375" y="3825875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7129" name="Oval 10"/>
            <p:cNvSpPr/>
            <p:nvPr/>
          </p:nvSpPr>
          <p:spPr>
            <a:xfrm>
              <a:off x="3003550" y="5229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7130" name="Oval 12"/>
            <p:cNvSpPr/>
            <p:nvPr/>
          </p:nvSpPr>
          <p:spPr>
            <a:xfrm>
              <a:off x="4587875" y="3832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7131" name="Oval 14"/>
            <p:cNvSpPr/>
            <p:nvPr/>
          </p:nvSpPr>
          <p:spPr>
            <a:xfrm>
              <a:off x="6243638" y="3832225"/>
              <a:ext cx="533400" cy="533400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7132" name="Rectangle 7"/>
            <p:cNvSpPr/>
            <p:nvPr/>
          </p:nvSpPr>
          <p:spPr>
            <a:xfrm>
              <a:off x="1851025" y="4616450"/>
              <a:ext cx="300038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  <a:sym typeface="Symbol" panose="05050102010706020507" pitchFamily="18" charset="2"/>
                </a:rPr>
                <a:t>q</a:t>
              </a:r>
              <a:r>
                <a:rPr lang="en-US" altLang="zh-TW" sz="1800" baseline="-25000" dirty="0">
                  <a:latin typeface="Symbol" panose="05050102010706020507" pitchFamily="18" charset="2"/>
                  <a:ea typeface="PMingLiU" pitchFamily="18" charset="-120"/>
                  <a:sym typeface="Symbol" panose="05050102010706020507" pitchFamily="18" charset="2"/>
                </a:rPr>
                <a:t>e</a:t>
              </a:r>
              <a:endParaRPr lang="en-US" altLang="zh-TW" sz="1800" baseline="-25000" dirty="0">
                <a:latin typeface="Symbol" panose="05050102010706020507" pitchFamily="18" charset="2"/>
                <a:ea typeface="PMingLiU" pitchFamily="18" charset="-120"/>
                <a:sym typeface="Symbol" panose="05050102010706020507" pitchFamily="18" charset="2"/>
              </a:endParaRPr>
            </a:p>
          </p:txBody>
        </p:sp>
        <p:sp>
          <p:nvSpPr>
            <p:cNvPr id="47133" name="Rectangle 9"/>
            <p:cNvSpPr/>
            <p:nvPr/>
          </p:nvSpPr>
          <p:spPr>
            <a:xfrm>
              <a:off x="3076575" y="3860800"/>
              <a:ext cx="303742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  <a:sym typeface="Symbol" panose="05050102010706020507" pitchFamily="18" charset="2"/>
                </a:rPr>
                <a:t>q</a:t>
              </a:r>
              <a:r>
                <a:rPr lang="en-US" altLang="zh-TW" sz="1800" baseline="-25000" dirty="0">
                  <a:latin typeface="Garamond" panose="02020404030301010803" pitchFamily="18" charset="0"/>
                  <a:ea typeface="PMingLiU" pitchFamily="18" charset="-120"/>
                  <a:sym typeface="Symbol" panose="05050102010706020507" pitchFamily="18" charset="2"/>
                </a:rPr>
                <a:t>0</a:t>
              </a:r>
              <a:endParaRPr lang="en-US" altLang="zh-TW" sz="18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endParaRPr>
            </a:p>
          </p:txBody>
        </p:sp>
        <p:sp>
          <p:nvSpPr>
            <p:cNvPr id="47134" name="Rectangle 11"/>
            <p:cNvSpPr/>
            <p:nvPr/>
          </p:nvSpPr>
          <p:spPr>
            <a:xfrm>
              <a:off x="3079750" y="5264150"/>
              <a:ext cx="303742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  <a:sym typeface="Symbol" panose="05050102010706020507" pitchFamily="18" charset="2"/>
                </a:rPr>
                <a:t>q</a:t>
              </a:r>
              <a:r>
                <a:rPr lang="en-US" altLang="zh-TW" sz="1800" baseline="-25000" dirty="0">
                  <a:latin typeface="Garamond" panose="02020404030301010803" pitchFamily="18" charset="0"/>
                  <a:ea typeface="PMingLiU" pitchFamily="18" charset="-120"/>
                  <a:sym typeface="Symbol" panose="05050102010706020507" pitchFamily="18" charset="2"/>
                </a:rPr>
                <a:t>1</a:t>
              </a:r>
              <a:endParaRPr lang="en-US" altLang="zh-TW" sz="18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endParaRPr>
            </a:p>
          </p:txBody>
        </p:sp>
        <p:sp>
          <p:nvSpPr>
            <p:cNvPr id="47135" name="Rectangle 13"/>
            <p:cNvSpPr/>
            <p:nvPr/>
          </p:nvSpPr>
          <p:spPr>
            <a:xfrm>
              <a:off x="4652963" y="3867150"/>
              <a:ext cx="361950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  <a:sym typeface="Symbol" panose="05050102010706020507" pitchFamily="18" charset="2"/>
                </a:rPr>
                <a:t>q</a:t>
              </a:r>
              <a:r>
                <a:rPr lang="en-US" altLang="zh-TW" sz="1800" baseline="-25000" dirty="0">
                  <a:latin typeface="Garamond" panose="02020404030301010803" pitchFamily="18" charset="0"/>
                  <a:ea typeface="PMingLiU" pitchFamily="18" charset="-120"/>
                  <a:sym typeface="Symbol" panose="05050102010706020507" pitchFamily="18" charset="2"/>
                </a:rPr>
                <a:t>01</a:t>
              </a:r>
              <a:endParaRPr lang="en-US" altLang="zh-TW" sz="18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endParaRPr>
            </a:p>
          </p:txBody>
        </p:sp>
        <p:sp>
          <p:nvSpPr>
            <p:cNvPr id="47136" name="Rectangle 15"/>
            <p:cNvSpPr/>
            <p:nvPr/>
          </p:nvSpPr>
          <p:spPr>
            <a:xfrm>
              <a:off x="6262688" y="3867150"/>
              <a:ext cx="420158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  <a:sym typeface="Symbol" panose="05050102010706020507" pitchFamily="18" charset="2"/>
                </a:rPr>
                <a:t>q</a:t>
              </a:r>
              <a:r>
                <a:rPr lang="en-US" altLang="zh-TW" sz="1800" baseline="-25000" dirty="0">
                  <a:latin typeface="Garamond" panose="02020404030301010803" pitchFamily="18" charset="0"/>
                  <a:ea typeface="PMingLiU" pitchFamily="18" charset="-120"/>
                  <a:sym typeface="Symbol" panose="05050102010706020507" pitchFamily="18" charset="2"/>
                </a:rPr>
                <a:t>010</a:t>
              </a:r>
              <a:endParaRPr lang="en-US" altLang="zh-TW" sz="1800" baseline="-25000" dirty="0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endParaRPr>
            </a:p>
          </p:txBody>
        </p:sp>
        <p:sp>
          <p:nvSpPr>
            <p:cNvPr id="47137" name="Oval 18"/>
            <p:cNvSpPr/>
            <p:nvPr/>
          </p:nvSpPr>
          <p:spPr>
            <a:xfrm>
              <a:off x="3076575" y="5300663"/>
              <a:ext cx="381000" cy="3810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7138" name="Oval 19"/>
            <p:cNvSpPr/>
            <p:nvPr/>
          </p:nvSpPr>
          <p:spPr>
            <a:xfrm>
              <a:off x="6315075" y="3908425"/>
              <a:ext cx="381000" cy="3810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47139" name="Text Box 30"/>
            <p:cNvSpPr txBox="1"/>
            <p:nvPr/>
          </p:nvSpPr>
          <p:spPr>
            <a:xfrm>
              <a:off x="2424113" y="4141788"/>
              <a:ext cx="241829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0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47140" name="Text Box 31"/>
            <p:cNvSpPr txBox="1"/>
            <p:nvPr/>
          </p:nvSpPr>
          <p:spPr>
            <a:xfrm>
              <a:off x="3940175" y="3783013"/>
              <a:ext cx="241829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1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47141" name="Text Box 32"/>
            <p:cNvSpPr txBox="1"/>
            <p:nvPr/>
          </p:nvSpPr>
          <p:spPr>
            <a:xfrm>
              <a:off x="5519738" y="3789364"/>
              <a:ext cx="241829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0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47142" name="Text Box 34"/>
            <p:cNvSpPr txBox="1"/>
            <p:nvPr/>
          </p:nvSpPr>
          <p:spPr>
            <a:xfrm>
              <a:off x="2424113" y="5149850"/>
              <a:ext cx="241829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TW" sz="1800" dirty="0">
                  <a:latin typeface="Garamond" panose="02020404030301010803" pitchFamily="18" charset="0"/>
                  <a:ea typeface="PMingLiU" pitchFamily="18" charset="-120"/>
                </a:rPr>
                <a:t>1</a:t>
              </a:r>
              <a:endParaRPr lang="en-US" altLang="zh-TW" sz="1800" dirty="0">
                <a:latin typeface="Garamond" panose="02020404030301010803" pitchFamily="18" charset="0"/>
                <a:ea typeface="PMingLiU" pitchFamily="18" charset="-120"/>
              </a:endParaRPr>
            </a:p>
          </p:txBody>
        </p:sp>
        <p:sp>
          <p:nvSpPr>
            <p:cNvPr id="47143" name="Line 38"/>
            <p:cNvSpPr/>
            <p:nvPr/>
          </p:nvSpPr>
          <p:spPr>
            <a:xfrm>
              <a:off x="1419225" y="4868863"/>
              <a:ext cx="3603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47650" y="1226185"/>
            <a:ext cx="11696700" cy="4951095"/>
          </a:xfrm>
        </p:spPr>
        <p:txBody>
          <a:bodyPr vert="horz" wrap="square" lIns="91440" tIns="45720" rIns="91440" bIns="45720" anchor="t" anchorCtr="0">
            <a:noAutofit/>
          </a:bodyPr>
          <a:p>
            <a:pPr>
              <a:lnSpc>
                <a:spcPct val="100000"/>
              </a:lnSpc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Languages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described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of systematic rules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precise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rules.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language theory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discipline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started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work of linguist Noam Chomsky in the 1950s – 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he attempted to give a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precise characterization of the structure of natural languages.</a:t>
            </a:r>
            <a:endParaRPr lang="en-US" altLang="en-US" sz="2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was to define the syntax of languages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precise mathematical rules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Later it was found that the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syntax of programming languages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described using one of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Chomsky’s grammatical models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altLang="en-US" sz="2600" b="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Grammars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6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GB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xercise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200025" y="1095375"/>
            <a:ext cx="11859260" cy="5081905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GB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DFA over alphabet {0, 1} that accepts all strings that end in 101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Construct a DFA over alphabet {0, 1} that accepts all strings that end in 101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600" b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Hint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The DFA must “remember” the last 3 bits of the string it is reading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Construct a DFA</a:t>
            </a:r>
            <a:r>
              <a:rPr lang="en-GB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that that accepts set of all string over {0,1} of length 2</a:t>
            </a:r>
            <a:endParaRPr lang="en-GB" altLang="en-US" sz="2600" b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GB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Construct a DFA</a:t>
            </a:r>
            <a:r>
              <a:rPr lang="en-GB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that accepts any string over {a,b} that does not contain the string </a:t>
            </a:r>
            <a:r>
              <a:rPr lang="en-GB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aabb</a:t>
            </a:r>
            <a:r>
              <a:rPr lang="en-GB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it.</a:t>
            </a:r>
            <a:endParaRPr lang="en-GB" altLang="en-US" sz="2600" b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pPr marL="3657600" lvl="8" indent="457200">
              <a:buNone/>
            </a:pPr>
            <a:r>
              <a:rPr lang="en-GB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Thanks!!!</a:t>
            </a: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38200" y="151130"/>
            <a:ext cx="10515600" cy="882650"/>
          </a:xfrm>
        </p:spPr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cont.…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26060" y="1270000"/>
            <a:ext cx="11696065" cy="4907280"/>
          </a:xfrm>
        </p:spPr>
        <p:txBody>
          <a:bodyPr vert="horz" wrap="square" lIns="91440" tIns="45720" rIns="91440" bIns="45720" anchor="t" anchorCtr="0">
            <a:normAutofit/>
          </a:bodyPr>
          <a:p>
            <a:r>
              <a:rPr lang="en-US" alt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Language theory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mainly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deals with the mathematical properties of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strings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Soon after the advent of </a:t>
            </a: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electronic computers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people realized that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forms of information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whether </a:t>
            </a: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altLang="en-US" sz="2600" b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sound waves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represented as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en-US" sz="2600" b="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strings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known as </a:t>
            </a:r>
            <a:r>
              <a:rPr lang="en-US" altLang="en-US" sz="2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became central to computer science.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 computer science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studies the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foundation of computer science</a:t>
            </a:r>
            <a:r>
              <a:rPr lang="en-GB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investigates the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devices </a:t>
            </a:r>
            <a:r>
              <a:rPr lang="en-US" alt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abstract mathematical models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computers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838200" y="135890"/>
            <a:ext cx="10515600" cy="897890"/>
          </a:xfrm>
        </p:spPr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cont.…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" y="1153795"/>
            <a:ext cx="11998325" cy="4980940"/>
          </a:xfrm>
        </p:spPr>
        <p:txBody>
          <a:bodyPr vert="horz" wrap="square" lIns="91440" tIns="45720" rIns="91440" bIns="45720" numCol="1" anchor="t" anchorCtr="0" compatLnSpc="1">
            <a:normAutofit fontScale="925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1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Models 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should be as 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simple 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 possible so that they 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can be easily analyzed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</a:t>
            </a:r>
            <a:r>
              <a:rPr kumimoji="0" lang="en-US" sz="281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yet 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they have to be 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powerful enough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be 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able to perform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relevant computation process.</a:t>
            </a:r>
            <a:endParaRPr kumimoji="0" lang="en-US" sz="281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54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sz="254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kumimoji="0" lang="en-US" sz="254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ignores </a:t>
            </a:r>
            <a:r>
              <a:rPr kumimoji="0" lang="en-US" sz="254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sz="254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 of individual computers</a:t>
            </a:r>
            <a:r>
              <a:rPr kumimoji="0" lang="en-US" sz="254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sz="254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concentrates on the actual computation process</a:t>
            </a:r>
            <a:r>
              <a:rPr kumimoji="0" lang="en-US" sz="254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254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1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Real computers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are 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modeled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with a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very simple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abstract mathematical model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– called </a:t>
            </a:r>
            <a:r>
              <a:rPr kumimoji="0" lang="en-US" sz="281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Turing Machine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US" sz="281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54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Using it</a:t>
            </a:r>
            <a:r>
              <a:rPr kumimoji="0" lang="en-US" sz="254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we are able to </a:t>
            </a:r>
            <a:r>
              <a:rPr kumimoji="0" lang="en-US" sz="254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prove that whether some computational problems</a:t>
            </a:r>
            <a:r>
              <a:rPr kumimoji="0" lang="en-US" sz="254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kumimoji="0" lang="en-US" sz="254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algorithmically solvable (decidable)</a:t>
            </a:r>
            <a:r>
              <a:rPr kumimoji="0" lang="en-US" sz="254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sz="254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cannot be algorithmically solvable </a:t>
            </a:r>
            <a:r>
              <a:rPr kumimoji="0" lang="en-US" sz="254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(i.e. undecidable).</a:t>
            </a:r>
            <a:endParaRPr kumimoji="0" lang="en-US" sz="254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81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Automata theory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the 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study of 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abstract machines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automata 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 well as the 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computational problems</a:t>
            </a:r>
            <a:r>
              <a:rPr kumimoji="0" lang="en-US" sz="281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that can be solved using them.</a:t>
            </a:r>
            <a:endParaRPr kumimoji="0" lang="en-US" sz="281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– cont.…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" y="1210310"/>
            <a:ext cx="11961495" cy="5172075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 automaton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an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abstract model of machines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that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 computation on an input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Automata theory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formal language theory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are closely </a:t>
            </a:r>
            <a:r>
              <a:rPr kumimoji="0" lang="en-US" sz="2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related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where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 automaton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is a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finite representation of a formal language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that may be an </a:t>
            </a:r>
            <a:r>
              <a:rPr kumimoji="0" lang="en-US" sz="26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infinite set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2600" b="0" i="0" u="sng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Throughout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course, we deal with the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relationship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between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formal languages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automaton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by constructing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accepting devices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 </a:t>
            </a:r>
            <a:r>
              <a:rPr kumimoji="0" lang="en-US" sz="2600" b="0" i="0" u="sng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four types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formal languages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Regulars language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Finite automata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languages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Pushdown automata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Context sensitive languages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Linear-bounded automata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Recursively enumerable languages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Turing machines.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431925" y="235585"/>
            <a:ext cx="9328150" cy="685800"/>
          </a:xfr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000" i="0" u="none" strike="noStrike" cap="none" spc="0" normalizeH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</a:t>
            </a:r>
            <a:endParaRPr kumimoji="0" lang="en-US" sz="4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309880" y="1207770"/>
            <a:ext cx="11646535" cy="4951730"/>
          </a:xfrm>
        </p:spPr>
        <p:txBody>
          <a:bodyPr vert="horz" wrap="square" lIns="91440" tIns="45720" rIns="91440" bIns="45720" anchor="t" anchorCtr="0">
            <a:noAutofit/>
          </a:bodyPr>
          <a:p>
            <a:pPr eaLnBrk="1" hangingPunct="1">
              <a:lnSpc>
                <a:spcPct val="90000"/>
              </a:lnSpc>
            </a:pPr>
            <a:r>
              <a:rPr lang="en-US" altLang="en-US" sz="2600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atomic unit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a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lower-case letter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Sometimes a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[Formal language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deal with the “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of the symbols.]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finite set of symbols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usually denoted by </a:t>
            </a:r>
            <a:r>
              <a:rPr lang="en-US" alt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Σ = {0, 1}</a:t>
            </a:r>
            <a:r>
              <a:rPr lang="en-GB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Σ = {0, a, 4}		Σ = {a, b, c, d}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600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finite length sequence of symbols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presumably from </a:t>
            </a:r>
            <a:r>
              <a:rPr lang="en-US" altLang="en-US" sz="2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alphabet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Alphabets and strings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182245" y="1095375"/>
            <a:ext cx="11885930" cy="5081905"/>
          </a:xfrm>
        </p:spPr>
        <p:txBody>
          <a:bodyPr vert="horz" wrap="square" lIns="91440" tIns="45720" rIns="91440" bIns="45720" anchor="t" anchorCtr="0"/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6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way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talk about </a:t>
            </a:r>
            <a:r>
              <a:rPr lang="en-US" altLang="en-US" sz="2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6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 of words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is by representing them as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endParaRPr lang="en-US" altLang="en-US" sz="2600" b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altLang="en-US" sz="2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strings, we start with an </a:t>
            </a:r>
            <a:r>
              <a:rPr lang="en-US" altLang="en-US" sz="26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alphabet</a:t>
            </a:r>
            <a:endParaRPr lang="en-US" altLang="en-US" sz="2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Text Box 4"/>
          <p:cNvSpPr txBox="1"/>
          <p:nvPr/>
        </p:nvSpPr>
        <p:spPr>
          <a:xfrm>
            <a:off x="2674620" y="2572385"/>
            <a:ext cx="5548630" cy="44958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no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alphabet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finite set of symbols.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9" name="Text Box 5"/>
          <p:cNvSpPr txBox="1"/>
          <p:nvPr/>
        </p:nvSpPr>
        <p:spPr>
          <a:xfrm>
            <a:off x="1521460" y="3872230"/>
            <a:ext cx="8794750" cy="20015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>
              <a:spcBef>
                <a:spcPct val="20000"/>
              </a:spcBef>
              <a:buNone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{a, b, c, d, …, z}: the set of letters in English</a:t>
            </a:r>
            <a:endParaRPr lang="en-US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20000"/>
              </a:spcBef>
              <a:buNone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{0, 1, …, 9}: the set of (base 10) digits</a:t>
            </a:r>
            <a:endParaRPr lang="en-US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20000"/>
              </a:spcBef>
              <a:buNone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{a, b, …, z, #}: the set of letters plus the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symbol #</a:t>
            </a:r>
            <a:endParaRPr lang="en-US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ct val="20000"/>
              </a:spcBef>
              <a:buNone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7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{(,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)}: the set of open and closed brackets </a:t>
            </a:r>
            <a:endParaRPr lang="en-US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ulaTheme for DAA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AlulaThemeOOP</Template>
  <TotalTime>0</TotalTime>
  <Words>11813</Words>
  <Application>WPS Presentation</Application>
  <PresentationFormat>Widescreen</PresentationFormat>
  <Paragraphs>556</Paragraphs>
  <Slides>41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Arial</vt:lpstr>
      <vt:lpstr>SimSun</vt:lpstr>
      <vt:lpstr>Wingdings</vt:lpstr>
      <vt:lpstr>Trebuchet MS</vt:lpstr>
      <vt:lpstr>Times New Roman</vt:lpstr>
      <vt:lpstr>Wingdings</vt:lpstr>
      <vt:lpstr>Calibri</vt:lpstr>
      <vt:lpstr>Microsoft YaHei</vt:lpstr>
      <vt:lpstr>Arial Unicode MS</vt:lpstr>
      <vt:lpstr>PMingLiU</vt:lpstr>
      <vt:lpstr>MingLiU-ExtB</vt:lpstr>
      <vt:lpstr>Garamond</vt:lpstr>
      <vt:lpstr>Tahoma</vt:lpstr>
      <vt:lpstr>Symbol</vt:lpstr>
      <vt:lpstr>AlulaTheme for DAAA</vt:lpstr>
      <vt:lpstr> Formal Languages and Theory of Automata 			 </vt:lpstr>
      <vt:lpstr>      Chapter 1– Introduction  Basic Concepts of Finite Automata and Languages </vt:lpstr>
      <vt:lpstr>Outline</vt:lpstr>
      <vt:lpstr>Introduction</vt:lpstr>
      <vt:lpstr>Introduction – cont.…</vt:lpstr>
      <vt:lpstr>Introduction – cont.…</vt:lpstr>
      <vt:lpstr>Introduction – cont.…</vt:lpstr>
      <vt:lpstr>Definitions</vt:lpstr>
      <vt:lpstr>Alphabets and strings</vt:lpstr>
      <vt:lpstr>Strings</vt:lpstr>
      <vt:lpstr>Strings</vt:lpstr>
      <vt:lpstr>What is Formal Language ?</vt:lpstr>
      <vt:lpstr>Formal Language Examples:</vt:lpstr>
      <vt:lpstr>Formal Language Examples:</vt:lpstr>
      <vt:lpstr>What is automata theory ?</vt:lpstr>
      <vt:lpstr>A simple “computer”</vt:lpstr>
      <vt:lpstr>A simple “computer”</vt:lpstr>
      <vt:lpstr>Another “computer”</vt:lpstr>
      <vt:lpstr>A design problem</vt:lpstr>
      <vt:lpstr>A design problem</vt:lpstr>
      <vt:lpstr>These abstract devices can model many things</vt:lpstr>
      <vt:lpstr>Different kinds of automata</vt:lpstr>
      <vt:lpstr>PowerPoint 演示文稿</vt:lpstr>
      <vt:lpstr>Preliminaries of automata theory</vt:lpstr>
      <vt:lpstr>Problems</vt:lpstr>
      <vt:lpstr>General Model of Automaton</vt:lpstr>
      <vt:lpstr>General Model of Automaton</vt:lpstr>
      <vt:lpstr>General Model of Automaton</vt:lpstr>
      <vt:lpstr>General Model of Automaton</vt:lpstr>
      <vt:lpstr>General Model of Automaton</vt:lpstr>
      <vt:lpstr>PowerPoint 演示文稿</vt:lpstr>
      <vt:lpstr>Example of a finite automaton</vt:lpstr>
      <vt:lpstr>Deterministic finite automata</vt:lpstr>
      <vt:lpstr>Deterministic finite automata</vt:lpstr>
      <vt:lpstr>Example</vt:lpstr>
      <vt:lpstr>Language of a DFA</vt:lpstr>
      <vt:lpstr>Examples</vt:lpstr>
      <vt:lpstr>Examples</vt:lpstr>
      <vt:lpstr>Examples</vt:lpstr>
      <vt:lpstr>Examples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የአጉንታ ልጅ</dc:creator>
  <cp:lastModifiedBy>sfsaa</cp:lastModifiedBy>
  <cp:revision>497</cp:revision>
  <cp:lastPrinted>2021-02-13T13:58:00Z</cp:lastPrinted>
  <dcterms:created xsi:type="dcterms:W3CDTF">2021-02-02T11:53:00Z</dcterms:created>
  <dcterms:modified xsi:type="dcterms:W3CDTF">2024-03-04T15:24:21Z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7B1AA3447CB341D28C8897F1A1A7BF91_13</vt:lpwstr>
  </property>
  <property fmtid="{D5CDD505-2E9C-101B-9397-08002B2CF9AE}" pid="3" name="KSOProductBuildVer">
    <vt:lpwstr>2057-12.2.0.13489</vt:lpwstr>
  </property>
</Properties>
</file>