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714" r:id="rId2"/>
    <p:sldId id="715" r:id="rId3"/>
    <p:sldId id="716" r:id="rId4"/>
    <p:sldId id="717" r:id="rId5"/>
    <p:sldId id="718" r:id="rId6"/>
    <p:sldId id="719" r:id="rId7"/>
    <p:sldId id="720" r:id="rId8"/>
    <p:sldId id="721" r:id="rId9"/>
    <p:sldId id="722" r:id="rId10"/>
    <p:sldId id="723" r:id="rId11"/>
    <p:sldId id="724" r:id="rId12"/>
    <p:sldId id="725" r:id="rId13"/>
    <p:sldId id="726" r:id="rId14"/>
    <p:sldId id="727" r:id="rId15"/>
    <p:sldId id="728" r:id="rId16"/>
    <p:sldId id="729" r:id="rId17"/>
    <p:sldId id="730" r:id="rId18"/>
    <p:sldId id="731" r:id="rId19"/>
    <p:sldId id="732" r:id="rId20"/>
    <p:sldId id="733" r:id="rId21"/>
    <p:sldId id="734" r:id="rId22"/>
    <p:sldId id="735" r:id="rId23"/>
    <p:sldId id="736" r:id="rId24"/>
    <p:sldId id="737" r:id="rId25"/>
    <p:sldId id="738" r:id="rId26"/>
    <p:sldId id="739" r:id="rId27"/>
    <p:sldId id="740" r:id="rId28"/>
    <p:sldId id="741" r:id="rId29"/>
    <p:sldId id="742" r:id="rId30"/>
    <p:sldId id="743" r:id="rId31"/>
    <p:sldId id="744" r:id="rId32"/>
    <p:sldId id="745" r:id="rId33"/>
    <p:sldId id="746" r:id="rId34"/>
    <p:sldId id="747" r:id="rId35"/>
    <p:sldId id="748" r:id="rId36"/>
    <p:sldId id="749" r:id="rId37"/>
    <p:sldId id="750" r:id="rId38"/>
    <p:sldId id="751" r:id="rId39"/>
    <p:sldId id="752" r:id="rId40"/>
    <p:sldId id="753" r:id="rId41"/>
    <p:sldId id="754" r:id="rId42"/>
    <p:sldId id="755" r:id="rId43"/>
    <p:sldId id="756" r:id="rId44"/>
    <p:sldId id="757" r:id="rId45"/>
    <p:sldId id="758" r:id="rId46"/>
    <p:sldId id="759" r:id="rId47"/>
    <p:sldId id="760" r:id="rId48"/>
    <p:sldId id="761" r:id="rId49"/>
    <p:sldId id="762" r:id="rId50"/>
    <p:sldId id="763" r:id="rId51"/>
    <p:sldId id="764" r:id="rId52"/>
    <p:sldId id="765" r:id="rId53"/>
    <p:sldId id="766" r:id="rId54"/>
    <p:sldId id="767" r:id="rId55"/>
    <p:sldId id="768" r:id="rId56"/>
    <p:sldId id="769" r:id="rId57"/>
    <p:sldId id="770" r:id="rId58"/>
    <p:sldId id="771" r:id="rId59"/>
    <p:sldId id="772" r:id="rId60"/>
    <p:sldId id="773" r:id="rId61"/>
    <p:sldId id="774" r:id="rId62"/>
    <p:sldId id="775" r:id="rId63"/>
    <p:sldId id="776" r:id="rId64"/>
    <p:sldId id="777" r:id="rId65"/>
    <p:sldId id="778" r:id="rId66"/>
    <p:sldId id="779" r:id="rId67"/>
    <p:sldId id="780" r:id="rId68"/>
    <p:sldId id="781" r:id="rId69"/>
    <p:sldId id="782" r:id="rId70"/>
    <p:sldId id="783" r:id="rId71"/>
    <p:sldId id="784" r:id="rId72"/>
    <p:sldId id="785" r:id="rId73"/>
    <p:sldId id="678" r:id="rId74"/>
  </p:sldIdLst>
  <p:sldSz cx="12192000" cy="6858000"/>
  <p:notesSz cx="6881813" cy="92964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mc="http://schemas.openxmlformats.org/markup-compatibility/2006" xmlns:p14="http://schemas.microsoft.com/office/powerpoint/2010/main" xmlns:p15="http://schemas.microsoft.com/office/powerpoint/2012/main" xmlns:pr="smNativeData" xmlns="smNativeData" dt="1709921678" val="1068" revOS="4"/>
      <pr:smFileRevision xmlns:mc="http://schemas.openxmlformats.org/markup-compatibility/2006" xmlns:p14="http://schemas.microsoft.com/office/powerpoint/2010/main" xmlns:p15="http://schemas.microsoft.com/office/powerpoint/2012/main" xmlns:pr="smNativeData" xmlns="smNativeData" dt="1709921678" val="0"/>
      <pr:guideOptions xmlns:mc="http://schemas.openxmlformats.org/markup-compatibility/2006" xmlns:p14="http://schemas.microsoft.com/office/powerpoint/2010/main" xmlns:p15="http://schemas.microsoft.com/office/powerpoint/2012/main" xmlns:pr="smNativeData" xmlns="smNativeData" dt="1709921678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7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" d="100"/>
        <a:sy n="13" d="100"/>
      </p:scale>
      <p:origin x="0" y="0"/>
    </p:cViewPr>
  </p:sorterViewPr>
  <p:notesViewPr>
    <p:cSldViewPr snapToGrid="0">
      <p:cViewPr>
        <p:scale>
          <a:sx n="60" d="100"/>
          <a:sy n="60" d="100"/>
        </p:scale>
        <p:origin x="1664" y="2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aEgAA3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83230" cy="46672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hcAAAAAAABTKgAA3wIAABAAAAAmAAAACAAAAD+PAAAAAAAA"/>
              </a:ext>
            </a:extLst>
          </p:cNvSpPr>
          <p:nvPr>
            <p:ph type="dt" sz="quarter" idx="10"/>
          </p:nvPr>
        </p:nvSpPr>
        <p:spPr>
          <a:xfrm>
            <a:off x="3897630" y="0"/>
            <a:ext cx="2982595" cy="46672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DF011DE-90D0-A5E7-9E48-66B25F066833}" type="datetime1">
              <a:t>5/14/2024</a:t>
            </a:fld>
            <a:endParaRPr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FE2AABaEgAAMDkAABAAAAAmAAAACAAAAL+PAAAAAAAA"/>
              </a:ext>
            </a:extLst>
          </p:cNvSpPr>
          <p:nvPr>
            <p:ph type="ftr" sz="quarter" idx="11"/>
          </p:nvPr>
        </p:nvSpPr>
        <p:spPr>
          <a:xfrm>
            <a:off x="0" y="8829675"/>
            <a:ext cx="2983230" cy="466725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hcAAFE2AABTKgAAMDkAABAAAAAmAAAACAAAAL+PAAAAAAAA"/>
              </a:ext>
            </a:extLst>
          </p:cNvSpPr>
          <p:nvPr>
            <p:ph type="sldNum" sz="quarter" idx="12"/>
          </p:nvPr>
        </p:nvSpPr>
        <p:spPr>
          <a:xfrm>
            <a:off x="3897630" y="8829675"/>
            <a:ext cx="2982595" cy="466725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DF06B46-08D0-A59D-9E48-FEC8250668A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YEgAA3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81960" cy="466725"/>
          </a:xfrm>
          <a:prstGeom prst="rect">
            <a:avLst/>
          </a:prstGeom>
        </p:spPr>
        <p:txBody>
          <a:bodyPr vert="horz" wrap="square" lIns="92710" tIns="46355" rIns="92710" bIns="46355" numCol="1" spcCol="215900" anchor="t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xcAAAAAAABTKgAA3wIAABAAAAAmAAAACAAAAD+PAAAAAAAA"/>
              </a:ext>
            </a:extLst>
          </p:cNvSpPr>
          <p:nvPr>
            <p:ph type="dt" idx="10"/>
          </p:nvPr>
        </p:nvSpPr>
        <p:spPr>
          <a:xfrm>
            <a:off x="3898265" y="0"/>
            <a:ext cx="2981960" cy="466725"/>
          </a:xfrm>
          <a:prstGeom prst="rect">
            <a:avLst/>
          </a:prstGeom>
        </p:spPr>
        <p:txBody>
          <a:bodyPr vert="horz" wrap="square" lIns="92710" tIns="46355" rIns="92710" bIns="46355" numCol="1" spcCol="215900" anchor="t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DF0781A-54D0-A58E-9E48-A2DB360668F7}" type="datetime1">
              <a:t>5/14/2024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L8PAAD/HwAA"/>
              </a:ext>
            </a:extLst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2710" tIns="46355" rIns="92710" bIns="46355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endParaRPr/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PAQAAIUbAAAaJgAACjIAABAAAAAmAAAACAAAAD8PAAD/HwAA"/>
              </a:ext>
            </a:extLst>
          </p:cNvSpPr>
          <p:nvPr>
            <p:ph type="body" idx="3"/>
          </p:nvPr>
        </p:nvSpPr>
        <p:spPr>
          <a:xfrm>
            <a:off x="688340" y="4473575"/>
            <a:ext cx="5505450" cy="3660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2710" tIns="46355" rIns="92710" bIns="46355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FE2AABYEgAAMDkAABAAAAAmAAAACAAAAL+PAAD/HwAA"/>
              </a:ext>
            </a:extLst>
          </p:cNvSpPr>
          <p:nvPr>
            <p:ph type="ftr" sz="quarter" idx="11"/>
          </p:nvPr>
        </p:nvSpPr>
        <p:spPr>
          <a:xfrm>
            <a:off x="0" y="8829675"/>
            <a:ext cx="2981960" cy="466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2710" tIns="46355" rIns="92710" bIns="46355" numCol="1" spcCol="215900" anchor="b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xcAAFE2AABTKgAAMDkAABAAAAAmAAAACAAAAL+PAAD/Hw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2710" tIns="46355" rIns="92710" bIns="46355" numCol="1" spcCol="215900" anchor="b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DF06058-16D0-A596-9E48-E0C32E0668B5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4592-DCD0-A5B3-9E48-2AE60B06687F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5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37CE-80D0-A5C1-9E48-769479066823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14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3741-0FD0-A5C1-9E48-F994790668AC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15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6CAF-E1D0-A59A-9E48-17CF22066842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27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0D4E-00D0-A5FB-9E48-F6AE430668A3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28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BWPS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541E-50D0-A5A2-9E48-A6F71A0668F3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29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w9Ij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xpY2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0yMj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2744-0AD0-A5D1-9E48-FC84690668A9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30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JodH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xhOn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4BFF-B1D0-A5BD-9E48-47E805066812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35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4404-4AD0-A5B2-9E48-BCE70A0668E9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36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5550-1ED0-A5A3-9E48-E8F61B0668BD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37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6A48-06D0-A59C-9E48-F0C9240668A5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38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yGFL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22C8-86D0-A5D4-9E48-70816C066825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6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1026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102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LEAt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4062-2CD0-A5B6-9E48-DAE30E06688F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39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27F4-BAD0-A5D1-9E48-4C8469066819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40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09EC-A2D0-A5FF-9E48-54AA47066801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41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154F-01D0-A5E3-9E48-F7B65B0668A2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42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1575-3BD0-A5E3-9E48-CDB65B066898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43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0022-6CD0-A5F6-9E48-9AA34E0668CF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44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32DE-90D0-A5C4-9E48-66917C066833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45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2F90-DED0-A5D9-9E48-288C6106687D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46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n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5287-C9D0-A5A4-9E48-3FF11C06686A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47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61ED-A3D0-A597-9E48-55C22F066800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48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8+DT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2C38-76D0-A5DA-9E48-808F620668D5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7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zIEl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3C91-DFD0-A5CA-9E48-299F7206687C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49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1212-5CD0-A5E4-9E48-AAB15C0668FF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50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3C74-3AD0-A5CA-9E48-CC9F72066899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51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660C-42D0-A590-9E48-B4C5280668E1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52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3888-C6D0-A5CE-9E48-309B76066865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53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6F0C-42D0-A599-9E48-B4CC210668E1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54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6D1F-51D0-A59B-9E48-A7CE230668F2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55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4954-1AD0-A5BF-9E48-ECEA070668B9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56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1C56-18D0-A5EA-9E48-EEBF520668BB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57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677E-30D0-A591-9E48-C6C429066893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58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wucr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2F8C-C2D0-A5D9-9E48-348C61066861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8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742D-63D0-A582-9E48-95D73A0668C0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59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6149-07D0-A597-9E48-F1C22F0668A4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60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3F8D-C3D0-A5C9-9E48-359C71066860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61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590D-43D0-A5AF-9E48-B5FA170668E0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62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7EA5-EBD0-A588-9E48-1DDD30066848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63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4446-08D0-A5B2-9E48-FEE70A0668AB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64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4CE3-ADD0-A5BA-9E48-5BEF0206680E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65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1955-1BD0-A5EF-9E48-EDBA570668B8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9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78EB-A5D0-A58E-9E48-53DB36066806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10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421B-55D0-A5B4-9E48-A3E10C0668F6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11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39FE-B0D0-A5CF-9E48-469A77066813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12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xcAAFE2AABTKgAAMDkAABAAAAAmAAAACAAAAAGAAAB/AAAA"/>
              </a:ext>
            </a:extLst>
          </p:cNvSpPr>
          <p:nvPr>
            <p:ph type="sldNum" sz="quarter" idx="12"/>
          </p:nvPr>
        </p:nvSpPr>
        <p:spPr>
          <a:xfrm>
            <a:off x="3898265" y="8829675"/>
            <a:ext cx="2981960" cy="46672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3FA1-EFD0-A5C9-9E48-199C7106684C}" type="slidenum">
              <a:rPr lang="en-us" sz="1200" cap="none">
                <a:latin typeface="Times New Roman" pitchFamily="1" charset="0"/>
                <a:ea typeface="Calibri" pitchFamily="2" charset="0"/>
                <a:cs typeface="Calibri" pitchFamily="2" charset="0"/>
              </a:rPr>
              <a:t>13</a:t>
            </a:fld>
            <a:endParaRPr lang="en-us" sz="1200" cap="none">
              <a:latin typeface="Times New Roman" pitchFamily="1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Rectangle 2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C0AAAAAkgAAAEkAAACSAAAASQ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gQAACYHAABSJgAAchoAABAAAAAmAAAACAAAAAEAAAAAAAAA"/>
              </a:ext>
            </a:extLst>
          </p:cNvSpPr>
          <p:nvPr>
            <p:ph type="sldImg"/>
          </p:nvPr>
        </p:nvSpPr>
        <p:spPr>
          <a:xfrm>
            <a:off x="654050" y="1162050"/>
            <a:ext cx="5575300" cy="3136900"/>
          </a:xfrm>
        </p:spPr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gAAAEkAAACSAAAASQ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QAAIUbAAAaJgAACjIAABAAAAAmAAAACAAAAAEAAAB/AAAA"/>
              </a:ext>
            </a:extLst>
          </p:cNvSpPr>
          <p:nvPr>
            <p:ph type="body" idx="1"/>
          </p:nvPr>
        </p:nvSpPr>
        <p:spPr>
          <a:xfrm>
            <a:off x="688340" y="4473575"/>
            <a:ext cx="5505450" cy="3660775"/>
          </a:xfrm>
          <a:noFill/>
        </p:spPr>
        <p:txBody>
          <a:bodyPr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QgAAI4JAABpQAAAYxAAABAAAAAmAAAACAAAAIGAAAAAAAAA"/>
              </a:ext>
            </a:extLst>
          </p:cNvSpPr>
          <p:nvPr>
            <p:ph type="ctrTitle"/>
          </p:nvPr>
        </p:nvSpPr>
        <p:spPr>
          <a:xfrm>
            <a:off x="1326515" y="1553210"/>
            <a:ext cx="9144000" cy="111061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n-us" sz="4500" b="1" cap="none">
                <a:solidFill>
                  <a:srgbClr val="FF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AgAABgVAAAgQQAA4hwAABAAAAAmAAAACAAAAAGgAAAAAAAA"/>
              </a:ext>
            </a:extLst>
          </p:cNvSpPr>
          <p:nvPr>
            <p:ph type="subTitle" idx="1"/>
          </p:nvPr>
        </p:nvSpPr>
        <p:spPr>
          <a:xfrm>
            <a:off x="1442720" y="3429000"/>
            <a:ext cx="9144000" cy="126619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en-us" sz="4000" b="1" cap="none">
                <a:solidFill>
                  <a:srgbClr val="0070C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lvl1pPr>
            <a:lvl2pPr marL="457200" indent="0" algn="ctr">
              <a:buNone/>
              <a:defRPr lang="en-us" sz="2000" cap="none"/>
            </a:lvl2pPr>
            <a:lvl3pPr marL="914400" indent="0" algn="ctr">
              <a:buNone/>
              <a:defRPr lang="en-us" sz="1800" cap="none"/>
            </a:lvl3pPr>
            <a:lvl4pPr marL="1371600" indent="0" algn="ctr">
              <a:buNone/>
              <a:defRPr lang="en-us" sz="1600" cap="none"/>
            </a:lvl4pPr>
            <a:lvl5pPr marL="1828800" indent="0" algn="ctr">
              <a:buNone/>
              <a:defRPr lang="en-us" sz="1600" cap="none"/>
            </a:lvl5pPr>
            <a:lvl6pPr marL="2286000" indent="0" algn="ctr">
              <a:buNone/>
              <a:defRPr lang="en-us" sz="1600" cap="none"/>
            </a:lvl6pPr>
            <a:lvl7pPr marL="2743200" indent="0" algn="ctr">
              <a:buNone/>
              <a:defRPr lang="en-us" sz="1600" cap="none"/>
            </a:lvl7pPr>
            <a:lvl8pPr marL="3200400" indent="0" algn="ctr">
              <a:buNone/>
              <a:defRPr lang="en-us" sz="1600" cap="none"/>
            </a:lvl8pPr>
            <a:lvl9pPr marL="3657600" indent="0" algn="ctr">
              <a:buNone/>
              <a:defRPr lang="en-us" sz="1600" cap="none"/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Slide Number Placeholder 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90QAAAAAAAD3SQAAZAMAABAAAAAmAAAACAAAAP//////////"/>
              </a:ext>
            </a:extLst>
          </p:cNvSpPr>
          <p:nvPr/>
        </p:nvSpPr>
        <p:spPr>
          <a:xfrm>
            <a:off x="11210925" y="0"/>
            <a:ext cx="812800" cy="551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9144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rPr lang="en-gb" sz="1800" b="1" cap="none">
                <a:solidFill>
                  <a:srgbClr val="0070C0"/>
                </a:solidFill>
              </a:rPr>
              <a:t>2</a:t>
            </a:r>
            <a:r>
              <a:rPr lang="en-us" sz="1800" b="1" cap="none">
                <a:solidFill>
                  <a:srgbClr val="0070C0"/>
                </a:solidFill>
              </a:rPr>
              <a:t>-</a:t>
            </a:r>
            <a:fld id="{3DF01413-5DD0-A5E2-9E48-ABB75A0668FE}" type="slidenum">
              <a:rPr lang="en-us" sz="1800" b="1" cap="none">
                <a:solidFill>
                  <a:srgbClr val="0070C0"/>
                </a:solidFill>
              </a:rPr>
              <a:t>‹#›</a:t>
            </a:fld>
            <a:endParaRPr lang="en-us" sz="1800" b="1" cap="none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EAAL0GAADrSQAAACYAABAAAAAmAAAACAAAAAGgAAAAAAAA"/>
              </a:ext>
            </a:extLst>
          </p:cNvSpPr>
          <p:nvPr>
            <p:ph idx="1"/>
          </p:nvPr>
        </p:nvSpPr>
        <p:spPr>
          <a:xfrm>
            <a:off x="255905" y="1095375"/>
            <a:ext cx="11760200" cy="508190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228600" indent="-228600" algn="just">
              <a:buFont typeface="Wingdings" charset="2"/>
              <a:buChar char="§"/>
              <a:defRPr lang="en-us" sz="2800" b="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lvl1pPr>
            <a:lvl2pPr marL="685800" indent="-228600" algn="just">
              <a:buClr>
                <a:srgbClr val="0070C0"/>
              </a:buClr>
              <a:buSzTx/>
              <a:buFont typeface="Wingdings" charset="2"/>
              <a:buChar char=""/>
              <a:defRPr lang="en-us" sz="2600" b="0" cap="none">
                <a:solidFill>
                  <a:srgbClr val="0070C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lvl2pPr>
            <a:lvl3pPr algn="just">
              <a:defRPr lang="en-us" sz="2400" b="0" cap="none">
                <a:solidFill>
                  <a:srgbClr val="FF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lvl3pPr>
            <a:lvl4pPr marL="1600200" indent="-228600" algn="just">
              <a:buClr>
                <a:schemeClr val="accent6"/>
              </a:buClr>
              <a:buSzTx/>
              <a:buFont typeface="Trebuchet MS" pitchFamily="2" charset="0"/>
              <a:buChar char="»"/>
              <a:defRPr lang="en-us" sz="2000" b="0" cap="none">
                <a:solidFill>
                  <a:srgbClr val="7030A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lvl4pPr>
            <a:lvl5pPr algn="just">
              <a:defRPr lang="en-us" sz="2000" b="0" cap="none">
                <a:solidFill>
                  <a:srgbClr val="00B05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3" name="Title 10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DWY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E0AAADYRQAAXAYAABAAAAAmAAAACAAAAACAAAAAAAAA"/>
              </a:ext>
            </a:extLst>
          </p:cNvSpPr>
          <p:nvPr>
            <p:ph type="title"/>
          </p:nvPr>
        </p:nvSpPr>
        <p:spPr/>
        <p:txBody>
          <a:bodyPr/>
          <a:lstStyle>
            <a:lvl1pPr>
              <a:defRPr lang="en-us" sz="4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4" name="Slide Number Placeholder 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90QAAAAAAAD3SQAAZAMAABAAAAAmAAAACAAAAP//////////"/>
              </a:ext>
            </a:extLst>
          </p:cNvSpPr>
          <p:nvPr/>
        </p:nvSpPr>
        <p:spPr>
          <a:xfrm>
            <a:off x="11210925" y="0"/>
            <a:ext cx="812800" cy="551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9144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rPr lang="en-gb" sz="1800" b="1" cap="none">
                <a:solidFill>
                  <a:srgbClr val="0070C0"/>
                </a:solidFill>
              </a:rPr>
              <a:t>2</a:t>
            </a:r>
            <a:r>
              <a:rPr lang="en-us" sz="1800" b="1" cap="none">
                <a:solidFill>
                  <a:srgbClr val="0070C0"/>
                </a:solidFill>
              </a:rPr>
              <a:t>-</a:t>
            </a:r>
            <a:fld id="{3DF074E8-A6D0-A582-9E48-50D73A066805}" type="slidenum">
              <a:rPr lang="en-us" sz="1800" b="1" cap="none">
                <a:solidFill>
                  <a:srgbClr val="0070C0"/>
                </a:solidFill>
              </a:rPr>
              <a:t>‹#›</a:t>
            </a:fld>
            <a:endParaRPr lang="en-us" sz="1800" b="1" cap="none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AwJAADORQAAwxEAABAAAAAmAAAACAAAAIGAAAAAAAAA"/>
              </a:ext>
            </a:extLst>
          </p:cNvSpPr>
          <p:nvPr>
            <p:ph type="title"/>
          </p:nvPr>
        </p:nvSpPr>
        <p:spPr>
          <a:xfrm>
            <a:off x="831850" y="1470660"/>
            <a:ext cx="10515600" cy="141668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45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HoXAADORQAAtCAAABAAAAAmAAAACAAAAAGAAAAAAAAA"/>
              </a:ext>
            </a:extLst>
          </p:cNvSpPr>
          <p:nvPr>
            <p:ph idx="1"/>
          </p:nvPr>
        </p:nvSpPr>
        <p:spPr>
          <a:xfrm>
            <a:off x="831850" y="3816350"/>
            <a:ext cx="10515600" cy="1499870"/>
          </a:xfrm>
        </p:spPr>
        <p:txBody>
          <a:bodyPr/>
          <a:lstStyle>
            <a:lvl1pPr marL="0" indent="0">
              <a:buNone/>
              <a:defRPr lang="en-us" sz="2400" cap="none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Slide Number Placeholder 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UUAAPH///8FSgAAVQMAABAAAAAmAAAACAAAAP//////////"/>
              </a:ext>
            </a:extLst>
          </p:cNvSpPr>
          <p:nvPr/>
        </p:nvSpPr>
        <p:spPr>
          <a:xfrm>
            <a:off x="11219815" y="-9525"/>
            <a:ext cx="812800" cy="551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9144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rPr lang="en-gb" sz="1800" b="1" cap="none">
                <a:solidFill>
                  <a:srgbClr val="0070C0"/>
                </a:solidFill>
              </a:rPr>
              <a:t>2</a:t>
            </a:r>
            <a:r>
              <a:rPr lang="en-us" sz="1800" b="1" cap="none">
                <a:solidFill>
                  <a:srgbClr val="0070C0"/>
                </a:solidFill>
              </a:rPr>
              <a:t>-</a:t>
            </a:r>
            <a:fld id="{3DF057BF-F1D0-A5A1-9E48-07F419066852}" type="slidenum">
              <a:rPr lang="en-us" sz="1800" b="1" cap="none">
                <a:solidFill>
                  <a:srgbClr val="0070C0"/>
                </a:solidFill>
              </a:rPr>
              <a:t>‹#›</a:t>
            </a:fld>
            <a:endParaRPr lang="en-us" sz="1800" b="1" cap="none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E0AAADYRQAAXAYAABAAAAAmAAAACAAAAACAAAAAAAAA"/>
              </a:ext>
            </a:extLst>
          </p:cNvSpPr>
          <p:nvPr>
            <p:ph type="title"/>
          </p:nvPr>
        </p:nvSpPr>
        <p:spPr/>
        <p:txBody>
          <a:bodyPr/>
          <a:lstStyle>
            <a:lvl1pPr>
              <a:defRPr lang="en-us" sz="4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HcHAAAIJQAAACYAABAAAAAmAAAACAAAAAEAAAAAAAAA"/>
              </a:ext>
            </a:extLst>
          </p:cNvSpPr>
          <p:nvPr>
            <p:ph idx="1"/>
          </p:nvPr>
        </p:nvSpPr>
        <p:spPr>
          <a:xfrm>
            <a:off x="838200" y="1213485"/>
            <a:ext cx="5181600" cy="496379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HcHAADYRQAAACYAABAAAAAmAAAACAAAAAEAAAAAAAAA"/>
              </a:ext>
            </a:extLst>
          </p:cNvSpPr>
          <p:nvPr>
            <p:ph idx="2"/>
          </p:nvPr>
        </p:nvSpPr>
        <p:spPr>
          <a:xfrm>
            <a:off x="6172200" y="1213485"/>
            <a:ext cx="5181600" cy="496379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Slide Number Placeholder 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EAZ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UUAAPH///8FSgAAVQMAABAAAAAmAAAACAAAAP//////////"/>
              </a:ext>
            </a:extLst>
          </p:cNvSpPr>
          <p:nvPr/>
        </p:nvSpPr>
        <p:spPr>
          <a:xfrm>
            <a:off x="11219815" y="-9525"/>
            <a:ext cx="812800" cy="551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9144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rPr lang="en-gb" sz="1800" b="1" cap="none">
                <a:solidFill>
                  <a:srgbClr val="0070C0"/>
                </a:solidFill>
              </a:rPr>
              <a:t>2</a:t>
            </a:r>
            <a:r>
              <a:rPr lang="en-us" sz="1800" b="1" cap="none">
                <a:solidFill>
                  <a:srgbClr val="0070C0"/>
                </a:solidFill>
              </a:rPr>
              <a:t>-</a:t>
            </a:r>
            <a:fld id="{3DF05245-0BD0-A5A4-9E48-FDF11C0668A8}" type="slidenum">
              <a:rPr lang="en-us" sz="1800" b="1" cap="none">
                <a:solidFill>
                  <a:srgbClr val="0070C0"/>
                </a:solidFill>
              </a:rPr>
              <a:t>‹#›</a:t>
            </a:fld>
            <a:endParaRPr lang="en-us" sz="1800" b="1" cap="none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D8CAADbRQAAvAYAABAAAAAmAAAACAAAAAGAAAAAAAAA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729615"/>
          </a:xfrm>
        </p:spPr>
        <p:txBody>
          <a:bodyPr/>
          <a:lstStyle>
            <a:lvl1pPr>
              <a:defRPr lang="en-us" sz="4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FgKAADlJAAAaQ8AABAAAAAmAAAACAAAAIGAAAAAAAAA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GkPAADlJAAAFCYAABAAAAAmAAAACAAAAAEAAAAAAAAA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FgKAADbRQAAaQ8AABAAAAAmAAAACAAAAIGAAAAAAAAA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GkPAADbRQAAFCYAABAAAAAmAAAACAAAAAEAAAAAAAAA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Slide Number Placeholder 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UUAAPH///8FSgAAVQMAABAAAAAmAAAACAAAAP//////////"/>
              </a:ext>
            </a:extLst>
          </p:cNvSpPr>
          <p:nvPr/>
        </p:nvSpPr>
        <p:spPr>
          <a:xfrm>
            <a:off x="11219815" y="-9525"/>
            <a:ext cx="812800" cy="551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9144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rPr lang="en-gb" sz="1800" b="1" cap="none">
                <a:solidFill>
                  <a:srgbClr val="0070C0"/>
                </a:solidFill>
              </a:rPr>
              <a:t>2</a:t>
            </a:r>
            <a:r>
              <a:rPr lang="en-us" sz="1800" b="1" cap="none">
                <a:solidFill>
                  <a:srgbClr val="0070C0"/>
                </a:solidFill>
              </a:rPr>
              <a:t>-</a:t>
            </a:r>
            <a:fld id="{3DF00532-7CD0-A5F3-9E48-8AA64B0668DF}" type="slidenum">
              <a:rPr lang="en-us" sz="1800" b="1" cap="none">
                <a:solidFill>
                  <a:srgbClr val="0070C0"/>
                </a:solidFill>
              </a:rPr>
              <a:t>‹#›</a:t>
            </a:fld>
            <a:endParaRPr lang="en-us" sz="1800" b="1" cap="none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E0AAADYRQAAXAYAABAAAAAmAAAACAAAAACAAAAAAAAA"/>
              </a:ext>
            </a:extLst>
          </p:cNvSpPr>
          <p:nvPr>
            <p:ph type="title"/>
          </p:nvPr>
        </p:nvSpPr>
        <p:spPr/>
        <p:txBody>
          <a:bodyPr/>
          <a:lstStyle>
            <a:lvl1pPr>
              <a:defRPr lang="en-us" sz="4000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lide Number Placeholder 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BUUAAPH///8FSgAAVQMAABAAAAAmAAAACAAAAP//////////"/>
              </a:ext>
            </a:extLst>
          </p:cNvSpPr>
          <p:nvPr/>
        </p:nvSpPr>
        <p:spPr>
          <a:xfrm>
            <a:off x="11219815" y="-9525"/>
            <a:ext cx="812800" cy="551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9144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rPr lang="en-gb" sz="1800" b="1" cap="none">
                <a:solidFill>
                  <a:srgbClr val="0070C0"/>
                </a:solidFill>
              </a:rPr>
              <a:t>2</a:t>
            </a:r>
            <a:r>
              <a:rPr lang="en-us" sz="1800" b="1" cap="none">
                <a:solidFill>
                  <a:srgbClr val="0070C0"/>
                </a:solidFill>
              </a:rPr>
              <a:t>-</a:t>
            </a:r>
            <a:fld id="{3DF01DB3-FDD0-A5EB-9E48-0BBE5306685E}" type="slidenum">
              <a:rPr lang="en-us" sz="1800" b="1" cap="none">
                <a:solidFill>
                  <a:srgbClr val="0070C0"/>
                </a:solidFill>
              </a:rPr>
              <a:t>‹#›</a:t>
            </a:fld>
            <a:endParaRPr lang="en-us" sz="1800" b="1" cap="none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DWY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UUAAPH///8FSgAAVQMAABAAAAAmAAAACAAAAP//////////"/>
              </a:ext>
            </a:extLst>
          </p:cNvSpPr>
          <p:nvPr/>
        </p:nvSpPr>
        <p:spPr>
          <a:xfrm>
            <a:off x="11219815" y="-9525"/>
            <a:ext cx="812800" cy="551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9144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rPr lang="en-gb" sz="1800" b="1" cap="none">
                <a:solidFill>
                  <a:srgbClr val="0070C0"/>
                </a:solidFill>
              </a:rPr>
              <a:t>2</a:t>
            </a:r>
            <a:r>
              <a:rPr lang="en-us" sz="1800" b="1" cap="none">
                <a:solidFill>
                  <a:srgbClr val="0070C0"/>
                </a:solidFill>
              </a:rPr>
              <a:t>-</a:t>
            </a:r>
            <a:fld id="{3DF075E0-AED0-A583-9E48-58D63B06680D}" type="slidenum">
              <a:rPr lang="en-us" sz="1800" b="1" cap="none">
                <a:solidFill>
                  <a:srgbClr val="0070C0"/>
                </a:solidFill>
              </a:rPr>
              <a:t>‹#›</a:t>
            </a:fld>
            <a:endParaRPr lang="en-us" sz="1800" b="1" cap="none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9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E0AAADYRQAAXAYAABAAAAAmAAAACAAAAL8vAAAAAAAA"/>
              </a:ext>
            </a:extLst>
          </p:cNvSpPr>
          <p:nvPr>
            <p:ph type="title"/>
          </p:nvPr>
        </p:nvSpPr>
        <p:spPr>
          <a:xfrm>
            <a:off x="838200" y="48895"/>
            <a:ext cx="10515600" cy="98488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DWY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LgGAADYRQAAACYAABAAAAAmAAAACAAAAD8vAAAAAAAA"/>
              </a:ext>
            </a:extLst>
          </p:cNvSpPr>
          <p:nvPr>
            <p:ph type="body" idx="1"/>
          </p:nvPr>
        </p:nvSpPr>
        <p:spPr>
          <a:xfrm>
            <a:off x="838200" y="1092200"/>
            <a:ext cx="10515600" cy="508508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 useBgFill="1">
        <p:nvSpPr>
          <p:cNvPr id="4" name="Slide Number Placeholder 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G0UAAAAAAAAbSgAAZAMAABAAAAAmAAAACAAAAP//////////"/>
              </a:ext>
            </a:extLst>
          </p:cNvSpPr>
          <p:nvPr/>
        </p:nvSpPr>
        <p:spPr>
          <a:xfrm>
            <a:off x="11233785" y="0"/>
            <a:ext cx="812800" cy="55118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9144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9144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rPr lang="en-gb" sz="1800" b="1" cap="none">
                <a:solidFill>
                  <a:srgbClr val="0070C0"/>
                </a:solidFill>
              </a:rPr>
              <a:t>2</a:t>
            </a:r>
            <a:r>
              <a:rPr lang="en-us" sz="1800" b="1" cap="none">
                <a:solidFill>
                  <a:srgbClr val="0070C0"/>
                </a:solidFill>
              </a:rPr>
              <a:t>-</a:t>
            </a:r>
            <a:fld id="{3DF05458-16D0-A5A2-9E48-E0F71A0668B5}" type="slidenum">
              <a:rPr lang="en-us" sz="1800" b="1" cap="none">
                <a:solidFill>
                  <a:srgbClr val="0070C0"/>
                </a:solidFill>
              </a:rPr>
              <a:t>‹#›</a:t>
            </a:fld>
            <a:endParaRPr lang="en-us" sz="1800" b="1" cap="none">
              <a:solidFill>
                <a:srgbClr val="0070C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marL="0" marR="0" indent="0" algn="ctr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000" b="1" i="0" u="none" strike="noStrike" kern="1" cap="none" spc="0" baseline="0">
          <a:solidFill>
            <a:srgbClr val="0070C0"/>
          </a:solidFill>
          <a:effectLst/>
          <a:latin typeface="Times New Roman" pitchFamily="1" charset="0"/>
          <a:ea typeface="Times New Roman" pitchFamily="1" charset="0"/>
          <a:cs typeface="Times New Roman" pitchFamily="1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just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3000" b="1" i="0" u="none" strike="noStrike" kern="1" cap="none" spc="0" baseline="0">
          <a:solidFill>
            <a:schemeClr val="tx1"/>
          </a:solidFill>
          <a:effectLst/>
          <a:latin typeface="Times New Roman" pitchFamily="1" charset="0"/>
          <a:ea typeface="Times New Roman" pitchFamily="1" charset="0"/>
          <a:cs typeface="Times New Roman" pitchFamily="1" charset="0"/>
        </a:defRPr>
      </a:lvl1pPr>
      <a:lvl2pPr marL="685800" marR="0" indent="-228600" algn="just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800" b="1" i="0" u="none" strike="noStrike" kern="1" cap="none" spc="0" baseline="0">
          <a:solidFill>
            <a:srgbClr val="0070C0"/>
          </a:solidFill>
          <a:effectLst/>
          <a:latin typeface="Times New Roman" pitchFamily="1" charset="0"/>
          <a:ea typeface="Times New Roman" pitchFamily="1" charset="0"/>
          <a:cs typeface="Times New Roman" pitchFamily="1" charset="0"/>
        </a:defRPr>
      </a:lvl2pPr>
      <a:lvl3pPr marL="1143000" marR="0" indent="-228600" algn="just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600" b="1" i="0" u="none" strike="noStrike" kern="1" cap="none" spc="0" baseline="0">
          <a:solidFill>
            <a:srgbClr val="FF0000"/>
          </a:solidFill>
          <a:effectLst/>
          <a:latin typeface="Times New Roman" pitchFamily="1" charset="0"/>
          <a:ea typeface="Times New Roman" pitchFamily="1" charset="0"/>
          <a:cs typeface="Times New Roman" pitchFamily="1" charset="0"/>
        </a:defRPr>
      </a:lvl3pPr>
      <a:lvl4pPr marL="1600200" marR="0" indent="-228600" algn="just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1" i="0" u="none" strike="noStrike" kern="1" cap="none" spc="0" baseline="0">
          <a:solidFill>
            <a:srgbClr val="7030A0"/>
          </a:solidFill>
          <a:effectLst/>
          <a:latin typeface="Times New Roman" pitchFamily="1" charset="0"/>
          <a:ea typeface="Times New Roman" pitchFamily="1" charset="0"/>
          <a:cs typeface="Times New Roman" pitchFamily="1" charset="0"/>
        </a:defRPr>
      </a:lvl4pPr>
      <a:lvl5pPr marL="2057400" marR="0" indent="-228600" algn="just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200" b="1" i="0" u="none" strike="noStrike" kern="1" cap="none" spc="0" baseline="0">
          <a:solidFill>
            <a:srgbClr val="00B050"/>
          </a:solidFill>
          <a:effectLst/>
          <a:latin typeface="Times New Roman" pitchFamily="1" charset="0"/>
          <a:ea typeface="Times New Roman" pitchFamily="1" charset="0"/>
          <a:cs typeface="Times New Roman" pitchFamily="1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XAoAAJIRAAC7QwAAxhYAABAAAAAmAAAACAAAAAEAAAAAAAAA"/>
              </a:ext>
            </a:extLst>
          </p:cNvSpPr>
          <p:nvPr>
            <p:ph type="ctrTitle"/>
          </p:nvPr>
        </p:nvSpPr>
        <p:spPr>
          <a:xfrm>
            <a:off x="1684020" y="2856230"/>
            <a:ext cx="9326245" cy="845820"/>
          </a:xfrm>
        </p:spPr>
        <p:txBody>
          <a:bodyPr/>
          <a:lstStyle/>
          <a:p>
            <a:pPr algn="ctr">
              <a:defRPr lang="en-us"/>
            </a:pPr>
            <a:r>
              <a:rPr lang="en-us" sz="4000" cap="none"/>
              <a:t>Chapter 2 – Finite Automata</a:t>
            </a:r>
          </a:p>
        </p:txBody>
      </p:sp>
      <p:sp>
        <p:nvSpPr>
          <p:cNvPr id="3" name="Line 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rAYAAJokAABVRAAAmiQAABAAAAAmAAAACAAAAP//////////"/>
              </a:ext>
            </a:extLst>
          </p:cNvSpPr>
          <p:nvPr/>
        </p:nvSpPr>
        <p:spPr>
          <a:xfrm>
            <a:off x="1084580" y="5949950"/>
            <a:ext cx="1002347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4" name="Rectangle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gUAAJkLAADhSAAAaxAAABAgAAAmAAAACAAAAP//////////"/>
              </a:ext>
            </a:extLst>
          </p:cNvSpPr>
          <p:nvPr/>
        </p:nvSpPr>
        <p:spPr>
          <a:xfrm>
            <a:off x="847090" y="1885315"/>
            <a:ext cx="11000105" cy="7835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>
              <a:spcBef>
                <a:spcPts val="0"/>
              </a:spcBef>
              <a:buChar char="•"/>
              <a:defRPr lang="en-us" sz="2800" cap="none">
                <a:solidFill>
                  <a:schemeClr val="tx1"/>
                </a:solidFill>
                <a:latin typeface="Gill Sans MT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har char="–"/>
              <a:defRPr lang="en-us" sz="2400" cap="none">
                <a:solidFill>
                  <a:schemeClr val="tx1"/>
                </a:solidFill>
                <a:latin typeface="Gill Sans MT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har char="•"/>
              <a:defRPr lang="en-us" sz="2400" cap="none">
                <a:solidFill>
                  <a:schemeClr val="tx1"/>
                </a:solidFill>
                <a:latin typeface="Gill Sans MT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Gill Sans MT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Gill Sans MT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Gill Sans MT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Gill Sans MT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Gill Sans MT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Gill Sans MT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buNone/>
              <a:defRPr lang="en-us"/>
            </a:pPr>
            <a:r>
              <a:rPr lang="en-us" sz="4500" b="1" cap="none">
                <a:solidFill>
                  <a:srgbClr val="000000"/>
                </a:solidFill>
                <a:latin typeface="Times New Roman" pitchFamily="1" charset="0"/>
                <a:ea typeface="Calibri Light" pitchFamily="2" charset="0"/>
                <a:cs typeface="Times New Roman" pitchFamily="1" charset="0"/>
              </a:rPr>
              <a:t>Formal Languages and Theory of Automata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zwgAAL0BAAAxQgAAMAYAABAAAAAmAAAACAAAAAEAAAAAAAAA"/>
              </a:ext>
            </a:extLst>
          </p:cNvSpPr>
          <p:nvPr>
            <p:ph type="title"/>
          </p:nvPr>
        </p:nvSpPr>
        <p:spPr>
          <a:xfrm>
            <a:off x="1431925" y="282575"/>
            <a:ext cx="9328150" cy="723265"/>
          </a:xfrm>
        </p:spPr>
        <p:txBody>
          <a:bodyPr/>
          <a:lstStyle/>
          <a:p>
            <a:pPr>
              <a:defRPr lang="en-us"/>
            </a:pPr>
            <a:r>
              <a:t>Language of a DFA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z37w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7AAAALMHAAACSgAARiMAABAAAAAmAAAACAAAAAEAAAAAAAAA"/>
              </a:ext>
            </a:extLst>
          </p:cNvSpPr>
          <p:nvPr>
            <p:ph type="body" idx="1"/>
          </p:nvPr>
        </p:nvSpPr>
        <p:spPr>
          <a:xfrm>
            <a:off x="149860" y="1251585"/>
            <a:ext cx="11880850" cy="4482465"/>
          </a:xfrm>
        </p:spPr>
        <p:txBody>
          <a:bodyPr/>
          <a:lstStyle/>
          <a:p>
            <a:pPr>
              <a:defRPr lang="en-us"/>
            </a:pPr>
            <a:r>
              <a:rPr lang="en-us" sz="2600" cap="none"/>
              <a:t>Automata of all kinds define languages.</a:t>
            </a:r>
          </a:p>
          <a:p>
            <a:pPr>
              <a:defRPr lang="en-us"/>
            </a:pPr>
            <a:r>
              <a:rPr lang="en-us" sz="2600" cap="none"/>
              <a:t>If </a:t>
            </a:r>
            <a:r>
              <a:rPr lang="en-us" sz="2600" cap="none">
                <a:solidFill>
                  <a:srgbClr val="0000FF"/>
                </a:solidFill>
              </a:rPr>
              <a:t>A </a:t>
            </a:r>
            <a:r>
              <a:rPr lang="en-us" sz="2600" cap="none"/>
              <a:t>is an automaton, </a:t>
            </a:r>
            <a:r>
              <a:rPr lang="en-us" sz="2600" cap="none">
                <a:solidFill>
                  <a:srgbClr val="0000FF"/>
                </a:solidFill>
              </a:rPr>
              <a:t>L(A)</a:t>
            </a:r>
            <a:r>
              <a:rPr lang="en-us" sz="2600" cap="none"/>
              <a:t> is its language.</a:t>
            </a:r>
          </a:p>
          <a:p>
            <a:pPr>
              <a:defRPr lang="en-us"/>
            </a:pPr>
            <a:r>
              <a:rPr lang="en-us" sz="2600" cap="none"/>
              <a:t>For a DFA </a:t>
            </a:r>
            <a:r>
              <a:rPr lang="en-gb" sz="2600" cap="none"/>
              <a:t> </a:t>
            </a:r>
            <a:r>
              <a:rPr lang="en-us" sz="2600" cap="none">
                <a:solidFill>
                  <a:srgbClr val="0000FF"/>
                </a:solidFill>
              </a:rPr>
              <a:t>A</a:t>
            </a:r>
            <a:r>
              <a:rPr lang="en-us" sz="2600" cap="none"/>
              <a:t>, </a:t>
            </a:r>
            <a:r>
              <a:rPr lang="en-us" sz="2600" cap="none">
                <a:solidFill>
                  <a:srgbClr val="0000FF"/>
                </a:solidFill>
              </a:rPr>
              <a:t>L(A)</a:t>
            </a:r>
            <a:r>
              <a:rPr lang="en-us" sz="2600" cap="none"/>
              <a:t> is the </a:t>
            </a:r>
            <a:r>
              <a:rPr lang="en-us" sz="2600" cap="none">
                <a:solidFill>
                  <a:srgbClr val="FF0000"/>
                </a:solidFill>
              </a:rPr>
              <a:t>set of strings</a:t>
            </a:r>
            <a:r>
              <a:rPr lang="en-us" sz="2600" cap="none"/>
              <a:t> labeling paths from the </a:t>
            </a:r>
            <a:r>
              <a:rPr lang="en-us" sz="2600" cap="none">
                <a:solidFill>
                  <a:srgbClr val="0000FF"/>
                </a:solidFill>
              </a:rPr>
              <a:t>start state to a final state.</a:t>
            </a:r>
          </a:p>
          <a:p>
            <a:pPr>
              <a:defRPr lang="en-us"/>
            </a:pPr>
            <a:r>
              <a:rPr lang="en-us" sz="2600" cap="none"/>
              <a:t>Formally: </a:t>
            </a:r>
            <a:r>
              <a:rPr lang="en-gb" sz="2600" cap="none"/>
              <a:t> </a:t>
            </a:r>
            <a:r>
              <a:rPr lang="en-us" sz="2600" cap="none">
                <a:solidFill>
                  <a:srgbClr val="0000FF"/>
                </a:solidFill>
              </a:rPr>
              <a:t>L(A)</a:t>
            </a:r>
            <a:r>
              <a:rPr lang="en-us" sz="2600" cap="none"/>
              <a:t> = the </a:t>
            </a:r>
            <a:r>
              <a:rPr lang="en-us" sz="2600" cap="none">
                <a:solidFill>
                  <a:srgbClr val="FF0000"/>
                </a:solidFill>
              </a:rPr>
              <a:t>set of strings</a:t>
            </a:r>
            <a:r>
              <a:rPr lang="en-us" sz="2600" cap="none"/>
              <a:t> </a:t>
            </a:r>
            <a:r>
              <a:rPr lang="en-us" sz="2600" b="1" cap="none">
                <a:solidFill>
                  <a:srgbClr val="0000FF"/>
                </a:solidFill>
              </a:rPr>
              <a:t>w</a:t>
            </a:r>
            <a:r>
              <a:rPr lang="en-us" sz="2600" cap="none"/>
              <a:t> such that </a:t>
            </a:r>
            <a:r>
              <a:rPr lang="en-us" sz="2600" cap="none">
                <a:solidFill>
                  <a:srgbClr val="0000FF"/>
                </a:solidFill>
              </a:rPr>
              <a:t>δ(q</a:t>
            </a:r>
            <a:r>
              <a:rPr lang="en-us" sz="2600" cap="none" baseline="-24000">
                <a:solidFill>
                  <a:srgbClr val="0000FF"/>
                </a:solidFill>
              </a:rPr>
              <a:t>0</a:t>
            </a:r>
            <a:r>
              <a:rPr lang="en-us" sz="2600" cap="none">
                <a:solidFill>
                  <a:srgbClr val="0000FF"/>
                </a:solidFill>
              </a:rPr>
              <a:t>, w)</a:t>
            </a:r>
            <a:r>
              <a:rPr lang="en-us" sz="2600" cap="none"/>
              <a:t> is in </a:t>
            </a:r>
            <a:r>
              <a:rPr lang="en-us" sz="2600" b="1" cap="none"/>
              <a:t>F</a:t>
            </a:r>
            <a:r>
              <a:rPr lang="en-us" sz="2600" cap="none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E0AAADYRQAAXA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us" cap="none">
                <a:solidFill>
                  <a:srgbClr val="33CC33"/>
                </a:solidFill>
              </a:rPr>
              <a:t>Example</a:t>
            </a:r>
            <a:r>
              <a:t>: String in a Language</a:t>
            </a:r>
          </a:p>
        </p:txBody>
      </p:sp>
      <p:grpSp>
        <p:nvGrpSpPr>
          <p:cNvPr id="3" name="Group 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PEJAACwEwAA8zAAAJIgAAAQAAAAJgAAAAgAAAD/////AAAAAA=="/>
              </a:ext>
            </a:extLst>
          </p:cNvGrpSpPr>
          <p:nvPr/>
        </p:nvGrpSpPr>
        <p:grpSpPr>
          <a:xfrm>
            <a:off x="1616075" y="3200400"/>
            <a:ext cx="6341110" cy="2094230"/>
            <a:chOff x="1616075" y="3200400"/>
            <a:chExt cx="6341110" cy="2094230"/>
          </a:xfrm>
        </p:grpSpPr>
        <p:sp>
          <p:nvSpPr>
            <p:cNvPr id="23" name="Text Box 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8QkAAL0dAAAHDwAAkiAAAAAgAAAmAAAACAAAAP//////////"/>
                </a:ext>
              </a:extLst>
            </p:cNvSpPr>
            <p:nvPr/>
          </p:nvSpPr>
          <p:spPr>
            <a:xfrm>
              <a:off x="1616075" y="4834255"/>
              <a:ext cx="82677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400" cap="none"/>
                <a:t>Start</a:t>
              </a:r>
            </a:p>
          </p:txBody>
        </p:sp>
        <p:grpSp>
          <p:nvGrpSpPr>
            <p:cNvPr id="4" name="Group 5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OENAACwEwAA8zAAAJIgAAAAAAAAJgAAAAgAAAD/////AAAAAA=="/>
                </a:ext>
              </a:extLst>
            </p:cNvGrpSpPr>
            <p:nvPr/>
          </p:nvGrpSpPr>
          <p:grpSpPr>
            <a:xfrm>
              <a:off x="2256155" y="3200400"/>
              <a:ext cx="5701030" cy="2094230"/>
              <a:chOff x="2256155" y="3200400"/>
              <a:chExt cx="5701030" cy="2094230"/>
            </a:xfrm>
          </p:grpSpPr>
          <p:sp>
            <p:nvSpPr>
              <p:cNvPr id="22" name="Text Box 6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ARgAAKUXAAAmGgAAehoAAAAgAAAmAAAACAAAAP//////////"/>
                  </a:ext>
                </a:extLst>
              </p:cNvSpPr>
              <p:nvPr/>
            </p:nvSpPr>
            <p:spPr>
              <a:xfrm>
                <a:off x="3902075" y="3843655"/>
                <a:ext cx="348615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spcBef>
                    <a:spcPts val="0"/>
                  </a:spcBef>
                  <a:buNone/>
                  <a:defRPr lang="en-us"/>
                </a:pPr>
                <a:r>
                  <a:rPr lang="en-us" sz="2400" cap="none"/>
                  <a:t>1</a:t>
                </a:r>
              </a:p>
            </p:txBody>
          </p:sp>
          <p:sp>
            <p:nvSpPr>
              <p:cNvPr id="21" name="Text Box 7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RgAAL0dAAC2GgAAkiAAAAAgAAAmAAAACAAAAP//////////"/>
                  </a:ext>
                </a:extLst>
              </p:cNvSpPr>
              <p:nvPr/>
            </p:nvSpPr>
            <p:spPr>
              <a:xfrm>
                <a:off x="3993515" y="4834255"/>
                <a:ext cx="348615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spcBef>
                    <a:spcPts val="0"/>
                  </a:spcBef>
                  <a:buNone/>
                  <a:defRPr lang="en-us"/>
                </a:pPr>
                <a:r>
                  <a:rPr lang="en-us" sz="2400" cap="none"/>
                  <a:t>0</a:t>
                </a:r>
              </a:p>
            </p:txBody>
          </p:sp>
          <p:grpSp>
            <p:nvGrpSpPr>
              <p:cNvPr id="5" name="Group 8"/>
              <p:cNvGrp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OENAACwEwAA8zAAAAAeAAAAAAAAJgAAAAgAAAD/////AAAAAA=="/>
                  </a:ext>
                </a:extLst>
              </p:cNvGrpSpPr>
              <p:nvPr/>
            </p:nvGrpSpPr>
            <p:grpSpPr>
              <a:xfrm>
                <a:off x="2256155" y="3200400"/>
                <a:ext cx="5701030" cy="1676400"/>
                <a:chOff x="2256155" y="3200400"/>
                <a:chExt cx="5701030" cy="1676400"/>
              </a:xfrm>
            </p:grpSpPr>
            <p:cxnSp>
              <p:nvCxnSpPr>
                <p:cNvPr id="20" name="AutoShape 9"/>
                <p:cNvCxn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vvbMkgC4is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0REAANgYAAABFQAA2xgAAAAAAAAmAAAACAAAAP//////////"/>
                    </a:ext>
                  </a:extLst>
                </p:cNvCxnSpPr>
                <p:nvPr/>
              </p:nvCxnSpPr>
              <p:spPr>
                <a:xfrm rot="16200000" flipH="1" flipV="1">
                  <a:off x="3154045" y="3780790"/>
                  <a:ext cx="1905" cy="518160"/>
                </a:xfrm>
                <a:prstGeom prst="curvedConnector3">
                  <a:avLst>
                    <a:gd name="adj1" fmla="val -42700014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triangle" w="med" len="med"/>
                </a:ln>
                <a:effectLst/>
              </p:spPr>
            </p:cxnSp>
            <p:grpSp>
              <p:nvGrpSpPr>
                <p:cNvPr id="6" name="Group 10"/>
                <p:cNvGrp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OENAACwEwAA8zAAAAAeAAAAAAAAJgAAAAgAAAD/////AAAAAA=="/>
                    </a:ext>
                  </a:extLst>
                </p:cNvGrpSpPr>
                <p:nvPr/>
              </p:nvGrpSpPr>
              <p:grpSpPr>
                <a:xfrm>
                  <a:off x="2256155" y="3200400"/>
                  <a:ext cx="5701030" cy="1676400"/>
                  <a:chOff x="2256155" y="3200400"/>
                  <a:chExt cx="5701030" cy="1676400"/>
                </a:xfrm>
              </p:grpSpPr>
              <p:sp>
                <p:nvSpPr>
                  <p:cNvPr id="19" name="Oval 11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W5vVD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0REAANgYAAAxFQAAqBsAAAAgAAAmAAAACAAAAP//////////"/>
                      </a:ext>
                    </a:extLst>
                  </p:cNvSpPr>
                  <p:nvPr/>
                </p:nvSpPr>
                <p:spPr>
                  <a:xfrm>
                    <a:off x="2896235" y="4038600"/>
                    <a:ext cx="548640" cy="457200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none"/>
                  </a:ln>
                  <a:effectLst/>
                </p:spPr>
                <p:txBody>
                  <a:bodyPr vert="horz" wrap="none" lIns="91440" tIns="45720" rIns="91440" bIns="45720" numCol="1" spcCol="215900" anchor="ctr"/>
                  <a:lstStyle>
                    <a:lvl1pPr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u"/>
                      <a:defRPr lang="en-us" sz="32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1pPr>
                    <a:lvl2pPr marL="742950" indent="-285750"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w"/>
                      <a:defRPr lang="en-us" sz="28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2pPr>
                    <a:lvl3pPr marL="1143000" indent="-228600">
                      <a:spcBef>
                        <a:spcPts val="0"/>
                      </a:spcBef>
                      <a:buClr>
                        <a:srgbClr val="CC00CC"/>
                      </a:buClr>
                      <a:buChar char="•"/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3pPr>
                    <a:lvl4pPr marL="1600200" indent="-228600">
                      <a:spcBef>
                        <a:spcPts val="0"/>
                      </a:spcBef>
                      <a:buChar char="–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4pPr>
                    <a:lvl5pPr marL="2057400" indent="-228600">
                      <a:spcBef>
                        <a:spcPts val="0"/>
                      </a:spcBef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5pPr>
                    <a:lvl6pPr marL="25146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6pPr>
                    <a:lvl7pPr marL="29718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7pPr>
                    <a:lvl8pPr marL="34290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8pPr>
                    <a:lvl9pPr marL="38862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9pPr>
                  </a:lstStyle>
                  <a:p>
                    <a:pPr algn="ctr">
                      <a:spcBef>
                        <a:spcPts val="0"/>
                      </a:spcBef>
                      <a:buNone/>
                      <a:defRPr lang="en-us"/>
                    </a:pPr>
                    <a:r>
                      <a:rPr lang="en-us" sz="2400" cap="none"/>
                      <a:t>A</a:t>
                    </a:r>
                  </a:p>
                </p:txBody>
              </p:sp>
              <p:sp>
                <p:nvSpPr>
                  <p:cNvPr id="18" name="Oval 12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W5vVD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CCsAANgYAABoLgAAqBsAAAAgAAAmAAAACAAAAP//////////"/>
                      </a:ext>
                    </a:extLst>
                  </p:cNvSpPr>
                  <p:nvPr/>
                </p:nvSpPr>
                <p:spPr>
                  <a:xfrm>
                    <a:off x="6995160" y="4038600"/>
                    <a:ext cx="548640" cy="457200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none"/>
                  </a:ln>
                  <a:effectLst/>
                </p:spPr>
                <p:txBody>
                  <a:bodyPr vert="horz" wrap="none" lIns="91440" tIns="45720" rIns="91440" bIns="45720" numCol="1" spcCol="215900" anchor="ctr"/>
                  <a:lstStyle>
                    <a:lvl1pPr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u"/>
                      <a:defRPr lang="en-us" sz="32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1pPr>
                    <a:lvl2pPr marL="742950" indent="-285750"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w"/>
                      <a:defRPr lang="en-us" sz="28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2pPr>
                    <a:lvl3pPr marL="1143000" indent="-228600">
                      <a:spcBef>
                        <a:spcPts val="0"/>
                      </a:spcBef>
                      <a:buClr>
                        <a:srgbClr val="CC00CC"/>
                      </a:buClr>
                      <a:buChar char="•"/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3pPr>
                    <a:lvl4pPr marL="1600200" indent="-228600">
                      <a:spcBef>
                        <a:spcPts val="0"/>
                      </a:spcBef>
                      <a:buChar char="–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4pPr>
                    <a:lvl5pPr marL="2057400" indent="-228600">
                      <a:spcBef>
                        <a:spcPts val="0"/>
                      </a:spcBef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5pPr>
                    <a:lvl6pPr marL="25146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6pPr>
                    <a:lvl7pPr marL="29718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7pPr>
                    <a:lvl8pPr marL="34290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8pPr>
                    <a:lvl9pPr marL="38862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9pPr>
                  </a:lstStyle>
                  <a:p>
                    <a:pPr algn="ctr">
                      <a:spcBef>
                        <a:spcPts val="0"/>
                      </a:spcBef>
                      <a:buNone/>
                      <a:defRPr lang="en-us"/>
                    </a:pPr>
                    <a:r>
                      <a:rPr lang="en-us" sz="2400" cap="none"/>
                      <a:t>C</a:t>
                    </a:r>
                  </a:p>
                </p:txBody>
              </p:sp>
              <p:sp>
                <p:nvSpPr>
                  <p:cNvPr id="17" name="Oval 13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W5vVD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qR4AANgYAAAIIgAAqBsAAAAgAAAmAAAACAAAAP//////////"/>
                      </a:ext>
                    </a:extLst>
                  </p:cNvSpPr>
                  <p:nvPr/>
                </p:nvSpPr>
                <p:spPr>
                  <a:xfrm>
                    <a:off x="4984115" y="4038600"/>
                    <a:ext cx="548005" cy="457200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none"/>
                  </a:ln>
                  <a:effectLst/>
                </p:spPr>
                <p:txBody>
                  <a:bodyPr vert="horz" wrap="none" lIns="91440" tIns="45720" rIns="91440" bIns="45720" numCol="1" spcCol="215900" anchor="ctr"/>
                  <a:lstStyle>
                    <a:lvl1pPr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u"/>
                      <a:defRPr lang="en-us" sz="32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1pPr>
                    <a:lvl2pPr marL="742950" indent="-285750"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w"/>
                      <a:defRPr lang="en-us" sz="28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2pPr>
                    <a:lvl3pPr marL="1143000" indent="-228600">
                      <a:spcBef>
                        <a:spcPts val="0"/>
                      </a:spcBef>
                      <a:buClr>
                        <a:srgbClr val="CC00CC"/>
                      </a:buClr>
                      <a:buChar char="•"/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3pPr>
                    <a:lvl4pPr marL="1600200" indent="-228600">
                      <a:spcBef>
                        <a:spcPts val="0"/>
                      </a:spcBef>
                      <a:buChar char="–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4pPr>
                    <a:lvl5pPr marL="2057400" indent="-228600">
                      <a:spcBef>
                        <a:spcPts val="0"/>
                      </a:spcBef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5pPr>
                    <a:lvl6pPr marL="25146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6pPr>
                    <a:lvl7pPr marL="29718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7pPr>
                    <a:lvl8pPr marL="34290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8pPr>
                    <a:lvl9pPr marL="38862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9pPr>
                  </a:lstStyle>
                  <a:p>
                    <a:pPr algn="ctr">
                      <a:spcBef>
                        <a:spcPts val="0"/>
                      </a:spcBef>
                      <a:buNone/>
                      <a:defRPr lang="en-us"/>
                    </a:pPr>
                    <a:r>
                      <a:rPr lang="en-us" sz="2400" cap="none"/>
                      <a:t>B</a:t>
                    </a:r>
                  </a:p>
                </p:txBody>
              </p:sp>
              <p:sp>
                <p:nvSpPr>
                  <p:cNvPr id="16" name="Oval 14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QREAAGAYAADBFQAAIBwAAAAgAAAmAAAACAAAAP//////////"/>
                      </a:ext>
                    </a:extLst>
                  </p:cNvSpPr>
                  <p:nvPr/>
                </p:nvSpPr>
                <p:spPr>
                  <a:xfrm>
                    <a:off x="2804795" y="3962400"/>
                    <a:ext cx="731520" cy="6096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none"/>
                  </a:ln>
                  <a:effectLst/>
                </p:spPr>
                <p:txBody>
                  <a:bodyPr vert="horz" wrap="none" lIns="91440" tIns="45720" rIns="91440" bIns="45720" numCol="1" spcCol="215900" anchor="ctr"/>
                  <a:lstStyle>
                    <a:lvl1pPr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u"/>
                      <a:defRPr lang="en-us" sz="32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1pPr>
                    <a:lvl2pPr marL="742950" indent="-285750"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w"/>
                      <a:defRPr lang="en-us" sz="28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2pPr>
                    <a:lvl3pPr marL="1143000" indent="-228600">
                      <a:spcBef>
                        <a:spcPts val="0"/>
                      </a:spcBef>
                      <a:buClr>
                        <a:srgbClr val="CC00CC"/>
                      </a:buClr>
                      <a:buChar char="•"/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3pPr>
                    <a:lvl4pPr marL="1600200" indent="-228600">
                      <a:spcBef>
                        <a:spcPts val="0"/>
                      </a:spcBef>
                      <a:buChar char="–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4pPr>
                    <a:lvl5pPr marL="2057400" indent="-228600">
                      <a:spcBef>
                        <a:spcPts val="0"/>
                      </a:spcBef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5pPr>
                    <a:lvl6pPr marL="25146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6pPr>
                    <a:lvl7pPr marL="29718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7pPr>
                    <a:lvl8pPr marL="34290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8pPr>
                    <a:lvl9pPr marL="38862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None/>
                      <a:defRPr lang="en-us"/>
                    </a:pPr>
                    <a:endParaRPr lang="en-us" sz="2400" cap="none"/>
                  </a:p>
                </p:txBody>
              </p:sp>
              <p:sp>
                <p:nvSpPr>
                  <p:cNvPr id="15" name="Oval 15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R4AAGAYAACYIgAAIBwAAAAgAAAmAAAACAAAAP//////////"/>
                      </a:ext>
                    </a:extLst>
                  </p:cNvSpPr>
                  <p:nvPr/>
                </p:nvSpPr>
                <p:spPr>
                  <a:xfrm>
                    <a:off x="4892675" y="3962400"/>
                    <a:ext cx="730885" cy="6096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none"/>
                  </a:ln>
                  <a:effectLst/>
                </p:spPr>
                <p:txBody>
                  <a:bodyPr vert="horz" wrap="none" lIns="91440" tIns="45720" rIns="91440" bIns="45720" numCol="1" spcCol="215900" anchor="ctr"/>
                  <a:lstStyle>
                    <a:lvl1pPr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u"/>
                      <a:defRPr lang="en-us" sz="32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1pPr>
                    <a:lvl2pPr marL="742950" indent="-285750"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w"/>
                      <a:defRPr lang="en-us" sz="28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2pPr>
                    <a:lvl3pPr marL="1143000" indent="-228600">
                      <a:spcBef>
                        <a:spcPts val="0"/>
                      </a:spcBef>
                      <a:buClr>
                        <a:srgbClr val="CC00CC"/>
                      </a:buClr>
                      <a:buChar char="•"/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3pPr>
                    <a:lvl4pPr marL="1600200" indent="-228600">
                      <a:spcBef>
                        <a:spcPts val="0"/>
                      </a:spcBef>
                      <a:buChar char="–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4pPr>
                    <a:lvl5pPr marL="2057400" indent="-228600">
                      <a:spcBef>
                        <a:spcPts val="0"/>
                      </a:spcBef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5pPr>
                    <a:lvl6pPr marL="25146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6pPr>
                    <a:lvl7pPr marL="29718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7pPr>
                    <a:lvl8pPr marL="34290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8pPr>
                    <a:lvl9pPr marL="38862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None/>
                      <a:defRPr lang="en-us"/>
                    </a:pPr>
                    <a:endParaRPr lang="en-us" sz="2400" cap="none"/>
                  </a:p>
                </p:txBody>
              </p:sp>
              <p:sp>
                <p:nvSpPr>
                  <p:cNvPr id="14" name="Line 16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4Q0AADAbAADREQAAAB4AAAAAAAAmAAAACAAAAP//////////"/>
                      </a:ext>
                    </a:extLst>
                  </p:cNvSpPr>
                  <p:nvPr/>
                </p:nvSpPr>
                <p:spPr>
                  <a:xfrm flipV="1">
                    <a:off x="2256155" y="4419600"/>
                    <a:ext cx="640080" cy="45720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triangle" w="med" len="med"/>
                  </a:ln>
                  <a:effectLst/>
                </p:spPr>
                <p:txBody>
                  <a:bodyPr rot="10800000" vert="horz" wrap="square" lIns="91440" tIns="45720" rIns="91440" bIns="45720" numCol="1" spcCol="215900" anchor="t"/>
                  <a:lstStyle/>
                  <a:p>
                    <a:pPr>
                      <a:defRPr lang="en-us"/>
                    </a:pPr>
                    <a:endParaRPr/>
                  </a:p>
                </p:txBody>
              </p:sp>
              <p:sp>
                <p:nvSpPr>
                  <p:cNvPr id="13" name="Line 17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qRUAAEAaAAAZHgAAQBoAAAAAAAAmAAAACAAAAP//////////"/>
                      </a:ext>
                    </a:extLst>
                  </p:cNvSpPr>
                  <p:nvPr/>
                </p:nvSpPr>
                <p:spPr>
                  <a:xfrm>
                    <a:off x="3521075" y="4267200"/>
                    <a:ext cx="1371600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spcCol="215900" anchor="t"/>
                  <a:lstStyle/>
                  <a:p>
                    <a:pPr>
                      <a:defRPr lang="en-us"/>
                    </a:pPr>
                    <a:endParaRPr/>
                  </a:p>
                </p:txBody>
              </p:sp>
              <p:sp>
                <p:nvSpPr>
                  <p:cNvPr id="12" name="Line 18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mCIAAEAaAAAIKwAAQBoAAAAAAAAmAAAACAAAAP//////////"/>
                      </a:ext>
                    </a:extLst>
                  </p:cNvSpPr>
                  <p:nvPr/>
                </p:nvSpPr>
                <p:spPr>
                  <a:xfrm>
                    <a:off x="5623560" y="4267200"/>
                    <a:ext cx="1371600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spcCol="215900" anchor="t"/>
                  <a:lstStyle/>
                  <a:p>
                    <a:pPr>
                      <a:defRPr lang="en-us"/>
                    </a:pPr>
                    <a:endParaRPr/>
                  </a:p>
                </p:txBody>
              </p:sp>
              <p:sp>
                <p:nvSpPr>
                  <p:cNvPr id="11" name="Text Box 19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iUAAHAXAAB7JwAARRoAAAAgAAAmAAAACAAAAP//////////"/>
                      </a:ext>
                    </a:extLst>
                  </p:cNvSpPr>
                  <p:nvPr/>
                </p:nvSpPr>
                <p:spPr>
                  <a:xfrm>
                    <a:off x="6069330" y="3810000"/>
                    <a:ext cx="348615" cy="4603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vert="horz" wrap="none" lIns="91440" tIns="45720" rIns="91440" bIns="45720" numCol="1" spcCol="215900" anchor="t"/>
                  <a:lstStyle>
                    <a:lvl1pPr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u"/>
                      <a:defRPr lang="en-us" sz="32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1pPr>
                    <a:lvl2pPr marL="742950" indent="-285750"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w"/>
                      <a:defRPr lang="en-us" sz="28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2pPr>
                    <a:lvl3pPr marL="1143000" indent="-228600">
                      <a:spcBef>
                        <a:spcPts val="0"/>
                      </a:spcBef>
                      <a:buClr>
                        <a:srgbClr val="CC00CC"/>
                      </a:buClr>
                      <a:buChar char="•"/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3pPr>
                    <a:lvl4pPr marL="1600200" indent="-228600">
                      <a:spcBef>
                        <a:spcPts val="0"/>
                      </a:spcBef>
                      <a:buChar char="–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4pPr>
                    <a:lvl5pPr marL="2057400" indent="-228600">
                      <a:spcBef>
                        <a:spcPts val="0"/>
                      </a:spcBef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5pPr>
                    <a:lvl6pPr marL="25146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6pPr>
                    <a:lvl7pPr marL="29718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7pPr>
                    <a:lvl8pPr marL="34290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8pPr>
                    <a:lvl9pPr marL="38862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None/>
                      <a:defRPr lang="en-us"/>
                    </a:pPr>
                    <a:r>
                      <a:rPr lang="en-us" sz="2400" cap="none"/>
                      <a:t>1</a:t>
                    </a:r>
                  </a:p>
                </p:txBody>
              </p:sp>
              <p:sp>
                <p:nvSpPr>
                  <p:cNvPr id="10" name="Text Box 20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dxQAALATAACcFgAAhRYAAAAgAAAmAAAACAAAAP//////////"/>
                      </a:ext>
                    </a:extLst>
                  </p:cNvSpPr>
                  <p:nvPr/>
                </p:nvSpPr>
                <p:spPr>
                  <a:xfrm>
                    <a:off x="3326765" y="3200400"/>
                    <a:ext cx="348615" cy="4603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vert="horz" wrap="none" lIns="91440" tIns="45720" rIns="91440" bIns="45720" numCol="1" spcCol="215900" anchor="t"/>
                  <a:lstStyle>
                    <a:lvl1pPr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u"/>
                      <a:defRPr lang="en-us" sz="32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1pPr>
                    <a:lvl2pPr marL="742950" indent="-285750"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w"/>
                      <a:defRPr lang="en-us" sz="28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2pPr>
                    <a:lvl3pPr marL="1143000" indent="-228600">
                      <a:spcBef>
                        <a:spcPts val="0"/>
                      </a:spcBef>
                      <a:buClr>
                        <a:srgbClr val="CC00CC"/>
                      </a:buClr>
                      <a:buChar char="•"/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3pPr>
                    <a:lvl4pPr marL="1600200" indent="-228600">
                      <a:spcBef>
                        <a:spcPts val="0"/>
                      </a:spcBef>
                      <a:buChar char="–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4pPr>
                    <a:lvl5pPr marL="2057400" indent="-228600">
                      <a:spcBef>
                        <a:spcPts val="0"/>
                      </a:spcBef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5pPr>
                    <a:lvl6pPr marL="25146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6pPr>
                    <a:lvl7pPr marL="29718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7pPr>
                    <a:lvl8pPr marL="34290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8pPr>
                    <a:lvl9pPr marL="38862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None/>
                      <a:defRPr lang="en-us"/>
                    </a:pPr>
                    <a:r>
                      <a:rPr lang="en-us" sz="2400" cap="none"/>
                      <a:t>0</a:t>
                    </a:r>
                  </a:p>
                </p:txBody>
              </p:sp>
              <p:cxnSp>
                <p:nvCxnSpPr>
                  <p:cNvPr id="9" name="AutoShape 21"/>
                  <p:cNvCxnSpPr>
                    <a:stCxn id="15" idx="3"/>
                    <a:endCxn id="16" idx="5"/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AAAAAEAAABQAAAA0GG+vADweE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RUAAJQbAADBHgAAlxsAAAAAAAAmAAAACAAAAP//////////"/>
                      </a:ext>
                    </a:extLst>
                  </p:cNvCxnSpPr>
                  <p:nvPr/>
                </p:nvCxnSpPr>
                <p:spPr>
                  <a:xfrm rot="5400000">
                    <a:off x="4213225" y="3699510"/>
                    <a:ext cx="1905" cy="1569720"/>
                  </a:xfrm>
                  <a:prstGeom prst="curvedConnector3">
                    <a:avLst>
                      <a:gd name="adj1" fmla="val 20000009"/>
                    </a:avLst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triangle" w="med" len="med"/>
                  </a:ln>
                  <a:effectLst/>
                </p:spPr>
              </p:cxnSp>
              <p:sp>
                <p:nvSpPr>
                  <p:cNvPr id="8" name="Text Box 22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i0AACgUAADzMAAA/RYAAAAgAAAmAAAACAAAAP//////////"/>
                      </a:ext>
                    </a:extLst>
                  </p:cNvSpPr>
                  <p:nvPr/>
                </p:nvSpPr>
                <p:spPr>
                  <a:xfrm>
                    <a:off x="7349490" y="3276600"/>
                    <a:ext cx="607695" cy="4603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vert="horz" wrap="none" lIns="91440" tIns="45720" rIns="91440" bIns="45720" numCol="1" spcCol="215900" anchor="t"/>
                  <a:lstStyle>
                    <a:lvl1pPr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u"/>
                      <a:defRPr lang="en-us" sz="32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1pPr>
                    <a:lvl2pPr marL="742950" indent="-285750"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w"/>
                      <a:defRPr lang="en-us" sz="28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2pPr>
                    <a:lvl3pPr marL="1143000" indent="-228600">
                      <a:spcBef>
                        <a:spcPts val="0"/>
                      </a:spcBef>
                      <a:buClr>
                        <a:srgbClr val="CC00CC"/>
                      </a:buClr>
                      <a:buChar char="•"/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3pPr>
                    <a:lvl4pPr marL="1600200" indent="-228600">
                      <a:spcBef>
                        <a:spcPts val="0"/>
                      </a:spcBef>
                      <a:buChar char="–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4pPr>
                    <a:lvl5pPr marL="2057400" indent="-228600">
                      <a:spcBef>
                        <a:spcPts val="0"/>
                      </a:spcBef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5pPr>
                    <a:lvl6pPr marL="25146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6pPr>
                    <a:lvl7pPr marL="29718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7pPr>
                    <a:lvl8pPr marL="34290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8pPr>
                    <a:lvl9pPr marL="38862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None/>
                      <a:defRPr lang="en-us"/>
                    </a:pPr>
                    <a:r>
                      <a:rPr lang="en-us" sz="2400" cap="none"/>
                      <a:t>0,1</a:t>
                    </a:r>
                  </a:p>
                </p:txBody>
              </p:sp>
              <p:cxnSp>
                <p:nvCxnSpPr>
                  <p:cNvPr id="7" name="AutoShape 23"/>
                  <p:cNvCxnSpPr>
                    <a:stCxn id="18" idx="7"/>
                    <a:endCxn id="18" idx="1"/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BQd8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hisAAEEZAADqLQAARBkAAAAAAAAmAAAACAAAAP//////////"/>
                      </a:ext>
                    </a:extLst>
                  </p:cNvCxnSpPr>
                  <p:nvPr/>
                </p:nvCxnSpPr>
                <p:spPr>
                  <a:xfrm rot="5400000">
                    <a:off x="7268210" y="3912235"/>
                    <a:ext cx="1905" cy="388620"/>
                  </a:xfrm>
                  <a:prstGeom prst="curvedConnector3">
                    <a:avLst>
                      <a:gd name="adj1" fmla="val -18600009"/>
                    </a:avLst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triangle" w="med" len="med"/>
                  </a:ln>
                  <a:effectLst/>
                </p:spPr>
              </p:cxnSp>
            </p:grpSp>
          </p:grpSp>
        </p:grpSp>
      </p:grpSp>
      <p:sp>
        <p:nvSpPr>
          <p:cNvPr id="24" name="Text Box 2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OQsAAA0JAADuOAAA/xAAABAgAAAmAAAACAAAAP//////////"/>
              </a:ext>
            </a:extLst>
          </p:cNvSpPr>
          <p:nvPr/>
        </p:nvSpPr>
        <p:spPr>
          <a:xfrm>
            <a:off x="1824355" y="1471295"/>
            <a:ext cx="7430135" cy="12915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r>
              <a:rPr lang="en-us" sz="26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String 101 is in the language of the DFA below.</a:t>
            </a:r>
          </a:p>
          <a:p>
            <a:pPr>
              <a:spcBef>
                <a:spcPts val="0"/>
              </a:spcBef>
              <a:buNone/>
              <a:defRPr lang="en-us"/>
            </a:pPr>
            <a:endParaRPr lang="en-us" sz="2600" cap="none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>
              <a:spcBef>
                <a:spcPts val="0"/>
              </a:spcBef>
              <a:buNone/>
              <a:defRPr lang="en-us"/>
            </a:pPr>
            <a:r>
              <a:rPr lang="en-us" sz="26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Start at 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E0AAADYRQAAXA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us" cap="none">
                <a:solidFill>
                  <a:srgbClr val="33CC33"/>
                </a:solidFill>
              </a:rPr>
              <a:t>Example</a:t>
            </a:r>
            <a:r>
              <a:t>: String in a Language</a:t>
            </a:r>
          </a:p>
        </p:txBody>
      </p:sp>
      <p:sp>
        <p:nvSpPr>
          <p:cNvPr id="3" name="Text Box 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8QkAAL0dAAAHDwAAkiAAABAgAAAmAAAACAAAAP//////////"/>
              </a:ext>
            </a:extLst>
          </p:cNvSpPr>
          <p:nvPr/>
        </p:nvSpPr>
        <p:spPr>
          <a:xfrm>
            <a:off x="1616075" y="4834255"/>
            <a:ext cx="82677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r>
              <a:rPr lang="en-us" sz="2400" cap="none"/>
              <a:t>Start</a:t>
            </a:r>
          </a:p>
        </p:txBody>
      </p:sp>
      <p:sp>
        <p:nvSpPr>
          <p:cNvPr id="4" name="Text Box 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ARgAAKUXAAAnGgAAehoAABAgAAAmAAAACAAAAP//////////"/>
              </a:ext>
            </a:extLst>
          </p:cNvSpPr>
          <p:nvPr/>
        </p:nvSpPr>
        <p:spPr>
          <a:xfrm>
            <a:off x="3902075" y="3843655"/>
            <a:ext cx="3492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r>
              <a:rPr lang="en-us" sz="2400" cap="none"/>
              <a:t>1</a:t>
            </a:r>
          </a:p>
        </p:txBody>
      </p:sp>
      <p:sp>
        <p:nvSpPr>
          <p:cNvPr id="5" name="Text Box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BgAAL0dAAC2GgAAkiAAABAgAAAmAAAACAAAAP//////////"/>
              </a:ext>
            </a:extLst>
          </p:cNvSpPr>
          <p:nvPr/>
        </p:nvSpPr>
        <p:spPr>
          <a:xfrm>
            <a:off x="3992880" y="4834255"/>
            <a:ext cx="3492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r>
              <a:rPr lang="en-us" sz="2400" cap="none"/>
              <a:t>0</a:t>
            </a:r>
          </a:p>
        </p:txBody>
      </p:sp>
      <p:cxnSp>
        <p:nvCxnSpPr>
          <p:cNvPr id="6" name="AutoShape 9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vvbMkgC4is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0BEAANgYAAD/FAAA2hgAABAAAAAmAAAACAAAAP//////////"/>
              </a:ext>
            </a:extLst>
          </p:cNvCxnSpPr>
          <p:nvPr/>
        </p:nvCxnSpPr>
        <p:spPr>
          <a:xfrm rot="16200000" flipH="1" flipV="1">
            <a:off x="3153410" y="3780790"/>
            <a:ext cx="1270" cy="517525"/>
          </a:xfrm>
          <a:prstGeom prst="curvedConnector3">
            <a:avLst>
              <a:gd name="adj1" fmla="val -42700014"/>
            </a:avLst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sp>
        <p:nvSpPr>
          <p:cNvPr id="7" name="Oval 1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W5vVD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0BEAANgYAAAxFQAAqBsAABAgAAAmAAAACAAAAP//////////"/>
              </a:ext>
            </a:extLst>
          </p:cNvSpPr>
          <p:nvPr/>
        </p:nvSpPr>
        <p:spPr>
          <a:xfrm>
            <a:off x="2895600" y="4038600"/>
            <a:ext cx="549275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 algn="ctr">
              <a:spcBef>
                <a:spcPts val="0"/>
              </a:spcBef>
              <a:buNone/>
              <a:defRPr lang="en-us"/>
            </a:pPr>
            <a:r>
              <a:rPr lang="en-us" sz="2400" cap="none"/>
              <a:t>A</a:t>
            </a:r>
          </a:p>
        </p:txBody>
      </p:sp>
      <p:sp>
        <p:nvSpPr>
          <p:cNvPr id="8" name="Oval 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W5vVD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BysAANgYAABoLgAAqBsAABAgAAAmAAAACAAAAP//////////"/>
              </a:ext>
            </a:extLst>
          </p:cNvSpPr>
          <p:nvPr/>
        </p:nvSpPr>
        <p:spPr>
          <a:xfrm>
            <a:off x="6994525" y="4038600"/>
            <a:ext cx="549275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 algn="ctr">
              <a:spcBef>
                <a:spcPts val="0"/>
              </a:spcBef>
              <a:buNone/>
              <a:defRPr lang="en-us"/>
            </a:pPr>
            <a:r>
              <a:rPr lang="en-us" sz="2400" cap="none"/>
              <a:t>C</a:t>
            </a:r>
          </a:p>
        </p:txBody>
      </p:sp>
      <p:sp>
        <p:nvSpPr>
          <p:cNvPr id="9" name="Oval 1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W5vVD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qB4AANgYAAAJIgAAqBsAABAgAAAmAAAACAAAAP//////////"/>
              </a:ext>
            </a:extLst>
          </p:cNvSpPr>
          <p:nvPr/>
        </p:nvSpPr>
        <p:spPr>
          <a:xfrm>
            <a:off x="4983480" y="4038600"/>
            <a:ext cx="549275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 algn="ctr">
              <a:spcBef>
                <a:spcPts val="0"/>
              </a:spcBef>
              <a:buNone/>
              <a:defRPr lang="en-us"/>
            </a:pPr>
            <a:r>
              <a:rPr lang="en-us" sz="2400" cap="none"/>
              <a:t>B</a:t>
            </a:r>
          </a:p>
        </p:txBody>
      </p:sp>
      <p:sp>
        <p:nvSpPr>
          <p:cNvPr id="10" name="Oval 1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PxEAAGAYAADAFQAAIBwAABAgAAAmAAAACAAAAP//////////"/>
              </a:ext>
            </a:extLst>
          </p:cNvSpPr>
          <p:nvPr/>
        </p:nvSpPr>
        <p:spPr>
          <a:xfrm>
            <a:off x="2803525" y="3962400"/>
            <a:ext cx="732155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endParaRPr lang="en-us" sz="2400" cap="none"/>
          </a:p>
        </p:txBody>
      </p:sp>
      <p:sp>
        <p:nvSpPr>
          <p:cNvPr id="11" name="Oval 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R4AAGAYAACXIgAAIBwAABAgAAAmAAAACAAAAP//////////"/>
              </a:ext>
            </a:extLst>
          </p:cNvSpPr>
          <p:nvPr/>
        </p:nvSpPr>
        <p:spPr>
          <a:xfrm>
            <a:off x="4892675" y="3962400"/>
            <a:ext cx="73025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endParaRPr lang="en-us" sz="2400" cap="none"/>
          </a:p>
        </p:txBody>
      </p:sp>
      <p:sp>
        <p:nvSpPr>
          <p:cNvPr id="12" name="Line 1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4Q0AADAbAADQEQAAAB4AABAAAAAmAAAACAAAAP//////////"/>
              </a:ext>
            </a:extLst>
          </p:cNvSpPr>
          <p:nvPr/>
        </p:nvSpPr>
        <p:spPr>
          <a:xfrm flipV="1">
            <a:off x="2256155" y="4419600"/>
            <a:ext cx="639445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rot="10800000"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13" name="Line 1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P8AAAAo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P8AAAB/f38A5+bmA8zMzADAwP8Af39/AAAAAAAAAAAAAAAAAAAAAAAAAAAAIQAAABgAAAAUAAAAwBUAAEAaAAAwHgAAQBoAABAAAAAmAAAACAAAAP//////////"/>
              </a:ext>
            </a:extLst>
          </p:cNvSpPr>
          <p:nvPr/>
        </p:nvSpPr>
        <p:spPr>
          <a:xfrm>
            <a:off x="3535680" y="4267200"/>
            <a:ext cx="1371600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14" name="Line 1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lyIAAEAaAAAHKwAAQBoAABAAAAAmAAAACAAAAP//////////"/>
              </a:ext>
            </a:extLst>
          </p:cNvSpPr>
          <p:nvPr/>
        </p:nvSpPr>
        <p:spPr>
          <a:xfrm>
            <a:off x="5622925" y="4267200"/>
            <a:ext cx="13716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15" name="Text Box 1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iUAAHAXAAB8JwAARRoAABAgAAAmAAAACAAAAP//////////"/>
              </a:ext>
            </a:extLst>
          </p:cNvSpPr>
          <p:nvPr/>
        </p:nvSpPr>
        <p:spPr>
          <a:xfrm>
            <a:off x="6069330" y="3810000"/>
            <a:ext cx="3492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r>
              <a:rPr lang="en-us" sz="2400" cap="none"/>
              <a:t>1</a:t>
            </a:r>
          </a:p>
        </p:txBody>
      </p:sp>
      <p:sp>
        <p:nvSpPr>
          <p:cNvPr id="16" name="Text Box 2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dhQAALATAACcFgAAhRYAABAgAAAmAAAACAAAAP//////////"/>
              </a:ext>
            </a:extLst>
          </p:cNvSpPr>
          <p:nvPr/>
        </p:nvSpPr>
        <p:spPr>
          <a:xfrm>
            <a:off x="3326130" y="3200400"/>
            <a:ext cx="3492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r>
              <a:rPr lang="en-us" sz="2400" cap="none"/>
              <a:t>0</a:t>
            </a:r>
          </a:p>
        </p:txBody>
      </p:sp>
      <p:cxnSp>
        <p:nvCxnSpPr>
          <p:cNvPr id="17" name="AutoShape 21"/>
          <p:cNvCxnSpPr>
            <a:stCxn id="11" idx="3"/>
            <a:endCxn id="10" idx="5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AAAAAEAAABQAAAA0GG+vADweE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xUAAJMbAADBHgAAkxsAABAAAAAmAAAACAAAAP//////////"/>
              </a:ext>
            </a:extLst>
          </p:cNvCxnSpPr>
          <p:nvPr/>
        </p:nvCxnSpPr>
        <p:spPr>
          <a:xfrm rot="5400000">
            <a:off x="4213860" y="3696970"/>
            <a:ext cx="12700" cy="1570990"/>
          </a:xfrm>
          <a:prstGeom prst="curvedConnector3">
            <a:avLst>
              <a:gd name="adj1" fmla="val 20000009"/>
            </a:avLst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sp>
        <p:nvSpPr>
          <p:cNvPr id="18" name="Text Box 2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y0AACgUAAD0MAAA/RYAABAgAAAmAAAACAAAAP//////////"/>
              </a:ext>
            </a:extLst>
          </p:cNvSpPr>
          <p:nvPr/>
        </p:nvSpPr>
        <p:spPr>
          <a:xfrm>
            <a:off x="7350125" y="3276600"/>
            <a:ext cx="60769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r>
              <a:rPr lang="en-us" sz="2400" cap="none"/>
              <a:t>0,1</a:t>
            </a:r>
          </a:p>
        </p:txBody>
      </p:sp>
      <p:cxnSp>
        <p:nvCxnSpPr>
          <p:cNvPr id="19" name="AutoShape 23"/>
          <p:cNvCxnSpPr>
            <a:stCxn id="8" idx="7"/>
            <a:endCxn id="8" idx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BQd8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hisAAEEZAADpLQAAQRkAABAAAAAmAAAACAAAAP//////////"/>
              </a:ext>
            </a:extLst>
          </p:cNvCxnSpPr>
          <p:nvPr/>
        </p:nvCxnSpPr>
        <p:spPr>
          <a:xfrm rot="5400000">
            <a:off x="7268845" y="3911600"/>
            <a:ext cx="12700" cy="387985"/>
          </a:xfrm>
          <a:prstGeom prst="curvedConnector3">
            <a:avLst>
              <a:gd name="adj1" fmla="val -18600009"/>
            </a:avLst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sp>
        <p:nvSpPr>
          <p:cNvPr id="20" name="Text Box 2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IBAAABANAAATIQAA5Q8AABAgAAAmAAAACAAAAP//////////"/>
              </a:ext>
            </a:extLst>
          </p:cNvSpPr>
          <p:nvPr/>
        </p:nvSpPr>
        <p:spPr>
          <a:xfrm>
            <a:off x="2621280" y="2123440"/>
            <a:ext cx="275526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r>
              <a:rPr lang="en-us" sz="24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Follow arc labeled 1.</a:t>
            </a:r>
          </a:p>
        </p:txBody>
      </p:sp>
      <p:sp>
        <p:nvSpPr>
          <p:cNvPr id="21" name="Text Box 2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Bw8AACcIAADJNgAALQsAABAgAAAmAAAACAAAAP//////////"/>
              </a:ext>
            </a:extLst>
          </p:cNvSpPr>
          <p:nvPr/>
        </p:nvSpPr>
        <p:spPr>
          <a:xfrm>
            <a:off x="2442845" y="1325245"/>
            <a:ext cx="6463030" cy="491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r>
              <a:rPr lang="en-us" sz="26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String 101 is in the language of the DFA below.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E0AAADYRQAAXA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us" cap="none">
                <a:solidFill>
                  <a:srgbClr val="33CC33"/>
                </a:solidFill>
              </a:rPr>
              <a:t>Example</a:t>
            </a:r>
            <a:r>
              <a:t>: String in a Language</a:t>
            </a:r>
          </a:p>
        </p:txBody>
      </p:sp>
      <p:sp>
        <p:nvSpPr>
          <p:cNvPr id="3" name="Text Box 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8QkAAL0dAAAHDwAAkiAAABAgAAAmAAAACAAAAP//////////"/>
              </a:ext>
            </a:extLst>
          </p:cNvSpPr>
          <p:nvPr/>
        </p:nvSpPr>
        <p:spPr>
          <a:xfrm>
            <a:off x="1616075" y="4834255"/>
            <a:ext cx="82677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r>
              <a:rPr lang="en-us" sz="24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Start</a:t>
            </a:r>
          </a:p>
        </p:txBody>
      </p:sp>
      <p:sp>
        <p:nvSpPr>
          <p:cNvPr id="4" name="Text Box 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ARgAAKUXAAAnGgAAehoAABAgAAAmAAAACAAAAP//////////"/>
              </a:ext>
            </a:extLst>
          </p:cNvSpPr>
          <p:nvPr/>
        </p:nvSpPr>
        <p:spPr>
          <a:xfrm>
            <a:off x="3902075" y="3843655"/>
            <a:ext cx="3492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r>
              <a:rPr lang="en-us" sz="24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5" name="Text Box 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BgAAL0dAAC2GgAAkiAAABAgAAAmAAAACAAAAP//////////"/>
              </a:ext>
            </a:extLst>
          </p:cNvSpPr>
          <p:nvPr/>
        </p:nvSpPr>
        <p:spPr>
          <a:xfrm>
            <a:off x="3992880" y="4834255"/>
            <a:ext cx="3492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r>
              <a:rPr lang="en-us" sz="24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0</a:t>
            </a:r>
          </a:p>
        </p:txBody>
      </p:sp>
      <p:cxnSp>
        <p:nvCxnSpPr>
          <p:cNvPr id="6" name="AutoShape 6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vvbMkgC4is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0BEAANgYAAD/FAAA2hgAABAAAAAmAAAACAAAAP//////////"/>
              </a:ext>
            </a:extLst>
          </p:cNvCxnSpPr>
          <p:nvPr/>
        </p:nvCxnSpPr>
        <p:spPr>
          <a:xfrm rot="16200000" flipH="1" flipV="1">
            <a:off x="3153410" y="3780790"/>
            <a:ext cx="1270" cy="517525"/>
          </a:xfrm>
          <a:prstGeom prst="curvedConnector3">
            <a:avLst>
              <a:gd name="adj1" fmla="val -42700014"/>
            </a:avLst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sp>
        <p:nvSpPr>
          <p:cNvPr id="7" name="Oval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W5vVD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0BEAANgYAAAxFQAAqBsAABAgAAAmAAAACAAAAP//////////"/>
              </a:ext>
            </a:extLst>
          </p:cNvSpPr>
          <p:nvPr/>
        </p:nvSpPr>
        <p:spPr>
          <a:xfrm>
            <a:off x="2895600" y="4038600"/>
            <a:ext cx="549275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 algn="ctr">
              <a:spcBef>
                <a:spcPts val="0"/>
              </a:spcBef>
              <a:buNone/>
              <a:defRPr lang="en-us"/>
            </a:pPr>
            <a:r>
              <a:rPr lang="en-us" sz="24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</a:p>
        </p:txBody>
      </p:sp>
      <p:sp>
        <p:nvSpPr>
          <p:cNvPr id="8" name="Oval 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W5vVD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BysAANgYAABoLgAAqBsAABAgAAAmAAAACAAAAP//////////"/>
              </a:ext>
            </a:extLst>
          </p:cNvSpPr>
          <p:nvPr/>
        </p:nvSpPr>
        <p:spPr>
          <a:xfrm>
            <a:off x="6994525" y="4038600"/>
            <a:ext cx="549275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 algn="ctr">
              <a:spcBef>
                <a:spcPts val="0"/>
              </a:spcBef>
              <a:buNone/>
              <a:defRPr lang="en-us"/>
            </a:pPr>
            <a:r>
              <a:rPr lang="en-us" sz="24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C</a:t>
            </a:r>
          </a:p>
        </p:txBody>
      </p:sp>
      <p:sp>
        <p:nvSpPr>
          <p:cNvPr id="9" name="Oval 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W5vVD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qB4AANgYAAAJIgAAqBsAABAgAAAmAAAACAAAAP//////////"/>
              </a:ext>
            </a:extLst>
          </p:cNvSpPr>
          <p:nvPr/>
        </p:nvSpPr>
        <p:spPr>
          <a:xfrm>
            <a:off x="4983480" y="4038600"/>
            <a:ext cx="549275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 algn="ctr">
              <a:spcBef>
                <a:spcPts val="0"/>
              </a:spcBef>
              <a:buNone/>
              <a:defRPr lang="en-us"/>
            </a:pPr>
            <a:r>
              <a:rPr lang="en-us" sz="24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B</a:t>
            </a:r>
          </a:p>
        </p:txBody>
      </p:sp>
      <p:sp>
        <p:nvSpPr>
          <p:cNvPr id="10" name="Oval 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PxEAAGAYAADAFQAAIBwAABAgAAAmAAAACAAAAP//////////"/>
              </a:ext>
            </a:extLst>
          </p:cNvSpPr>
          <p:nvPr/>
        </p:nvSpPr>
        <p:spPr>
          <a:xfrm>
            <a:off x="2803525" y="3962400"/>
            <a:ext cx="732155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endParaRPr lang="en-us" sz="2400" cap="none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11" name="Oval 1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R4AAGAYAACXIgAAIBwAABAgAAAmAAAACAAAAP//////////"/>
              </a:ext>
            </a:extLst>
          </p:cNvSpPr>
          <p:nvPr/>
        </p:nvSpPr>
        <p:spPr>
          <a:xfrm>
            <a:off x="4892675" y="3962400"/>
            <a:ext cx="73025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endParaRPr lang="en-us" sz="2400" cap="none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12" name="Line 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DAw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4Q0AADAbAADQEQAAAB4AABAAAAAmAAAACAAAAP//////////"/>
              </a:ext>
            </a:extLst>
          </p:cNvSpPr>
          <p:nvPr/>
        </p:nvSpPr>
        <p:spPr>
          <a:xfrm flipV="1">
            <a:off x="2256155" y="4419600"/>
            <a:ext cx="639445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rot="10800000"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13" name="Line 1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P8AAAAo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P8AAAB/f38A5+bmA8zMzADAwP8Af39/AAAAAAAAAAAAAAAAAAAAAAAAAAAAIQAAABgAAAAUAAAAwBUAAEAaAAAwHgAAQBoAABAAAAAmAAAACAAAAP//////////"/>
              </a:ext>
            </a:extLst>
          </p:cNvSpPr>
          <p:nvPr/>
        </p:nvSpPr>
        <p:spPr>
          <a:xfrm>
            <a:off x="3535680" y="4267200"/>
            <a:ext cx="1371600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14" name="Line 1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lyIAAEAaAAAHKwAAQBoAABAAAAAmAAAACAAAAP//////////"/>
              </a:ext>
            </a:extLst>
          </p:cNvSpPr>
          <p:nvPr/>
        </p:nvSpPr>
        <p:spPr>
          <a:xfrm>
            <a:off x="5622925" y="4267200"/>
            <a:ext cx="13716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15" name="Text Box 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iUAAHAXAAB8JwAARRoAABAgAAAmAAAACAAAAP//////////"/>
              </a:ext>
            </a:extLst>
          </p:cNvSpPr>
          <p:nvPr/>
        </p:nvSpPr>
        <p:spPr>
          <a:xfrm>
            <a:off x="6069330" y="3810000"/>
            <a:ext cx="3492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r>
              <a:rPr lang="en-us" sz="24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16" name="Text Box 1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dhQAALATAACcFgAAhRYAABAgAAAmAAAACAAAAP//////////"/>
              </a:ext>
            </a:extLst>
          </p:cNvSpPr>
          <p:nvPr/>
        </p:nvSpPr>
        <p:spPr>
          <a:xfrm>
            <a:off x="3326130" y="3200400"/>
            <a:ext cx="3492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r>
              <a:rPr lang="en-us" sz="24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0</a:t>
            </a:r>
          </a:p>
        </p:txBody>
      </p:sp>
      <p:cxnSp>
        <p:nvCxnSpPr>
          <p:cNvPr id="17" name="AutoShape 17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AAAAAEAAABQAAAA0GG+vADweE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P8AAAAo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P8AAAB/f38A5+bmA8zMzADAwP8Af39/AAAAAAAAAAAAAAAAAAAAAAAAAAAAIQAAABgAAAAUAAAAMRUAAKgbAADXHgAAqxsAABAAAAAmAAAACAAAAP//////////"/>
              </a:ext>
            </a:extLst>
          </p:cNvCxnSpPr>
          <p:nvPr/>
        </p:nvCxnSpPr>
        <p:spPr>
          <a:xfrm rot="5400000">
            <a:off x="4227830" y="3712845"/>
            <a:ext cx="1905" cy="1568450"/>
          </a:xfrm>
          <a:prstGeom prst="curvedConnector3">
            <a:avLst>
              <a:gd name="adj1" fmla="val 20000009"/>
            </a:avLst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triangle" w="med" len="med"/>
          </a:ln>
          <a:effectLst/>
        </p:spPr>
      </p:cxnSp>
      <p:sp>
        <p:nvSpPr>
          <p:cNvPr id="18" name="Text Box 1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y0AACgUAAD0MAAA/RYAABAgAAAmAAAACAAAAP//////////"/>
              </a:ext>
            </a:extLst>
          </p:cNvSpPr>
          <p:nvPr/>
        </p:nvSpPr>
        <p:spPr>
          <a:xfrm>
            <a:off x="7350125" y="3276600"/>
            <a:ext cx="60769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r>
              <a:rPr lang="en-us" sz="24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0,1</a:t>
            </a:r>
          </a:p>
        </p:txBody>
      </p:sp>
      <p:cxnSp>
        <p:nvCxnSpPr>
          <p:cNvPr id="19" name="AutoShape 19"/>
          <p:cNvCxnSpPr>
            <a:stCxn id="8" idx="7"/>
            <a:endCxn id="8" idx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BQd8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hisAAEEZAADpLQAAQRkAABAAAAAmAAAACAAAAP//////////"/>
              </a:ext>
            </a:extLst>
          </p:cNvCxnSpPr>
          <p:nvPr/>
        </p:nvCxnSpPr>
        <p:spPr>
          <a:xfrm rot="5400000">
            <a:off x="7268845" y="3911600"/>
            <a:ext cx="12700" cy="387985"/>
          </a:xfrm>
          <a:prstGeom prst="curvedConnector3">
            <a:avLst>
              <a:gd name="adj1" fmla="val -18600009"/>
            </a:avLst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sp>
        <p:nvSpPr>
          <p:cNvPr id="20" name="Text Box 2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IBAAADAMAABuMgAABQ8AABAgAAAmAAAACAAAAP//////////"/>
              </a:ext>
            </a:extLst>
          </p:cNvSpPr>
          <p:nvPr/>
        </p:nvSpPr>
        <p:spPr>
          <a:xfrm>
            <a:off x="2621280" y="1981200"/>
            <a:ext cx="557657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r>
              <a:rPr lang="en-us" sz="24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Then arc labeled 0 from current state B.</a:t>
            </a:r>
          </a:p>
        </p:txBody>
      </p:sp>
      <p:sp>
        <p:nvSpPr>
          <p:cNvPr id="21" name="Text Box 2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Bw8AAIAHAAA/NwAAVQoAABAgAAAmAAAACAAAAP//////////"/>
              </a:ext>
            </a:extLst>
          </p:cNvSpPr>
          <p:nvPr/>
        </p:nvSpPr>
        <p:spPr>
          <a:xfrm>
            <a:off x="2442845" y="1219200"/>
            <a:ext cx="653796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r>
              <a:rPr lang="en-us" sz="24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String 101 is in the language of the DFA below.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E0AAADYRQAAXA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us" cap="none">
                <a:solidFill>
                  <a:srgbClr val="33CC33"/>
                </a:solidFill>
              </a:rPr>
              <a:t>Example</a:t>
            </a:r>
            <a:r>
              <a:t>: String in a Language</a:t>
            </a:r>
          </a:p>
        </p:txBody>
      </p:sp>
      <p:sp>
        <p:nvSpPr>
          <p:cNvPr id="3" name="Text Box 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8QkAAL0dAAAHDwAAkiAAABAgAAAmAAAACAAAAP//////////"/>
              </a:ext>
            </a:extLst>
          </p:cNvSpPr>
          <p:nvPr/>
        </p:nvSpPr>
        <p:spPr>
          <a:xfrm>
            <a:off x="1616075" y="4834255"/>
            <a:ext cx="82677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r>
              <a:rPr lang="en-us" sz="24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Start</a:t>
            </a:r>
          </a:p>
        </p:txBody>
      </p:sp>
      <p:sp>
        <p:nvSpPr>
          <p:cNvPr id="4" name="Text Box 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ARgAAPgWAAAnGgAAzRkAABAgAAAmAAAACAAAAP//////////"/>
              </a:ext>
            </a:extLst>
          </p:cNvSpPr>
          <p:nvPr/>
        </p:nvSpPr>
        <p:spPr>
          <a:xfrm>
            <a:off x="3902075" y="3733800"/>
            <a:ext cx="3492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r>
              <a:rPr lang="en-us" sz="24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5" name="Text Box 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BgAAL0dAAC2GgAAkiAAABAgAAAmAAAACAAAAP//////////"/>
              </a:ext>
            </a:extLst>
          </p:cNvSpPr>
          <p:nvPr/>
        </p:nvSpPr>
        <p:spPr>
          <a:xfrm>
            <a:off x="3992880" y="4834255"/>
            <a:ext cx="3492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r>
              <a:rPr lang="en-us" sz="24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0</a:t>
            </a:r>
          </a:p>
        </p:txBody>
      </p:sp>
      <p:cxnSp>
        <p:nvCxnSpPr>
          <p:cNvPr id="6" name="AutoShape 6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vvbMkgC4is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0BEAANgYAAD/FAAA2hgAABAAAAAmAAAACAAAAP//////////"/>
              </a:ext>
            </a:extLst>
          </p:cNvCxnSpPr>
          <p:nvPr/>
        </p:nvCxnSpPr>
        <p:spPr>
          <a:xfrm rot="16200000" flipH="1" flipV="1">
            <a:off x="3153410" y="3780790"/>
            <a:ext cx="1270" cy="517525"/>
          </a:xfrm>
          <a:prstGeom prst="curvedConnector3">
            <a:avLst>
              <a:gd name="adj1" fmla="val -42700014"/>
            </a:avLst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sp>
        <p:nvSpPr>
          <p:cNvPr id="7" name="Oval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W5vVD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0BEAANgYAAAxFQAAqBsAABAgAAAmAAAACAAAAP//////////"/>
              </a:ext>
            </a:extLst>
          </p:cNvSpPr>
          <p:nvPr/>
        </p:nvSpPr>
        <p:spPr>
          <a:xfrm>
            <a:off x="2895600" y="4038600"/>
            <a:ext cx="549275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 algn="ctr">
              <a:spcBef>
                <a:spcPts val="0"/>
              </a:spcBef>
              <a:buNone/>
              <a:defRPr lang="en-us"/>
            </a:pPr>
            <a:r>
              <a:rPr lang="en-us" sz="24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A</a:t>
            </a:r>
          </a:p>
        </p:txBody>
      </p:sp>
      <p:sp>
        <p:nvSpPr>
          <p:cNvPr id="8" name="Oval 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W5vVD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BysAANgYAABoLgAAqBsAABAgAAAmAAAACAAAAP//////////"/>
              </a:ext>
            </a:extLst>
          </p:cNvSpPr>
          <p:nvPr/>
        </p:nvSpPr>
        <p:spPr>
          <a:xfrm>
            <a:off x="6994525" y="4038600"/>
            <a:ext cx="549275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 algn="ctr">
              <a:spcBef>
                <a:spcPts val="0"/>
              </a:spcBef>
              <a:buNone/>
              <a:defRPr lang="en-us"/>
            </a:pPr>
            <a:r>
              <a:rPr lang="en-us" sz="24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C</a:t>
            </a:r>
          </a:p>
        </p:txBody>
      </p:sp>
      <p:sp>
        <p:nvSpPr>
          <p:cNvPr id="9" name="Oval 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W5vVD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qB4AANgYAAAJIgAAqBsAABAgAAAmAAAACAAAAP//////////"/>
              </a:ext>
            </a:extLst>
          </p:cNvSpPr>
          <p:nvPr/>
        </p:nvSpPr>
        <p:spPr>
          <a:xfrm>
            <a:off x="4983480" y="4038600"/>
            <a:ext cx="549275" cy="4572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 algn="ctr">
              <a:spcBef>
                <a:spcPts val="0"/>
              </a:spcBef>
              <a:buNone/>
              <a:defRPr lang="en-us"/>
            </a:pPr>
            <a:r>
              <a:rPr lang="en-us" sz="24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B</a:t>
            </a:r>
          </a:p>
        </p:txBody>
      </p:sp>
      <p:sp>
        <p:nvSpPr>
          <p:cNvPr id="10" name="Oval 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PxEAAGAYAADAFQAAIBwAABAgAAAmAAAACAAAAP//////////"/>
              </a:ext>
            </a:extLst>
          </p:cNvSpPr>
          <p:nvPr/>
        </p:nvSpPr>
        <p:spPr>
          <a:xfrm>
            <a:off x="2803525" y="3962400"/>
            <a:ext cx="732155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endParaRPr lang="en-us" sz="2400" cap="none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11" name="Oval 1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R4AAGAYAACXIgAAIBwAABAgAAAmAAAACAAAAP//////////"/>
              </a:ext>
            </a:extLst>
          </p:cNvSpPr>
          <p:nvPr/>
        </p:nvSpPr>
        <p:spPr>
          <a:xfrm>
            <a:off x="4892675" y="3962400"/>
            <a:ext cx="73025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endParaRPr lang="en-us" sz="2400" cap="none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12" name="Line 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4Q0AADAbAADQEQAAAB4AABAAAAAmAAAACAAAAP//////////"/>
              </a:ext>
            </a:extLst>
          </p:cNvSpPr>
          <p:nvPr/>
        </p:nvSpPr>
        <p:spPr>
          <a:xfrm flipV="1">
            <a:off x="2256155" y="4419600"/>
            <a:ext cx="639445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rot="10800000"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13" name="Line 1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P8AAAAo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P8AAAB/f38A5+bmA8zMzADAwP8Af39/AAAAAAAAAAAAAAAAAAAAAAAAAAAAIQAAABgAAAAUAAAAwBUAAMgZAAAwHgAAyBkAABAAAAAmAAAACAAAAP//////////"/>
              </a:ext>
            </a:extLst>
          </p:cNvSpPr>
          <p:nvPr/>
        </p:nvSpPr>
        <p:spPr>
          <a:xfrm>
            <a:off x="3535680" y="4191000"/>
            <a:ext cx="1371600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14" name="Line 1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lyIAAEAaAAAHKwAAQBoAABAAAAAmAAAACAAAAP//////////"/>
              </a:ext>
            </a:extLst>
          </p:cNvSpPr>
          <p:nvPr/>
        </p:nvSpPr>
        <p:spPr>
          <a:xfrm>
            <a:off x="5622925" y="4267200"/>
            <a:ext cx="13716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15" name="Text Box 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ViUAAHAXAAB8JwAARRoAABAgAAAmAAAACAAAAP//////////"/>
              </a:ext>
            </a:extLst>
          </p:cNvSpPr>
          <p:nvPr/>
        </p:nvSpPr>
        <p:spPr>
          <a:xfrm>
            <a:off x="6069330" y="3810000"/>
            <a:ext cx="3492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r>
              <a:rPr lang="en-us" sz="24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16" name="Text Box 1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dhQAALATAACcFgAAhRYAABAgAAAmAAAACAAAAP//////////"/>
              </a:ext>
            </a:extLst>
          </p:cNvSpPr>
          <p:nvPr/>
        </p:nvSpPr>
        <p:spPr>
          <a:xfrm>
            <a:off x="3326130" y="3200400"/>
            <a:ext cx="3492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r>
              <a:rPr lang="en-us" sz="24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0</a:t>
            </a:r>
          </a:p>
        </p:txBody>
      </p:sp>
      <p:cxnSp>
        <p:nvCxnSpPr>
          <p:cNvPr id="17" name="AutoShape 17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AAAAAEAAABQAAAA0GG+vADweE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P8AAAAo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P8AAAB/f38A5+bmA8zMzADAwP8Af39/AAAAAAAAAAAAAAAAAAAAAAAAAAAAIQAAABgAAAAUAAAAMRUAAKgbAADXHgAAqxsAABAAAAAmAAAACAAAAP//////////"/>
              </a:ext>
            </a:extLst>
          </p:cNvCxnSpPr>
          <p:nvPr/>
        </p:nvCxnSpPr>
        <p:spPr>
          <a:xfrm rot="5400000">
            <a:off x="4227830" y="3712845"/>
            <a:ext cx="1905" cy="1568450"/>
          </a:xfrm>
          <a:prstGeom prst="curvedConnector3">
            <a:avLst>
              <a:gd name="adj1" fmla="val 20000009"/>
            </a:avLst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triangle" w="med" len="med"/>
          </a:ln>
          <a:effectLst/>
        </p:spPr>
      </p:cxnSp>
      <p:sp>
        <p:nvSpPr>
          <p:cNvPr id="18" name="Text Box 1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y0AACgUAAD0MAAA/RYAABAgAAAmAAAACAAAAP//////////"/>
              </a:ext>
            </a:extLst>
          </p:cNvSpPr>
          <p:nvPr/>
        </p:nvSpPr>
        <p:spPr>
          <a:xfrm>
            <a:off x="7350125" y="3276600"/>
            <a:ext cx="60769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r>
              <a:rPr lang="en-us" sz="24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0,1</a:t>
            </a:r>
          </a:p>
        </p:txBody>
      </p:sp>
      <p:cxnSp>
        <p:nvCxnSpPr>
          <p:cNvPr id="19" name="AutoShape 19"/>
          <p:cNvCxnSpPr>
            <a:stCxn id="8" idx="7"/>
            <a:endCxn id="8" idx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BQd8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hisAAEEZAADpLQAAQRkAABAAAAAmAAAACAAAAP//////////"/>
              </a:ext>
            </a:extLst>
          </p:cNvCxnSpPr>
          <p:nvPr/>
        </p:nvCxnSpPr>
        <p:spPr>
          <a:xfrm rot="5400000">
            <a:off x="7268845" y="3911600"/>
            <a:ext cx="12700" cy="387985"/>
          </a:xfrm>
          <a:prstGeom prst="curvedConnector3">
            <a:avLst>
              <a:gd name="adj1" fmla="val -18600009"/>
            </a:avLst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sp>
        <p:nvSpPr>
          <p:cNvPr id="20" name="Text Box 2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bw4AACANAADZNwAAOxIAABAgAAAmAAAACAAAAP//////////"/>
              </a:ext>
            </a:extLst>
          </p:cNvSpPr>
          <p:nvPr/>
        </p:nvSpPr>
        <p:spPr>
          <a:xfrm>
            <a:off x="2346325" y="2133600"/>
            <a:ext cx="6732270" cy="8299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r>
              <a:rPr lang="en-us" sz="24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Finally arc labeled 1 from current state A.  </a:t>
            </a:r>
          </a:p>
          <a:p>
            <a:pPr>
              <a:spcBef>
                <a:spcPts val="0"/>
              </a:spcBef>
              <a:buNone/>
              <a:defRPr lang="en-us"/>
            </a:pPr>
            <a:r>
              <a:rPr lang="en-us" sz="24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Result</a:t>
            </a:r>
            <a:r>
              <a:rPr lang="en-gb" sz="24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lang="en-us" sz="24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is an accepting state, so 101 is in the language.</a:t>
            </a:r>
          </a:p>
        </p:txBody>
      </p:sp>
      <p:sp>
        <p:nvSpPr>
          <p:cNvPr id="21" name="Line 2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P8AAAAo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P8AAAB/f38A5+bmA8zMzADAwP8Af39/AAAAAAAAAAAAAAAAAAAAAAAAAAAAIQAAABgAAAAUAAAAwBUAALgaAAAwHgAAuBoAABAAAAAmAAAACAAAAP//////////"/>
              </a:ext>
            </a:extLst>
          </p:cNvSpPr>
          <p:nvPr/>
        </p:nvSpPr>
        <p:spPr>
          <a:xfrm>
            <a:off x="3535680" y="4343400"/>
            <a:ext cx="1371600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22" name="Text Box 2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8gkAANYIAAAZNgAA3AsAABAgAAAmAAAACAAAAP//////////"/>
              </a:ext>
            </a:extLst>
          </p:cNvSpPr>
          <p:nvPr/>
        </p:nvSpPr>
        <p:spPr>
          <a:xfrm>
            <a:off x="1616710" y="1436370"/>
            <a:ext cx="7177405" cy="491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r>
              <a:rPr lang="en-us" sz="26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String 101 is in the language of the DFA below.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zwgAAAAAAAAxQgAACAcAABAAAAAmAAAACAAAAAEAAAAAAAAA"/>
              </a:ext>
            </a:extLst>
          </p:cNvSpPr>
          <p:nvPr>
            <p:ph type="title"/>
          </p:nvPr>
        </p:nvSpPr>
        <p:spPr>
          <a:xfrm>
            <a:off x="1431925" y="0"/>
            <a:ext cx="9328150" cy="1143000"/>
          </a:xfrm>
        </p:spPr>
        <p:txBody>
          <a:bodyPr/>
          <a:lstStyle/>
          <a:p>
            <a:pPr>
              <a:defRPr lang="en-us"/>
            </a:pPr>
            <a:r>
              <a:rPr lang="en-us" cap="none">
                <a:solidFill>
                  <a:srgbClr val="33CC33"/>
                </a:solidFill>
              </a:rPr>
              <a:t>Example</a:t>
            </a:r>
            <a:r>
              <a:t> – Concluded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zwgAANgJAAAxQgAA3CQAABAAAAAmAAAACAAAAAEAAAAAAAAA"/>
              </a:ext>
            </a:extLst>
          </p:cNvSpPr>
          <p:nvPr>
            <p:ph type="body" idx="1"/>
          </p:nvPr>
        </p:nvSpPr>
        <p:spPr>
          <a:xfrm>
            <a:off x="1431925" y="1600200"/>
            <a:ext cx="9328150" cy="4391660"/>
          </a:xfrm>
        </p:spPr>
        <p:txBody>
          <a:bodyPr/>
          <a:lstStyle/>
          <a:p>
            <a:pPr>
              <a:defRPr lang="en-us"/>
            </a:pPr>
            <a:r>
              <a:rPr lang="en-us" sz="2600" cap="none"/>
              <a:t>The language of our example DFA is:</a:t>
            </a:r>
          </a:p>
          <a:p>
            <a:pPr>
              <a:buNone/>
              <a:defRPr lang="en-us"/>
            </a:pPr>
            <a:r>
              <a:rPr lang="en-us" sz="2600" cap="none"/>
              <a:t>{w | w is in {0,1}* and w </a:t>
            </a:r>
            <a:r>
              <a:rPr lang="en-us" sz="2600" cap="none">
                <a:solidFill>
                  <a:srgbClr val="FF0000"/>
                </a:solidFill>
              </a:rPr>
              <a:t>does not </a:t>
            </a:r>
            <a:r>
              <a:rPr lang="en-us" sz="2600" cap="none"/>
              <a:t>have</a:t>
            </a:r>
            <a:r>
              <a:rPr lang="en-gb" sz="2600" cap="none"/>
              <a:t> </a:t>
            </a:r>
            <a:r>
              <a:rPr lang="en-us" sz="2600" cap="none"/>
              <a:t>two consecutive 1’s}</a:t>
            </a:r>
          </a:p>
        </p:txBody>
      </p:sp>
      <p:grpSp>
        <p:nvGrpSpPr>
          <p:cNvPr id="4" name="Group 6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JAGAACJEAAAMBkAAD0jAAAQAAAAJgAAAAgAAAD/////AAAAAA=="/>
              </a:ext>
            </a:extLst>
          </p:cNvGrpSpPr>
          <p:nvPr/>
        </p:nvGrpSpPr>
        <p:grpSpPr>
          <a:xfrm>
            <a:off x="1066800" y="2687955"/>
            <a:ext cx="3027680" cy="3040380"/>
            <a:chOff x="1066800" y="2687955"/>
            <a:chExt cx="3027680" cy="3040380"/>
          </a:xfrm>
        </p:grpSpPr>
        <p:sp>
          <p:nvSpPr>
            <p:cNvPr id="6" name="Text Box 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YAACEeAAAwGQAAPSMAAAAgAAAmAAAACAAAAP//////////"/>
                </a:ext>
              </a:extLst>
            </p:cNvSpPr>
            <p:nvPr/>
          </p:nvSpPr>
          <p:spPr>
            <a:xfrm>
              <a:off x="1066800" y="4897755"/>
              <a:ext cx="3027680" cy="8305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400" cap="none">
                  <a:latin typeface="Times New Roman" pitchFamily="1" charset="0"/>
                  <a:ea typeface="Calibri" pitchFamily="2" charset="0"/>
                  <a:cs typeface="Times New Roman" pitchFamily="1" charset="0"/>
                </a:rPr>
                <a:t> Read a </a:t>
              </a:r>
              <a:r>
                <a:rPr lang="en-us" sz="2400" i="1" cap="none">
                  <a:solidFill>
                    <a:srgbClr val="FF0066"/>
                  </a:solidFill>
                  <a:latin typeface="Times New Roman" pitchFamily="1" charset="0"/>
                  <a:ea typeface="Calibri" pitchFamily="2" charset="0"/>
                  <a:cs typeface="Times New Roman" pitchFamily="1" charset="0"/>
                </a:rPr>
                <a:t>set former</a:t>
              </a:r>
              <a:r>
                <a:rPr lang="en-us" sz="2400" cap="none">
                  <a:latin typeface="Times New Roman" pitchFamily="1" charset="0"/>
                  <a:ea typeface="Calibri" pitchFamily="2" charset="0"/>
                  <a:cs typeface="Times New Roman" pitchFamily="1" charset="0"/>
                </a:rPr>
                <a:t>  as</a:t>
              </a:r>
            </a:p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400" cap="none">
                  <a:latin typeface="Times New Roman" pitchFamily="1" charset="0"/>
                  <a:ea typeface="Calibri" pitchFamily="2" charset="0"/>
                  <a:cs typeface="Times New Roman" pitchFamily="1" charset="0"/>
                </a:rPr>
                <a:t>“The set of strings w…</a:t>
              </a:r>
            </a:p>
          </p:txBody>
        </p:sp>
        <p:sp>
          <p:nvSpPr>
            <p:cNvPr id="5" name="Line 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MAwAAIkQAAAwDAAAqR0AAAAAAAAmAAAACAAAAP//////////"/>
                </a:ext>
              </a:extLst>
            </p:cNvSpPr>
            <p:nvPr/>
          </p:nvSpPr>
          <p:spPr>
            <a:xfrm flipV="1">
              <a:off x="1981200" y="2687955"/>
              <a:ext cx="0" cy="2133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rot="10800000"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</p:grpSp>
      <p:grpSp>
        <p:nvGrpSpPr>
          <p:cNvPr id="7" name="Group 9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CkOAAA9EQAAIBwAAE4bAAAQAAAAJgAAAAgAAAD/////AAAAAA=="/>
              </a:ext>
            </a:extLst>
          </p:cNvGrpSpPr>
          <p:nvPr/>
        </p:nvGrpSpPr>
        <p:grpSpPr>
          <a:xfrm>
            <a:off x="2301875" y="2802255"/>
            <a:ext cx="2270125" cy="1636395"/>
            <a:chOff x="2301875" y="2802255"/>
            <a:chExt cx="2270125" cy="1636395"/>
          </a:xfrm>
        </p:grpSpPr>
        <p:sp>
          <p:nvSpPr>
            <p:cNvPr id="9" name="Text Box 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RIAAHkYAAAgHAAAThsAAAAgAAAmAAAACAAAAP//////////"/>
                </a:ext>
              </a:extLst>
            </p:cNvSpPr>
            <p:nvPr/>
          </p:nvSpPr>
          <p:spPr>
            <a:xfrm>
              <a:off x="2941955" y="3978275"/>
              <a:ext cx="163004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400" cap="none">
                  <a:latin typeface="Times New Roman" pitchFamily="1" charset="0"/>
                  <a:ea typeface="Calibri" pitchFamily="2" charset="0"/>
                  <a:cs typeface="Times New Roman" pitchFamily="1" charset="0"/>
                </a:rPr>
                <a:t>Such that…</a:t>
              </a:r>
            </a:p>
          </p:txBody>
        </p:sp>
        <p:sp>
          <p:nvSpPr>
            <p:cNvPr id="8" name="Line 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Q4AAD0RAAB4FQAARRgAAAAAAAAmAAAACAAAAP//////////"/>
                </a:ext>
              </a:extLst>
            </p:cNvSpPr>
            <p:nvPr/>
          </p:nvSpPr>
          <p:spPr>
            <a:xfrm flipH="1" flipV="1">
              <a:off x="2301875" y="2802255"/>
              <a:ext cx="1188085" cy="1143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rot="10800000"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</p:grpSp>
      <p:grpSp>
        <p:nvGrpSpPr>
          <p:cNvPr id="10" name="Group 12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CYoAAD5EAAAPjgAAM4ZAAAQAAAAJgAAAAgAAAD/////AAAAAA=="/>
              </a:ext>
            </a:extLst>
          </p:cNvGrpSpPr>
          <p:nvPr/>
        </p:nvGrpSpPr>
        <p:grpSpPr>
          <a:xfrm>
            <a:off x="6526530" y="2759075"/>
            <a:ext cx="2616200" cy="1435735"/>
            <a:chOff x="6526530" y="2759075"/>
            <a:chExt cx="2616200" cy="1435735"/>
          </a:xfrm>
        </p:grpSpPr>
        <p:sp>
          <p:nvSpPr>
            <p:cNvPr id="12" name="Text Box 1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xygAALQUAAA+OAAAzhkAAAAgAAAmAAAACAAAAP//////////"/>
                </a:ext>
              </a:extLst>
            </p:cNvSpPr>
            <p:nvPr/>
          </p:nvSpPr>
          <p:spPr>
            <a:xfrm>
              <a:off x="6628765" y="3365500"/>
              <a:ext cx="2513965" cy="8293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400" cap="none">
                  <a:latin typeface="Times New Roman" pitchFamily="1" charset="0"/>
                  <a:ea typeface="Calibri" pitchFamily="2" charset="0"/>
                  <a:cs typeface="Times New Roman" pitchFamily="1" charset="0"/>
                </a:rPr>
                <a:t>These conditions</a:t>
              </a:r>
            </a:p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400" cap="none">
                  <a:latin typeface="Times New Roman" pitchFamily="1" charset="0"/>
                  <a:ea typeface="Calibri" pitchFamily="2" charset="0"/>
                  <a:cs typeface="Times New Roman" pitchFamily="1" charset="0"/>
                </a:rPr>
                <a:t>about w are true.</a:t>
              </a:r>
            </a:p>
          </p:txBody>
        </p:sp>
        <p:sp>
          <p:nvSpPr>
            <p:cNvPr id="11" name="Line 11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igAAPkQAADLLQAAIhQAAAAAAAAmAAAACAAAAP//////////"/>
                </a:ext>
              </a:extLst>
            </p:cNvSpPr>
            <p:nvPr/>
          </p:nvSpPr>
          <p:spPr>
            <a:xfrm flipH="1" flipV="1">
              <a:off x="6526530" y="2759075"/>
              <a:ext cx="917575" cy="51371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rot="10800000"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7" grpId="0" animBg="1" advAuto="0"/>
      <p:bldP spid="10" grpId="0" animBg="1" advAuto="0"/>
    </p:bldLst>
    <p:extLst>
      <p:ext uri="smNativeData">
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jlXrZQMAAAAFAAAA/f///wEAAAABAAAAAAAAAAAAAAAAAAAAAAAAAAkAAAD9////AQAAAAEAAAAAAAAAAAAAAAAAAAAAAAAADQAAAP3///8BAAAAAQAAAAAAAAAAAAAAAAAAAAAAAAA="/>
      </p:ext>
    </p:ext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zwgAAL0BAAAxQgAAiwYAABAAAAAmAAAACAAAAAEAAAAAAAAA"/>
              </a:ext>
            </a:extLst>
          </p:cNvSpPr>
          <p:nvPr>
            <p:ph type="title"/>
          </p:nvPr>
        </p:nvSpPr>
        <p:spPr>
          <a:xfrm>
            <a:off x="1431925" y="282575"/>
            <a:ext cx="9328150" cy="781050"/>
          </a:xfrm>
        </p:spPr>
        <p:txBody>
          <a:bodyPr/>
          <a:lstStyle/>
          <a:p>
            <a:pPr>
              <a:defRPr lang="en-us"/>
            </a:pPr>
            <a:r>
              <a:t>More Examples on DFA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zwgAANgJAAAxQgAAsBMAABAAAAAmAAAACAAAAAEAAAAAAAAA"/>
              </a:ext>
            </a:extLst>
          </p:cNvSpPr>
          <p:nvPr>
            <p:ph type="body" idx="1"/>
          </p:nvPr>
        </p:nvSpPr>
        <p:spPr>
          <a:xfrm>
            <a:off x="1431925" y="1600200"/>
            <a:ext cx="9328150" cy="1600200"/>
          </a:xfrm>
        </p:spPr>
        <p:txBody>
          <a:bodyPr/>
          <a:lstStyle/>
          <a:p>
            <a:pPr>
              <a:buNone/>
              <a:defRPr lang="en-us"/>
            </a:pPr>
            <a:r>
              <a:rPr lang="en-us" sz="2600" cap="none"/>
              <a:t>1. Given a DFA, M such that:</a:t>
            </a:r>
          </a:p>
          <a:p>
            <a:pPr>
              <a:buNone/>
              <a:defRPr lang="en-us"/>
            </a:pPr>
            <a:r>
              <a:rPr lang="en-us" sz="2600" cap="none"/>
              <a:t>L(M) = {x | x is a string of 0’s and 1’s and |x| &gt;= 2}</a:t>
            </a:r>
          </a:p>
          <a:p>
            <a:pPr>
              <a:buNone/>
              <a:defRPr lang="en-us"/>
            </a:pPr>
            <a:endParaRPr lang="en-us" sz="2600" cap="none"/>
          </a:p>
        </p:txBody>
      </p:sp>
      <p:grpSp>
        <p:nvGrpSpPr>
          <p:cNvPr id="4" name="Group 20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P8UAAAIFgAAnTMAAMQdAAAQAAAAJgAAAAgAAAD/////AAAAAA=="/>
              </a:ext>
            </a:extLst>
          </p:cNvGrpSpPr>
          <p:nvPr/>
        </p:nvGrpSpPr>
        <p:grpSpPr>
          <a:xfrm>
            <a:off x="3413125" y="3581400"/>
            <a:ext cx="4977130" cy="1257300"/>
            <a:chOff x="3413125" y="3581400"/>
            <a:chExt cx="4977130" cy="1257300"/>
          </a:xfrm>
        </p:grpSpPr>
        <p:sp>
          <p:nvSpPr>
            <p:cNvPr id="17" name="Oval 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PCMAADQaAAC0JgAAqR0AAAAgAAAmAAAACAAAAP//////////"/>
                </a:ext>
              </a:extLst>
            </p:cNvSpPr>
            <p:nvPr/>
          </p:nvSpPr>
          <p:spPr>
            <a:xfrm>
              <a:off x="5727700" y="4259580"/>
              <a:ext cx="563880" cy="56197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q</a:t>
              </a:r>
              <a:r>
                <a:rPr lang="en-us" sz="2000" cap="none" baseline="-24000"/>
                <a:t>1</a:t>
              </a:r>
            </a:p>
          </p:txBody>
        </p:sp>
        <p:sp>
          <p:nvSpPr>
            <p:cNvPr id="16" name="Line 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/xQAALAbAAAkGAAAsBsAAAAAAAAmAAAACAAAAP//////////"/>
                </a:ext>
              </a:extLst>
            </p:cNvSpPr>
            <p:nvPr/>
          </p:nvSpPr>
          <p:spPr>
            <a:xfrm>
              <a:off x="3413125" y="4500880"/>
              <a:ext cx="51117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5" name="Oval 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BgAAPgZAADsGwAAxB0AAAAgAAAmAAAACAAAAP//////////"/>
                </a:ext>
              </a:extLst>
            </p:cNvSpPr>
            <p:nvPr/>
          </p:nvSpPr>
          <p:spPr>
            <a:xfrm>
              <a:off x="3924300" y="4221480"/>
              <a:ext cx="614680" cy="61722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q</a:t>
              </a:r>
              <a:r>
                <a:rPr lang="en-us" sz="2000" cap="none" baseline="-24000"/>
                <a:t>0</a:t>
              </a:r>
            </a:p>
          </p:txBody>
        </p:sp>
        <p:grpSp>
          <p:nvGrpSpPr>
            <p:cNvPr id="10" name="Group 7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AgvAADIGQAA0DIAAJUdAAAAAAAAJgAAAAgAAAD/////AAAAAA=="/>
                </a:ext>
              </a:extLst>
            </p:cNvGrpSpPr>
            <p:nvPr/>
          </p:nvGrpSpPr>
          <p:grpSpPr>
            <a:xfrm>
              <a:off x="7645400" y="4191000"/>
              <a:ext cx="614680" cy="617855"/>
              <a:chOff x="7645400" y="4191000"/>
              <a:chExt cx="614680" cy="617855"/>
            </a:xfrm>
          </p:grpSpPr>
          <p:grpSp>
            <p:nvGrpSpPr>
              <p:cNvPr id="12" name="Group 8"/>
              <p:cNvGrp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MvLywAfAAAAVAAAAAAAAAAAAAAAAAAAAAAAAAAAAAAAAAAAAAAAAAAAAAAAAAAAAAAAAAAAAAAAAAAAAAAAAAAAAAAAAAAAAAAAAAAAAAAAAAAAAAAAAAAAAAAAAAAAACEAAAAYAAAAFAAAAAgvAADIGQAA0DIAAJUdAAAAAAAAJgAAAAgAAAD/////AAAAAA=="/>
                  </a:ext>
                </a:extLst>
              </p:cNvGrpSpPr>
              <p:nvPr/>
            </p:nvGrpSpPr>
            <p:grpSpPr>
              <a:xfrm>
                <a:off x="7645400" y="4191000"/>
                <a:ext cx="614680" cy="617855"/>
                <a:chOff x="7645400" y="4191000"/>
                <a:chExt cx="614680" cy="617855"/>
              </a:xfrm>
            </p:grpSpPr>
            <p:sp>
              <p:nvSpPr>
                <p:cNvPr id="14" name="Oval 9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Wi8AAB8aAACAMgAAPh0AAAAgAAAmAAAACAAAAP//////////"/>
                    </a:ext>
                  </a:extLst>
                </p:cNvSpPr>
                <p:nvPr/>
              </p:nvSpPr>
              <p:spPr>
                <a:xfrm>
                  <a:off x="7697470" y="4246245"/>
                  <a:ext cx="511810" cy="50736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none" lIns="91440" tIns="45720" rIns="91440" bIns="45720" numCol="1" spcCol="215900" anchor="ctr"/>
                <a:lstStyle>
                  <a:lvl1pPr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u"/>
                    <a:defRPr lang="en-us" sz="32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w"/>
                    <a:defRPr lang="en-us" sz="28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spcBef>
                      <a:spcPts val="0"/>
                    </a:spcBef>
                    <a:buClr>
                      <a:srgbClr val="CC00CC"/>
                    </a:buClr>
                    <a:buChar char="•"/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 algn="ctr">
                    <a:spcBef>
                      <a:spcPts val="0"/>
                    </a:spcBef>
                    <a:buNone/>
                    <a:defRPr lang="en-us"/>
                  </a:pPr>
                  <a:r>
                    <a:rPr lang="en-us" sz="2000" cap="none"/>
                    <a:t>q</a:t>
                  </a:r>
                  <a:r>
                    <a:rPr lang="en-us" sz="2000" cap="none" baseline="-24000"/>
                    <a:t>2</a:t>
                  </a:r>
                </a:p>
              </p:txBody>
            </p:sp>
            <p:sp>
              <p:nvSpPr>
                <p:cNvPr id="13" name="Oval 10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CC8AAMgZAADQMgAAlR0AAAAgAAAmAAAACAAAAP//////////"/>
                    </a:ext>
                  </a:extLst>
                </p:cNvSpPr>
                <p:nvPr/>
              </p:nvSpPr>
              <p:spPr>
                <a:xfrm>
                  <a:off x="7645400" y="4191000"/>
                  <a:ext cx="614680" cy="61785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none" lIns="91440" tIns="45720" rIns="91440" bIns="45720" numCol="1" spcCol="215900" anchor="ctr"/>
                <a:lstStyle>
                  <a:lvl1pPr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u"/>
                    <a:defRPr lang="en-us" sz="32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w"/>
                    <a:defRPr lang="en-us" sz="28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spcBef>
                      <a:spcPts val="0"/>
                    </a:spcBef>
                    <a:buClr>
                      <a:srgbClr val="CC00CC"/>
                    </a:buClr>
                    <a:buChar char="•"/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>
                    <a:spcBef>
                      <a:spcPts val="0"/>
                    </a:spcBef>
                    <a:buNone/>
                    <a:defRPr lang="en-us"/>
                  </a:pPr>
                  <a:endParaRPr lang="en-us" sz="2400" cap="none"/>
                </a:p>
              </p:txBody>
            </p:sp>
          </p:grpSp>
          <p:cxnSp>
            <p:nvCxnSpPr>
              <p:cNvPr id="11" name="AutoShape 11"/>
              <p:cNvCxnSpPr>
                <a:stCxn id="13" idx="1"/>
                <a:endCxn id="13" idx="7"/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AQes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lS8AAFcaAABDMgAAWhoAAAAAAAAmAAAACAAAAP//////////"/>
                  </a:ext>
                </a:extLst>
              </p:cNvCxnSpPr>
              <p:nvPr/>
            </p:nvCxnSpPr>
            <p:spPr>
              <a:xfrm rot="16200000" flipH="1">
                <a:off x="7951470" y="4065270"/>
                <a:ext cx="1905" cy="435610"/>
              </a:xfrm>
              <a:prstGeom prst="curvedConnector3">
                <a:avLst>
                  <a:gd name="adj1" fmla="val -20800009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</p:cxnSp>
        </p:grpSp>
        <p:sp>
          <p:nvSpPr>
            <p:cNvPr id="9" name="Line 1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6RsAAOIbAAA8IwAA4hsAAAAAAAAmAAAACAAAAP//////////"/>
                </a:ext>
              </a:extLst>
            </p:cNvSpPr>
            <p:nvPr/>
          </p:nvSpPr>
          <p:spPr>
            <a:xfrm>
              <a:off x="4537075" y="4532630"/>
              <a:ext cx="119062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8" name="Line 1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zyYAAKgbAABbLwAAqBsAAAAAAAAmAAAACAAAAP//////////"/>
                </a:ext>
              </a:extLst>
            </p:cNvSpPr>
            <p:nvPr/>
          </p:nvSpPr>
          <p:spPr>
            <a:xfrm>
              <a:off x="6308725" y="4495800"/>
              <a:ext cx="138938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7" name="Text Box 1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EB0AAFAZAAAvIQAAxBsAAAAgAAAmAAAACAAAAP//////////"/>
                </a:ext>
              </a:extLst>
            </p:cNvSpPr>
            <p:nvPr/>
          </p:nvSpPr>
          <p:spPr>
            <a:xfrm>
              <a:off x="4724400" y="4114800"/>
              <a:ext cx="669925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0/1</a:t>
              </a:r>
            </a:p>
          </p:txBody>
        </p:sp>
        <p:sp>
          <p:nvSpPr>
            <p:cNvPr id="6" name="Text Box 1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LzAAAAgWAACdMwAAfBgAAAAgAAAmAAAACAAAAP//////////"/>
                </a:ext>
              </a:extLst>
            </p:cNvSpPr>
            <p:nvPr/>
          </p:nvSpPr>
          <p:spPr>
            <a:xfrm>
              <a:off x="7832725" y="3581400"/>
              <a:ext cx="557530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0/1</a:t>
              </a:r>
            </a:p>
          </p:txBody>
        </p:sp>
        <p:sp>
          <p:nvSpPr>
            <p:cNvPr id="5" name="Text Box 1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YCcAAFAZAAD3KwAAxBsAAAAgAAAmAAAACAAAAP//////////"/>
                </a:ext>
              </a:extLst>
            </p:cNvSpPr>
            <p:nvPr/>
          </p:nvSpPr>
          <p:spPr>
            <a:xfrm>
              <a:off x="6400800" y="4114800"/>
              <a:ext cx="746125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0/1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  <p:extLst>
      <p:ext uri="smNativeData">
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jlXrZQEAAAAFAAAA/f///wEAAAABAAAAAAAAAAAAAAAAAAAAAAAAAA=="/>
      </p:ext>
    </p:ext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zwgAAL0BAAAxQgAA0AYAABAAAAAmAAAACAAAAAEAAAAAAAAA"/>
              </a:ext>
            </a:extLst>
          </p:cNvSpPr>
          <p:nvPr>
            <p:ph type="title"/>
          </p:nvPr>
        </p:nvSpPr>
        <p:spPr>
          <a:xfrm>
            <a:off x="1431925" y="282575"/>
            <a:ext cx="9328150" cy="824865"/>
          </a:xfrm>
        </p:spPr>
        <p:txBody>
          <a:bodyPr/>
          <a:lstStyle/>
          <a:p>
            <a:pPr>
              <a:defRPr lang="en-us"/>
            </a:pPr>
            <a:r>
              <a:t>More Examples on DFA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zwgAANgJAAAxQgAAGBUAABAAAAAmAAAACAAAAAEAAAAAAAAA"/>
              </a:ext>
            </a:extLst>
          </p:cNvSpPr>
          <p:nvPr>
            <p:ph type="body" idx="1"/>
          </p:nvPr>
        </p:nvSpPr>
        <p:spPr>
          <a:xfrm>
            <a:off x="1431925" y="1600200"/>
            <a:ext cx="9328150" cy="1828800"/>
          </a:xfrm>
        </p:spPr>
        <p:txBody>
          <a:bodyPr/>
          <a:lstStyle/>
          <a:p>
            <a:pPr>
              <a:buNone/>
              <a:defRPr lang="en-us"/>
            </a:pPr>
            <a:r>
              <a:rPr lang="en-us" sz="2600" cap="none"/>
              <a:t>2. Given a DFA, M such that:</a:t>
            </a:r>
          </a:p>
          <a:p>
            <a:pPr>
              <a:buNone/>
              <a:defRPr lang="en-us"/>
            </a:pPr>
            <a:r>
              <a:rPr lang="en-us" sz="2600" cap="none"/>
              <a:t> L(M) = {x | x is in {a,b,c}* and </a:t>
            </a:r>
            <a:r>
              <a:rPr lang="en-us" sz="2600" b="1" cap="none"/>
              <a:t>x </a:t>
            </a:r>
            <a:r>
              <a:rPr lang="en-us" sz="2600" cap="none"/>
              <a:t>contains the substring </a:t>
            </a:r>
            <a:r>
              <a:rPr lang="en-us" sz="2600" i="1" cap="none"/>
              <a:t>aba</a:t>
            </a:r>
            <a:r>
              <a:rPr lang="en-us" sz="2600" cap="none"/>
              <a:t>}</a:t>
            </a:r>
          </a:p>
          <a:p>
            <a:pPr>
              <a:buNone/>
              <a:defRPr lang="en-us"/>
            </a:pPr>
            <a:endParaRPr lang="en-us" sz="2600" cap="none"/>
          </a:p>
        </p:txBody>
      </p:sp>
      <p:grpSp>
        <p:nvGrpSpPr>
          <p:cNvPr id="4" name="Group 35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AAPAACAFgAAojoAAMwiAAAQAAAAJgAAAAgAAAD/////AAAAAA=="/>
              </a:ext>
            </a:extLst>
          </p:cNvGrpSpPr>
          <p:nvPr/>
        </p:nvGrpSpPr>
        <p:grpSpPr>
          <a:xfrm>
            <a:off x="2438400" y="3657600"/>
            <a:ext cx="7092950" cy="1998980"/>
            <a:chOff x="2438400" y="3657600"/>
            <a:chExt cx="7092950" cy="1998980"/>
          </a:xfrm>
        </p:grpSpPr>
        <p:sp>
          <p:nvSpPr>
            <p:cNvPr id="27" name="Line 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AA8AAKAcAAAlEgAAoBwAAAAAAAAmAAAACAAAAP//////////"/>
                </a:ext>
              </a:extLst>
            </p:cNvSpPr>
            <p:nvPr/>
          </p:nvSpPr>
          <p:spPr>
            <a:xfrm>
              <a:off x="2438400" y="4653280"/>
              <a:ext cx="51117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6" name="Oval 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QCkAALgaAAAILQAAhR4AAAAgAAAmAAAACAAAAP//////////"/>
                </a:ext>
              </a:extLst>
            </p:cNvSpPr>
            <p:nvPr/>
          </p:nvSpPr>
          <p:spPr>
            <a:xfrm>
              <a:off x="6705600" y="4343400"/>
              <a:ext cx="614680" cy="61785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q</a:t>
              </a:r>
              <a:r>
                <a:rPr lang="en-us" sz="2000" cap="none" baseline="-24000"/>
                <a:t>2</a:t>
              </a:r>
            </a:p>
          </p:txBody>
        </p:sp>
        <p:sp>
          <p:nvSpPr>
            <p:cNvPr id="25" name="Oval 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SBIAALgaAAAQFgAAhR4AAAAgAAAmAAAACAAAAP//////////"/>
                </a:ext>
              </a:extLst>
            </p:cNvSpPr>
            <p:nvPr/>
          </p:nvSpPr>
          <p:spPr>
            <a:xfrm>
              <a:off x="2971800" y="4343400"/>
              <a:ext cx="614680" cy="61785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q</a:t>
              </a:r>
              <a:r>
                <a:rPr lang="en-us" sz="2000" cap="none" baseline="-24000"/>
                <a:t>0</a:t>
              </a:r>
            </a:p>
          </p:txBody>
        </p:sp>
        <p:cxnSp>
          <p:nvCxnSpPr>
            <p:cNvPr id="24" name="AutoShape 9"/>
            <p:cNvCxnSpPr>
              <a:stCxn id="25" idx="1"/>
              <a:endCxn id="25" idx="7"/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Awec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1hIAAEcbAACBFQAASRsAAAAAAAAmAAAACAAAAP//////////"/>
                </a:ext>
              </a:extLst>
            </p:cNvCxnSpPr>
            <p:nvPr/>
          </p:nvCxnSpPr>
          <p:spPr>
            <a:xfrm rot="16200000" flipH="1">
              <a:off x="3277870" y="4218305"/>
              <a:ext cx="1270" cy="433705"/>
            </a:xfrm>
            <a:prstGeom prst="curvedConnector3">
              <a:avLst>
                <a:gd name="adj1" fmla="val -201000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</p:cxnSp>
        <p:sp>
          <p:nvSpPr>
            <p:cNvPr id="23" name="Line 1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CBYAAKgbAAAQHQAAqBsAAAAAAAAmAAAACAAAAP//////////"/>
                </a:ext>
              </a:extLst>
            </p:cNvSpPr>
            <p:nvPr/>
          </p:nvSpPr>
          <p:spPr>
            <a:xfrm>
              <a:off x="3581400" y="4495800"/>
              <a:ext cx="11430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2" name="Line 11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0CAAAJgcAABbKQAAmBwAAAAAAAAmAAAACAAAAP//////////"/>
                </a:ext>
              </a:extLst>
            </p:cNvSpPr>
            <p:nvPr/>
          </p:nvSpPr>
          <p:spPr>
            <a:xfrm>
              <a:off x="5334000" y="4648200"/>
              <a:ext cx="138874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1" name="Text Box 1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YBgAAFAZAABAGgAAxBsAAAAgAAAmAAAACAAAAP//////////"/>
                </a:ext>
              </a:extLst>
            </p:cNvSpPr>
            <p:nvPr/>
          </p:nvSpPr>
          <p:spPr>
            <a:xfrm>
              <a:off x="3962400" y="4114800"/>
              <a:ext cx="304800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a</a:t>
              </a:r>
            </a:p>
          </p:txBody>
        </p:sp>
        <p:sp>
          <p:nvSpPr>
            <p:cNvPr id="20" name="Text Box 1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6DUAAIAWAACiOgAA9BgAAAAgAAAmAAAACAAAAP//////////"/>
                </a:ext>
              </a:extLst>
            </p:cNvSpPr>
            <p:nvPr/>
          </p:nvSpPr>
          <p:spPr>
            <a:xfrm>
              <a:off x="8763000" y="3657600"/>
              <a:ext cx="768350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a/b/c</a:t>
              </a:r>
            </a:p>
          </p:txBody>
        </p:sp>
        <p:sp>
          <p:nvSpPr>
            <p:cNvPr id="19" name="Text Box 1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oCMAAEAaAAD4JQAAtBwAAAAgAAAmAAAACAAAAP//////////"/>
                </a:ext>
              </a:extLst>
            </p:cNvSpPr>
            <p:nvPr/>
          </p:nvSpPr>
          <p:spPr>
            <a:xfrm>
              <a:off x="5791200" y="4267200"/>
              <a:ext cx="381000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b</a:t>
              </a:r>
            </a:p>
          </p:txBody>
        </p:sp>
        <p:sp>
          <p:nvSpPr>
            <p:cNvPr id="18" name="Oval 1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EB0AALgaAADYIAAAhR4AAAAgAAAmAAAACAAAAP//////////"/>
                </a:ext>
              </a:extLst>
            </p:cNvSpPr>
            <p:nvPr/>
          </p:nvSpPr>
          <p:spPr>
            <a:xfrm>
              <a:off x="4724400" y="4343400"/>
              <a:ext cx="614680" cy="61785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q</a:t>
              </a:r>
              <a:r>
                <a:rPr lang="en-us" sz="2000" cap="none" baseline="-24000"/>
                <a:t>1</a:t>
              </a:r>
              <a:endParaRPr lang="en-us" sz="2400" cap="none"/>
            </a:p>
          </p:txBody>
        </p:sp>
        <p:sp>
          <p:nvSpPr>
            <p:cNvPr id="17" name="Line 1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CBYAABAdAAAQHQAAEB0AAAAAAAAmAAAACAAAAP//////////"/>
                </a:ext>
              </a:extLst>
            </p:cNvSpPr>
            <p:nvPr/>
          </p:nvSpPr>
          <p:spPr>
            <a:xfrm flipH="1">
              <a:off x="3581400" y="4724400"/>
              <a:ext cx="11430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6" name="Text Box 1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QBoAAJgcAAAZHAAADB8AAAAgAAAmAAAACAAAAP//////////"/>
                </a:ext>
              </a:extLst>
            </p:cNvSpPr>
            <p:nvPr/>
          </p:nvSpPr>
          <p:spPr>
            <a:xfrm>
              <a:off x="4267200" y="4648200"/>
              <a:ext cx="300355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c</a:t>
              </a:r>
            </a:p>
          </p:txBody>
        </p:sp>
        <p:sp>
          <p:nvSpPr>
            <p:cNvPr id="15" name="Text Box 2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OBMAAIAWAACIFgAA9BgAAAAgAAAmAAAACAAAAP//////////"/>
                </a:ext>
              </a:extLst>
            </p:cNvSpPr>
            <p:nvPr/>
          </p:nvSpPr>
          <p:spPr>
            <a:xfrm>
              <a:off x="3124200" y="3657600"/>
              <a:ext cx="538480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b/c</a:t>
              </a:r>
            </a:p>
          </p:txBody>
        </p:sp>
        <p:cxnSp>
          <p:nvCxnSpPr>
            <p:cNvPr id="14" name="AutoShape 23"/>
            <p:cNvCxn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AQes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iB0AADAbAAA4IAAAMxsAAAAAAAAmAAAACAAAAP//////////"/>
                </a:ext>
              </a:extLst>
            </p:cNvCxnSpPr>
            <p:nvPr/>
          </p:nvCxnSpPr>
          <p:spPr>
            <a:xfrm rot="5400000" flipV="1">
              <a:off x="5017770" y="4202430"/>
              <a:ext cx="1905" cy="436880"/>
            </a:xfrm>
            <a:prstGeom prst="curvedConnector3">
              <a:avLst>
                <a:gd name="adj1" fmla="val -208000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</p:cxnSp>
        <p:sp>
          <p:nvSpPr>
            <p:cNvPr id="13" name="Text Box 2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AB4AAIAWAADgHwAA9BgAAAAgAAAmAAAACAAAAP//////////"/>
                </a:ext>
              </a:extLst>
            </p:cNvSpPr>
            <p:nvPr/>
          </p:nvSpPr>
          <p:spPr>
            <a:xfrm>
              <a:off x="4876800" y="3657600"/>
              <a:ext cx="304800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a</a:t>
              </a:r>
            </a:p>
          </p:txBody>
        </p:sp>
        <p:cxnSp>
          <p:nvCxnSpPr>
            <p:cNvPr id="12" name="AutoShape 25"/>
            <p:cNvCxnSpPr>
              <a:stCxn id="26" idx="4"/>
              <a:endCxn id="25" idx="5"/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EhQ/xtw1GM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RUAAPYdAAAlKwAAhR4AAAAAAAAmAAAACAAAAP//////////"/>
                </a:ext>
              </a:extLst>
            </p:cNvCxnSpPr>
            <p:nvPr/>
          </p:nvCxnSpPr>
          <p:spPr>
            <a:xfrm rot="5400000" flipH="1">
              <a:off x="5208905" y="3157220"/>
              <a:ext cx="90805" cy="3517900"/>
            </a:xfrm>
            <a:prstGeom prst="curvedConnector3">
              <a:avLst>
                <a:gd name="adj1" fmla="val -25263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</p:cxnSp>
        <p:sp>
          <p:nvSpPr>
            <p:cNvPr id="11" name="Text Box 2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WCAAAFggAACQJAAAzCIAAAAgAAAmAAAACAAAAP//////////"/>
                </a:ext>
              </a:extLst>
            </p:cNvSpPr>
            <p:nvPr/>
          </p:nvSpPr>
          <p:spPr>
            <a:xfrm>
              <a:off x="5257800" y="5257800"/>
              <a:ext cx="685800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b/c</a:t>
              </a:r>
            </a:p>
          </p:txBody>
        </p:sp>
        <p:grpSp>
          <p:nvGrpSpPr>
            <p:cNvPr id="8" name="Group 27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HA1AAC4GgAAODkAAIUeAAAAAAAAJgAAAAgAAAD/////AAAAAA=="/>
                </a:ext>
              </a:extLst>
            </p:cNvGrpSpPr>
            <p:nvPr/>
          </p:nvGrpSpPr>
          <p:grpSpPr>
            <a:xfrm>
              <a:off x="8686800" y="4343400"/>
              <a:ext cx="614680" cy="617855"/>
              <a:chOff x="8686800" y="4343400"/>
              <a:chExt cx="614680" cy="617855"/>
            </a:xfrm>
          </p:grpSpPr>
          <p:sp>
            <p:nvSpPr>
              <p:cNvPr id="10" name="Oval 28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wjUAAA8bAADoOAAALh4AAAAgAAAmAAAACAAAAP//////////"/>
                  </a:ext>
                </a:extLst>
              </p:cNvSpPr>
              <p:nvPr/>
            </p:nvSpPr>
            <p:spPr>
              <a:xfrm>
                <a:off x="8738870" y="4398645"/>
                <a:ext cx="511810" cy="50736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 algn="ctr"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q</a:t>
                </a:r>
                <a:r>
                  <a:rPr lang="en-us" sz="2000" cap="none" baseline="-24000"/>
                  <a:t>3</a:t>
                </a:r>
              </a:p>
            </p:txBody>
          </p:sp>
          <p:sp>
            <p:nvSpPr>
              <p:cNvPr id="9" name="Oval 29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cDUAALgaAAA4OQAAhR4AAAAgAAAmAAAACAAAAP//////////"/>
                  </a:ext>
                </a:extLst>
              </p:cNvSpPr>
              <p:nvPr/>
            </p:nvSpPr>
            <p:spPr>
              <a:xfrm>
                <a:off x="8686800" y="4343400"/>
                <a:ext cx="614680" cy="61785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spcBef>
                    <a:spcPts val="0"/>
                  </a:spcBef>
                  <a:buNone/>
                  <a:defRPr lang="en-us"/>
                </a:pPr>
                <a:endParaRPr lang="en-us" sz="2400" cap="none"/>
              </a:p>
            </p:txBody>
          </p:sp>
        </p:grpSp>
        <p:sp>
          <p:nvSpPr>
            <p:cNvPr id="7" name="Line 3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AC0AAJgcAABwNQAAmBwAAAAAAAAmAAAACAAAAP//////////"/>
                </a:ext>
              </a:extLst>
            </p:cNvSpPr>
            <p:nvPr/>
          </p:nvSpPr>
          <p:spPr>
            <a:xfrm>
              <a:off x="7315200" y="4648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6" name="Text Box 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0C8AAMgZAACwMQAAPBwAAAAgAAAmAAAACAAAAP//////////"/>
                </a:ext>
              </a:extLst>
            </p:cNvSpPr>
            <p:nvPr/>
          </p:nvSpPr>
          <p:spPr>
            <a:xfrm>
              <a:off x="7772400" y="4191000"/>
              <a:ext cx="304800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a</a:t>
              </a:r>
            </a:p>
          </p:txBody>
        </p:sp>
        <p:cxnSp>
          <p:nvCxnSpPr>
            <p:cNvPr id="5" name="AutoShape 34"/>
            <p:cNvCxn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AQes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6DUAADAbAACYOAAAMxsAAAAAAAAmAAAACAAAAP//////////"/>
                </a:ext>
              </a:extLst>
            </p:cNvCxnSpPr>
            <p:nvPr/>
          </p:nvCxnSpPr>
          <p:spPr>
            <a:xfrm rot="5400000" flipV="1">
              <a:off x="8980170" y="4202430"/>
              <a:ext cx="1905" cy="436880"/>
            </a:xfrm>
            <a:prstGeom prst="curvedConnector3">
              <a:avLst>
                <a:gd name="adj1" fmla="val -208000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  <p:extLst>
      <p:ext uri="smNativeData">
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jlXrZQEAAAAFAAAA/f///wEAAAABAAAAAAAAAAAAAAAAAAAAAAAAAA=="/>
      </p:ext>
    </p:ext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zwgAAL0BAAAxQgAAjAYAABAAAAAmAAAACAAAAAEAAAAAAAAA"/>
              </a:ext>
            </a:extLst>
          </p:cNvSpPr>
          <p:nvPr>
            <p:ph type="title"/>
          </p:nvPr>
        </p:nvSpPr>
        <p:spPr>
          <a:xfrm>
            <a:off x="1431925" y="282575"/>
            <a:ext cx="9328150" cy="781685"/>
          </a:xfrm>
        </p:spPr>
        <p:txBody>
          <a:bodyPr/>
          <a:lstStyle/>
          <a:p>
            <a:pPr>
              <a:defRPr lang="en-us"/>
            </a:pPr>
            <a:r>
              <a:t>More Examples on DFA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SwEAAHAHAAAnSgAAXiQAABAAAAAmAAAACAAAAAEgAAAAAAAA"/>
              </a:ext>
            </a:extLst>
          </p:cNvSpPr>
          <p:nvPr>
            <p:ph type="body" idx="1"/>
          </p:nvPr>
        </p:nvSpPr>
        <p:spPr>
          <a:xfrm>
            <a:off x="210185" y="1209040"/>
            <a:ext cx="11844020" cy="470281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buNone/>
              <a:defRPr lang="en-us"/>
            </a:pPr>
            <a:r>
              <a:rPr lang="en-us" sz="2600" cap="none"/>
              <a:t>3. Let </a:t>
            </a:r>
            <a:r>
              <a:rPr lang="en-us" sz="2600" b="1" cap="none"/>
              <a:t>M </a:t>
            </a:r>
            <a:r>
              <a:rPr lang="en-us" sz="2600" cap="none"/>
              <a:t>be a DFA given by:</a:t>
            </a:r>
          </a:p>
          <a:p>
            <a:pPr>
              <a:buNone/>
              <a:defRPr lang="en-us"/>
            </a:pPr>
            <a:r>
              <a:rPr lang="en-us" sz="2600" cap="none"/>
              <a:t>M = ({q</a:t>
            </a:r>
            <a:r>
              <a:rPr lang="en-us" sz="2600" cap="none" baseline="-24000"/>
              <a:t>0</a:t>
            </a:r>
            <a:r>
              <a:rPr lang="en-us" sz="2600" cap="none"/>
              <a:t>,q</a:t>
            </a:r>
            <a:r>
              <a:rPr lang="en-us" sz="2600" cap="none" baseline="-24000"/>
              <a:t>1</a:t>
            </a:r>
            <a:r>
              <a:rPr lang="en-us" sz="2600" cap="none"/>
              <a:t>},{a,b}, δ,q</a:t>
            </a:r>
            <a:r>
              <a:rPr lang="en-us" sz="2600" cap="none" baseline="-24000"/>
              <a:t>0</a:t>
            </a:r>
            <a:r>
              <a:rPr lang="en-us" sz="2600" cap="none"/>
              <a:t>,{q</a:t>
            </a:r>
            <a:r>
              <a:rPr lang="en-us" sz="2600" cap="none" baseline="-24000"/>
              <a:t>0</a:t>
            </a:r>
            <a:r>
              <a:rPr lang="en-us" sz="2600" cap="none"/>
              <a:t>}) and </a:t>
            </a:r>
            <a:r>
              <a:rPr lang="en-us" sz="2600" b="1" cap="none"/>
              <a:t>δ</a:t>
            </a:r>
            <a:r>
              <a:rPr lang="en-us" sz="2600" cap="none"/>
              <a:t> is given as:</a:t>
            </a:r>
          </a:p>
          <a:p>
            <a:pPr>
              <a:buNone/>
              <a:defRPr lang="en-us"/>
            </a:pPr>
            <a:r>
              <a:rPr lang="en-us" sz="2600" cap="none"/>
              <a:t>δ(q</a:t>
            </a:r>
            <a:r>
              <a:rPr lang="en-us" sz="2600" cap="none" baseline="-24000"/>
              <a:t>0</a:t>
            </a:r>
            <a:r>
              <a:rPr lang="en-us" sz="2600" cap="none"/>
              <a:t>,a)=q</a:t>
            </a:r>
            <a:r>
              <a:rPr lang="en-us" sz="2600" cap="none" baseline="-24000"/>
              <a:t>0</a:t>
            </a:r>
          </a:p>
          <a:p>
            <a:pPr>
              <a:buNone/>
              <a:defRPr lang="en-us"/>
            </a:pPr>
            <a:r>
              <a:rPr lang="en-us" sz="2600" cap="none"/>
              <a:t>δ(q</a:t>
            </a:r>
            <a:r>
              <a:rPr lang="en-us" sz="2600" cap="none" baseline="-24000"/>
              <a:t>0</a:t>
            </a:r>
            <a:r>
              <a:rPr lang="en-us" sz="2600" cap="none"/>
              <a:t>,b)=q</a:t>
            </a:r>
            <a:r>
              <a:rPr lang="en-us" sz="2600" cap="none" baseline="-24000"/>
              <a:t>1</a:t>
            </a:r>
          </a:p>
          <a:p>
            <a:pPr>
              <a:buNone/>
              <a:defRPr lang="en-us"/>
            </a:pPr>
            <a:r>
              <a:rPr lang="en-us" sz="2600" cap="none"/>
              <a:t>δ(q</a:t>
            </a:r>
            <a:r>
              <a:rPr lang="en-us" sz="2600" cap="none" baseline="-24000"/>
              <a:t>1</a:t>
            </a:r>
            <a:r>
              <a:rPr lang="en-us" sz="2600" cap="none"/>
              <a:t>,a)=q</a:t>
            </a:r>
            <a:r>
              <a:rPr lang="en-us" sz="2600" cap="none" baseline="-24000"/>
              <a:t>1</a:t>
            </a:r>
          </a:p>
          <a:p>
            <a:pPr>
              <a:buNone/>
              <a:defRPr lang="en-us"/>
            </a:pPr>
            <a:r>
              <a:rPr lang="en-us" sz="2600" cap="none"/>
              <a:t>δ(q</a:t>
            </a:r>
            <a:r>
              <a:rPr lang="en-us" sz="2600" cap="none" baseline="-24000"/>
              <a:t>1</a:t>
            </a:r>
            <a:r>
              <a:rPr lang="en-us" sz="2600" cap="none"/>
              <a:t>,b)=q</a:t>
            </a:r>
            <a:r>
              <a:rPr lang="en-us" sz="2600" cap="none" baseline="-24000"/>
              <a:t>0</a:t>
            </a:r>
          </a:p>
          <a:p>
            <a:pPr>
              <a:buNone/>
              <a:defRPr lang="en-us"/>
            </a:pPr>
            <a:endParaRPr lang="en-us" sz="2600" cap="none"/>
          </a:p>
          <a:p>
            <a:pPr>
              <a:buNone/>
              <a:defRPr lang="en-us"/>
            </a:pPr>
            <a:r>
              <a:rPr lang="en-us" sz="2600" cap="none"/>
              <a:t>Construct transition diagram and table for the given DFA and determine the language L(M)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wgAAL0BAAAxQgAAdgYAABAAAAAmAAAACAAAAAEAAAAAAAAA"/>
              </a:ext>
            </a:extLst>
          </p:cNvSpPr>
          <p:nvPr>
            <p:ph type="title"/>
          </p:nvPr>
        </p:nvSpPr>
        <p:spPr>
          <a:xfrm>
            <a:off x="1431925" y="282575"/>
            <a:ext cx="9328150" cy="767715"/>
          </a:xfrm>
        </p:spPr>
        <p:txBody>
          <a:bodyPr/>
          <a:lstStyle/>
          <a:p>
            <a:pPr>
              <a:defRPr lang="en-us"/>
            </a:pPr>
            <a:r>
              <a:t>More Examples on DFA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AEAALUHAAAxQgAAKxEAABAAAAAmAAAACAAAAAEAAAAAAAAA"/>
              </a:ext>
            </a:extLst>
          </p:cNvSpPr>
          <p:nvPr>
            <p:ph type="body" idx="1"/>
          </p:nvPr>
        </p:nvSpPr>
        <p:spPr>
          <a:xfrm>
            <a:off x="304800" y="1252855"/>
            <a:ext cx="10455275" cy="1537970"/>
          </a:xfrm>
        </p:spPr>
        <p:txBody>
          <a:bodyPr/>
          <a:lstStyle/>
          <a:p>
            <a:pPr>
              <a:buNone/>
              <a:defRPr lang="en-us"/>
            </a:pPr>
            <a:r>
              <a:rPr lang="en-us" sz="2600" cap="none"/>
              <a:t>4. Given a DFA, M such that:</a:t>
            </a:r>
          </a:p>
          <a:p>
            <a:pPr>
              <a:buNone/>
              <a:defRPr lang="en-us"/>
            </a:pPr>
            <a:r>
              <a:rPr lang="en-us" sz="2600" cap="none"/>
              <a:t>L(M) = {x | x is in {a,b}* and x contains </a:t>
            </a:r>
            <a:r>
              <a:rPr lang="en-us" sz="2600" i="1" cap="none"/>
              <a:t>aa</a:t>
            </a:r>
            <a:r>
              <a:rPr lang="en-us" sz="2600" cap="none"/>
              <a:t> </a:t>
            </a:r>
            <a:r>
              <a:rPr lang="en-us" sz="2600" b="1" cap="none"/>
              <a:t>or</a:t>
            </a:r>
            <a:r>
              <a:rPr lang="en-us" sz="2600" cap="none"/>
              <a:t> </a:t>
            </a:r>
            <a:r>
              <a:rPr lang="en-us" sz="2600" i="1" cap="none"/>
              <a:t>bb</a:t>
            </a:r>
            <a:r>
              <a:rPr lang="en-us" sz="2600" cap="none"/>
              <a:t>}</a:t>
            </a:r>
          </a:p>
          <a:p>
            <a:pPr>
              <a:buNone/>
              <a:defRPr lang="en-us"/>
            </a:pPr>
            <a:endParaRPr lang="en-us" sz="2600" cap="none"/>
          </a:p>
        </p:txBody>
      </p:sp>
      <p:grpSp>
        <p:nvGrpSpPr>
          <p:cNvPr id="4" name="Group 69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HCUAAAfAAAAVAAAAAAAAAAAAAAAAAAAAAAAAAAAAAAAAAAAAAAAAAAAAAAAAAAAAAAAAAAAAAAAAAAAAAAAAAAAAAAAAAAAAAAAAAAAAAAAAAAAAAAAAAAAAAAAAAAAACEAAAAYAAAAFAAAAPgWAABhEgAAyDAAAKYlAAAQAAAAJgAAAAgAAAD/////AAAAAA=="/>
              </a:ext>
            </a:extLst>
          </p:cNvGrpSpPr>
          <p:nvPr/>
        </p:nvGrpSpPr>
        <p:grpSpPr>
          <a:xfrm>
            <a:off x="3733800" y="2987675"/>
            <a:ext cx="4196080" cy="3132455"/>
            <a:chOff x="3733800" y="2987675"/>
            <a:chExt cx="4196080" cy="3132455"/>
          </a:xfrm>
        </p:grpSpPr>
        <p:sp>
          <p:nvSpPr>
            <p:cNvPr id="30" name="Line 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BYAAKkdAAAdGgAAqR0AAAAAAAAmAAAACAAAAP//////////"/>
                </a:ext>
              </a:extLst>
            </p:cNvSpPr>
            <p:nvPr/>
          </p:nvSpPr>
          <p:spPr>
            <a:xfrm>
              <a:off x="3733800" y="4821555"/>
              <a:ext cx="51117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9" name="Oval 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BoAAMEbAAAIHgAAjh8AAAAgAAAmAAAACAAAAP//////////"/>
                </a:ext>
              </a:extLst>
            </p:cNvSpPr>
            <p:nvPr/>
          </p:nvSpPr>
          <p:spPr>
            <a:xfrm>
              <a:off x="4267200" y="4511675"/>
              <a:ext cx="614680" cy="61785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q</a:t>
              </a:r>
              <a:r>
                <a:rPr lang="en-us" sz="2000" cap="none" baseline="-24000"/>
                <a:t>0</a:t>
              </a:r>
            </a:p>
          </p:txBody>
        </p:sp>
        <p:sp>
          <p:nvSpPr>
            <p:cNvPr id="28" name="Text Box 1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B4AAHEgAAD+HwAA5SIAAAAgAAAmAAAACAAAAP//////////"/>
                </a:ext>
              </a:extLst>
            </p:cNvSpPr>
            <p:nvPr/>
          </p:nvSpPr>
          <p:spPr>
            <a:xfrm>
              <a:off x="4876800" y="5273675"/>
              <a:ext cx="323850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b</a:t>
              </a:r>
            </a:p>
          </p:txBody>
        </p:sp>
        <p:sp>
          <p:nvSpPr>
            <p:cNvPr id="27" name="Oval 2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y0AAAsWAABwMAAAKBkAAAAgAAAmAAAACAAAAP//////////"/>
                </a:ext>
              </a:extLst>
            </p:cNvSpPr>
            <p:nvPr/>
          </p:nvSpPr>
          <p:spPr>
            <a:xfrm>
              <a:off x="7362825" y="3583305"/>
              <a:ext cx="511175" cy="50609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spcBef>
                  <a:spcPts val="0"/>
                </a:spcBef>
                <a:buNone/>
                <a:defRPr lang="en-us"/>
              </a:pPr>
              <a:endParaRPr lang="en-us" sz="2000" cap="none" baseline="-24000"/>
            </a:p>
          </p:txBody>
        </p:sp>
        <p:grpSp>
          <p:nvGrpSpPr>
            <p:cNvPr id="20" name="Group 37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DgiAACRHgAAyDAAAKYlAAAAAAAAJgAAAAgAAAD/////AAAAAA=="/>
                </a:ext>
              </a:extLst>
            </p:cNvGrpSpPr>
            <p:nvPr/>
          </p:nvGrpSpPr>
          <p:grpSpPr>
            <a:xfrm>
              <a:off x="5562600" y="4968875"/>
              <a:ext cx="2367280" cy="1151255"/>
              <a:chOff x="5562600" y="4968875"/>
              <a:chExt cx="2367280" cy="1151255"/>
            </a:xfrm>
          </p:grpSpPr>
          <p:sp>
            <p:nvSpPr>
              <p:cNvPr id="26" name="Oval 38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C0AANkhAADIMAAApiUAAAAgAAAmAAAACAAAAP//////////"/>
                  </a:ext>
                </a:extLst>
              </p:cNvSpPr>
              <p:nvPr/>
            </p:nvSpPr>
            <p:spPr>
              <a:xfrm>
                <a:off x="7315200" y="5502275"/>
                <a:ext cx="614680" cy="61785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 algn="ctr"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q</a:t>
                </a:r>
                <a:r>
                  <a:rPr lang="en-us" sz="2000" cap="none" baseline="-24000"/>
                  <a:t>4</a:t>
                </a:r>
              </a:p>
            </p:txBody>
          </p:sp>
          <p:sp>
            <p:nvSpPr>
              <p:cNvPr id="25" name="Oval 39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CIAANkhAAAAJgAApiUAAAAgAAAmAAAACAAAAP//////////"/>
                  </a:ext>
                </a:extLst>
              </p:cNvSpPr>
              <p:nvPr/>
            </p:nvSpPr>
            <p:spPr>
              <a:xfrm>
                <a:off x="5562600" y="5502275"/>
                <a:ext cx="614680" cy="61785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 algn="ctr"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q</a:t>
                </a:r>
                <a:r>
                  <a:rPr lang="en-us" sz="2000" cap="none" baseline="-24000"/>
                  <a:t>3</a:t>
                </a:r>
                <a:endParaRPr lang="en-us" sz="2400" cap="none"/>
              </a:p>
            </p:txBody>
          </p:sp>
          <p:cxnSp>
            <p:nvCxnSpPr>
              <p:cNvPr id="24" name="AutoShape 41"/>
              <p:cNvCxn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Awec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C0AAFEiAAAjMAAAVCIAAAAAAAAmAAAACAAAAP//////////"/>
                  </a:ext>
                </a:extLst>
              </p:cNvCxnSpPr>
              <p:nvPr/>
            </p:nvCxnSpPr>
            <p:spPr>
              <a:xfrm rot="5400000" flipV="1">
                <a:off x="7607300" y="5362575"/>
                <a:ext cx="1905" cy="433705"/>
              </a:xfrm>
              <a:prstGeom prst="curvedConnector3">
                <a:avLst>
                  <a:gd name="adj1" fmla="val -20100009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</p:cxnSp>
          <p:sp>
            <p:nvSpPr>
              <p:cNvPr id="23" name="Line 42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LkjAAAALQAAuSMAAAAAAAAmAAAACAAAAP//////////"/>
                  </a:ext>
                </a:extLst>
              </p:cNvSpPr>
              <p:nvPr/>
            </p:nvSpPr>
            <p:spPr>
              <a:xfrm>
                <a:off x="6172200" y="5807075"/>
                <a:ext cx="11430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en-us"/>
                </a:pPr>
                <a:endParaRPr/>
              </a:p>
            </p:txBody>
          </p:sp>
          <p:sp>
            <p:nvSpPr>
              <p:cNvPr id="22" name="Text Box 45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ygAAHghAACtKgAA6yMAAAAgAAAmAAAACAAAAP//////////"/>
                  </a:ext>
                </a:extLst>
              </p:cNvSpPr>
              <p:nvPr/>
            </p:nvSpPr>
            <p:spPr>
              <a:xfrm>
                <a:off x="6613525" y="5440680"/>
                <a:ext cx="323850" cy="39814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b</a:t>
                </a:r>
              </a:p>
            </p:txBody>
          </p:sp>
          <p:sp>
            <p:nvSpPr>
              <p:cNvPr id="21" name="Text Box 46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C0AAJEeAABpMAAABSEAAAAgAAAmAAAACAAAAP//////////"/>
                  </a:ext>
                </a:extLst>
              </p:cNvSpPr>
              <p:nvPr/>
            </p:nvSpPr>
            <p:spPr>
              <a:xfrm>
                <a:off x="7315200" y="4968875"/>
                <a:ext cx="554355" cy="3987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a|b</a:t>
                </a:r>
              </a:p>
            </p:txBody>
          </p:sp>
        </p:grpSp>
        <p:grpSp>
          <p:nvGrpSpPr>
            <p:cNvPr id="13" name="Group 36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DgiAABhEgAAyDAAAHYZAAAAAAAAJgAAAAgAAAD/////AAAAAA=="/>
                </a:ext>
              </a:extLst>
            </p:cNvGrpSpPr>
            <p:nvPr/>
          </p:nvGrpSpPr>
          <p:grpSpPr>
            <a:xfrm>
              <a:off x="5562600" y="2987675"/>
              <a:ext cx="2367280" cy="1151255"/>
              <a:chOff x="5562600" y="2987675"/>
              <a:chExt cx="2367280" cy="1151255"/>
            </a:xfrm>
          </p:grpSpPr>
          <p:sp>
            <p:nvSpPr>
              <p:cNvPr id="19" name="Oval 5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C0AAKkVAADIMAAAdhkAAAAgAAAmAAAACAAAAP//////////"/>
                  </a:ext>
                </a:extLst>
              </p:cNvSpPr>
              <p:nvPr/>
            </p:nvSpPr>
            <p:spPr>
              <a:xfrm>
                <a:off x="7315200" y="3521075"/>
                <a:ext cx="614680" cy="61785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 algn="ctr"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q</a:t>
                </a:r>
                <a:r>
                  <a:rPr lang="en-us" sz="2000" cap="none" baseline="-24000"/>
                  <a:t>2</a:t>
                </a:r>
              </a:p>
            </p:txBody>
          </p:sp>
          <p:sp>
            <p:nvSpPr>
              <p:cNvPr id="18" name="Oval 13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CIAAKkVAAAAJgAAdhkAAAAgAAAmAAAACAAAAP//////////"/>
                  </a:ext>
                </a:extLst>
              </p:cNvSpPr>
              <p:nvPr/>
            </p:nvSpPr>
            <p:spPr>
              <a:xfrm>
                <a:off x="5562600" y="3521075"/>
                <a:ext cx="614680" cy="61785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 algn="ctr"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q</a:t>
                </a:r>
                <a:r>
                  <a:rPr lang="en-us" sz="2000" cap="none" baseline="-24000"/>
                  <a:t>1</a:t>
                </a:r>
                <a:endParaRPr lang="en-us" sz="2400" cap="none"/>
              </a:p>
            </p:txBody>
          </p:sp>
          <p:cxnSp>
            <p:nvCxnSpPr>
              <p:cNvPr id="17" name="AutoShape 29"/>
              <p:cNvCxn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Awec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C0AACEWAAAjMAAAJBYAAAAAAAAmAAAACAAAAP//////////"/>
                  </a:ext>
                </a:extLst>
              </p:cNvCxnSpPr>
              <p:nvPr/>
            </p:nvCxnSpPr>
            <p:spPr>
              <a:xfrm rot="5400000" flipV="1">
                <a:off x="7607300" y="3381375"/>
                <a:ext cx="1905" cy="433705"/>
              </a:xfrm>
              <a:prstGeom prst="curvedConnector3">
                <a:avLst>
                  <a:gd name="adj1" fmla="val -20100009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</p:cxnSp>
          <p:sp>
            <p:nvSpPr>
              <p:cNvPr id="16" name="Line 30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IkXAAAALQAAiRcAAAAAAAAmAAAACAAAAP//////////"/>
                  </a:ext>
                </a:extLst>
              </p:cNvSpPr>
              <p:nvPr/>
            </p:nvSpPr>
            <p:spPr>
              <a:xfrm>
                <a:off x="6172200" y="3825875"/>
                <a:ext cx="11430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en-us"/>
                </a:pPr>
                <a:endParaRPr/>
              </a:p>
            </p:txBody>
          </p:sp>
          <p:sp>
            <p:nvSpPr>
              <p:cNvPr id="15" name="Text Box 33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ygAAEgVAAChKgAAuxcAAAAgAAAmAAAACAAAAP//////////"/>
                  </a:ext>
                </a:extLst>
              </p:cNvSpPr>
              <p:nvPr/>
            </p:nvSpPr>
            <p:spPr>
              <a:xfrm>
                <a:off x="6613525" y="3459480"/>
                <a:ext cx="316230" cy="39814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a</a:t>
                </a:r>
              </a:p>
            </p:txBody>
          </p:sp>
          <p:sp>
            <p:nvSpPr>
              <p:cNvPr id="14" name="Text Box 3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C0AAGESAABpMAAA1RQAAAAgAAAmAAAACAAAAP//////////"/>
                  </a:ext>
                </a:extLst>
              </p:cNvSpPr>
              <p:nvPr/>
            </p:nvSpPr>
            <p:spPr>
              <a:xfrm>
                <a:off x="7315200" y="2987675"/>
                <a:ext cx="554355" cy="3987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a|b</a:t>
                </a:r>
              </a:p>
            </p:txBody>
          </p:sp>
        </p:grpSp>
        <p:sp>
          <p:nvSpPr>
            <p:cNvPr id="12" name="Line 5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B0AAHkYAACwIgAAORwAAAAAAAAmAAAACAAAAP//////////"/>
                </a:ext>
              </a:extLst>
            </p:cNvSpPr>
            <p:nvPr/>
          </p:nvSpPr>
          <p:spPr>
            <a:xfrm flipV="1">
              <a:off x="4800600" y="3978275"/>
              <a:ext cx="8382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rot="10800000"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1" name="Line 6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B0AAAkfAACwIgAAySIAAAAAAAAmAAAACAAAAP//////////"/>
                </a:ext>
              </a:extLst>
            </p:cNvSpPr>
            <p:nvPr/>
          </p:nvSpPr>
          <p:spPr>
            <a:xfrm>
              <a:off x="4800600" y="5045075"/>
              <a:ext cx="8382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0" name="Text Box 61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B4AAHkYAADyHwAA7RoAAAAgAAAmAAAACAAAAP//////////"/>
                </a:ext>
              </a:extLst>
            </p:cNvSpPr>
            <p:nvPr/>
          </p:nvSpPr>
          <p:spPr>
            <a:xfrm>
              <a:off x="4876800" y="3978275"/>
              <a:ext cx="316230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a</a:t>
              </a:r>
            </a:p>
          </p:txBody>
        </p:sp>
        <p:sp>
          <p:nvSpPr>
            <p:cNvPr id="9" name="Line 6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CMAAGkZAACgIwAA2SEAAAAAAAAmAAAACAAAAP//////////"/>
                </a:ext>
              </a:extLst>
            </p:cNvSpPr>
            <p:nvPr/>
          </p:nvSpPr>
          <p:spPr>
            <a:xfrm flipV="1">
              <a:off x="5791200" y="4130675"/>
              <a:ext cx="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rot="10800000"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8" name="Line 6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CUAAGkZAAAIJQAAUSIAAAAAAAAmAAAACAAAAP//////////"/>
                </a:ext>
              </a:extLst>
            </p:cNvSpPr>
            <p:nvPr/>
          </p:nvSpPr>
          <p:spPr>
            <a:xfrm>
              <a:off x="6019800" y="4130675"/>
              <a:ext cx="0" cy="14478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7" name="Text Box 6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CEAALEcAACyIwAAJR8AAAAgAAAmAAAACAAAAP//////////"/>
                </a:ext>
              </a:extLst>
            </p:cNvSpPr>
            <p:nvPr/>
          </p:nvSpPr>
          <p:spPr>
            <a:xfrm>
              <a:off x="5486400" y="4664075"/>
              <a:ext cx="316230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a</a:t>
              </a:r>
            </a:p>
          </p:txBody>
        </p:sp>
        <p:sp>
          <p:nvSpPr>
            <p:cNvPr id="6" name="Text Box 6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CUAALEcAAB+JwAAJR8AAAAgAAAmAAAACAAAAP//////////"/>
                </a:ext>
              </a:extLst>
            </p:cNvSpPr>
            <p:nvPr/>
          </p:nvSpPr>
          <p:spPr>
            <a:xfrm>
              <a:off x="6096000" y="4664075"/>
              <a:ext cx="323850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b</a:t>
              </a:r>
            </a:p>
          </p:txBody>
        </p:sp>
        <p:sp>
          <p:nvSpPr>
            <p:cNvPr id="5" name="Oval 2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S0AACIiAABuMAAAPyUAAAAgAAAmAAAACAAAAP//////////"/>
                </a:ext>
              </a:extLst>
            </p:cNvSpPr>
            <p:nvPr/>
          </p:nvSpPr>
          <p:spPr>
            <a:xfrm>
              <a:off x="7361555" y="5548630"/>
              <a:ext cx="511175" cy="50609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spcBef>
                  <a:spcPts val="0"/>
                </a:spcBef>
                <a:buNone/>
                <a:defRPr lang="en-us"/>
              </a:pPr>
              <a:endParaRPr lang="en-us" sz="2000" cap="none" baseline="-24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  <p:extLst>
      <p:ext uri="smNativeData">
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jlXrZQEAAAAFAAAA/f///wEAAAAKAAAAAAAAAAAAAAAAAAAAAAAAAA=="/>
      </p:ext>
    </p:ext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E0AAADYRQAAXA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l">
              <a:defRPr lang="en-us"/>
            </a:pPr>
            <a:r>
              <a:t>Outline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wEAAL0GAADrSQAAACY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Pts val="1950"/>
              <a:buFont typeface="Tahoma" pitchFamily="2" charset="0"/>
              <a:buChar char="●"/>
              <a:defRPr lang="en-us"/>
            </a:pPr>
            <a:r>
              <a:rPr lang="en-us" sz="2600" cap="none"/>
              <a:t>Finite Automata</a:t>
            </a:r>
          </a:p>
          <a:p>
            <a:pPr lvl="1">
              <a:buClrTx/>
              <a:buSzPts val="1950"/>
              <a:buFont typeface="Tahoma" pitchFamily="2" charset="0"/>
              <a:buChar char="●"/>
              <a:defRPr lang="en-us"/>
            </a:pPr>
            <a:r>
              <a:rPr lang="en-us" cap="none"/>
              <a:t>Deterministic Finite Automata (DFA)</a:t>
            </a:r>
          </a:p>
          <a:p>
            <a:pPr lvl="1">
              <a:buClrTx/>
              <a:buSzPts val="1950"/>
              <a:buFont typeface="Tahoma" pitchFamily="2" charset="0"/>
              <a:buChar char="●"/>
              <a:defRPr lang="en-us"/>
            </a:pPr>
            <a:r>
              <a:rPr lang="en-us" cap="none"/>
              <a:t>Nondeterministic Finite Automata (NFA)</a:t>
            </a:r>
          </a:p>
          <a:p>
            <a:pPr>
              <a:buClrTx/>
              <a:buSzPts val="1950"/>
              <a:buFont typeface="Tahoma" pitchFamily="2" charset="0"/>
              <a:buChar char="●"/>
              <a:defRPr lang="en-us"/>
            </a:pPr>
            <a:r>
              <a:rPr lang="en-us" sz="2600" cap="none"/>
              <a:t>Equivalence Between DFA and NFA</a:t>
            </a:r>
          </a:p>
          <a:p>
            <a:pPr>
              <a:buClrTx/>
              <a:buSzPts val="1950"/>
              <a:buFont typeface="Tahoma" pitchFamily="2" charset="0"/>
              <a:buChar char="●"/>
              <a:defRPr lang="en-us"/>
            </a:pPr>
            <a:r>
              <a:rPr lang="en-us" sz="2600" cap="none"/>
              <a:t>Minimization of DFA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wgAAL0BAAAxQgAA5QYAABAAAAAmAAAACAAAAAEAAAAAAAAA"/>
              </a:ext>
            </a:extLst>
          </p:cNvSpPr>
          <p:nvPr>
            <p:ph type="title"/>
          </p:nvPr>
        </p:nvSpPr>
        <p:spPr>
          <a:xfrm>
            <a:off x="1431925" y="282575"/>
            <a:ext cx="9328150" cy="838200"/>
          </a:xfrm>
        </p:spPr>
        <p:txBody>
          <a:bodyPr/>
          <a:lstStyle/>
          <a:p>
            <a:pPr>
              <a:defRPr lang="en-us"/>
            </a:pPr>
            <a:r>
              <a:t>More Examples on DFA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AEAADoIAAAxQgAASBIAABAAAAAmAAAACAAAAAEAAAAAAAAA"/>
              </a:ext>
            </a:extLst>
          </p:cNvSpPr>
          <p:nvPr>
            <p:ph type="body" idx="1"/>
          </p:nvPr>
        </p:nvSpPr>
        <p:spPr>
          <a:xfrm>
            <a:off x="241300" y="1337310"/>
            <a:ext cx="10518775" cy="1634490"/>
          </a:xfrm>
        </p:spPr>
        <p:txBody>
          <a:bodyPr/>
          <a:lstStyle/>
          <a:p>
            <a:pPr>
              <a:buNone/>
              <a:defRPr lang="en-us"/>
            </a:pPr>
            <a:r>
              <a:rPr lang="en-us" sz="2600" cap="none"/>
              <a:t>5. Given a DFA, M such that:</a:t>
            </a:r>
          </a:p>
          <a:p>
            <a:pPr>
              <a:buNone/>
              <a:defRPr lang="en-us"/>
            </a:pPr>
            <a:r>
              <a:rPr lang="en-us" sz="2600" cap="none"/>
              <a:t>L(M) = {x | x is in {a,b}* and x contains </a:t>
            </a:r>
            <a:r>
              <a:rPr lang="en-us" sz="2600" b="1" cap="none"/>
              <a:t>both</a:t>
            </a:r>
            <a:r>
              <a:rPr lang="en-us" sz="2600" cap="none"/>
              <a:t> </a:t>
            </a:r>
            <a:r>
              <a:rPr lang="en-us" sz="2600" i="1" cap="none">
                <a:solidFill>
                  <a:srgbClr val="FF0000"/>
                </a:solidFill>
              </a:rPr>
              <a:t>aa</a:t>
            </a:r>
            <a:r>
              <a:rPr lang="en-us" sz="2600" cap="none"/>
              <a:t> and </a:t>
            </a:r>
            <a:r>
              <a:rPr lang="en-us" sz="2600" i="1" cap="none">
                <a:solidFill>
                  <a:srgbClr val="FF0000"/>
                </a:solidFill>
              </a:rPr>
              <a:t>bb</a:t>
            </a:r>
            <a:r>
              <a:rPr lang="en-us" sz="2600" cap="none"/>
              <a:t>}</a:t>
            </a:r>
          </a:p>
          <a:p>
            <a:pPr>
              <a:buNone/>
              <a:defRPr lang="en-us"/>
            </a:pPr>
            <a:endParaRPr lang="en-us" sz="2600" cap="none"/>
          </a:p>
        </p:txBody>
      </p:sp>
      <p:grpSp>
        <p:nvGrpSpPr>
          <p:cNvPr id="4" name="Group 69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AAPAABIEgAAET0AAIwmAAAQAAAAJgAAAAgAAAD/////AAAAAA=="/>
              </a:ext>
            </a:extLst>
          </p:cNvGrpSpPr>
          <p:nvPr/>
        </p:nvGrpSpPr>
        <p:grpSpPr>
          <a:xfrm>
            <a:off x="2438400" y="2971800"/>
            <a:ext cx="7488555" cy="3294380"/>
            <a:chOff x="2438400" y="2971800"/>
            <a:chExt cx="7488555" cy="3294380"/>
          </a:xfrm>
        </p:grpSpPr>
        <p:sp>
          <p:nvSpPr>
            <p:cNvPr id="50" name="Line 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8AAJAdAAAlEgAAkB0AAAAAAAAmAAAACAAAAP//////////"/>
                </a:ext>
              </a:extLst>
            </p:cNvSpPr>
            <p:nvPr/>
          </p:nvSpPr>
          <p:spPr>
            <a:xfrm>
              <a:off x="2438400" y="4805680"/>
              <a:ext cx="51117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49" name="Oval 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BIAAKgbAAAQFgAAdR8AAAAgAAAmAAAACAAAAP//////////"/>
                </a:ext>
              </a:extLst>
            </p:cNvSpPr>
            <p:nvPr/>
          </p:nvSpPr>
          <p:spPr>
            <a:xfrm>
              <a:off x="2971800" y="4495800"/>
              <a:ext cx="614680" cy="61785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q</a:t>
              </a:r>
              <a:r>
                <a:rPr lang="en-us" sz="2000" cap="none" baseline="-24000"/>
                <a:t>0</a:t>
              </a:r>
            </a:p>
          </p:txBody>
        </p:sp>
        <p:sp>
          <p:nvSpPr>
            <p:cNvPr id="48" name="Text Box 1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BYAAFggAAAGGAAAzCIAAAAgAAAmAAAACAAAAP//////////"/>
                </a:ext>
              </a:extLst>
            </p:cNvSpPr>
            <p:nvPr/>
          </p:nvSpPr>
          <p:spPr>
            <a:xfrm>
              <a:off x="3581400" y="5257800"/>
              <a:ext cx="323850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b</a:t>
              </a:r>
            </a:p>
          </p:txBody>
        </p:sp>
        <p:grpSp>
          <p:nvGrpSpPr>
            <p:cNvPr id="43" name="Group 28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MDA/wAfAAAAVAAAAAAAAAAAAAAAAAAAAAAAAAAAAAAAAAAAAAAAAAAAAAAAAAAAAAAAAAAAAAAAAAAAAAAAAAAAAAAAAAAAAAAAAAAAAAAAAAAAAAAAAAAAAAAAAAAAACEAAAAYAAAAFAAAADM5AACmGwAA+jwAAHIfAAAAAAAAJgAAAAgAAAD/////AAAAAA=="/>
                </a:ext>
              </a:extLst>
            </p:cNvGrpSpPr>
            <p:nvPr/>
          </p:nvGrpSpPr>
          <p:grpSpPr>
            <a:xfrm>
              <a:off x="9298305" y="4494530"/>
              <a:ext cx="614045" cy="617220"/>
              <a:chOff x="9298305" y="4494530"/>
              <a:chExt cx="614045" cy="617220"/>
            </a:xfrm>
          </p:grpSpPr>
          <p:grpSp>
            <p:nvGrpSpPr>
              <p:cNvPr id="45" name="Group 21"/>
              <p:cNvGrp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MAAAAAfAAAAVAAAAAAAAAAAAAAAAAAAAAAAAAAAAAAAAAAAAAAAAAAAAAAAAAAAAAAAAAAAAAAAAAAAAAAAAAAAAAAAAAAAAAAAAAAAAAAAAAAAAAAAAAAAAAAAAAAAACEAAAAYAAAAFAAAADM5AACmGwAA+jwAAHIfAAAAAAAAJgAAAAgAAAD/////AAAAAA=="/>
                  </a:ext>
                </a:extLst>
              </p:cNvGrpSpPr>
              <p:nvPr/>
            </p:nvGrpSpPr>
            <p:grpSpPr>
              <a:xfrm>
                <a:off x="9298305" y="4494530"/>
                <a:ext cx="614045" cy="617220"/>
                <a:chOff x="9298305" y="4494530"/>
                <a:chExt cx="614045" cy="617220"/>
              </a:xfrm>
            </p:grpSpPr>
            <p:sp>
              <p:nvSpPr>
                <p:cNvPr id="47" name="Oval 22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TkAAAAcAACqPAAAHR8AAAAgAAAmAAAACAAAAP//////////"/>
                    </a:ext>
                  </a:extLst>
                </p:cNvSpPr>
                <p:nvPr/>
              </p:nvSpPr>
              <p:spPr>
                <a:xfrm>
                  <a:off x="9350375" y="4551680"/>
                  <a:ext cx="511175" cy="50609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none" lIns="91440" tIns="45720" rIns="91440" bIns="45720" numCol="1" spcCol="215900" anchor="ctr"/>
                <a:lstStyle>
                  <a:lvl1pPr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u"/>
                    <a:defRPr lang="en-us" sz="32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w"/>
                    <a:defRPr lang="en-us" sz="28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spcBef>
                      <a:spcPts val="0"/>
                    </a:spcBef>
                    <a:buClr>
                      <a:srgbClr val="CC00CC"/>
                    </a:buClr>
                    <a:buChar char="•"/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 algn="ctr">
                    <a:spcBef>
                      <a:spcPts val="0"/>
                    </a:spcBef>
                    <a:buNone/>
                    <a:defRPr lang="en-us"/>
                  </a:pPr>
                  <a:r>
                    <a:rPr lang="en-us" sz="2000" cap="none"/>
                    <a:t>q</a:t>
                  </a:r>
                  <a:r>
                    <a:rPr lang="en-us" sz="2000" cap="none" baseline="-24000"/>
                    <a:t>7</a:t>
                  </a:r>
                </a:p>
              </p:txBody>
            </p:sp>
            <p:sp>
              <p:nvSpPr>
                <p:cNvPr id="46" name="Oval 23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zkAAKYbAAD6PAAAch8AAAAgAAAmAAAACAAAAP//////////"/>
                    </a:ext>
                  </a:extLst>
                </p:cNvSpPr>
                <p:nvPr/>
              </p:nvSpPr>
              <p:spPr>
                <a:xfrm>
                  <a:off x="9298305" y="4494530"/>
                  <a:ext cx="614045" cy="61722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none" lIns="91440" tIns="45720" rIns="91440" bIns="45720" numCol="1" spcCol="215900" anchor="ctr"/>
                <a:lstStyle>
                  <a:lvl1pPr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u"/>
                    <a:defRPr lang="en-us" sz="32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w"/>
                    <a:defRPr lang="en-us" sz="28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spcBef>
                      <a:spcPts val="0"/>
                    </a:spcBef>
                    <a:buClr>
                      <a:srgbClr val="CC00CC"/>
                    </a:buClr>
                    <a:buChar char="•"/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>
                    <a:spcBef>
                      <a:spcPts val="0"/>
                    </a:spcBef>
                    <a:buNone/>
                    <a:defRPr lang="en-us"/>
                  </a:pPr>
                  <a:endParaRPr lang="en-us" sz="2400" cap="none"/>
                </a:p>
              </p:txBody>
            </p:sp>
          </p:grpSp>
          <p:cxnSp>
            <p:nvCxnSpPr>
              <p:cNvPr id="44" name="AutoShape 26"/>
              <p:cNvCxn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AQes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DkAACAcAABYPAAAIxwAAAAAAAAmAAAACAAAAP//////////"/>
                  </a:ext>
                </a:extLst>
              </p:cNvCxnSpPr>
              <p:nvPr/>
            </p:nvCxnSpPr>
            <p:spPr>
              <a:xfrm rot="5400000" flipV="1">
                <a:off x="9589770" y="4354830"/>
                <a:ext cx="1905" cy="436880"/>
              </a:xfrm>
              <a:prstGeom prst="curvedConnector3">
                <a:avLst>
                  <a:gd name="adj1" fmla="val -20800009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</p:cxnSp>
        </p:grpSp>
        <p:grpSp>
          <p:nvGrpSpPr>
            <p:cNvPr id="30" name="Group 51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EAaAAB4HgAAmDMAAIwmAAAAAAAAJgAAAAgAAAD/////AAAAAA=="/>
                </a:ext>
              </a:extLst>
            </p:cNvGrpSpPr>
            <p:nvPr/>
          </p:nvGrpSpPr>
          <p:grpSpPr>
            <a:xfrm>
              <a:off x="4267200" y="4953000"/>
              <a:ext cx="4119880" cy="1313180"/>
              <a:chOff x="4267200" y="4953000"/>
              <a:chExt cx="4119880" cy="1313180"/>
            </a:xfrm>
          </p:grpSpPr>
          <p:grpSp>
            <p:nvGrpSpPr>
              <p:cNvPr id="32" name="Group 37"/>
              <p:cNvGrp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EAaAAB4HgAAmDMAAIwmAAAAAAAAJgAAAAgAAAD/////AAAAAA=="/>
                  </a:ext>
                </a:extLst>
              </p:cNvGrpSpPr>
              <p:nvPr/>
            </p:nvGrpSpPr>
            <p:grpSpPr>
              <a:xfrm>
                <a:off x="4267200" y="4953000"/>
                <a:ext cx="4119880" cy="1313180"/>
                <a:chOff x="4267200" y="4953000"/>
                <a:chExt cx="4119880" cy="1313180"/>
              </a:xfrm>
            </p:grpSpPr>
            <p:sp>
              <p:nvSpPr>
                <p:cNvPr id="42" name="Oval 38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CUAAMAhAADQKAAAjSUAAAAgAAAmAAAACAAAAP//////////"/>
                    </a:ext>
                  </a:extLst>
                </p:cNvSpPr>
                <p:nvPr/>
              </p:nvSpPr>
              <p:spPr>
                <a:xfrm>
                  <a:off x="6019800" y="5486400"/>
                  <a:ext cx="614680" cy="61785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none" lIns="91440" tIns="45720" rIns="91440" bIns="45720" numCol="1" spcCol="215900" anchor="ctr"/>
                <a:lstStyle>
                  <a:lvl1pPr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u"/>
                    <a:defRPr lang="en-us" sz="32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w"/>
                    <a:defRPr lang="en-us" sz="28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spcBef>
                      <a:spcPts val="0"/>
                    </a:spcBef>
                    <a:buClr>
                      <a:srgbClr val="CC00CC"/>
                    </a:buClr>
                    <a:buChar char="•"/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 algn="ctr">
                    <a:spcBef>
                      <a:spcPts val="0"/>
                    </a:spcBef>
                    <a:buNone/>
                    <a:defRPr lang="en-us"/>
                  </a:pPr>
                  <a:r>
                    <a:rPr lang="en-us" sz="2000" cap="none"/>
                    <a:t>q</a:t>
                  </a:r>
                  <a:r>
                    <a:rPr lang="en-us" sz="2000" cap="none" baseline="-24000"/>
                    <a:t>5</a:t>
                  </a:r>
                </a:p>
              </p:txBody>
            </p:sp>
            <p:sp>
              <p:nvSpPr>
                <p:cNvPr id="41" name="Oval 39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BoAAMAhAAAIHgAAjSUAAAAgAAAmAAAACAAAAP//////////"/>
                    </a:ext>
                  </a:extLst>
                </p:cNvSpPr>
                <p:nvPr/>
              </p:nvSpPr>
              <p:spPr>
                <a:xfrm>
                  <a:off x="4267200" y="5486400"/>
                  <a:ext cx="614680" cy="61785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none" lIns="91440" tIns="45720" rIns="91440" bIns="45720" numCol="1" spcCol="215900" anchor="ctr"/>
                <a:lstStyle>
                  <a:lvl1pPr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u"/>
                    <a:defRPr lang="en-us" sz="32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w"/>
                    <a:defRPr lang="en-us" sz="28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spcBef>
                      <a:spcPts val="0"/>
                    </a:spcBef>
                    <a:buClr>
                      <a:srgbClr val="CC00CC"/>
                    </a:buClr>
                    <a:buChar char="•"/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 algn="ctr">
                    <a:spcBef>
                      <a:spcPts val="0"/>
                    </a:spcBef>
                    <a:buNone/>
                    <a:defRPr lang="en-us"/>
                  </a:pPr>
                  <a:r>
                    <a:rPr lang="en-us" sz="2000" cap="none"/>
                    <a:t>q</a:t>
                  </a:r>
                  <a:r>
                    <a:rPr lang="en-us" sz="2000" cap="none" baseline="-24000"/>
                    <a:t>4</a:t>
                  </a:r>
                  <a:endParaRPr lang="en-us" sz="2400" cap="none"/>
                </a:p>
              </p:txBody>
            </p:sp>
            <p:sp>
              <p:nvSpPr>
                <p:cNvPr id="40" name="Oval 40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C8AAMAhAACYMwAAjSUAAAAgAAAmAAAACAAAAP//////////"/>
                    </a:ext>
                  </a:extLst>
                </p:cNvSpPr>
                <p:nvPr/>
              </p:nvSpPr>
              <p:spPr>
                <a:xfrm>
                  <a:off x="7772400" y="5486400"/>
                  <a:ext cx="614680" cy="61785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none" lIns="91440" tIns="45720" rIns="91440" bIns="45720" numCol="1" spcCol="215900" anchor="ctr"/>
                <a:lstStyle>
                  <a:lvl1pPr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u"/>
                    <a:defRPr lang="en-us" sz="32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w"/>
                    <a:defRPr lang="en-us" sz="28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spcBef>
                      <a:spcPts val="0"/>
                    </a:spcBef>
                    <a:buClr>
                      <a:srgbClr val="CC00CC"/>
                    </a:buClr>
                    <a:buChar char="•"/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 algn="ctr">
                    <a:spcBef>
                      <a:spcPts val="0"/>
                    </a:spcBef>
                    <a:buNone/>
                    <a:defRPr lang="en-us"/>
                  </a:pPr>
                  <a:r>
                    <a:rPr lang="en-us" sz="2000" cap="none"/>
                    <a:t>q</a:t>
                  </a:r>
                  <a:r>
                    <a:rPr lang="en-us" sz="2000" cap="none" baseline="-24000"/>
                    <a:t>6</a:t>
                  </a:r>
                </a:p>
              </p:txBody>
            </p:sp>
            <p:cxnSp>
              <p:nvCxnSpPr>
                <p:cNvPr id="39" name="AutoShape 41"/>
                <p:cNvCxn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Awec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CUAADgiAAArKAAAOyIAAAAAAAAmAAAACAAAAP//////////"/>
                    </a:ext>
                  </a:extLst>
                </p:cNvCxnSpPr>
                <p:nvPr/>
              </p:nvCxnSpPr>
              <p:spPr>
                <a:xfrm rot="5400000" flipV="1">
                  <a:off x="6311900" y="5346700"/>
                  <a:ext cx="1905" cy="433705"/>
                </a:xfrm>
                <a:prstGeom prst="curvedConnector3">
                  <a:avLst>
                    <a:gd name="adj1" fmla="val -20100009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triangle" w="med" len="med"/>
                </a:ln>
                <a:effectLst/>
              </p:spPr>
            </p:cxnSp>
            <p:sp>
              <p:nvSpPr>
                <p:cNvPr id="38" name="Line 42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B4AAKAjAAAIJQAAoCMAAAAAAAAmAAAACAAAAP//////////"/>
                    </a:ext>
                  </a:extLst>
                </p:cNvSpPr>
                <p:nvPr/>
              </p:nvSpPr>
              <p:spPr>
                <a:xfrm>
                  <a:off x="4876800" y="5791200"/>
                  <a:ext cx="1143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en-us"/>
                  </a:pPr>
                  <a:endParaRPr/>
                </a:p>
              </p:txBody>
            </p:sp>
            <p:sp>
              <p:nvSpPr>
                <p:cNvPr id="37" name="Line 43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CgjAADQLwAAKCMAAAAAAAAmAAAACAAAAP//////////"/>
                    </a:ext>
                  </a:extLst>
                </p:cNvSpPr>
                <p:nvPr/>
              </p:nvSpPr>
              <p:spPr>
                <a:xfrm>
                  <a:off x="6629400" y="5715000"/>
                  <a:ext cx="1143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en-us"/>
                  </a:pPr>
                  <a:endParaRPr/>
                </a:p>
              </p:txBody>
            </p:sp>
            <p:sp>
              <p:nvSpPr>
                <p:cNvPr id="36" name="Line 44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JAkAADQLwAAkCQAAAAAAAAmAAAACAAAAP//////////"/>
                    </a:ext>
                  </a:extLst>
                </p:cNvSpPr>
                <p:nvPr/>
              </p:nvSpPr>
              <p:spPr>
                <a:xfrm flipH="1">
                  <a:off x="6553200" y="5943600"/>
                  <a:ext cx="12192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en-us"/>
                  </a:pPr>
                  <a:endParaRPr/>
                </a:p>
              </p:txBody>
            </p:sp>
            <p:sp>
              <p:nvSpPr>
                <p:cNvPr id="35" name="Text Box 45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tyAAAF8hAAC1IgAA0iMAAAAgAAAmAAAACAAAAP//////////"/>
                    </a:ext>
                  </a:extLst>
                </p:cNvSpPr>
                <p:nvPr/>
              </p:nvSpPr>
              <p:spPr>
                <a:xfrm>
                  <a:off x="5318125" y="5424805"/>
                  <a:ext cx="323850" cy="398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none" lIns="91440" tIns="45720" rIns="91440" bIns="45720" numCol="1" spcCol="215900" anchor="t"/>
                <a:lstStyle>
                  <a:lvl1pPr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u"/>
                    <a:defRPr lang="en-us" sz="32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w"/>
                    <a:defRPr lang="en-us" sz="28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spcBef>
                      <a:spcPts val="0"/>
                    </a:spcBef>
                    <a:buClr>
                      <a:srgbClr val="CC00CC"/>
                    </a:buClr>
                    <a:buChar char="•"/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>
                    <a:spcBef>
                      <a:spcPts val="0"/>
                    </a:spcBef>
                    <a:buNone/>
                    <a:defRPr lang="en-us"/>
                  </a:pPr>
                  <a:r>
                    <a:rPr lang="en-us" sz="2000" cap="none"/>
                    <a:t>b</a:t>
                  </a:r>
                </a:p>
              </p:txBody>
            </p:sp>
            <p:sp>
              <p:nvSpPr>
                <p:cNvPr id="34" name="Text Box 46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CUAAHgeAAAGJwAA7CAAAAAgAAAmAAAACAAAAP//////////"/>
                    </a:ext>
                  </a:extLst>
                </p:cNvSpPr>
                <p:nvPr/>
              </p:nvSpPr>
              <p:spPr>
                <a:xfrm>
                  <a:off x="6019800" y="4953000"/>
                  <a:ext cx="323850" cy="3987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none" lIns="91440" tIns="45720" rIns="91440" bIns="45720" numCol="1" spcCol="215900" anchor="t"/>
                <a:lstStyle>
                  <a:lvl1pPr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u"/>
                    <a:defRPr lang="en-us" sz="32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w"/>
                    <a:defRPr lang="en-us" sz="28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spcBef>
                      <a:spcPts val="0"/>
                    </a:spcBef>
                    <a:buClr>
                      <a:srgbClr val="CC00CC"/>
                    </a:buClr>
                    <a:buChar char="•"/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>
                    <a:spcBef>
                      <a:spcPts val="0"/>
                    </a:spcBef>
                    <a:buNone/>
                    <a:defRPr lang="en-us"/>
                  </a:pPr>
                  <a:r>
                    <a:rPr lang="en-us" sz="2000" cap="none"/>
                    <a:t>b</a:t>
                  </a:r>
                </a:p>
              </p:txBody>
            </p:sp>
            <p:sp>
              <p:nvSpPr>
                <p:cNvPr id="33" name="Text Box 47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CsAABgkAACWLQAAjCYAAAAgAAAmAAAACAAAAP//////////"/>
                    </a:ext>
                  </a:extLst>
                </p:cNvSpPr>
                <p:nvPr/>
              </p:nvSpPr>
              <p:spPr>
                <a:xfrm>
                  <a:off x="7086600" y="5867400"/>
                  <a:ext cx="323850" cy="3987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none" lIns="91440" tIns="45720" rIns="91440" bIns="45720" numCol="1" spcCol="215900" anchor="t"/>
                <a:lstStyle>
                  <a:lvl1pPr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u"/>
                    <a:defRPr lang="en-us" sz="32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w"/>
                    <a:defRPr lang="en-us" sz="28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spcBef>
                      <a:spcPts val="0"/>
                    </a:spcBef>
                    <a:buClr>
                      <a:srgbClr val="CC00CC"/>
                    </a:buClr>
                    <a:buChar char="•"/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>
                    <a:spcBef>
                      <a:spcPts val="0"/>
                    </a:spcBef>
                    <a:buNone/>
                    <a:defRPr lang="en-us"/>
                  </a:pPr>
                  <a:r>
                    <a:rPr lang="en-us" sz="2000" cap="none"/>
                    <a:t>b</a:t>
                  </a:r>
                </a:p>
              </p:txBody>
            </p:sp>
          </p:grpSp>
          <p:sp>
            <p:nvSpPr>
              <p:cNvPr id="31" name="Text Box 48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ysAAOcgAABxLQAAWiMAAAAgAAAmAAAACAAAAP//////////"/>
                  </a:ext>
                </a:extLst>
              </p:cNvSpPr>
              <p:nvPr/>
            </p:nvSpPr>
            <p:spPr>
              <a:xfrm>
                <a:off x="7070725" y="5348605"/>
                <a:ext cx="316230" cy="39814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a</a:t>
                </a:r>
              </a:p>
            </p:txBody>
          </p:sp>
        </p:grpSp>
        <p:grpSp>
          <p:nvGrpSpPr>
            <p:cNvPr id="17" name="Group 50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EAaAABIEgAAmDMAAFwaAAAAAAAAJgAAAAgAAAD/////AAAAAA=="/>
                </a:ext>
              </a:extLst>
            </p:cNvGrpSpPr>
            <p:nvPr/>
          </p:nvGrpSpPr>
          <p:grpSpPr>
            <a:xfrm>
              <a:off x="4267200" y="2971800"/>
              <a:ext cx="4119880" cy="1313180"/>
              <a:chOff x="4267200" y="2971800"/>
              <a:chExt cx="4119880" cy="1313180"/>
            </a:xfrm>
          </p:grpSpPr>
          <p:grpSp>
            <p:nvGrpSpPr>
              <p:cNvPr id="19" name="Group 36"/>
              <p:cNvGrp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EAaAABIEgAAmDMAAFwaAAAAAAAAJgAAAAgAAAD/////AAAAAA=="/>
                  </a:ext>
                </a:extLst>
              </p:cNvGrpSpPr>
              <p:nvPr/>
            </p:nvGrpSpPr>
            <p:grpSpPr>
              <a:xfrm>
                <a:off x="4267200" y="2971800"/>
                <a:ext cx="4119880" cy="1313180"/>
                <a:chOff x="4267200" y="2971800"/>
                <a:chExt cx="4119880" cy="1313180"/>
              </a:xfrm>
            </p:grpSpPr>
            <p:sp>
              <p:nvSpPr>
                <p:cNvPr id="29" name="Oval 5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CUAAJAVAADQKAAAXRkAAAAgAAAmAAAACAAAAP//////////"/>
                    </a:ext>
                  </a:extLst>
                </p:cNvSpPr>
                <p:nvPr/>
              </p:nvSpPr>
              <p:spPr>
                <a:xfrm>
                  <a:off x="6019800" y="3505200"/>
                  <a:ext cx="614680" cy="61785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none" lIns="91440" tIns="45720" rIns="91440" bIns="45720" numCol="1" spcCol="215900" anchor="ctr"/>
                <a:lstStyle>
                  <a:lvl1pPr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u"/>
                    <a:defRPr lang="en-us" sz="32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w"/>
                    <a:defRPr lang="en-us" sz="28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spcBef>
                      <a:spcPts val="0"/>
                    </a:spcBef>
                    <a:buClr>
                      <a:srgbClr val="CC00CC"/>
                    </a:buClr>
                    <a:buChar char="•"/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 algn="ctr">
                    <a:spcBef>
                      <a:spcPts val="0"/>
                    </a:spcBef>
                    <a:buNone/>
                    <a:defRPr lang="en-us"/>
                  </a:pPr>
                  <a:r>
                    <a:rPr lang="en-us" sz="2000" cap="none"/>
                    <a:t>q</a:t>
                  </a:r>
                  <a:r>
                    <a:rPr lang="en-us" sz="2000" cap="none" baseline="-24000"/>
                    <a:t>2</a:t>
                  </a:r>
                </a:p>
              </p:txBody>
            </p:sp>
            <p:sp>
              <p:nvSpPr>
                <p:cNvPr id="28" name="Oval 13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BoAAJAVAAAIHgAAXRkAAAAgAAAmAAAACAAAAP//////////"/>
                    </a:ext>
                  </a:extLst>
                </p:cNvSpPr>
                <p:nvPr/>
              </p:nvSpPr>
              <p:spPr>
                <a:xfrm>
                  <a:off x="4267200" y="3505200"/>
                  <a:ext cx="614680" cy="61785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none" lIns="91440" tIns="45720" rIns="91440" bIns="45720" numCol="1" spcCol="215900" anchor="ctr"/>
                <a:lstStyle>
                  <a:lvl1pPr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u"/>
                    <a:defRPr lang="en-us" sz="32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w"/>
                    <a:defRPr lang="en-us" sz="28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spcBef>
                      <a:spcPts val="0"/>
                    </a:spcBef>
                    <a:buClr>
                      <a:srgbClr val="CC00CC"/>
                    </a:buClr>
                    <a:buChar char="•"/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 algn="ctr">
                    <a:spcBef>
                      <a:spcPts val="0"/>
                    </a:spcBef>
                    <a:buNone/>
                    <a:defRPr lang="en-us"/>
                  </a:pPr>
                  <a:r>
                    <a:rPr lang="en-us" sz="2000" cap="none"/>
                    <a:t>q</a:t>
                  </a:r>
                  <a:r>
                    <a:rPr lang="en-us" sz="2000" cap="none" baseline="-24000"/>
                    <a:t>1</a:t>
                  </a:r>
                  <a:endParaRPr lang="en-us" sz="2400" cap="none"/>
                </a:p>
              </p:txBody>
            </p:sp>
            <p:sp>
              <p:nvSpPr>
                <p:cNvPr id="27" name="Oval 27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C8AAJAVAACYMwAAXRkAAAAgAAAmAAAACAAAAP//////////"/>
                    </a:ext>
                  </a:extLst>
                </p:cNvSpPr>
                <p:nvPr/>
              </p:nvSpPr>
              <p:spPr>
                <a:xfrm>
                  <a:off x="7772400" y="3505200"/>
                  <a:ext cx="614680" cy="61785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none" lIns="91440" tIns="45720" rIns="91440" bIns="45720" numCol="1" spcCol="215900" anchor="ctr"/>
                <a:lstStyle>
                  <a:lvl1pPr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u"/>
                    <a:defRPr lang="en-us" sz="32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w"/>
                    <a:defRPr lang="en-us" sz="28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spcBef>
                      <a:spcPts val="0"/>
                    </a:spcBef>
                    <a:buClr>
                      <a:srgbClr val="CC00CC"/>
                    </a:buClr>
                    <a:buChar char="•"/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 algn="ctr">
                    <a:spcBef>
                      <a:spcPts val="0"/>
                    </a:spcBef>
                    <a:buNone/>
                    <a:defRPr lang="en-us"/>
                  </a:pPr>
                  <a:r>
                    <a:rPr lang="en-us" sz="2000" cap="none"/>
                    <a:t>q</a:t>
                  </a:r>
                  <a:r>
                    <a:rPr lang="en-us" sz="2000" cap="none" baseline="-24000"/>
                    <a:t>3</a:t>
                  </a:r>
                </a:p>
              </p:txBody>
            </p:sp>
            <p:cxnSp>
              <p:nvCxnSpPr>
                <p:cNvPr id="26" name="AutoShape 29"/>
                <p:cNvCxn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Awec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CUAAAgWAAArKAAACxYAAAAAAAAmAAAACAAAAP//////////"/>
                    </a:ext>
                  </a:extLst>
                </p:cNvCxnSpPr>
                <p:nvPr/>
              </p:nvCxnSpPr>
              <p:spPr>
                <a:xfrm rot="5400000" flipV="1">
                  <a:off x="6311900" y="3365500"/>
                  <a:ext cx="1905" cy="433705"/>
                </a:xfrm>
                <a:prstGeom prst="curvedConnector3">
                  <a:avLst>
                    <a:gd name="adj1" fmla="val -20100009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triangle" w="med" len="med"/>
                </a:ln>
                <a:effectLst/>
              </p:spPr>
            </p:cxnSp>
            <p:sp>
              <p:nvSpPr>
                <p:cNvPr id="25" name="Line 30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B4AAHAXAAAIJQAAcBcAAAAAAAAmAAAACAAAAP//////////"/>
                    </a:ext>
                  </a:extLst>
                </p:cNvSpPr>
                <p:nvPr/>
              </p:nvSpPr>
              <p:spPr>
                <a:xfrm>
                  <a:off x="4876800" y="3810000"/>
                  <a:ext cx="1143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en-us"/>
                  </a:pPr>
                  <a:endParaRPr/>
                </a:p>
              </p:txBody>
            </p:sp>
            <p:sp>
              <p:nvSpPr>
                <p:cNvPr id="24" name="Line 31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PgWAADQLwAA+BYAAAAAAAAmAAAACAAAAP//////////"/>
                    </a:ext>
                  </a:extLst>
                </p:cNvSpPr>
                <p:nvPr/>
              </p:nvSpPr>
              <p:spPr>
                <a:xfrm>
                  <a:off x="6629400" y="3733800"/>
                  <a:ext cx="1143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en-us"/>
                  </a:pPr>
                  <a:endParaRPr/>
                </a:p>
              </p:txBody>
            </p:sp>
            <p:sp>
              <p:nvSpPr>
                <p:cNvPr id="23" name="Line 32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GAYAADQLwAAYBgAAAAAAAAmAAAACAAAAP//////////"/>
                    </a:ext>
                  </a:extLst>
                </p:cNvSpPr>
                <p:nvPr/>
              </p:nvSpPr>
              <p:spPr>
                <a:xfrm flipH="1">
                  <a:off x="6553200" y="3962400"/>
                  <a:ext cx="12192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en-us"/>
                  </a:pPr>
                  <a:endParaRPr/>
                </a:p>
              </p:txBody>
            </p:sp>
            <p:sp>
              <p:nvSpPr>
                <p:cNvPr id="22" name="Text Box 33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tyAAAC8VAACpIgAAohcAAAAgAAAmAAAACAAAAP//////////"/>
                    </a:ext>
                  </a:extLst>
                </p:cNvSpPr>
                <p:nvPr/>
              </p:nvSpPr>
              <p:spPr>
                <a:xfrm>
                  <a:off x="5318125" y="3443605"/>
                  <a:ext cx="316230" cy="398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none" lIns="91440" tIns="45720" rIns="91440" bIns="45720" numCol="1" spcCol="215900" anchor="t"/>
                <a:lstStyle>
                  <a:lvl1pPr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u"/>
                    <a:defRPr lang="en-us" sz="32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w"/>
                    <a:defRPr lang="en-us" sz="28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spcBef>
                      <a:spcPts val="0"/>
                    </a:spcBef>
                    <a:buClr>
                      <a:srgbClr val="CC00CC"/>
                    </a:buClr>
                    <a:buChar char="•"/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>
                    <a:spcBef>
                      <a:spcPts val="0"/>
                    </a:spcBef>
                    <a:buNone/>
                    <a:defRPr lang="en-us"/>
                  </a:pPr>
                  <a:r>
                    <a:rPr lang="en-us" sz="2000" cap="none"/>
                    <a:t>a</a:t>
                  </a:r>
                </a:p>
              </p:txBody>
            </p:sp>
            <p:sp>
              <p:nvSpPr>
                <p:cNvPr id="21" name="Text Box 34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CUAAEgSAAD6JgAAvBQAAAAgAAAmAAAACAAAAP//////////"/>
                    </a:ext>
                  </a:extLst>
                </p:cNvSpPr>
                <p:nvPr/>
              </p:nvSpPr>
              <p:spPr>
                <a:xfrm>
                  <a:off x="6019800" y="2971800"/>
                  <a:ext cx="316230" cy="3987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none" lIns="91440" tIns="45720" rIns="91440" bIns="45720" numCol="1" spcCol="215900" anchor="t"/>
                <a:lstStyle>
                  <a:lvl1pPr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u"/>
                    <a:defRPr lang="en-us" sz="32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w"/>
                    <a:defRPr lang="en-us" sz="28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spcBef>
                      <a:spcPts val="0"/>
                    </a:spcBef>
                    <a:buClr>
                      <a:srgbClr val="CC00CC"/>
                    </a:buClr>
                    <a:buChar char="•"/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>
                    <a:spcBef>
                      <a:spcPts val="0"/>
                    </a:spcBef>
                    <a:buNone/>
                    <a:defRPr lang="en-us"/>
                  </a:pPr>
                  <a:r>
                    <a:rPr lang="en-us" sz="2000" cap="none"/>
                    <a:t>a</a:t>
                  </a:r>
                </a:p>
              </p:txBody>
            </p:sp>
            <p:sp>
              <p:nvSpPr>
                <p:cNvPr id="20" name="Text Box 35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CsAAOgXAACKLQAAXBoAAAAgAAAmAAAACAAAAP//////////"/>
                    </a:ext>
                  </a:extLst>
                </p:cNvSpPr>
                <p:nvPr/>
              </p:nvSpPr>
              <p:spPr>
                <a:xfrm>
                  <a:off x="7086600" y="3886200"/>
                  <a:ext cx="316230" cy="3987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none" lIns="91440" tIns="45720" rIns="91440" bIns="45720" numCol="1" spcCol="215900" anchor="t"/>
                <a:lstStyle>
                  <a:lvl1pPr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u"/>
                    <a:defRPr lang="en-us" sz="32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w"/>
                    <a:defRPr lang="en-us" sz="28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spcBef>
                      <a:spcPts val="0"/>
                    </a:spcBef>
                    <a:buClr>
                      <a:srgbClr val="CC00CC"/>
                    </a:buClr>
                    <a:buChar char="•"/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>
                    <a:spcBef>
                      <a:spcPts val="0"/>
                    </a:spcBef>
                    <a:buNone/>
                    <a:defRPr lang="en-us"/>
                  </a:pPr>
                  <a:r>
                    <a:rPr lang="en-us" sz="2000" cap="none"/>
                    <a:t>a</a:t>
                  </a:r>
                </a:p>
              </p:txBody>
            </p:sp>
          </p:grpSp>
          <p:sp>
            <p:nvSpPr>
              <p:cNvPr id="18" name="Text Box 49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CsAACgUAACWLQAAnhYAAAAgAAAmAAAACAAAAP//////////"/>
                  </a:ext>
                </a:extLst>
              </p:cNvSpPr>
              <p:nvPr/>
            </p:nvSpPr>
            <p:spPr>
              <a:xfrm>
                <a:off x="7086600" y="3276600"/>
                <a:ext cx="323850" cy="400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b</a:t>
                </a:r>
              </a:p>
            </p:txBody>
          </p:sp>
        </p:grpSp>
        <p:sp>
          <p:nvSpPr>
            <p:cNvPr id="16" name="Line 5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DMAAHAXAAAwOQAAEB0AAAAAAAAmAAAACAAAAP//////////"/>
                </a:ext>
              </a:extLst>
            </p:cNvSpPr>
            <p:nvPr/>
          </p:nvSpPr>
          <p:spPr>
            <a:xfrm>
              <a:off x="8382000" y="3810000"/>
              <a:ext cx="914400" cy="914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5" name="Line 5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DMAAHgeAACoOQAAoCMAAAAAAAAmAAAACAAAAP//////////"/>
                </a:ext>
              </a:extLst>
            </p:cNvSpPr>
            <p:nvPr/>
          </p:nvSpPr>
          <p:spPr>
            <a:xfrm flipV="1">
              <a:off x="8382000" y="4953000"/>
              <a:ext cx="990600" cy="838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rot="10800000"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4" name="Text Box 5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DkAAHAXAAARPQAA5BkAAAAgAAAmAAAACAAAAP//////////"/>
                </a:ext>
              </a:extLst>
            </p:cNvSpPr>
            <p:nvPr/>
          </p:nvSpPr>
          <p:spPr>
            <a:xfrm>
              <a:off x="9372600" y="3810000"/>
              <a:ext cx="554355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a/b</a:t>
              </a:r>
            </a:p>
          </p:txBody>
        </p:sp>
        <p:sp>
          <p:nvSpPr>
            <p:cNvPr id="13" name="Text Box 5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DUAAPgWAABuNwAAbBkAAAAgAAAmAAAACAAAAP//////////"/>
                </a:ext>
              </a:extLst>
            </p:cNvSpPr>
            <p:nvPr/>
          </p:nvSpPr>
          <p:spPr>
            <a:xfrm>
              <a:off x="8686800" y="3733800"/>
              <a:ext cx="323850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b</a:t>
              </a:r>
            </a:p>
          </p:txBody>
        </p:sp>
        <p:sp>
          <p:nvSpPr>
            <p:cNvPr id="12" name="Text Box 5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EghAABSOAAAvCMAAAAgAAAmAAAACAAAAP//////////"/>
                </a:ext>
              </a:extLst>
            </p:cNvSpPr>
            <p:nvPr/>
          </p:nvSpPr>
          <p:spPr>
            <a:xfrm>
              <a:off x="8839200" y="5410200"/>
              <a:ext cx="316230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a</a:t>
              </a:r>
            </a:p>
          </p:txBody>
        </p:sp>
        <p:sp>
          <p:nvSpPr>
            <p:cNvPr id="11" name="Line 5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BUAAGAYAAC4GgAAIBwAAAAAAAAmAAAACAAAAP//////////"/>
                </a:ext>
              </a:extLst>
            </p:cNvSpPr>
            <p:nvPr/>
          </p:nvSpPr>
          <p:spPr>
            <a:xfrm flipV="1">
              <a:off x="3505200" y="3962400"/>
              <a:ext cx="8382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rot="10800000"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0" name="Line 6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BUAAPAeAAC4GgAAsCIAAAAAAAAmAAAACAAAAP//////////"/>
                </a:ext>
              </a:extLst>
            </p:cNvSpPr>
            <p:nvPr/>
          </p:nvSpPr>
          <p:spPr>
            <a:xfrm>
              <a:off x="3505200" y="5029200"/>
              <a:ext cx="8382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9" name="Text Box 61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BYAAGAYAAD6FwAA1BoAAAAgAAAmAAAACAAAAP//////////"/>
                </a:ext>
              </a:extLst>
            </p:cNvSpPr>
            <p:nvPr/>
          </p:nvSpPr>
          <p:spPr>
            <a:xfrm>
              <a:off x="3581400" y="3962400"/>
              <a:ext cx="316230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a</a:t>
              </a:r>
            </a:p>
          </p:txBody>
        </p:sp>
        <p:sp>
          <p:nvSpPr>
            <p:cNvPr id="8" name="Line 6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BsAAFAZAACoGwAAwCEAAAAAAAAmAAAACAAAAP//////////"/>
                </a:ext>
              </a:extLst>
            </p:cNvSpPr>
            <p:nvPr/>
          </p:nvSpPr>
          <p:spPr>
            <a:xfrm flipV="1">
              <a:off x="4495800" y="4114800"/>
              <a:ext cx="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rot="10800000"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7" name="Line 6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B0AAFAZAAAQHQAAOCIAAAAAAAAmAAAACAAAAP//////////"/>
                </a:ext>
              </a:extLst>
            </p:cNvSpPr>
            <p:nvPr/>
          </p:nvSpPr>
          <p:spPr>
            <a:xfrm>
              <a:off x="4724400" y="4114800"/>
              <a:ext cx="0" cy="14478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6" name="Text Box 6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Jvb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BkAAJgcAAC6GwAADB8AAAAgAAAmAAAACAAAAP//////////"/>
                </a:ext>
              </a:extLst>
            </p:cNvSpPr>
            <p:nvPr/>
          </p:nvSpPr>
          <p:spPr>
            <a:xfrm>
              <a:off x="4191000" y="4648200"/>
              <a:ext cx="316230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a</a:t>
              </a:r>
            </a:p>
          </p:txBody>
        </p:sp>
        <p:sp>
          <p:nvSpPr>
            <p:cNvPr id="5" name="Text Box 6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Jvb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B0AAJgcAACGHwAADB8AAAAgAAAmAAAACAAAAP//////////"/>
                </a:ext>
              </a:extLst>
            </p:cNvSpPr>
            <p:nvPr/>
          </p:nvSpPr>
          <p:spPr>
            <a:xfrm>
              <a:off x="4800600" y="4648200"/>
              <a:ext cx="323850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  <p:extLst>
      <p:ext uri="smNativeData">
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jlXrZQEAAAAFAAAA/f///wEAAAABAAAAAAAAAAAAAAAAAAAAAAAAAA=="/>
      </p:ext>
    </p:ext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48L2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wgAAL0BAAAxQgAAxQgAABAAAAAmAAAACAAAAAEAAAAAAAAA"/>
              </a:ext>
            </a:extLst>
          </p:cNvSpPr>
          <p:nvPr>
            <p:ph type="title"/>
          </p:nvPr>
        </p:nvSpPr>
        <p:spPr>
          <a:xfrm>
            <a:off x="1431925" y="282575"/>
            <a:ext cx="9328150" cy="1143000"/>
          </a:xfrm>
        </p:spPr>
        <p:txBody>
          <a:bodyPr/>
          <a:lstStyle/>
          <a:p>
            <a:pPr>
              <a:defRPr lang="en-us"/>
            </a:pPr>
            <a:r>
              <a:t>More Examples on DFA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IgaW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wIAABYIAAB9RwAA6RAAABAAAAAmAAAACAAAAAEAAAAAAAAA"/>
              </a:ext>
            </a:extLst>
          </p:cNvSpPr>
          <p:nvPr>
            <p:ph type="body" idx="1"/>
          </p:nvPr>
        </p:nvSpPr>
        <p:spPr>
          <a:xfrm>
            <a:off x="469265" y="1314450"/>
            <a:ext cx="11151870" cy="1434465"/>
          </a:xfrm>
        </p:spPr>
        <p:txBody>
          <a:bodyPr/>
          <a:lstStyle/>
          <a:p>
            <a:pPr>
              <a:buNone/>
              <a:defRPr lang="en-us"/>
            </a:pPr>
            <a:r>
              <a:rPr lang="en-us" sz="2600" cap="none"/>
              <a:t>6. Given a DFA, M such that:</a:t>
            </a:r>
          </a:p>
          <a:p>
            <a:pPr>
              <a:buNone/>
              <a:defRPr lang="en-us"/>
            </a:pPr>
            <a:r>
              <a:rPr lang="en-us" sz="2600" cap="none"/>
              <a:t>L(M) = {x | x is in {0,1}* and x has </a:t>
            </a:r>
            <a:r>
              <a:rPr lang="en-us" sz="2600" b="1" cap="none"/>
              <a:t>neither</a:t>
            </a:r>
            <a:r>
              <a:rPr lang="en-us" sz="2600" cap="none"/>
              <a:t> </a:t>
            </a:r>
            <a:r>
              <a:rPr lang="en-us" sz="2600" i="1" cap="none">
                <a:solidFill>
                  <a:srgbClr val="FF0000"/>
                </a:solidFill>
              </a:rPr>
              <a:t>11</a:t>
            </a:r>
            <a:r>
              <a:rPr lang="en-us" sz="2600" i="1" cap="none"/>
              <a:t> </a:t>
            </a:r>
            <a:r>
              <a:rPr lang="en-us" sz="2600" cap="none"/>
              <a:t>nor </a:t>
            </a:r>
            <a:r>
              <a:rPr lang="en-us" sz="2600" i="1" cap="none">
                <a:solidFill>
                  <a:srgbClr val="FF0000"/>
                </a:solidFill>
              </a:rPr>
              <a:t>00 </a:t>
            </a:r>
            <a:r>
              <a:rPr lang="en-us" sz="2600" cap="none"/>
              <a:t>as a substring}</a:t>
            </a:r>
          </a:p>
          <a:p>
            <a:pPr>
              <a:buNone/>
              <a:defRPr lang="en-us"/>
            </a:pPr>
            <a:endParaRPr lang="en-us" sz="2600" cap="none"/>
          </a:p>
        </p:txBody>
      </p:sp>
      <p:grpSp>
        <p:nvGrpSpPr>
          <p:cNvPr id="4" name="Group 55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BgVAAAIFgAAWzEAAAUmAAAQAAAAJgAAAAgAAAD/////AAAAAA=="/>
              </a:ext>
            </a:extLst>
          </p:cNvGrpSpPr>
          <p:nvPr/>
        </p:nvGrpSpPr>
        <p:grpSpPr>
          <a:xfrm>
            <a:off x="3429000" y="3581400"/>
            <a:ext cx="4594225" cy="2599055"/>
            <a:chOff x="3429000" y="3581400"/>
            <a:chExt cx="4594225" cy="2599055"/>
          </a:xfrm>
        </p:grpSpPr>
        <p:grpSp>
          <p:nvGrpSpPr>
            <p:cNvPr id="6" name="Group 69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BgVAAAIFgAAWzEAAAUmAAAAAAAAJgAAAAgAAAD/////AAAAAA=="/>
                </a:ext>
              </a:extLst>
            </p:cNvGrpSpPr>
            <p:nvPr/>
          </p:nvGrpSpPr>
          <p:grpSpPr>
            <a:xfrm>
              <a:off x="3429000" y="3581400"/>
              <a:ext cx="4594225" cy="2599055"/>
              <a:chOff x="3429000" y="3581400"/>
              <a:chExt cx="4594225" cy="2599055"/>
            </a:xfrm>
          </p:grpSpPr>
          <p:sp>
            <p:nvSpPr>
              <p:cNvPr id="28" name="Line 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A0I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BUAAAgeAAA9GAAACB4AAAAAAAAmAAAACAAAAP//////////"/>
                  </a:ext>
                </a:extLst>
              </p:cNvSpPr>
              <p:nvPr/>
            </p:nvSpPr>
            <p:spPr>
              <a:xfrm>
                <a:off x="3429000" y="4881880"/>
                <a:ext cx="511175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en-us"/>
                </a:pPr>
                <a:endParaRPr/>
              </a:p>
            </p:txBody>
          </p:sp>
          <p:sp>
            <p:nvSpPr>
              <p:cNvPr id="27" name="Oval 6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48YT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BgAACAcAAAoHAAA7R8AAAAgAAAmAAAACAAAAP//////////"/>
                  </a:ext>
                </a:extLst>
              </p:cNvSpPr>
              <p:nvPr/>
            </p:nvSpPr>
            <p:spPr>
              <a:xfrm>
                <a:off x="3962400" y="4572000"/>
                <a:ext cx="614680" cy="61785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 algn="ctr"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q</a:t>
                </a:r>
                <a:r>
                  <a:rPr lang="en-us" sz="2000" cap="none" baseline="-24000"/>
                  <a:t>0</a:t>
                </a:r>
              </a:p>
            </p:txBody>
          </p:sp>
          <p:sp>
            <p:nvSpPr>
              <p:cNvPr id="26" name="Text Box 16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wNT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BwAANAgAAAZHgAARCMAAAAgAAAmAAAACAAAAP//////////"/>
                  </a:ext>
                </a:extLst>
              </p:cNvSpPr>
              <p:nvPr/>
            </p:nvSpPr>
            <p:spPr>
              <a:xfrm>
                <a:off x="4572000" y="5334000"/>
                <a:ext cx="320675" cy="3987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1</a:t>
                </a:r>
              </a:p>
            </p:txBody>
          </p:sp>
          <p:grpSp>
            <p:nvGrpSpPr>
              <p:cNvPr id="21" name="Group 28"/>
              <p:cNvGrp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DIwNjAfAAAAVAAAAAAAAAAAAAAAAAAAAAAAAAAAAAAAAAAAAAAAAAAAAAAAAAAAAAAAAAAAAAAAAAAAAAAAAAAAAAAAAAAAAAAAAAAAAAAAAAAAAAAAAAAAAAAAAAAAACEAAAAYAAAAFAAAAKEgAABnFgAAQDEAAOofAAAAAAAAJgAAAAgAAAD/////AAAAAA=="/>
                  </a:ext>
                </a:extLst>
              </p:cNvGrpSpPr>
              <p:nvPr/>
            </p:nvGrpSpPr>
            <p:grpSpPr>
              <a:xfrm>
                <a:off x="5304155" y="3641725"/>
                <a:ext cx="2701925" cy="1546225"/>
                <a:chOff x="5304155" y="3641725"/>
                <a:chExt cx="2701925" cy="1546225"/>
              </a:xfrm>
            </p:grpSpPr>
            <p:grpSp>
              <p:nvGrpSpPr>
                <p:cNvPr id="23" name="Group 21"/>
                <p:cNvGrp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KEgAABnFgAAQDEAAOofAAAAAAAAJgAAAAgAAAD/////AAAAAA=="/>
                    </a:ext>
                  </a:extLst>
                </p:cNvGrpSpPr>
                <p:nvPr/>
              </p:nvGrpSpPr>
              <p:grpSpPr>
                <a:xfrm>
                  <a:off x="5304155" y="3641725"/>
                  <a:ext cx="2701925" cy="1546225"/>
                  <a:chOff x="5304155" y="3641725"/>
                  <a:chExt cx="2701925" cy="1546225"/>
                </a:xfrm>
              </p:grpSpPr>
              <p:sp>
                <p:nvSpPr>
                  <p:cNvPr id="25" name="Oval 22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I+P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SAAAGcWAADGIwAAhBkAAAAgAAAmAAAACAAAAP//////////"/>
                      </a:ext>
                    </a:extLst>
                  </p:cNvSpPr>
                  <p:nvPr/>
                </p:nvSpPr>
                <p:spPr>
                  <a:xfrm>
                    <a:off x="5304155" y="3641725"/>
                    <a:ext cx="511175" cy="506095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none"/>
                  </a:ln>
                  <a:effectLst/>
                </p:spPr>
                <p:txBody>
                  <a:bodyPr vert="horz" wrap="none" lIns="91440" tIns="45720" rIns="91440" bIns="45720" numCol="1" spcCol="215900" anchor="ctr"/>
                  <a:lstStyle>
                    <a:lvl1pPr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u"/>
                      <a:defRPr lang="en-us" sz="32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1pPr>
                    <a:lvl2pPr marL="742950" indent="-285750"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w"/>
                      <a:defRPr lang="en-us" sz="28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2pPr>
                    <a:lvl3pPr marL="1143000" indent="-228600">
                      <a:spcBef>
                        <a:spcPts val="0"/>
                      </a:spcBef>
                      <a:buClr>
                        <a:srgbClr val="CC00CC"/>
                      </a:buClr>
                      <a:buChar char="•"/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3pPr>
                    <a:lvl4pPr marL="1600200" indent="-228600">
                      <a:spcBef>
                        <a:spcPts val="0"/>
                      </a:spcBef>
                      <a:buChar char="–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4pPr>
                    <a:lvl5pPr marL="2057400" indent="-228600">
                      <a:spcBef>
                        <a:spcPts val="0"/>
                      </a:spcBef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5pPr>
                    <a:lvl6pPr marL="25146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6pPr>
                    <a:lvl7pPr marL="29718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7pPr>
                    <a:lvl8pPr marL="34290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8pPr>
                    <a:lvl9pPr marL="38862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9pPr>
                  </a:lstStyle>
                  <a:p>
                    <a:pPr algn="ctr">
                      <a:spcBef>
                        <a:spcPts val="0"/>
                      </a:spcBef>
                      <a:buNone/>
                      <a:defRPr lang="en-us"/>
                    </a:pPr>
                    <a:endParaRPr lang="en-us" sz="2000" cap="none" baseline="-24000"/>
                  </a:p>
                </p:txBody>
              </p:sp>
              <p:sp>
                <p:nvSpPr>
                  <p:cNvPr id="24" name="Oval 23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E3NT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C0AAB4cAABAMQAA6h8AAAAgAAAmAAAACAAAAP//////////"/>
                      </a:ext>
                    </a:extLst>
                  </p:cNvSpPr>
                  <p:nvPr/>
                </p:nvSpPr>
                <p:spPr>
                  <a:xfrm>
                    <a:off x="7391400" y="4570730"/>
                    <a:ext cx="614680" cy="61722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none"/>
                  </a:ln>
                  <a:effectLst/>
                </p:spPr>
                <p:txBody>
                  <a:bodyPr vert="horz" wrap="none" lIns="91440" tIns="45720" rIns="91440" bIns="45720" numCol="1" spcCol="215900" anchor="ctr"/>
                  <a:lstStyle>
                    <a:lvl1pPr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u"/>
                      <a:defRPr lang="en-us" sz="32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1pPr>
                    <a:lvl2pPr marL="742950" indent="-285750"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w"/>
                      <a:defRPr lang="en-us" sz="28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2pPr>
                    <a:lvl3pPr marL="1143000" indent="-228600">
                      <a:spcBef>
                        <a:spcPts val="0"/>
                      </a:spcBef>
                      <a:buClr>
                        <a:srgbClr val="CC00CC"/>
                      </a:buClr>
                      <a:buChar char="•"/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3pPr>
                    <a:lvl4pPr marL="1600200" indent="-228600">
                      <a:spcBef>
                        <a:spcPts val="0"/>
                      </a:spcBef>
                      <a:buChar char="–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4pPr>
                    <a:lvl5pPr marL="2057400" indent="-228600">
                      <a:spcBef>
                        <a:spcPts val="0"/>
                      </a:spcBef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5pPr>
                    <a:lvl6pPr marL="25146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6pPr>
                    <a:lvl7pPr marL="29718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7pPr>
                    <a:lvl8pPr marL="34290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8pPr>
                    <a:lvl9pPr marL="38862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9pPr>
                  </a:lstStyle>
                  <a:p>
                    <a:pPr algn="ctr">
                      <a:spcBef>
                        <a:spcPts val="0"/>
                      </a:spcBef>
                      <a:buNone/>
                      <a:defRPr lang="en-us"/>
                    </a:pPr>
                    <a:r>
                      <a:rPr lang="en-us" sz="2400" cap="none"/>
                      <a:t>q3</a:t>
                    </a:r>
                    <a:endParaRPr lang="en-us" sz="2400" cap="none" baseline="-24000"/>
                  </a:p>
                </p:txBody>
              </p:sp>
            </p:grpSp>
            <p:cxnSp>
              <p:nvCxnSpPr>
                <p:cNvPr id="22" name="AutoShape 26"/>
                <p:cNvCxn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AQes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MgTm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i0AAJscAACeMAAAnRwAAAAAAAAmAAAACAAAAP//////////"/>
                    </a:ext>
                  </a:extLst>
                </p:cNvCxnSpPr>
                <p:nvPr/>
              </p:nvCxnSpPr>
              <p:spPr>
                <a:xfrm rot="5400000" flipV="1">
                  <a:off x="7684135" y="4432300"/>
                  <a:ext cx="1270" cy="436880"/>
                </a:xfrm>
                <a:prstGeom prst="curvedConnector3">
                  <a:avLst>
                    <a:gd name="adj1" fmla="val -20800009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triangle" w="med" len="med"/>
                </a:ln>
                <a:effectLst/>
              </p:spPr>
            </p:cxnSp>
          </p:grpSp>
          <p:sp>
            <p:nvSpPr>
              <p:cNvPr id="20" name="Oval 39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lwZW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CAAADgiAAAfJAAABSYAAAAgAAAmAAAACAAAAP//////////"/>
                  </a:ext>
                </a:extLst>
              </p:cNvSpPr>
              <p:nvPr/>
            </p:nvSpPr>
            <p:spPr>
              <a:xfrm>
                <a:off x="5257800" y="5562600"/>
                <a:ext cx="614045" cy="61785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 algn="ctr"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q2</a:t>
                </a:r>
                <a:endParaRPr lang="en-us" sz="2400" cap="none"/>
              </a:p>
            </p:txBody>
          </p:sp>
          <p:sp>
            <p:nvSpPr>
              <p:cNvPr id="19" name="Oval 13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MwNC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CAAAAgWAAAfJAAA1RkAAAAgAAAmAAAACAAAAP//////////"/>
                  </a:ext>
                </a:extLst>
              </p:cNvSpPr>
              <p:nvPr/>
            </p:nvSpPr>
            <p:spPr>
              <a:xfrm>
                <a:off x="5257800" y="3581400"/>
                <a:ext cx="614045" cy="61785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 algn="ctr"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q</a:t>
                </a:r>
                <a:r>
                  <a:rPr lang="en-us" sz="2000" cap="none" baseline="-24000"/>
                  <a:t>1</a:t>
                </a:r>
                <a:endParaRPr lang="en-us" sz="2400" cap="none"/>
              </a:p>
            </p:txBody>
          </p:sp>
          <p:sp>
            <p:nvSpPr>
              <p:cNvPr id="18" name="Line 53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FsPS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CQAANgYAAB2LQAAix0AAAAAAAAmAAAACAAAAP//////////"/>
                  </a:ext>
                </a:extLst>
              </p:cNvSpPr>
              <p:nvPr/>
            </p:nvSpPr>
            <p:spPr>
              <a:xfrm>
                <a:off x="5867400" y="4038600"/>
                <a:ext cx="1522730" cy="763905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en-us"/>
                </a:pPr>
                <a:endParaRPr/>
              </a:p>
            </p:txBody>
          </p:sp>
          <p:sp>
            <p:nvSpPr>
              <p:cNvPr id="17" name="Line 5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5vc2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CQAAPMeAADuLQAAGCQAAAAAAAAmAAAACAAAAP//////////"/>
                  </a:ext>
                </a:extLst>
              </p:cNvSpPr>
              <p:nvPr/>
            </p:nvSpPr>
            <p:spPr>
              <a:xfrm flipV="1">
                <a:off x="5867400" y="5031105"/>
                <a:ext cx="1598930" cy="836295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rot="10800000" vert="horz" wrap="square" lIns="91440" tIns="45720" rIns="91440" bIns="45720" numCol="1" spcCol="215900" anchor="t"/>
              <a:lstStyle/>
              <a:p>
                <a:pPr>
                  <a:defRPr lang="en-us"/>
                </a:pPr>
                <a:endParaRPr/>
              </a:p>
            </p:txBody>
          </p:sp>
          <p:sp>
            <p:nvSpPr>
              <p:cNvPr id="16" name="Text Box 55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1vbm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i0AAOsXAABbMQAAXhoAAAAgAAAmAAAACAAAAP//////////"/>
                  </a:ext>
                </a:extLst>
              </p:cNvSpPr>
              <p:nvPr/>
            </p:nvSpPr>
            <p:spPr>
              <a:xfrm>
                <a:off x="7466330" y="3888105"/>
                <a:ext cx="556895" cy="39814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0/1</a:t>
                </a:r>
              </a:p>
            </p:txBody>
          </p:sp>
          <p:sp>
            <p:nvSpPr>
              <p:cNvPr id="15" name="Text Box 56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xhOn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tikAAHMXAACvKwAA5hkAAAAgAAAmAAAACAAAAP//////////"/>
                  </a:ext>
                </a:extLst>
              </p:cNvSpPr>
              <p:nvPr/>
            </p:nvSpPr>
            <p:spPr>
              <a:xfrm>
                <a:off x="6780530" y="3811905"/>
                <a:ext cx="320675" cy="39814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0</a:t>
                </a:r>
              </a:p>
            </p:txBody>
          </p:sp>
          <p:sp>
            <p:nvSpPr>
              <p:cNvPr id="14" name="Text Box 57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psbj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ioAAMMhAACfLAAANiQAAAAgAAAmAAAACAAAAP//////////"/>
                  </a:ext>
                </a:extLst>
              </p:cNvSpPr>
              <p:nvPr/>
            </p:nvSpPr>
            <p:spPr>
              <a:xfrm>
                <a:off x="6932930" y="5488305"/>
                <a:ext cx="320675" cy="39814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1</a:t>
                </a:r>
              </a:p>
            </p:txBody>
          </p:sp>
          <p:sp>
            <p:nvSpPr>
              <p:cNvPr id="13" name="Line 59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NvbS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BsAANgYAADQIAAAmBwAAAAAAAAmAAAACAAAAP//////////"/>
                  </a:ext>
                </a:extLst>
              </p:cNvSpPr>
              <p:nvPr/>
            </p:nvSpPr>
            <p:spPr>
              <a:xfrm flipV="1">
                <a:off x="4495800" y="4038600"/>
                <a:ext cx="838200" cy="6096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rot="10800000" vert="horz" wrap="square" lIns="91440" tIns="45720" rIns="91440" bIns="45720" numCol="1" spcCol="215900" anchor="t"/>
              <a:lstStyle/>
              <a:p>
                <a:pPr>
                  <a:defRPr lang="en-us"/>
                </a:pPr>
                <a:endParaRPr/>
              </a:p>
            </p:txBody>
          </p:sp>
          <p:sp>
            <p:nvSpPr>
              <p:cNvPr id="12" name="Line 60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9saW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BsAAGgfAADQIAAAKCMAAAAAAAAmAAAACAAAAP//////////"/>
                  </a:ext>
                </a:extLst>
              </p:cNvSpPr>
              <p:nvPr/>
            </p:nvSpPr>
            <p:spPr>
              <a:xfrm>
                <a:off x="4495800" y="5105400"/>
                <a:ext cx="838200" cy="6096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en-us"/>
                </a:pPr>
                <a:endParaRPr/>
              </a:p>
            </p:txBody>
          </p:sp>
          <p:sp>
            <p:nvSpPr>
              <p:cNvPr id="11" name="Text Box 61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52U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BwAANgYAAAZHgAATBsAAAAgAAAmAAAACAAAAP//////////"/>
                  </a:ext>
                </a:extLst>
              </p:cNvSpPr>
              <p:nvPr/>
            </p:nvSpPr>
            <p:spPr>
              <a:xfrm>
                <a:off x="4572000" y="4038600"/>
                <a:ext cx="320675" cy="3987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0</a:t>
                </a:r>
              </a:p>
            </p:txBody>
          </p:sp>
          <p:sp>
            <p:nvSpPr>
              <p:cNvPr id="10" name="Line 65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pzcG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CEAAMgZAADAIQAAOCIAAAAAAAAmAAAACAAAAP//////////"/>
                  </a:ext>
                </a:extLst>
              </p:cNvSpPr>
              <p:nvPr/>
            </p:nvSpPr>
            <p:spPr>
              <a:xfrm flipV="1">
                <a:off x="5486400" y="4191000"/>
                <a:ext cx="0" cy="13716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rot="10800000" vert="horz" wrap="square" lIns="91440" tIns="45720" rIns="91440" bIns="45720" numCol="1" spcCol="215900" anchor="t"/>
              <a:lstStyle/>
              <a:p>
                <a:pPr>
                  <a:defRPr lang="en-us"/>
                </a:pPr>
                <a:endParaRPr/>
              </a:p>
            </p:txBody>
          </p:sp>
          <p:sp>
            <p:nvSpPr>
              <p:cNvPr id="9" name="Line 66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9hOm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CMAAMgZAAAoIwAAsCIAAAAAAAAmAAAACAAAAP//////////"/>
                  </a:ext>
                </a:extLst>
              </p:cNvSpPr>
              <p:nvPr/>
            </p:nvSpPr>
            <p:spPr>
              <a:xfrm>
                <a:off x="5715000" y="4191000"/>
                <a:ext cx="0" cy="144780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en-us"/>
                </a:pPr>
                <a:endParaRPr/>
              </a:p>
            </p:txBody>
          </p:sp>
          <p:sp>
            <p:nvSpPr>
              <p:cNvPr id="8" name="Text Box 67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RGa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B8AABAdAADZIQAAhB8AAAAgAAAmAAAACAAAAP//////////"/>
                  </a:ext>
                </a:extLst>
              </p:cNvSpPr>
              <p:nvPr/>
            </p:nvSpPr>
            <p:spPr>
              <a:xfrm>
                <a:off x="5181600" y="4724400"/>
                <a:ext cx="320675" cy="3987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0</a:t>
                </a:r>
              </a:p>
            </p:txBody>
          </p:sp>
          <p:sp>
            <p:nvSpPr>
              <p:cNvPr id="7" name="Text Box 68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8+PC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CMAABAdAACZJQAAhB8AAAAgAAAmAAAACAAAAP//////////"/>
                  </a:ext>
                </a:extLst>
              </p:cNvSpPr>
              <p:nvPr/>
            </p:nvSpPr>
            <p:spPr>
              <a:xfrm>
                <a:off x="5791200" y="4724400"/>
                <a:ext cx="320675" cy="3987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1</a:t>
                </a:r>
              </a:p>
            </p:txBody>
          </p:sp>
        </p:grpSp>
        <p:sp>
          <p:nvSpPr>
            <p:cNvPr id="5" name="Oval 2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Q+P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AAAJgiAADdIwAAtiUAAAAgAAAmAAAACAAAAP//////////"/>
                </a:ext>
              </a:extLst>
            </p:cNvSpPr>
            <p:nvPr/>
          </p:nvSpPr>
          <p:spPr>
            <a:xfrm>
              <a:off x="5318760" y="5623560"/>
              <a:ext cx="511175" cy="50673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spcBef>
                  <a:spcPts val="0"/>
                </a:spcBef>
                <a:buNone/>
                <a:defRPr lang="en-us"/>
              </a:pPr>
              <a:endParaRPr lang="en-us" sz="2000" cap="none" baseline="-24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  <p:extLst>
      <p:ext uri="smNativeData">
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jlXrZQEAAAAFAAAA/f///wEAAAADAAAACgAAAAAAAAAAAAAAAAAAAA=="/>
      </p:ext>
    </p:ext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wgAAL0BAAAxQgAAxQgAABAAAAAmAAAACAAAAAEAAAAAAAAA"/>
              </a:ext>
            </a:extLst>
          </p:cNvSpPr>
          <p:nvPr>
            <p:ph type="title"/>
          </p:nvPr>
        </p:nvSpPr>
        <p:spPr>
          <a:xfrm>
            <a:off x="1431925" y="282575"/>
            <a:ext cx="9328150" cy="1143000"/>
          </a:xfrm>
        </p:spPr>
        <p:txBody>
          <a:bodyPr/>
          <a:lstStyle/>
          <a:p>
            <a:pPr>
              <a:defRPr lang="en-us"/>
            </a:pPr>
            <a:r>
              <a:t>More Examples on DFA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pbW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wIAAMUIAABvPwAA4RAAABAAAAAmAAAACAAAAAEAAAAAAAAA"/>
              </a:ext>
            </a:extLst>
          </p:cNvSpPr>
          <p:nvPr>
            <p:ph type="body" idx="1"/>
          </p:nvPr>
        </p:nvSpPr>
        <p:spPr>
          <a:xfrm>
            <a:off x="365125" y="1425575"/>
            <a:ext cx="9946640" cy="1318260"/>
          </a:xfrm>
        </p:spPr>
        <p:txBody>
          <a:bodyPr/>
          <a:lstStyle/>
          <a:p>
            <a:pPr>
              <a:buNone/>
              <a:defRPr lang="en-us"/>
            </a:pPr>
            <a:r>
              <a:rPr lang="en-us" sz="2600" cap="none"/>
              <a:t>7. Given a DFA, M such that:</a:t>
            </a:r>
          </a:p>
          <a:p>
            <a:pPr>
              <a:buNone/>
              <a:defRPr lang="en-us"/>
            </a:pPr>
            <a:r>
              <a:rPr lang="en-us" sz="2600" cap="none"/>
              <a:t> L(M) = {x | x is in {0,1}* and x contains 0001 as a substring}</a:t>
            </a:r>
          </a:p>
          <a:p>
            <a:pPr>
              <a:buNone/>
              <a:defRPr lang="en-us"/>
            </a:pPr>
            <a:endParaRPr lang="en-us" sz="2600" cap="none"/>
          </a:p>
        </p:txBody>
      </p:sp>
      <p:grpSp>
        <p:nvGrpSpPr>
          <p:cNvPr id="4" name="Group 46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KgMAAD4FgAAPkIAAEQjAAAQAAAAJgAAAAgAAAD/////AAAAAA=="/>
              </a:ext>
            </a:extLst>
          </p:cNvGrpSpPr>
          <p:nvPr/>
        </p:nvGrpSpPr>
        <p:grpSpPr>
          <a:xfrm>
            <a:off x="2057400" y="3733800"/>
            <a:ext cx="8710930" cy="1998980"/>
            <a:chOff x="2057400" y="3733800"/>
            <a:chExt cx="8710930" cy="1998980"/>
          </a:xfrm>
        </p:grpSpPr>
        <p:grpSp>
          <p:nvGrpSpPr>
            <p:cNvPr id="9" name="Group 35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GhlbWUfAAAAVAAAAAAAAAAAAAAAAAAAAAAAAAAAAAAAAAAAAAAAAAAAAAAAAAAAAAAAAAAAAAAAAAAAAAAAAAAAAAAAAAAAAAAAAAAAAAAAAAAAAAAAAAAAAAAAAAAAACEAAAAYAAAAFAAAAKgMAAD4FgAAPkIAAEQjAAAAAAAAJgAAAAgAAAD/////AAAAAA=="/>
                </a:ext>
              </a:extLst>
            </p:cNvGrpSpPr>
            <p:nvPr/>
          </p:nvGrpSpPr>
          <p:grpSpPr>
            <a:xfrm>
              <a:off x="2057400" y="3733800"/>
              <a:ext cx="8710930" cy="1998980"/>
              <a:chOff x="2057400" y="3733800"/>
              <a:chExt cx="8710930" cy="1998980"/>
            </a:xfrm>
          </p:grpSpPr>
          <p:sp>
            <p:nvSpPr>
              <p:cNvPr id="31" name="Line 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MwNT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wAABgdAADNDwAAGB0AAAAAAAAmAAAACAAAAP//////////"/>
                  </a:ext>
                </a:extLst>
              </p:cNvSpPr>
              <p:nvPr/>
            </p:nvSpPr>
            <p:spPr>
              <a:xfrm>
                <a:off x="2057400" y="4729480"/>
                <a:ext cx="511175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en-us"/>
                </a:pPr>
                <a:endParaRPr/>
              </a:p>
            </p:txBody>
          </p:sp>
          <p:sp>
            <p:nvSpPr>
              <p:cNvPr id="30" name="Oval 5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phdk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CYAADAbAACwKgAA/R4AAAAgAAAmAAAACAAAAP//////////"/>
                  </a:ext>
                </a:extLst>
              </p:cNvSpPr>
              <p:nvPr/>
            </p:nvSpPr>
            <p:spPr>
              <a:xfrm>
                <a:off x="6324600" y="4419600"/>
                <a:ext cx="614680" cy="61785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 algn="ctr"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q</a:t>
                </a:r>
                <a:r>
                  <a:rPr lang="en-us" sz="2000" cap="none" baseline="-24000"/>
                  <a:t>2</a:t>
                </a:r>
              </a:p>
            </p:txBody>
          </p:sp>
          <p:sp>
            <p:nvSpPr>
              <p:cNvPr id="29" name="Oval 8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I+PC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8A8AADAbAAC4EwAA/R4AAAAgAAAmAAAACAAAAP//////////"/>
                  </a:ext>
                </a:extLst>
              </p:cNvSpPr>
              <p:nvPr/>
            </p:nvSpPr>
            <p:spPr>
              <a:xfrm>
                <a:off x="2590800" y="4419600"/>
                <a:ext cx="614680" cy="61785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 algn="ctr"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q</a:t>
                </a:r>
                <a:r>
                  <a:rPr lang="en-us" sz="2000" cap="none" baseline="-24000"/>
                  <a:t>0</a:t>
                </a:r>
              </a:p>
            </p:txBody>
          </p:sp>
          <p:cxnSp>
            <p:nvCxnSpPr>
              <p:cNvPr id="28" name="AutoShape 9"/>
              <p:cNvCxnSpPr>
                <a:stCxn id="29" idx="1"/>
                <a:endCxn id="29" idx="7"/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Awec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IvPj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xAAAL8bAAApEwAAwRsAAAAAAAAmAAAACAAAAP//////////"/>
                  </a:ext>
                </a:extLst>
              </p:cNvCxnSpPr>
              <p:nvPr/>
            </p:nvCxnSpPr>
            <p:spPr>
              <a:xfrm rot="16200000" flipH="1">
                <a:off x="2897505" y="4294505"/>
                <a:ext cx="1270" cy="433070"/>
              </a:xfrm>
              <a:prstGeom prst="curvedConnector3">
                <a:avLst>
                  <a:gd name="adj1" fmla="val -20100009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</p:cxnSp>
          <p:sp>
            <p:nvSpPr>
              <p:cNvPr id="27" name="Line 10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BMAACAcAAC4GgAAIBwAAAAAAAAmAAAACAAAAP//////////"/>
                  </a:ext>
                </a:extLst>
              </p:cNvSpPr>
              <p:nvPr/>
            </p:nvSpPr>
            <p:spPr>
              <a:xfrm>
                <a:off x="3200400" y="4572000"/>
                <a:ext cx="11430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en-us"/>
                </a:pPr>
                <a:endParaRPr/>
              </a:p>
            </p:txBody>
          </p:sp>
          <p:sp>
            <p:nvSpPr>
              <p:cNvPr id="26" name="Line 11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Z0Pj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B4AABAdAAAEJwAAEB0AAAAAAAAmAAAACAAAAP//////////"/>
                  </a:ext>
                </a:extLst>
              </p:cNvSpPr>
              <p:nvPr/>
            </p:nvSpPr>
            <p:spPr>
              <a:xfrm>
                <a:off x="4953000" y="4724400"/>
                <a:ext cx="138938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en-us"/>
                </a:pPr>
                <a:endParaRPr/>
              </a:p>
            </p:txBody>
          </p:sp>
          <p:sp>
            <p:nvSpPr>
              <p:cNvPr id="25" name="Text Box 12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1pbH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BYAAMgZAADoFwAAPBwAAAAgAAAmAAAACAAAAP//////////"/>
                  </a:ext>
                </a:extLst>
              </p:cNvSpPr>
              <p:nvPr/>
            </p:nvSpPr>
            <p:spPr>
              <a:xfrm>
                <a:off x="3581400" y="4191000"/>
                <a:ext cx="304800" cy="3987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0</a:t>
                </a:r>
              </a:p>
            </p:txBody>
          </p:sp>
          <p:sp>
            <p:nvSpPr>
              <p:cNvPr id="24" name="Text Box 13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NoZW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D4AACgXAAA+QgAAmxkAAAAgAAAmAAAACAAAAP//////////"/>
                  </a:ext>
                </a:extLst>
              </p:cNvSpPr>
              <p:nvPr/>
            </p:nvSpPr>
            <p:spPr>
              <a:xfrm>
                <a:off x="10210800" y="3764280"/>
                <a:ext cx="557530" cy="39814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0/1</a:t>
                </a:r>
              </a:p>
            </p:txBody>
          </p:sp>
          <p:sp>
            <p:nvSpPr>
              <p:cNvPr id="23" name="Text Box 1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8+P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CEAALgaAACgIwAALB0AAAAgAAAmAAAACAAAAP//////////"/>
                  </a:ext>
                </a:extLst>
              </p:cNvSpPr>
              <p:nvPr/>
            </p:nvSpPr>
            <p:spPr>
              <a:xfrm>
                <a:off x="5410200" y="4343400"/>
                <a:ext cx="381000" cy="3987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0</a:t>
                </a:r>
              </a:p>
            </p:txBody>
          </p:sp>
          <p:sp>
            <p:nvSpPr>
              <p:cNvPr id="22" name="Oval 17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E3Nz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BoAADAbAACAHgAA/R4AAAAgAAAmAAAACAAAAP//////////"/>
                  </a:ext>
                </a:extLst>
              </p:cNvSpPr>
              <p:nvPr/>
            </p:nvSpPr>
            <p:spPr>
              <a:xfrm>
                <a:off x="4343400" y="4419600"/>
                <a:ext cx="614680" cy="61785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 algn="ctr"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q</a:t>
                </a:r>
                <a:r>
                  <a:rPr lang="en-us" sz="2000" cap="none" baseline="-24000"/>
                  <a:t>1</a:t>
                </a:r>
                <a:endParaRPr lang="en-us" sz="2400" cap="none"/>
              </a:p>
            </p:txBody>
          </p:sp>
          <p:sp>
            <p:nvSpPr>
              <p:cNvPr id="21" name="Line 18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MiI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BMAAIgdAAC4GgAAiB0AAAAAAAAmAAAACAAAAP//////////"/>
                  </a:ext>
                </a:extLst>
              </p:cNvSpPr>
              <p:nvPr/>
            </p:nvSpPr>
            <p:spPr>
              <a:xfrm flipH="1">
                <a:off x="3200400" y="4800600"/>
                <a:ext cx="11430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en-us"/>
                </a:pPr>
                <a:endParaRPr/>
              </a:p>
            </p:txBody>
          </p:sp>
          <p:sp>
            <p:nvSpPr>
              <p:cNvPr id="20" name="Text Box 19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48L2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BcAABAdAADhGQAAhB8AAAAgAAAmAAAACAAAAP//////////"/>
                  </a:ext>
                </a:extLst>
              </p:cNvSpPr>
              <p:nvPr/>
            </p:nvSpPr>
            <p:spPr>
              <a:xfrm>
                <a:off x="3886200" y="4724400"/>
                <a:ext cx="320675" cy="3987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1</a:t>
                </a:r>
              </a:p>
            </p:txBody>
          </p:sp>
          <p:sp>
            <p:nvSpPr>
              <p:cNvPr id="19" name="Text Box 20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AiIG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BAAAPgWAADZEgAAbBkAAAAgAAAmAAAACAAAAP//////////"/>
                  </a:ext>
                </a:extLst>
              </p:cNvSpPr>
              <p:nvPr/>
            </p:nvSpPr>
            <p:spPr>
              <a:xfrm>
                <a:off x="2743200" y="3733800"/>
                <a:ext cx="320675" cy="3987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1</a:t>
                </a:r>
              </a:p>
            </p:txBody>
          </p:sp>
          <p:cxnSp>
            <p:nvCxnSpPr>
              <p:cNvPr id="18" name="AutoShape 25"/>
              <p:cNvCxnSpPr>
                <a:stCxn id="30" idx="4"/>
                <a:endCxn id="29" idx="5"/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EhQ/xtw1GM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9wOn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RMAAG4eAADNKAAA/R4AAAAAAAAmAAAACAAAAP//////////"/>
                  </a:ext>
                </a:extLst>
              </p:cNvCxnSpPr>
              <p:nvPr/>
            </p:nvCxnSpPr>
            <p:spPr>
              <a:xfrm rot="5400000" flipH="1">
                <a:off x="4827905" y="3233420"/>
                <a:ext cx="90805" cy="3517900"/>
              </a:xfrm>
              <a:prstGeom prst="curvedConnector3">
                <a:avLst>
                  <a:gd name="adj1" fmla="val -252630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</p:cxnSp>
          <p:sp>
            <p:nvSpPr>
              <p:cNvPr id="17" name="Text Box 26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A1MD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B4AANAgAAA4IgAARCMAAAAgAAAmAAAACAAAAP//////////"/>
                  </a:ext>
                </a:extLst>
              </p:cNvSpPr>
              <p:nvPr/>
            </p:nvSpPr>
            <p:spPr>
              <a:xfrm>
                <a:off x="4876800" y="5334000"/>
                <a:ext cx="685800" cy="3987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1</a:t>
                </a:r>
              </a:p>
            </p:txBody>
          </p:sp>
          <p:grpSp>
            <p:nvGrpSpPr>
              <p:cNvPr id="14" name="Group 27"/>
              <p:cNvGrp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HVDaGEfAAAAVAAAAAAAAAAAAAAAAAAAAAAAAAAAAAAAAAAAAAAAAAAAAAAAAAAAAAAAAAAAAAAAAAAAAAAAAAAAAAAAAAAAAAAAAAAAAAAAAAAAAAAAAAAAAAAAAAAAACEAAAAYAAAAFAAAAEw+AABgGwAAFkIAACwfAAAAAAAAJgAAAAgAAAD/////AAAAAA=="/>
                  </a:ext>
                </a:extLst>
              </p:cNvGrpSpPr>
              <p:nvPr/>
            </p:nvGrpSpPr>
            <p:grpSpPr>
              <a:xfrm>
                <a:off x="10126980" y="4450080"/>
                <a:ext cx="615950" cy="617220"/>
                <a:chOff x="10126980" y="4450080"/>
                <a:chExt cx="615950" cy="617220"/>
              </a:xfrm>
            </p:grpSpPr>
            <p:sp>
              <p:nvSpPr>
                <p:cNvPr id="16" name="Oval 28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w9In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T4AALcbAADFQQAA1R4AAAAgAAAmAAAACAAAAP//////////"/>
                    </a:ext>
                  </a:extLst>
                </p:cNvSpPr>
                <p:nvPr/>
              </p:nvSpPr>
              <p:spPr>
                <a:xfrm>
                  <a:off x="10180955" y="4505325"/>
                  <a:ext cx="510540" cy="50673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none" lIns="91440" tIns="45720" rIns="91440" bIns="45720" numCol="1" spcCol="215900" anchor="ctr"/>
                <a:lstStyle>
                  <a:lvl1pPr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u"/>
                    <a:defRPr lang="en-us" sz="32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w"/>
                    <a:defRPr lang="en-us" sz="28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spcBef>
                      <a:spcPts val="0"/>
                    </a:spcBef>
                    <a:buClr>
                      <a:srgbClr val="CC00CC"/>
                    </a:buClr>
                    <a:buChar char="•"/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 algn="ctr">
                    <a:spcBef>
                      <a:spcPts val="0"/>
                    </a:spcBef>
                    <a:buNone/>
                    <a:defRPr lang="en-us"/>
                  </a:pPr>
                  <a:r>
                    <a:rPr lang="en-us" sz="2000" cap="none"/>
                    <a:t>q</a:t>
                  </a:r>
                  <a:r>
                    <a:rPr lang="en-us" sz="2000" cap="none" baseline="-24000"/>
                    <a:t>4</a:t>
                  </a:r>
                </a:p>
              </p:txBody>
            </p:sp>
            <p:sp>
              <p:nvSpPr>
                <p:cNvPr id="15" name="Oval 29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IwI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TD4AAGAbAAAWQgAALB8AAAAgAAAmAAAACAAAAP//////////"/>
                    </a:ext>
                  </a:extLst>
                </p:cNvSpPr>
                <p:nvPr/>
              </p:nvSpPr>
              <p:spPr>
                <a:xfrm>
                  <a:off x="10126980" y="4450080"/>
                  <a:ext cx="615950" cy="61722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none" lIns="91440" tIns="45720" rIns="91440" bIns="45720" numCol="1" spcCol="215900" anchor="ctr"/>
                <a:lstStyle>
                  <a:lvl1pPr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u"/>
                    <a:defRPr lang="en-us" sz="32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spcBef>
                      <a:spcPts val="0"/>
                    </a:spcBef>
                    <a:buClr>
                      <a:srgbClr val="CC00CC"/>
                    </a:buClr>
                    <a:buFont typeface="Monotype Sorts" charset="0"/>
                    <a:buChar char="w"/>
                    <a:defRPr lang="en-us" sz="28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spcBef>
                      <a:spcPts val="0"/>
                    </a:spcBef>
                    <a:buClr>
                      <a:srgbClr val="CC00CC"/>
                    </a:buClr>
                    <a:buChar char="•"/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spcBef>
                      <a:spcPts val="0"/>
                    </a:spcBef>
                    <a:buChar char="–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spcBef>
                      <a:spcPts val="0"/>
                    </a:spcBef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buChar char="»"/>
                    <a:defRPr lang="en-us" sz="2000" cap="none">
                      <a:solidFill>
                        <a:schemeClr val="tx1"/>
                      </a:solidFill>
                      <a:latin typeface="Times New Roman" pitchFamily="1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>
                    <a:spcBef>
                      <a:spcPts val="0"/>
                    </a:spcBef>
                    <a:buNone/>
                    <a:defRPr lang="en-us"/>
                  </a:pPr>
                  <a:endParaRPr lang="en-us" sz="2400" cap="none"/>
                </a:p>
              </p:txBody>
            </p:sp>
          </p:grpSp>
          <p:sp>
            <p:nvSpPr>
              <p:cNvPr id="13" name="Line 32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NDRD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DUAAEAdAABYPgAAQB0AAAAAAAAmAAAACAAAAP//////////"/>
                  </a:ext>
                </a:extLst>
              </p:cNvSpPr>
              <p:nvPr/>
            </p:nvSpPr>
            <p:spPr>
              <a:xfrm>
                <a:off x="8763000" y="4754880"/>
                <a:ext cx="13716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en-us"/>
                </a:pPr>
                <a:endParaRPr/>
              </a:p>
            </p:txBody>
          </p:sp>
          <p:sp>
            <p:nvSpPr>
              <p:cNvPr id="12" name="Text Box 33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48YT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DkAAHAaAACIOwAA4xwAAAAgAAAmAAAACAAAAP//////////"/>
                  </a:ext>
                </a:extLst>
              </p:cNvSpPr>
              <p:nvPr/>
            </p:nvSpPr>
            <p:spPr>
              <a:xfrm>
                <a:off x="9372600" y="4297680"/>
                <a:ext cx="304800" cy="39814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1</a:t>
                </a:r>
              </a:p>
            </p:txBody>
          </p:sp>
          <p:cxnSp>
            <p:nvCxnSpPr>
              <p:cNvPr id="11" name="AutoShape 34"/>
              <p:cNvCxn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AQes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YxNz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D4AANgbAACAQQAA2hsAAAAAAAAmAAAACAAAAP//////////"/>
                  </a:ext>
                </a:extLst>
              </p:cNvCxnSpPr>
              <p:nvPr/>
            </p:nvCxnSpPr>
            <p:spPr>
              <a:xfrm rot="5400000" flipV="1">
                <a:off x="10428605" y="4308475"/>
                <a:ext cx="1270" cy="436880"/>
              </a:xfrm>
              <a:prstGeom prst="curvedConnector3">
                <a:avLst>
                  <a:gd name="adj1" fmla="val -20800009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</p:cxnSp>
          <p:sp>
            <p:nvSpPr>
              <p:cNvPr id="10" name="Text Box 14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8+PC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CwAALgaAADgLgAALB0AAAAgAAAmAAAACAAAAP//////////"/>
                  </a:ext>
                </a:extLst>
              </p:cNvSpPr>
              <p:nvPr/>
            </p:nvSpPr>
            <p:spPr>
              <a:xfrm>
                <a:off x="7239000" y="4343400"/>
                <a:ext cx="381000" cy="3987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0</a:t>
                </a:r>
              </a:p>
            </p:txBody>
          </p:sp>
        </p:grpSp>
        <p:sp>
          <p:nvSpPr>
            <p:cNvPr id="8" name="Line 1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RlZl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CoAACgdAACwMQAAKB0AAAAAAAAmAAAACAAAAP//////////"/>
                </a:ext>
              </a:extLst>
            </p:cNvSpPr>
            <p:nvPr/>
          </p:nvSpPr>
          <p:spPr>
            <a:xfrm>
              <a:off x="6934200" y="4739640"/>
              <a:ext cx="11430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7" name="Oval 1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VmPj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DEAAGAbAACoNQAALR8AAAAgAAAmAAAACAAAAP//////////"/>
                </a:ext>
              </a:extLst>
            </p:cNvSpPr>
            <p:nvPr/>
          </p:nvSpPr>
          <p:spPr>
            <a:xfrm>
              <a:off x="8107680" y="4450080"/>
              <a:ext cx="614680" cy="61785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q</a:t>
              </a:r>
              <a:r>
                <a:rPr lang="en-us" sz="2000" cap="none" baseline="-24000"/>
                <a:t>3</a:t>
              </a:r>
              <a:endParaRPr lang="en-us" sz="2400" cap="none"/>
            </a:p>
          </p:txBody>
        </p:sp>
        <p:cxnSp>
          <p:nvCxnSpPr>
            <p:cNvPr id="6" name="AutoShape 23"/>
            <p:cNvCxn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AQes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I1Ij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DIAANgbAAAINQAA2xsAAAAAAAAmAAAACAAAAP//////////"/>
                </a:ext>
              </a:extLst>
            </p:cNvCxnSpPr>
            <p:nvPr/>
          </p:nvCxnSpPr>
          <p:spPr>
            <a:xfrm rot="5400000" flipV="1">
              <a:off x="8401050" y="4309110"/>
              <a:ext cx="1905" cy="436880"/>
            </a:xfrm>
            <a:prstGeom prst="curvedConnector3">
              <a:avLst>
                <a:gd name="adj1" fmla="val -208000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</p:cxnSp>
        <p:sp>
          <p:nvSpPr>
            <p:cNvPr id="5" name="Text Box 2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F0aW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DIAACgXAACwNAAAnBkAAAAgAAAmAAAACAAAAP//////////"/>
                </a:ext>
              </a:extLst>
            </p:cNvSpPr>
            <p:nvPr/>
          </p:nvSpPr>
          <p:spPr>
            <a:xfrm>
              <a:off x="8260080" y="3764280"/>
              <a:ext cx="304800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  <p:extLst>
      <p:ext uri="smNativeData">
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jlXrZQEAAAAFAAAA/f///wEAAAADAAAACgAAAAAAAAAAAAAAAAAAAA=="/>
      </p:ext>
    </p:ext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UwND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wgAAL0BAAAxQgAA/QYAABAAAAAmAAAACAAAAAEAAAAAAAAA"/>
              </a:ext>
            </a:extLst>
          </p:cNvSpPr>
          <p:nvPr>
            <p:ph type="title"/>
          </p:nvPr>
        </p:nvSpPr>
        <p:spPr>
          <a:xfrm>
            <a:off x="1431925" y="282575"/>
            <a:ext cx="9328150" cy="853440"/>
          </a:xfrm>
        </p:spPr>
        <p:txBody>
          <a:bodyPr/>
          <a:lstStyle/>
          <a:p>
            <a:pPr>
              <a:defRPr lang="en-us"/>
            </a:pPr>
            <a:r>
              <a:t>More Examples on DFA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Fyc2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EAAKQIAABwSAAAiREAABAAAAAmAAAACAAAAAEAAAAAAAAA"/>
              </a:ext>
            </a:extLst>
          </p:cNvSpPr>
          <p:nvPr>
            <p:ph type="body" idx="1"/>
          </p:nvPr>
        </p:nvSpPr>
        <p:spPr>
          <a:xfrm>
            <a:off x="198120" y="1404620"/>
            <a:ext cx="11577320" cy="1445895"/>
          </a:xfrm>
        </p:spPr>
        <p:txBody>
          <a:bodyPr/>
          <a:lstStyle/>
          <a:p>
            <a:pPr>
              <a:buNone/>
              <a:defRPr lang="en-us"/>
            </a:pPr>
            <a:r>
              <a:rPr lang="en-us" sz="2600" cap="none"/>
              <a:t>8. Given a DFA, M such that:</a:t>
            </a:r>
          </a:p>
          <a:p>
            <a:pPr>
              <a:buNone/>
              <a:defRPr lang="en-us"/>
            </a:pPr>
            <a:r>
              <a:rPr lang="en-us" sz="2600" cap="none"/>
              <a:t> L(M) = {x | x is in {a,b}* and </a:t>
            </a:r>
            <a:r>
              <a:rPr lang="en-us" sz="2600" i="1" cap="none"/>
              <a:t>a </a:t>
            </a:r>
            <a:r>
              <a:rPr lang="en-us" sz="2600" cap="none"/>
              <a:t>is immediately followed by </a:t>
            </a:r>
            <a:r>
              <a:rPr lang="en-us" sz="2600" i="1" cap="none"/>
              <a:t>b</a:t>
            </a:r>
            <a:r>
              <a:rPr lang="en-us" sz="2600" cap="none"/>
              <a:t>}</a:t>
            </a:r>
          </a:p>
          <a:p>
            <a:pPr>
              <a:buNone/>
              <a:defRPr lang="en-us"/>
            </a:pPr>
            <a:endParaRPr lang="en-us" sz="2600" cap="none"/>
          </a:p>
        </p:txBody>
      </p:sp>
      <p:grpSp>
        <p:nvGrpSpPr>
          <p:cNvPr id="4" name="Group 35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OAQAAAIFgAAYC8AAJQeAAAQAAAAJgAAAAgAAAD/////AAAAAA=="/>
              </a:ext>
            </a:extLst>
          </p:cNvGrpSpPr>
          <p:nvPr/>
        </p:nvGrpSpPr>
        <p:grpSpPr>
          <a:xfrm>
            <a:off x="2743200" y="3581400"/>
            <a:ext cx="4958080" cy="1389380"/>
            <a:chOff x="2743200" y="3581400"/>
            <a:chExt cx="4958080" cy="1389380"/>
          </a:xfrm>
        </p:grpSpPr>
        <p:sp>
          <p:nvSpPr>
            <p:cNvPr id="20" name="Line 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U9Il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BAAACgcAAAFFAAAKBwAAAAAAAAmAAAACAAAAP//////////"/>
                </a:ext>
              </a:extLst>
            </p:cNvSpPr>
            <p:nvPr/>
          </p:nvSpPr>
          <p:spPr>
            <a:xfrm>
              <a:off x="2743200" y="4577080"/>
              <a:ext cx="51117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9" name="Oval 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wvYT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BQAAEAaAADwFwAADR4AAAAgAAAmAAAACAAAAP//////////"/>
                </a:ext>
              </a:extLst>
            </p:cNvSpPr>
            <p:nvPr/>
          </p:nvSpPr>
          <p:spPr>
            <a:xfrm>
              <a:off x="3276600" y="4267200"/>
              <a:ext cx="614680" cy="61785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q</a:t>
              </a:r>
              <a:r>
                <a:rPr lang="en-us" sz="2000" cap="none" baseline="-24000"/>
                <a:t>0</a:t>
              </a:r>
            </a:p>
          </p:txBody>
        </p:sp>
        <p:cxnSp>
          <p:nvCxnSpPr>
            <p:cNvPr id="18" name="AutoShape 9"/>
            <p:cNvCxnSpPr>
              <a:stCxn id="19" idx="1"/>
              <a:endCxn id="19" idx="7"/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Awec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MyMD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txQAAM8aAABhFwAA0RoAAAAAAAAmAAAACAAAAP//////////"/>
                </a:ext>
              </a:extLst>
            </p:cNvCxnSpPr>
            <p:nvPr/>
          </p:nvCxnSpPr>
          <p:spPr>
            <a:xfrm rot="16200000" flipH="1">
              <a:off x="3583305" y="4142105"/>
              <a:ext cx="1270" cy="433070"/>
            </a:xfrm>
            <a:prstGeom prst="curvedConnector3">
              <a:avLst>
                <a:gd name="adj1" fmla="val -201000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</p:cxnSp>
        <p:sp>
          <p:nvSpPr>
            <p:cNvPr id="17" name="Line 1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pbW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BcAADAbAADwHgAAMBsAAAAAAAAmAAAACAAAAP//////////"/>
                </a:ext>
              </a:extLst>
            </p:cNvSpPr>
            <p:nvPr/>
          </p:nvSpPr>
          <p:spPr>
            <a:xfrm>
              <a:off x="3886200" y="4419600"/>
              <a:ext cx="11430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6" name="Line 11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CIAACAcAAA8KwAAIBwAAAAAAAAmAAAACAAAAP//////////"/>
                </a:ext>
              </a:extLst>
            </p:cNvSpPr>
            <p:nvPr/>
          </p:nvSpPr>
          <p:spPr>
            <a:xfrm>
              <a:off x="5638800" y="4572000"/>
              <a:ext cx="138938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5" name="Text Box 1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BoAANgYAAAgHAAATBsAAAAgAAAmAAAACAAAAP//////////"/>
                </a:ext>
              </a:extLst>
            </p:cNvSpPr>
            <p:nvPr/>
          </p:nvSpPr>
          <p:spPr>
            <a:xfrm>
              <a:off x="4267200" y="4038600"/>
              <a:ext cx="304800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a</a:t>
              </a:r>
            </a:p>
          </p:txBody>
        </p:sp>
        <p:sp>
          <p:nvSpPr>
            <p:cNvPr id="14" name="Text Box 1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9ysAADgWAABgLwAAqxgAAAAgAAAmAAAACAAAAP//////////"/>
                </a:ext>
              </a:extLst>
            </p:cNvSpPr>
            <p:nvPr/>
          </p:nvSpPr>
          <p:spPr>
            <a:xfrm>
              <a:off x="7146925" y="3611880"/>
              <a:ext cx="554355" cy="3981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a/b</a:t>
              </a:r>
            </a:p>
          </p:txBody>
        </p:sp>
        <p:sp>
          <p:nvSpPr>
            <p:cNvPr id="13" name="Text Box 1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CUAAMgZAADYJwAAPBwAAAAgAAAmAAAACAAAAP//////////"/>
                </a:ext>
              </a:extLst>
            </p:cNvSpPr>
            <p:nvPr/>
          </p:nvSpPr>
          <p:spPr>
            <a:xfrm>
              <a:off x="6096000" y="4191000"/>
              <a:ext cx="381000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a</a:t>
              </a:r>
            </a:p>
          </p:txBody>
        </p:sp>
        <p:sp>
          <p:nvSpPr>
            <p:cNvPr id="12" name="Oval 1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8B4AAEAaAAC4IgAADR4AAAAgAAAmAAAACAAAAP//////////"/>
                </a:ext>
              </a:extLst>
            </p:cNvSpPr>
            <p:nvPr/>
          </p:nvSpPr>
          <p:spPr>
            <a:xfrm>
              <a:off x="5029200" y="4267200"/>
              <a:ext cx="614680" cy="61785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q</a:t>
              </a:r>
              <a:r>
                <a:rPr lang="en-us" sz="2000" cap="none" baseline="-24000"/>
                <a:t>1</a:t>
              </a:r>
              <a:endParaRPr lang="en-us" sz="2400" cap="none"/>
            </a:p>
          </p:txBody>
        </p:sp>
        <p:sp>
          <p:nvSpPr>
            <p:cNvPr id="11" name="Line 1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BcAAJgcAADwHgAAmBwAAAAAAAAmAAAACAAAAP//////////"/>
                </a:ext>
              </a:extLst>
            </p:cNvSpPr>
            <p:nvPr/>
          </p:nvSpPr>
          <p:spPr>
            <a:xfrm flipH="1">
              <a:off x="3886200" y="4648200"/>
              <a:ext cx="11430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0" name="Text Box 1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BwAACAcAAAeHgAAlB4AAAAgAAAmAAAACAAAAP//////////"/>
                </a:ext>
              </a:extLst>
            </p:cNvSpPr>
            <p:nvPr/>
          </p:nvSpPr>
          <p:spPr>
            <a:xfrm>
              <a:off x="4572000" y="4572000"/>
              <a:ext cx="323850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b</a:t>
              </a:r>
            </a:p>
          </p:txBody>
        </p:sp>
        <p:sp>
          <p:nvSpPr>
            <p:cNvPr id="9" name="Text Box 2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BUAAAgWAAAWFwAAfBgAAAAgAAAmAAAACAAAAP//////////"/>
                </a:ext>
              </a:extLst>
            </p:cNvSpPr>
            <p:nvPr/>
          </p:nvSpPr>
          <p:spPr>
            <a:xfrm>
              <a:off x="3429000" y="3581400"/>
              <a:ext cx="323850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b</a:t>
              </a:r>
            </a:p>
          </p:txBody>
        </p:sp>
        <p:grpSp>
          <p:nvGrpSpPr>
            <p:cNvPr id="6" name="Group 27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HEUAABoGgAAPS8AADoeAAAAAAAAJgAAAAgAAAD/////AAAAAA=="/>
                </a:ext>
              </a:extLst>
            </p:cNvGrpSpPr>
            <p:nvPr/>
          </p:nvGrpSpPr>
          <p:grpSpPr>
            <a:xfrm>
              <a:off x="3322955" y="4292600"/>
              <a:ext cx="4356100" cy="621030"/>
              <a:chOff x="3322955" y="4292600"/>
              <a:chExt cx="4356100" cy="621030"/>
            </a:xfrm>
          </p:grpSpPr>
          <p:sp>
            <p:nvSpPr>
              <p:cNvPr id="8" name="Oval 28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RQAAKAaAACVFwAAvh0AAAAgAAAmAAAACAAAAP//////////"/>
                  </a:ext>
                </a:extLst>
              </p:cNvSpPr>
              <p:nvPr/>
            </p:nvSpPr>
            <p:spPr>
              <a:xfrm>
                <a:off x="3322955" y="4328160"/>
                <a:ext cx="510540" cy="50673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 algn="ctr">
                  <a:spcBef>
                    <a:spcPts val="0"/>
                  </a:spcBef>
                  <a:buNone/>
                  <a:defRPr lang="en-us"/>
                </a:pPr>
                <a:endParaRPr lang="en-us" sz="2000" cap="none" baseline="-24000"/>
              </a:p>
            </p:txBody>
          </p:sp>
          <p:sp>
            <p:nvSpPr>
              <p:cNvPr id="7" name="Oval 29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ysAAGgaAAA9LwAAOh4AAAAgAAAmAAAACAAAAP//////////"/>
                  </a:ext>
                </a:extLst>
              </p:cNvSpPr>
              <p:nvPr/>
            </p:nvSpPr>
            <p:spPr>
              <a:xfrm>
                <a:off x="7063105" y="4292600"/>
                <a:ext cx="615950" cy="62103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spcBef>
                    <a:spcPts val="0"/>
                  </a:spcBef>
                  <a:buNone/>
                  <a:defRPr lang="en-us"/>
                </a:pPr>
                <a:endParaRPr lang="en-us" sz="2400" cap="none"/>
              </a:p>
              <a:p>
                <a:pPr>
                  <a:spcBef>
                    <a:spcPts val="0"/>
                  </a:spcBef>
                  <a:buNone/>
                  <a:defRPr lang="en-us"/>
                </a:pPr>
                <a:r>
                  <a:rPr lang="en-us" sz="2400" cap="none"/>
                  <a:t>q</a:t>
                </a:r>
                <a:r>
                  <a:rPr lang="en-us" sz="2400" cap="none" baseline="-24000"/>
                  <a:t>2</a:t>
                </a:r>
              </a:p>
              <a:p>
                <a:pPr>
                  <a:spcBef>
                    <a:spcPts val="0"/>
                  </a:spcBef>
                  <a:buNone/>
                  <a:defRPr lang="en-us"/>
                </a:pPr>
                <a:endParaRPr lang="en-us" sz="2400" cap="none"/>
              </a:p>
            </p:txBody>
          </p:sp>
        </p:grpSp>
        <p:cxnSp>
          <p:nvCxnSpPr>
            <p:cNvPr id="5" name="AutoShape 34"/>
            <p:cNvCxn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AQes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9ysAAOgaAACnLgAA6hoAAAAAAAAmAAAACAAAAP//////////"/>
                </a:ext>
              </a:extLst>
            </p:cNvCxnSpPr>
            <p:nvPr/>
          </p:nvCxnSpPr>
          <p:spPr>
            <a:xfrm rot="5400000" flipV="1">
              <a:off x="7364730" y="4156075"/>
              <a:ext cx="1270" cy="436880"/>
            </a:xfrm>
            <a:prstGeom prst="curvedConnector3">
              <a:avLst>
                <a:gd name="adj1" fmla="val -208000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  <p:extLst>
      <p:ext uri="smNativeData">
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jlXrZQEAAAAFAAAA/f///wEAAAABAAAAAAAAAAAAAAAAAAAAAAAAAA=="/>
      </p:ext>
    </p:ext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wgAAL0BAAAxQgAAKgcAABAAAAAmAAAACAAAAAEAAAAAAAAA"/>
              </a:ext>
            </a:extLst>
          </p:cNvSpPr>
          <p:nvPr>
            <p:ph type="title"/>
          </p:nvPr>
        </p:nvSpPr>
        <p:spPr>
          <a:xfrm>
            <a:off x="1431925" y="282575"/>
            <a:ext cx="9328150" cy="882015"/>
          </a:xfrm>
        </p:spPr>
        <p:txBody>
          <a:bodyPr/>
          <a:lstStyle/>
          <a:p>
            <a:pPr>
              <a:defRPr lang="en-us"/>
            </a:pPr>
            <a:r>
              <a:t>More Examples on DFA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wEAADoIAAB9QQAADBAAABAAAAAmAAAACAAAAAEAAAAAAAAA"/>
              </a:ext>
            </a:extLst>
          </p:cNvSpPr>
          <p:nvPr>
            <p:ph type="body" idx="1"/>
          </p:nvPr>
        </p:nvSpPr>
        <p:spPr>
          <a:xfrm>
            <a:off x="301625" y="1337310"/>
            <a:ext cx="10344150" cy="1271270"/>
          </a:xfrm>
        </p:spPr>
        <p:txBody>
          <a:bodyPr/>
          <a:lstStyle/>
          <a:p>
            <a:pPr>
              <a:buNone/>
              <a:defRPr lang="en-us"/>
            </a:pPr>
            <a:r>
              <a:rPr lang="en-us" sz="2600" cap="none"/>
              <a:t>9. Given a DFA, M such that:</a:t>
            </a:r>
          </a:p>
          <a:p>
            <a:pPr>
              <a:buNone/>
              <a:defRPr lang="en-us"/>
            </a:pPr>
            <a:r>
              <a:rPr lang="en-us" sz="2600" cap="none"/>
              <a:t> L(M) = {x | x is in {0,1}* and x contains strings ending in 00}</a:t>
            </a:r>
          </a:p>
          <a:p>
            <a:pPr>
              <a:buNone/>
              <a:defRPr lang="en-us"/>
            </a:pPr>
            <a:endParaRPr lang="en-us" sz="2600" cap="none"/>
          </a:p>
        </p:txBody>
      </p:sp>
      <p:grpSp>
        <p:nvGrpSpPr>
          <p:cNvPr id="4" name="Group 35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AAPAACAFgAAdi0AAMwiAAAQAAAAJgAAAAgAAAD/////AAAAAA=="/>
              </a:ext>
            </a:extLst>
          </p:cNvGrpSpPr>
          <p:nvPr/>
        </p:nvGrpSpPr>
        <p:grpSpPr>
          <a:xfrm>
            <a:off x="2438400" y="3657600"/>
            <a:ext cx="4951730" cy="1998980"/>
            <a:chOff x="2438400" y="3657600"/>
            <a:chExt cx="4951730" cy="1998980"/>
          </a:xfrm>
        </p:grpSpPr>
        <p:sp>
          <p:nvSpPr>
            <p:cNvPr id="22" name="Line 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8AAKAcAAAlEgAAoBwAAAAAAAAmAAAACAAAAP//////////"/>
                </a:ext>
              </a:extLst>
            </p:cNvSpPr>
            <p:nvPr/>
          </p:nvSpPr>
          <p:spPr>
            <a:xfrm>
              <a:off x="2438400" y="4653280"/>
              <a:ext cx="51117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1" name="Oval 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BIAALgaAAAQFgAAhR4AAAAgAAAmAAAACAAAAP//////////"/>
                </a:ext>
              </a:extLst>
            </p:cNvSpPr>
            <p:nvPr/>
          </p:nvSpPr>
          <p:spPr>
            <a:xfrm>
              <a:off x="2971800" y="4343400"/>
              <a:ext cx="614680" cy="61785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q</a:t>
              </a:r>
              <a:r>
                <a:rPr lang="en-us" sz="2000" cap="none" baseline="-24000"/>
                <a:t>0</a:t>
              </a:r>
            </a:p>
          </p:txBody>
        </p:sp>
        <p:cxnSp>
          <p:nvCxnSpPr>
            <p:cNvPr id="20" name="AutoShape 9"/>
            <p:cNvCxnSpPr>
              <a:stCxn id="21" idx="1"/>
              <a:endCxn id="21" idx="7"/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Awec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1xIAAEcbAACBFQAASRsAAAAAAAAmAAAACAAAAP//////////"/>
                </a:ext>
              </a:extLst>
            </p:cNvCxnSpPr>
            <p:nvPr/>
          </p:nvCxnSpPr>
          <p:spPr>
            <a:xfrm rot="16200000" flipH="1">
              <a:off x="3278505" y="4218305"/>
              <a:ext cx="1270" cy="433070"/>
            </a:xfrm>
            <a:prstGeom prst="curvedConnector3">
              <a:avLst>
                <a:gd name="adj1" fmla="val -201000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</p:cxnSp>
        <p:sp>
          <p:nvSpPr>
            <p:cNvPr id="19" name="Line 1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BYAAKgbAAAQHQAAqBsAAAAAAAAmAAAACAAAAP//////////"/>
                </a:ext>
              </a:extLst>
            </p:cNvSpPr>
            <p:nvPr/>
          </p:nvSpPr>
          <p:spPr>
            <a:xfrm>
              <a:off x="3581400" y="4495800"/>
              <a:ext cx="11430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8" name="Line 11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CAAAJgcAABcKQAAmBwAAAAAAAAmAAAACAAAAP//////////"/>
                </a:ext>
              </a:extLst>
            </p:cNvSpPr>
            <p:nvPr/>
          </p:nvSpPr>
          <p:spPr>
            <a:xfrm>
              <a:off x="5334000" y="4648200"/>
              <a:ext cx="138938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7" name="Text Box 1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BgAAFAZAABAGgAAxBsAAAAgAAAmAAAACAAAAP//////////"/>
                </a:ext>
              </a:extLst>
            </p:cNvSpPr>
            <p:nvPr/>
          </p:nvSpPr>
          <p:spPr>
            <a:xfrm>
              <a:off x="3962400" y="4114800"/>
              <a:ext cx="304800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0</a:t>
              </a:r>
            </a:p>
          </p:txBody>
        </p:sp>
        <p:sp>
          <p:nvSpPr>
            <p:cNvPr id="16" name="Text Box 1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CoAAJcWAAApLAAAChkAAAAgAAAmAAAACAAAAP//////////"/>
                </a:ext>
              </a:extLst>
            </p:cNvSpPr>
            <p:nvPr/>
          </p:nvSpPr>
          <p:spPr>
            <a:xfrm>
              <a:off x="6858000" y="3672205"/>
              <a:ext cx="320675" cy="3981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0</a:t>
              </a:r>
            </a:p>
          </p:txBody>
        </p:sp>
        <p:sp>
          <p:nvSpPr>
            <p:cNvPr id="15" name="Text Box 1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CMAAEAaAAD4JQAAtBwAAAAgAAAmAAAACAAAAP//////////"/>
                </a:ext>
              </a:extLst>
            </p:cNvSpPr>
            <p:nvPr/>
          </p:nvSpPr>
          <p:spPr>
            <a:xfrm>
              <a:off x="5791200" y="4267200"/>
              <a:ext cx="381000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0</a:t>
              </a:r>
            </a:p>
          </p:txBody>
        </p:sp>
        <p:sp>
          <p:nvSpPr>
            <p:cNvPr id="14" name="Oval 1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B0AALgaAADYIAAAhR4AAAAgAAAmAAAACAAAAP//////////"/>
                </a:ext>
              </a:extLst>
            </p:cNvSpPr>
            <p:nvPr/>
          </p:nvSpPr>
          <p:spPr>
            <a:xfrm>
              <a:off x="4724400" y="4343400"/>
              <a:ext cx="614680" cy="61785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q</a:t>
              </a:r>
              <a:r>
                <a:rPr lang="en-us" sz="2000" cap="none" baseline="-24000"/>
                <a:t>1</a:t>
              </a:r>
              <a:endParaRPr lang="en-us" sz="2400" cap="none"/>
            </a:p>
          </p:txBody>
        </p:sp>
        <p:sp>
          <p:nvSpPr>
            <p:cNvPr id="13" name="Line 1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BYAABAdAAAQHQAAEB0AAAAAAAAmAAAACAAAAP//////////"/>
                </a:ext>
              </a:extLst>
            </p:cNvSpPr>
            <p:nvPr/>
          </p:nvSpPr>
          <p:spPr>
            <a:xfrm flipH="1">
              <a:off x="3581400" y="4724400"/>
              <a:ext cx="11430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2" name="Text Box 1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BoAAJgcAAA5HAAADB8AAAAgAAAmAAAACAAAAP//////////"/>
                </a:ext>
              </a:extLst>
            </p:cNvSpPr>
            <p:nvPr/>
          </p:nvSpPr>
          <p:spPr>
            <a:xfrm>
              <a:off x="4267200" y="4648200"/>
              <a:ext cx="320675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1</a:t>
              </a:r>
            </a:p>
          </p:txBody>
        </p:sp>
        <p:sp>
          <p:nvSpPr>
            <p:cNvPr id="11" name="Text Box 2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IAWAAAxFQAA9BgAAAAgAAAmAAAACAAAAP//////////"/>
                </a:ext>
              </a:extLst>
            </p:cNvSpPr>
            <p:nvPr/>
          </p:nvSpPr>
          <p:spPr>
            <a:xfrm>
              <a:off x="3124200" y="3657600"/>
              <a:ext cx="320675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1</a:t>
              </a:r>
            </a:p>
          </p:txBody>
        </p:sp>
        <p:cxnSp>
          <p:nvCxnSpPr>
            <p:cNvPr id="10" name="AutoShape 25"/>
            <p:cNvCxnSpPr>
              <a:endCxn id="21" idx="5"/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EhQ/xtw1GM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RUAAPYdAAAlKwAAhR4AAAAAAAAmAAAACAAAAP//////////"/>
                </a:ext>
              </a:extLst>
            </p:cNvCxnSpPr>
            <p:nvPr/>
          </p:nvCxnSpPr>
          <p:spPr>
            <a:xfrm rot="16200000" flipV="1">
              <a:off x="5208905" y="3157220"/>
              <a:ext cx="90805" cy="3517900"/>
            </a:xfrm>
            <a:prstGeom prst="curvedConnector3">
              <a:avLst>
                <a:gd name="adj1" fmla="val -25263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</p:cxnSp>
        <p:sp>
          <p:nvSpPr>
            <p:cNvPr id="9" name="Text Box 2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CAAAFggAACQJAAAzCIAAAAgAAAmAAAACAAAAP//////////"/>
                </a:ext>
              </a:extLst>
            </p:cNvSpPr>
            <p:nvPr/>
          </p:nvSpPr>
          <p:spPr>
            <a:xfrm>
              <a:off x="5257800" y="5257800"/>
              <a:ext cx="685800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000" cap="none"/>
                <a:t>1</a:t>
              </a:r>
            </a:p>
          </p:txBody>
        </p:sp>
        <p:grpSp>
          <p:nvGrpSpPr>
            <p:cNvPr id="6" name="Group 27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KwpAADPGgAAdi0AAJseAAAAAAAAJgAAAAgAAAD/////AAAAAA=="/>
                </a:ext>
              </a:extLst>
            </p:cNvGrpSpPr>
            <p:nvPr/>
          </p:nvGrpSpPr>
          <p:grpSpPr>
            <a:xfrm>
              <a:off x="6774180" y="4358005"/>
              <a:ext cx="615950" cy="617220"/>
              <a:chOff x="6774180" y="4358005"/>
              <a:chExt cx="615950" cy="617220"/>
            </a:xfrm>
          </p:grpSpPr>
          <p:sp>
            <p:nvSpPr>
              <p:cNvPr id="8" name="Oval 28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SoAACYbAAAlLQAARB4AAAAgAAAmAAAACAAAAP//////////"/>
                  </a:ext>
                </a:extLst>
              </p:cNvSpPr>
              <p:nvPr/>
            </p:nvSpPr>
            <p:spPr>
              <a:xfrm>
                <a:off x="6828155" y="4413250"/>
                <a:ext cx="510540" cy="50673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 algn="ctr">
                  <a:spcBef>
                    <a:spcPts val="0"/>
                  </a:spcBef>
                  <a:buNone/>
                  <a:defRPr lang="en-us"/>
                </a:pPr>
                <a:r>
                  <a:rPr lang="en-us" sz="2000" cap="none"/>
                  <a:t>q</a:t>
                </a:r>
                <a:r>
                  <a:rPr lang="en-us" sz="2000" cap="none" baseline="-24000"/>
                  <a:t>2</a:t>
                </a:r>
              </a:p>
            </p:txBody>
          </p:sp>
          <p:sp>
            <p:nvSpPr>
              <p:cNvPr id="7" name="Oval 29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CkAAM8aAAB2LQAAmx4AAAAgAAAmAAAACAAAAP//////////"/>
                  </a:ext>
                </a:extLst>
              </p:cNvSpPr>
              <p:nvPr/>
            </p:nvSpPr>
            <p:spPr>
              <a:xfrm>
                <a:off x="6774180" y="4358005"/>
                <a:ext cx="615950" cy="6172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spcBef>
                    <a:spcPts val="0"/>
                  </a:spcBef>
                  <a:buNone/>
                  <a:defRPr lang="en-us"/>
                </a:pPr>
                <a:endParaRPr lang="en-us" sz="2400" cap="none"/>
              </a:p>
            </p:txBody>
          </p:sp>
        </p:grpSp>
        <p:cxnSp>
          <p:nvCxnSpPr>
            <p:cNvPr id="5" name="AutoShape 34"/>
            <p:cNvCxn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AQes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CoAAEcbAADgLAAASRsAAAAAAAAmAAAACAAAAP//////////"/>
                </a:ext>
              </a:extLst>
            </p:cNvCxnSpPr>
            <p:nvPr/>
          </p:nvCxnSpPr>
          <p:spPr>
            <a:xfrm rot="5400000" flipV="1">
              <a:off x="7075805" y="4216400"/>
              <a:ext cx="1270" cy="436880"/>
            </a:xfrm>
            <a:prstGeom prst="curvedConnector3">
              <a:avLst>
                <a:gd name="adj1" fmla="val -208000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  <p:extLst>
      <p:ext uri="smNativeData">
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jlXrZQEAAAAFAAAA/f///wEAAAABAAAAAAAAAAAAAAAAAAAAAAAAAA=="/>
      </p:ext>
    </p:ext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wgAAL0BAAAxQgAAiwYAABAAAAAmAAAACAAAAAEAAAAAAAAA"/>
              </a:ext>
            </a:extLst>
          </p:cNvSpPr>
          <p:nvPr>
            <p:ph type="title"/>
          </p:nvPr>
        </p:nvSpPr>
        <p:spPr>
          <a:xfrm>
            <a:off x="1431925" y="282575"/>
            <a:ext cx="9328150" cy="781050"/>
          </a:xfrm>
        </p:spPr>
        <p:txBody>
          <a:bodyPr/>
          <a:lstStyle/>
          <a:p>
            <a:pPr>
              <a:defRPr lang="en-us"/>
            </a:pPr>
            <a:r>
              <a:t>Exercise on DFA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wIAACQIAAA5RQAAGyYAABAAAAAmAAAACAAAAAEAAAAAAAAA"/>
              </a:ext>
            </a:extLst>
          </p:cNvSpPr>
          <p:nvPr>
            <p:ph type="body" idx="1"/>
          </p:nvPr>
        </p:nvSpPr>
        <p:spPr>
          <a:xfrm>
            <a:off x="387985" y="1323340"/>
            <a:ext cx="10864850" cy="4871085"/>
          </a:xfrm>
        </p:spPr>
        <p:txBody>
          <a:bodyPr/>
          <a:lstStyle/>
          <a:p>
            <a:pPr>
              <a:buNone/>
              <a:defRPr lang="en-us"/>
            </a:pPr>
            <a:r>
              <a:rPr lang="en-us" sz="2600" cap="none"/>
              <a:t>10. For </a:t>
            </a:r>
            <a:r>
              <a:rPr lang="en-us" sz="2600" cap="none">
                <a:latin typeface="Symbol" pitchFamily="1" charset="2"/>
                <a:ea typeface="Times New Roman" pitchFamily="1" charset="0"/>
                <a:cs typeface="Times New Roman" pitchFamily="1" charset="0"/>
              </a:rPr>
              <a:t>S </a:t>
            </a:r>
            <a:r>
              <a:rPr lang="en-us" sz="2600" cap="none"/>
              <a:t>= {a,b}, construct  DFA's  that  accept  the  sets  consisting  of:</a:t>
            </a:r>
          </a:p>
          <a:p>
            <a:pPr marL="514350" indent="-514350">
              <a:buFontTx/>
              <a:buAutoNum type="alphaLcPeriod"/>
              <a:defRPr lang="en-us"/>
            </a:pPr>
            <a:r>
              <a:t>all  strings  with  exactly  one  a</a:t>
            </a:r>
          </a:p>
          <a:p>
            <a:pPr marL="514350" indent="-514350">
              <a:buFontTx/>
              <a:buAutoNum type="alphaLcPeriod"/>
              <a:defRPr lang="en-us"/>
            </a:pPr>
            <a:r>
              <a:t>all  strings  with  at  least  one  a,</a:t>
            </a:r>
          </a:p>
          <a:p>
            <a:pPr marL="514350" indent="-514350">
              <a:buFontTx/>
              <a:buAutoNum type="alphaLcPeriod"/>
              <a:defRPr lang="en-us"/>
            </a:pPr>
            <a:r>
              <a:t>all  strings with  no more than  three  a's</a:t>
            </a:r>
          </a:p>
          <a:p>
            <a:pPr marL="514350" indent="-514350">
              <a:buFontTx/>
              <a:buAutoNum type="alphaLcPeriod"/>
              <a:defRPr lang="en-us"/>
            </a:pPr>
            <a:r>
              <a:t>all  strings  with  at  least  one  a  and  exactly  two  b's.</a:t>
            </a:r>
          </a:p>
          <a:p>
            <a:pPr marL="514350" indent="-514350">
              <a:buFontTx/>
              <a:buAutoNum type="alphaLcPeriod"/>
              <a:defRPr lang="en-us"/>
            </a:pPr>
            <a:r>
              <a:t>all  the  strings  with  exactly  two  a's  and  more  than  two  b's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wgAAL0BAAAxQgAAuQYAABAAAAAmAAAACAAAAAEAAAAAAAAA"/>
              </a:ext>
            </a:extLst>
          </p:cNvSpPr>
          <p:nvPr>
            <p:ph type="title"/>
          </p:nvPr>
        </p:nvSpPr>
        <p:spPr>
          <a:xfrm>
            <a:off x="1431925" y="282575"/>
            <a:ext cx="9328150" cy="810260"/>
          </a:xfrm>
        </p:spPr>
        <p:txBody>
          <a:bodyPr/>
          <a:lstStyle/>
          <a:p>
            <a:pPr>
              <a:defRPr lang="en-us"/>
            </a:pPr>
            <a:r>
              <a:t>Exercise on DFA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wIAACoIAAD3SAAAniUAABAAAAAmAAAACAAAAAEAAAAAAAAA"/>
              </a:ext>
            </a:extLst>
          </p:cNvSpPr>
          <p:nvPr>
            <p:ph type="body" idx="1"/>
          </p:nvPr>
        </p:nvSpPr>
        <p:spPr>
          <a:xfrm>
            <a:off x="476885" y="1327150"/>
            <a:ext cx="11384280" cy="4787900"/>
          </a:xfrm>
        </p:spPr>
        <p:txBody>
          <a:bodyPr/>
          <a:lstStyle/>
          <a:p>
            <a:pPr>
              <a:buNone/>
              <a:defRPr lang="en-us"/>
            </a:pPr>
            <a:r>
              <a:rPr lang="en-us" sz="2600" cap="none"/>
              <a:t>11. Given a DFA, M such that:</a:t>
            </a:r>
          </a:p>
          <a:p>
            <a:pPr marL="514350" indent="-514350">
              <a:buFontTx/>
              <a:buAutoNum type="alphaLcPeriod"/>
              <a:defRPr lang="en-us"/>
            </a:pPr>
            <a:r>
              <a:rPr lang="en-us" sz="2600" cap="none"/>
              <a:t>L(M) = {x | x is in {0,1}* and x has a substring 	011}</a:t>
            </a:r>
          </a:p>
          <a:p>
            <a:pPr marL="514350" indent="-514350">
              <a:buFontTx/>
              <a:buAutoNum type="alphaLcPeriod"/>
              <a:defRPr lang="en-us"/>
            </a:pPr>
            <a:r>
              <a:rPr lang="en-us" sz="2600" cap="none"/>
              <a:t>L(M) = {x | x is in {0,1}* and the second </a:t>
            </a:r>
            <a:r>
              <a:rPr lang="en-gb" sz="2600" cap="none"/>
              <a:t> </a:t>
            </a:r>
            <a:r>
              <a:rPr lang="en-us" sz="2600" cap="none"/>
              <a:t>symbol from the right is a 1}</a:t>
            </a:r>
          </a:p>
          <a:p>
            <a:pPr marL="514350" indent="-514350">
              <a:buFontTx/>
              <a:buAutoNum type="alphaLcPeriod"/>
              <a:defRPr lang="en-us"/>
            </a:pPr>
            <a:r>
              <a:rPr lang="en-us" sz="2600" cap="none"/>
              <a:t>L(M) = {x | x is in {0,1}* and Either begin or end (or both) with 01 }</a:t>
            </a:r>
          </a:p>
          <a:p>
            <a:pPr>
              <a:buNone/>
              <a:defRPr lang="en-us"/>
            </a:pPr>
            <a:endParaRPr lang="en-us" sz="2600" cap="non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gAABAOAAAwQgAAGBUAABAAAAAmAAAACAAAAAEgAAAAAAAA"/>
              </a:ext>
            </a:extLst>
          </p:cNvSpPr>
          <p:nvPr>
            <p:ph type="ctrTitle"/>
          </p:nvPr>
        </p:nvSpPr>
        <p:spPr>
          <a:xfrm>
            <a:off x="1432560" y="2286000"/>
            <a:ext cx="9326880" cy="11430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 lang="en-us" sz="4050" cap="none"/>
            </a:pPr>
            <a:r>
              <a:rPr lang="en-us" sz="4000" cap="none">
                <a:solidFill>
                  <a:srgbClr val="3D9CF3"/>
                </a:solidFill>
              </a:rPr>
              <a:t>Nondeterministic Finite Automata (NFA)</a:t>
            </a:r>
          </a:p>
        </p:txBody>
      </p:sp>
      <p:sp>
        <p:nvSpPr>
          <p:cNvPr id="3" name="Slide Number Placeholder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UUAAANgnAAC6RQAAiSkAABAAAAAmAAAACAAAAAGAAAB/AAAA"/>
              </a:ext>
            </a:extLst>
          </p:cNvSpPr>
          <p:nvPr>
            <p:ph type="sldNum" sz="quarter" idx="12"/>
          </p:nvPr>
        </p:nvSpPr>
        <p:spPr>
          <a:xfrm>
            <a:off x="10455275" y="6477000"/>
            <a:ext cx="879475" cy="274955"/>
          </a:xfr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09EA-A4D0-A5FF-9E48-52AA47066807}" type="slidenum">
              <a:rPr lang="en-us" sz="1200" cap="none">
                <a:solidFill>
                  <a:srgbClr val="FFFFFF"/>
                </a:solidFill>
              </a:rPr>
              <a:t>27</a:t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E0AAADYRQAAXA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Nondeterminism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EAAGwHAADrSQAAryYAABAAAAAmAAAACAAAAAEAAAAAAAAA"/>
              </a:ext>
            </a:extLst>
          </p:cNvSpPr>
          <p:nvPr>
            <p:ph type="body" idx="1"/>
          </p:nvPr>
        </p:nvSpPr>
        <p:spPr>
          <a:xfrm>
            <a:off x="255905" y="1206500"/>
            <a:ext cx="11760200" cy="5081905"/>
          </a:xfrm>
        </p:spPr>
        <p:txBody>
          <a:bodyPr/>
          <a:lstStyle/>
          <a:p>
            <a:pPr>
              <a:defRPr lang="en-us"/>
            </a:pPr>
            <a:r>
              <a:rPr lang="en-us" sz="2600" cap="none"/>
              <a:t>A </a:t>
            </a:r>
            <a:r>
              <a:rPr lang="en-us" sz="2600" i="1" cap="none">
                <a:solidFill>
                  <a:srgbClr val="FF0066"/>
                </a:solidFill>
              </a:rPr>
              <a:t>nondeterministic finite automaton</a:t>
            </a:r>
            <a:r>
              <a:rPr lang="en-us" sz="2600" cap="none"/>
              <a:t>  has the </a:t>
            </a:r>
            <a:r>
              <a:rPr lang="en-us" sz="2600" cap="none">
                <a:solidFill>
                  <a:srgbClr val="0000FF"/>
                </a:solidFill>
              </a:rPr>
              <a:t>ability to be in several states at once</a:t>
            </a:r>
            <a:r>
              <a:rPr lang="en-us" sz="2600" cap="none"/>
              <a:t>.</a:t>
            </a:r>
          </a:p>
          <a:p>
            <a:pPr>
              <a:defRPr lang="en-us"/>
            </a:pPr>
            <a:r>
              <a:rPr lang="en-us" sz="2600" i="1" cap="none">
                <a:solidFill>
                  <a:srgbClr val="FF0066"/>
                </a:solidFill>
              </a:rPr>
              <a:t>Transitions </a:t>
            </a:r>
            <a:r>
              <a:rPr lang="en-us" sz="2600" cap="none"/>
              <a:t>from </a:t>
            </a:r>
            <a:r>
              <a:rPr lang="en-us" sz="2600" cap="none">
                <a:solidFill>
                  <a:srgbClr val="0000FF"/>
                </a:solidFill>
              </a:rPr>
              <a:t>a state</a:t>
            </a:r>
            <a:r>
              <a:rPr lang="en-us" sz="2600" cap="none"/>
              <a:t> on an input symbol can be to </a:t>
            </a:r>
            <a:r>
              <a:rPr lang="en-us" sz="2600" cap="none">
                <a:solidFill>
                  <a:srgbClr val="0000FF"/>
                </a:solidFill>
              </a:rPr>
              <a:t>any set of states</a:t>
            </a:r>
            <a:r>
              <a:rPr lang="en-us" sz="2600" cap="none"/>
              <a:t>.</a:t>
            </a:r>
          </a:p>
          <a:p>
            <a:pPr>
              <a:defRPr lang="en-us"/>
            </a:pPr>
            <a:r>
              <a:rPr lang="en-us" sz="2600" i="1" cap="none">
                <a:solidFill>
                  <a:srgbClr val="FF0066"/>
                </a:solidFill>
              </a:rPr>
              <a:t>Start </a:t>
            </a:r>
            <a:r>
              <a:rPr lang="en-us" sz="2600" cap="none"/>
              <a:t>in </a:t>
            </a:r>
            <a:r>
              <a:rPr lang="en-us" sz="2600" cap="none">
                <a:solidFill>
                  <a:srgbClr val="0000FF"/>
                </a:solidFill>
              </a:rPr>
              <a:t>one start state</a:t>
            </a:r>
            <a:r>
              <a:rPr lang="en-us" sz="2600" cap="none"/>
              <a:t>.</a:t>
            </a:r>
          </a:p>
          <a:p>
            <a:pPr>
              <a:defRPr lang="en-us"/>
            </a:pPr>
            <a:r>
              <a:rPr lang="en-us" sz="2600" cap="none">
                <a:solidFill>
                  <a:srgbClr val="0000FF"/>
                </a:solidFill>
              </a:rPr>
              <a:t>Accept </a:t>
            </a:r>
            <a:r>
              <a:rPr lang="en-us" sz="2600" cap="none"/>
              <a:t>if any sequence of choices leads to a </a:t>
            </a:r>
            <a:r>
              <a:rPr lang="en-us" sz="2600" i="1" cap="none">
                <a:solidFill>
                  <a:srgbClr val="FF0066"/>
                </a:solidFill>
              </a:rPr>
              <a:t>final state</a:t>
            </a:r>
            <a:r>
              <a:rPr lang="en-us" sz="2600" cap="none"/>
              <a:t>.</a:t>
            </a:r>
          </a:p>
          <a:p>
            <a:pPr>
              <a:defRPr lang="en-us"/>
            </a:pPr>
            <a:r>
              <a:rPr lang="en-us" sz="2600" cap="none">
                <a:solidFill>
                  <a:srgbClr val="0000FF"/>
                </a:solidFill>
              </a:rPr>
              <a:t>Intuitively</a:t>
            </a:r>
            <a:r>
              <a:rPr lang="en-us" sz="2600" cap="none"/>
              <a:t>: the NFA always “guesses right.”</a:t>
            </a:r>
          </a:p>
        </p:txBody>
      </p:sp>
      <p:sp>
        <p:nvSpPr>
          <p:cNvPr id="4" name="Slide Number Placeholder 5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AAAAAAAAAAAAAAAAAAAABAAAAAmAAAACAAAAACBAAB/AAAA"/>
              </a:ext>
            </a:extLst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48F6-B8D0-A5BE-9E48-4EEB0606681B}" type="slidenum">
              <a:rPr lang="en-us" sz="1200" cap="none">
                <a:solidFill>
                  <a:srgbClr val="FFFFFF"/>
                </a:solidFill>
              </a:rPr>
              <a:t>28</a:t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JS8AABonAADYRQAAWSkAABAAAAAmAAAACAAAAAGBAAB/AAAA"/>
              </a:ext>
            </a:extLst>
          </p:cNvSpPr>
          <p:nvPr>
            <p:ph type="sldNum" sz="quarter" idx="12"/>
          </p:nvPr>
        </p:nvSpPr>
        <p:spPr>
          <a:xfrm>
            <a:off x="7663815" y="6356350"/>
            <a:ext cx="3689985" cy="365125"/>
          </a:xfrm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057B-35D0-A5F3-9E48-C3A64B066896}" type="slidenum">
              <a:rPr lang="en-us" sz="1200" cap="none">
                <a:solidFill>
                  <a:srgbClr val="FFFFFF"/>
                </a:solidFill>
              </a:rPr>
              <a:t>29</a:t>
            </a:fld>
            <a:endParaRPr lang="en-us" sz="1200" cap="none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A0AALQBAABoPQAAggYAABAAAAAmAAAACAAAAAEAAAAAAAAA"/>
              </a:ext>
            </a:extLst>
          </p:cNvSpPr>
          <p:nvPr>
            <p:ph type="title"/>
          </p:nvPr>
        </p:nvSpPr>
        <p:spPr>
          <a:xfrm>
            <a:off x="2209800" y="276860"/>
            <a:ext cx="7772400" cy="781050"/>
          </a:xfrm>
        </p:spPr>
        <p:txBody>
          <a:bodyPr/>
          <a:lstStyle/>
          <a:p>
            <a:pPr>
              <a:defRPr lang="en-us"/>
            </a:pPr>
            <a:r>
              <a:rPr lang="en-us" cap="none">
                <a:solidFill>
                  <a:srgbClr val="33CC33"/>
                </a:solidFill>
              </a:rPr>
              <a:t>Example</a:t>
            </a:r>
            <a:r>
              <a:t>: Chessboard – (2)</a:t>
            </a:r>
          </a:p>
        </p:txBody>
      </p:sp>
      <p:grpSp>
        <p:nvGrpSpPr>
          <p:cNvPr id="4" name="Group 14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GE6YnUfAAAAVAAAAAAAAAAAAAAAAAAAAAAAAAAAAAAAAAAAAAAAAAAAAAAAAAAAAAAAAAAAAAAAAAAAAAAAAAAAAAAAAAAAAAAAAAAAAAAAAAAAAAAAAAAAAAAAAAAAACEAAAAYAAAAFAAAAKUPAAAJCQAAtR0AABkXAAAQAAAAJgAAAAgAAAD/////AAAAAA=="/>
              </a:ext>
            </a:extLst>
          </p:cNvGrpSpPr>
          <p:nvPr/>
        </p:nvGrpSpPr>
        <p:grpSpPr>
          <a:xfrm>
            <a:off x="2543175" y="1468755"/>
            <a:ext cx="2286000" cy="2286000"/>
            <a:chOff x="2543175" y="1468755"/>
            <a:chExt cx="2286000" cy="2286000"/>
          </a:xfrm>
        </p:grpSpPr>
        <p:sp>
          <p:nvSpPr>
            <p:cNvPr id="13" name="Rectangle 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EAAAAAAAAAAAAA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AAAAAEAAAAAAAAAAAAAAAAAAAAAAAAAAAAAAAAAAAAAAAAAAAAAAAJ/f38AAAAAA8zMzADAwP8Af39/AAAAAAAAAAAAAAAAAAAAAAAAAAAAIQAAABgAAAAUAAAApQ8AAAkJAABVFAAAuQ0AAAAgAAAmAAAACAAAAP//////////"/>
                </a:ext>
              </a:extLst>
            </p:cNvSpPr>
            <p:nvPr/>
          </p:nvSpPr>
          <p:spPr>
            <a:xfrm>
              <a:off x="2543175" y="1468755"/>
              <a:ext cx="762000" cy="7620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1</a:t>
              </a:r>
            </a:p>
          </p:txBody>
        </p:sp>
        <p:sp>
          <p:nvSpPr>
            <p:cNvPr id="12" name="Rectangle 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EAAAAAAAAA/wAA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AAAAAEAAAAAAAAAAAAAAAAAAAAAAAAAAAAAAAAAAAAAAAAAAAAAAAJ/f38AAAAAA8zMzADAwP8Af39/AAAAAAAAAAAAAAAAAAAAAAAAAAAAIQAAABgAAAAUAAAAVRQAAAkJAAAFGQAAuQ0AAAAgAAAmAAAACAAAAP//////////"/>
                </a:ext>
              </a:extLst>
            </p:cNvSpPr>
            <p:nvPr/>
          </p:nvSpPr>
          <p:spPr>
            <a:xfrm>
              <a:off x="3305175" y="1468755"/>
              <a:ext cx="762000" cy="7620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2</a:t>
              </a:r>
            </a:p>
            <a:p>
              <a:pPr algn="ctr">
                <a:defRPr lang="en-us"/>
              </a:pPr>
              <a:r>
                <a:rPr lang="en-us" sz="1100" cap="none"/>
                <a:t>red</a:t>
              </a:r>
            </a:p>
          </p:txBody>
        </p:sp>
        <p:sp>
          <p:nvSpPr>
            <p:cNvPr id="11" name="Rectangle 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EAAAAAAAAAAAAA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AAAAAEAAAAAAAAAAAAAAAAAAAAAAAAAAAAAAAAAAAAAAAAAAAAAAAJ/f38AAAAAA8zMzADAwP8Af39/AAAAAAAAAAAAAAAAAAAAAAAAAAAAIQAAABgAAAAUAAAAVRQAALkNAAAFGQAAaRIAAAAgAAAmAAAACAAAAP//////////"/>
                </a:ext>
              </a:extLst>
            </p:cNvSpPr>
            <p:nvPr/>
          </p:nvSpPr>
          <p:spPr>
            <a:xfrm>
              <a:off x="3305175" y="2230755"/>
              <a:ext cx="762000" cy="7620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5</a:t>
              </a:r>
            </a:p>
          </p:txBody>
        </p:sp>
        <p:sp>
          <p:nvSpPr>
            <p:cNvPr id="10" name="Rectangle 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EAAAAAAAAAAAAA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AAAAAEAAAAAAAAAAAAAAAAAAAAAAAAAAAAAAAAAAAAAAAAAAAAAAAJ/f38AAAAAA8zMzADAwP8Af39/AAAAAAAAAAAAAAAAAAAAAAAAAAAAIQAAABgAAAAUAAAApQ8AAGkSAABVFAAAGRcAAAAgAAAmAAAACAAAAP//////////"/>
                </a:ext>
              </a:extLst>
            </p:cNvSpPr>
            <p:nvPr/>
          </p:nvSpPr>
          <p:spPr>
            <a:xfrm>
              <a:off x="2543175" y="2992755"/>
              <a:ext cx="762000" cy="7620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7</a:t>
              </a:r>
            </a:p>
          </p:txBody>
        </p:sp>
        <p:sp>
          <p:nvSpPr>
            <p:cNvPr id="9" name="Rectangle 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EAAAAAAAAAAAAA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AAAAAEAAAAAAAAAAAAAAAAAAAAAAAAAAAAAAAAAAAAAAAAAAAAAAAJ/f38AAAAAA8zMzADAwP8Af39/AAAAAAAAAAAAAAAAAAAAAAAAAAAAIQAAABgAAAAUAAAABRkAAGkSAAC1HQAAGRcAAAAgAAAmAAAACAAAAP//////////"/>
                </a:ext>
              </a:extLst>
            </p:cNvSpPr>
            <p:nvPr/>
          </p:nvSpPr>
          <p:spPr>
            <a:xfrm>
              <a:off x="4067175" y="2992755"/>
              <a:ext cx="762000" cy="7620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9</a:t>
              </a:r>
            </a:p>
          </p:txBody>
        </p:sp>
        <p:sp>
          <p:nvSpPr>
            <p:cNvPr id="8" name="Rectangle 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EAAAAAAAAAAAAA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AAAAAEAAAAAAAAAAAAAAAAAAAAAAAAAAAAAAAAAAAAAAAAAAAAAAAJ/f38AAAAAA8zMzADAwP8Af39/AAAAAAAAAAAAAAAAAAAAAAAAAAAAIQAAABgAAAAUAAAABRkAAAkJAAC1HQAAuQ0AAAAgAAAmAAAACAAAAP//////////"/>
                </a:ext>
              </a:extLst>
            </p:cNvSpPr>
            <p:nvPr/>
          </p:nvSpPr>
          <p:spPr>
            <a:xfrm>
              <a:off x="4067175" y="1468755"/>
              <a:ext cx="762000" cy="7620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3</a:t>
              </a:r>
            </a:p>
          </p:txBody>
        </p:sp>
        <p:sp>
          <p:nvSpPr>
            <p:cNvPr id="7" name="Rectangle 11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EAAAAAAAAA/wAA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AAAAAEAAAAAAAAAAAAAAAAAAAAAAAAAAAAAAAAAAAAAAAAAAAAAAAJ/f38AAAAAA8zMzADAwP8Af39/AAAAAAAAAAAAAAAAAAAAAAAAAAAAIQAAABgAAAAUAAAApQ8AALkNAABVFAAAaRIAAAAgAAAmAAAACAAAAP//////////"/>
                </a:ext>
              </a:extLst>
            </p:cNvSpPr>
            <p:nvPr/>
          </p:nvSpPr>
          <p:spPr>
            <a:xfrm>
              <a:off x="2543175" y="2230755"/>
              <a:ext cx="762000" cy="7620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4</a:t>
              </a:r>
            </a:p>
            <a:p>
              <a:pPr algn="ctr">
                <a:defRPr lang="en-us"/>
              </a:pPr>
              <a:r>
                <a:rPr lang="en-us" sz="1200" cap="none"/>
                <a:t>red</a:t>
              </a:r>
            </a:p>
          </p:txBody>
        </p:sp>
        <p:sp>
          <p:nvSpPr>
            <p:cNvPr id="6" name="Rectangle 1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EAAAAAAAAA/wAA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AAAAAEAAAAAAAAAAAAAAAAAAAAAAAAAAAAAAAAAAAAAAAAAAAAAAAJ/f38AAAAAA8zMzADAwP8Af39/AAAAAAAAAAAAAAAAAAAAAAAAAAAAIQAAABgAAAAUAAAAVRQAAGkSAAAFGQAAGRcAAAAgAAAmAAAACAAAAP//////////"/>
                </a:ext>
              </a:extLst>
            </p:cNvSpPr>
            <p:nvPr/>
          </p:nvSpPr>
          <p:spPr>
            <a:xfrm>
              <a:off x="3305175" y="2992755"/>
              <a:ext cx="762000" cy="7620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8</a:t>
              </a:r>
            </a:p>
            <a:p>
              <a:pPr algn="ctr">
                <a:defRPr lang="en-us"/>
              </a:pPr>
              <a:r>
                <a:rPr lang="en-us" sz="1200" cap="none"/>
                <a:t>red</a:t>
              </a:r>
            </a:p>
          </p:txBody>
        </p:sp>
        <p:sp>
          <p:nvSpPr>
            <p:cNvPr id="5" name="Rectangle 1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EAAAAAAAAA/wAA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AAAAAEAAAAAAAAAAAAAAAAAAAAAAAAAAAAAAAAAAAAAAAAAAAAAAAJ/f38AAAAAA8zMzADAwP8Af39/AAAAAAAAAAAAAAAAAAAAAAAAAAAAIQAAABgAAAAUAAAABRkAALkNAAC1HQAAaRIAAAAgAAAmAAAACAAAAP//////////"/>
                </a:ext>
              </a:extLst>
            </p:cNvSpPr>
            <p:nvPr/>
          </p:nvSpPr>
          <p:spPr>
            <a:xfrm>
              <a:off x="4067175" y="2230755"/>
              <a:ext cx="762000" cy="7620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6</a:t>
              </a:r>
            </a:p>
            <a:p>
              <a:pPr algn="ctr">
                <a:defRPr lang="en-us"/>
              </a:pPr>
              <a:r>
                <a:rPr lang="en-us" sz="1200" cap="none"/>
                <a:t>red</a:t>
              </a:r>
            </a:p>
          </p:txBody>
        </p:sp>
      </p:grpSp>
      <p:grpSp>
        <p:nvGrpSpPr>
          <p:cNvPr id="14" name="Group 56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DAMAAC4GgAAWR0AAOUfAAAQAAAAJgAAAAgAAAD/////AAAAAA=="/>
              </a:ext>
            </a:extLst>
          </p:cNvGrpSpPr>
          <p:nvPr/>
        </p:nvGrpSpPr>
        <p:grpSpPr>
          <a:xfrm>
            <a:off x="1981200" y="4343400"/>
            <a:ext cx="2789555" cy="841375"/>
            <a:chOff x="1981200" y="4343400"/>
            <a:chExt cx="2789555" cy="841375"/>
          </a:xfrm>
        </p:grpSpPr>
        <p:sp>
          <p:nvSpPr>
            <p:cNvPr id="18" name="Text Box 2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I1Ij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AwAABAdAABWDgAA5R8AAAAgAAAmAAAACAAAAP//////////"/>
                </a:ext>
              </a:extLst>
            </p:cNvSpPr>
            <p:nvPr/>
          </p:nvSpPr>
          <p:spPr>
            <a:xfrm>
              <a:off x="1981200" y="4724400"/>
              <a:ext cx="34925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1</a:t>
              </a:r>
            </a:p>
          </p:txBody>
        </p:sp>
        <p:sp>
          <p:nvSpPr>
            <p:cNvPr id="17" name="Text Box 21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NlPS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8AALgaAADMEAAAjR0AAAAgAAAmAAAACAAAAP//////////"/>
                </a:ext>
              </a:extLst>
            </p:cNvSpPr>
            <p:nvPr/>
          </p:nvSpPr>
          <p:spPr>
            <a:xfrm>
              <a:off x="2438400" y="4343400"/>
              <a:ext cx="29210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r</a:t>
              </a:r>
            </a:p>
          </p:txBody>
        </p:sp>
        <p:sp>
          <p:nvSpPr>
            <p:cNvPr id="16" name="Text Box 2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ljZU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BUAALgaAABBFwAAjR0AAAAgAAAmAAAACAAAAP//////////"/>
                </a:ext>
              </a:extLst>
            </p:cNvSpPr>
            <p:nvPr/>
          </p:nvSpPr>
          <p:spPr>
            <a:xfrm>
              <a:off x="3429000" y="4343400"/>
              <a:ext cx="35115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b</a:t>
              </a:r>
            </a:p>
          </p:txBody>
        </p:sp>
        <p:sp>
          <p:nvSpPr>
            <p:cNvPr id="15" name="Text Box 2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MwNC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sAALgaAABZHQAAjR0AAAAgAAAmAAAACAAAAP//////////"/>
                </a:ext>
              </a:extLst>
            </p:cNvSpPr>
            <p:nvPr/>
          </p:nvSpPr>
          <p:spPr>
            <a:xfrm>
              <a:off x="4419600" y="4343400"/>
              <a:ext cx="35115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b</a:t>
              </a:r>
            </a:p>
          </p:txBody>
        </p:sp>
      </p:grpSp>
      <p:grpSp>
        <p:nvGrpSpPr>
          <p:cNvPr id="19" name="Group 37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GVzIE4fAAAAVAAAAAAAAAAAAAAAAAAAAAAAAAAAAAAAAAAAAAAAAAAAAAAAAAAAAAAAAAAAAAAAAAAAAAAAAAAAAAAAAAAAAAAAAAAAAAAAAAAAAAAAAAAAAAAAAAAAACEAAAAYAAAAFAAAAIgOAAAQHQAA9hMAAD0iAAAQAAAAJgAAAAgAAAD/////AAAAAA=="/>
              </a:ext>
            </a:extLst>
          </p:cNvGrpSpPr>
          <p:nvPr/>
        </p:nvGrpSpPr>
        <p:grpSpPr>
          <a:xfrm>
            <a:off x="2362200" y="4724400"/>
            <a:ext cx="882650" cy="841375"/>
            <a:chOff x="2362200" y="4724400"/>
            <a:chExt cx="882650" cy="841375"/>
          </a:xfrm>
        </p:grpSpPr>
        <p:sp>
          <p:nvSpPr>
            <p:cNvPr id="23" name="Text Box 2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ByIH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BEAAGgfAAD2EwAAPSIAAAAgAAAmAAAACAAAAP//////////"/>
                </a:ext>
              </a:extLst>
            </p:cNvSpPr>
            <p:nvPr/>
          </p:nvSpPr>
          <p:spPr>
            <a:xfrm>
              <a:off x="2895600" y="5105400"/>
              <a:ext cx="34925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4</a:t>
              </a:r>
            </a:p>
          </p:txBody>
        </p:sp>
        <p:sp>
          <p:nvSpPr>
            <p:cNvPr id="22" name="Text Box 2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xhOn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BEAABAdAAD2EwAA5R8AAAAgAAAmAAAACAAAAP//////////"/>
                </a:ext>
              </a:extLst>
            </p:cNvSpPr>
            <p:nvPr/>
          </p:nvSpPr>
          <p:spPr>
            <a:xfrm>
              <a:off x="2895600" y="4724400"/>
              <a:ext cx="34925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2</a:t>
              </a:r>
            </a:p>
          </p:txBody>
        </p:sp>
        <p:sp>
          <p:nvSpPr>
            <p:cNvPr id="21" name="Line 3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B0eX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A4AAAAeAADQEQAAAB4AAAAAAAAmAAAACAAAAP//////////"/>
                </a:ext>
              </a:extLst>
            </p:cNvSpPr>
            <p:nvPr/>
          </p:nvSpPr>
          <p:spPr>
            <a:xfrm>
              <a:off x="2362200" y="4876800"/>
              <a:ext cx="533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0" name="Line 3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AwIi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A4AAHgeAADQEQAA0CAAAAAAAAAmAAAACAAAAP//////////"/>
                </a:ext>
              </a:extLst>
            </p:cNvSpPr>
            <p:nvPr/>
          </p:nvSpPr>
          <p:spPr>
            <a:xfrm>
              <a:off x="2362200" y="4953000"/>
              <a:ext cx="5334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</p:grpSp>
      <p:grpSp>
        <p:nvGrpSpPr>
          <p:cNvPr id="24" name="Group 41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CgUAAAQHQAADhoAAJUkAAAQAAAAJgAAAAgAAAD/////AAAAAA=="/>
              </a:ext>
            </a:extLst>
          </p:cNvGrpSpPr>
          <p:nvPr/>
        </p:nvGrpSpPr>
        <p:grpSpPr>
          <a:xfrm>
            <a:off x="3276600" y="4724400"/>
            <a:ext cx="958850" cy="1222375"/>
            <a:chOff x="3276600" y="4724400"/>
            <a:chExt cx="958850" cy="1222375"/>
          </a:xfrm>
        </p:grpSpPr>
        <p:sp>
          <p:nvSpPr>
            <p:cNvPr id="30" name="Text Box 2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w9Ij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BcAABAdAAAOGgAA5R8AAAAgAAAmAAAACAAAAP//////////"/>
                </a:ext>
              </a:extLst>
            </p:cNvSpPr>
            <p:nvPr/>
          </p:nvSpPr>
          <p:spPr>
            <a:xfrm>
              <a:off x="3886200" y="4724400"/>
              <a:ext cx="34925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1</a:t>
              </a:r>
            </a:p>
          </p:txBody>
        </p:sp>
        <p:sp>
          <p:nvSpPr>
            <p:cNvPr id="29" name="Text Box 2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9hOn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BcAAMAhAAAOGgAAlSQAAAAgAAAmAAAACAAAAP//////////"/>
                </a:ext>
              </a:extLst>
            </p:cNvSpPr>
            <p:nvPr/>
          </p:nvSpPr>
          <p:spPr>
            <a:xfrm>
              <a:off x="3886200" y="5486400"/>
              <a:ext cx="34925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5</a:t>
              </a:r>
            </a:p>
          </p:txBody>
        </p:sp>
        <p:sp>
          <p:nvSpPr>
            <p:cNvPr id="28" name="Text Box 2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1lQ2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BcAAGgfAAAOGgAAPSIAAAAgAAAmAAAACAAAAP//////////"/>
                </a:ext>
              </a:extLst>
            </p:cNvSpPr>
            <p:nvPr/>
          </p:nvSpPr>
          <p:spPr>
            <a:xfrm>
              <a:off x="3886200" y="5105400"/>
              <a:ext cx="34925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3</a:t>
              </a:r>
            </a:p>
          </p:txBody>
        </p:sp>
        <p:sp>
          <p:nvSpPr>
            <p:cNvPr id="27" name="Line 3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w9Ij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BQAAAAeAADoFwAAAB4AAAAAAAAmAAAACAAAAP//////////"/>
                </a:ext>
              </a:extLst>
            </p:cNvSpPr>
            <p:nvPr/>
          </p:nvSpPr>
          <p:spPr>
            <a:xfrm>
              <a:off x="3276600" y="4876800"/>
              <a:ext cx="609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6" name="Line 3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48L2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BQAAHgeAADoFwAAWCAAAAAAAAAmAAAACAAAAP//////////"/>
                </a:ext>
              </a:extLst>
            </p:cNvSpPr>
            <p:nvPr/>
          </p:nvSpPr>
          <p:spPr>
            <a:xfrm>
              <a:off x="3276600" y="4953000"/>
              <a:ext cx="609600" cy="3048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5" name="Line 4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JQc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BQAAPAeAADoFwAAsCIAAAAAAAAmAAAACAAAAP//////////"/>
                </a:ext>
              </a:extLst>
            </p:cNvSpPr>
            <p:nvPr/>
          </p:nvSpPr>
          <p:spPr>
            <a:xfrm>
              <a:off x="3276600" y="5029200"/>
              <a:ext cx="6096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</p:grpSp>
      <p:grpSp>
        <p:nvGrpSpPr>
          <p:cNvPr id="31" name="Group 45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CgUAAB4HgAADhoAAO0mAAAQAAAAJgAAAAgAAAD/////AAAAAA=="/>
              </a:ext>
            </a:extLst>
          </p:cNvGrpSpPr>
          <p:nvPr/>
        </p:nvGrpSpPr>
        <p:grpSpPr>
          <a:xfrm>
            <a:off x="3276600" y="4953000"/>
            <a:ext cx="958850" cy="1374775"/>
            <a:chOff x="3276600" y="4953000"/>
            <a:chExt cx="958850" cy="1374775"/>
          </a:xfrm>
        </p:grpSpPr>
        <p:sp>
          <p:nvSpPr>
            <p:cNvPr id="35" name="Text Box 3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Bja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BcAABgkAAAOGgAA7SYAAAAgAAAmAAAACAAAAP//////////"/>
                </a:ext>
              </a:extLst>
            </p:cNvSpPr>
            <p:nvPr/>
          </p:nvSpPr>
          <p:spPr>
            <a:xfrm>
              <a:off x="3886200" y="5867400"/>
              <a:ext cx="34925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7</a:t>
              </a:r>
            </a:p>
          </p:txBody>
        </p:sp>
        <p:sp>
          <p:nvSpPr>
            <p:cNvPr id="34" name="Line 4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JnYk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BQAAHgeAADoFwAAWCAAAAAAAAAmAAAACAAAAP//////////"/>
                </a:ext>
              </a:extLst>
            </p:cNvSpPr>
            <p:nvPr/>
          </p:nvSpPr>
          <p:spPr>
            <a:xfrm flipV="1">
              <a:off x="3276600" y="4953000"/>
              <a:ext cx="609600" cy="3048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rot="10800000"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33" name="Line 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I+PC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BQAANAgAADoFwAAKCMAAAAAAAAmAAAACAAAAP//////////"/>
                </a:ext>
              </a:extLst>
            </p:cNvSpPr>
            <p:nvPr/>
          </p:nvSpPr>
          <p:spPr>
            <a:xfrm>
              <a:off x="3276600" y="5334000"/>
              <a:ext cx="6096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32" name="Line 4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xhOm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BQAAEghAADoFwAACCUAAAAAAAAmAAAACAAAAP//////////"/>
                </a:ext>
              </a:extLst>
            </p:cNvSpPr>
            <p:nvPr/>
          </p:nvSpPr>
          <p:spPr>
            <a:xfrm>
              <a:off x="3276600" y="5410200"/>
              <a:ext cx="6096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</p:grpSp>
      <p:grpSp>
        <p:nvGrpSpPr>
          <p:cNvPr id="36" name="Group 47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EAaAAAQHQAAniAAAOUfAAAQAAAAJgAAAAgAAAD/////AAAAAA=="/>
              </a:ext>
            </a:extLst>
          </p:cNvGrpSpPr>
          <p:nvPr/>
        </p:nvGrpSpPr>
        <p:grpSpPr>
          <a:xfrm>
            <a:off x="4267200" y="4724400"/>
            <a:ext cx="1035050" cy="460375"/>
            <a:chOff x="4267200" y="4724400"/>
            <a:chExt cx="1035050" cy="460375"/>
          </a:xfrm>
        </p:grpSpPr>
        <p:sp>
          <p:nvSpPr>
            <p:cNvPr id="38" name="Text Box 31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1hbi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B4AABAdAACeIAAA5R8AAAAgAAAmAAAACAAAAP//////////"/>
                </a:ext>
              </a:extLst>
            </p:cNvSpPr>
            <p:nvPr/>
          </p:nvSpPr>
          <p:spPr>
            <a:xfrm>
              <a:off x="4953000" y="4724400"/>
              <a:ext cx="34925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5</a:t>
              </a:r>
            </a:p>
          </p:txBody>
        </p:sp>
        <p:sp>
          <p:nvSpPr>
            <p:cNvPr id="37" name="Line 4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0iVG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BoAAAAeAAAAHgAAAB4AAAAAAAAmAAAACAAAAP//////////"/>
                </a:ext>
              </a:extLst>
            </p:cNvSpPr>
            <p:nvPr/>
          </p:nvSpPr>
          <p:spPr>
            <a:xfrm>
              <a:off x="4267200" y="4876800"/>
              <a:ext cx="609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</p:grpSp>
      <p:sp>
        <p:nvSpPr>
          <p:cNvPr id="39" name="Line 4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48YT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BoAAHgeAAAAHgAA0CAAABAAAAAmAAAACAAAAP//////////"/>
              </a:ext>
            </a:extLst>
          </p:cNvSpPr>
          <p:nvPr/>
        </p:nvSpPr>
        <p:spPr>
          <a:xfrm flipV="1">
            <a:off x="4267200" y="4953000"/>
            <a:ext cx="6096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rot="10800000"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grpSp>
        <p:nvGrpSpPr>
          <p:cNvPr id="40" name="Group 54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EAaAABoHwAAniAAAEUpAAAQAAAAJgAAAAgAAAD/////AAAAAA=="/>
              </a:ext>
            </a:extLst>
          </p:cNvGrpSpPr>
          <p:nvPr/>
        </p:nvGrpSpPr>
        <p:grpSpPr>
          <a:xfrm>
            <a:off x="4267200" y="5105400"/>
            <a:ext cx="1035050" cy="1603375"/>
            <a:chOff x="4267200" y="5105400"/>
            <a:chExt cx="1035050" cy="1603375"/>
          </a:xfrm>
        </p:grpSpPr>
        <p:sp>
          <p:nvSpPr>
            <p:cNvPr id="48" name="Text Box 2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A2MD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B4AAGgfAACeIAAAPSIAAAAgAAAmAAAACAAAAP//////////"/>
                </a:ext>
              </a:extLst>
            </p:cNvSpPr>
            <p:nvPr/>
          </p:nvSpPr>
          <p:spPr>
            <a:xfrm>
              <a:off x="4953000" y="5105400"/>
              <a:ext cx="34925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1</a:t>
              </a:r>
            </a:p>
          </p:txBody>
        </p:sp>
        <p:sp>
          <p:nvSpPr>
            <p:cNvPr id="47" name="Text Box 3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9hOm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B4AAMAhAACeIAAAlSQAAAAgAAAmAAAACAAAAP//////////"/>
                </a:ext>
              </a:extLst>
            </p:cNvSpPr>
            <p:nvPr/>
          </p:nvSpPr>
          <p:spPr>
            <a:xfrm>
              <a:off x="4953000" y="5486400"/>
              <a:ext cx="34925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3</a:t>
              </a:r>
            </a:p>
          </p:txBody>
        </p:sp>
        <p:sp>
          <p:nvSpPr>
            <p:cNvPr id="46" name="Text Box 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NoYX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B4AAHAmAACeIAAARSkAAAAgAAAmAAAACAAAAP//////////"/>
                </a:ext>
              </a:extLst>
            </p:cNvSpPr>
            <p:nvPr/>
          </p:nvSpPr>
          <p:spPr>
            <a:xfrm>
              <a:off x="4953000" y="6248400"/>
              <a:ext cx="34925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9</a:t>
              </a:r>
            </a:p>
          </p:txBody>
        </p:sp>
        <p:sp>
          <p:nvSpPr>
            <p:cNvPr id="45" name="Text Box 3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0idH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B4AABgkAACeIAAA7SYAAAAgAAAmAAAACAAAAP//////////"/>
                </a:ext>
              </a:extLst>
            </p:cNvSpPr>
            <p:nvPr/>
          </p:nvSpPr>
          <p:spPr>
            <a:xfrm>
              <a:off x="4953000" y="5867400"/>
              <a:ext cx="34925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7</a:t>
              </a:r>
            </a:p>
          </p:txBody>
        </p:sp>
        <p:sp>
          <p:nvSpPr>
            <p:cNvPr id="44" name="Line 5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xnbj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BoAANAgAAAAHgAAsCIAAAAAAAAmAAAACAAAAP//////////"/>
                </a:ext>
              </a:extLst>
            </p:cNvSpPr>
            <p:nvPr/>
          </p:nvSpPr>
          <p:spPr>
            <a:xfrm flipV="1">
              <a:off x="4267200" y="5334000"/>
              <a:ext cx="609600" cy="3048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rot="10800000"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43" name="Line 51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xhb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BoAACgjAAAAHgAAKCMAAAAAAAAmAAAACAAAAP//////////"/>
                </a:ext>
              </a:extLst>
            </p:cNvSpPr>
            <p:nvPr/>
          </p:nvSpPr>
          <p:spPr>
            <a:xfrm flipV="1">
              <a:off x="4267200" y="5715000"/>
              <a:ext cx="609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rot="10800000"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42" name="Line 5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IgY2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BoAAKAjAAAAHgAAgCUAAAAAAAAmAAAACAAAAP//////////"/>
                </a:ext>
              </a:extLst>
            </p:cNvSpPr>
            <p:nvPr/>
          </p:nvSpPr>
          <p:spPr>
            <a:xfrm>
              <a:off x="4267200" y="5791200"/>
              <a:ext cx="609600" cy="3048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41" name="Line 5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FsPS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BoAABgkAAAAHgAAYCcAAAAAAAAmAAAACAAAAP//////////"/>
                </a:ext>
              </a:extLst>
            </p:cNvSpPr>
            <p:nvPr/>
          </p:nvSpPr>
          <p:spPr>
            <a:xfrm>
              <a:off x="4267200" y="5867400"/>
              <a:ext cx="609600" cy="533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</p:grpSp>
      <p:sp>
        <p:nvSpPr>
          <p:cNvPr id="49" name="Line 5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pzY2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BoAAPAeAAAAHgAAgCUAABAAAAAmAAAACAAAAP//////////"/>
              </a:ext>
            </a:extLst>
          </p:cNvSpPr>
          <p:nvPr/>
        </p:nvSpPr>
        <p:spPr>
          <a:xfrm flipV="1">
            <a:off x="4267200" y="5029200"/>
            <a:ext cx="609600" cy="1066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rot="10800000"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grpSp>
        <p:nvGrpSpPr>
          <p:cNvPr id="50" name="Group 62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DwvYTofAAAAVAAAAAAAAAAAAAAAAAAAAAAAAAAAAAAAAAAAAAAAAAAAAAAAAAAAAAAAAAAAAAAAAAAAAAAAAAAAAAAAAAAAAAAAAAAAAAAAAAAAAAAAAAAAAAAAAAAAACEAAAAYAAAAFAAAAIAlAABQCgAAMDkAAPohAAAQAAAAJgAAAAgAAAD/////AAAAAA=="/>
              </a:ext>
            </a:extLst>
          </p:cNvGrpSpPr>
          <p:nvPr/>
        </p:nvGrpSpPr>
        <p:grpSpPr>
          <a:xfrm>
            <a:off x="6096000" y="1676400"/>
            <a:ext cx="3200400" cy="3846830"/>
            <a:chOff x="6096000" y="1676400"/>
            <a:chExt cx="3200400" cy="3846830"/>
          </a:xfrm>
        </p:grpSpPr>
        <p:sp>
          <p:nvSpPr>
            <p:cNvPr id="57" name="Text Box 1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0iaH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IUKAADMOAAAzSEAAAAgAAAmAAAACAAAAP//////////"/>
                </a:ext>
              </a:extLst>
            </p:cNvSpPr>
            <p:nvPr/>
          </p:nvSpPr>
          <p:spPr>
            <a:xfrm>
              <a:off x="6553200" y="1710055"/>
              <a:ext cx="2679700" cy="37846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 marL="457200" indent="-4572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914400" indent="-4572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371600" indent="-4572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828800" indent="-4572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286000" indent="-4572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743200" indent="-4572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3200400" indent="-4572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657600" indent="-4572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4114800" indent="-4572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       r         b</a:t>
              </a:r>
            </a:p>
            <a:p>
              <a:pPr>
                <a:buFontTx/>
                <a:buAutoNum type="arabicPlain"/>
                <a:defRPr lang="en-us"/>
              </a:pPr>
              <a:r>
                <a:t>2,4       5</a:t>
              </a:r>
            </a:p>
            <a:p>
              <a:pPr>
                <a:buFontTx/>
                <a:buAutoNum type="arabicPlain"/>
                <a:defRPr lang="en-us"/>
              </a:pPr>
              <a:r>
                <a:t>4,6       1,3,5</a:t>
              </a:r>
            </a:p>
            <a:p>
              <a:pPr>
                <a:buFontTx/>
                <a:buAutoNum type="arabicPlain"/>
                <a:defRPr lang="en-us"/>
              </a:pPr>
              <a:r>
                <a:t>2,6       5</a:t>
              </a:r>
            </a:p>
            <a:p>
              <a:pPr>
                <a:buFontTx/>
                <a:buAutoNum type="arabicPlain"/>
                <a:defRPr lang="en-us"/>
              </a:pPr>
              <a:r>
                <a:t>2,8       1,5,7</a:t>
              </a:r>
            </a:p>
            <a:p>
              <a:pPr>
                <a:buFontTx/>
                <a:buAutoNum type="arabicPlain"/>
                <a:defRPr lang="en-us"/>
              </a:pPr>
              <a:r>
                <a:t>2,4,6,8  1,3,7,9</a:t>
              </a:r>
            </a:p>
            <a:p>
              <a:pPr>
                <a:buFontTx/>
                <a:buAutoNum type="arabicPlain"/>
                <a:defRPr lang="en-us"/>
              </a:pPr>
              <a:r>
                <a:t>2,8        3,5,9</a:t>
              </a:r>
            </a:p>
            <a:p>
              <a:pPr>
                <a:buFontTx/>
                <a:buAutoNum type="arabicPlain"/>
                <a:defRPr lang="en-us"/>
              </a:pPr>
              <a:r>
                <a:t>4,8        5</a:t>
              </a:r>
            </a:p>
            <a:p>
              <a:pPr>
                <a:buFontTx/>
                <a:buAutoNum type="arabicPlain"/>
                <a:defRPr lang="en-us"/>
              </a:pPr>
              <a:r>
                <a:t>4,6        5,7,9</a:t>
              </a:r>
            </a:p>
            <a:p>
              <a:pPr>
                <a:buFontTx/>
                <a:buAutoNum type="arabicPlain"/>
                <a:defRPr lang="en-us"/>
              </a:pPr>
              <a:r>
                <a:t>6,8        5</a:t>
              </a:r>
            </a:p>
          </p:txBody>
        </p:sp>
        <p:sp>
          <p:nvSpPr>
            <p:cNvPr id="56" name="Rectangle 1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E6bG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CcAAFAKAAAwOQAAwCEAAAAgAAAmAAAACAAAAP//////////"/>
                </a:ext>
              </a:extLst>
            </p:cNvSpPr>
            <p:nvPr/>
          </p:nvSpPr>
          <p:spPr>
            <a:xfrm>
              <a:off x="6477000" y="1676400"/>
              <a:ext cx="2819400" cy="381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endParaRPr/>
            </a:p>
          </p:txBody>
        </p:sp>
        <p:sp>
          <p:nvSpPr>
            <p:cNvPr id="55" name="Line 1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Fta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CoAAFAKAACoKgAAwCEAAAAAAAAmAAAACAAAAP//////////"/>
                </a:ext>
              </a:extLst>
            </p:cNvSpPr>
            <p:nvPr/>
          </p:nvSpPr>
          <p:spPr>
            <a:xfrm>
              <a:off x="6934200" y="1676400"/>
              <a:ext cx="0" cy="381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54" name="Line 1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52Q3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DEAAFAKAACwMQAAwCEAAAAAAAAmAAAACAAAAP//////////"/>
                </a:ext>
              </a:extLst>
            </p:cNvSpPr>
            <p:nvPr/>
          </p:nvSpPr>
          <p:spPr>
            <a:xfrm>
              <a:off x="8077200" y="1676400"/>
              <a:ext cx="0" cy="381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53" name="Line 1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5vdH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CcAACANAAAwOQAAIA0AAAAAAAAmAAAACAAAAP//////////"/>
                </a:ext>
              </a:extLst>
            </p:cNvSpPr>
            <p:nvPr/>
          </p:nvSpPr>
          <p:spPr>
            <a:xfrm>
              <a:off x="6477000" y="2133600"/>
              <a:ext cx="2819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52" name="Line 5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ZGRk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CUAAEUOAABgJwAARQ4AAAAAAAAmAAAACAAAAP//////////"/>
                </a:ext>
              </a:extLst>
            </p:cNvSpPr>
            <p:nvPr/>
          </p:nvSpPr>
          <p:spPr>
            <a:xfrm>
              <a:off x="6096000" y="2319655"/>
              <a:ext cx="304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51" name="Text Box 5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IgcG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CUAACUfAACmJwAA+iEAAAAgAAAmAAAACAAAAP//////////"/>
                </a:ext>
              </a:extLst>
            </p:cNvSpPr>
            <p:nvPr/>
          </p:nvSpPr>
          <p:spPr>
            <a:xfrm>
              <a:off x="6096000" y="5062855"/>
              <a:ext cx="34925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*</a:t>
              </a:r>
            </a:p>
          </p:txBody>
        </p:sp>
      </p:grpSp>
      <p:grpSp>
        <p:nvGrpSpPr>
          <p:cNvPr id="58" name="Group 61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EghAAD4JQAAAzwAAM0oAAAQAAAAJgAAAAgAAAD/////AAAAAA=="/>
              </a:ext>
            </a:extLst>
          </p:cNvGrpSpPr>
          <p:nvPr/>
        </p:nvGrpSpPr>
        <p:grpSpPr>
          <a:xfrm>
            <a:off x="5410200" y="6172200"/>
            <a:ext cx="4345305" cy="460375"/>
            <a:chOff x="5410200" y="6172200"/>
            <a:chExt cx="4345305" cy="460375"/>
          </a:xfrm>
        </p:grpSpPr>
        <p:sp>
          <p:nvSpPr>
            <p:cNvPr id="60" name="Text Box 5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AzMD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CIAAPglAAADPAAAzSgAAAAgAAAmAAAACAAAAP//////////"/>
                </a:ext>
              </a:extLst>
            </p:cNvSpPr>
            <p:nvPr/>
          </p:nvSpPr>
          <p:spPr>
            <a:xfrm>
              <a:off x="5638800" y="6172200"/>
              <a:ext cx="411670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>
                  <a:solidFill>
                    <a:srgbClr val="0000FF"/>
                  </a:solidFill>
                  <a:latin typeface="Times New Roman" pitchFamily="1" charset="0"/>
                  <a:ea typeface="Calibri" pitchFamily="2" charset="0"/>
                  <a:cs typeface="Times New Roman" pitchFamily="1" charset="0"/>
                </a:rPr>
                <a:t>Accept, since final state reached</a:t>
              </a:r>
            </a:p>
          </p:txBody>
        </p:sp>
        <p:sp>
          <p:nvSpPr>
            <p:cNvPr id="59" name="Line 6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FzZS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CEAAGAnAACwIgAAYCcAAAAAAAAmAAAACAAAAP//////////"/>
                </a:ext>
              </a:extLst>
            </p:cNvSpPr>
            <p:nvPr/>
          </p:nvSpPr>
          <p:spPr>
            <a:xfrm flipH="1">
              <a:off x="5410200" y="6400800"/>
              <a:ext cx="228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</p:grpSp>
      <p:sp>
        <p:nvSpPr>
          <p:cNvPr id="61" name="Text Box 2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w9Ij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MQWAACIDgAAmRkAABAgAAAmAAAACAAAAP//////////"/>
              </a:ext>
            </a:extLst>
          </p:cNvSpPr>
          <p:nvPr/>
        </p:nvSpPr>
        <p:spPr>
          <a:xfrm>
            <a:off x="831850" y="3700780"/>
            <a:ext cx="15303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Check rbb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dvAuto="0"/>
      <p:bldP spid="19" grpId="0" animBg="1" advAuto="0"/>
      <p:bldP spid="24" grpId="0" animBg="1" advAuto="0"/>
      <p:bldP spid="31" grpId="0" animBg="1" advAuto="0"/>
      <p:bldP spid="36" grpId="0" animBg="1" advAuto="0"/>
      <p:bldP spid="39" grpId="0" animBg="1"/>
      <p:bldP spid="40" grpId="0" animBg="1" advAuto="0"/>
      <p:bldP spid="49" grpId="0" animBg="1"/>
      <p:bldP spid="58" grpId="0" animBg="1" advAuto="0"/>
    </p:bldLst>
    <p:extLst>
      <p:ext uri="smNativeData">
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jlXrZQkAAAAFAAAA/f///wEAAAABAAAAAAAAAAAAAAAAAAAAAAAAAAkAAAD9////AQAAAAEAAAAAAAAAAAAAAAAAAAAAAAAADQAAAP3///8BAAAAAQAAAAAAAAAAAAAAAAAAAAAAAAARAAAA/f///wEAAAABAAAAAAAAAAAAAAAAAAAAAAAAABUAAAD9////AQAAAAEAAAAAAAAAAAAAAAAAAAAAAAAAGQAAAP3///8BAAAAAQAAAAAAAAAAAAAAAAAAAAAAAAAdAAAA/f///wEAAAABAAAAAAAAAAAAAAAAAAAAAAAAACEAAAD9////AQAAAAEAAAAAAAAAAAAAAAAAAAAAAAAAJQAAAP3///8BAAAAAQAAAAAAAAAAAAAAAAAAAAAAAAA="/>
      </p:ext>
    </p:ext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0AgAALwBAABwRAAAdAYAABAAAAAmAAAACAAAAAEAAAAAAAAA"/>
              </a:ext>
            </a:extLst>
          </p:cNvSpPr>
          <p:nvPr>
            <p:ph type="title"/>
          </p:nvPr>
        </p:nvSpPr>
        <p:spPr>
          <a:xfrm>
            <a:off x="1432560" y="281940"/>
            <a:ext cx="9692640" cy="767080"/>
          </a:xfrm>
        </p:spPr>
        <p:txBody>
          <a:bodyPr/>
          <a:lstStyle/>
          <a:p>
            <a:pPr algn="ctr">
              <a:defRPr lang="en-us"/>
            </a:pPr>
            <a:r>
              <a:t>Finite Automata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wEAAIUHAAC3SAAACCUAABAAAAAmAAAACAAAAAEgAAAAAAAA"/>
              </a:ext>
            </a:extLst>
          </p:cNvSpPr>
          <p:nvPr>
            <p:ph type="body" idx="1"/>
          </p:nvPr>
        </p:nvSpPr>
        <p:spPr>
          <a:xfrm>
            <a:off x="301625" y="1222375"/>
            <a:ext cx="11518900" cy="479742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buClrTx/>
              <a:buSzPts val="1950"/>
              <a:buFont typeface="Tahoma" pitchFamily="2" charset="0"/>
              <a:buChar char="●"/>
              <a:defRPr lang="en-us"/>
            </a:pPr>
            <a:r>
              <a:rPr lang="en-us" sz="2600" b="1" cap="none"/>
              <a:t>A finite automata</a:t>
            </a:r>
            <a:r>
              <a:rPr lang="en-us" sz="2600" cap="none"/>
              <a:t> has a </a:t>
            </a:r>
            <a:r>
              <a:rPr lang="en-us" sz="2600" cap="none">
                <a:solidFill>
                  <a:srgbClr val="FF0000"/>
                </a:solidFill>
              </a:rPr>
              <a:t>finite set of states</a:t>
            </a:r>
            <a:r>
              <a:rPr lang="en-us" sz="2600" b="1" cap="none"/>
              <a:t> </a:t>
            </a:r>
            <a:r>
              <a:rPr lang="en-us" sz="2600" cap="none"/>
              <a:t>and a </a:t>
            </a:r>
            <a:r>
              <a:rPr lang="en-us" sz="2600" cap="none">
                <a:solidFill>
                  <a:srgbClr val="FF0000"/>
                </a:solidFill>
              </a:rPr>
              <a:t>control unit</a:t>
            </a:r>
            <a:r>
              <a:rPr lang="en-us" sz="2600" cap="none"/>
              <a:t>.</a:t>
            </a:r>
          </a:p>
          <a:p>
            <a:pPr>
              <a:buClrTx/>
              <a:buSzPts val="1950"/>
              <a:buFont typeface="Tahoma" pitchFamily="2" charset="0"/>
              <a:buChar char="●"/>
              <a:defRPr lang="en-us"/>
            </a:pPr>
            <a:r>
              <a:rPr lang="en-us" sz="2600" cap="none"/>
              <a:t>The </a:t>
            </a:r>
            <a:r>
              <a:rPr lang="en-us" sz="2600" b="1" cap="none"/>
              <a:t>control unit </a:t>
            </a:r>
            <a:r>
              <a:rPr lang="en-us" sz="2600" cap="none"/>
              <a:t>moves from </a:t>
            </a:r>
            <a:r>
              <a:rPr lang="en-us" sz="2600" cap="none">
                <a:solidFill>
                  <a:srgbClr val="0000FF"/>
                </a:solidFill>
              </a:rPr>
              <a:t>state to state</a:t>
            </a:r>
            <a:r>
              <a:rPr lang="en-us" sz="2600" cap="none"/>
              <a:t> in response to </a:t>
            </a:r>
            <a:r>
              <a:rPr lang="en-us" sz="2600" cap="none">
                <a:solidFill>
                  <a:srgbClr val="FF0000"/>
                </a:solidFill>
              </a:rPr>
              <a:t>external inputs</a:t>
            </a:r>
            <a:r>
              <a:rPr lang="en-us" sz="2600" cap="none"/>
              <a:t>.</a:t>
            </a:r>
          </a:p>
          <a:p>
            <a:pPr>
              <a:buClrTx/>
              <a:buSzPts val="1950"/>
              <a:buFont typeface="Tahoma" pitchFamily="2" charset="0"/>
              <a:buChar char="●"/>
              <a:defRPr lang="en-us"/>
            </a:pPr>
            <a:r>
              <a:rPr lang="en-us" sz="2600" b="1" cap="none"/>
              <a:t>Depending</a:t>
            </a:r>
            <a:r>
              <a:rPr lang="en-us" sz="2600" cap="none"/>
              <a:t> on the </a:t>
            </a:r>
            <a:r>
              <a:rPr lang="en-us" sz="2600" b="1" u="sng" cap="none">
                <a:solidFill>
                  <a:srgbClr val="FF0000"/>
                </a:solidFill>
              </a:rPr>
              <a:t>state transition</a:t>
            </a:r>
            <a:r>
              <a:rPr lang="en-us" sz="2600" cap="none"/>
              <a:t> there are </a:t>
            </a:r>
            <a:r>
              <a:rPr lang="en-us" sz="2600" cap="none">
                <a:solidFill>
                  <a:srgbClr val="0000FF"/>
                </a:solidFill>
              </a:rPr>
              <a:t>two types</a:t>
            </a:r>
            <a:r>
              <a:rPr lang="en-us" sz="2600" cap="none"/>
              <a:t> of finite automata:</a:t>
            </a:r>
          </a:p>
          <a:p>
            <a:pPr marL="971550" lvl="1" indent="-514350">
              <a:buClrTx/>
              <a:buSzPts val="1950"/>
              <a:buFontTx/>
              <a:buAutoNum type="arabicPeriod"/>
              <a:defRPr lang="en-us"/>
            </a:pPr>
            <a:r>
              <a:rPr lang="en-us" b="1" cap="none"/>
              <a:t>Deterministic Finite Automata (DFA) </a:t>
            </a:r>
            <a:r>
              <a:rPr lang="en-us" cap="none"/>
              <a:t>– if the </a:t>
            </a:r>
            <a:r>
              <a:rPr lang="en-us" cap="none">
                <a:solidFill>
                  <a:srgbClr val="FF0000"/>
                </a:solidFill>
              </a:rPr>
              <a:t>automaton cannot</a:t>
            </a:r>
            <a:r>
              <a:rPr lang="en-us" cap="none"/>
              <a:t> be in more than one state at any time. </a:t>
            </a:r>
          </a:p>
          <a:p>
            <a:pPr marL="971550" lvl="1" indent="-514350">
              <a:buClrTx/>
              <a:buSzPts val="1950"/>
              <a:buFontTx/>
              <a:buAutoNum type="arabicPeriod"/>
              <a:defRPr lang="en-us"/>
            </a:pPr>
            <a:r>
              <a:rPr lang="en-us" b="1" cap="none"/>
              <a:t>Nondeterministic Finite Automata (NFA)</a:t>
            </a:r>
            <a:r>
              <a:rPr lang="en-us" cap="none"/>
              <a:t> – if the </a:t>
            </a:r>
            <a:r>
              <a:rPr lang="en-us" cap="none">
                <a:solidFill>
                  <a:srgbClr val="FF0000"/>
                </a:solidFill>
              </a:rPr>
              <a:t>automaton can</a:t>
            </a:r>
            <a:r>
              <a:rPr lang="en-us" cap="none"/>
              <a:t> be in several states at once.</a:t>
            </a:r>
          </a:p>
          <a:p>
            <a:pPr>
              <a:buClrTx/>
              <a:buSzPts val="1950"/>
              <a:buFont typeface="Tahoma" pitchFamily="2" charset="0"/>
              <a:buChar char="●"/>
              <a:defRPr lang="en-us"/>
            </a:pPr>
            <a:r>
              <a:rPr lang="en-us" sz="2600" cap="none"/>
              <a:t>Let us first discuss about DFA, then NFA.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AAAAAAAAAAAAAAAAAAAABAAAAAmAAAACAAAAACBAAB/AAAA"/>
              </a:ext>
            </a:extLst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27E1-AFD0-A5D1-9E48-59846906680C}" type="slidenum">
              <a:rPr lang="en-us" sz="1200" cap="none">
                <a:solidFill>
                  <a:srgbClr val="FFFFFF"/>
                </a:solidFill>
              </a:rPr>
              <a:t>30</a:t>
            </a:fld>
            <a:endParaRPr lang="en-us" sz="1200" cap="none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BwYW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wcAAHIBAAAmMgAAvQYAABAAAAAmAAAACAAAAAEAAAAAAAAA"/>
              </a:ext>
            </a:extLst>
          </p:cNvSpPr>
          <p:nvPr>
            <p:ph type="title"/>
          </p:nvPr>
        </p:nvSpPr>
        <p:spPr>
          <a:xfrm>
            <a:off x="1157605" y="234950"/>
            <a:ext cx="6994525" cy="860425"/>
          </a:xfrm>
        </p:spPr>
        <p:txBody>
          <a:bodyPr/>
          <a:lstStyle/>
          <a:p>
            <a:pPr algn="ctr">
              <a:defRPr lang="en-us"/>
            </a:pPr>
            <a:r>
              <a:rPr lang="en-us" cap="none">
                <a:solidFill>
                  <a:srgbClr val="33CC33"/>
                </a:solidFill>
              </a:rPr>
              <a:t>Example</a:t>
            </a:r>
            <a:r>
              <a:t>: Accepted Moves</a:t>
            </a:r>
          </a:p>
        </p:txBody>
      </p:sp>
      <p:sp>
        <p:nvSpPr>
          <p:cNvPr id="4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50Q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EAAL0GAADrSQAAACYAABAAAAAmAAAACAAAAAAgAAAAAAAA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endParaRPr lang="en-us" sz="2600" cap="none"/>
          </a:p>
          <a:p>
            <a:pPr marL="118745" indent="0">
              <a:buNone/>
              <a:defRPr lang="en-us"/>
            </a:pPr>
            <a:endParaRPr lang="en-us" sz="2600" cap="none"/>
          </a:p>
          <a:p>
            <a:pPr>
              <a:defRPr lang="en-us"/>
            </a:pPr>
            <a:endParaRPr lang="en-us" sz="2600" cap="none"/>
          </a:p>
          <a:p>
            <a:pPr>
              <a:defRPr lang="en-us"/>
            </a:pPr>
            <a:endParaRPr lang="en-us" sz="2600" cap="none"/>
          </a:p>
          <a:p>
            <a:pPr>
              <a:defRPr lang="en-us"/>
            </a:pPr>
            <a:r>
              <a:rPr lang="en-us" sz="2600" cap="none"/>
              <a:t>For our chessboard NFA we saw that </a:t>
            </a:r>
            <a:r>
              <a:rPr lang="en-us" sz="2600" b="1" u="sng" cap="none">
                <a:solidFill>
                  <a:srgbClr val="0000FF"/>
                </a:solidFill>
              </a:rPr>
              <a:t>rbb</a:t>
            </a:r>
            <a:r>
              <a:rPr lang="en-us" sz="2600" b="1" cap="none">
                <a:solidFill>
                  <a:srgbClr val="0000FF"/>
                </a:solidFill>
              </a:rPr>
              <a:t> </a:t>
            </a:r>
            <a:r>
              <a:rPr lang="en-us" sz="2600" cap="none"/>
              <a:t>is accepted.</a:t>
            </a:r>
          </a:p>
          <a:p>
            <a:pPr>
              <a:defRPr lang="en-us"/>
            </a:pPr>
            <a:r>
              <a:rPr lang="en-us" sz="2600" cap="none"/>
              <a:t>If the input consists of only b’s, the set of accessible states alternates between {5} and {1,3,7,9}, so only even-length, nonempty strings of b’s are accepted.</a:t>
            </a:r>
          </a:p>
          <a:p>
            <a:pPr>
              <a:defRPr lang="en-us"/>
            </a:pPr>
            <a:r>
              <a:rPr lang="en-us" sz="2600" cap="none"/>
              <a:t>What about strings with at least one r?</a:t>
            </a:r>
          </a:p>
        </p:txBody>
      </p:sp>
      <p:grpSp>
        <p:nvGrpSpPr>
          <p:cNvPr id="5" name="Group 4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G1hcy4fAAAAVAAAAAAAAAAAAAAAAAAAAAAAAAAAAAAAAAAAAAAAAAAAAAAAAAAAAAAAAAAAAAAAAAAAAAAAAAAAAAAAAAAAAAAAAAAAAAAAAAAAAAAAAAAAAAAAAAAAACEAAAAYAAAAFAAAAHA1AABQCgAA0D4AADgTAAAQAAAAJgAAAAgAAAD/////AAAAAA=="/>
              </a:ext>
            </a:extLst>
          </p:cNvGrpSpPr>
          <p:nvPr/>
        </p:nvGrpSpPr>
        <p:grpSpPr>
          <a:xfrm>
            <a:off x="8686800" y="1676400"/>
            <a:ext cx="1524000" cy="1447800"/>
            <a:chOff x="8686800" y="1676400"/>
            <a:chExt cx="1524000" cy="1447800"/>
          </a:xfrm>
        </p:grpSpPr>
        <p:sp>
          <p:nvSpPr>
            <p:cNvPr id="14" name="Rectangle 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EAAAAAAAAAAAAA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NlPS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AAAAAEAAAAAAAAAAAAAAAAAAAAAAAAAAAAAAAAAAAAAAAAAAAAAAAJ/f38AAAAAA8zMzADAwP8Af39/AAAAAAAAAAAAAAAAAAAAAAAAAAAAIQAAABgAAAAUAAAAcDUAAFAKAACQOAAASA0AAAAgAAAmAAAACAAAAP//////////"/>
                </a:ext>
              </a:extLst>
            </p:cNvSpPr>
            <p:nvPr/>
          </p:nvSpPr>
          <p:spPr>
            <a:xfrm>
              <a:off x="8686800" y="1676400"/>
              <a:ext cx="508000" cy="4826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1</a:t>
              </a:r>
            </a:p>
          </p:txBody>
        </p:sp>
        <p:sp>
          <p:nvSpPr>
            <p:cNvPr id="13" name="Rectangle 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EAAAAAAAAA/wAA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IyND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AAAAAEAAAAAAAAAAAAAAAAAAAAAAAAAAAAAAAAAAAAAAAAAAAAAAAJ/f38AAAAAA8zMzADAwP8Af39/AAAAAAAAAAAAAAAAAAAAAAAAAAAAIQAAABgAAAAUAAAAkDgAAFAKAACwOwAASA0AAAAgAAAmAAAACAAAAP//////////"/>
                </a:ext>
              </a:extLst>
            </p:cNvSpPr>
            <p:nvPr/>
          </p:nvSpPr>
          <p:spPr>
            <a:xfrm>
              <a:off x="9194800" y="1676400"/>
              <a:ext cx="508000" cy="4826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2</a:t>
              </a:r>
            </a:p>
          </p:txBody>
        </p:sp>
        <p:sp>
          <p:nvSpPr>
            <p:cNvPr id="12" name="Rectangle 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EAAAAAAAAAAAAA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AAAAAEAAAAAAAAAAAAAAAAAAAAAAAAAAAAAAAAAAAAAAAAAAAAAAAJ/f38AAAAAA8zMzADAwP8Af39/AAAAAAAAAAAAAAAAAAAAAAAAAAAAIQAAABgAAAAUAAAAkDgAAEgNAACwOwAAQBAAAAAgAAAmAAAACAAAAP//////////"/>
                </a:ext>
              </a:extLst>
            </p:cNvSpPr>
            <p:nvPr/>
          </p:nvSpPr>
          <p:spPr>
            <a:xfrm>
              <a:off x="9194800" y="2159000"/>
              <a:ext cx="508000" cy="4826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5</a:t>
              </a:r>
            </a:p>
          </p:txBody>
        </p:sp>
        <p:sp>
          <p:nvSpPr>
            <p:cNvPr id="11" name="Rectangle 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EAAAAAAAAAAAAA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Jvd2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AAAAAEAAAAAAAAAAAAAAAAAAAAAAAAAAAAAAAAAAAAAAAAAAAAAAAJ/f38AAAAAA8zMzADAwP8Af39/AAAAAAAAAAAAAAAAAAAAAAAAAAAAIQAAABgAAAAUAAAAcDUAAEAQAACQOAAAOBMAAAAgAAAmAAAACAAAAP//////////"/>
                </a:ext>
              </a:extLst>
            </p:cNvSpPr>
            <p:nvPr/>
          </p:nvSpPr>
          <p:spPr>
            <a:xfrm>
              <a:off x="8686800" y="2641600"/>
              <a:ext cx="508000" cy="4826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7</a:t>
              </a:r>
            </a:p>
          </p:txBody>
        </p:sp>
        <p:sp>
          <p:nvSpPr>
            <p:cNvPr id="10" name="Rectangle 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EAAAAAAAAAAAAA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JzZX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AAAAAEAAAAAAAAAAAAAAAAAAAAAAAAAAAAAAAAAAAAAAAAAAAAAAAJ/f38AAAAAA8zMzADAwP8Af39/AAAAAAAAAAAAAAAAAAAAAAAAAAAAIQAAABgAAAAUAAAAsDsAAEAQAADQPgAAOBMAAAAgAAAmAAAACAAAAP//////////"/>
                </a:ext>
              </a:extLst>
            </p:cNvSpPr>
            <p:nvPr/>
          </p:nvSpPr>
          <p:spPr>
            <a:xfrm>
              <a:off x="9702800" y="2641600"/>
              <a:ext cx="508000" cy="4826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9</a:t>
              </a:r>
            </a:p>
          </p:txBody>
        </p:sp>
        <p:sp>
          <p:nvSpPr>
            <p:cNvPr id="9" name="Rectangle 1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EAAAAAAAAAAAAA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ZpbG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AAAAAEAAAAAAAAAAAAAAAAAAAAAAAAAAAAAAAAAAAAAAAAAAAAAAAJ/f38AAAAAA8zMzADAwP8Af39/AAAAAAAAAAAAAAAAAAAAAAAAAAAAIQAAABgAAAAUAAAAsDsAAFAKAADQPgAASA0AAAAgAAAmAAAACAAAAP//////////"/>
                </a:ext>
              </a:extLst>
            </p:cNvSpPr>
            <p:nvPr/>
          </p:nvSpPr>
          <p:spPr>
            <a:xfrm>
              <a:off x="9702800" y="1676400"/>
              <a:ext cx="508000" cy="4826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3</a:t>
              </a:r>
            </a:p>
          </p:txBody>
        </p:sp>
        <p:sp>
          <p:nvSpPr>
            <p:cNvPr id="8" name="Rectangle 11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EAAAAAAAAA/wAA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FjZT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AAAAAEAAAAAAAAAAAAAAAAAAAAAAAAAAAAAAAAAAAAAAAAAAAAAAAJ/f38AAAAAA8zMzADAwP8Af39/AAAAAAAAAAAAAAAAAAAAAAAAAAAAIQAAABgAAAAUAAAAcDUAAEgNAACQOAAAQBAAAAAgAAAmAAAACAAAAP//////////"/>
                </a:ext>
              </a:extLst>
            </p:cNvSpPr>
            <p:nvPr/>
          </p:nvSpPr>
          <p:spPr>
            <a:xfrm>
              <a:off x="8686800" y="2159000"/>
              <a:ext cx="508000" cy="4826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4</a:t>
              </a:r>
            </a:p>
          </p:txBody>
        </p:sp>
        <p:sp>
          <p:nvSpPr>
            <p:cNvPr id="7" name="Rectangle 1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EAAAAAAAAA/wAA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l0Y2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AAAAAEAAAAAAAAAAAAAAAAAAAAAAAAAAAAAAAAAAAAAAAAAAAAAAAJ/f38AAAAAA8zMzADAwP8Af39/AAAAAAAAAAAAAAAAAAAAAAAAAAAAIQAAABgAAAAUAAAAkDgAAEAQAACwOwAAOBMAAAAgAAAmAAAACAAAAP//////////"/>
                </a:ext>
              </a:extLst>
            </p:cNvSpPr>
            <p:nvPr/>
          </p:nvSpPr>
          <p:spPr>
            <a:xfrm>
              <a:off x="9194800" y="2641600"/>
              <a:ext cx="508000" cy="4826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8</a:t>
              </a:r>
            </a:p>
          </p:txBody>
        </p:sp>
        <p:sp>
          <p:nvSpPr>
            <p:cNvPr id="6" name="Rectangle 1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EAAAAAAAAA/wAA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4gdH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AAAAAEAAAAAAAAAAAAAAAAAAAAAAAAAAAAAAAAAAAAAAAAAAAAAAAJ/f38AAAAAA8zMzADAwP8Af39/AAAAAAAAAAAAAAAAAAAAAAAAAAAAIQAAABgAAAAUAAAAsDsAAEgNAADQPgAAQBAAAAAgAAAmAAAACAAAAP//////////"/>
                </a:ext>
              </a:extLst>
            </p:cNvSpPr>
            <p:nvPr/>
          </p:nvSpPr>
          <p:spPr>
            <a:xfrm>
              <a:off x="9702800" y="2159000"/>
              <a:ext cx="508000" cy="4826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6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gAAFgCAAAwQgAAGQYAABAAAAAmAAAACAAAAAEgAAAAAAAA"/>
              </a:ext>
            </a:extLst>
          </p:cNvSpPr>
          <p:nvPr>
            <p:ph type="title"/>
          </p:nvPr>
        </p:nvSpPr>
        <p:spPr>
          <a:xfrm>
            <a:off x="1432560" y="381000"/>
            <a:ext cx="9326880" cy="61023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0000FF"/>
                </a:solidFill>
              </a:rPr>
              <a:t>Formal Definition of NFA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93a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AMAAGsHAADQRwAA5CUAABAAAAAmAAAACAAAAAEgAAAAAAAA"/>
              </a:ext>
            </a:extLst>
          </p:cNvSpPr>
          <p:nvPr>
            <p:ph type="body" idx="1"/>
          </p:nvPr>
        </p:nvSpPr>
        <p:spPr>
          <a:xfrm>
            <a:off x="576580" y="1205865"/>
            <a:ext cx="11097260" cy="495363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defRPr lang="en-us"/>
            </a:pPr>
            <a:r>
              <a:rPr lang="en-us" sz="2600" cap="none"/>
              <a:t>An </a:t>
            </a:r>
            <a:r>
              <a:rPr lang="en-us" sz="2600" b="1" cap="none"/>
              <a:t>NFA </a:t>
            </a:r>
            <a:r>
              <a:rPr lang="en-us" sz="2600" cap="none"/>
              <a:t>is a five-tuple:</a:t>
            </a:r>
            <a:r>
              <a:rPr lang="en-gb" sz="2600" cap="none"/>
              <a:t>   </a:t>
            </a:r>
            <a:r>
              <a:rPr lang="en-us" sz="2600" cap="none"/>
              <a:t>M = (Q, Σ, δ, q</a:t>
            </a:r>
            <a:r>
              <a:rPr lang="en-us" sz="2600" cap="none" baseline="-24000"/>
              <a:t>0</a:t>
            </a:r>
            <a:r>
              <a:rPr lang="en-us" sz="2600" cap="none"/>
              <a:t>, F)</a:t>
            </a:r>
          </a:p>
          <a:p>
            <a:pPr>
              <a:lnSpc>
                <a:spcPct val="90000"/>
              </a:lnSpc>
              <a:buNone/>
              <a:defRPr lang="en-us"/>
            </a:pPr>
            <a:r>
              <a:rPr lang="en-us" sz="2600" cap="none"/>
              <a:t>	Q	A </a:t>
            </a:r>
            <a:r>
              <a:rPr lang="en-us" sz="2600" u="sng" cap="none"/>
              <a:t>finite</a:t>
            </a:r>
            <a:r>
              <a:rPr lang="en-us" sz="2600" cap="none"/>
              <a:t> set of states</a:t>
            </a:r>
          </a:p>
          <a:p>
            <a:pPr>
              <a:lnSpc>
                <a:spcPct val="90000"/>
              </a:lnSpc>
              <a:buNone/>
              <a:defRPr lang="en-us"/>
            </a:pPr>
            <a:r>
              <a:rPr lang="en-us" sz="2600" cap="none"/>
              <a:t>	Σ	A </a:t>
            </a:r>
            <a:r>
              <a:rPr lang="en-us" sz="2600" u="sng" cap="none"/>
              <a:t>finite</a:t>
            </a:r>
            <a:r>
              <a:rPr lang="en-us" sz="2600" cap="none"/>
              <a:t> input alphabet</a:t>
            </a:r>
          </a:p>
          <a:p>
            <a:pPr>
              <a:lnSpc>
                <a:spcPct val="90000"/>
              </a:lnSpc>
              <a:buNone/>
              <a:defRPr lang="en-us"/>
            </a:pPr>
            <a:r>
              <a:rPr lang="en-us" sz="2600" cap="none"/>
              <a:t>	q</a:t>
            </a:r>
            <a:r>
              <a:rPr lang="en-us" sz="2600" cap="none" baseline="-24000"/>
              <a:t>0	</a:t>
            </a:r>
            <a:r>
              <a:rPr lang="en-us" sz="2600" cap="none"/>
              <a:t>The initial/starting state, q</a:t>
            </a:r>
            <a:r>
              <a:rPr lang="en-us" sz="2600" cap="none" baseline="-24000"/>
              <a:t>0</a:t>
            </a:r>
            <a:r>
              <a:rPr lang="en-us" sz="2600" cap="none"/>
              <a:t> is in Q</a:t>
            </a:r>
          </a:p>
          <a:p>
            <a:pPr>
              <a:lnSpc>
                <a:spcPct val="90000"/>
              </a:lnSpc>
              <a:buNone/>
              <a:defRPr lang="en-us"/>
            </a:pPr>
            <a:r>
              <a:rPr lang="en-us" sz="2600" cap="none"/>
              <a:t>	F	A set of final/accepting states, which is a subset of Q</a:t>
            </a:r>
          </a:p>
          <a:p>
            <a:pPr>
              <a:lnSpc>
                <a:spcPct val="90000"/>
              </a:lnSpc>
              <a:buNone/>
              <a:defRPr lang="en-us"/>
            </a:pPr>
            <a:r>
              <a:rPr lang="en-us" sz="2600" cap="none"/>
              <a:t>	δ	A transition function, which is a total function from </a:t>
            </a:r>
            <a:r>
              <a:rPr lang="en-us" sz="2600" cap="none">
                <a:solidFill>
                  <a:srgbClr val="0000FF"/>
                </a:solidFill>
              </a:rPr>
              <a:t>Q x Σ to 2</a:t>
            </a:r>
            <a:r>
              <a:rPr lang="en-us" sz="2600" cap="none" baseline="30000">
                <a:solidFill>
                  <a:srgbClr val="0000FF"/>
                </a:solidFill>
              </a:rPr>
              <a:t>Q</a:t>
            </a:r>
            <a:endParaRPr lang="en-us" sz="2600" cap="none" baseline="30000"/>
          </a:p>
          <a:p>
            <a:pPr>
              <a:lnSpc>
                <a:spcPct val="90000"/>
              </a:lnSpc>
              <a:buNone/>
              <a:defRPr lang="en-us"/>
            </a:pPr>
            <a:endParaRPr lang="en-us" sz="2600" cap="none"/>
          </a:p>
          <a:p>
            <a:pPr>
              <a:lnSpc>
                <a:spcPct val="90000"/>
              </a:lnSpc>
              <a:buNone/>
              <a:defRPr lang="en-us"/>
            </a:pPr>
            <a:r>
              <a:rPr lang="en-us" sz="2600" cap="none"/>
              <a:t>	δ: (Q x Σ) </a:t>
            </a:r>
            <a:r>
              <a:rPr lang="en-us" sz="2600" cap="none" baseline="-2000">
                <a:latin typeface="Wingdings" charset="2"/>
                <a:ea typeface="Times New Roman" pitchFamily="1" charset="0"/>
                <a:cs typeface="Times New Roman" pitchFamily="1" charset="0"/>
              </a:rPr>
              <a:t></a:t>
            </a:r>
            <a:r>
              <a:rPr lang="en-us" sz="2600" cap="none" baseline="-2000"/>
              <a:t> </a:t>
            </a:r>
            <a:r>
              <a:rPr lang="en-us" sz="2600" cap="none"/>
              <a:t> </a:t>
            </a:r>
            <a:r>
              <a:rPr lang="en-us" sz="2600" b="1" cap="none"/>
              <a:t>2</a:t>
            </a:r>
            <a:r>
              <a:rPr lang="en-us" sz="2600" b="1" cap="none" baseline="30000"/>
              <a:t>Q</a:t>
            </a:r>
            <a:r>
              <a:rPr lang="en-us" sz="2600" b="1" cap="none"/>
              <a:t>    </a:t>
            </a:r>
            <a:r>
              <a:rPr lang="en-us" sz="2600" cap="none"/>
              <a:t>- 2</a:t>
            </a:r>
            <a:r>
              <a:rPr lang="en-us" sz="2600" cap="none" baseline="30000"/>
              <a:t>Q</a:t>
            </a:r>
            <a:r>
              <a:rPr lang="en-us" sz="2600" cap="none"/>
              <a:t> is the power set of Q, the set of all subsets of Q </a:t>
            </a:r>
          </a:p>
          <a:p>
            <a:pPr>
              <a:lnSpc>
                <a:spcPct val="90000"/>
              </a:lnSpc>
              <a:buNone/>
              <a:defRPr lang="en-us"/>
            </a:pPr>
            <a:r>
              <a:rPr lang="en-us" sz="2600" cap="none"/>
              <a:t>	</a:t>
            </a:r>
          </a:p>
        </p:txBody>
      </p:sp>
      <p:sp>
        <p:nvSpPr>
          <p:cNvPr id="4" name="Slide Number Placeholder 5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5vc2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AAAAAAAAAAAAAAAAAAAABAAAAAmAAAACAAAAACBAAB/AAAA"/>
              </a:ext>
            </a:extLst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0DAA-E4D0-A5FB-9E48-12AE43066847}" type="slidenum">
              <a:rPr lang="en-us" sz="1200" cap="none">
                <a:solidFill>
                  <a:srgbClr val="FFFFFF"/>
                </a:solidFill>
              </a:rPr>
              <a:t>31</a:t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AwI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gAAFgCAAAwQgAAjAYAABAAAAAmAAAACAAAAAEAAAAAAAAA"/>
              </a:ext>
            </a:extLst>
          </p:cNvSpPr>
          <p:nvPr>
            <p:ph type="title"/>
          </p:nvPr>
        </p:nvSpPr>
        <p:spPr>
          <a:xfrm>
            <a:off x="1432560" y="381000"/>
            <a:ext cx="9326880" cy="683260"/>
          </a:xfrm>
        </p:spPr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FF0000"/>
                </a:solidFill>
              </a:rPr>
              <a:t>NFA </a:t>
            </a:r>
            <a:r>
              <a:rPr lang="en-us" cap="none">
                <a:solidFill>
                  <a:srgbClr val="0000FF"/>
                </a:solidFill>
              </a:rPr>
              <a:t>Differences with </a:t>
            </a:r>
            <a:r>
              <a:rPr lang="en-us" cap="none">
                <a:solidFill>
                  <a:srgbClr val="FF0000"/>
                </a:solidFill>
              </a:rPr>
              <a:t>DFA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QxfS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QIAAM4HAABqSQAAWyUAABAAAAAmAAAACAAAAAEgAAAAAAAA"/>
              </a:ext>
            </a:extLst>
          </p:cNvSpPr>
          <p:nvPr>
            <p:ph type="body" idx="1"/>
          </p:nvPr>
        </p:nvSpPr>
        <p:spPr>
          <a:xfrm>
            <a:off x="343535" y="1268730"/>
            <a:ext cx="11590655" cy="48037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438785" indent="-32004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 pitchFamily="1" charset="2"/>
              <a:buChar char=""/>
              <a:defRPr lang="en-us"/>
            </a:pPr>
            <a:r>
              <a:rPr lang="en-us" cap="none">
                <a:solidFill>
                  <a:srgbClr val="FF0000"/>
                </a:solidFill>
              </a:rPr>
              <a:t>Three </a:t>
            </a:r>
            <a:r>
              <a:rPr lang="en-us" cap="none"/>
              <a:t>major differences</a:t>
            </a:r>
          </a:p>
          <a:p>
            <a:pPr marL="118745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us"/>
            </a:pPr>
            <a:endParaRPr lang="en-us" sz="2600" cap="none"/>
          </a:p>
          <a:p>
            <a:pPr marL="514350" indent="-5143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 lang="en-us"/>
            </a:pPr>
            <a:r>
              <a:rPr lang="en-us" sz="2600" cap="none"/>
              <a:t>The </a:t>
            </a:r>
            <a:r>
              <a:rPr lang="en-us" sz="2600" cap="none">
                <a:solidFill>
                  <a:srgbClr val="FF0000"/>
                </a:solidFill>
              </a:rPr>
              <a:t>range of </a:t>
            </a:r>
            <a:r>
              <a:rPr lang="en-us" sz="2600" b="1" cap="none">
                <a:solidFill>
                  <a:srgbClr val="FF0000"/>
                </a:solidFill>
              </a:rPr>
              <a:t>δ</a:t>
            </a:r>
            <a:r>
              <a:rPr lang="en-us" sz="2600" b="1" cap="none"/>
              <a:t> </a:t>
            </a:r>
            <a:r>
              <a:rPr lang="en-us" sz="2600" cap="none"/>
              <a:t>is in the power set </a:t>
            </a:r>
            <a:r>
              <a:rPr lang="en-us" sz="2600" b="1" cap="none">
                <a:solidFill>
                  <a:srgbClr val="FF0000"/>
                </a:solidFill>
              </a:rPr>
              <a:t>2</a:t>
            </a:r>
            <a:r>
              <a:rPr lang="en-us" sz="2600" b="1" cap="none" baseline="30000">
                <a:solidFill>
                  <a:srgbClr val="FF0000"/>
                </a:solidFill>
              </a:rPr>
              <a:t>Q</a:t>
            </a:r>
            <a:endParaRPr lang="en-us" sz="2600" b="1" cap="none" baseline="30000"/>
          </a:p>
          <a:p>
            <a:pPr marL="514350" indent="-5143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 lang="en-us"/>
            </a:pPr>
            <a:r>
              <a:rPr lang="en-us" sz="2600" b="1" cap="none">
                <a:solidFill>
                  <a:srgbClr val="FF0000"/>
                </a:solidFill>
              </a:rPr>
              <a:t>ε</a:t>
            </a:r>
            <a:r>
              <a:rPr lang="en-us" sz="2600" cap="none">
                <a:solidFill>
                  <a:srgbClr val="FF0000"/>
                </a:solidFill>
              </a:rPr>
              <a:t> </a:t>
            </a:r>
            <a:r>
              <a:rPr lang="en-us" sz="2600" cap="none"/>
              <a:t>(empty string) transitions are possible in </a:t>
            </a:r>
            <a:r>
              <a:rPr lang="en-us" sz="2600" cap="none">
                <a:solidFill>
                  <a:srgbClr val="FF0000"/>
                </a:solidFill>
              </a:rPr>
              <a:t>NFA</a:t>
            </a:r>
            <a:r>
              <a:rPr lang="en-us" sz="2600" cap="none"/>
              <a:t>. NFA can make a transition </a:t>
            </a:r>
            <a:r>
              <a:rPr lang="en-us" sz="2600" cap="none">
                <a:solidFill>
                  <a:srgbClr val="0000FF"/>
                </a:solidFill>
              </a:rPr>
              <a:t>without consuming an input symbol</a:t>
            </a:r>
            <a:r>
              <a:rPr lang="en-us" sz="2600" cap="none"/>
              <a:t>.</a:t>
            </a:r>
          </a:p>
          <a:p>
            <a:pPr marL="514350" indent="-5143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 lang="en-us"/>
            </a:pPr>
            <a:r>
              <a:rPr lang="en-us" sz="2600" cap="none"/>
              <a:t>In an </a:t>
            </a:r>
            <a:r>
              <a:rPr lang="en-us" sz="2600" b="1" cap="none"/>
              <a:t>NFA</a:t>
            </a:r>
            <a:r>
              <a:rPr lang="en-us" sz="2600" cap="none"/>
              <a:t>, the set δ(q</a:t>
            </a:r>
            <a:r>
              <a:rPr lang="en-us" sz="2600" cap="none" baseline="-24000"/>
              <a:t>i</a:t>
            </a:r>
            <a:r>
              <a:rPr lang="en-us" sz="2600" cap="none"/>
              <a:t>,a) may be </a:t>
            </a:r>
            <a:r>
              <a:rPr lang="en-us" sz="2600" cap="none">
                <a:solidFill>
                  <a:srgbClr val="FF0000"/>
                </a:solidFill>
              </a:rPr>
              <a:t>empty</a:t>
            </a:r>
            <a:r>
              <a:rPr lang="en-us" sz="2600" cap="none"/>
              <a:t>; there is</a:t>
            </a:r>
            <a:r>
              <a:rPr lang="en-us" sz="2600" cap="none">
                <a:solidFill>
                  <a:srgbClr val="FF0000"/>
                </a:solidFill>
              </a:rPr>
              <a:t> no transition</a:t>
            </a:r>
            <a:r>
              <a:rPr lang="en-us" sz="2600" cap="none"/>
              <a:t> defined for this specific situation.</a:t>
            </a:r>
          </a:p>
        </p:txBody>
      </p:sp>
      <p:sp>
        <p:nvSpPr>
          <p:cNvPr id="4" name="Slide Number Placeholder 5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xsPj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AAAAAAAAAAAAAAAAAAAABAAAAAmAAAACAAAAACBAAB/AAAA"/>
              </a:ext>
            </a:extLst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0422-6CD0-A5F2-9E48-9AA74A0668CF}" type="slidenum">
              <a:rPr lang="en-us" sz="1200" cap="none">
                <a:solidFill>
                  <a:srgbClr val="FFFFFF"/>
                </a:solidFill>
              </a:rPr>
              <a:t>32</a:t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Q+PH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QMAAEcHAAA+RwAA/CUAABAAAAAmAAAACAAAAAEgAAAAAAAA"/>
              </a:ext>
            </a:extLst>
          </p:cNvSpPr>
          <p:nvPr>
            <p:ph type="body" idx="1"/>
          </p:nvPr>
        </p:nvSpPr>
        <p:spPr>
          <a:xfrm>
            <a:off x="540702" y="1288512"/>
            <a:ext cx="11008995" cy="499173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620"/>
              </a:spcBef>
              <a:buNone/>
              <a:defRPr lang="en-us" sz="1735" cap="none"/>
            </a:pPr>
            <a:endParaRPr lang="en-us" sz="1240" cap="none" dirty="0"/>
          </a:p>
          <a:p>
            <a:pPr>
              <a:spcBef>
                <a:spcPts val="620"/>
              </a:spcBef>
              <a:buNone/>
              <a:defRPr lang="en-us" sz="1735" cap="none"/>
            </a:pPr>
            <a:endParaRPr lang="en-us" sz="1240" cap="none" dirty="0"/>
          </a:p>
          <a:p>
            <a:pPr>
              <a:spcBef>
                <a:spcPts val="620"/>
              </a:spcBef>
              <a:buNone/>
              <a:defRPr lang="en-us" sz="1735" cap="none"/>
            </a:pPr>
            <a:endParaRPr lang="en-us" sz="1240" cap="none" dirty="0"/>
          </a:p>
          <a:p>
            <a:pPr>
              <a:spcBef>
                <a:spcPts val="620"/>
              </a:spcBef>
              <a:buNone/>
              <a:defRPr lang="en-us" sz="1735" cap="none"/>
            </a:pPr>
            <a:r>
              <a:rPr lang="en-us" sz="1240" cap="none" dirty="0"/>
              <a:t>	</a:t>
            </a:r>
            <a:r>
              <a:rPr lang="en-us" sz="2225" cap="none" dirty="0"/>
              <a:t>Q = {q</a:t>
            </a:r>
            <a:r>
              <a:rPr lang="en-us" sz="2225" cap="none" baseline="-24000" dirty="0"/>
              <a:t>0</a:t>
            </a:r>
            <a:r>
              <a:rPr lang="en-us" sz="2225" cap="none" dirty="0"/>
              <a:t>, q</a:t>
            </a:r>
            <a:r>
              <a:rPr lang="en-us" sz="2225" cap="none" baseline="-24000" dirty="0"/>
              <a:t>1</a:t>
            </a:r>
            <a:r>
              <a:rPr lang="en-us" sz="2225" cap="none" dirty="0"/>
              <a:t>, q</a:t>
            </a:r>
            <a:r>
              <a:rPr lang="en-us" sz="2225" cap="none" baseline="-24000" dirty="0"/>
              <a:t>2</a:t>
            </a:r>
            <a:r>
              <a:rPr lang="en-us" sz="2225" cap="none" dirty="0"/>
              <a:t>}</a:t>
            </a:r>
          </a:p>
          <a:p>
            <a:pPr>
              <a:spcBef>
                <a:spcPts val="620"/>
              </a:spcBef>
              <a:buNone/>
              <a:defRPr lang="en-us" sz="1735" cap="none"/>
            </a:pPr>
            <a:r>
              <a:rPr lang="en-us" sz="2225" cap="none" dirty="0"/>
              <a:t>	Σ = {0, 1}</a:t>
            </a:r>
          </a:p>
          <a:p>
            <a:pPr>
              <a:spcBef>
                <a:spcPts val="620"/>
              </a:spcBef>
              <a:buNone/>
              <a:defRPr lang="en-us" sz="1735" cap="none"/>
            </a:pPr>
            <a:r>
              <a:rPr lang="en-us" sz="2225" cap="none" dirty="0"/>
              <a:t>	Start state is q</a:t>
            </a:r>
            <a:r>
              <a:rPr lang="en-us" sz="2225" cap="none" baseline="-24000" dirty="0"/>
              <a:t>0</a:t>
            </a:r>
          </a:p>
          <a:p>
            <a:pPr>
              <a:spcBef>
                <a:spcPts val="620"/>
              </a:spcBef>
              <a:buNone/>
              <a:defRPr lang="en-us" sz="1735" cap="none"/>
            </a:pPr>
            <a:r>
              <a:rPr lang="en-us" sz="2225" cap="none" baseline="-24000" dirty="0"/>
              <a:t>	</a:t>
            </a:r>
            <a:r>
              <a:rPr lang="en-us" sz="2225" cap="none" dirty="0"/>
              <a:t>F = {q</a:t>
            </a:r>
            <a:r>
              <a:rPr lang="en-us" sz="2225" cap="none" baseline="-24000" dirty="0"/>
              <a:t>2</a:t>
            </a:r>
            <a:r>
              <a:rPr lang="en-us" sz="2225" cap="none" dirty="0"/>
              <a:t>}</a:t>
            </a:r>
          </a:p>
          <a:p>
            <a:pPr>
              <a:spcBef>
                <a:spcPts val="620"/>
              </a:spcBef>
              <a:buNone/>
              <a:defRPr lang="en-us" sz="1735" cap="none"/>
            </a:pPr>
            <a:endParaRPr lang="en-us" sz="1240" cap="none" dirty="0"/>
          </a:p>
          <a:p>
            <a:pPr>
              <a:spcBef>
                <a:spcPts val="620"/>
              </a:spcBef>
              <a:buNone/>
              <a:defRPr lang="en-us" sz="1735" cap="none"/>
            </a:pPr>
            <a:r>
              <a:rPr lang="en-us" sz="1240" cap="none" dirty="0"/>
              <a:t>	</a:t>
            </a:r>
            <a:r>
              <a:rPr lang="en-gb" sz="1240" cap="none" dirty="0"/>
              <a:t>	</a:t>
            </a:r>
            <a:r>
              <a:rPr lang="en-us" sz="1240" cap="none" dirty="0"/>
              <a:t>δ:	</a:t>
            </a:r>
            <a:r>
              <a:rPr lang="en-us" cap="none" dirty="0"/>
              <a:t>0	     	1</a:t>
            </a:r>
          </a:p>
          <a:p>
            <a:pPr>
              <a:spcBef>
                <a:spcPts val="620"/>
              </a:spcBef>
              <a:buNone/>
              <a:defRPr lang="en-us" sz="1735" cap="none"/>
            </a:pPr>
            <a:r>
              <a:rPr lang="en-us" cap="none" dirty="0"/>
              <a:t>		 q</a:t>
            </a:r>
            <a:r>
              <a:rPr lang="en-us" cap="none" baseline="-24000" dirty="0"/>
              <a:t>0</a:t>
            </a:r>
          </a:p>
          <a:p>
            <a:pPr>
              <a:spcBef>
                <a:spcPts val="620"/>
              </a:spcBef>
              <a:buNone/>
              <a:defRPr lang="en-us" sz="1735" cap="none"/>
            </a:pPr>
            <a:endParaRPr lang="en-us" cap="none" baseline="-24000" dirty="0"/>
          </a:p>
          <a:p>
            <a:pPr>
              <a:spcBef>
                <a:spcPts val="620"/>
              </a:spcBef>
              <a:buNone/>
              <a:defRPr lang="en-us" sz="1735" cap="none"/>
            </a:pPr>
            <a:r>
              <a:rPr lang="en-us" cap="none" baseline="-24000" dirty="0"/>
              <a:t>		 </a:t>
            </a:r>
            <a:r>
              <a:rPr lang="en-us" cap="none" dirty="0"/>
              <a:t>q</a:t>
            </a:r>
            <a:r>
              <a:rPr lang="en-us" cap="none" baseline="-24000" dirty="0"/>
              <a:t>1</a:t>
            </a:r>
          </a:p>
          <a:p>
            <a:pPr>
              <a:spcBef>
                <a:spcPts val="620"/>
              </a:spcBef>
              <a:buNone/>
              <a:defRPr lang="en-us" sz="1735" cap="none"/>
            </a:pPr>
            <a:endParaRPr lang="en-us" cap="none" baseline="-24000" dirty="0"/>
          </a:p>
          <a:p>
            <a:pPr>
              <a:spcBef>
                <a:spcPts val="620"/>
              </a:spcBef>
              <a:buNone/>
              <a:defRPr lang="en-us" sz="1735" cap="none"/>
            </a:pPr>
            <a:r>
              <a:rPr lang="en-us" cap="none" baseline="-24000" dirty="0"/>
              <a:t>		 </a:t>
            </a:r>
            <a:r>
              <a:rPr lang="en-us" cap="none" dirty="0"/>
              <a:t>q</a:t>
            </a:r>
            <a:r>
              <a:rPr lang="en-us" cap="none" baseline="-24000" dirty="0"/>
              <a:t>2</a:t>
            </a:r>
          </a:p>
          <a:p>
            <a:pPr>
              <a:spcBef>
                <a:spcPts val="620"/>
              </a:spcBef>
              <a:buNone/>
              <a:defRPr lang="en-us" sz="1735" cap="none"/>
            </a:pPr>
            <a:endParaRPr lang="en-us" sz="1240" cap="none" baseline="-24000" dirty="0"/>
          </a:p>
          <a:p>
            <a:pPr>
              <a:spcBef>
                <a:spcPts val="620"/>
              </a:spcBef>
              <a:buNone/>
              <a:defRPr lang="en-us" sz="1735" cap="none"/>
            </a:pPr>
            <a:endParaRPr lang="en-us" sz="1240" cap="none" dirty="0"/>
          </a:p>
          <a:p>
            <a:pPr>
              <a:spcBef>
                <a:spcPts val="620"/>
              </a:spcBef>
              <a:defRPr lang="en-us" sz="1735" cap="none"/>
            </a:pPr>
            <a:endParaRPr lang="en-us" sz="1240" cap="none" dirty="0"/>
          </a:p>
        </p:txBody>
      </p:sp>
      <p:sp>
        <p:nvSpPr>
          <p:cNvPr id="3" name="Slide Number Placeholder 5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I+P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AAAAAAAAAAAAAAAAAAAABAAAAAmAAAACAAAAACBAAB/AAAA"/>
              </a:ext>
            </a:extLst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518D-C3D0-A5A7-9E48-35F21F066860}" type="slidenum">
              <a:rPr lang="en-us" sz="1200" cap="none">
                <a:solidFill>
                  <a:srgbClr val="FFFFFF"/>
                </a:solidFill>
              </a:rPr>
              <a:t>33</a:t>
            </a:fld>
            <a:endParaRPr lang="en-us" sz="1200" cap="none">
              <a:solidFill>
                <a:srgbClr val="FFFF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943615"/>
              </p:ext>
            </p:extLst>
          </p:nvPr>
        </p:nvGraphicFramePr>
        <p:xfrm>
          <a:off x="2155825" y="4090035"/>
          <a:ext cx="2574925" cy="17202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405"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/>
                      </a:pPr>
                      <a:r>
                        <a:rPr lang="en-us" sz="2000" cap="none">
                          <a:latin typeface="Times New Roman" pitchFamily="1" charset="0"/>
                          <a:ea typeface="Calibri" pitchFamily="2" charset="0"/>
                          <a:cs typeface="Calibri" pitchFamily="2" charset="0"/>
                        </a:rPr>
                        <a:t>{</a:t>
                      </a:r>
                      <a:r>
                        <a:rPr lang="en-us" sz="2000" cap="none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q</a:t>
                      </a:r>
                      <a:r>
                        <a:rPr lang="en-us" sz="2000" cap="none" baseline="-24000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0</a:t>
                      </a:r>
                      <a:r>
                        <a:rPr lang="en-us" sz="2000" cap="none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, q</a:t>
                      </a:r>
                      <a:r>
                        <a:rPr lang="en-us" sz="2000" cap="none" baseline="-24000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1</a:t>
                      </a:r>
                      <a:r>
                        <a:rPr lang="en-us" sz="2000" cap="none">
                          <a:latin typeface="Times New Roman" pitchFamily="1" charset="0"/>
                          <a:ea typeface="Calibri" pitchFamily="2" charset="0"/>
                          <a:cs typeface="Calibri" pitchFamily="2" charset="0"/>
                        </a:rPr>
                        <a:t>}</a:t>
                      </a:r>
                    </a:p>
                  </a:txBody>
                  <a:tcPr marL="109855" marR="45720" marT="109855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/>
                      </a:pPr>
                      <a:r>
                        <a:rPr lang="en-us" sz="2000" cap="none" dirty="0">
                          <a:latin typeface="Times New Roman" pitchFamily="1" charset="0"/>
                          <a:ea typeface="Calibri" pitchFamily="2" charset="0"/>
                          <a:cs typeface="Calibri" pitchFamily="2" charset="0"/>
                        </a:rPr>
                        <a:t>{}</a:t>
                      </a:r>
                    </a:p>
                  </a:txBody>
                  <a:tcPr marL="109855" marR="45720" marT="10985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573405"/>
                  </a:ext>
                </a:extLst>
              </a:tr>
              <a:tr h="573405"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/>
                      </a:pPr>
                      <a:r>
                        <a:rPr lang="en-us" sz="2000" cap="none">
                          <a:latin typeface="Times New Roman" pitchFamily="1" charset="0"/>
                          <a:ea typeface="Calibri" pitchFamily="2" charset="0"/>
                          <a:cs typeface="Calibri" pitchFamily="2" charset="0"/>
                        </a:rPr>
                        <a:t>{}</a:t>
                      </a:r>
                    </a:p>
                  </a:txBody>
                  <a:tcPr marL="109855" marR="45720" marT="109855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/>
                      </a:pPr>
                      <a:r>
                        <a:rPr lang="en-us" sz="2000" cap="none" dirty="0">
                          <a:latin typeface="Times New Roman" pitchFamily="1" charset="0"/>
                          <a:ea typeface="Calibri" pitchFamily="2" charset="0"/>
                          <a:cs typeface="Calibri" pitchFamily="2" charset="0"/>
                        </a:rPr>
                        <a:t>{</a:t>
                      </a:r>
                      <a:r>
                        <a:rPr lang="en-us" sz="2000" cap="none" dirty="0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q</a:t>
                      </a:r>
                      <a:r>
                        <a:rPr lang="en-us" sz="2000" cap="none" baseline="-24000" dirty="0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1</a:t>
                      </a:r>
                      <a:r>
                        <a:rPr lang="en-us" sz="2000" cap="none" dirty="0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, q</a:t>
                      </a:r>
                      <a:r>
                        <a:rPr lang="en-us" sz="2000" cap="none" baseline="-24000" dirty="0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2</a:t>
                      </a:r>
                      <a:r>
                        <a:rPr lang="en-us" sz="2000" cap="none" dirty="0">
                          <a:latin typeface="Times New Roman" pitchFamily="1" charset="0"/>
                          <a:ea typeface="Calibri" pitchFamily="2" charset="0"/>
                          <a:cs typeface="Calibri" pitchFamily="2" charset="0"/>
                        </a:rPr>
                        <a:t>}</a:t>
                      </a:r>
                    </a:p>
                  </a:txBody>
                  <a:tcPr marL="109855" marR="45720" marT="10985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573405"/>
                  </a:ext>
                </a:extLst>
              </a:tr>
              <a:tr h="573405"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/>
                      </a:pPr>
                      <a:r>
                        <a:rPr lang="en-us" sz="2000" cap="none">
                          <a:latin typeface="Times New Roman" pitchFamily="1" charset="0"/>
                          <a:ea typeface="Calibri" pitchFamily="2" charset="0"/>
                          <a:cs typeface="Calibri" pitchFamily="2" charset="0"/>
                        </a:rPr>
                        <a:t>{</a:t>
                      </a:r>
                      <a:r>
                        <a:rPr lang="en-us" sz="2000" cap="none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q</a:t>
                      </a:r>
                      <a:r>
                        <a:rPr lang="en-us" sz="2000" cap="none" baseline="-24000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2</a:t>
                      </a:r>
                      <a:r>
                        <a:rPr lang="en-us" sz="2000" cap="none">
                          <a:latin typeface="Times New Roman" pitchFamily="1" charset="0"/>
                          <a:ea typeface="Calibri" pitchFamily="2" charset="0"/>
                          <a:cs typeface="Calibri" pitchFamily="2" charset="0"/>
                        </a:rPr>
                        <a:t>}</a:t>
                      </a:r>
                    </a:p>
                  </a:txBody>
                  <a:tcPr marL="109855" marR="45720" marT="109855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/>
                      </a:pPr>
                      <a:r>
                        <a:rPr lang="en-us" sz="2000" cap="none" dirty="0">
                          <a:latin typeface="Times New Roman" pitchFamily="1" charset="0"/>
                          <a:ea typeface="Calibri" pitchFamily="2" charset="0"/>
                          <a:cs typeface="Calibri" pitchFamily="2" charset="0"/>
                        </a:rPr>
                        <a:t>{</a:t>
                      </a:r>
                      <a:r>
                        <a:rPr lang="en-us" sz="2000" cap="none" dirty="0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q</a:t>
                      </a:r>
                      <a:r>
                        <a:rPr lang="en-us" sz="2000" cap="none" baseline="-24000" dirty="0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2</a:t>
                      </a:r>
                      <a:r>
                        <a:rPr lang="en-us" sz="2000" cap="none" dirty="0">
                          <a:latin typeface="Times New Roman" pitchFamily="1" charset="0"/>
                          <a:ea typeface="Calibri" pitchFamily="2" charset="0"/>
                          <a:cs typeface="Calibri" pitchFamily="2" charset="0"/>
                        </a:rPr>
                        <a:t>}</a:t>
                      </a:r>
                    </a:p>
                  </a:txBody>
                  <a:tcPr marL="109855" marR="45720" marT="10985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573405"/>
                  </a:ext>
                </a:extLst>
              </a:tr>
            </a:tbl>
          </a:graphicData>
        </a:graphic>
      </p:graphicFrame>
      <p:sp>
        <p:nvSpPr>
          <p:cNvPr id="5" name="Oval 2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hGYW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i0AAJcQAAAjMgAADBQAABAgAAAmAAAACAAAAP//////////"/>
              </a:ext>
            </a:extLst>
          </p:cNvSpPr>
          <p:nvPr/>
        </p:nvSpPr>
        <p:spPr>
          <a:xfrm>
            <a:off x="7473950" y="2696845"/>
            <a:ext cx="676275" cy="5619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ctr">
              <a:defRPr lang="en-us"/>
            </a:pPr>
            <a:r>
              <a:rPr lang="en-us" sz="2000" cap="none"/>
              <a:t>q</a:t>
            </a:r>
            <a:r>
              <a:rPr lang="en-us" sz="2000" cap="none" baseline="-24000"/>
              <a:t>1</a:t>
            </a:r>
          </a:p>
        </p:txBody>
      </p:sp>
      <p:sp>
        <p:nvSpPr>
          <p:cNvPr id="6" name="Line 2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48L2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wAABMSAACrIAAAExIAABAAAAAmAAAACAAAAP//////////"/>
              </a:ext>
            </a:extLst>
          </p:cNvSpPr>
          <p:nvPr/>
        </p:nvSpPr>
        <p:spPr>
          <a:xfrm>
            <a:off x="4695825" y="2938145"/>
            <a:ext cx="61468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7" name="Oval 2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pkZW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yAAAFsQAAAzJQAAKBQAABAgAAAmAAAACAAAAP//////////"/>
              </a:ext>
            </a:extLst>
          </p:cNvSpPr>
          <p:nvPr/>
        </p:nvSpPr>
        <p:spPr>
          <a:xfrm>
            <a:off x="5310505" y="2658745"/>
            <a:ext cx="736600" cy="61785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ctr">
              <a:defRPr lang="en-us"/>
            </a:pPr>
            <a:r>
              <a:rPr lang="en-us" sz="2000" cap="none"/>
              <a:t>q</a:t>
            </a:r>
            <a:r>
              <a:rPr lang="en-us" sz="2000" cap="none" baseline="-24000"/>
              <a:t>0</a:t>
            </a:r>
          </a:p>
        </p:txBody>
      </p:sp>
      <p:cxnSp>
        <p:nvCxnSpPr>
          <p:cNvPr id="8" name="AutoShape 25"/>
          <p:cNvCxnSpPr>
            <a:stCxn id="7" idx="1"/>
            <a:endCxn id="7" idx="7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AQes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E6c2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CEAAOoQAACJJAAA6hAAABAAAAAmAAAACAAAAP//////////"/>
              </a:ext>
            </a:extLst>
          </p:cNvCxnSpPr>
          <p:nvPr/>
        </p:nvCxnSpPr>
        <p:spPr>
          <a:xfrm rot="16200000" flipH="1">
            <a:off x="5678170" y="2489200"/>
            <a:ext cx="12700" cy="521335"/>
          </a:xfrm>
          <a:prstGeom prst="curvedConnector3">
            <a:avLst>
              <a:gd name="adj1" fmla="val -20800009"/>
            </a:avLst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grpSp>
        <p:nvGrpSpPr>
          <p:cNvPr id="9" name="Group 26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DAiLz4fAAAAVAAAAAAAAAAAAAAAAAAAAAAAAAAAAAAAAAAAAAAAAAAAAAAAAAAAAAAAAAAAAAAAAAAAAAAAAAAAAAAAAAAAAAAAAAAAAAAAAAAAAAAAAAAAAAAAAAAAACEAAAAYAAAAFAAAACM8AAAsEAAAq0AAAPgTAAAQAAAAJgAAAAgAAAD/////AAAAAA=="/>
              </a:ext>
            </a:extLst>
          </p:cNvGrpSpPr>
          <p:nvPr/>
        </p:nvGrpSpPr>
        <p:grpSpPr>
          <a:xfrm>
            <a:off x="9775825" y="2628900"/>
            <a:ext cx="736600" cy="617220"/>
            <a:chOff x="9775825" y="2628900"/>
            <a:chExt cx="736600" cy="617220"/>
          </a:xfrm>
        </p:grpSpPr>
        <p:grpSp>
          <p:nvGrpSpPr>
            <p:cNvPr id="11" name="Group 27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CBid00fAAAAVAAAAAAAAAAAAAAAAAAAAAAAAAAAAAAAAAAAAAAAAAAAAAAAAAAAAAAAAAAAAAAAAAAAAAAAAAAAAAAAAAAAAAAAAAAAAAAAAAAAAAAAAAAAAAAAAAAAACEAAAAYAAAAFAAAACM8AAAsEAAAq0AAAPgTAAAAAAAAJgAAAAgAAAD/////AAAAAA=="/>
                </a:ext>
              </a:extLst>
            </p:cNvGrpSpPr>
            <p:nvPr/>
          </p:nvGrpSpPr>
          <p:grpSpPr>
            <a:xfrm>
              <a:off x="9775825" y="2628900"/>
              <a:ext cx="736600" cy="617220"/>
              <a:chOff x="9775825" y="2628900"/>
              <a:chExt cx="736600" cy="617220"/>
            </a:xfrm>
          </p:grpSpPr>
          <p:sp>
            <p:nvSpPr>
              <p:cNvPr id="13" name="Oval 28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8+PC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jwAAIMQAABLQAAAoRMAAAAgAAAmAAAACAAAAP//////////"/>
                  </a:ext>
                </a:extLst>
              </p:cNvSpPr>
              <p:nvPr/>
            </p:nvSpPr>
            <p:spPr>
              <a:xfrm>
                <a:off x="9838690" y="2684145"/>
                <a:ext cx="612775" cy="50673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 algn="ctr">
                  <a:defRPr lang="en-us"/>
                </a:pPr>
                <a:r>
                  <a:rPr lang="en-us" sz="2000" cap="none"/>
                  <a:t>q</a:t>
                </a:r>
                <a:r>
                  <a:rPr lang="en-us" sz="2000" cap="none" baseline="-24000"/>
                  <a:t>2</a:t>
                </a:r>
              </a:p>
            </p:txBody>
          </p:sp>
          <p:sp>
            <p:nvSpPr>
              <p:cNvPr id="12" name="Oval 29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zwAACwQAACrQAAA+BMAAAAgAAAmAAAACAAAAP//////////"/>
                  </a:ext>
                </a:extLst>
              </p:cNvSpPr>
              <p:nvPr/>
            </p:nvSpPr>
            <p:spPr>
              <a:xfrm>
                <a:off x="9775825" y="2628900"/>
                <a:ext cx="736600" cy="6172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defRPr lang="en-us"/>
                </a:pPr>
                <a:endParaRPr/>
              </a:p>
            </p:txBody>
          </p:sp>
        </p:grpSp>
        <p:cxnSp>
          <p:nvCxnSpPr>
            <p:cNvPr id="10" name="AutoShape 30"/>
            <p:cNvCxnSpPr>
              <a:stCxn id="12" idx="1"/>
              <a:endCxn id="12" idx="7"/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AQes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ltZX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DwAALsQAAACQAAAvhAAAAAAAAAmAAAACAAAAP//////////"/>
                </a:ext>
              </a:extLst>
            </p:cNvCxnSpPr>
            <p:nvPr/>
          </p:nvCxnSpPr>
          <p:spPr>
            <a:xfrm rot="16200000" flipH="1">
              <a:off x="10142855" y="2459990"/>
              <a:ext cx="1905" cy="521970"/>
            </a:xfrm>
            <a:prstGeom prst="curvedConnector3">
              <a:avLst>
                <a:gd name="adj1" fmla="val -2080000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</p:cxnSp>
      </p:grpSp>
      <p:sp>
        <p:nvSpPr>
          <p:cNvPr id="14" name="Line 3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poaW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CUAAEUSAAD6LQAARRIAABAAAAAmAAAACAAAAP//////////"/>
              </a:ext>
            </a:extLst>
          </p:cNvSpPr>
          <p:nvPr/>
        </p:nvSpPr>
        <p:spPr>
          <a:xfrm>
            <a:off x="6045200" y="2969895"/>
            <a:ext cx="142875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15" name="Line 3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hlbW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jEAAEUSAAAjPAAARRIAABAAAAAmAAAACAAAAP//////////"/>
              </a:ext>
            </a:extLst>
          </p:cNvSpPr>
          <p:nvPr/>
        </p:nvSpPr>
        <p:spPr>
          <a:xfrm>
            <a:off x="8108950" y="2969895"/>
            <a:ext cx="166687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cxnSp>
        <p:nvCxnSpPr>
          <p:cNvPr id="16" name="AutoShape 35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AQes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ciLz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S4AAAMRAACuMQAABREAABAAAAAmAAAACAAAAP//////////"/>
              </a:ext>
            </a:extLst>
          </p:cNvCxnSpPr>
          <p:nvPr/>
        </p:nvCxnSpPr>
        <p:spPr>
          <a:xfrm rot="5400000" flipV="1">
            <a:off x="7813040" y="2504440"/>
            <a:ext cx="1270" cy="523875"/>
          </a:xfrm>
          <a:prstGeom prst="curvedConnector3">
            <a:avLst>
              <a:gd name="adj1" fmla="val -20800009"/>
            </a:avLst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sp>
        <p:nvSpPr>
          <p:cNvPr id="17" name="Text Box 3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EAAJsMAADCIwAADw8AABAgAAAmAAAACAAAAP//////////"/>
              </a:ext>
            </a:extLst>
          </p:cNvSpPr>
          <p:nvPr/>
        </p:nvSpPr>
        <p:spPr>
          <a:xfrm>
            <a:off x="5491480" y="2049145"/>
            <a:ext cx="321310" cy="398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rPr lang="en-us" sz="2000" cap="none"/>
              <a:t>0</a:t>
            </a:r>
          </a:p>
        </p:txBody>
      </p:sp>
      <p:sp>
        <p:nvSpPr>
          <p:cNvPr id="18" name="Text Box 3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Mgbm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S8AAJsMAAAPMQAADw8AABAgAAAmAAAACAAAAP//////////"/>
              </a:ext>
            </a:extLst>
          </p:cNvSpPr>
          <p:nvPr/>
        </p:nvSpPr>
        <p:spPr>
          <a:xfrm>
            <a:off x="7653655" y="2049145"/>
            <a:ext cx="321310" cy="398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rPr lang="en-us" sz="2000" cap="none"/>
              <a:t>1</a:t>
            </a:r>
          </a:p>
        </p:txBody>
      </p:sp>
      <p:sp>
        <p:nvSpPr>
          <p:cNvPr id="19" name="Text Box 4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pwPj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igAANQPAAB8KgAASBIAABAgAAAmAAAACAAAAP//////////"/>
              </a:ext>
            </a:extLst>
          </p:cNvSpPr>
          <p:nvPr/>
        </p:nvSpPr>
        <p:spPr>
          <a:xfrm>
            <a:off x="6584950" y="2573020"/>
            <a:ext cx="321310" cy="398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rPr lang="en-us" sz="2000" cap="none"/>
              <a:t>0</a:t>
            </a:r>
          </a:p>
        </p:txBody>
      </p:sp>
      <p:sp>
        <p:nvSpPr>
          <p:cNvPr id="20" name="Text Box 4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Igdz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DYAAEAQAAAmOAAAtBIAABAgAAAmAAAACAAAAP//////////"/>
              </a:ext>
            </a:extLst>
          </p:cNvSpPr>
          <p:nvPr/>
        </p:nvSpPr>
        <p:spPr>
          <a:xfrm>
            <a:off x="8806180" y="2641600"/>
            <a:ext cx="321310" cy="398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rPr lang="en-us" sz="2000" cap="none"/>
              <a:t>1</a:t>
            </a:r>
          </a:p>
        </p:txBody>
      </p:sp>
      <p:sp>
        <p:nvSpPr>
          <p:cNvPr id="21" name="Text Box 4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1lcy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z0AACMMAAAgQQAAlw4AABAgAAAmAAAACAAAAP//////////"/>
              </a:ext>
            </a:extLst>
          </p:cNvSpPr>
          <p:nvPr/>
        </p:nvSpPr>
        <p:spPr>
          <a:xfrm>
            <a:off x="10029825" y="1972945"/>
            <a:ext cx="556895" cy="398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rPr lang="en-us" sz="2000" cap="none"/>
              <a:t>0/1</a:t>
            </a:r>
          </a:p>
        </p:txBody>
      </p:sp>
      <p:sp>
        <p:nvSpPr>
          <p:cNvPr id="22" name="Rectangle 2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p0Pj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8QkAAGgBAACRPAAA/wQAABAgAAAmAAAACAAAAP//////////"/>
              </a:ext>
            </a:extLst>
          </p:cNvSpPr>
          <p:nvPr/>
        </p:nvSpPr>
        <p:spPr>
          <a:xfrm>
            <a:off x="1616075" y="228600"/>
            <a:ext cx="8229600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rPr lang="en-us" sz="32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Example #1: some 0’s followed by some 1’s</a:t>
            </a:r>
          </a:p>
        </p:txBody>
      </p:sp>
      <p:sp>
        <p:nvSpPr>
          <p:cNvPr id="23" name="Text Box 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ZSUH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AwAAL4jAABWDgAA/SUAABAgAAAmAAAACAAAAP//////////"/>
              </a:ext>
            </a:extLst>
          </p:cNvSpPr>
          <p:nvPr/>
        </p:nvSpPr>
        <p:spPr>
          <a:xfrm>
            <a:off x="1981200" y="5810250"/>
            <a:ext cx="3492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*</a:t>
            </a:r>
          </a:p>
        </p:txBody>
      </p:sp>
      <p:sp>
        <p:nvSpPr>
          <p:cNvPr id="24" name="Line 2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VtZU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wUAADQdAAAjCQAANB0AABAAAAAmAAAACAAAAP//////////"/>
              </a:ext>
            </a:extLst>
          </p:cNvSpPr>
          <p:nvPr/>
        </p:nvSpPr>
        <p:spPr>
          <a:xfrm>
            <a:off x="870585" y="4747260"/>
            <a:ext cx="61468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wkAAOABAABQRAAAUCgAABAAAAAmAAAACAAAAAEgAAAAAAAA"/>
              </a:ext>
            </a:extLst>
          </p:cNvSpPr>
          <p:nvPr>
            <p:ph type="body" idx="1"/>
          </p:nvPr>
        </p:nvSpPr>
        <p:spPr>
          <a:xfrm>
            <a:off x="1247140" y="93980"/>
            <a:ext cx="9586595" cy="62484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spcBef>
                <a:spcPts val="720"/>
              </a:spcBef>
              <a:buNone/>
              <a:defRPr lang="en-us" sz="2015" cap="none"/>
            </a:pPr>
            <a:r>
              <a:rPr dirty="0"/>
              <a:t>Example #2: pair of 0’s or pair of 1’s</a:t>
            </a:r>
          </a:p>
          <a:p>
            <a:pPr>
              <a:spcBef>
                <a:spcPts val="720"/>
              </a:spcBef>
              <a:defRPr lang="en-us" sz="2015" cap="none"/>
            </a:pPr>
            <a:endParaRPr lang="en-us" sz="1440" cap="none" dirty="0"/>
          </a:p>
          <a:p>
            <a:pPr>
              <a:spcBef>
                <a:spcPts val="720"/>
              </a:spcBef>
              <a:buNone/>
              <a:defRPr lang="en-us" sz="2015" cap="none"/>
            </a:pPr>
            <a:r>
              <a:rPr lang="en-us" sz="1440" cap="none" dirty="0"/>
              <a:t>	</a:t>
            </a:r>
          </a:p>
          <a:p>
            <a:pPr>
              <a:spcBef>
                <a:spcPts val="720"/>
              </a:spcBef>
              <a:buNone/>
              <a:defRPr lang="en-us" sz="2015" cap="none"/>
            </a:pPr>
            <a:r>
              <a:rPr lang="en-us" sz="1440" cap="none" dirty="0"/>
              <a:t>Q = {q</a:t>
            </a:r>
            <a:r>
              <a:rPr lang="en-us" sz="1440" cap="none" baseline="-24000" dirty="0"/>
              <a:t>0</a:t>
            </a:r>
            <a:r>
              <a:rPr lang="en-us" sz="1440" cap="none" dirty="0"/>
              <a:t>, q</a:t>
            </a:r>
            <a:r>
              <a:rPr lang="en-us" sz="1440" cap="none" baseline="-24000" dirty="0"/>
              <a:t>1</a:t>
            </a:r>
            <a:r>
              <a:rPr lang="en-us" sz="1440" cap="none" dirty="0"/>
              <a:t>, q</a:t>
            </a:r>
            <a:r>
              <a:rPr lang="en-us" sz="1440" cap="none" baseline="-24000" dirty="0"/>
              <a:t>2 </a:t>
            </a:r>
            <a:r>
              <a:rPr lang="en-us" sz="1440" cap="none" dirty="0"/>
              <a:t>, q</a:t>
            </a:r>
            <a:r>
              <a:rPr lang="en-us" sz="1440" cap="none" baseline="-24000" dirty="0"/>
              <a:t>3 </a:t>
            </a:r>
            <a:r>
              <a:rPr lang="en-us" sz="1440" cap="none" dirty="0"/>
              <a:t>, q</a:t>
            </a:r>
            <a:r>
              <a:rPr lang="en-us" sz="1440" cap="none" baseline="-24000" dirty="0"/>
              <a:t>4</a:t>
            </a:r>
            <a:r>
              <a:rPr lang="en-us" sz="1440" cap="none" dirty="0"/>
              <a:t>}</a:t>
            </a:r>
          </a:p>
          <a:p>
            <a:pPr>
              <a:spcBef>
                <a:spcPts val="720"/>
              </a:spcBef>
              <a:buNone/>
              <a:defRPr lang="en-us" sz="2015" cap="none"/>
            </a:pPr>
            <a:r>
              <a:rPr lang="en-us" sz="1440" cap="none" dirty="0"/>
              <a:t>	Σ = {0, 1}</a:t>
            </a:r>
          </a:p>
          <a:p>
            <a:pPr>
              <a:spcBef>
                <a:spcPts val="720"/>
              </a:spcBef>
              <a:buNone/>
              <a:defRPr lang="en-us" sz="2015" cap="none"/>
            </a:pPr>
            <a:r>
              <a:rPr lang="en-us" sz="1440" cap="none" dirty="0"/>
              <a:t>	Start state is q</a:t>
            </a:r>
            <a:r>
              <a:rPr lang="en-us" sz="1440" cap="none" baseline="-24000" dirty="0"/>
              <a:t>0</a:t>
            </a:r>
          </a:p>
          <a:p>
            <a:pPr>
              <a:spcBef>
                <a:spcPts val="720"/>
              </a:spcBef>
              <a:buNone/>
              <a:defRPr lang="en-us" sz="2015" cap="none"/>
            </a:pPr>
            <a:r>
              <a:rPr lang="en-us" sz="1440" cap="none" baseline="-24000" dirty="0"/>
              <a:t>	</a:t>
            </a:r>
            <a:r>
              <a:rPr lang="en-us" sz="1440" cap="none" dirty="0"/>
              <a:t>F = {q</a:t>
            </a:r>
            <a:r>
              <a:rPr lang="en-us" sz="1440" cap="none" baseline="-24000" dirty="0"/>
              <a:t>2</a:t>
            </a:r>
            <a:r>
              <a:rPr lang="en-us" sz="1440" cap="none" dirty="0"/>
              <a:t>, q</a:t>
            </a:r>
            <a:r>
              <a:rPr lang="en-us" sz="1440" cap="none" baseline="-24000" dirty="0"/>
              <a:t>4</a:t>
            </a:r>
            <a:r>
              <a:rPr lang="en-us" sz="1440" cap="none" dirty="0"/>
              <a:t>}</a:t>
            </a:r>
          </a:p>
          <a:p>
            <a:pPr>
              <a:spcBef>
                <a:spcPts val="720"/>
              </a:spcBef>
              <a:buNone/>
              <a:defRPr lang="en-us" sz="2015" cap="none"/>
            </a:pPr>
            <a:endParaRPr lang="en-us" sz="1730" cap="none" dirty="0"/>
          </a:p>
          <a:p>
            <a:pPr>
              <a:spcBef>
                <a:spcPts val="720"/>
              </a:spcBef>
              <a:buNone/>
              <a:defRPr lang="en-us" sz="2015" cap="none"/>
            </a:pPr>
            <a:r>
              <a:rPr lang="en-us" sz="1730" cap="none" dirty="0"/>
              <a:t>	</a:t>
            </a:r>
            <a:r>
              <a:rPr lang="en-gb" sz="1730" cap="none" dirty="0"/>
              <a:t>         </a:t>
            </a:r>
            <a:r>
              <a:rPr lang="en-us" sz="1730" cap="none" dirty="0"/>
              <a:t>δ:		0         </a:t>
            </a:r>
            <a:r>
              <a:rPr lang="en-gb" sz="1730" cap="none" dirty="0"/>
              <a:t>    </a:t>
            </a:r>
            <a:r>
              <a:rPr lang="en-us" sz="1730" cap="none" dirty="0"/>
              <a:t>     1</a:t>
            </a:r>
          </a:p>
          <a:p>
            <a:pPr>
              <a:spcBef>
                <a:spcPts val="720"/>
              </a:spcBef>
              <a:buNone/>
              <a:defRPr lang="en-us" sz="2015" cap="none"/>
            </a:pPr>
            <a:r>
              <a:rPr lang="en-us" sz="1730" cap="none" dirty="0"/>
              <a:t>		q</a:t>
            </a:r>
            <a:r>
              <a:rPr lang="en-us" sz="1730" cap="none" baseline="-24000" dirty="0"/>
              <a:t>0</a:t>
            </a:r>
          </a:p>
          <a:p>
            <a:pPr>
              <a:spcBef>
                <a:spcPts val="720"/>
              </a:spcBef>
              <a:buNone/>
              <a:defRPr lang="en-us" sz="2015" cap="none"/>
            </a:pPr>
            <a:endParaRPr lang="en-us" sz="1730" cap="none" dirty="0"/>
          </a:p>
          <a:p>
            <a:pPr>
              <a:spcBef>
                <a:spcPts val="720"/>
              </a:spcBef>
              <a:buNone/>
              <a:defRPr lang="en-us" sz="2015" cap="none"/>
            </a:pPr>
            <a:r>
              <a:rPr lang="en-us" sz="1730" cap="none" baseline="-24000" dirty="0"/>
              <a:t>		</a:t>
            </a:r>
            <a:r>
              <a:rPr lang="en-us" sz="1730" cap="none" dirty="0"/>
              <a:t>q</a:t>
            </a:r>
            <a:r>
              <a:rPr lang="en-us" sz="1730" cap="none" baseline="-24000" dirty="0"/>
              <a:t>1</a:t>
            </a:r>
          </a:p>
          <a:p>
            <a:pPr>
              <a:spcBef>
                <a:spcPts val="720"/>
              </a:spcBef>
              <a:buNone/>
              <a:defRPr lang="en-us" sz="2015" cap="none"/>
            </a:pPr>
            <a:endParaRPr lang="en-us" sz="1730" cap="none" dirty="0"/>
          </a:p>
          <a:p>
            <a:pPr>
              <a:spcBef>
                <a:spcPts val="720"/>
              </a:spcBef>
              <a:buNone/>
              <a:defRPr lang="en-us" sz="2015" cap="none"/>
            </a:pPr>
            <a:r>
              <a:rPr lang="en-us" sz="1730" cap="none" baseline="-24000" dirty="0"/>
              <a:t>		</a:t>
            </a:r>
            <a:r>
              <a:rPr lang="en-us" sz="1730" cap="none" dirty="0"/>
              <a:t>q</a:t>
            </a:r>
            <a:r>
              <a:rPr lang="en-us" sz="1730" cap="none" baseline="-24000" dirty="0"/>
              <a:t>2</a:t>
            </a:r>
          </a:p>
          <a:p>
            <a:pPr>
              <a:spcBef>
                <a:spcPts val="720"/>
              </a:spcBef>
              <a:buNone/>
              <a:defRPr lang="en-us" sz="2015" cap="none"/>
            </a:pPr>
            <a:endParaRPr lang="en-us" sz="1730" cap="none" baseline="-24000" dirty="0"/>
          </a:p>
          <a:p>
            <a:pPr>
              <a:spcBef>
                <a:spcPts val="720"/>
              </a:spcBef>
              <a:buNone/>
              <a:defRPr lang="en-us" sz="2015" cap="none"/>
            </a:pPr>
            <a:r>
              <a:rPr lang="en-us" sz="1730" cap="none" dirty="0"/>
              <a:t>		q</a:t>
            </a:r>
            <a:r>
              <a:rPr lang="en-us" sz="1730" cap="none" baseline="-24000" dirty="0"/>
              <a:t>3</a:t>
            </a:r>
          </a:p>
          <a:p>
            <a:pPr>
              <a:spcBef>
                <a:spcPts val="720"/>
              </a:spcBef>
              <a:buNone/>
              <a:defRPr lang="en-us" sz="2015" cap="none"/>
            </a:pPr>
            <a:endParaRPr lang="en-us" sz="1730" cap="none" baseline="-24000" dirty="0"/>
          </a:p>
          <a:p>
            <a:pPr>
              <a:spcBef>
                <a:spcPts val="720"/>
              </a:spcBef>
              <a:buNone/>
              <a:defRPr lang="en-us" sz="2015" cap="none"/>
            </a:pPr>
            <a:r>
              <a:rPr lang="en-us" sz="1730" cap="none" dirty="0"/>
              <a:t>		q</a:t>
            </a:r>
            <a:r>
              <a:rPr lang="en-us" sz="1730" cap="none" baseline="-24000" dirty="0"/>
              <a:t>4</a:t>
            </a:r>
          </a:p>
        </p:txBody>
      </p:sp>
      <p:sp>
        <p:nvSpPr>
          <p:cNvPr id="3" name="Slide Number Placeholder 5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0ibW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AAAAAAAAAAAAAAAAAAAABAAAAAmAAAACAAAAACBAAB/AAAA"/>
              </a:ext>
            </a:extLst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5227-69D0-A5A4-9E48-9FF11C0668CA}" type="slidenum">
              <a:rPr lang="en-us" sz="1200" cap="none">
                <a:solidFill>
                  <a:srgbClr val="FFFFFF"/>
                </a:solidFill>
              </a:rPr>
              <a:t>34</a:t>
            </a:fld>
            <a:endParaRPr lang="en-us" sz="1200" cap="none">
              <a:solidFill>
                <a:srgbClr val="FFFF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08754"/>
              </p:ext>
            </p:extLst>
          </p:nvPr>
        </p:nvGraphicFramePr>
        <p:xfrm>
          <a:off x="2582862" y="2833053"/>
          <a:ext cx="2473325" cy="3175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88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/>
                      </a:pPr>
                      <a:r>
                        <a:rPr lang="en-us" sz="2000" cap="none" dirty="0">
                          <a:latin typeface="Times New Roman" pitchFamily="1" charset="0"/>
                          <a:ea typeface="Calibri" pitchFamily="2" charset="0"/>
                          <a:cs typeface="Calibri" pitchFamily="2" charset="0"/>
                        </a:rPr>
                        <a:t>{</a:t>
                      </a:r>
                      <a:r>
                        <a:rPr lang="en-us" sz="2000" cap="none" dirty="0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q</a:t>
                      </a:r>
                      <a:r>
                        <a:rPr lang="en-us" sz="2000" cap="none" baseline="-24000" dirty="0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0</a:t>
                      </a:r>
                      <a:r>
                        <a:rPr lang="en-us" sz="2000" cap="none" dirty="0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, q</a:t>
                      </a:r>
                      <a:r>
                        <a:rPr lang="en-us" sz="2000" cap="none" baseline="-24000" dirty="0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3</a:t>
                      </a:r>
                      <a:r>
                        <a:rPr lang="en-us" sz="2000" cap="none" dirty="0">
                          <a:latin typeface="Times New Roman" pitchFamily="1" charset="0"/>
                          <a:ea typeface="Calibri" pitchFamily="2" charset="0"/>
                          <a:cs typeface="Calibri" pitchFamily="2" charset="0"/>
                        </a:rPr>
                        <a:t>}</a:t>
                      </a:r>
                    </a:p>
                  </a:txBody>
                  <a:tcPr marL="109855" marR="-635" marT="109855" marB="-635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/>
                      </a:pPr>
                      <a:r>
                        <a:rPr lang="en-us" sz="2000" cap="none">
                          <a:latin typeface="Times New Roman" pitchFamily="1" charset="0"/>
                          <a:ea typeface="Calibri" pitchFamily="2" charset="0"/>
                          <a:cs typeface="Calibri" pitchFamily="2" charset="0"/>
                        </a:rPr>
                        <a:t>{</a:t>
                      </a:r>
                      <a:r>
                        <a:rPr lang="en-us" sz="2000" cap="none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q</a:t>
                      </a:r>
                      <a:r>
                        <a:rPr lang="en-us" sz="2000" cap="none" baseline="-24000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0</a:t>
                      </a:r>
                      <a:r>
                        <a:rPr lang="en-us" sz="2000" cap="none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, q</a:t>
                      </a:r>
                      <a:r>
                        <a:rPr lang="en-us" sz="2000" cap="none" baseline="-24000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1</a:t>
                      </a:r>
                      <a:r>
                        <a:rPr lang="en-us" sz="2000" cap="none">
                          <a:latin typeface="Times New Roman" pitchFamily="1" charset="0"/>
                          <a:ea typeface="Calibri" pitchFamily="2" charset="0"/>
                          <a:cs typeface="Calibri" pitchFamily="2" charset="0"/>
                        </a:rPr>
                        <a:t>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635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/>
                      </a:pPr>
                      <a:r>
                        <a:rPr lang="en-us" sz="2000" cap="none" dirty="0">
                          <a:latin typeface="Times New Roman" pitchFamily="1" charset="0"/>
                          <a:ea typeface="Calibri" pitchFamily="2" charset="0"/>
                          <a:cs typeface="Calibri" pitchFamily="2" charset="0"/>
                        </a:rPr>
                        <a:t>{}</a:t>
                      </a:r>
                    </a:p>
                  </a:txBody>
                  <a:tcPr marL="109855" marR="-635" marT="109855" marB="-635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/>
                      </a:pPr>
                      <a:r>
                        <a:rPr lang="en-us" sz="2000" cap="none">
                          <a:latin typeface="Times New Roman" pitchFamily="1" charset="0"/>
                          <a:ea typeface="Calibri" pitchFamily="2" charset="0"/>
                          <a:cs typeface="Calibri" pitchFamily="2" charset="0"/>
                        </a:rPr>
                        <a:t>{</a:t>
                      </a:r>
                      <a:r>
                        <a:rPr lang="en-us" sz="2000" cap="none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q</a:t>
                      </a:r>
                      <a:r>
                        <a:rPr lang="en-us" sz="2000" cap="none" baseline="-24000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2</a:t>
                      </a:r>
                      <a:r>
                        <a:rPr lang="en-us" sz="2000" cap="none">
                          <a:latin typeface="Times New Roman" pitchFamily="1" charset="0"/>
                          <a:ea typeface="Calibri" pitchFamily="2" charset="0"/>
                          <a:cs typeface="Calibri" pitchFamily="2" charset="0"/>
                        </a:rPr>
                        <a:t>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635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/>
                      </a:pPr>
                      <a:r>
                        <a:rPr lang="en-us" sz="2000" cap="none">
                          <a:latin typeface="Times New Roman" pitchFamily="1" charset="0"/>
                          <a:ea typeface="Calibri" pitchFamily="2" charset="0"/>
                          <a:cs typeface="Calibri" pitchFamily="2" charset="0"/>
                        </a:rPr>
                        <a:t>{</a:t>
                      </a:r>
                      <a:r>
                        <a:rPr lang="en-us" sz="2000" cap="none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q</a:t>
                      </a:r>
                      <a:r>
                        <a:rPr lang="en-us" sz="2000" cap="none" baseline="-24000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2</a:t>
                      </a:r>
                      <a:r>
                        <a:rPr lang="en-us" sz="2000" cap="none">
                          <a:latin typeface="Times New Roman" pitchFamily="1" charset="0"/>
                          <a:ea typeface="Calibri" pitchFamily="2" charset="0"/>
                          <a:cs typeface="Calibri" pitchFamily="2" charset="0"/>
                        </a:rPr>
                        <a:t>}</a:t>
                      </a:r>
                    </a:p>
                  </a:txBody>
                  <a:tcPr marL="109855" marR="-635" marT="109855" marB="-635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/>
                      </a:pPr>
                      <a:r>
                        <a:rPr lang="en-us" sz="2000" cap="none">
                          <a:latin typeface="Times New Roman" pitchFamily="1" charset="0"/>
                          <a:ea typeface="Calibri" pitchFamily="2" charset="0"/>
                          <a:cs typeface="Calibri" pitchFamily="2" charset="0"/>
                        </a:rPr>
                        <a:t>{</a:t>
                      </a:r>
                      <a:r>
                        <a:rPr lang="en-us" sz="2000" cap="none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q</a:t>
                      </a:r>
                      <a:r>
                        <a:rPr lang="en-us" sz="2000" cap="none" baseline="-24000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2</a:t>
                      </a:r>
                      <a:r>
                        <a:rPr lang="en-us" sz="2000" cap="none">
                          <a:latin typeface="Times New Roman" pitchFamily="1" charset="0"/>
                          <a:ea typeface="Calibri" pitchFamily="2" charset="0"/>
                          <a:cs typeface="Calibri" pitchFamily="2" charset="0"/>
                        </a:rPr>
                        <a:t>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635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/>
                      </a:pPr>
                      <a:r>
                        <a:rPr lang="en-us" sz="2000" cap="none" dirty="0">
                          <a:latin typeface="Times New Roman" pitchFamily="1" charset="0"/>
                          <a:ea typeface="Calibri" pitchFamily="2" charset="0"/>
                          <a:cs typeface="Calibri" pitchFamily="2" charset="0"/>
                        </a:rPr>
                        <a:t>{</a:t>
                      </a:r>
                      <a:r>
                        <a:rPr lang="en-us" sz="2000" cap="none" dirty="0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q</a:t>
                      </a:r>
                      <a:r>
                        <a:rPr lang="en-us" sz="2000" cap="none" baseline="-24000" dirty="0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4</a:t>
                      </a:r>
                      <a:r>
                        <a:rPr lang="en-us" sz="2000" cap="none" dirty="0">
                          <a:latin typeface="Times New Roman" pitchFamily="1" charset="0"/>
                          <a:ea typeface="Calibri" pitchFamily="2" charset="0"/>
                          <a:cs typeface="Calibri" pitchFamily="2" charset="0"/>
                        </a:rPr>
                        <a:t>}</a:t>
                      </a:r>
                    </a:p>
                  </a:txBody>
                  <a:tcPr marL="109855" marR="-635" marT="109855" marB="-635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/>
                      </a:pPr>
                      <a:r>
                        <a:rPr lang="en-us" sz="2000" cap="none">
                          <a:latin typeface="Times New Roman" pitchFamily="1" charset="0"/>
                          <a:ea typeface="Calibri" pitchFamily="2" charset="0"/>
                          <a:cs typeface="Calibri" pitchFamily="2" charset="0"/>
                        </a:rPr>
                        <a:t>{}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635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/>
                      </a:pPr>
                      <a:r>
                        <a:rPr lang="en-us" sz="2000" cap="none" dirty="0">
                          <a:latin typeface="Times New Roman" pitchFamily="1" charset="0"/>
                          <a:ea typeface="Calibri" pitchFamily="2" charset="0"/>
                          <a:cs typeface="Calibri" pitchFamily="2" charset="0"/>
                        </a:rPr>
                        <a:t>{</a:t>
                      </a:r>
                      <a:r>
                        <a:rPr lang="en-us" sz="2000" cap="none" dirty="0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q</a:t>
                      </a:r>
                      <a:r>
                        <a:rPr lang="en-us" sz="2000" cap="none" baseline="-24000" dirty="0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4</a:t>
                      </a:r>
                      <a:r>
                        <a:rPr lang="en-us" sz="2000" cap="none" dirty="0">
                          <a:latin typeface="Times New Roman" pitchFamily="1" charset="0"/>
                          <a:ea typeface="Calibri" pitchFamily="2" charset="0"/>
                          <a:cs typeface="Calibri" pitchFamily="2" charset="0"/>
                        </a:rPr>
                        <a:t>}</a:t>
                      </a:r>
                    </a:p>
                  </a:txBody>
                  <a:tcPr marL="109855" marR="-635" marT="109855" marB="-635">
                    <a:lnL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/>
                      </a:pPr>
                      <a:r>
                        <a:rPr lang="en-us" sz="2000" cap="none" dirty="0">
                          <a:latin typeface="Times New Roman" pitchFamily="1" charset="0"/>
                          <a:ea typeface="Calibri" pitchFamily="2" charset="0"/>
                          <a:cs typeface="Calibri" pitchFamily="2" charset="0"/>
                        </a:rPr>
                        <a:t>{</a:t>
                      </a:r>
                      <a:r>
                        <a:rPr lang="en-us" sz="2000" cap="none" dirty="0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q</a:t>
                      </a:r>
                      <a:r>
                        <a:rPr lang="en-us" sz="2000" cap="none" baseline="-24000" dirty="0">
                          <a:latin typeface="Times New Roman" pitchFamily="1" charset="0"/>
                          <a:ea typeface="Calibri" pitchFamily="2" charset="0"/>
                          <a:cs typeface="Times New Roman" pitchFamily="1" charset="0"/>
                        </a:rPr>
                        <a:t>4</a:t>
                      </a:r>
                      <a:r>
                        <a:rPr lang="en-us" sz="2000" cap="none" dirty="0">
                          <a:latin typeface="Times New Roman" pitchFamily="1" charset="0"/>
                          <a:ea typeface="Calibri" pitchFamily="2" charset="0"/>
                          <a:cs typeface="Calibri" pitchFamily="2" charset="0"/>
                        </a:rPr>
                        <a:t>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635000"/>
                  </a:ext>
                </a:extLst>
              </a:tr>
            </a:tbl>
          </a:graphicData>
        </a:graphic>
      </p:graphicFrame>
      <p:cxnSp>
        <p:nvCxnSpPr>
          <p:cNvPr id="5" name="AutoShape 20"/>
          <p:cNvCxn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Awec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yOT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CIAAAYOAAC8JQAACQ4AABAAAAAmAAAACAAAAP//////////"/>
              </a:ext>
            </a:extLst>
          </p:cNvCxnSpPr>
          <p:nvPr/>
        </p:nvCxnSpPr>
        <p:spPr>
          <a:xfrm rot="5400000" flipV="1">
            <a:off x="5872480" y="2020570"/>
            <a:ext cx="1905" cy="520700"/>
          </a:xfrm>
          <a:prstGeom prst="curvedConnector3">
            <a:avLst>
              <a:gd name="adj1" fmla="val -20100009"/>
            </a:avLst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grpSp>
        <p:nvGrpSpPr>
          <p:cNvPr id="6" name="Group 75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GNlPSIfAAAAVAAAAAAAAAAAAAAAAAAAAAAAAAAAAAAAAAAAAAAAAAAAAAAAAAAAAAAAAAAAAAAAAAAAAAAAAAAAAAAAAAAAAAAAAAAAAAAAAAAAAAAAAAAAAAAAAAAAACEAAAAYAAAAFAAAAAceAAC4CQAA/0IAAMgZAAAQAAAAJgAAAAgAAAD/////AAAAAA=="/>
              </a:ext>
            </a:extLst>
          </p:cNvGrpSpPr>
          <p:nvPr/>
        </p:nvGrpSpPr>
        <p:grpSpPr>
          <a:xfrm>
            <a:off x="4881245" y="1579880"/>
            <a:ext cx="6009640" cy="2611120"/>
            <a:chOff x="4881245" y="1579880"/>
            <a:chExt cx="6009640" cy="2611120"/>
          </a:xfrm>
        </p:grpSpPr>
        <p:sp>
          <p:nvSpPr>
            <p:cNvPr id="30" name="Line 1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x4AAF8PAADNIQAAXw8AAAAAAAAmAAAACAAAAP//////////"/>
                </a:ext>
              </a:extLst>
            </p:cNvSpPr>
            <p:nvPr/>
          </p:nvSpPr>
          <p:spPr>
            <a:xfrm>
              <a:off x="4881245" y="2498725"/>
              <a:ext cx="61341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9" name="Oval 1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SEAAKcNAABWJgAAdBEAAAAgAAAmAAAACAAAAP//////////"/>
                </a:ext>
              </a:extLst>
            </p:cNvSpPr>
            <p:nvPr/>
          </p:nvSpPr>
          <p:spPr>
            <a:xfrm>
              <a:off x="5494655" y="2219325"/>
              <a:ext cx="737235" cy="61785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rPr lang="en-us" sz="2000" cap="none"/>
                <a:t>q</a:t>
              </a:r>
              <a:r>
                <a:rPr lang="en-us" sz="2000" cap="none" baseline="-24000"/>
                <a:t>0</a:t>
              </a:r>
            </a:p>
          </p:txBody>
        </p:sp>
        <p:sp>
          <p:nvSpPr>
            <p:cNvPr id="28" name="Line 2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9hOm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yYAAJEPAAAeLwAAkQ8AAAAAAAAmAAAACAAAAP//////////"/>
                </a:ext>
              </a:extLst>
            </p:cNvSpPr>
            <p:nvPr/>
          </p:nvSpPr>
          <p:spPr>
            <a:xfrm>
              <a:off x="6229985" y="2530475"/>
              <a:ext cx="142938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7" name="Text Box 2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IvPj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iMAADAKAAC2JgAAowwAAAAgAAAmAAAACAAAAP//////////"/>
                </a:ext>
              </a:extLst>
            </p:cNvSpPr>
            <p:nvPr/>
          </p:nvSpPr>
          <p:spPr>
            <a:xfrm>
              <a:off x="5736590" y="1656080"/>
              <a:ext cx="556260" cy="3981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2000" cap="none"/>
                <a:t>0/1</a:t>
              </a:r>
            </a:p>
          </p:txBody>
        </p:sp>
        <p:sp>
          <p:nvSpPr>
            <p:cNvPr id="26" name="Text Box 31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5vc2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SkAACANAACgKwAAlA8AAAAgAAAmAAAACAAAAP//////////"/>
                </a:ext>
              </a:extLst>
            </p:cNvSpPr>
            <p:nvPr/>
          </p:nvSpPr>
          <p:spPr>
            <a:xfrm>
              <a:off x="6769735" y="2133600"/>
              <a:ext cx="321945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2000" cap="none"/>
                <a:t>0</a:t>
              </a:r>
            </a:p>
          </p:txBody>
        </p:sp>
        <p:sp>
          <p:nvSpPr>
            <p:cNvPr id="25" name="Text Box 3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wvYT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TzcAAIwNAABKOQAA/w8AAAAgAAAmAAAACAAAAP//////////"/>
                </a:ext>
              </a:extLst>
            </p:cNvSpPr>
            <p:nvPr/>
          </p:nvSpPr>
          <p:spPr>
            <a:xfrm>
              <a:off x="8990965" y="2202180"/>
              <a:ext cx="321945" cy="3981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2000" cap="none"/>
                <a:t>0</a:t>
              </a:r>
            </a:p>
          </p:txBody>
        </p:sp>
        <p:sp>
          <p:nvSpPr>
            <p:cNvPr id="24" name="Oval 1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i8AAOMNAABHMwAAWBEAAAAgAAAmAAAACAAAAP//////////"/>
                </a:ext>
              </a:extLst>
            </p:cNvSpPr>
            <p:nvPr/>
          </p:nvSpPr>
          <p:spPr>
            <a:xfrm>
              <a:off x="7659370" y="2257425"/>
              <a:ext cx="676275" cy="56197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rPr lang="en-us" sz="2000" cap="none"/>
                <a:t>q</a:t>
              </a:r>
              <a:r>
                <a:rPr lang="en-us" sz="2000" cap="none" baseline="-24000"/>
                <a:t>3</a:t>
              </a:r>
            </a:p>
          </p:txBody>
        </p:sp>
        <p:grpSp>
          <p:nvGrpSpPr>
            <p:cNvPr id="19" name="Group 21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HR5cGUfAAAAVAAAAAAAAAAAAAAAAAAAAAAAAAAAAAAAAAAAAAAAAAAAAAAAAAAAAAAAAAAAAAAAAAAAAAAAAAAAAAAAAAAAAAAAAAAAAAAAAAAAAAAAAAAAAAAAAAAAACEAAAAYAAAAFAAAAEc9AAB4DQAA0EEAAEQRAAAAAAAAJgAAAAgAAAD/////AAAAAA=="/>
                </a:ext>
              </a:extLst>
            </p:cNvGrpSpPr>
            <p:nvPr/>
          </p:nvGrpSpPr>
          <p:grpSpPr>
            <a:xfrm>
              <a:off x="9961245" y="2189480"/>
              <a:ext cx="737235" cy="617220"/>
              <a:chOff x="9961245" y="2189480"/>
              <a:chExt cx="737235" cy="617220"/>
            </a:xfrm>
          </p:grpSpPr>
          <p:grpSp>
            <p:nvGrpSpPr>
              <p:cNvPr id="21" name="Group 22"/>
              <p:cNvGrp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Ec9AAB4DQAA0EEAAEQRAAAAAAAAJgAAAAgAAAD/////AAAAAA=="/>
                  </a:ext>
                </a:extLst>
              </p:cNvGrpSpPr>
              <p:nvPr/>
            </p:nvGrpSpPr>
            <p:grpSpPr>
              <a:xfrm>
                <a:off x="9961245" y="2189480"/>
                <a:ext cx="737235" cy="617220"/>
                <a:chOff x="9961245" y="2189480"/>
                <a:chExt cx="737235" cy="617220"/>
              </a:xfrm>
            </p:grpSpPr>
            <p:sp>
              <p:nvSpPr>
                <p:cNvPr id="23" name="Oval 23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I+PC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j0AAM8NAABwQQAA7RAAAAAgAAAmAAAACAAAAP//////////"/>
                    </a:ext>
                  </a:extLst>
                </p:cNvSpPr>
                <p:nvPr/>
              </p:nvSpPr>
              <p:spPr>
                <a:xfrm>
                  <a:off x="10024110" y="2244725"/>
                  <a:ext cx="613410" cy="50673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none" lIns="91440" tIns="45720" rIns="91440" bIns="45720" numCol="1" spcCol="215900" anchor="ctr"/>
                <a:lstStyle>
                  <a:lvl1pPr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 algn="ctr">
                    <a:defRPr lang="en-us"/>
                  </a:pPr>
                  <a:r>
                    <a:rPr lang="en-us" sz="2000" cap="none"/>
                    <a:t>q</a:t>
                  </a:r>
                  <a:r>
                    <a:rPr lang="en-us" sz="2000" cap="none" baseline="-24000"/>
                    <a:t>4</a:t>
                  </a:r>
                </a:p>
              </p:txBody>
            </p:sp>
            <p:sp>
              <p:nvSpPr>
                <p:cNvPr id="22" name="Oval 24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z0AAHgNAADQQQAARBEAAAAgAAAmAAAACAAAAP//////////"/>
                    </a:ext>
                  </a:extLst>
                </p:cNvSpPr>
                <p:nvPr/>
              </p:nvSpPr>
              <p:spPr>
                <a:xfrm>
                  <a:off x="9961245" y="2189480"/>
                  <a:ext cx="737235" cy="61722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none" lIns="91440" tIns="45720" rIns="91440" bIns="45720" numCol="1" spcCol="215900" anchor="ctr"/>
                <a:lstStyle>
                  <a:lvl1pPr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>
                    <a:defRPr lang="en-us"/>
                  </a:pPr>
                  <a:endParaRPr/>
                </a:p>
              </p:txBody>
            </p:sp>
          </p:grpSp>
          <p:cxnSp>
            <p:nvCxnSpPr>
              <p:cNvPr id="20" name="AutoShape 25"/>
              <p:cNvCxnSpPr>
                <a:stCxn id="22" idx="1"/>
                <a:endCxn id="22" idx="7"/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AQes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0iMS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8D0AAAcOAAAnQQAACg4AAAAAAAAmAAAACAAAAP//////////"/>
                  </a:ext>
                </a:extLst>
              </p:cNvCxnSpPr>
              <p:nvPr/>
            </p:nvCxnSpPr>
            <p:spPr>
              <a:xfrm rot="16200000" flipH="1">
                <a:off x="10328910" y="2019935"/>
                <a:ext cx="1905" cy="522605"/>
              </a:xfrm>
              <a:prstGeom prst="curvedConnector3">
                <a:avLst>
                  <a:gd name="adj1" fmla="val -20800009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</p:cxnSp>
        </p:grpSp>
        <p:sp>
          <p:nvSpPr>
            <p:cNvPr id="18" name="Line 2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wgeG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TMAAJEPAABHPQAAkQ8AAAAAAAAmAAAACAAAAP//////////"/>
                </a:ext>
              </a:extLst>
            </p:cNvSpPr>
            <p:nvPr/>
          </p:nvSpPr>
          <p:spPr>
            <a:xfrm>
              <a:off x="8293735" y="2530475"/>
              <a:ext cx="166751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7" name="Text Box 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T8AALgJAAClQgAAKwwAAAAgAAAmAAAACAAAAP//////////"/>
                </a:ext>
              </a:extLst>
            </p:cNvSpPr>
            <p:nvPr/>
          </p:nvSpPr>
          <p:spPr>
            <a:xfrm>
              <a:off x="10277475" y="1579880"/>
              <a:ext cx="556260" cy="3981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2000" cap="none"/>
                <a:t>0/1</a:t>
              </a:r>
            </a:p>
          </p:txBody>
        </p:sp>
        <p:sp>
          <p:nvSpPr>
            <p:cNvPr id="16" name="Oval 3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C8AAFMWAAChMwAAyBkAAAAgAAAmAAAACAAAAP//////////"/>
                </a:ext>
              </a:extLst>
            </p:cNvSpPr>
            <p:nvPr/>
          </p:nvSpPr>
          <p:spPr>
            <a:xfrm>
              <a:off x="7716520" y="3629025"/>
              <a:ext cx="676275" cy="56197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rPr lang="en-us" sz="2000" cap="none"/>
                <a:t>q</a:t>
              </a:r>
              <a:r>
                <a:rPr lang="en-us" sz="2000" cap="none" baseline="-24000"/>
                <a:t>1</a:t>
              </a:r>
            </a:p>
          </p:txBody>
        </p:sp>
        <p:grpSp>
          <p:nvGrpSpPr>
            <p:cNvPr id="11" name="Group 37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KE9AADoFQAAKkIAALQZAAAAAAAAJgAAAAgAAAD/////AAAAAA=="/>
                </a:ext>
              </a:extLst>
            </p:cNvGrpSpPr>
            <p:nvPr/>
          </p:nvGrpSpPr>
          <p:grpSpPr>
            <a:xfrm>
              <a:off x="10018395" y="3561080"/>
              <a:ext cx="737235" cy="617220"/>
              <a:chOff x="10018395" y="3561080"/>
              <a:chExt cx="737235" cy="617220"/>
            </a:xfrm>
          </p:grpSpPr>
          <p:grpSp>
            <p:nvGrpSpPr>
              <p:cNvPr id="13" name="Group 38"/>
              <p:cNvGrp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KE9AADoFQAAKkIAALQZAAAAAAAAJgAAAAgAAAD/////AAAAAA=="/>
                  </a:ext>
                </a:extLst>
              </p:cNvGrpSpPr>
              <p:nvPr/>
            </p:nvGrpSpPr>
            <p:grpSpPr>
              <a:xfrm>
                <a:off x="10018395" y="3561080"/>
                <a:ext cx="737235" cy="617220"/>
                <a:chOff x="10018395" y="3561080"/>
                <a:chExt cx="737235" cy="617220"/>
              </a:xfrm>
            </p:grpSpPr>
            <p:sp>
              <p:nvSpPr>
                <p:cNvPr id="15" name="Oval 39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D4AAD8WAADKQQAAXRkAAAAgAAAmAAAACAAAAP//////////"/>
                    </a:ext>
                  </a:extLst>
                </p:cNvSpPr>
                <p:nvPr/>
              </p:nvSpPr>
              <p:spPr>
                <a:xfrm>
                  <a:off x="10081260" y="3616325"/>
                  <a:ext cx="613410" cy="50673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none" lIns="91440" tIns="45720" rIns="91440" bIns="45720" numCol="1" spcCol="215900" anchor="ctr"/>
                <a:lstStyle>
                  <a:lvl1pPr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 algn="ctr">
                    <a:defRPr lang="en-us"/>
                  </a:pPr>
                  <a:r>
                    <a:rPr lang="en-us" sz="2000" cap="none"/>
                    <a:t>q</a:t>
                  </a:r>
                  <a:r>
                    <a:rPr lang="en-us" sz="2000" cap="none" baseline="-24000"/>
                    <a:t>2</a:t>
                  </a:r>
                </a:p>
              </p:txBody>
            </p:sp>
            <p:sp>
              <p:nvSpPr>
                <p:cNvPr id="14" name="Oval 40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T0AAOgVAAAqQgAAtBkAAAAgAAAmAAAACAAAAP//////////"/>
                    </a:ext>
                  </a:extLst>
                </p:cNvSpPr>
                <p:nvPr/>
              </p:nvSpPr>
              <p:spPr>
                <a:xfrm>
                  <a:off x="10018395" y="3561080"/>
                  <a:ext cx="737235" cy="61722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none" lIns="91440" tIns="45720" rIns="91440" bIns="45720" numCol="1" spcCol="215900" anchor="ctr"/>
                <a:lstStyle>
                  <a:lvl1pPr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>
                    <a:defRPr lang="en-us"/>
                  </a:pPr>
                  <a:endParaRPr/>
                </a:p>
              </p:txBody>
            </p:sp>
          </p:grpSp>
          <p:cxnSp>
            <p:nvCxnSpPr>
              <p:cNvPr id="12" name="AutoShape 41"/>
              <p:cNvCxnSpPr>
                <a:stCxn id="14" idx="1"/>
                <a:endCxn id="14" idx="7"/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AQes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j4AAHcWAACBQQAAehYAAAAAAAAmAAAACAAAAP//////////"/>
                  </a:ext>
                </a:extLst>
              </p:cNvCxnSpPr>
              <p:nvPr/>
            </p:nvCxnSpPr>
            <p:spPr>
              <a:xfrm rot="16200000" flipH="1">
                <a:off x="10386060" y="3391535"/>
                <a:ext cx="1905" cy="522605"/>
              </a:xfrm>
              <a:prstGeom prst="curvedConnector3">
                <a:avLst>
                  <a:gd name="adj1" fmla="val -20800009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</p:cxnSp>
        </p:grpSp>
        <p:sp>
          <p:nvSpPr>
            <p:cNvPr id="10" name="Line 4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zMAAAEYAAChPQAAARgAAAAAAAAmAAAACAAAAP//////////"/>
                </a:ext>
              </a:extLst>
            </p:cNvSpPr>
            <p:nvPr/>
          </p:nvSpPr>
          <p:spPr>
            <a:xfrm>
              <a:off x="8350885" y="3902075"/>
              <a:ext cx="166751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9" name="Text Box 4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z8AACgSAAD/QgAAmxQAAAAgAAAmAAAACAAAAP//////////"/>
                </a:ext>
              </a:extLst>
            </p:cNvSpPr>
            <p:nvPr/>
          </p:nvSpPr>
          <p:spPr>
            <a:xfrm>
              <a:off x="10334625" y="2951480"/>
              <a:ext cx="556260" cy="3981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2000" cap="none"/>
                <a:t>0/1</a:t>
              </a:r>
            </a:p>
          </p:txBody>
        </p:sp>
        <p:sp>
          <p:nvSpPr>
            <p:cNvPr id="8" name="Line 4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yUAAMAQAAAIMAAA2BYAAAAAAAAmAAAACAAAAP//////////"/>
                </a:ext>
              </a:extLst>
            </p:cNvSpPr>
            <p:nvPr/>
          </p:nvSpPr>
          <p:spPr>
            <a:xfrm>
              <a:off x="6161405" y="2722880"/>
              <a:ext cx="1646555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7" name="Text Box 4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CoAALARAABjLAAAIxQAAAAgAAAmAAAACAAAAP//////////"/>
                </a:ext>
              </a:extLst>
            </p:cNvSpPr>
            <p:nvPr/>
          </p:nvSpPr>
          <p:spPr>
            <a:xfrm>
              <a:off x="6893560" y="2875280"/>
              <a:ext cx="321945" cy="3981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2000" cap="none"/>
                <a:t>1</a:t>
              </a:r>
            </a:p>
          </p:txBody>
        </p:sp>
      </p:grpSp>
      <p:sp>
        <p:nvSpPr>
          <p:cNvPr id="31" name="Text Box 4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DcAAM8SAADiOQAAQxUAABAgAAAmAAAACAAAAP//////////"/>
              </a:ext>
            </a:extLst>
          </p:cNvSpPr>
          <p:nvPr/>
        </p:nvSpPr>
        <p:spPr>
          <a:xfrm>
            <a:off x="9088120" y="3057525"/>
            <a:ext cx="321310" cy="398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rPr lang="en-us" sz="2000" cap="none"/>
              <a:t>1</a:t>
            </a:r>
          </a:p>
        </p:txBody>
      </p:sp>
      <p:sp>
        <p:nvSpPr>
          <p:cNvPr id="32" name="Text Box 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AsAABYmAADeDQAA6ygAABAgAAAmAAAACAAAAP//////////"/>
              </a:ext>
            </a:extLst>
          </p:cNvSpPr>
          <p:nvPr/>
        </p:nvSpPr>
        <p:spPr>
          <a:xfrm>
            <a:off x="1905000" y="6191250"/>
            <a:ext cx="3492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*</a:t>
            </a:r>
          </a:p>
        </p:txBody>
      </p:sp>
      <p:sp>
        <p:nvSpPr>
          <p:cNvPr id="33" name="Text Box 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AsAAFoeAADeDQAAmSAAABAgAAAmAAAACAAAAP//////////"/>
              </a:ext>
            </a:extLst>
          </p:cNvSpPr>
          <p:nvPr/>
        </p:nvSpPr>
        <p:spPr>
          <a:xfrm>
            <a:off x="1905000" y="4933950"/>
            <a:ext cx="34925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*</a:t>
            </a:r>
          </a:p>
        </p:txBody>
      </p:sp>
      <p:sp>
        <p:nvSpPr>
          <p:cNvPr id="34" name="Line 2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goAAFMWAADeDQAAUxYAABAAAAAmAAAACAAAAP//////////"/>
              </a:ext>
            </a:extLst>
          </p:cNvSpPr>
          <p:nvPr/>
        </p:nvSpPr>
        <p:spPr>
          <a:xfrm>
            <a:off x="1639570" y="3629025"/>
            <a:ext cx="61468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E0AAADYRQAAXA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Language of an NFA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EAAL0GAADrSQAAACY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 sz="2600" cap="none">
                <a:solidFill>
                  <a:srgbClr val="0000FF"/>
                </a:solidFill>
              </a:rPr>
              <a:t>A string</a:t>
            </a:r>
            <a:r>
              <a:rPr lang="en-us" sz="2600" cap="none"/>
              <a:t> </a:t>
            </a:r>
            <a:r>
              <a:rPr lang="en-us" sz="2600" b="1" cap="none">
                <a:solidFill>
                  <a:srgbClr val="FF0000"/>
                </a:solidFill>
              </a:rPr>
              <a:t>w </a:t>
            </a:r>
            <a:r>
              <a:rPr lang="en-us" sz="2600" cap="none"/>
              <a:t>is accepted by an </a:t>
            </a:r>
            <a:r>
              <a:rPr lang="en-us" sz="2600" b="1" cap="none"/>
              <a:t>NFA </a:t>
            </a:r>
            <a:r>
              <a:rPr lang="en-us" sz="2600" cap="none"/>
              <a:t>if δ(q</a:t>
            </a:r>
            <a:r>
              <a:rPr lang="en-us" sz="2600" cap="none" baseline="-24000"/>
              <a:t>0</a:t>
            </a:r>
            <a:r>
              <a:rPr lang="en-us" sz="2600" cap="none"/>
              <a:t>, w) contains </a:t>
            </a:r>
            <a:r>
              <a:rPr lang="en-us" sz="2600" cap="none">
                <a:solidFill>
                  <a:srgbClr val="0000FF"/>
                </a:solidFill>
              </a:rPr>
              <a:t>at least one final state</a:t>
            </a:r>
            <a:r>
              <a:rPr lang="en-us" sz="2600" cap="none"/>
              <a:t>.</a:t>
            </a:r>
          </a:p>
          <a:p>
            <a:pPr>
              <a:defRPr lang="en-us"/>
            </a:pPr>
            <a:r>
              <a:rPr lang="en-us" sz="2600" cap="none"/>
              <a:t>The language of the </a:t>
            </a:r>
            <a:r>
              <a:rPr lang="en-us" sz="2600" b="1" cap="none"/>
              <a:t>NFA </a:t>
            </a:r>
            <a:r>
              <a:rPr lang="en-us" sz="2600" cap="none"/>
              <a:t>is the set of strings it accepts.</a:t>
            </a:r>
          </a:p>
        </p:txBody>
      </p:sp>
      <p:sp>
        <p:nvSpPr>
          <p:cNvPr id="4" name="Slide Number Placeholder 5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AAAAAAAAAAAAAAAAAAAABAAAAAmAAAACAAAAACBAAB/AAAA"/>
              </a:ext>
            </a:extLst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760B-45D0-A580-9E48-B3D5380668E6}" type="slidenum">
              <a:rPr lang="en-us" sz="1200" cap="none">
                <a:solidFill>
                  <a:srgbClr val="FFFFFF"/>
                </a:solidFill>
              </a:rPr>
              <a:t>35</a:t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QgAAFgRAAAxQgAAYBgAABAAAAAmAAAACAAAAAEAAAAAAAAA"/>
              </a:ext>
            </a:extLst>
          </p:cNvSpPr>
          <p:nvPr>
            <p:ph type="title"/>
          </p:nvPr>
        </p:nvSpPr>
        <p:spPr>
          <a:xfrm>
            <a:off x="1433195" y="2819400"/>
            <a:ext cx="9326880" cy="1143000"/>
          </a:xfrm>
        </p:spPr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Equivalence of DFA’s, NFA’s</a:t>
            </a:r>
          </a:p>
        </p:txBody>
      </p:sp>
      <p:sp>
        <p:nvSpPr>
          <p:cNvPr id="3" name="Slide Number Placeholder 5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AAAAAAAAAAAAAAAAAAAABAAAAAmAAAACAAAAACBAAB/AAAA"/>
              </a:ext>
            </a:extLst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48AE-E0D0-A5BE-9E48-16EB06066843}" type="slidenum">
              <a:rPr lang="en-us" sz="1200" cap="none">
                <a:solidFill>
                  <a:srgbClr val="FFFFFF"/>
                </a:solidFill>
              </a:rPr>
              <a:t>36</a:t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E0AAADYRQAAXA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Equivalence of DFA’s, NFA’s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wIAAAgHAAA9SQAAKCMAABAAAAAmAAAACAAAAAEAAAAAAAAA"/>
              </a:ext>
            </a:extLst>
          </p:cNvSpPr>
          <p:nvPr>
            <p:ph type="body" idx="1"/>
          </p:nvPr>
        </p:nvSpPr>
        <p:spPr>
          <a:xfrm>
            <a:off x="344805" y="1143000"/>
            <a:ext cx="11560810" cy="4572000"/>
          </a:xfrm>
        </p:spPr>
        <p:txBody>
          <a:bodyPr/>
          <a:lstStyle/>
          <a:p>
            <a:pPr>
              <a:defRPr lang="en-us"/>
            </a:pPr>
            <a:r>
              <a:rPr lang="en-us" sz="2700" cap="none"/>
              <a:t>A </a:t>
            </a:r>
            <a:r>
              <a:rPr lang="en-us" sz="2700" b="1" cap="none"/>
              <a:t>DFA </a:t>
            </a:r>
            <a:r>
              <a:rPr lang="en-us" sz="2700" cap="none">
                <a:solidFill>
                  <a:srgbClr val="0000FF"/>
                </a:solidFill>
              </a:rPr>
              <a:t>can be turned</a:t>
            </a:r>
            <a:r>
              <a:rPr lang="en-us" sz="2700" cap="none"/>
              <a:t> into an </a:t>
            </a:r>
            <a:r>
              <a:rPr lang="en-us" sz="2700" b="1" cap="none"/>
              <a:t>NFA </a:t>
            </a:r>
            <a:r>
              <a:rPr lang="en-us" sz="2700" cap="none"/>
              <a:t>that accepts the </a:t>
            </a:r>
            <a:r>
              <a:rPr lang="en-us" sz="2700" cap="none">
                <a:solidFill>
                  <a:srgbClr val="0000FF"/>
                </a:solidFill>
              </a:rPr>
              <a:t>same language</a:t>
            </a:r>
            <a:r>
              <a:rPr lang="en-us" sz="2700" cap="none"/>
              <a:t>.</a:t>
            </a:r>
          </a:p>
          <a:p>
            <a:pPr>
              <a:defRPr lang="en-us"/>
            </a:pPr>
            <a:r>
              <a:rPr lang="en-us" sz="2700" cap="none"/>
              <a:t>If </a:t>
            </a:r>
            <a:r>
              <a:rPr lang="en-us" sz="2700" cap="none">
                <a:solidFill>
                  <a:srgbClr val="FF0000"/>
                </a:solidFill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δ</a:t>
            </a:r>
            <a:r>
              <a:rPr lang="en-us" sz="2700" cap="none" baseline="-24000">
                <a:solidFill>
                  <a:srgbClr val="FF0000"/>
                </a:solidFill>
              </a:rPr>
              <a:t>D</a:t>
            </a:r>
            <a:r>
              <a:rPr lang="en-us" sz="2700" cap="none">
                <a:solidFill>
                  <a:srgbClr val="FF0000"/>
                </a:solidFill>
              </a:rPr>
              <a:t>(q, a) = p</a:t>
            </a:r>
            <a:r>
              <a:rPr lang="en-us" sz="2700" cap="none"/>
              <a:t>, let the </a:t>
            </a:r>
            <a:r>
              <a:rPr lang="en-us" sz="2700" b="1" cap="none"/>
              <a:t>NFA </a:t>
            </a:r>
            <a:r>
              <a:rPr lang="en-us" sz="2700" cap="none"/>
              <a:t>have   </a:t>
            </a:r>
            <a:r>
              <a:rPr lang="en-us" sz="2700" cap="none">
                <a:solidFill>
                  <a:srgbClr val="FF0000"/>
                </a:solidFill>
              </a:rPr>
              <a:t> </a:t>
            </a:r>
            <a:r>
              <a:rPr lang="en-us" sz="2700" cap="none">
                <a:solidFill>
                  <a:srgbClr val="FF0000"/>
                </a:solidFill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δ</a:t>
            </a:r>
            <a:r>
              <a:rPr lang="en-us" sz="2700" cap="none" baseline="-24000">
                <a:solidFill>
                  <a:srgbClr val="FF0000"/>
                </a:solidFill>
              </a:rPr>
              <a:t>N</a:t>
            </a:r>
            <a:r>
              <a:rPr lang="en-us" sz="2700" cap="none">
                <a:solidFill>
                  <a:srgbClr val="FF0000"/>
                </a:solidFill>
              </a:rPr>
              <a:t>(q, a) = {p}</a:t>
            </a:r>
            <a:r>
              <a:rPr lang="en-us" sz="2700" cap="none"/>
              <a:t>.</a:t>
            </a:r>
          </a:p>
          <a:p>
            <a:pPr>
              <a:defRPr lang="en-us"/>
            </a:pPr>
            <a:r>
              <a:rPr lang="en-us" sz="2700" cap="none"/>
              <a:t>Then the </a:t>
            </a:r>
            <a:r>
              <a:rPr lang="en-us" sz="2700" b="1" cap="none"/>
              <a:t>NFA </a:t>
            </a:r>
            <a:r>
              <a:rPr lang="en-us" sz="2700" cap="none"/>
              <a:t>is always in a </a:t>
            </a:r>
            <a:r>
              <a:rPr lang="en-us" sz="2700" cap="none">
                <a:solidFill>
                  <a:srgbClr val="0000FF"/>
                </a:solidFill>
              </a:rPr>
              <a:t>set containing exactly one state</a:t>
            </a:r>
            <a:r>
              <a:rPr lang="en-us" sz="2700" cap="none"/>
              <a:t> – the state the </a:t>
            </a:r>
            <a:r>
              <a:rPr lang="en-us" sz="2700" b="1" cap="none"/>
              <a:t>DFA </a:t>
            </a:r>
            <a:r>
              <a:rPr lang="en-us" sz="2700" cap="none"/>
              <a:t>is in after reading the same input. </a:t>
            </a:r>
          </a:p>
        </p:txBody>
      </p:sp>
      <p:sp>
        <p:nvSpPr>
          <p:cNvPr id="4" name="Slide Number Placeholder 5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AAAAAAAAAAAAAAAAAAAABAAAAAmAAAACAAAAACBAAB/AAAA"/>
              </a:ext>
            </a:extLst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4102-4CD0-A5B7-9E48-BAE20F0668EF}" type="slidenum">
              <a:rPr lang="en-us" sz="1200" cap="none">
                <a:solidFill>
                  <a:srgbClr val="FFFFFF"/>
                </a:solidFill>
              </a:rPr>
              <a:t>37</a:t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E0AAADYRQAAXA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Equivalence 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wIAAKUHAADhSAAA1CUAABAAAAAmAAAACAAAAAEAAAAAAAAA"/>
              </a:ext>
            </a:extLst>
          </p:cNvSpPr>
          <p:nvPr>
            <p:ph type="body" idx="1"/>
          </p:nvPr>
        </p:nvSpPr>
        <p:spPr>
          <a:xfrm>
            <a:off x="344805" y="1242695"/>
            <a:ext cx="11502390" cy="4906645"/>
          </a:xfrm>
        </p:spPr>
        <p:txBody>
          <a:bodyPr/>
          <a:lstStyle/>
          <a:p>
            <a:pPr>
              <a:defRPr lang="en-us"/>
            </a:pPr>
            <a:r>
              <a:rPr lang="en-us" sz="2600" cap="none"/>
              <a:t>Surprisingly, for any </a:t>
            </a:r>
            <a:r>
              <a:rPr lang="en-us" sz="2600" b="1" cap="none"/>
              <a:t>NFA </a:t>
            </a:r>
            <a:r>
              <a:rPr lang="en-us" sz="2600" cap="none"/>
              <a:t>there is a </a:t>
            </a:r>
            <a:r>
              <a:rPr lang="en-us" sz="2600" b="1" cap="none"/>
              <a:t>DFA </a:t>
            </a:r>
            <a:r>
              <a:rPr lang="en-us" sz="2600" cap="none"/>
              <a:t>that </a:t>
            </a:r>
            <a:r>
              <a:rPr lang="en-us" sz="2600" cap="none">
                <a:solidFill>
                  <a:srgbClr val="0000FF"/>
                </a:solidFill>
              </a:rPr>
              <a:t>accepts the same language</a:t>
            </a:r>
            <a:r>
              <a:rPr lang="en-us" sz="2600" cap="none"/>
              <a:t>.</a:t>
            </a:r>
          </a:p>
          <a:p>
            <a:pPr>
              <a:defRPr lang="en-us"/>
            </a:pPr>
            <a:r>
              <a:rPr lang="en-us" sz="2600" cap="none"/>
              <a:t>Proof is the </a:t>
            </a:r>
            <a:r>
              <a:rPr lang="en-us" sz="2600" i="1" cap="none">
                <a:solidFill>
                  <a:srgbClr val="FF0066"/>
                </a:solidFill>
              </a:rPr>
              <a:t>subset construction</a:t>
            </a:r>
            <a:r>
              <a:rPr lang="en-us" sz="2600" cap="none"/>
              <a:t>.</a:t>
            </a:r>
          </a:p>
          <a:p>
            <a:pPr>
              <a:defRPr lang="en-us"/>
            </a:pPr>
            <a:r>
              <a:rPr lang="en-us" sz="2600" cap="none"/>
              <a:t>The </a:t>
            </a:r>
            <a:r>
              <a:rPr lang="en-us" sz="2600" cap="none">
                <a:solidFill>
                  <a:srgbClr val="0000FF"/>
                </a:solidFill>
              </a:rPr>
              <a:t>number of states</a:t>
            </a:r>
            <a:r>
              <a:rPr lang="en-us" sz="2600" cap="none"/>
              <a:t> of the </a:t>
            </a:r>
            <a:r>
              <a:rPr lang="en-us" sz="2600" b="1" cap="none"/>
              <a:t>DFA </a:t>
            </a:r>
            <a:r>
              <a:rPr lang="en-us" sz="2600" cap="none"/>
              <a:t>may have exponentially more states than the </a:t>
            </a:r>
            <a:r>
              <a:rPr lang="en-us" sz="2600" b="1" cap="none"/>
              <a:t>NFA</a:t>
            </a:r>
            <a:r>
              <a:rPr lang="en-us" sz="2600" cap="none"/>
              <a:t>.</a:t>
            </a:r>
          </a:p>
          <a:p>
            <a:pPr>
              <a:defRPr lang="en-us"/>
            </a:pPr>
            <a:r>
              <a:rPr lang="en-us" sz="2600" cap="none"/>
              <a:t>Thus, </a:t>
            </a:r>
            <a:r>
              <a:rPr lang="en-us" sz="2600" b="1" cap="none"/>
              <a:t>NFA’s </a:t>
            </a:r>
            <a:r>
              <a:rPr lang="en-us" sz="2600" cap="none"/>
              <a:t>accept exactly the regular languages like </a:t>
            </a:r>
            <a:r>
              <a:rPr lang="en-us" sz="2600" b="1" cap="none"/>
              <a:t>DFA’s</a:t>
            </a:r>
            <a:r>
              <a:rPr lang="en-us" sz="2600" cap="none"/>
              <a:t>.</a:t>
            </a:r>
          </a:p>
        </p:txBody>
      </p:sp>
      <p:sp>
        <p:nvSpPr>
          <p:cNvPr id="4" name="Slide Number Placeholder 5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AAAAAAAAAAAAAAAAAAAABAAAAAmAAAACAAAAACBAAB/AAAA"/>
              </a:ext>
            </a:extLst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294F-01D0-A5DF-9E48-F78A670668A2}" type="slidenum">
              <a:rPr lang="en-us" sz="1200" cap="none">
                <a:solidFill>
                  <a:srgbClr val="FFFFFF"/>
                </a:solidFill>
              </a:rPr>
              <a:t>38</a:t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E0AAADYRQAAXA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Subset Construction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8QEAAM0HAAB5SQAAgCUAABAAAAAmAAAACAAAAAEAAAAAAAAA"/>
              </a:ext>
            </a:extLst>
          </p:cNvSpPr>
          <p:nvPr>
            <p:ph type="body" idx="1"/>
          </p:nvPr>
        </p:nvSpPr>
        <p:spPr>
          <a:xfrm>
            <a:off x="315595" y="1268095"/>
            <a:ext cx="11628120" cy="4827905"/>
          </a:xfrm>
        </p:spPr>
        <p:txBody>
          <a:bodyPr/>
          <a:lstStyle/>
          <a:p>
            <a:pPr>
              <a:defRPr lang="en-us"/>
            </a:pPr>
            <a:r>
              <a:rPr lang="en-us" sz="2600" cap="none"/>
              <a:t>Given an </a:t>
            </a:r>
            <a:r>
              <a:rPr lang="en-us" sz="2600" b="1" cap="none"/>
              <a:t>NFA </a:t>
            </a:r>
            <a:r>
              <a:rPr lang="en-us" sz="2600" cap="none"/>
              <a:t>with states </a:t>
            </a:r>
            <a:r>
              <a:rPr lang="en-us" sz="2600" b="1" cap="none"/>
              <a:t>Q</a:t>
            </a:r>
            <a:r>
              <a:rPr lang="en-us" sz="2600" cap="none"/>
              <a:t>, inputs </a:t>
            </a:r>
            <a:r>
              <a:rPr lang="en-us" sz="2600" b="1" cap="none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Σ</a:t>
            </a:r>
            <a:r>
              <a:rPr lang="en-us" sz="2600" cap="none"/>
              <a:t>, transition function </a:t>
            </a:r>
            <a:r>
              <a:rPr lang="en-us" sz="2600" b="1" cap="none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δ</a:t>
            </a:r>
            <a:r>
              <a:rPr lang="en-us" sz="2600" b="1" cap="none" baseline="-24000"/>
              <a:t>N</a:t>
            </a:r>
            <a:r>
              <a:rPr lang="en-us" sz="2600" cap="none"/>
              <a:t>, start state </a:t>
            </a:r>
            <a:r>
              <a:rPr lang="en-us" sz="2600" b="1" cap="none"/>
              <a:t>q</a:t>
            </a:r>
            <a:r>
              <a:rPr lang="en-us" sz="2600" b="1" cap="none" baseline="-24000"/>
              <a:t>0</a:t>
            </a:r>
            <a:r>
              <a:rPr lang="en-us" sz="2600" cap="none"/>
              <a:t>, and final states </a:t>
            </a:r>
            <a:r>
              <a:rPr lang="en-us" sz="2600" b="1" cap="none"/>
              <a:t>F</a:t>
            </a:r>
            <a:r>
              <a:rPr lang="en-us" sz="2600" cap="none"/>
              <a:t>, construct equivalent </a:t>
            </a:r>
            <a:r>
              <a:rPr lang="en-us" sz="2600" b="1" cap="none"/>
              <a:t>DFA </a:t>
            </a:r>
            <a:r>
              <a:rPr lang="en-us" sz="2600" cap="none"/>
              <a:t>with:</a:t>
            </a:r>
          </a:p>
          <a:p>
            <a:pPr lvl="1">
              <a:defRPr lang="en-us"/>
            </a:pPr>
            <a:r>
              <a:rPr lang="en-us" cap="none"/>
              <a:t>States 2</a:t>
            </a:r>
            <a:r>
              <a:rPr lang="en-us" cap="none" baseline="30000"/>
              <a:t>Q</a:t>
            </a:r>
            <a:r>
              <a:rPr lang="en-us" cap="none"/>
              <a:t> (Set of subsets of Q).</a:t>
            </a:r>
          </a:p>
          <a:p>
            <a:pPr lvl="1">
              <a:defRPr lang="en-us"/>
            </a:pPr>
            <a:r>
              <a:rPr lang="en-us" cap="none"/>
              <a:t>Inputs </a:t>
            </a:r>
            <a:r>
              <a:rPr lang="en-us" cap="none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Σ</a:t>
            </a:r>
            <a:r>
              <a:rPr lang="en-us" cap="none"/>
              <a:t>.</a:t>
            </a:r>
          </a:p>
          <a:p>
            <a:pPr lvl="1">
              <a:defRPr lang="en-us"/>
            </a:pPr>
            <a:r>
              <a:rPr lang="en-us" cap="none"/>
              <a:t>Start state {q</a:t>
            </a:r>
            <a:r>
              <a:rPr lang="en-us" cap="none" baseline="-24000"/>
              <a:t>0</a:t>
            </a:r>
            <a:r>
              <a:rPr lang="en-us" cap="none"/>
              <a:t>}.</a:t>
            </a:r>
          </a:p>
          <a:p>
            <a:pPr lvl="1">
              <a:defRPr lang="en-us"/>
            </a:pPr>
            <a:r>
              <a:rPr lang="en-us" cap="none"/>
              <a:t>Final states = all those with a member of F.</a:t>
            </a:r>
          </a:p>
        </p:txBody>
      </p:sp>
      <p:sp>
        <p:nvSpPr>
          <p:cNvPr id="4" name="Slide Number Placeholder 5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AAAAAAAAAAAAAAAAAAAABAAAAAmAAAACAAAAACBAAB/AAAA"/>
              </a:ext>
            </a:extLst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6318-56D0-A595-9E48-A0C02D0668F5}" type="slidenum">
              <a:rPr lang="en-us" sz="1200" cap="none">
                <a:solidFill>
                  <a:srgbClr val="FFFFFF"/>
                </a:solidFill>
              </a:rPr>
              <a:t>39</a:t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0AgAALwBAABwRAAAcgYAABAAAAAmAAAACAAAAAEAAAAAAAAA"/>
              </a:ext>
            </a:extLst>
          </p:cNvSpPr>
          <p:nvPr>
            <p:ph type="title"/>
          </p:nvPr>
        </p:nvSpPr>
        <p:spPr>
          <a:xfrm>
            <a:off x="1432560" y="281940"/>
            <a:ext cx="9692640" cy="765810"/>
          </a:xfrm>
        </p:spPr>
        <p:txBody>
          <a:bodyPr/>
          <a:lstStyle/>
          <a:p>
            <a:pPr algn="ctr">
              <a:defRPr lang="en-us"/>
            </a:pPr>
            <a:r>
              <a:t>Deterministic Finite Automata (DFA)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lAEAALUHAAASSQAAfyQAABAAAAAmAAAACAAAAAEgAAAAAAAA"/>
              </a:ext>
            </a:extLst>
          </p:cNvSpPr>
          <p:nvPr>
            <p:ph type="body" idx="1"/>
          </p:nvPr>
        </p:nvSpPr>
        <p:spPr>
          <a:xfrm>
            <a:off x="256540" y="1252855"/>
            <a:ext cx="11621770" cy="467995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buClrTx/>
              <a:buSzPts val="1950"/>
              <a:buFont typeface="Tahoma" pitchFamily="2" charset="0"/>
              <a:buChar char="●"/>
              <a:defRPr lang="en-us"/>
            </a:pPr>
            <a:r>
              <a:rPr lang="en-us" sz="2600" b="1" cap="none"/>
              <a:t>A deterministic finite automaton</a:t>
            </a:r>
            <a:r>
              <a:rPr lang="en-us" sz="2600" cap="none"/>
              <a:t> is the </a:t>
            </a:r>
            <a:r>
              <a:rPr lang="en-us" sz="2600" cap="none">
                <a:solidFill>
                  <a:srgbClr val="FF0000"/>
                </a:solidFill>
              </a:rPr>
              <a:t>one that is in a single state</a:t>
            </a:r>
            <a:r>
              <a:rPr lang="en-us" sz="2600" cap="none"/>
              <a:t> after reading any sequence of </a:t>
            </a:r>
            <a:r>
              <a:rPr lang="en-us" sz="2600" b="1" cap="none">
                <a:solidFill>
                  <a:srgbClr val="FF0000"/>
                </a:solidFill>
              </a:rPr>
              <a:t>inputs</a:t>
            </a:r>
            <a:r>
              <a:rPr lang="en-us" sz="2600" cap="none"/>
              <a:t>.</a:t>
            </a:r>
          </a:p>
          <a:p>
            <a:pPr>
              <a:buClrTx/>
              <a:buSzPts val="1950"/>
              <a:buFont typeface="Tahoma" pitchFamily="2" charset="0"/>
              <a:buChar char="●"/>
              <a:defRPr lang="en-us"/>
            </a:pPr>
            <a:r>
              <a:rPr lang="en-us" sz="2600" cap="none"/>
              <a:t>The term ‘</a:t>
            </a:r>
            <a:r>
              <a:rPr lang="en-us" sz="2600" b="1" cap="none"/>
              <a:t>deterministic</a:t>
            </a:r>
            <a:r>
              <a:rPr lang="en-us" sz="2600" cap="none"/>
              <a:t>’ refers to the </a:t>
            </a:r>
            <a:r>
              <a:rPr lang="en-us" sz="2600" cap="none">
                <a:solidFill>
                  <a:srgbClr val="FF0000"/>
                </a:solidFill>
              </a:rPr>
              <a:t>fact </a:t>
            </a:r>
            <a:r>
              <a:rPr lang="en-us" sz="2600" cap="none"/>
              <a:t>that </a:t>
            </a:r>
            <a:r>
              <a:rPr lang="en-us" sz="2600" cap="none">
                <a:solidFill>
                  <a:srgbClr val="0000FF"/>
                </a:solidFill>
              </a:rPr>
              <a:t>on each input there is one</a:t>
            </a:r>
            <a:r>
              <a:rPr lang="en-us" sz="2600" cap="none"/>
              <a:t> and </a:t>
            </a:r>
            <a:r>
              <a:rPr lang="en-us" sz="2600" cap="none">
                <a:solidFill>
                  <a:srgbClr val="0000FF"/>
                </a:solidFill>
              </a:rPr>
              <a:t>only one state to which the automaton</a:t>
            </a:r>
            <a:r>
              <a:rPr lang="en-us" sz="2600" cap="none"/>
              <a:t> can transition from its </a:t>
            </a:r>
            <a:r>
              <a:rPr lang="en-us" sz="2600" b="1" cap="none"/>
              <a:t>current state</a:t>
            </a:r>
            <a:r>
              <a:rPr lang="en-us" sz="2600" cap="none"/>
              <a:t>.</a:t>
            </a:r>
          </a:p>
          <a:p>
            <a:pPr>
              <a:buClrTx/>
              <a:buSzPts val="1950"/>
              <a:buFont typeface="Tahoma" pitchFamily="2" charset="0"/>
              <a:buChar char="●"/>
              <a:defRPr lang="en-us"/>
            </a:pPr>
            <a:endParaRPr lang="en-us" sz="2600" cap="none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E0AAADYRQAAXA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FF9900"/>
                </a:solidFill>
              </a:rPr>
              <a:t>Critical Point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gEAALsHAACYSQAA6CYAABAAAAAmAAAACAAAAAEAAAAAAAAA"/>
              </a:ext>
            </a:extLst>
          </p:cNvSpPr>
          <p:nvPr>
            <p:ph type="body" idx="1"/>
          </p:nvPr>
        </p:nvSpPr>
        <p:spPr>
          <a:xfrm>
            <a:off x="300990" y="1256665"/>
            <a:ext cx="11662410" cy="5067935"/>
          </a:xfrm>
        </p:spPr>
        <p:txBody>
          <a:bodyPr/>
          <a:lstStyle/>
          <a:p>
            <a:pPr>
              <a:defRPr lang="en-us"/>
            </a:pPr>
            <a:r>
              <a:t>The </a:t>
            </a:r>
            <a:r>
              <a:rPr lang="en-us" b="1" cap="none"/>
              <a:t>DFA </a:t>
            </a:r>
            <a:r>
              <a:t>states have </a:t>
            </a:r>
            <a:r>
              <a:rPr lang="en-us" i="1" cap="none">
                <a:solidFill>
                  <a:srgbClr val="0000FF"/>
                </a:solidFill>
              </a:rPr>
              <a:t>names</a:t>
            </a:r>
            <a:r>
              <a:rPr lang="en-us" cap="none">
                <a:solidFill>
                  <a:srgbClr val="0000FF"/>
                </a:solidFill>
              </a:rPr>
              <a:t> </a:t>
            </a:r>
            <a:r>
              <a:t>that are sets of </a:t>
            </a:r>
            <a:r>
              <a:rPr lang="en-us" b="1" cap="none"/>
              <a:t>NFA </a:t>
            </a:r>
            <a:r>
              <a:t>states.</a:t>
            </a:r>
          </a:p>
          <a:p>
            <a:pPr>
              <a:defRPr lang="en-us"/>
            </a:pPr>
            <a:r>
              <a:t>But as a </a:t>
            </a:r>
            <a:r>
              <a:rPr lang="en-us" b="1" cap="none"/>
              <a:t>DFA state</a:t>
            </a:r>
            <a:r>
              <a:t>, an expression like {p,q} must be read as a single symbol, not as a set.</a:t>
            </a:r>
          </a:p>
        </p:txBody>
      </p:sp>
      <p:sp>
        <p:nvSpPr>
          <p:cNvPr id="4" name="Slide Number Placeholder 5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AAAAAAAAAAAAAAAAAAAABAAAAAmAAAACAAAAACBAAB/AAAA"/>
              </a:ext>
            </a:extLst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0F6E-20D0-A5F9-9E48-D6AC41066883}" type="slidenum">
              <a:rPr lang="en-us" sz="1200" cap="none">
                <a:solidFill>
                  <a:srgbClr val="FFFFFF"/>
                </a:solidFill>
              </a:rPr>
              <a:t>40</a:t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E0AAADYRQAAXA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Subset Construction 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EAAL0GAADrSQAAACY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 sz="2600" cap="none"/>
              <a:t>The transition function </a:t>
            </a:r>
            <a:r>
              <a:rPr lang="en-us" sz="2600" cap="none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δ</a:t>
            </a:r>
            <a:r>
              <a:rPr lang="en-us" sz="2600" cap="none" baseline="-24000"/>
              <a:t>D</a:t>
            </a:r>
            <a:r>
              <a:rPr lang="en-us" sz="2600" cap="none"/>
              <a:t> is defined by:</a:t>
            </a:r>
          </a:p>
          <a:p>
            <a:pPr>
              <a:buNone/>
              <a:defRPr lang="en-us"/>
            </a:pPr>
            <a:r>
              <a:rPr lang="en-us" sz="2600" cap="none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δ</a:t>
            </a:r>
            <a:r>
              <a:rPr lang="en-us" sz="2600" cap="none" baseline="-24000"/>
              <a:t>D</a:t>
            </a:r>
            <a:r>
              <a:rPr lang="en-us" sz="2600" cap="none"/>
              <a:t>({q</a:t>
            </a:r>
            <a:r>
              <a:rPr lang="en-us" sz="2600" cap="none" baseline="-24000"/>
              <a:t>1</a:t>
            </a:r>
            <a:r>
              <a:rPr lang="en-us" sz="2600" cap="none"/>
              <a:t>,…,q</a:t>
            </a:r>
            <a:r>
              <a:rPr lang="en-us" sz="2600" cap="none" baseline="-24000"/>
              <a:t>k</a:t>
            </a:r>
            <a:r>
              <a:rPr lang="en-us" sz="2600" cap="none"/>
              <a:t>}, a) is the union over all i = 1,…,k  of </a:t>
            </a:r>
            <a:r>
              <a:rPr lang="en-us" sz="2600" cap="none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δ</a:t>
            </a:r>
            <a:r>
              <a:rPr lang="en-us" sz="2600" cap="none" baseline="-24000"/>
              <a:t>N</a:t>
            </a:r>
            <a:r>
              <a:rPr lang="en-us" sz="2600" cap="none"/>
              <a:t>(q</a:t>
            </a:r>
            <a:r>
              <a:rPr lang="en-us" sz="2600" cap="none" baseline="-24000"/>
              <a:t>i</a:t>
            </a:r>
            <a:r>
              <a:rPr lang="en-us" sz="2600" cap="none"/>
              <a:t>, a).</a:t>
            </a:r>
          </a:p>
          <a:p>
            <a:pPr>
              <a:buNone/>
              <a:defRPr lang="en-us"/>
            </a:pPr>
            <a:endParaRPr lang="en-us" sz="2600" cap="none"/>
          </a:p>
          <a:p>
            <a:pPr>
              <a:defRPr lang="en-us"/>
            </a:pPr>
            <a:r>
              <a:rPr lang="en-us" sz="2600" cap="none">
                <a:solidFill>
                  <a:srgbClr val="33CC33"/>
                </a:solidFill>
              </a:rPr>
              <a:t>Example</a:t>
            </a:r>
            <a:r>
              <a:rPr lang="en-us" sz="2600" cap="none"/>
              <a:t>: We’ll construct the DFA equivalent of our “chessboard” NFA.</a:t>
            </a:r>
          </a:p>
        </p:txBody>
      </p:sp>
      <p:sp>
        <p:nvSpPr>
          <p:cNvPr id="4" name="Slide Number Placeholder 5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AAAAAAAAAAAAAAAAAAAABAAAAAmAAAACAAAAACBAAB/AAAA"/>
              </a:ext>
            </a:extLst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7C3A-74D0-A58A-9E48-82DF320668D7}" type="slidenum">
              <a:rPr lang="en-us" sz="1200" cap="none">
                <a:solidFill>
                  <a:srgbClr val="FFFFFF"/>
                </a:solidFill>
              </a:rPr>
              <a:t>41</a:t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AcAAPAAAADgQwAAlwYAABAAAAAmAAAACAAAAAEAAAAAAAAA"/>
              </a:ext>
            </a:extLst>
          </p:cNvSpPr>
          <p:nvPr>
            <p:ph type="title"/>
          </p:nvPr>
        </p:nvSpPr>
        <p:spPr>
          <a:xfrm>
            <a:off x="1158240" y="152400"/>
            <a:ext cx="9875520" cy="918845"/>
          </a:xfrm>
        </p:spPr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3CC33"/>
                </a:solidFill>
              </a:rPr>
              <a:t>Example</a:t>
            </a:r>
            <a:r>
              <a:rPr lang="en-us" cap="none">
                <a:solidFill>
                  <a:srgbClr val="3D9CF3"/>
                </a:solidFill>
              </a:rPr>
              <a:t>: Subset Construction</a:t>
            </a:r>
          </a:p>
        </p:txBody>
      </p:sp>
      <p:sp>
        <p:nvSpPr>
          <p:cNvPr id="3" name="Slide Number Placeholder 4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JS8AABonAADYRQAAWSkAABAAAAAmAAAACAAAAAGBAAB/AAAA"/>
              </a:ext>
            </a:extLst>
          </p:cNvSpPr>
          <p:nvPr>
            <p:ph type="sldNum" sz="quarter" idx="12"/>
          </p:nvPr>
        </p:nvSpPr>
        <p:spPr>
          <a:xfrm>
            <a:off x="7663815" y="6356350"/>
            <a:ext cx="3689985" cy="365125"/>
          </a:xfrm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41DF-91D0-A5B7-9E48-67E20F066832}" type="slidenum">
              <a:rPr lang="en-us" sz="1200" cap="none">
                <a:solidFill>
                  <a:srgbClr val="FFFFFF"/>
                </a:solidFill>
              </a:rPr>
              <a:t>42</a:t>
            </a:fld>
            <a:endParaRPr lang="en-us" sz="1200" cap="none">
              <a:solidFill>
                <a:srgbClr val="FFFFFF"/>
              </a:solidFill>
            </a:endParaRPr>
          </a:p>
        </p:txBody>
      </p:sp>
      <p:sp>
        <p:nvSpPr>
          <p:cNvPr id="4" name="Text Box 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P0KAADqGgAAKiQAABAgAAAmAAAACAAAAP//////////"/>
              </a:ext>
            </a:extLst>
          </p:cNvSpPr>
          <p:nvPr/>
        </p:nvSpPr>
        <p:spPr>
          <a:xfrm>
            <a:off x="1524000" y="1786255"/>
            <a:ext cx="2851150" cy="40925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 marL="457200" indent="-4572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rPr lang="en-us" sz="2600" cap="none"/>
              <a:t>       r         b</a:t>
            </a:r>
          </a:p>
          <a:p>
            <a:pPr>
              <a:buFontTx/>
              <a:buAutoNum type="arabicPlain"/>
              <a:defRPr lang="en-us"/>
            </a:pPr>
            <a:r>
              <a:rPr lang="en-us" sz="2600" cap="none">
                <a:solidFill>
                  <a:srgbClr val="FF0066"/>
                </a:solidFill>
              </a:rPr>
              <a:t>2,4       5</a:t>
            </a:r>
          </a:p>
          <a:p>
            <a:pPr>
              <a:buFontTx/>
              <a:buAutoNum type="arabicPlain"/>
              <a:defRPr lang="en-us"/>
            </a:pPr>
            <a:r>
              <a:rPr lang="en-us" sz="2600" cap="none"/>
              <a:t>4,6       1,3,5</a:t>
            </a:r>
          </a:p>
          <a:p>
            <a:pPr>
              <a:buFontTx/>
              <a:buAutoNum type="arabicPlain"/>
              <a:defRPr lang="en-us"/>
            </a:pPr>
            <a:r>
              <a:rPr lang="en-us" sz="2600" cap="none"/>
              <a:t>2,6       5</a:t>
            </a:r>
          </a:p>
          <a:p>
            <a:pPr>
              <a:buFontTx/>
              <a:buAutoNum type="arabicPlain"/>
              <a:defRPr lang="en-us"/>
            </a:pPr>
            <a:r>
              <a:rPr lang="en-us" sz="2600" cap="none"/>
              <a:t>2,8       1,5,7</a:t>
            </a:r>
          </a:p>
          <a:p>
            <a:pPr>
              <a:buFontTx/>
              <a:buAutoNum type="arabicPlain"/>
              <a:defRPr lang="en-us"/>
            </a:pPr>
            <a:r>
              <a:rPr lang="en-us" sz="2600" cap="none"/>
              <a:t>2,4,6,8  1,3,7,9</a:t>
            </a:r>
          </a:p>
          <a:p>
            <a:pPr>
              <a:buFontTx/>
              <a:buAutoNum type="arabicPlain"/>
              <a:defRPr lang="en-us"/>
            </a:pPr>
            <a:r>
              <a:rPr lang="en-us" sz="2600" cap="none"/>
              <a:t>2,8        3,5,9</a:t>
            </a:r>
          </a:p>
          <a:p>
            <a:pPr>
              <a:buFontTx/>
              <a:buAutoNum type="arabicPlain"/>
              <a:defRPr lang="en-us"/>
            </a:pPr>
            <a:r>
              <a:rPr lang="en-us" sz="2600" cap="none"/>
              <a:t>4,8        5</a:t>
            </a:r>
          </a:p>
          <a:p>
            <a:pPr>
              <a:buFontTx/>
              <a:buAutoNum type="arabicPlain"/>
              <a:defRPr lang="en-us"/>
            </a:pPr>
            <a:r>
              <a:rPr lang="en-us" sz="2600" cap="none"/>
              <a:t>4,6        5,7,9</a:t>
            </a:r>
          </a:p>
          <a:p>
            <a:pPr>
              <a:buFontTx/>
              <a:buAutoNum type="arabicPlain"/>
              <a:defRPr lang="en-us"/>
            </a:pPr>
            <a:r>
              <a:rPr lang="en-us" sz="2600" cap="none"/>
              <a:t>6,8        5</a:t>
            </a:r>
          </a:p>
        </p:txBody>
      </p:sp>
      <p:sp>
        <p:nvSpPr>
          <p:cNvPr id="5" name="Rectangle 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wgAAMgKAAChHQAAoCMAABAgAAAmAAAACAAAAP//////////"/>
              </a:ext>
            </a:extLst>
          </p:cNvSpPr>
          <p:nvPr/>
        </p:nvSpPr>
        <p:spPr>
          <a:xfrm>
            <a:off x="1431925" y="1752600"/>
            <a:ext cx="3384550" cy="4038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endParaRPr/>
          </a:p>
        </p:txBody>
      </p:sp>
      <p:sp>
        <p:nvSpPr>
          <p:cNvPr id="6" name="Line 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AwAAMgKAAAwDAAAOCIAABAAAAAmAAAACAAAAP//////////"/>
              </a:ext>
            </a:extLst>
          </p:cNvSpPr>
          <p:nvPr/>
        </p:nvSpPr>
        <p:spPr>
          <a:xfrm>
            <a:off x="1981200" y="1752600"/>
            <a:ext cx="0" cy="3810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7" name="Line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BMAAMgKAACwEwAAoCMAABAAAAAmAAAACAAAAP//////////"/>
              </a:ext>
            </a:extLst>
          </p:cNvSpPr>
          <p:nvPr/>
        </p:nvSpPr>
        <p:spPr>
          <a:xfrm>
            <a:off x="3200400" y="1752600"/>
            <a:ext cx="0" cy="4038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8" name="Line 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wgAAJgNAAChHQAAmA0AABAAAAAmAAAACAAAAP//////////"/>
              </a:ext>
            </a:extLst>
          </p:cNvSpPr>
          <p:nvPr/>
        </p:nvSpPr>
        <p:spPr>
          <a:xfrm>
            <a:off x="1431925" y="2209800"/>
            <a:ext cx="338455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9" name="Line 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wUAAL0OAABBCAAAvQ4AABAAAAAmAAAACAAAAP//////////"/>
              </a:ext>
            </a:extLst>
          </p:cNvSpPr>
          <p:nvPr/>
        </p:nvSpPr>
        <p:spPr>
          <a:xfrm>
            <a:off x="974725" y="2395855"/>
            <a:ext cx="36703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10" name="Text Box 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wUAAJ0fAAAlCAAAciIAABAgAAAmAAAACAAAAP//////////"/>
              </a:ext>
            </a:extLst>
          </p:cNvSpPr>
          <p:nvPr/>
        </p:nvSpPr>
        <p:spPr>
          <a:xfrm>
            <a:off x="974725" y="5139055"/>
            <a:ext cx="3492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*</a:t>
            </a:r>
          </a:p>
        </p:txBody>
      </p:sp>
      <p:sp>
        <p:nvSpPr>
          <p:cNvPr id="11" name="Text Box 1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S8AAMgKAAAsOQAAnQ0AABAgAAAmAAAACAAAAP//////////"/>
              </a:ext>
            </a:extLst>
          </p:cNvSpPr>
          <p:nvPr/>
        </p:nvSpPr>
        <p:spPr>
          <a:xfrm>
            <a:off x="7742555" y="1752600"/>
            <a:ext cx="155130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r	   b</a:t>
            </a:r>
          </a:p>
        </p:txBody>
      </p:sp>
      <p:sp>
        <p:nvSpPr>
          <p:cNvPr id="12" name="Line 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SQAAJgNAADQPgAAmA0AABAAAAAmAAAACAAAAP//////////"/>
              </a:ext>
            </a:extLst>
          </p:cNvSpPr>
          <p:nvPr/>
        </p:nvSpPr>
        <p:spPr>
          <a:xfrm>
            <a:off x="5913755" y="2209800"/>
            <a:ext cx="429704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13" name="Line 1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CwAALgLAABALAAAkBUAABAAAAAmAAAACAAAAP//////////"/>
              </a:ext>
            </a:extLst>
          </p:cNvSpPr>
          <p:nvPr/>
        </p:nvSpPr>
        <p:spPr>
          <a:xfrm flipH="1">
            <a:off x="7162800" y="1905000"/>
            <a:ext cx="30480" cy="1600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14" name="Line 1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gLAABgNgAAkBUAABAAAAAmAAAACAAAAP//////////"/>
              </a:ext>
            </a:extLst>
          </p:cNvSpPr>
          <p:nvPr/>
        </p:nvSpPr>
        <p:spPr>
          <a:xfrm>
            <a:off x="8839200" y="1905000"/>
            <a:ext cx="0" cy="1600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15" name="Text Box 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SQAAJgNAABVKAAAbRAAABAgAAAmAAAACAAAAP//////////"/>
              </a:ext>
            </a:extLst>
          </p:cNvSpPr>
          <p:nvPr/>
        </p:nvSpPr>
        <p:spPr>
          <a:xfrm>
            <a:off x="5913755" y="2209800"/>
            <a:ext cx="64262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{1}</a:t>
            </a:r>
          </a:p>
        </p:txBody>
      </p:sp>
      <p:sp>
        <p:nvSpPr>
          <p:cNvPr id="16" name="Text Box 2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S4AAJgNAAD6OgAAbRAAABAgAAAmAAAACAAAAP//////////"/>
              </a:ext>
            </a:extLst>
          </p:cNvSpPr>
          <p:nvPr/>
        </p:nvSpPr>
        <p:spPr>
          <a:xfrm>
            <a:off x="7559675" y="2209800"/>
            <a:ext cx="202755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{2,4}       {5}</a:t>
            </a:r>
          </a:p>
        </p:txBody>
      </p:sp>
      <p:sp>
        <p:nvSpPr>
          <p:cNvPr id="17" name="Line 2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SEAAAAPAABhJAAAAA8AABAAAAAmAAAACAAAAP//////////"/>
              </a:ext>
            </a:extLst>
          </p:cNvSpPr>
          <p:nvPr/>
        </p:nvSpPr>
        <p:spPr>
          <a:xfrm>
            <a:off x="5456555" y="2438400"/>
            <a:ext cx="4572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18" name="Text Box 3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SMAAPAPAADMKAAAxRIAABAgAAAmAAAACAAAAP//////////"/>
              </a:ext>
            </a:extLst>
          </p:cNvSpPr>
          <p:nvPr/>
        </p:nvSpPr>
        <p:spPr>
          <a:xfrm>
            <a:off x="5730875" y="2590800"/>
            <a:ext cx="90106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{2,4}</a:t>
            </a:r>
          </a:p>
        </p:txBody>
      </p:sp>
      <p:sp>
        <p:nvSpPr>
          <p:cNvPr id="19" name="Text Box 3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SQAAEgSAABVKAAAHRUAABAgAAAmAAAACAAAAP//////////"/>
              </a:ext>
            </a:extLst>
          </p:cNvSpPr>
          <p:nvPr/>
        </p:nvSpPr>
        <p:spPr>
          <a:xfrm>
            <a:off x="5913755" y="2971800"/>
            <a:ext cx="64262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{5}</a:t>
            </a:r>
          </a:p>
        </p:txBody>
      </p:sp>
      <p:sp>
        <p:nvSpPr>
          <p:cNvPr id="20" name="Text Box 3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yEAAM8cAABDSQAAGycAABAAAAAmAAAACAAAAP//////////"/>
              </a:ext>
            </a:extLst>
          </p:cNvSpPr>
          <p:nvPr/>
        </p:nvSpPr>
        <p:spPr>
          <a:xfrm>
            <a:off x="5437505" y="4683125"/>
            <a:ext cx="6471920" cy="1673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just">
              <a:defRPr lang="en-us"/>
            </a:pPr>
            <a:r>
              <a:rPr lang="en-us" cap="none">
                <a:solidFill>
                  <a:srgbClr val="993300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Alert</a:t>
            </a:r>
            <a:r>
              <a:rPr lang="en-us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: What we’re doing here is</a:t>
            </a:r>
            <a:r>
              <a:rPr lang="en-gb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lang="en-us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the </a:t>
            </a:r>
            <a:r>
              <a:rPr lang="en-us" i="1" cap="none">
                <a:solidFill>
                  <a:srgbClr val="FF0066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lazy</a:t>
            </a:r>
            <a:r>
              <a:rPr lang="en-us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  form of DFA construction,</a:t>
            </a:r>
            <a:r>
              <a:rPr lang="en-gb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lang="en-us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where we only construct a state</a:t>
            </a:r>
          </a:p>
          <a:p>
            <a:pPr algn="just">
              <a:defRPr lang="en-us"/>
            </a:pPr>
            <a:r>
              <a:rPr lang="en-us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if we are forced to.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AcAAPAAAADgQwAAlwYAABAAAAAmAAAACAAAAAEAAAAAAAAA"/>
              </a:ext>
            </a:extLst>
          </p:cNvSpPr>
          <p:nvPr>
            <p:ph type="title"/>
          </p:nvPr>
        </p:nvSpPr>
        <p:spPr>
          <a:xfrm>
            <a:off x="1158240" y="152400"/>
            <a:ext cx="9875520" cy="918845"/>
          </a:xfrm>
        </p:spPr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3CC33"/>
                </a:solidFill>
              </a:rPr>
              <a:t>Example</a:t>
            </a:r>
            <a:r>
              <a:rPr lang="en-us" cap="none">
                <a:solidFill>
                  <a:srgbClr val="3D9CF3"/>
                </a:solidFill>
              </a:rPr>
              <a:t>: Subset Construction</a:t>
            </a:r>
          </a:p>
        </p:txBody>
      </p:sp>
      <p:sp>
        <p:nvSpPr>
          <p:cNvPr id="3" name="Slide Number Placeholder 4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JS8AABonAADYRQAAWSkAABAAAAAmAAAACAAAAAGBAAB/AAAA"/>
              </a:ext>
            </a:extLst>
          </p:cNvSpPr>
          <p:nvPr>
            <p:ph type="sldNum" sz="quarter" idx="12"/>
          </p:nvPr>
        </p:nvSpPr>
        <p:spPr>
          <a:xfrm>
            <a:off x="7663815" y="6356350"/>
            <a:ext cx="3689985" cy="365125"/>
          </a:xfrm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7156-18D0-A587-9E48-EED23F0668BB}" type="slidenum">
              <a:rPr lang="en-us" sz="1200" cap="none">
                <a:solidFill>
                  <a:srgbClr val="FFFFFF"/>
                </a:solidFill>
              </a:rPr>
              <a:t>43</a:t>
            </a:fld>
            <a:endParaRPr lang="en-us" sz="1200" cap="none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HcGAADICgAAGR4AAHIiAAAQAAAAJgAAAAgAAAD/////AAAAAA=="/>
              </a:ext>
            </a:extLst>
          </p:cNvGrpSpPr>
          <p:nvPr/>
        </p:nvGrpSpPr>
        <p:grpSpPr>
          <a:xfrm>
            <a:off x="1050925" y="1752600"/>
            <a:ext cx="3841750" cy="3846830"/>
            <a:chOff x="1050925" y="1752600"/>
            <a:chExt cx="3841750" cy="3846830"/>
          </a:xfrm>
        </p:grpSpPr>
        <p:sp>
          <p:nvSpPr>
            <p:cNvPr id="11" name="Text Box 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1wkAAP0KAABWGgAARSIAAAAgAAAmAAAACAAAAP//////////"/>
                </a:ext>
              </a:extLst>
            </p:cNvSpPr>
            <p:nvPr/>
          </p:nvSpPr>
          <p:spPr>
            <a:xfrm>
              <a:off x="1599565" y="1786255"/>
              <a:ext cx="2681605" cy="37846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 marL="457200" indent="-4572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       r         b</a:t>
              </a:r>
            </a:p>
            <a:p>
              <a:pPr>
                <a:buFontTx/>
                <a:buAutoNum type="arabicPlain"/>
                <a:defRPr lang="en-us"/>
              </a:pPr>
              <a:r>
                <a:t>2,4       5</a:t>
              </a:r>
            </a:p>
            <a:p>
              <a:pPr>
                <a:buFontTx/>
                <a:buAutoNum type="arabicPlain"/>
                <a:defRPr lang="en-us"/>
              </a:pPr>
              <a:r>
                <a:rPr lang="en-us" cap="none">
                  <a:solidFill>
                    <a:srgbClr val="FF0066"/>
                  </a:solidFill>
                </a:rPr>
                <a:t>4,6       1,3,5</a:t>
              </a:r>
            </a:p>
            <a:p>
              <a:pPr>
                <a:buFontTx/>
                <a:buAutoNum type="arabicPlain"/>
                <a:defRPr lang="en-us"/>
              </a:pPr>
              <a:r>
                <a:t>2,6       5</a:t>
              </a:r>
            </a:p>
            <a:p>
              <a:pPr>
                <a:buFontTx/>
                <a:buAutoNum type="arabicPlain"/>
                <a:defRPr lang="en-us"/>
              </a:pPr>
              <a:r>
                <a:rPr lang="en-us" cap="none">
                  <a:solidFill>
                    <a:srgbClr val="FF0066"/>
                  </a:solidFill>
                </a:rPr>
                <a:t>2,8       1,5,7</a:t>
              </a:r>
            </a:p>
            <a:p>
              <a:pPr>
                <a:buFontTx/>
                <a:buAutoNum type="arabicPlain"/>
                <a:defRPr lang="en-us"/>
              </a:pPr>
              <a:r>
                <a:t>2,4,6,8  1,3,7,9</a:t>
              </a:r>
            </a:p>
            <a:p>
              <a:pPr>
                <a:buFontTx/>
                <a:buAutoNum type="arabicPlain"/>
                <a:defRPr lang="en-us"/>
              </a:pPr>
              <a:r>
                <a:t>2,8        3,5,9</a:t>
              </a:r>
            </a:p>
            <a:p>
              <a:pPr>
                <a:buFontTx/>
                <a:buAutoNum type="arabicPlain"/>
                <a:defRPr lang="en-us"/>
              </a:pPr>
              <a:r>
                <a:t>4,8        5</a:t>
              </a:r>
            </a:p>
            <a:p>
              <a:pPr>
                <a:buFontTx/>
                <a:buAutoNum type="arabicPlain"/>
                <a:defRPr lang="en-us"/>
              </a:pPr>
              <a:r>
                <a:t>4,6        5,7,9</a:t>
              </a:r>
            </a:p>
            <a:p>
              <a:pPr>
                <a:buFontTx/>
                <a:buAutoNum type="arabicPlain"/>
                <a:defRPr lang="en-us"/>
              </a:pPr>
              <a:r>
                <a:t>6,8        5</a:t>
              </a:r>
            </a:p>
          </p:txBody>
        </p:sp>
        <p:sp>
          <p:nvSpPr>
            <p:cNvPr id="10" name="Rectangle 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wkAAMgKAAAZHgAAOCIAAAAgAAAmAAAACAAAAP//////////"/>
                </a:ext>
              </a:extLst>
            </p:cNvSpPr>
            <p:nvPr/>
          </p:nvSpPr>
          <p:spPr>
            <a:xfrm>
              <a:off x="1508125" y="1752600"/>
              <a:ext cx="3384550" cy="381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endParaRPr/>
            </a:p>
          </p:txBody>
        </p:sp>
        <p:sp>
          <p:nvSpPr>
            <p:cNvPr id="9" name="Line 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wAAMgKAACoDAAAOCIAAAAAAAAmAAAACAAAAP//////////"/>
                </a:ext>
              </a:extLst>
            </p:cNvSpPr>
            <p:nvPr/>
          </p:nvSpPr>
          <p:spPr>
            <a:xfrm>
              <a:off x="2057400" y="1752600"/>
              <a:ext cx="0" cy="381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8" name="Line 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BMAAMgKAABoEwAAOCIAAAAAAAAmAAAACAAAAP//////////"/>
                </a:ext>
              </a:extLst>
            </p:cNvSpPr>
            <p:nvPr/>
          </p:nvSpPr>
          <p:spPr>
            <a:xfrm>
              <a:off x="3154680" y="1752600"/>
              <a:ext cx="0" cy="381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7" name="Line 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wkAAJgNAAAZHgAAmA0AAAAAAAAmAAAACAAAAP//////////"/>
                </a:ext>
              </a:extLst>
            </p:cNvSpPr>
            <p:nvPr/>
          </p:nvSpPr>
          <p:spPr>
            <a:xfrm>
              <a:off x="1508125" y="2209800"/>
              <a:ext cx="338455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6" name="Line 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wYAAL0OAAC3CAAAvQ4AAAAAAAAmAAAACAAAAP//////////"/>
                </a:ext>
              </a:extLst>
            </p:cNvSpPr>
            <p:nvPr/>
          </p:nvSpPr>
          <p:spPr>
            <a:xfrm>
              <a:off x="1050925" y="2395855"/>
              <a:ext cx="3657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5" name="Text Box 1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wYAAJ0fAACcCAAAciIAAAAgAAAmAAAACAAAAP//////////"/>
                </a:ext>
              </a:extLst>
            </p:cNvSpPr>
            <p:nvPr/>
          </p:nvSpPr>
          <p:spPr>
            <a:xfrm>
              <a:off x="1050925" y="5139055"/>
              <a:ext cx="34861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*</a:t>
              </a:r>
            </a:p>
          </p:txBody>
        </p:sp>
      </p:grpSp>
      <p:sp>
        <p:nvSpPr>
          <p:cNvPr id="12" name="Text Box 1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S8AAMgKAAAsOQAAnQ0AABAgAAAmAAAACAAAAP//////////"/>
              </a:ext>
            </a:extLst>
          </p:cNvSpPr>
          <p:nvPr/>
        </p:nvSpPr>
        <p:spPr>
          <a:xfrm>
            <a:off x="7742555" y="1752600"/>
            <a:ext cx="155130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r	   b</a:t>
            </a:r>
          </a:p>
        </p:txBody>
      </p:sp>
      <p:sp>
        <p:nvSpPr>
          <p:cNvPr id="13" name="Line 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SQAAJgNAADQPgAAmA0AABAAAAAmAAAACAAAAP//////////"/>
              </a:ext>
            </a:extLst>
          </p:cNvSpPr>
          <p:nvPr/>
        </p:nvSpPr>
        <p:spPr>
          <a:xfrm>
            <a:off x="5913755" y="2209800"/>
            <a:ext cx="429704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14" name="Line 1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CwAALgLAABALAAAeB4AABAAAAAmAAAACAAAAP//////////"/>
              </a:ext>
            </a:extLst>
          </p:cNvSpPr>
          <p:nvPr/>
        </p:nvSpPr>
        <p:spPr>
          <a:xfrm>
            <a:off x="7193280" y="1905000"/>
            <a:ext cx="0" cy="304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15" name="Line 1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TUAALgLAABBNQAAeB4AABAAAAAmAAAACAAAAP//////////"/>
              </a:ext>
            </a:extLst>
          </p:cNvSpPr>
          <p:nvPr/>
        </p:nvSpPr>
        <p:spPr>
          <a:xfrm>
            <a:off x="8656955" y="1905000"/>
            <a:ext cx="0" cy="304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16" name="Text Box 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SQAAJgNAABVKAAAbRAAABAgAAAmAAAACAAAAP//////////"/>
              </a:ext>
            </a:extLst>
          </p:cNvSpPr>
          <p:nvPr/>
        </p:nvSpPr>
        <p:spPr>
          <a:xfrm>
            <a:off x="5913755" y="2209800"/>
            <a:ext cx="64262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{1}</a:t>
            </a:r>
          </a:p>
        </p:txBody>
      </p:sp>
      <p:sp>
        <p:nvSpPr>
          <p:cNvPr id="17" name="Text Box 2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SEAAKAUAABFKgAAdRcAABAgAAAmAAAACAAAAP//////////"/>
              </a:ext>
            </a:extLst>
          </p:cNvSpPr>
          <p:nvPr/>
        </p:nvSpPr>
        <p:spPr>
          <a:xfrm>
            <a:off x="5456555" y="3352800"/>
            <a:ext cx="141478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{2,4,6,8}</a:t>
            </a:r>
          </a:p>
        </p:txBody>
      </p:sp>
      <p:sp>
        <p:nvSpPr>
          <p:cNvPr id="18" name="Text Box 2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SQAAEgSAABVKAAAHRUAABAgAAAmAAAACAAAAP//////////"/>
              </a:ext>
            </a:extLst>
          </p:cNvSpPr>
          <p:nvPr/>
        </p:nvSpPr>
        <p:spPr>
          <a:xfrm>
            <a:off x="5913755" y="2971800"/>
            <a:ext cx="64262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{5}</a:t>
            </a:r>
          </a:p>
        </p:txBody>
      </p:sp>
      <p:sp>
        <p:nvSpPr>
          <p:cNvPr id="19" name="Text Box 2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SMAAPAPAADMKAAAxRIAABAgAAAmAAAACAAAAP//////////"/>
              </a:ext>
            </a:extLst>
          </p:cNvSpPr>
          <p:nvPr/>
        </p:nvSpPr>
        <p:spPr>
          <a:xfrm>
            <a:off x="5730875" y="2590800"/>
            <a:ext cx="90106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{2,4}</a:t>
            </a:r>
          </a:p>
        </p:txBody>
      </p:sp>
      <p:sp>
        <p:nvSpPr>
          <p:cNvPr id="20" name="Text Box 2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CwAAPAPAACtPQAAxRIAABAgAAAmAAAACAAAAP//////////"/>
              </a:ext>
            </a:extLst>
          </p:cNvSpPr>
          <p:nvPr/>
        </p:nvSpPr>
        <p:spPr>
          <a:xfrm>
            <a:off x="7193280" y="2590800"/>
            <a:ext cx="283273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{2,4,6,8}  {1,3,5,7}</a:t>
            </a:r>
          </a:p>
        </p:txBody>
      </p:sp>
      <p:sp>
        <p:nvSpPr>
          <p:cNvPr id="21" name="Text Box 2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SEAAPgWAAA+KgAAzRkAABAgAAAmAAAACAAAAP//////////"/>
              </a:ext>
            </a:extLst>
          </p:cNvSpPr>
          <p:nvPr/>
        </p:nvSpPr>
        <p:spPr>
          <a:xfrm>
            <a:off x="5456555" y="3733800"/>
            <a:ext cx="141033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{1,3,5,7}</a:t>
            </a:r>
          </a:p>
        </p:txBody>
      </p:sp>
      <p:sp>
        <p:nvSpPr>
          <p:cNvPr id="22" name="Text Box 2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4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S4AAJgNAAD6OgAAbRAAABAgAAAmAAAACAAAAP//////////"/>
              </a:ext>
            </a:extLst>
          </p:cNvSpPr>
          <p:nvPr/>
        </p:nvSpPr>
        <p:spPr>
          <a:xfrm>
            <a:off x="7559675" y="2209800"/>
            <a:ext cx="202755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{2,4}       {5}</a:t>
            </a:r>
          </a:p>
        </p:txBody>
      </p:sp>
      <p:sp>
        <p:nvSpPr>
          <p:cNvPr id="23" name="Line 2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SEAAAAPAABhJAAAAA8AABAAAAAmAAAACAAAAP//////////"/>
              </a:ext>
            </a:extLst>
          </p:cNvSpPr>
          <p:nvPr/>
        </p:nvSpPr>
        <p:spPr>
          <a:xfrm>
            <a:off x="5456555" y="2438400"/>
            <a:ext cx="4572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AcAAPAAAADgQwAAlwYAABAAAAAmAAAACAAAAAEAAAAAAAAA"/>
              </a:ext>
            </a:extLst>
          </p:cNvSpPr>
          <p:nvPr>
            <p:ph type="title"/>
          </p:nvPr>
        </p:nvSpPr>
        <p:spPr>
          <a:xfrm>
            <a:off x="1158240" y="152400"/>
            <a:ext cx="9875520" cy="918845"/>
          </a:xfrm>
        </p:spPr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3CC33"/>
                </a:solidFill>
              </a:rPr>
              <a:t>Example</a:t>
            </a:r>
            <a:r>
              <a:rPr lang="en-us" cap="none">
                <a:solidFill>
                  <a:srgbClr val="3D9CF3"/>
                </a:solidFill>
              </a:rPr>
              <a:t>: Subset Construction</a:t>
            </a:r>
          </a:p>
        </p:txBody>
      </p:sp>
      <p:sp>
        <p:nvSpPr>
          <p:cNvPr id="3" name="Slide Number Placeholder 4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JS8AABonAADYRQAAWSkAABAAAAAmAAAACAAAAAGBAAB/AAAA"/>
              </a:ext>
            </a:extLst>
          </p:cNvSpPr>
          <p:nvPr>
            <p:ph type="sldNum" sz="quarter" idx="12"/>
          </p:nvPr>
        </p:nvSpPr>
        <p:spPr>
          <a:xfrm>
            <a:off x="7663815" y="6356350"/>
            <a:ext cx="3689985" cy="365125"/>
          </a:xfrm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6981-CFD0-A59F-9E48-39CA2706686C}" type="slidenum">
              <a:rPr lang="en-us" sz="1200" cap="none">
                <a:solidFill>
                  <a:srgbClr val="FFFFFF"/>
                </a:solidFill>
              </a:rPr>
              <a:t>44</a:t>
            </a:fld>
            <a:endParaRPr lang="en-us" sz="1200" cap="none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P8FAADICgAAoR0AAHIiAAAQAAAAJgAAAAgAAAD/////AAAAAA=="/>
              </a:ext>
            </a:extLst>
          </p:cNvGrpSpPr>
          <p:nvPr/>
        </p:nvGrpSpPr>
        <p:grpSpPr>
          <a:xfrm>
            <a:off x="974725" y="1752600"/>
            <a:ext cx="3841750" cy="3846830"/>
            <a:chOff x="974725" y="1752600"/>
            <a:chExt cx="3841750" cy="3846830"/>
          </a:xfrm>
        </p:grpSpPr>
        <p:sp>
          <p:nvSpPr>
            <p:cNvPr id="11" name="Text Box 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kAAP0KAADeGQAARSIAAAAgAAAmAAAACAAAAP//////////"/>
                </a:ext>
              </a:extLst>
            </p:cNvSpPr>
            <p:nvPr/>
          </p:nvSpPr>
          <p:spPr>
            <a:xfrm>
              <a:off x="1523365" y="1786255"/>
              <a:ext cx="2681605" cy="37846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 marL="457200" indent="-4572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       r         b</a:t>
              </a:r>
            </a:p>
            <a:p>
              <a:pPr>
                <a:buFontTx/>
                <a:buAutoNum type="arabicPlain"/>
                <a:defRPr lang="en-us"/>
              </a:pPr>
              <a:r>
                <a:t>2,4       5</a:t>
              </a:r>
            </a:p>
            <a:p>
              <a:pPr>
                <a:buFontTx/>
                <a:buAutoNum type="arabicPlain"/>
                <a:defRPr lang="en-us"/>
              </a:pPr>
              <a:r>
                <a:t>4,6       1,3,5</a:t>
              </a:r>
            </a:p>
            <a:p>
              <a:pPr>
                <a:buFontTx/>
                <a:buAutoNum type="arabicPlain"/>
                <a:defRPr lang="en-us"/>
              </a:pPr>
              <a:r>
                <a:t>2,6       5</a:t>
              </a:r>
            </a:p>
            <a:p>
              <a:pPr>
                <a:buFontTx/>
                <a:buAutoNum type="arabicPlain"/>
                <a:defRPr lang="en-us"/>
              </a:pPr>
              <a:r>
                <a:t>2,8       1,5,7</a:t>
              </a:r>
            </a:p>
            <a:p>
              <a:pPr>
                <a:buFontTx/>
                <a:buAutoNum type="arabicPlain"/>
                <a:defRPr lang="en-us"/>
              </a:pPr>
              <a:r>
                <a:rPr lang="en-us" cap="none">
                  <a:solidFill>
                    <a:srgbClr val="FF0066"/>
                  </a:solidFill>
                </a:rPr>
                <a:t>2,4,6,8  1,3,7,9</a:t>
              </a:r>
            </a:p>
            <a:p>
              <a:pPr>
                <a:buFontTx/>
                <a:buAutoNum type="arabicPlain"/>
                <a:defRPr lang="en-us"/>
              </a:pPr>
              <a:r>
                <a:t>2,8        3,5,9</a:t>
              </a:r>
            </a:p>
            <a:p>
              <a:pPr>
                <a:buFontTx/>
                <a:buAutoNum type="arabicPlain"/>
                <a:defRPr lang="en-us"/>
              </a:pPr>
              <a:r>
                <a:t>4,8        5</a:t>
              </a:r>
            </a:p>
            <a:p>
              <a:pPr>
                <a:buFontTx/>
                <a:buAutoNum type="arabicPlain"/>
                <a:defRPr lang="en-us"/>
              </a:pPr>
              <a:r>
                <a:t>4,6        5,7,9</a:t>
              </a:r>
            </a:p>
            <a:p>
              <a:pPr>
                <a:buFontTx/>
                <a:buAutoNum type="arabicPlain"/>
                <a:defRPr lang="en-us"/>
              </a:pPr>
              <a:r>
                <a:t>6,8        5</a:t>
              </a:r>
            </a:p>
          </p:txBody>
        </p:sp>
        <p:sp>
          <p:nvSpPr>
            <p:cNvPr id="10" name="Rectangle 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wgAAMgKAAChHQAAOCIAAAAgAAAmAAAACAAAAP//////////"/>
                </a:ext>
              </a:extLst>
            </p:cNvSpPr>
            <p:nvPr/>
          </p:nvSpPr>
          <p:spPr>
            <a:xfrm>
              <a:off x="1431925" y="1752600"/>
              <a:ext cx="3384550" cy="381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endParaRPr/>
            </a:p>
          </p:txBody>
        </p:sp>
        <p:sp>
          <p:nvSpPr>
            <p:cNvPr id="9" name="Line 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AwAAMgKAAAwDAAAOCIAAAAAAAAmAAAACAAAAP//////////"/>
                </a:ext>
              </a:extLst>
            </p:cNvSpPr>
            <p:nvPr/>
          </p:nvSpPr>
          <p:spPr>
            <a:xfrm>
              <a:off x="1981200" y="1752600"/>
              <a:ext cx="0" cy="381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8" name="Line 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BMAAMgKAAAgEwAAOCIAAAAAAAAmAAAACAAAAP//////////"/>
                </a:ext>
              </a:extLst>
            </p:cNvSpPr>
            <p:nvPr/>
          </p:nvSpPr>
          <p:spPr>
            <a:xfrm>
              <a:off x="3108960" y="1752600"/>
              <a:ext cx="0" cy="381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7" name="Line 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wgAAJgNAAChHQAAmA0AAAAAAAAmAAAACAAAAP//////////"/>
                </a:ext>
              </a:extLst>
            </p:cNvSpPr>
            <p:nvPr/>
          </p:nvSpPr>
          <p:spPr>
            <a:xfrm>
              <a:off x="1431925" y="2209800"/>
              <a:ext cx="338455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6" name="Line 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wUAAL0OAAA/CAAAvQ4AAAAAAAAmAAAACAAAAP//////////"/>
                </a:ext>
              </a:extLst>
            </p:cNvSpPr>
            <p:nvPr/>
          </p:nvSpPr>
          <p:spPr>
            <a:xfrm>
              <a:off x="974725" y="2395855"/>
              <a:ext cx="3657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5" name="Text Box 1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wUAAJ0fAAAkCAAAciIAAAAgAAAmAAAACAAAAP//////////"/>
                </a:ext>
              </a:extLst>
            </p:cNvSpPr>
            <p:nvPr/>
          </p:nvSpPr>
          <p:spPr>
            <a:xfrm>
              <a:off x="974725" y="5139055"/>
              <a:ext cx="34861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*</a:t>
              </a:r>
            </a:p>
          </p:txBody>
        </p:sp>
      </p:grpSp>
      <p:sp>
        <p:nvSpPr>
          <p:cNvPr id="12" name="Text Box 1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S8AAMgKAAAsOQAAnQ0AABAgAAAmAAAACAAAAP//////////"/>
              </a:ext>
            </a:extLst>
          </p:cNvSpPr>
          <p:nvPr/>
        </p:nvSpPr>
        <p:spPr>
          <a:xfrm>
            <a:off x="7742555" y="1752600"/>
            <a:ext cx="155130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r	   b</a:t>
            </a:r>
          </a:p>
        </p:txBody>
      </p:sp>
      <p:sp>
        <p:nvSpPr>
          <p:cNvPr id="13" name="Line 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SQAAJgNAADQPgAAmA0AABAAAAAmAAAACAAAAP//////////"/>
              </a:ext>
            </a:extLst>
          </p:cNvSpPr>
          <p:nvPr/>
        </p:nvSpPr>
        <p:spPr>
          <a:xfrm>
            <a:off x="5913755" y="2209800"/>
            <a:ext cx="429704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14" name="Line 1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CwAALgLAABALAAAeB4AABAAAAAmAAAACAAAAP//////////"/>
              </a:ext>
            </a:extLst>
          </p:cNvSpPr>
          <p:nvPr/>
        </p:nvSpPr>
        <p:spPr>
          <a:xfrm>
            <a:off x="7193280" y="1905000"/>
            <a:ext cx="0" cy="304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15" name="Line 1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TUAALgLAAARNQAAeB4AABAAAAAmAAAACAAAAP//////////"/>
              </a:ext>
            </a:extLst>
          </p:cNvSpPr>
          <p:nvPr/>
        </p:nvSpPr>
        <p:spPr>
          <a:xfrm>
            <a:off x="8626475" y="1905000"/>
            <a:ext cx="0" cy="304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16" name="Text Box 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SQAAJgNAABVKAAAbRAAABAgAAAmAAAACAAAAP//////////"/>
              </a:ext>
            </a:extLst>
          </p:cNvSpPr>
          <p:nvPr/>
        </p:nvSpPr>
        <p:spPr>
          <a:xfrm>
            <a:off x="5913755" y="2209800"/>
            <a:ext cx="64262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{1}</a:t>
            </a:r>
          </a:p>
        </p:txBody>
      </p:sp>
      <p:sp>
        <p:nvSpPr>
          <p:cNvPr id="17" name="Text Box 1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4AAFAZAACBKQAAJRwAABAgAAAmAAAACAAAAP//////////"/>
              </a:ext>
            </a:extLst>
          </p:cNvSpPr>
          <p:nvPr/>
        </p:nvSpPr>
        <p:spPr>
          <a:xfrm>
            <a:off x="4907280" y="4114800"/>
            <a:ext cx="183959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*   {1,3,7,9}</a:t>
            </a:r>
          </a:p>
        </p:txBody>
      </p:sp>
      <p:sp>
        <p:nvSpPr>
          <p:cNvPr id="18" name="Text Box 2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SEAAKAUAABFKgAAdRcAABAgAAAmAAAACAAAAP//////////"/>
              </a:ext>
            </a:extLst>
          </p:cNvSpPr>
          <p:nvPr/>
        </p:nvSpPr>
        <p:spPr>
          <a:xfrm>
            <a:off x="5456555" y="3352800"/>
            <a:ext cx="141478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{2,4,6,8}</a:t>
            </a:r>
          </a:p>
        </p:txBody>
      </p:sp>
      <p:sp>
        <p:nvSpPr>
          <p:cNvPr id="19" name="Text Box 2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CwAAEgSAACJPQAAHRUAABAgAAAmAAAACAAAAP//////////"/>
              </a:ext>
            </a:extLst>
          </p:cNvSpPr>
          <p:nvPr/>
        </p:nvSpPr>
        <p:spPr>
          <a:xfrm>
            <a:off x="7193280" y="2971800"/>
            <a:ext cx="280987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{2,4,6,8}  {1,3,7,9}</a:t>
            </a:r>
          </a:p>
        </p:txBody>
      </p:sp>
      <p:sp>
        <p:nvSpPr>
          <p:cNvPr id="20" name="Text Box 2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SQAAEgSAABVKAAAHRUAABAgAAAmAAAACAAAAP//////////"/>
              </a:ext>
            </a:extLst>
          </p:cNvSpPr>
          <p:nvPr/>
        </p:nvSpPr>
        <p:spPr>
          <a:xfrm>
            <a:off x="5913755" y="2971800"/>
            <a:ext cx="64262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{5}</a:t>
            </a:r>
          </a:p>
        </p:txBody>
      </p:sp>
      <p:sp>
        <p:nvSpPr>
          <p:cNvPr id="21" name="Text Box 2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SMAAPAPAADMKAAAxRIAABAgAAAmAAAACAAAAP//////////"/>
              </a:ext>
            </a:extLst>
          </p:cNvSpPr>
          <p:nvPr/>
        </p:nvSpPr>
        <p:spPr>
          <a:xfrm>
            <a:off x="5730875" y="2590800"/>
            <a:ext cx="90106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{2,4}</a:t>
            </a:r>
          </a:p>
        </p:txBody>
      </p:sp>
      <p:sp>
        <p:nvSpPr>
          <p:cNvPr id="22" name="Text Box 2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CwAAPAPAACtPQAAxRIAABAgAAAmAAAACAAAAP//////////"/>
              </a:ext>
            </a:extLst>
          </p:cNvSpPr>
          <p:nvPr/>
        </p:nvSpPr>
        <p:spPr>
          <a:xfrm>
            <a:off x="7193280" y="2590800"/>
            <a:ext cx="283273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{2,4,6,8}  {1,3,5,7}</a:t>
            </a:r>
          </a:p>
        </p:txBody>
      </p:sp>
      <p:sp>
        <p:nvSpPr>
          <p:cNvPr id="23" name="Text Box 2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SEAAPgWAAA+KgAAzRkAABAgAAAmAAAACAAAAP//////////"/>
              </a:ext>
            </a:extLst>
          </p:cNvSpPr>
          <p:nvPr/>
        </p:nvSpPr>
        <p:spPr>
          <a:xfrm>
            <a:off x="5456555" y="3733800"/>
            <a:ext cx="141033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{1,3,5,7}</a:t>
            </a:r>
          </a:p>
        </p:txBody>
      </p:sp>
      <p:sp>
        <p:nvSpPr>
          <p:cNvPr id="24" name="Text Box 2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S4AAJgNAAD6OgAAbRAAABAgAAAmAAAACAAAAP//////////"/>
              </a:ext>
            </a:extLst>
          </p:cNvSpPr>
          <p:nvPr/>
        </p:nvSpPr>
        <p:spPr>
          <a:xfrm>
            <a:off x="7559675" y="2209800"/>
            <a:ext cx="202755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{2,4}       {5}</a:t>
            </a:r>
          </a:p>
        </p:txBody>
      </p:sp>
      <p:sp>
        <p:nvSpPr>
          <p:cNvPr id="25" name="Line 2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SEAAAAPAABhJAAAAA8AABAAAAAmAAAACAAAAP//////////"/>
              </a:ext>
            </a:extLst>
          </p:cNvSpPr>
          <p:nvPr/>
        </p:nvSpPr>
        <p:spPr>
          <a:xfrm>
            <a:off x="5456555" y="2438400"/>
            <a:ext cx="4572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AcAAPAAAADgQwAAlwYAABAAAAAmAAAACAAAAAEAAAAAAAAA"/>
              </a:ext>
            </a:extLst>
          </p:cNvSpPr>
          <p:nvPr>
            <p:ph type="title"/>
          </p:nvPr>
        </p:nvSpPr>
        <p:spPr>
          <a:xfrm>
            <a:off x="1158240" y="152400"/>
            <a:ext cx="9875520" cy="918845"/>
          </a:xfrm>
        </p:spPr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3CC33"/>
                </a:solidFill>
              </a:rPr>
              <a:t>Example</a:t>
            </a:r>
            <a:r>
              <a:rPr lang="en-us" cap="none">
                <a:solidFill>
                  <a:srgbClr val="3D9CF3"/>
                </a:solidFill>
              </a:rPr>
              <a:t>: Subset Construction</a:t>
            </a:r>
          </a:p>
        </p:txBody>
      </p:sp>
      <p:sp>
        <p:nvSpPr>
          <p:cNvPr id="3" name="Slide Number Placeholder 4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JS8AABonAADYRQAAWSkAABAAAAAmAAAACAAAAAGBAAB/AAAA"/>
              </a:ext>
            </a:extLst>
          </p:cNvSpPr>
          <p:nvPr>
            <p:ph type="sldNum" sz="quarter" idx="12"/>
          </p:nvPr>
        </p:nvSpPr>
        <p:spPr>
          <a:xfrm>
            <a:off x="7663815" y="6356350"/>
            <a:ext cx="3689985" cy="365125"/>
          </a:xfrm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3B55-1BD0-A5CD-9E48-ED98750668B8}" type="slidenum">
              <a:rPr lang="en-us" sz="1200" cap="none">
                <a:solidFill>
                  <a:srgbClr val="FFFFFF"/>
                </a:solidFill>
              </a:rPr>
              <a:t>45</a:t>
            </a:fld>
            <a:endParaRPr lang="en-us" sz="1200" cap="none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P8FAADICgAAoR0AAHIiAAAQAAAAJgAAAAgAAAD/////AAAAAA=="/>
              </a:ext>
            </a:extLst>
          </p:cNvGrpSpPr>
          <p:nvPr/>
        </p:nvGrpSpPr>
        <p:grpSpPr>
          <a:xfrm>
            <a:off x="974725" y="1752600"/>
            <a:ext cx="3841750" cy="3846830"/>
            <a:chOff x="974725" y="1752600"/>
            <a:chExt cx="3841750" cy="3846830"/>
          </a:xfrm>
        </p:grpSpPr>
        <p:sp>
          <p:nvSpPr>
            <p:cNvPr id="11" name="Text Box 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kAAP0KAADeGQAARSIAAAAgAAAmAAAACAAAAP//////////"/>
                </a:ext>
              </a:extLst>
            </p:cNvSpPr>
            <p:nvPr/>
          </p:nvSpPr>
          <p:spPr>
            <a:xfrm>
              <a:off x="1523365" y="1786255"/>
              <a:ext cx="2681605" cy="37846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 marL="457200" indent="-4572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       r         b</a:t>
              </a:r>
            </a:p>
            <a:p>
              <a:pPr>
                <a:buFontTx/>
                <a:buAutoNum type="arabicPlain"/>
                <a:defRPr lang="en-us"/>
              </a:pPr>
              <a:r>
                <a:t>2,4       5</a:t>
              </a:r>
            </a:p>
            <a:p>
              <a:pPr>
                <a:buFontTx/>
                <a:buAutoNum type="arabicPlain"/>
                <a:defRPr lang="en-us"/>
              </a:pPr>
              <a:r>
                <a:rPr lang="en-us" cap="none">
                  <a:solidFill>
                    <a:srgbClr val="FF0066"/>
                  </a:solidFill>
                </a:rPr>
                <a:t>4,6       1,3,5</a:t>
              </a:r>
            </a:p>
            <a:p>
              <a:pPr>
                <a:buFontTx/>
                <a:buAutoNum type="arabicPlain"/>
                <a:defRPr lang="en-us"/>
              </a:pPr>
              <a:r>
                <a:t>2,6       5</a:t>
              </a:r>
            </a:p>
            <a:p>
              <a:pPr>
                <a:buFontTx/>
                <a:buAutoNum type="arabicPlain"/>
                <a:defRPr lang="en-us"/>
              </a:pPr>
              <a:r>
                <a:rPr lang="en-us" cap="none">
                  <a:solidFill>
                    <a:srgbClr val="FF0066"/>
                  </a:solidFill>
                </a:rPr>
                <a:t>2,8       1,5,7</a:t>
              </a:r>
            </a:p>
            <a:p>
              <a:pPr>
                <a:buFontTx/>
                <a:buAutoNum type="arabicPlain"/>
                <a:defRPr lang="en-us"/>
              </a:pPr>
              <a:r>
                <a:t>2,4,6,8  1,3,7,9</a:t>
              </a:r>
            </a:p>
            <a:p>
              <a:pPr>
                <a:buFontTx/>
                <a:buAutoNum type="arabicPlain"/>
                <a:defRPr lang="en-us"/>
              </a:pPr>
              <a:r>
                <a:rPr lang="en-us" cap="none">
                  <a:solidFill>
                    <a:srgbClr val="FF0066"/>
                  </a:solidFill>
                </a:rPr>
                <a:t>2,8        3,5,9</a:t>
              </a:r>
            </a:p>
            <a:p>
              <a:pPr>
                <a:buFontTx/>
                <a:buAutoNum type="arabicPlain"/>
                <a:defRPr lang="en-us"/>
              </a:pPr>
              <a:r>
                <a:t>4,8        5</a:t>
              </a:r>
            </a:p>
            <a:p>
              <a:pPr>
                <a:buFontTx/>
                <a:buAutoNum type="arabicPlain"/>
                <a:defRPr lang="en-us"/>
              </a:pPr>
              <a:r>
                <a:rPr lang="en-us" cap="none">
                  <a:solidFill>
                    <a:srgbClr val="FF0066"/>
                  </a:solidFill>
                </a:rPr>
                <a:t>4,6        5,7,9</a:t>
              </a:r>
            </a:p>
            <a:p>
              <a:pPr>
                <a:buFontTx/>
                <a:buAutoNum type="arabicPlain"/>
                <a:defRPr lang="en-us"/>
              </a:pPr>
              <a:r>
                <a:t>6,8        5</a:t>
              </a:r>
            </a:p>
          </p:txBody>
        </p:sp>
        <p:sp>
          <p:nvSpPr>
            <p:cNvPr id="10" name="Rectangle 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wgAAMgKAAChHQAAOCIAAAAgAAAmAAAACAAAAP//////////"/>
                </a:ext>
              </a:extLst>
            </p:cNvSpPr>
            <p:nvPr/>
          </p:nvSpPr>
          <p:spPr>
            <a:xfrm>
              <a:off x="1431925" y="1752600"/>
              <a:ext cx="3384550" cy="381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endParaRPr/>
            </a:p>
          </p:txBody>
        </p:sp>
        <p:sp>
          <p:nvSpPr>
            <p:cNvPr id="9" name="Line 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AwAAMgKAAAwDAAAOCIAAAAAAAAmAAAACAAAAP//////////"/>
                </a:ext>
              </a:extLst>
            </p:cNvSpPr>
            <p:nvPr/>
          </p:nvSpPr>
          <p:spPr>
            <a:xfrm>
              <a:off x="1981200" y="1752600"/>
              <a:ext cx="0" cy="381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8" name="Line 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BMAAMgKAAAIEwAAOCIAAAAAAAAmAAAACAAAAP//////////"/>
                </a:ext>
              </a:extLst>
            </p:cNvSpPr>
            <p:nvPr/>
          </p:nvSpPr>
          <p:spPr>
            <a:xfrm>
              <a:off x="3093720" y="1752600"/>
              <a:ext cx="0" cy="381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7" name="Line 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wgAAJgNAAChHQAAmA0AAAAAAAAmAAAACAAAAP//////////"/>
                </a:ext>
              </a:extLst>
            </p:cNvSpPr>
            <p:nvPr/>
          </p:nvSpPr>
          <p:spPr>
            <a:xfrm>
              <a:off x="1431925" y="2209800"/>
              <a:ext cx="338455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6" name="Line 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wUAAL0OAAA/CAAAvQ4AAAAAAAAmAAAACAAAAP//////////"/>
                </a:ext>
              </a:extLst>
            </p:cNvSpPr>
            <p:nvPr/>
          </p:nvSpPr>
          <p:spPr>
            <a:xfrm>
              <a:off x="974725" y="2395855"/>
              <a:ext cx="3657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5" name="Text Box 1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wUAAJ0fAAAkCAAAciIAAAAgAAAmAAAACAAAAP//////////"/>
                </a:ext>
              </a:extLst>
            </p:cNvSpPr>
            <p:nvPr/>
          </p:nvSpPr>
          <p:spPr>
            <a:xfrm>
              <a:off x="974725" y="5139055"/>
              <a:ext cx="34861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*</a:t>
              </a:r>
            </a:p>
          </p:txBody>
        </p:sp>
      </p:grpSp>
      <p:sp>
        <p:nvSpPr>
          <p:cNvPr id="12" name="Text Box 1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S8AAMgKAAAsOQAAnQ0AABAgAAAmAAAACAAAAP//////////"/>
              </a:ext>
            </a:extLst>
          </p:cNvSpPr>
          <p:nvPr/>
        </p:nvSpPr>
        <p:spPr>
          <a:xfrm>
            <a:off x="7742555" y="1752600"/>
            <a:ext cx="155130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r	   b</a:t>
            </a:r>
          </a:p>
        </p:txBody>
      </p:sp>
      <p:sp>
        <p:nvSpPr>
          <p:cNvPr id="13" name="Line 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SQAAJgNAADQPgAAmA0AABAAAAAmAAAACAAAAP//////////"/>
              </a:ext>
            </a:extLst>
          </p:cNvSpPr>
          <p:nvPr/>
        </p:nvSpPr>
        <p:spPr>
          <a:xfrm>
            <a:off x="5913755" y="2209800"/>
            <a:ext cx="429704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14" name="Line 1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CwAALgLAABALAAAeB4AABAAAAAmAAAACAAAAP//////////"/>
              </a:ext>
            </a:extLst>
          </p:cNvSpPr>
          <p:nvPr/>
        </p:nvSpPr>
        <p:spPr>
          <a:xfrm>
            <a:off x="7193280" y="1905000"/>
            <a:ext cx="0" cy="304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15" name="Line 1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zQAALgLAADfNAAAeB4AABAAAAAmAAAACAAAAP//////////"/>
              </a:ext>
            </a:extLst>
          </p:cNvSpPr>
          <p:nvPr/>
        </p:nvSpPr>
        <p:spPr>
          <a:xfrm>
            <a:off x="8594725" y="1905000"/>
            <a:ext cx="0" cy="304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16" name="Text Box 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SQAAJgNAABVKAAAbRAAABAgAAAmAAAACAAAAP//////////"/>
              </a:ext>
            </a:extLst>
          </p:cNvSpPr>
          <p:nvPr/>
        </p:nvSpPr>
        <p:spPr>
          <a:xfrm>
            <a:off x="5913755" y="2209800"/>
            <a:ext cx="64262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{1}</a:t>
            </a:r>
          </a:p>
        </p:txBody>
      </p:sp>
      <p:sp>
        <p:nvSpPr>
          <p:cNvPr id="17" name="Text Box 1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4AAKgbAADsKQAAfR4AABAgAAAmAAAACAAAAP//////////"/>
              </a:ext>
            </a:extLst>
          </p:cNvSpPr>
          <p:nvPr/>
        </p:nvSpPr>
        <p:spPr>
          <a:xfrm>
            <a:off x="4907280" y="4495800"/>
            <a:ext cx="190754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* {1,3,5,7,9}</a:t>
            </a:r>
          </a:p>
        </p:txBody>
      </p:sp>
      <p:sp>
        <p:nvSpPr>
          <p:cNvPr id="18" name="Text Box 1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4AAFAZAACBKQAAJRwAABAgAAAmAAAACAAAAP//////////"/>
              </a:ext>
            </a:extLst>
          </p:cNvSpPr>
          <p:nvPr/>
        </p:nvSpPr>
        <p:spPr>
          <a:xfrm>
            <a:off x="4907280" y="4114800"/>
            <a:ext cx="183959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*   {1,3,7,9}</a:t>
            </a:r>
          </a:p>
        </p:txBody>
      </p:sp>
      <p:sp>
        <p:nvSpPr>
          <p:cNvPr id="19" name="Text Box 2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CwAAKAUAACKPgAAdRcAABAgAAAmAAAACAAAAP//////////"/>
              </a:ext>
            </a:extLst>
          </p:cNvSpPr>
          <p:nvPr/>
        </p:nvSpPr>
        <p:spPr>
          <a:xfrm>
            <a:off x="7193280" y="3352800"/>
            <a:ext cx="297307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{2,4,6,8} {1,3,5,7,9}</a:t>
            </a:r>
          </a:p>
        </p:txBody>
      </p:sp>
      <p:sp>
        <p:nvSpPr>
          <p:cNvPr id="20" name="Text Box 2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SEAAKAUAABFKgAAdRcAABAgAAAmAAAACAAAAP//////////"/>
              </a:ext>
            </a:extLst>
          </p:cNvSpPr>
          <p:nvPr/>
        </p:nvSpPr>
        <p:spPr>
          <a:xfrm>
            <a:off x="5456555" y="3352800"/>
            <a:ext cx="141478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{2,4,6,8}</a:t>
            </a:r>
          </a:p>
        </p:txBody>
      </p:sp>
      <p:sp>
        <p:nvSpPr>
          <p:cNvPr id="21" name="Text Box 2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CwAAEgSAACJPQAAHRUAABAgAAAmAAAACAAAAP//////////"/>
              </a:ext>
            </a:extLst>
          </p:cNvSpPr>
          <p:nvPr/>
        </p:nvSpPr>
        <p:spPr>
          <a:xfrm>
            <a:off x="7193280" y="2971800"/>
            <a:ext cx="280987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{2,4,6,8}  {1,3,7,9}</a:t>
            </a:r>
          </a:p>
        </p:txBody>
      </p:sp>
      <p:sp>
        <p:nvSpPr>
          <p:cNvPr id="22" name="Text Box 2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SQAAEgSAABVKAAAHRUAABAgAAAmAAAACAAAAP//////////"/>
              </a:ext>
            </a:extLst>
          </p:cNvSpPr>
          <p:nvPr/>
        </p:nvSpPr>
        <p:spPr>
          <a:xfrm>
            <a:off x="5913755" y="2971800"/>
            <a:ext cx="64262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{5}</a:t>
            </a:r>
          </a:p>
        </p:txBody>
      </p:sp>
      <p:sp>
        <p:nvSpPr>
          <p:cNvPr id="23" name="Text Box 2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SMAAPAPAADMKAAAxRIAABAgAAAmAAAACAAAAP//////////"/>
              </a:ext>
            </a:extLst>
          </p:cNvSpPr>
          <p:nvPr/>
        </p:nvSpPr>
        <p:spPr>
          <a:xfrm>
            <a:off x="5730875" y="2590800"/>
            <a:ext cx="90106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{2,4}</a:t>
            </a:r>
          </a:p>
        </p:txBody>
      </p:sp>
      <p:sp>
        <p:nvSpPr>
          <p:cNvPr id="24" name="Text Box 2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CwAAPAPAACtPQAAxRIAABAgAAAmAAAACAAAAP//////////"/>
              </a:ext>
            </a:extLst>
          </p:cNvSpPr>
          <p:nvPr/>
        </p:nvSpPr>
        <p:spPr>
          <a:xfrm>
            <a:off x="7193280" y="2590800"/>
            <a:ext cx="283273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{2,4,6,8}  {1,3,5,7}</a:t>
            </a:r>
          </a:p>
        </p:txBody>
      </p:sp>
      <p:sp>
        <p:nvSpPr>
          <p:cNvPr id="25" name="Text Box 2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SEAAPgWAAA+KgAAzRkAABAgAAAmAAAACAAAAP//////////"/>
              </a:ext>
            </a:extLst>
          </p:cNvSpPr>
          <p:nvPr/>
        </p:nvSpPr>
        <p:spPr>
          <a:xfrm>
            <a:off x="5456555" y="3733800"/>
            <a:ext cx="141033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{1,3,5,7}</a:t>
            </a:r>
          </a:p>
        </p:txBody>
      </p:sp>
      <p:sp>
        <p:nvSpPr>
          <p:cNvPr id="26" name="Text Box 2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S4AAJgNAAD6OgAAbRAAABAgAAAmAAAACAAAAP//////////"/>
              </a:ext>
            </a:extLst>
          </p:cNvSpPr>
          <p:nvPr/>
        </p:nvSpPr>
        <p:spPr>
          <a:xfrm>
            <a:off x="7559675" y="2209800"/>
            <a:ext cx="202755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{2,4}       {5}</a:t>
            </a:r>
          </a:p>
        </p:txBody>
      </p:sp>
      <p:sp>
        <p:nvSpPr>
          <p:cNvPr id="27" name="Line 2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SEAAAAPAABhJAAAAA8AABAAAAAmAAAACAAAAP//////////"/>
              </a:ext>
            </a:extLst>
          </p:cNvSpPr>
          <p:nvPr/>
        </p:nvSpPr>
        <p:spPr>
          <a:xfrm>
            <a:off x="5456555" y="2438400"/>
            <a:ext cx="4572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AcAAPAAAADgQwAAlwYAABAAAAAmAAAACAAAAAEAAAAAAAAA"/>
              </a:ext>
            </a:extLst>
          </p:cNvSpPr>
          <p:nvPr>
            <p:ph type="title"/>
          </p:nvPr>
        </p:nvSpPr>
        <p:spPr>
          <a:xfrm>
            <a:off x="1158240" y="152400"/>
            <a:ext cx="9875520" cy="918845"/>
          </a:xfrm>
        </p:spPr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3CC33"/>
                </a:solidFill>
              </a:rPr>
              <a:t>Example</a:t>
            </a:r>
            <a:r>
              <a:rPr lang="en-us" cap="none">
                <a:solidFill>
                  <a:srgbClr val="3D9CF3"/>
                </a:solidFill>
              </a:rPr>
              <a:t>: Subset Construction</a:t>
            </a:r>
          </a:p>
        </p:txBody>
      </p:sp>
      <p:sp>
        <p:nvSpPr>
          <p:cNvPr id="3" name="Slide Number Placeholder 4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JS8AABonAADYRQAAWSkAABAAAAAmAAAACAAAAAGBAAB/AAAA"/>
              </a:ext>
            </a:extLst>
          </p:cNvSpPr>
          <p:nvPr>
            <p:ph type="sldNum" sz="quarter" idx="12"/>
          </p:nvPr>
        </p:nvSpPr>
        <p:spPr>
          <a:xfrm>
            <a:off x="7663815" y="6356350"/>
            <a:ext cx="3689985" cy="365125"/>
          </a:xfrm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3757-19D0-A5C1-9E48-EF94790668BA}" type="slidenum">
              <a:rPr lang="en-us" sz="1200" cap="none">
                <a:solidFill>
                  <a:srgbClr val="FFFFFF"/>
                </a:solidFill>
              </a:rPr>
              <a:t>46</a:t>
            </a:fld>
            <a:endParaRPr lang="en-us" sz="1200" cap="none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P8FAADICgAAoR0AAHIiAAAQAAAAJgAAAAgAAAD/////AAAAAA=="/>
              </a:ext>
            </a:extLst>
          </p:cNvGrpSpPr>
          <p:nvPr/>
        </p:nvGrpSpPr>
        <p:grpSpPr>
          <a:xfrm>
            <a:off x="974725" y="1752600"/>
            <a:ext cx="3841750" cy="3846830"/>
            <a:chOff x="974725" y="1752600"/>
            <a:chExt cx="3841750" cy="3846830"/>
          </a:xfrm>
        </p:grpSpPr>
        <p:sp>
          <p:nvSpPr>
            <p:cNvPr id="11" name="Text Box 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kAAP0KAADeGQAARSIAAAAgAAAmAAAACAAAAP//////////"/>
                </a:ext>
              </a:extLst>
            </p:cNvSpPr>
            <p:nvPr/>
          </p:nvSpPr>
          <p:spPr>
            <a:xfrm>
              <a:off x="1523365" y="1786255"/>
              <a:ext cx="2681605" cy="37846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 marL="457200" indent="-4572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       r         b</a:t>
              </a:r>
            </a:p>
            <a:p>
              <a:pPr>
                <a:buFontTx/>
                <a:buAutoNum type="arabicPlain"/>
                <a:defRPr lang="en-us"/>
              </a:pPr>
              <a:r>
                <a:rPr lang="en-us" cap="none">
                  <a:solidFill>
                    <a:srgbClr val="FF0066"/>
                  </a:solidFill>
                </a:rPr>
                <a:t>2,4       5</a:t>
              </a:r>
            </a:p>
            <a:p>
              <a:pPr>
                <a:buFontTx/>
                <a:buAutoNum type="arabicPlain"/>
                <a:defRPr lang="en-us"/>
              </a:pPr>
              <a:r>
                <a:t>4,6       1,3,5</a:t>
              </a:r>
            </a:p>
            <a:p>
              <a:pPr>
                <a:buFontTx/>
                <a:buAutoNum type="arabicPlain"/>
                <a:defRPr lang="en-us"/>
              </a:pPr>
              <a:r>
                <a:rPr lang="en-us" cap="none">
                  <a:solidFill>
                    <a:srgbClr val="FF0066"/>
                  </a:solidFill>
                </a:rPr>
                <a:t>2,6       5</a:t>
              </a:r>
            </a:p>
            <a:p>
              <a:pPr>
                <a:buFontTx/>
                <a:buAutoNum type="arabicPlain"/>
                <a:defRPr lang="en-us"/>
              </a:pPr>
              <a:r>
                <a:t>2,8       1,5,7</a:t>
              </a:r>
            </a:p>
            <a:p>
              <a:pPr>
                <a:buFontTx/>
                <a:buAutoNum type="arabicPlain"/>
                <a:defRPr lang="en-us"/>
              </a:pPr>
              <a:r>
                <a:rPr lang="en-us" cap="none">
                  <a:solidFill>
                    <a:srgbClr val="FF0066"/>
                  </a:solidFill>
                </a:rPr>
                <a:t>2,4,6,8  1,3,7,9</a:t>
              </a:r>
            </a:p>
            <a:p>
              <a:pPr>
                <a:buFontTx/>
                <a:buAutoNum type="arabicPlain"/>
                <a:defRPr lang="en-us"/>
              </a:pPr>
              <a:r>
                <a:t>2,8        3,5,9</a:t>
              </a:r>
            </a:p>
            <a:p>
              <a:pPr>
                <a:buFontTx/>
                <a:buAutoNum type="arabicPlain"/>
                <a:defRPr lang="en-us"/>
              </a:pPr>
              <a:r>
                <a:rPr lang="en-us" cap="none">
                  <a:solidFill>
                    <a:srgbClr val="FF0066"/>
                  </a:solidFill>
                </a:rPr>
                <a:t>4,8        5</a:t>
              </a:r>
            </a:p>
            <a:p>
              <a:pPr>
                <a:buFontTx/>
                <a:buAutoNum type="arabicPlain"/>
                <a:defRPr lang="en-us"/>
              </a:pPr>
              <a:r>
                <a:t>4,6        5,7,9</a:t>
              </a:r>
            </a:p>
            <a:p>
              <a:pPr>
                <a:buFontTx/>
                <a:buAutoNum type="arabicPlain"/>
                <a:defRPr lang="en-us"/>
              </a:pPr>
              <a:r>
                <a:t>6,8        5</a:t>
              </a:r>
            </a:p>
          </p:txBody>
        </p:sp>
        <p:sp>
          <p:nvSpPr>
            <p:cNvPr id="10" name="Rectangle 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wgAAMgKAAChHQAAOCIAAAAgAAAmAAAACAAAAP//////////"/>
                </a:ext>
              </a:extLst>
            </p:cNvSpPr>
            <p:nvPr/>
          </p:nvSpPr>
          <p:spPr>
            <a:xfrm>
              <a:off x="1431925" y="1752600"/>
              <a:ext cx="3384550" cy="381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endParaRPr/>
            </a:p>
          </p:txBody>
        </p:sp>
        <p:sp>
          <p:nvSpPr>
            <p:cNvPr id="9" name="Line 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AwAAMgKAAAwDAAAOCIAAAAAAAAmAAAACAAAAP//////////"/>
                </a:ext>
              </a:extLst>
            </p:cNvSpPr>
            <p:nvPr/>
          </p:nvSpPr>
          <p:spPr>
            <a:xfrm>
              <a:off x="1981200" y="1752600"/>
              <a:ext cx="0" cy="381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8" name="Line 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BMAAMgKAAAIEwAAOCIAAAAAAAAmAAAACAAAAP//////////"/>
                </a:ext>
              </a:extLst>
            </p:cNvSpPr>
            <p:nvPr/>
          </p:nvSpPr>
          <p:spPr>
            <a:xfrm>
              <a:off x="3093720" y="1752600"/>
              <a:ext cx="0" cy="381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7" name="Line 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wgAAJgNAAChHQAAmA0AAAAAAAAmAAAACAAAAP//////////"/>
                </a:ext>
              </a:extLst>
            </p:cNvSpPr>
            <p:nvPr/>
          </p:nvSpPr>
          <p:spPr>
            <a:xfrm>
              <a:off x="1431925" y="2209800"/>
              <a:ext cx="338455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6" name="Line 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wUAAL0OAAA/CAAAvQ4AAAAAAAAmAAAACAAAAP//////////"/>
                </a:ext>
              </a:extLst>
            </p:cNvSpPr>
            <p:nvPr/>
          </p:nvSpPr>
          <p:spPr>
            <a:xfrm>
              <a:off x="974725" y="2395855"/>
              <a:ext cx="3657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5" name="Text Box 1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wUAAJ0fAAAkCAAAciIAAAAgAAAmAAAACAAAAP//////////"/>
                </a:ext>
              </a:extLst>
            </p:cNvSpPr>
            <p:nvPr/>
          </p:nvSpPr>
          <p:spPr>
            <a:xfrm>
              <a:off x="974725" y="5139055"/>
              <a:ext cx="34861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*</a:t>
              </a:r>
            </a:p>
          </p:txBody>
        </p:sp>
      </p:grpSp>
      <p:sp>
        <p:nvSpPr>
          <p:cNvPr id="12" name="Text Box 1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S8AAMgKAAAsOQAAnQ0AABAgAAAmAAAACAAAAP//////////"/>
              </a:ext>
            </a:extLst>
          </p:cNvSpPr>
          <p:nvPr/>
        </p:nvSpPr>
        <p:spPr>
          <a:xfrm>
            <a:off x="7742555" y="1752600"/>
            <a:ext cx="155130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r	   b</a:t>
            </a:r>
          </a:p>
        </p:txBody>
      </p:sp>
      <p:sp>
        <p:nvSpPr>
          <p:cNvPr id="13" name="Line 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SQAAJgNAADQPgAAmA0AABAAAAAmAAAACAAAAP//////////"/>
              </a:ext>
            </a:extLst>
          </p:cNvSpPr>
          <p:nvPr/>
        </p:nvSpPr>
        <p:spPr>
          <a:xfrm>
            <a:off x="5913755" y="2209800"/>
            <a:ext cx="429704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14" name="Line 1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CwAALgLAABALAAAeB4AABAAAAAmAAAACAAAAP//////////"/>
              </a:ext>
            </a:extLst>
          </p:cNvSpPr>
          <p:nvPr/>
        </p:nvSpPr>
        <p:spPr>
          <a:xfrm>
            <a:off x="7193280" y="1905000"/>
            <a:ext cx="0" cy="304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15" name="Line 1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zQAALgLAADfNAAAeB4AABAAAAAmAAAACAAAAP//////////"/>
              </a:ext>
            </a:extLst>
          </p:cNvSpPr>
          <p:nvPr/>
        </p:nvSpPr>
        <p:spPr>
          <a:xfrm>
            <a:off x="8594725" y="1905000"/>
            <a:ext cx="0" cy="304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16" name="Text Box 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SQAAJgNAABVKAAAbRAAABAgAAAmAAAACAAAAP//////////"/>
              </a:ext>
            </a:extLst>
          </p:cNvSpPr>
          <p:nvPr/>
        </p:nvSpPr>
        <p:spPr>
          <a:xfrm>
            <a:off x="5913755" y="2209800"/>
            <a:ext cx="64262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{1}</a:t>
            </a:r>
          </a:p>
        </p:txBody>
      </p:sp>
      <p:sp>
        <p:nvSpPr>
          <p:cNvPr id="17" name="Text Box 1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4AAKgbAADsKQAAfR4AABAgAAAmAAAACAAAAP//////////"/>
              </a:ext>
            </a:extLst>
          </p:cNvSpPr>
          <p:nvPr/>
        </p:nvSpPr>
        <p:spPr>
          <a:xfrm>
            <a:off x="4907280" y="4495800"/>
            <a:ext cx="190754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* {1,3,5,7,9}</a:t>
            </a:r>
          </a:p>
        </p:txBody>
      </p:sp>
      <p:sp>
        <p:nvSpPr>
          <p:cNvPr id="18" name="Text Box 1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4AAFAZAACBKQAAJRwAABAgAAAmAAAACAAAAP//////////"/>
              </a:ext>
            </a:extLst>
          </p:cNvSpPr>
          <p:nvPr/>
        </p:nvSpPr>
        <p:spPr>
          <a:xfrm>
            <a:off x="4907280" y="4114800"/>
            <a:ext cx="183959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*   {1,3,7,9}</a:t>
            </a:r>
          </a:p>
        </p:txBody>
      </p:sp>
      <p:sp>
        <p:nvSpPr>
          <p:cNvPr id="19" name="Text Box 2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CwAAKAUAACKPgAAdRcAABAgAAAmAAAACAAAAP//////////"/>
              </a:ext>
            </a:extLst>
          </p:cNvSpPr>
          <p:nvPr/>
        </p:nvSpPr>
        <p:spPr>
          <a:xfrm>
            <a:off x="7193280" y="3352800"/>
            <a:ext cx="297307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{2,4,6,8} {1,3,5,7,9}</a:t>
            </a:r>
          </a:p>
        </p:txBody>
      </p:sp>
      <p:sp>
        <p:nvSpPr>
          <p:cNvPr id="20" name="Text Box 2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SEAAKAUAABFKgAAdRcAABAgAAAmAAAACAAAAP//////////"/>
              </a:ext>
            </a:extLst>
          </p:cNvSpPr>
          <p:nvPr/>
        </p:nvSpPr>
        <p:spPr>
          <a:xfrm>
            <a:off x="5456555" y="3352800"/>
            <a:ext cx="141478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{2,4,6,8}</a:t>
            </a:r>
          </a:p>
        </p:txBody>
      </p:sp>
      <p:sp>
        <p:nvSpPr>
          <p:cNvPr id="21" name="Text Box 2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DAw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CwAAEgSAACJPQAAHRUAABAgAAAmAAAACAAAAP//////////"/>
              </a:ext>
            </a:extLst>
          </p:cNvSpPr>
          <p:nvPr/>
        </p:nvSpPr>
        <p:spPr>
          <a:xfrm>
            <a:off x="7193280" y="2971800"/>
            <a:ext cx="280987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{2,4,6,8}  {1,3,7,9}</a:t>
            </a:r>
          </a:p>
        </p:txBody>
      </p:sp>
      <p:sp>
        <p:nvSpPr>
          <p:cNvPr id="22" name="Text Box 2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SQAAEgSAABVKAAAHRUAABAgAAAmAAAACAAAAP//////////"/>
              </a:ext>
            </a:extLst>
          </p:cNvSpPr>
          <p:nvPr/>
        </p:nvSpPr>
        <p:spPr>
          <a:xfrm>
            <a:off x="5913755" y="2971800"/>
            <a:ext cx="64262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{5}</a:t>
            </a:r>
          </a:p>
        </p:txBody>
      </p:sp>
      <p:sp>
        <p:nvSpPr>
          <p:cNvPr id="23" name="Text Box 2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SMAAPAPAADMKAAAxRIAABAgAAAmAAAACAAAAP//////////"/>
              </a:ext>
            </a:extLst>
          </p:cNvSpPr>
          <p:nvPr/>
        </p:nvSpPr>
        <p:spPr>
          <a:xfrm>
            <a:off x="5730875" y="2590800"/>
            <a:ext cx="90106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{2,4}</a:t>
            </a:r>
          </a:p>
        </p:txBody>
      </p:sp>
      <p:sp>
        <p:nvSpPr>
          <p:cNvPr id="24" name="Text Box 2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CwAAPAPAACtPQAAxRIAABAgAAAmAAAACAAAAP//////////"/>
              </a:ext>
            </a:extLst>
          </p:cNvSpPr>
          <p:nvPr/>
        </p:nvSpPr>
        <p:spPr>
          <a:xfrm>
            <a:off x="7193280" y="2590800"/>
            <a:ext cx="283273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{2,4,6,8}  {1,3,5,7}</a:t>
            </a:r>
          </a:p>
        </p:txBody>
      </p:sp>
      <p:sp>
        <p:nvSpPr>
          <p:cNvPr id="25" name="Text Box 2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SEAAPgWAAA+KgAAzRkAABAgAAAmAAAACAAAAP//////////"/>
              </a:ext>
            </a:extLst>
          </p:cNvSpPr>
          <p:nvPr/>
        </p:nvSpPr>
        <p:spPr>
          <a:xfrm>
            <a:off x="5456555" y="3733800"/>
            <a:ext cx="141033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{1,3,5,7}</a:t>
            </a:r>
          </a:p>
        </p:txBody>
      </p:sp>
      <p:sp>
        <p:nvSpPr>
          <p:cNvPr id="26" name="Text Box 2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S4AAJgNAAD6OgAAbRAAABAgAAAmAAAACAAAAP//////////"/>
              </a:ext>
            </a:extLst>
          </p:cNvSpPr>
          <p:nvPr/>
        </p:nvSpPr>
        <p:spPr>
          <a:xfrm>
            <a:off x="7559675" y="2209800"/>
            <a:ext cx="202755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{2,4}       {5}</a:t>
            </a:r>
          </a:p>
        </p:txBody>
      </p:sp>
      <p:sp>
        <p:nvSpPr>
          <p:cNvPr id="27" name="Line 2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SEAAAAPAABhJAAAAA8AABAAAAAmAAAACAAAAP//////////"/>
              </a:ext>
            </a:extLst>
          </p:cNvSpPr>
          <p:nvPr/>
        </p:nvSpPr>
        <p:spPr>
          <a:xfrm>
            <a:off x="5456555" y="2438400"/>
            <a:ext cx="4572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28" name="Text Box 2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CwAAPgWAACKPgAAzRkAABAgAAAmAAAACAAAAP//////////"/>
              </a:ext>
            </a:extLst>
          </p:cNvSpPr>
          <p:nvPr/>
        </p:nvSpPr>
        <p:spPr>
          <a:xfrm>
            <a:off x="7193280" y="3733800"/>
            <a:ext cx="297307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{2,4,6,8} {1,3,5,7,9}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AcAAPAAAADgQwAAlwYAABAAAAAmAAAACAAAAAEAAAAAAAAA"/>
              </a:ext>
            </a:extLst>
          </p:cNvSpPr>
          <p:nvPr>
            <p:ph type="title"/>
          </p:nvPr>
        </p:nvSpPr>
        <p:spPr>
          <a:xfrm>
            <a:off x="1158240" y="152400"/>
            <a:ext cx="9875520" cy="918845"/>
          </a:xfrm>
        </p:spPr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3CC33"/>
                </a:solidFill>
              </a:rPr>
              <a:t>Example</a:t>
            </a:r>
            <a:r>
              <a:rPr lang="en-us" cap="none">
                <a:solidFill>
                  <a:srgbClr val="3D9CF3"/>
                </a:solidFill>
              </a:rPr>
              <a:t>: Subset Construction</a:t>
            </a:r>
          </a:p>
        </p:txBody>
      </p:sp>
      <p:sp>
        <p:nvSpPr>
          <p:cNvPr id="3" name="Slide Number Placeholder 4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JS8AABonAADYRQAAWSkAABAAAAAmAAAACAAAAAGBAAB/AAAA"/>
              </a:ext>
            </a:extLst>
          </p:cNvSpPr>
          <p:nvPr>
            <p:ph type="sldNum" sz="quarter" idx="12"/>
          </p:nvPr>
        </p:nvSpPr>
        <p:spPr>
          <a:xfrm>
            <a:off x="7663815" y="6356350"/>
            <a:ext cx="3689985" cy="365125"/>
          </a:xfrm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7B95-DBD0-A58D-9E48-2DD835066878}" type="slidenum">
              <a:rPr lang="en-us" sz="1200" cap="none">
                <a:solidFill>
                  <a:srgbClr val="FFFFFF"/>
                </a:solidFill>
              </a:rPr>
              <a:t>47</a:t>
            </a:fld>
            <a:endParaRPr lang="en-us" sz="1200" cap="none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P8FAADICgAAoR0AAHIiAAAQAAAAJgAAAAgAAAD/////AAAAAA=="/>
              </a:ext>
            </a:extLst>
          </p:cNvGrpSpPr>
          <p:nvPr/>
        </p:nvGrpSpPr>
        <p:grpSpPr>
          <a:xfrm>
            <a:off x="974725" y="1752600"/>
            <a:ext cx="3841750" cy="3846830"/>
            <a:chOff x="974725" y="1752600"/>
            <a:chExt cx="3841750" cy="3846830"/>
          </a:xfrm>
        </p:grpSpPr>
        <p:sp>
          <p:nvSpPr>
            <p:cNvPr id="11" name="Text Box 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kAAP0KAADeGQAARSIAAAAgAAAmAAAACAAAAP//////////"/>
                </a:ext>
              </a:extLst>
            </p:cNvSpPr>
            <p:nvPr/>
          </p:nvSpPr>
          <p:spPr>
            <a:xfrm>
              <a:off x="1523365" y="1786255"/>
              <a:ext cx="2681605" cy="37846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 marL="457200" indent="-4572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       r         b</a:t>
              </a:r>
            </a:p>
            <a:p>
              <a:pPr>
                <a:buFontTx/>
                <a:buAutoNum type="arabicPlain"/>
                <a:defRPr lang="en-us"/>
              </a:pPr>
              <a:r>
                <a:rPr lang="en-us" cap="none">
                  <a:solidFill>
                    <a:srgbClr val="FF0066"/>
                  </a:solidFill>
                </a:rPr>
                <a:t>2,4       5</a:t>
              </a:r>
            </a:p>
            <a:p>
              <a:pPr>
                <a:buFontTx/>
                <a:buAutoNum type="arabicPlain"/>
                <a:defRPr lang="en-us"/>
              </a:pPr>
              <a:r>
                <a:t>4,6       1,3,5</a:t>
              </a:r>
            </a:p>
            <a:p>
              <a:pPr>
                <a:buFontTx/>
                <a:buAutoNum type="arabicPlain"/>
                <a:defRPr lang="en-us"/>
              </a:pPr>
              <a:r>
                <a:rPr lang="en-us" cap="none">
                  <a:solidFill>
                    <a:srgbClr val="FF0066"/>
                  </a:solidFill>
                </a:rPr>
                <a:t>2,6       5</a:t>
              </a:r>
            </a:p>
            <a:p>
              <a:pPr>
                <a:buFontTx/>
                <a:buAutoNum type="arabicPlain"/>
                <a:defRPr lang="en-us"/>
              </a:pPr>
              <a:r>
                <a:t>2,8       1,5,7</a:t>
              </a:r>
            </a:p>
            <a:p>
              <a:pPr>
                <a:buFontTx/>
                <a:buAutoNum type="arabicPlain"/>
                <a:defRPr lang="en-us"/>
              </a:pPr>
              <a:r>
                <a:t>2,4,6,8  1,3,7,9</a:t>
              </a:r>
            </a:p>
            <a:p>
              <a:pPr>
                <a:buFontTx/>
                <a:buAutoNum type="arabicPlain"/>
                <a:defRPr lang="en-us"/>
              </a:pPr>
              <a:r>
                <a:t>2,8        3,5,9</a:t>
              </a:r>
            </a:p>
            <a:p>
              <a:pPr>
                <a:buFontTx/>
                <a:buAutoNum type="arabicPlain"/>
                <a:defRPr lang="en-us"/>
              </a:pPr>
              <a:r>
                <a:rPr lang="en-us" cap="none">
                  <a:solidFill>
                    <a:srgbClr val="FF0066"/>
                  </a:solidFill>
                </a:rPr>
                <a:t>4,8        5</a:t>
              </a:r>
            </a:p>
            <a:p>
              <a:pPr>
                <a:buFontTx/>
                <a:buAutoNum type="arabicPlain"/>
                <a:defRPr lang="en-us"/>
              </a:pPr>
              <a:r>
                <a:t>4,6        5,7,9</a:t>
              </a:r>
            </a:p>
            <a:p>
              <a:pPr>
                <a:buFontTx/>
                <a:buAutoNum type="arabicPlain"/>
                <a:defRPr lang="en-us"/>
              </a:pPr>
              <a:r>
                <a:rPr lang="en-us" cap="none">
                  <a:solidFill>
                    <a:srgbClr val="FF0066"/>
                  </a:solidFill>
                </a:rPr>
                <a:t>6,8        5</a:t>
              </a:r>
            </a:p>
          </p:txBody>
        </p:sp>
        <p:sp>
          <p:nvSpPr>
            <p:cNvPr id="10" name="Rectangle 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wgAAMgKAAChHQAAOCIAAAAgAAAmAAAACAAAAP//////////"/>
                </a:ext>
              </a:extLst>
            </p:cNvSpPr>
            <p:nvPr/>
          </p:nvSpPr>
          <p:spPr>
            <a:xfrm>
              <a:off x="1431925" y="1752600"/>
              <a:ext cx="3384550" cy="381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endParaRPr/>
            </a:p>
          </p:txBody>
        </p:sp>
        <p:sp>
          <p:nvSpPr>
            <p:cNvPr id="9" name="Line 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AwAAMgKAAAwDAAAOCIAAAAAAAAmAAAACAAAAP//////////"/>
                </a:ext>
              </a:extLst>
            </p:cNvSpPr>
            <p:nvPr/>
          </p:nvSpPr>
          <p:spPr>
            <a:xfrm>
              <a:off x="1981200" y="1752600"/>
              <a:ext cx="0" cy="381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8" name="Line 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BIAAMgKAADAEgAAOCIAAAAAAAAmAAAACAAAAP//////////"/>
                </a:ext>
              </a:extLst>
            </p:cNvSpPr>
            <p:nvPr/>
          </p:nvSpPr>
          <p:spPr>
            <a:xfrm>
              <a:off x="3048000" y="1752600"/>
              <a:ext cx="0" cy="381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7" name="Line 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wgAAJgNAAChHQAAmA0AAAAAAAAmAAAACAAAAP//////////"/>
                </a:ext>
              </a:extLst>
            </p:cNvSpPr>
            <p:nvPr/>
          </p:nvSpPr>
          <p:spPr>
            <a:xfrm>
              <a:off x="1431925" y="2209800"/>
              <a:ext cx="338455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6" name="Line 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wUAAL0OAAA/CAAAvQ4AAAAAAAAmAAAACAAAAP//////////"/>
                </a:ext>
              </a:extLst>
            </p:cNvSpPr>
            <p:nvPr/>
          </p:nvSpPr>
          <p:spPr>
            <a:xfrm>
              <a:off x="974725" y="2395855"/>
              <a:ext cx="3657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5" name="Text Box 1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wUAAJ0fAAAkCAAAciIAAAAgAAAmAAAACAAAAP//////////"/>
                </a:ext>
              </a:extLst>
            </p:cNvSpPr>
            <p:nvPr/>
          </p:nvSpPr>
          <p:spPr>
            <a:xfrm>
              <a:off x="974725" y="5139055"/>
              <a:ext cx="34861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*</a:t>
              </a:r>
            </a:p>
          </p:txBody>
        </p:sp>
      </p:grpSp>
      <p:sp>
        <p:nvSpPr>
          <p:cNvPr id="12" name="Text Box 1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S8AAMgKAAAsOQAAnQ0AABAgAAAmAAAACAAAAP//////////"/>
              </a:ext>
            </a:extLst>
          </p:cNvSpPr>
          <p:nvPr/>
        </p:nvSpPr>
        <p:spPr>
          <a:xfrm>
            <a:off x="7742555" y="1752600"/>
            <a:ext cx="155130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r	   b</a:t>
            </a:r>
          </a:p>
        </p:txBody>
      </p:sp>
      <p:sp>
        <p:nvSpPr>
          <p:cNvPr id="13" name="Line 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SQAAJgNAADQPgAAmA0AABAAAAAmAAAACAAAAP//////////"/>
              </a:ext>
            </a:extLst>
          </p:cNvSpPr>
          <p:nvPr/>
        </p:nvSpPr>
        <p:spPr>
          <a:xfrm>
            <a:off x="5913755" y="2209800"/>
            <a:ext cx="429704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14" name="Line 1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CwAALgLAABALAAAeB4AABAAAAAmAAAACAAAAP//////////"/>
              </a:ext>
            </a:extLst>
          </p:cNvSpPr>
          <p:nvPr/>
        </p:nvSpPr>
        <p:spPr>
          <a:xfrm>
            <a:off x="7193280" y="1905000"/>
            <a:ext cx="0" cy="304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15" name="Line 1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LgLAAD4NAAAeB4AABAAAAAmAAAACAAAAP//////////"/>
              </a:ext>
            </a:extLst>
          </p:cNvSpPr>
          <p:nvPr/>
        </p:nvSpPr>
        <p:spPr>
          <a:xfrm>
            <a:off x="8610600" y="1905000"/>
            <a:ext cx="0" cy="304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16" name="Text Box 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SQAAJgNAABVKAAAbRAAABAgAAAmAAAACAAAAP//////////"/>
              </a:ext>
            </a:extLst>
          </p:cNvSpPr>
          <p:nvPr/>
        </p:nvSpPr>
        <p:spPr>
          <a:xfrm>
            <a:off x="5913755" y="2209800"/>
            <a:ext cx="64262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{1}</a:t>
            </a:r>
          </a:p>
        </p:txBody>
      </p:sp>
      <p:sp>
        <p:nvSpPr>
          <p:cNvPr id="17" name="Text Box 1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4AAKgbAADsKQAAfR4AABAgAAAmAAAACAAAAP//////////"/>
              </a:ext>
            </a:extLst>
          </p:cNvSpPr>
          <p:nvPr/>
        </p:nvSpPr>
        <p:spPr>
          <a:xfrm>
            <a:off x="4907280" y="4495800"/>
            <a:ext cx="190754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* {1,3,5,7,9}</a:t>
            </a:r>
          </a:p>
        </p:txBody>
      </p:sp>
      <p:sp>
        <p:nvSpPr>
          <p:cNvPr id="18" name="Text Box 1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4AAFAZAACBKQAAJRwAABAgAAAmAAAACAAAAP//////////"/>
              </a:ext>
            </a:extLst>
          </p:cNvSpPr>
          <p:nvPr/>
        </p:nvSpPr>
        <p:spPr>
          <a:xfrm>
            <a:off x="4907280" y="4114800"/>
            <a:ext cx="183959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*   {1,3,7,9}</a:t>
            </a:r>
          </a:p>
        </p:txBody>
      </p:sp>
      <p:sp>
        <p:nvSpPr>
          <p:cNvPr id="19" name="Text Box 1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CwAAFAZAAC2OgAAJRwAABAgAAAmAAAACAAAAP//////////"/>
              </a:ext>
            </a:extLst>
          </p:cNvSpPr>
          <p:nvPr/>
        </p:nvSpPr>
        <p:spPr>
          <a:xfrm>
            <a:off x="7193280" y="4114800"/>
            <a:ext cx="235077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{2,4,6,8}     {5}</a:t>
            </a:r>
          </a:p>
        </p:txBody>
      </p:sp>
      <p:sp>
        <p:nvSpPr>
          <p:cNvPr id="20" name="Text Box 2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CwAAKAUAACKPgAAdRcAABAgAAAmAAAACAAAAP//////////"/>
              </a:ext>
            </a:extLst>
          </p:cNvSpPr>
          <p:nvPr/>
        </p:nvSpPr>
        <p:spPr>
          <a:xfrm>
            <a:off x="7193280" y="3352800"/>
            <a:ext cx="297307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{2,4,6,8} {1,3,5,7,9}</a:t>
            </a:r>
          </a:p>
        </p:txBody>
      </p:sp>
      <p:sp>
        <p:nvSpPr>
          <p:cNvPr id="21" name="Text Box 2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SEAAKAUAABFKgAAdRcAABAgAAAmAAAACAAAAP//////////"/>
              </a:ext>
            </a:extLst>
          </p:cNvSpPr>
          <p:nvPr/>
        </p:nvSpPr>
        <p:spPr>
          <a:xfrm>
            <a:off x="5456555" y="3352800"/>
            <a:ext cx="141478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{2,4,6,8}</a:t>
            </a:r>
          </a:p>
        </p:txBody>
      </p:sp>
      <p:sp>
        <p:nvSpPr>
          <p:cNvPr id="22" name="Text Box 2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L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CwAAEgSAACJPQAAHRUAABAgAAAmAAAACAAAAP//////////"/>
              </a:ext>
            </a:extLst>
          </p:cNvSpPr>
          <p:nvPr/>
        </p:nvSpPr>
        <p:spPr>
          <a:xfrm>
            <a:off x="7193280" y="2971800"/>
            <a:ext cx="280987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{2,4,6,8}  {1,3,7,9}</a:t>
            </a:r>
          </a:p>
        </p:txBody>
      </p:sp>
      <p:sp>
        <p:nvSpPr>
          <p:cNvPr id="23" name="Text Box 2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SQAAEgSAABVKAAAHRUAABAgAAAmAAAACAAAAP//////////"/>
              </a:ext>
            </a:extLst>
          </p:cNvSpPr>
          <p:nvPr/>
        </p:nvSpPr>
        <p:spPr>
          <a:xfrm>
            <a:off x="5913755" y="2971800"/>
            <a:ext cx="64262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{5}</a:t>
            </a:r>
          </a:p>
        </p:txBody>
      </p:sp>
      <p:sp>
        <p:nvSpPr>
          <p:cNvPr id="24" name="Text Box 2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SMAAPAPAADMKAAAxRIAABAgAAAmAAAACAAAAP//////////"/>
              </a:ext>
            </a:extLst>
          </p:cNvSpPr>
          <p:nvPr/>
        </p:nvSpPr>
        <p:spPr>
          <a:xfrm>
            <a:off x="5730875" y="2590800"/>
            <a:ext cx="90106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{2,4}</a:t>
            </a:r>
          </a:p>
        </p:txBody>
      </p:sp>
      <p:sp>
        <p:nvSpPr>
          <p:cNvPr id="25" name="Text Box 2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CwAAPAPAACtPQAAxRIAABAgAAAmAAAACAAAAP//////////"/>
              </a:ext>
            </a:extLst>
          </p:cNvSpPr>
          <p:nvPr/>
        </p:nvSpPr>
        <p:spPr>
          <a:xfrm>
            <a:off x="7193280" y="2590800"/>
            <a:ext cx="283273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{2,4,6,8}  {1,3,5,7}</a:t>
            </a:r>
          </a:p>
        </p:txBody>
      </p:sp>
      <p:sp>
        <p:nvSpPr>
          <p:cNvPr id="26" name="Text Box 2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SEAAPgWAAA+KgAAzRkAABAgAAAmAAAACAAAAP//////////"/>
              </a:ext>
            </a:extLst>
          </p:cNvSpPr>
          <p:nvPr/>
        </p:nvSpPr>
        <p:spPr>
          <a:xfrm>
            <a:off x="5456555" y="3733800"/>
            <a:ext cx="141033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{1,3,5,7}</a:t>
            </a:r>
          </a:p>
        </p:txBody>
      </p:sp>
      <p:sp>
        <p:nvSpPr>
          <p:cNvPr id="27" name="Text Box 2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S4AAJgNAAD6OgAAbRAAABAgAAAmAAAACAAAAP//////////"/>
              </a:ext>
            </a:extLst>
          </p:cNvSpPr>
          <p:nvPr/>
        </p:nvSpPr>
        <p:spPr>
          <a:xfrm>
            <a:off x="7559675" y="2209800"/>
            <a:ext cx="202755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{2,4}       {5}</a:t>
            </a:r>
          </a:p>
        </p:txBody>
      </p:sp>
      <p:sp>
        <p:nvSpPr>
          <p:cNvPr id="28" name="Line 2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SEAAAAPAABhJAAAAA8AABAAAAAmAAAACAAAAP//////////"/>
              </a:ext>
            </a:extLst>
          </p:cNvSpPr>
          <p:nvPr/>
        </p:nvSpPr>
        <p:spPr>
          <a:xfrm>
            <a:off x="5456555" y="2438400"/>
            <a:ext cx="4572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29" name="Text Box 2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CwAAPgWAACKPgAAzRkAABAgAAAmAAAACAAAAP//////////"/>
              </a:ext>
            </a:extLst>
          </p:cNvSpPr>
          <p:nvPr/>
        </p:nvSpPr>
        <p:spPr>
          <a:xfrm>
            <a:off x="7193280" y="3733800"/>
            <a:ext cx="297307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{2,4,6,8} {1,3,5,7,9}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AcAAPAAAADgQwAAlwYAABAAAAAmAAAACAAAAAEAAAAAAAAA"/>
              </a:ext>
            </a:extLst>
          </p:cNvSpPr>
          <p:nvPr>
            <p:ph type="title"/>
          </p:nvPr>
        </p:nvSpPr>
        <p:spPr>
          <a:xfrm>
            <a:off x="1158240" y="152400"/>
            <a:ext cx="9875520" cy="918845"/>
          </a:xfrm>
        </p:spPr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3CC33"/>
                </a:solidFill>
              </a:rPr>
              <a:t>Example</a:t>
            </a:r>
            <a:r>
              <a:rPr lang="en-us" cap="none">
                <a:solidFill>
                  <a:srgbClr val="3D9CF3"/>
                </a:solidFill>
              </a:rPr>
              <a:t>: Subset Construction</a:t>
            </a:r>
          </a:p>
        </p:txBody>
      </p:sp>
      <p:sp>
        <p:nvSpPr>
          <p:cNvPr id="3" name="Slide Number Placeholder 4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T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JS8AABonAADYRQAAWSkAABAAAAAmAAAACAAAAAGBAAB/AAAA"/>
              </a:ext>
            </a:extLst>
          </p:cNvSpPr>
          <p:nvPr>
            <p:ph type="sldNum" sz="quarter" idx="12"/>
          </p:nvPr>
        </p:nvSpPr>
        <p:spPr>
          <a:xfrm>
            <a:off x="7663815" y="6356350"/>
            <a:ext cx="3689985" cy="365125"/>
          </a:xfrm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6704-4AD0-A591-9E48-BCC4290668E9}" type="slidenum">
              <a:rPr lang="en-us" sz="1200" cap="none">
                <a:solidFill>
                  <a:srgbClr val="FFFFFF"/>
                </a:solidFill>
              </a:rPr>
              <a:t>48</a:t>
            </a:fld>
            <a:endParaRPr lang="en-us" sz="1200" cap="none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P8FAADICgAAoR0AAHIiAAAQAAAAJgAAAAgAAAD/////AAAAAA=="/>
              </a:ext>
            </a:extLst>
          </p:cNvGrpSpPr>
          <p:nvPr/>
        </p:nvGrpSpPr>
        <p:grpSpPr>
          <a:xfrm>
            <a:off x="974725" y="1752600"/>
            <a:ext cx="3841750" cy="3846830"/>
            <a:chOff x="974725" y="1752600"/>
            <a:chExt cx="3841750" cy="3846830"/>
          </a:xfrm>
        </p:grpSpPr>
        <p:sp>
          <p:nvSpPr>
            <p:cNvPr id="11" name="Text Box 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T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wkAAP0KAADeGQAARSIAAAAgAAAmAAAACAAAAP//////////"/>
                </a:ext>
              </a:extLst>
            </p:cNvSpPr>
            <p:nvPr/>
          </p:nvSpPr>
          <p:spPr>
            <a:xfrm>
              <a:off x="1523365" y="1786255"/>
              <a:ext cx="2681605" cy="37846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 marL="457200" indent="-4572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       r         b</a:t>
              </a:r>
            </a:p>
            <a:p>
              <a:pPr>
                <a:buFontTx/>
                <a:buAutoNum type="arabicPlain"/>
                <a:defRPr lang="en-us"/>
              </a:pPr>
              <a:r>
                <a:rPr lang="en-us" cap="none">
                  <a:solidFill>
                    <a:srgbClr val="FF0066"/>
                  </a:solidFill>
                </a:rPr>
                <a:t>2,4       5</a:t>
              </a:r>
            </a:p>
            <a:p>
              <a:pPr>
                <a:buFontTx/>
                <a:buAutoNum type="arabicPlain"/>
                <a:defRPr lang="en-us"/>
              </a:pPr>
              <a:r>
                <a:t>4,6       1,3,5</a:t>
              </a:r>
            </a:p>
            <a:p>
              <a:pPr>
                <a:buFontTx/>
                <a:buAutoNum type="arabicPlain"/>
                <a:defRPr lang="en-us"/>
              </a:pPr>
              <a:r>
                <a:rPr lang="en-us" cap="none">
                  <a:solidFill>
                    <a:srgbClr val="FF0066"/>
                  </a:solidFill>
                </a:rPr>
                <a:t>2,6       5</a:t>
              </a:r>
            </a:p>
            <a:p>
              <a:pPr>
                <a:buFontTx/>
                <a:buAutoNum type="arabicPlain"/>
                <a:defRPr lang="en-us"/>
              </a:pPr>
              <a:r>
                <a:t>2,8       1,5,7</a:t>
              </a:r>
            </a:p>
            <a:p>
              <a:pPr>
                <a:buFontTx/>
                <a:buAutoNum type="arabicPlain"/>
                <a:defRPr lang="en-us"/>
              </a:pPr>
              <a:r>
                <a:rPr lang="en-us" cap="none">
                  <a:solidFill>
                    <a:srgbClr val="FF0066"/>
                  </a:solidFill>
                </a:rPr>
                <a:t>2,4,6,8  1,3,7,9</a:t>
              </a:r>
            </a:p>
            <a:p>
              <a:pPr>
                <a:buFontTx/>
                <a:buAutoNum type="arabicPlain"/>
                <a:defRPr lang="en-us"/>
              </a:pPr>
              <a:r>
                <a:t>2,8        3,5,9</a:t>
              </a:r>
            </a:p>
            <a:p>
              <a:pPr>
                <a:buFontTx/>
                <a:buAutoNum type="arabicPlain"/>
                <a:defRPr lang="en-us"/>
              </a:pPr>
              <a:r>
                <a:rPr lang="en-us" cap="none">
                  <a:solidFill>
                    <a:srgbClr val="FF0066"/>
                  </a:solidFill>
                </a:rPr>
                <a:t>4,8        5</a:t>
              </a:r>
            </a:p>
            <a:p>
              <a:pPr>
                <a:buFontTx/>
                <a:buAutoNum type="arabicPlain"/>
                <a:defRPr lang="en-us"/>
              </a:pPr>
              <a:r>
                <a:t>4,6        5,7,9</a:t>
              </a:r>
            </a:p>
            <a:p>
              <a:pPr>
                <a:buFontTx/>
                <a:buAutoNum type="arabicPlain"/>
                <a:defRPr lang="en-us"/>
              </a:pPr>
              <a:r>
                <a:rPr lang="en-us" cap="none">
                  <a:solidFill>
                    <a:srgbClr val="FF0066"/>
                  </a:solidFill>
                </a:rPr>
                <a:t>6,8        5</a:t>
              </a:r>
            </a:p>
          </p:txBody>
        </p:sp>
        <p:sp>
          <p:nvSpPr>
            <p:cNvPr id="10" name="Rectangle 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wgAAMgKAAChHQAAOCIAAAAgAAAmAAAACAAAAP//////////"/>
                </a:ext>
              </a:extLst>
            </p:cNvSpPr>
            <p:nvPr/>
          </p:nvSpPr>
          <p:spPr>
            <a:xfrm>
              <a:off x="1431925" y="1752600"/>
              <a:ext cx="3384550" cy="381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endParaRPr/>
            </a:p>
          </p:txBody>
        </p:sp>
        <p:sp>
          <p:nvSpPr>
            <p:cNvPr id="9" name="Line 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AwAAMgKAAAwDAAAOCIAAAAAAAAmAAAACAAAAP//////////"/>
                </a:ext>
              </a:extLst>
            </p:cNvSpPr>
            <p:nvPr/>
          </p:nvSpPr>
          <p:spPr>
            <a:xfrm>
              <a:off x="1981200" y="1752600"/>
              <a:ext cx="0" cy="381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8" name="Line 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8BIAAMgKAADwEgAAOCIAAAAAAAAmAAAACAAAAP//////////"/>
                </a:ext>
              </a:extLst>
            </p:cNvSpPr>
            <p:nvPr/>
          </p:nvSpPr>
          <p:spPr>
            <a:xfrm>
              <a:off x="3078480" y="1752600"/>
              <a:ext cx="0" cy="3810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7" name="Line 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wgAAJgNAAChHQAAmA0AAAAAAAAmAAAACAAAAP//////////"/>
                </a:ext>
              </a:extLst>
            </p:cNvSpPr>
            <p:nvPr/>
          </p:nvSpPr>
          <p:spPr>
            <a:xfrm>
              <a:off x="1431925" y="2209800"/>
              <a:ext cx="338455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6" name="Line 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wUAAL0OAAA/CAAAvQ4AAAAAAAAmAAAACAAAAP//////////"/>
                </a:ext>
              </a:extLst>
            </p:cNvSpPr>
            <p:nvPr/>
          </p:nvSpPr>
          <p:spPr>
            <a:xfrm>
              <a:off x="974725" y="2395855"/>
              <a:ext cx="3657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5" name="Text Box 1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o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wUAAJ0fAAAkCAAAciIAAAAgAAAmAAAACAAAAP//////////"/>
                </a:ext>
              </a:extLst>
            </p:cNvSpPr>
            <p:nvPr/>
          </p:nvSpPr>
          <p:spPr>
            <a:xfrm>
              <a:off x="974725" y="5139055"/>
              <a:ext cx="34861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*</a:t>
              </a:r>
            </a:p>
          </p:txBody>
        </p:sp>
      </p:grpSp>
      <p:grpSp>
        <p:nvGrpSpPr>
          <p:cNvPr id="12" name="Group 30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DAeAADICgAA0D4AAH0eAAAQAAAAJgAAAAgAAAD/////AAAAAA=="/>
              </a:ext>
            </a:extLst>
          </p:cNvGrpSpPr>
          <p:nvPr/>
        </p:nvGrpSpPr>
        <p:grpSpPr>
          <a:xfrm>
            <a:off x="4907280" y="1752600"/>
            <a:ext cx="5303520" cy="3203575"/>
            <a:chOff x="4907280" y="1752600"/>
            <a:chExt cx="5303520" cy="3203575"/>
          </a:xfrm>
        </p:grpSpPr>
        <p:sp>
          <p:nvSpPr>
            <p:cNvPr id="31" name="Text Box 11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C8AAMgKAAAqOQAAnQ0AAAAgAAAmAAAACAAAAP//////////"/>
                </a:ext>
              </a:extLst>
            </p:cNvSpPr>
            <p:nvPr/>
          </p:nvSpPr>
          <p:spPr>
            <a:xfrm>
              <a:off x="7741920" y="1752600"/>
              <a:ext cx="155067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r	   b</a:t>
              </a:r>
            </a:p>
          </p:txBody>
        </p:sp>
        <p:sp>
          <p:nvSpPr>
            <p:cNvPr id="30" name="Line 1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L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QAAJgNAADQPgAAmA0AAAAAAAAmAAAACAAAAP//////////"/>
                </a:ext>
              </a:extLst>
            </p:cNvSpPr>
            <p:nvPr/>
          </p:nvSpPr>
          <p:spPr>
            <a:xfrm>
              <a:off x="5913120" y="2209800"/>
              <a:ext cx="429768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9" name="Line 1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n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CwAALgLAABALAAAeB4AAAAAAAAmAAAACAAAAP//////////"/>
                </a:ext>
              </a:extLst>
            </p:cNvSpPr>
            <p:nvPr/>
          </p:nvSpPr>
          <p:spPr>
            <a:xfrm>
              <a:off x="7193280" y="1905000"/>
              <a:ext cx="0" cy="3048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8" name="Line 1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DQAALgLAADgNAAAeB4AAAAAAAAmAAAACAAAAP//////////"/>
                </a:ext>
              </a:extLst>
            </p:cNvSpPr>
            <p:nvPr/>
          </p:nvSpPr>
          <p:spPr>
            <a:xfrm>
              <a:off x="8595360" y="1905000"/>
              <a:ext cx="0" cy="3048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7" name="Text Box 1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QAAJgNAABTKAAAbRAAAAAgAAAmAAAACAAAAP//////////"/>
                </a:ext>
              </a:extLst>
            </p:cNvSpPr>
            <p:nvPr/>
          </p:nvSpPr>
          <p:spPr>
            <a:xfrm>
              <a:off x="5913120" y="2209800"/>
              <a:ext cx="64198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{1}</a:t>
              </a:r>
            </a:p>
          </p:txBody>
        </p:sp>
        <p:sp>
          <p:nvSpPr>
            <p:cNvPr id="26" name="Text Box 1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4AAKgbAADrKQAAfR4AAAAgAAAmAAAACAAAAP//////////"/>
                </a:ext>
              </a:extLst>
            </p:cNvSpPr>
            <p:nvPr/>
          </p:nvSpPr>
          <p:spPr>
            <a:xfrm>
              <a:off x="4907280" y="4495800"/>
              <a:ext cx="190690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* {1,3,5,7,9}</a:t>
              </a:r>
            </a:p>
          </p:txBody>
        </p:sp>
        <p:sp>
          <p:nvSpPr>
            <p:cNvPr id="25" name="Text Box 1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CwAAKgbAACLPgAAfR4AAAAgAAAmAAAACAAAAP//////////"/>
                </a:ext>
              </a:extLst>
            </p:cNvSpPr>
            <p:nvPr/>
          </p:nvSpPr>
          <p:spPr>
            <a:xfrm>
              <a:off x="7193280" y="4495800"/>
              <a:ext cx="297370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{2,4,6,8} {1,3,5,7,9}</a:t>
              </a:r>
            </a:p>
          </p:txBody>
        </p:sp>
        <p:sp>
          <p:nvSpPr>
            <p:cNvPr id="24" name="Text Box 1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4AAFAZAACCKQAAJRwAAAAgAAAmAAAACAAAAP//////////"/>
                </a:ext>
              </a:extLst>
            </p:cNvSpPr>
            <p:nvPr/>
          </p:nvSpPr>
          <p:spPr>
            <a:xfrm>
              <a:off x="4907280" y="4114800"/>
              <a:ext cx="184023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*   {1,3,7,9}</a:t>
              </a:r>
            </a:p>
          </p:txBody>
        </p:sp>
        <p:sp>
          <p:nvSpPr>
            <p:cNvPr id="23" name="Text Box 1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CwAAFAZAAC2OgAAJRwAAAAgAAAmAAAACAAAAP//////////"/>
                </a:ext>
              </a:extLst>
            </p:cNvSpPr>
            <p:nvPr/>
          </p:nvSpPr>
          <p:spPr>
            <a:xfrm>
              <a:off x="7193280" y="4114800"/>
              <a:ext cx="235077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{2,4,6,8}     {5}</a:t>
              </a:r>
            </a:p>
          </p:txBody>
        </p:sp>
        <p:sp>
          <p:nvSpPr>
            <p:cNvPr id="22" name="Text Box 2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CwAAKAUAACLPgAAdRcAAAAgAAAmAAAACAAAAP//////////"/>
                </a:ext>
              </a:extLst>
            </p:cNvSpPr>
            <p:nvPr/>
          </p:nvSpPr>
          <p:spPr>
            <a:xfrm>
              <a:off x="7193280" y="3352800"/>
              <a:ext cx="297370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{2,4,6,8} {1,3,5,7,9}</a:t>
              </a:r>
            </a:p>
          </p:txBody>
        </p:sp>
        <p:sp>
          <p:nvSpPr>
            <p:cNvPr id="21" name="Text Box 21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CEAAKAUAABFKgAAdRcAAAAgAAAmAAAACAAAAP//////////"/>
                </a:ext>
              </a:extLst>
            </p:cNvSpPr>
            <p:nvPr/>
          </p:nvSpPr>
          <p:spPr>
            <a:xfrm>
              <a:off x="5455920" y="3352800"/>
              <a:ext cx="141541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{2,4,6,8}</a:t>
              </a:r>
            </a:p>
          </p:txBody>
        </p:sp>
        <p:sp>
          <p:nvSpPr>
            <p:cNvPr id="20" name="Text Box 2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CwAAEgSAACJPQAAHRUAAAAgAAAmAAAACAAAAP//////////"/>
                </a:ext>
              </a:extLst>
            </p:cNvSpPr>
            <p:nvPr/>
          </p:nvSpPr>
          <p:spPr>
            <a:xfrm>
              <a:off x="7193280" y="2971800"/>
              <a:ext cx="280987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{2,4,6,8}  {1,3,7,9}</a:t>
              </a:r>
            </a:p>
          </p:txBody>
        </p:sp>
        <p:sp>
          <p:nvSpPr>
            <p:cNvPr id="19" name="Text Box 2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QAAEgSAABTKAAAHRUAAAAgAAAmAAAACAAAAP//////////"/>
                </a:ext>
              </a:extLst>
            </p:cNvSpPr>
            <p:nvPr/>
          </p:nvSpPr>
          <p:spPr>
            <a:xfrm>
              <a:off x="5913120" y="2971800"/>
              <a:ext cx="64198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{5}</a:t>
              </a:r>
            </a:p>
          </p:txBody>
        </p:sp>
        <p:sp>
          <p:nvSpPr>
            <p:cNvPr id="18" name="Text Box 2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CMAAPAPAADLKAAAxRIAAAAgAAAmAAAACAAAAP//////////"/>
                </a:ext>
              </a:extLst>
            </p:cNvSpPr>
            <p:nvPr/>
          </p:nvSpPr>
          <p:spPr>
            <a:xfrm>
              <a:off x="5730240" y="2590800"/>
              <a:ext cx="90106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{2,4}</a:t>
              </a:r>
            </a:p>
          </p:txBody>
        </p:sp>
        <p:sp>
          <p:nvSpPr>
            <p:cNvPr id="17" name="Text Box 2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CwAAPAPAACtPQAAxRIAAAAgAAAmAAAACAAAAP//////////"/>
                </a:ext>
              </a:extLst>
            </p:cNvSpPr>
            <p:nvPr/>
          </p:nvSpPr>
          <p:spPr>
            <a:xfrm>
              <a:off x="7193280" y="2590800"/>
              <a:ext cx="283273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{2,4,6,8}  {1,3,5,7}</a:t>
              </a:r>
            </a:p>
          </p:txBody>
        </p:sp>
        <p:sp>
          <p:nvSpPr>
            <p:cNvPr id="16" name="Text Box 2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CEAAPgWAAA8KgAAzRkAAAAgAAAmAAAACAAAAP//////////"/>
                </a:ext>
              </a:extLst>
            </p:cNvSpPr>
            <p:nvPr/>
          </p:nvSpPr>
          <p:spPr>
            <a:xfrm>
              <a:off x="5455920" y="3733800"/>
              <a:ext cx="140970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{1,3,5,7}</a:t>
              </a:r>
            </a:p>
          </p:txBody>
        </p:sp>
        <p:sp>
          <p:nvSpPr>
            <p:cNvPr id="15" name="Text Box 2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C4AAJgNAAD4OgAAbRAAAAAgAAAmAAAACAAAAP//////////"/>
                </a:ext>
              </a:extLst>
            </p:cNvSpPr>
            <p:nvPr/>
          </p:nvSpPr>
          <p:spPr>
            <a:xfrm>
              <a:off x="7559040" y="2209800"/>
              <a:ext cx="202692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{2,4}       {5}</a:t>
              </a:r>
            </a:p>
          </p:txBody>
        </p:sp>
        <p:sp>
          <p:nvSpPr>
            <p:cNvPr id="14" name="Line 2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CEAAAAPAABgJAAAAA8AAAAAAAAmAAAACAAAAP//////////"/>
                </a:ext>
              </a:extLst>
            </p:cNvSpPr>
            <p:nvPr/>
          </p:nvSpPr>
          <p:spPr>
            <a:xfrm>
              <a:off x="5455920" y="2438400"/>
              <a:ext cx="4572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3" name="Text Box 2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CwAAPgWAACLPgAAzRkAAAAgAAAmAAAACAAAAP//////////"/>
                </a:ext>
              </a:extLst>
            </p:cNvSpPr>
            <p:nvPr/>
          </p:nvSpPr>
          <p:spPr>
            <a:xfrm>
              <a:off x="7193280" y="3733800"/>
              <a:ext cx="297370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{2,4,6,8} {1,3,5,7,9}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AcAAPAAAADgQwAAlwYAABAAAAAmAAAACAAAAAEAAAAAAAAA"/>
              </a:ext>
            </a:extLst>
          </p:cNvSpPr>
          <p:nvPr>
            <p:ph type="title"/>
          </p:nvPr>
        </p:nvSpPr>
        <p:spPr>
          <a:xfrm>
            <a:off x="1158240" y="152400"/>
            <a:ext cx="9875520" cy="918845"/>
          </a:xfrm>
        </p:spPr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3CC33"/>
                </a:solidFill>
              </a:rPr>
              <a:t>Example 1 </a:t>
            </a:r>
            <a:r>
              <a:rPr lang="en-us" cap="none">
                <a:solidFill>
                  <a:srgbClr val="3D9CF3"/>
                </a:solidFill>
              </a:rPr>
              <a:t>: Convert NFA to DFA</a:t>
            </a:r>
          </a:p>
        </p:txBody>
      </p:sp>
      <p:sp>
        <p:nvSpPr>
          <p:cNvPr id="3" name="Slide Number Placeholder 4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JS8AABonAADYRQAAWSkAABAAAAAmAAAACAAAAAGBAAB/AAAA"/>
              </a:ext>
            </a:extLst>
          </p:cNvSpPr>
          <p:nvPr>
            <p:ph type="sldNum" sz="quarter" idx="12"/>
          </p:nvPr>
        </p:nvSpPr>
        <p:spPr>
          <a:xfrm>
            <a:off x="7663815" y="6356350"/>
            <a:ext cx="3689985" cy="365125"/>
          </a:xfrm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5499-D7D0-A5A2-9E48-21F71A066874}" type="slidenum">
              <a:rPr lang="en-us" sz="1200" cap="none">
                <a:solidFill>
                  <a:srgbClr val="FFFFFF"/>
                </a:solidFill>
              </a:rPr>
              <a:t>49</a:t>
            </a:fld>
            <a:endParaRPr lang="en-us" sz="1200" cap="none">
              <a:solidFill>
                <a:srgbClr val="FFFF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16075" y="2362200"/>
          <a:ext cx="1990725" cy="17468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endParaRPr lang="en-us" sz="2800" cap="none">
                        <a:solidFill>
                          <a:schemeClr val="bg1"/>
                        </a:solidFill>
                      </a:endParaRPr>
                    </a:p>
                  </a:txBody>
                  <a:tcPr marL="109855" marR="45720" marT="10985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800" cap="none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9855" marR="45720" marT="10985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800" cap="none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09855" marR="45720" marT="10985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51816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800" cap="none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109855" marR="45720" marT="10985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800" cap="none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109855" marR="45720" marT="10985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800" cap="none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109855" marR="45720" marT="10985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51816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800" cap="none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109855" marR="45720" marT="10985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800" cap="none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109855" marR="45720" marT="10985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800" cap="none">
                          <a:solidFill>
                            <a:schemeClr val="bg1"/>
                          </a:solidFill>
                        </a:rPr>
                        <a:t>A,B</a:t>
                      </a:r>
                    </a:p>
                  </a:txBody>
                  <a:tcPr marL="109855" marR="45720" marT="10985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518160"/>
                  </a:ext>
                </a:extLst>
              </a:tr>
            </a:tbl>
          </a:graphicData>
        </a:graphic>
      </p:graphicFrame>
      <p:sp>
        <p:nvSpPr>
          <p:cNvPr id="5" name="Text Box 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JESAADmBQAAZhUAABAgAAAmAAAACAAAAP//////////"/>
              </a:ext>
            </a:extLst>
          </p:cNvSpPr>
          <p:nvPr/>
        </p:nvSpPr>
        <p:spPr>
          <a:xfrm>
            <a:off x="609600" y="3018155"/>
            <a:ext cx="3492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*</a:t>
            </a:r>
          </a:p>
        </p:txBody>
      </p:sp>
      <p:sp>
        <p:nvSpPr>
          <p:cNvPr id="6" name="Line 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YAAIETAAB/CAAAgRMAABAAAAAmAAAACAAAAP//////////"/>
              </a:ext>
            </a:extLst>
          </p:cNvSpPr>
          <p:nvPr/>
        </p:nvSpPr>
        <p:spPr>
          <a:xfrm>
            <a:off x="1066800" y="3170555"/>
            <a:ext cx="31432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7" name="TextBox 3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TSAAAAgLAACgSQAA0xAAABAAAAAmAAAACAAAAP//////////"/>
              </a:ext>
            </a:extLst>
          </p:cNvSpPr>
          <p:nvPr/>
        </p:nvSpPr>
        <p:spPr>
          <a:xfrm>
            <a:off x="5250815" y="1793240"/>
            <a:ext cx="6717665" cy="9417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rPr lang="en-us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M=({A,B},{0,1}, δ,A,{A}) where</a:t>
            </a:r>
            <a:r>
              <a:rPr lang="en-gb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 </a:t>
            </a:r>
            <a:r>
              <a:rPr lang="en-us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δ is given by: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61125" y="3810000"/>
          <a:ext cx="3687445" cy="2451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29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endParaRPr lang="en-us" sz="2400" cap="none">
                        <a:solidFill>
                          <a:schemeClr val="bg1"/>
                        </a:solidFill>
                      </a:endParaRPr>
                    </a:p>
                  </a:txBody>
                  <a:tcPr marL="109855" marR="45720" marT="10985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9855" marR="45720" marT="10985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09855" marR="45720" marT="10985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4572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109855" marR="45720" marT="10985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109855" marR="45720" marT="10985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109855" marR="45720" marT="10985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4572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109855" marR="45720" marT="10985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109855" marR="45720" marT="10985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{A,B}</a:t>
                      </a:r>
                    </a:p>
                  </a:txBody>
                  <a:tcPr marL="109855" marR="45720" marT="10985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4572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{A,B}</a:t>
                      </a:r>
                    </a:p>
                  </a:txBody>
                  <a:tcPr marL="109855" marR="45720" marT="10985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{A,B}</a:t>
                      </a:r>
                    </a:p>
                  </a:txBody>
                  <a:tcPr marL="109855" marR="45720" marT="10985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{A,B}</a:t>
                      </a:r>
                    </a:p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endParaRPr lang="en-us" sz="2400" cap="none">
                        <a:solidFill>
                          <a:schemeClr val="bg1"/>
                        </a:solidFill>
                      </a:endParaRPr>
                    </a:p>
                  </a:txBody>
                  <a:tcPr marL="109855" marR="45720" marT="10985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822960"/>
                  </a:ext>
                </a:extLst>
              </a:tr>
            </a:tbl>
          </a:graphicData>
        </a:graphic>
      </p:graphicFrame>
      <p:sp>
        <p:nvSpPr>
          <p:cNvPr id="9" name="Line 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iQAANgbAACJJgAA2BsAABAAAAAmAAAACAAAAP//////////"/>
              </a:ext>
            </a:extLst>
          </p:cNvSpPr>
          <p:nvPr/>
        </p:nvSpPr>
        <p:spPr>
          <a:xfrm>
            <a:off x="5949950" y="4526280"/>
            <a:ext cx="31432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10" name="Text Box 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iEAAOgaAADwIwAAvR0AABAgAAAmAAAACAAAAP//////////"/>
              </a:ext>
            </a:extLst>
          </p:cNvSpPr>
          <p:nvPr/>
        </p:nvSpPr>
        <p:spPr>
          <a:xfrm>
            <a:off x="5492750" y="4373880"/>
            <a:ext cx="3492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*</a:t>
            </a:r>
          </a:p>
        </p:txBody>
      </p:sp>
      <p:sp>
        <p:nvSpPr>
          <p:cNvPr id="11" name="Text Box 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SIAANAgAACTJAAApSMAABAgAAAmAAAACAAAAP//////////"/>
              </a:ext>
            </a:extLst>
          </p:cNvSpPr>
          <p:nvPr/>
        </p:nvSpPr>
        <p:spPr>
          <a:xfrm>
            <a:off x="5596255" y="5334000"/>
            <a:ext cx="3492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dvAuto="0"/>
      <p:bldP spid="9" grpId="0" animBg="1"/>
      <p:bldP spid="10" grpId="0"/>
      <p:bldP spid="11" grpId="0"/>
    </p:bldLst>
    <p:extLst>
      <p:ext uri="smNativeData">
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jlXrZQQAAAAFAAAA/////wEAAAAEAAAAEAAAAAAAAAAAAAAAAAAAAAgAAAD9////AQAAAAQAAAAQAAAAAAAAAAAAAAAAAAAACwAAAP////8BAAAABAAAABAAAAAAAAAAAAAAAAAAAAAOAAAA/f///wEAAAAEAAAAEAAAAAAAAAAAAAAAAAAAAA=="/>
      </p:ext>
    </p:ext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aEgD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zwgAAL0BAAAxQgAAcwYAABAAAAAmAAAACAAAAAEgAAAAAAAA"/>
              </a:ext>
            </a:extLst>
          </p:cNvSpPr>
          <p:nvPr>
            <p:ph type="title"/>
          </p:nvPr>
        </p:nvSpPr>
        <p:spPr>
          <a:xfrm>
            <a:off x="1431925" y="282575"/>
            <a:ext cx="9328150" cy="76581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  <a:r>
              <a:t>Deterministic Finite Automata (DFA)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wIAAHUHAACkSQAAkyUAABAAAAAmAAAACAAAAAEAAAAAAAAA"/>
              </a:ext>
            </a:extLst>
          </p:cNvSpPr>
          <p:nvPr>
            <p:ph type="body" idx="1"/>
          </p:nvPr>
        </p:nvSpPr>
        <p:spPr>
          <a:xfrm>
            <a:off x="352425" y="1212215"/>
            <a:ext cx="11618595" cy="4895850"/>
          </a:xfrm>
        </p:spPr>
        <p:txBody>
          <a:bodyPr/>
          <a:lstStyle/>
          <a:p>
            <a:pPr>
              <a:defRPr lang="en-us"/>
            </a:pPr>
            <a:r>
              <a:rPr lang="en-us" sz="2700" cap="none"/>
              <a:t>A Deterministic</a:t>
            </a:r>
            <a:r>
              <a:rPr lang="en-us" sz="2700" cap="none">
                <a:solidFill>
                  <a:schemeClr val="accent2"/>
                </a:solidFill>
              </a:rPr>
              <a:t> </a:t>
            </a:r>
            <a:r>
              <a:rPr lang="en-us" sz="2700" cap="none"/>
              <a:t>Finite</a:t>
            </a:r>
            <a:r>
              <a:rPr lang="en-us" sz="2700" cap="none">
                <a:solidFill>
                  <a:schemeClr val="accent2"/>
                </a:solidFill>
              </a:rPr>
              <a:t> </a:t>
            </a:r>
            <a:r>
              <a:rPr lang="en-us" sz="2700" cap="none"/>
              <a:t>Automata (DFA) is a </a:t>
            </a:r>
            <a:r>
              <a:rPr lang="en-us" sz="2700" b="1" cap="none"/>
              <a:t>5-tuple</a:t>
            </a:r>
            <a:r>
              <a:rPr lang="en-gb" sz="2700" cap="none"/>
              <a:t> </a:t>
            </a:r>
            <a:r>
              <a:rPr lang="en-us" sz="2700" cap="none">
                <a:latin typeface="Garamond" pitchFamily="1" charset="0"/>
                <a:ea typeface="Times New Roman" pitchFamily="1" charset="0"/>
                <a:cs typeface="Times New Roman" pitchFamily="1" charset="0"/>
              </a:rPr>
              <a:t>(</a:t>
            </a:r>
            <a:r>
              <a:rPr lang="en-us" sz="2700" b="1" i="1" cap="none">
                <a:latin typeface="Garamond" pitchFamily="1" charset="0"/>
                <a:ea typeface="Times New Roman" pitchFamily="1" charset="0"/>
                <a:cs typeface="Times New Roman" pitchFamily="1" charset="0"/>
              </a:rPr>
              <a:t>Q</a:t>
            </a:r>
            <a:r>
              <a:rPr lang="en-us" sz="2700" b="1" cap="none">
                <a:latin typeface="Garamond" pitchFamily="1" charset="0"/>
                <a:ea typeface="Times New Roman" pitchFamily="1" charset="0"/>
                <a:cs typeface="Times New Roman" pitchFamily="1" charset="0"/>
              </a:rPr>
              <a:t>, </a:t>
            </a:r>
            <a:r>
              <a:rPr lang="en-us" sz="2700" b="1" cap="none">
                <a:latin typeface="Symbol" pitchFamily="1" charset="2"/>
                <a:ea typeface="Times New Roman" pitchFamily="1" charset="0"/>
                <a:cs typeface="Times New Roman" pitchFamily="1" charset="0"/>
              </a:rPr>
              <a:t>S</a:t>
            </a:r>
            <a:r>
              <a:rPr lang="en-us" sz="2700" b="1" cap="none">
                <a:latin typeface="Garamond" pitchFamily="1" charset="0"/>
                <a:ea typeface="Times New Roman" pitchFamily="1" charset="0"/>
                <a:cs typeface="Times New Roman" pitchFamily="1" charset="0"/>
              </a:rPr>
              <a:t>, </a:t>
            </a:r>
            <a:r>
              <a:rPr lang="en-us" sz="2700" b="1" cap="none">
                <a:latin typeface="Symbol" pitchFamily="1" charset="2"/>
                <a:ea typeface="Times New Roman" pitchFamily="1" charset="0"/>
                <a:cs typeface="Times New Roman" pitchFamily="1" charset="0"/>
              </a:rPr>
              <a:t>d</a:t>
            </a:r>
            <a:r>
              <a:rPr lang="en-us" sz="2700" b="1" cap="none">
                <a:latin typeface="Garamond" pitchFamily="1" charset="0"/>
                <a:ea typeface="Times New Roman" pitchFamily="1" charset="0"/>
                <a:cs typeface="Times New Roman" pitchFamily="1" charset="0"/>
              </a:rPr>
              <a:t>, q</a:t>
            </a:r>
            <a:r>
              <a:rPr lang="en-us" sz="2700" b="1" cap="none" baseline="-24000">
                <a:latin typeface="Garamond" pitchFamily="1" charset="0"/>
                <a:ea typeface="Times New Roman" pitchFamily="1" charset="0"/>
                <a:cs typeface="Times New Roman" pitchFamily="1" charset="0"/>
              </a:rPr>
              <a:t>0</a:t>
            </a:r>
            <a:r>
              <a:rPr lang="en-us" sz="2700" b="1" cap="none">
                <a:latin typeface="Garamond" pitchFamily="1" charset="0"/>
                <a:ea typeface="Times New Roman" pitchFamily="1" charset="0"/>
                <a:cs typeface="Times New Roman" pitchFamily="1" charset="0"/>
              </a:rPr>
              <a:t>, </a:t>
            </a:r>
            <a:r>
              <a:rPr lang="en-us" sz="2700" b="1" i="1" cap="none">
                <a:latin typeface="Garamond" pitchFamily="1" charset="0"/>
                <a:ea typeface="Times New Roman" pitchFamily="1" charset="0"/>
                <a:cs typeface="Times New Roman" pitchFamily="1" charset="0"/>
              </a:rPr>
              <a:t>F</a:t>
            </a:r>
            <a:r>
              <a:rPr lang="en-gb" sz="2700" b="1" i="1" cap="none">
                <a:latin typeface="Garamond" pitchFamily="1" charset="0"/>
                <a:ea typeface="Times New Roman" pitchFamily="1" charset="0"/>
                <a:cs typeface="Times New Roman" pitchFamily="1" charset="0"/>
              </a:rPr>
              <a:t> </a:t>
            </a:r>
            <a:r>
              <a:rPr lang="en-us" sz="2700" cap="none">
                <a:latin typeface="Garamond" pitchFamily="1" charset="0"/>
                <a:ea typeface="Times New Roman" pitchFamily="1" charset="0"/>
                <a:cs typeface="Times New Roman" pitchFamily="1" charset="0"/>
              </a:rPr>
              <a:t>)</a:t>
            </a:r>
            <a:r>
              <a:rPr lang="en-us" sz="2700" cap="none"/>
              <a:t> where</a:t>
            </a:r>
          </a:p>
          <a:p>
            <a:pPr>
              <a:buNone/>
              <a:defRPr lang="en-us"/>
            </a:pPr>
            <a:endParaRPr lang="en-us" sz="2700" cap="none"/>
          </a:p>
          <a:p>
            <a:pPr lvl="1">
              <a:defRPr lang="en-us"/>
            </a:pPr>
            <a:r>
              <a:rPr lang="en-us" sz="2700" i="1" cap="none"/>
              <a:t> </a:t>
            </a:r>
            <a:r>
              <a:rPr lang="en-us" sz="2700" b="1" i="1" cap="none">
                <a:solidFill>
                  <a:srgbClr val="FF0000"/>
                </a:solidFill>
              </a:rPr>
              <a:t>Q</a:t>
            </a:r>
            <a:r>
              <a:rPr lang="en-us" sz="2700" cap="none"/>
              <a:t> is a finite set of </a:t>
            </a:r>
            <a:r>
              <a:rPr lang="en-us" sz="2700" cap="none">
                <a:solidFill>
                  <a:srgbClr val="C00000"/>
                </a:solidFill>
              </a:rPr>
              <a:t>states</a:t>
            </a:r>
            <a:endParaRPr lang="en-us" sz="2700" cap="none"/>
          </a:p>
          <a:p>
            <a:pPr lvl="1">
              <a:defRPr lang="en-us"/>
            </a:pPr>
            <a:r>
              <a:rPr lang="en-us" sz="2700" b="1" i="1" cap="none">
                <a:solidFill>
                  <a:srgbClr val="FF0000"/>
                </a:solidFill>
              </a:rPr>
              <a:t> S</a:t>
            </a:r>
            <a:r>
              <a:rPr lang="en-us" sz="2700" cap="none"/>
              <a:t> (sigma) is an </a:t>
            </a:r>
            <a:r>
              <a:rPr lang="en-us" sz="2700" cap="none">
                <a:solidFill>
                  <a:srgbClr val="C00000"/>
                </a:solidFill>
              </a:rPr>
              <a:t>alphabet</a:t>
            </a:r>
            <a:endParaRPr lang="en-us" sz="2700" cap="none"/>
          </a:p>
          <a:p>
            <a:pPr lvl="1">
              <a:defRPr lang="en-us"/>
            </a:pPr>
            <a:r>
              <a:rPr lang="en-us" sz="2700" cap="none"/>
              <a:t> </a:t>
            </a:r>
            <a:r>
              <a:rPr lang="en-us" sz="2700" b="1" i="1" cap="none">
                <a:solidFill>
                  <a:srgbClr val="FF0000"/>
                </a:solidFill>
              </a:rPr>
              <a:t>d:</a:t>
            </a:r>
            <a:r>
              <a:rPr lang="en-us" sz="2700" cap="none"/>
              <a:t> </a:t>
            </a:r>
            <a:r>
              <a:rPr lang="en-us" sz="2700" i="1" cap="none"/>
              <a:t>Q</a:t>
            </a:r>
            <a:r>
              <a:rPr lang="en-us" sz="2700" cap="none"/>
              <a:t> × S → </a:t>
            </a:r>
            <a:r>
              <a:rPr lang="en-us" sz="2700" i="1" cap="none"/>
              <a:t>Q</a:t>
            </a:r>
            <a:r>
              <a:rPr lang="en-us" sz="2700" cap="none"/>
              <a:t> is a </a:t>
            </a:r>
            <a:r>
              <a:rPr lang="en-us" sz="2700" cap="none">
                <a:solidFill>
                  <a:srgbClr val="C00000"/>
                </a:solidFill>
              </a:rPr>
              <a:t>transition function</a:t>
            </a:r>
            <a:endParaRPr lang="en-us" sz="2700" cap="none"/>
          </a:p>
          <a:p>
            <a:pPr lvl="1">
              <a:defRPr lang="en-us"/>
            </a:pPr>
            <a:r>
              <a:rPr lang="en-us" sz="2700" i="1" cap="none"/>
              <a:t> </a:t>
            </a:r>
            <a:r>
              <a:rPr lang="en-us" sz="2700" b="1" i="1" cap="none">
                <a:solidFill>
                  <a:srgbClr val="FF0000"/>
                </a:solidFill>
              </a:rPr>
              <a:t>q0</a:t>
            </a:r>
            <a:r>
              <a:rPr lang="en-us" sz="2700" cap="none"/>
              <a:t> </a:t>
            </a:r>
            <a:r>
              <a:rPr lang="en-us" sz="2700" cap="none">
                <a:latin typeface="Symbol" pitchFamily="1" charset="2"/>
                <a:ea typeface="Times New Roman" pitchFamily="1" charset="0"/>
                <a:cs typeface="Times New Roman" pitchFamily="1" charset="0"/>
              </a:rPr>
              <a:t>Î</a:t>
            </a:r>
            <a:r>
              <a:rPr lang="en-gb" sz="2700" cap="none">
                <a:latin typeface="Symbol" pitchFamily="1" charset="2"/>
                <a:ea typeface="Times New Roman" pitchFamily="1" charset="0"/>
                <a:cs typeface="Times New Roman" pitchFamily="1" charset="0"/>
              </a:rPr>
              <a:t> </a:t>
            </a:r>
            <a:r>
              <a:rPr lang="en-us" sz="2700" i="1" cap="none"/>
              <a:t>Q</a:t>
            </a:r>
            <a:r>
              <a:rPr lang="en-us" sz="2700" cap="none"/>
              <a:t> is the </a:t>
            </a:r>
            <a:r>
              <a:rPr lang="en-us" sz="2700" cap="none">
                <a:solidFill>
                  <a:srgbClr val="C00000"/>
                </a:solidFill>
              </a:rPr>
              <a:t>initial state</a:t>
            </a:r>
            <a:endParaRPr lang="en-us" sz="2700" b="1" cap="none">
              <a:solidFill>
                <a:srgbClr val="C00000"/>
              </a:solidFill>
            </a:endParaRPr>
          </a:p>
          <a:p>
            <a:pPr lvl="1">
              <a:defRPr lang="en-us"/>
            </a:pPr>
            <a:r>
              <a:rPr lang="en-us" sz="2700" cap="none"/>
              <a:t> </a:t>
            </a:r>
            <a:r>
              <a:rPr lang="en-us" sz="2700" b="1" i="1" cap="none">
                <a:solidFill>
                  <a:srgbClr val="FF0000"/>
                </a:solidFill>
              </a:rPr>
              <a:t>F </a:t>
            </a:r>
            <a:r>
              <a:rPr lang="en-us" sz="2700" cap="none">
                <a:latin typeface="Symbol" pitchFamily="1" charset="2"/>
                <a:ea typeface="Times New Roman" pitchFamily="1" charset="0"/>
                <a:cs typeface="Times New Roman" pitchFamily="1" charset="0"/>
              </a:rPr>
              <a:t>Í</a:t>
            </a:r>
            <a:r>
              <a:rPr lang="en-us" sz="2700" cap="none"/>
              <a:t> </a:t>
            </a:r>
            <a:r>
              <a:rPr lang="en-us" sz="2700" i="1" cap="none"/>
              <a:t>Q </a:t>
            </a:r>
            <a:r>
              <a:rPr lang="en-us" sz="2700" cap="none"/>
              <a:t>is a </a:t>
            </a:r>
            <a:r>
              <a:rPr lang="en-us" sz="2700" cap="none">
                <a:solidFill>
                  <a:srgbClr val="C00000"/>
                </a:solidFill>
              </a:rPr>
              <a:t>set of accepting states</a:t>
            </a:r>
            <a:r>
              <a:rPr lang="en-us" sz="2700" cap="none"/>
              <a:t> (or final</a:t>
            </a:r>
            <a:r>
              <a:rPr lang="en-us" sz="2700" cap="none">
                <a:solidFill>
                  <a:schemeClr val="accent2"/>
                </a:solidFill>
              </a:rPr>
              <a:t> </a:t>
            </a:r>
            <a:r>
              <a:rPr lang="en-us" sz="2700" cap="none"/>
              <a:t>states).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AcAAPAAAADgQwAAlwYAABAAAAAmAAAACAAAAAEAAAAAAAAA"/>
              </a:ext>
            </a:extLst>
          </p:cNvSpPr>
          <p:nvPr>
            <p:ph type="title"/>
          </p:nvPr>
        </p:nvSpPr>
        <p:spPr>
          <a:xfrm>
            <a:off x="1158240" y="152400"/>
            <a:ext cx="9875520" cy="918845"/>
          </a:xfrm>
        </p:spPr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3CC33"/>
                </a:solidFill>
              </a:rPr>
              <a:t>Example 2 </a:t>
            </a:r>
            <a:r>
              <a:rPr lang="en-us" cap="none">
                <a:solidFill>
                  <a:srgbClr val="3D9CF3"/>
                </a:solidFill>
              </a:rPr>
              <a:t>: Convert NFA to DFA</a:t>
            </a:r>
          </a:p>
        </p:txBody>
      </p:sp>
      <p:sp>
        <p:nvSpPr>
          <p:cNvPr id="3" name="Slide Number Placeholder 4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JS8AABonAADYRQAAWSkAABAAAAAmAAAACAAAAAGBAAB/AAAA"/>
              </a:ext>
            </a:extLst>
          </p:cNvSpPr>
          <p:nvPr>
            <p:ph type="sldNum" sz="quarter" idx="12"/>
          </p:nvPr>
        </p:nvSpPr>
        <p:spPr>
          <a:xfrm>
            <a:off x="7663815" y="6356350"/>
            <a:ext cx="3689985" cy="365125"/>
          </a:xfrm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23E0-AED0-A5D5-9E48-58806D06680D}" type="slidenum">
              <a:rPr lang="en-us" sz="1200" cap="none">
                <a:solidFill>
                  <a:srgbClr val="FFFFFF"/>
                </a:solidFill>
              </a:rPr>
              <a:t>50</a:t>
            </a:fld>
            <a:endParaRPr lang="en-us" sz="1200" cap="none">
              <a:solidFill>
                <a:srgbClr val="FFFF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362200"/>
          <a:ext cx="3933190" cy="1899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endParaRPr lang="en-us" sz="2400" cap="none">
                        <a:solidFill>
                          <a:schemeClr val="bg1"/>
                        </a:solidFill>
                      </a:endParaRP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37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q0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q0,q1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q2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37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q0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37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q2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cap="none">
                          <a:solidFill>
                            <a:schemeClr val="bg1"/>
                          </a:solidFill>
                          <a:latin typeface="Symbol" pitchFamily="1" charset="2"/>
                          <a:ea typeface="Calibri" pitchFamily="2" charset="0"/>
                          <a:cs typeface="Calibri" pitchFamily="2" charset="0"/>
                        </a:rPr>
                        <a:t></a:t>
                      </a:r>
                      <a:endParaRPr lang="en-us" sz="2400" cap="none">
                        <a:solidFill>
                          <a:schemeClr val="bg1"/>
                        </a:solidFill>
                      </a:endParaRP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q0,q1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370840"/>
                  </a:ext>
                </a:extLst>
              </a:tr>
            </a:tbl>
          </a:graphicData>
        </a:graphic>
      </p:graphicFrame>
      <p:sp>
        <p:nvSpPr>
          <p:cNvPr id="5" name="Text Box 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QUAAOgXAACXBwAAvRoAABAgAAAmAAAACAAAAP//////////"/>
              </a:ext>
            </a:extLst>
          </p:cNvSpPr>
          <p:nvPr/>
        </p:nvSpPr>
        <p:spPr>
          <a:xfrm>
            <a:off x="884555" y="3886200"/>
            <a:ext cx="3492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*</a:t>
            </a:r>
          </a:p>
        </p:txBody>
      </p:sp>
      <p:sp>
        <p:nvSpPr>
          <p:cNvPr id="6" name="Line 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YAAMASAAB/CAAAwBIAABAAAAAmAAAACAAAAP//////////"/>
              </a:ext>
            </a:extLst>
          </p:cNvSpPr>
          <p:nvPr/>
        </p:nvSpPr>
        <p:spPr>
          <a:xfrm>
            <a:off x="1066800" y="3048000"/>
            <a:ext cx="31432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7" name="TextBox 3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GAJAADAQgAATQwAABAgAAAmAAAACAAAAP//////////"/>
              </a:ext>
            </a:extLst>
          </p:cNvSpPr>
          <p:nvPr/>
        </p:nvSpPr>
        <p:spPr>
          <a:xfrm>
            <a:off x="1524000" y="1524000"/>
            <a:ext cx="9326880" cy="4756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rPr lang="en-us" sz="25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M=({q0,q1,q2},{a,b}, δ,q0,{q2}) where δ is given by:</a:t>
            </a:r>
          </a:p>
        </p:txBody>
      </p:sp>
      <p:sp>
        <p:nvSpPr>
          <p:cNvPr id="8" name="Line 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yUAAJkZAAAzJwAAmRkAABAAAAAmAAAACAAAAP//////////"/>
              </a:ext>
            </a:extLst>
          </p:cNvSpPr>
          <p:nvPr/>
        </p:nvSpPr>
        <p:spPr>
          <a:xfrm>
            <a:off x="6059805" y="4161155"/>
            <a:ext cx="31242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9" name="Text Box 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SQAAPYgAAD3JgAAviEAABAgAAAmAAAACAAAAP//////////"/>
              </a:ext>
            </a:extLst>
          </p:cNvSpPr>
          <p:nvPr/>
        </p:nvSpPr>
        <p:spPr>
          <a:xfrm>
            <a:off x="5984875" y="5358130"/>
            <a:ext cx="349250" cy="127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*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553200" y="3514090"/>
          <a:ext cx="4796790" cy="26339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9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355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endParaRPr lang="en-us" sz="2000" cap="none">
                        <a:solidFill>
                          <a:schemeClr val="bg1"/>
                        </a:solidFill>
                      </a:endParaRP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427355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q0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{q0,q1}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q2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413385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q2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  <a:latin typeface="Symbol" pitchFamily="1" charset="2"/>
                          <a:ea typeface="Calibri" pitchFamily="2" charset="0"/>
                          <a:cs typeface="Calibri" pitchFamily="2" charset="0"/>
                        </a:rPr>
                        <a:t></a:t>
                      </a:r>
                      <a:endParaRPr lang="en-us" sz="2000" cap="none">
                        <a:solidFill>
                          <a:schemeClr val="bg1"/>
                        </a:solidFill>
                      </a:endParaRP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{q0,q1}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41338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{q0,q1}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{q0,q1}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{q1,q2}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4826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{q1,q2}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q0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{q0,q1}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400050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  <a:latin typeface="Symbol" pitchFamily="1" charset="2"/>
                          <a:ea typeface="Calibri" pitchFamily="2" charset="0"/>
                          <a:cs typeface="Calibri" pitchFamily="2" charset="0"/>
                        </a:rPr>
                        <a:t></a:t>
                      </a:r>
                      <a:endParaRPr lang="en-us" sz="2000" cap="none">
                        <a:solidFill>
                          <a:schemeClr val="bg1"/>
                        </a:solidFill>
                      </a:endParaRP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  <a:latin typeface="Symbol" pitchFamily="1" charset="2"/>
                          <a:ea typeface="Calibri" pitchFamily="2" charset="0"/>
                          <a:cs typeface="Calibri" pitchFamily="2" charset="0"/>
                        </a:rPr>
                        <a:t></a:t>
                      </a:r>
                      <a:endParaRPr lang="en-us" sz="2000" cap="none">
                        <a:solidFill>
                          <a:schemeClr val="bg1"/>
                        </a:solidFill>
                      </a:endParaRP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  <a:latin typeface="Symbol" pitchFamily="1" charset="2"/>
                          <a:ea typeface="Calibri" pitchFamily="2" charset="0"/>
                          <a:cs typeface="Calibri" pitchFamily="2" charset="0"/>
                        </a:rPr>
                        <a:t></a:t>
                      </a:r>
                      <a:endParaRPr lang="en-us" sz="2000" cap="none">
                        <a:solidFill>
                          <a:schemeClr val="bg1"/>
                        </a:solidFill>
                      </a:endParaRP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481965"/>
                  </a:ext>
                </a:extLst>
              </a:tr>
            </a:tbl>
          </a:graphicData>
        </a:graphic>
      </p:graphicFrame>
      <p:sp>
        <p:nvSpPr>
          <p:cNvPr id="11" name="Text Box 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iQAAF8bAAAsJwAAWB0AABAgAAAmAAAACAAAAP//////////"/>
              </a:ext>
            </a:extLst>
          </p:cNvSpPr>
          <p:nvPr/>
        </p:nvSpPr>
        <p:spPr>
          <a:xfrm>
            <a:off x="5985510" y="4449445"/>
            <a:ext cx="38227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 advAuto="0"/>
      <p:bldP spid="11" grpId="0"/>
    </p:bldLst>
    <p:extLst>
      <p:ext uri="smNativeData">
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jlXrZQQAAAAFAAAA/f///wEAAAAEAAAAEAAAAAAAAAAAAAAAAAAAAAgAAAD9////AQAAAAQAAAAQAAAAAAAAAAAAAAAAAAAACwAAAP////8BAAAABAAAABAAAAAAAAAAAAAAAAAAAAAOAAAA/////wEAAAAEAAAAEAAAAAAAAAAAAAAAAAAAAA=="/>
      </p:ext>
    </p:ext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AcAAPAAAADgQwAAlwYAABAAAAAmAAAACAAAAAEAAAAAAAAA"/>
              </a:ext>
            </a:extLst>
          </p:cNvSpPr>
          <p:nvPr>
            <p:ph type="title"/>
          </p:nvPr>
        </p:nvSpPr>
        <p:spPr>
          <a:xfrm>
            <a:off x="1158240" y="152400"/>
            <a:ext cx="9875520" cy="918845"/>
          </a:xfrm>
        </p:spPr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3CC33"/>
                </a:solidFill>
              </a:rPr>
              <a:t>Example 3 </a:t>
            </a:r>
            <a:r>
              <a:rPr lang="en-us" cap="none">
                <a:solidFill>
                  <a:srgbClr val="3D9CF3"/>
                </a:solidFill>
              </a:rPr>
              <a:t>: Convert NFA to DFA</a:t>
            </a:r>
          </a:p>
        </p:txBody>
      </p:sp>
      <p:sp>
        <p:nvSpPr>
          <p:cNvPr id="3" name="Slide Number Placeholder 4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JS8AABonAADYRQAAWSkAABAAAAAmAAAACAAAAAGBAAB/AAAA"/>
              </a:ext>
            </a:extLst>
          </p:cNvSpPr>
          <p:nvPr>
            <p:ph type="sldNum" sz="quarter" idx="12"/>
          </p:nvPr>
        </p:nvSpPr>
        <p:spPr>
          <a:xfrm>
            <a:off x="7663815" y="6356350"/>
            <a:ext cx="3689985" cy="365125"/>
          </a:xfrm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6A68-26D0-A59C-9E48-D0C924066885}" type="slidenum">
              <a:rPr lang="en-us" sz="1200" cap="none">
                <a:solidFill>
                  <a:srgbClr val="FFFFFF"/>
                </a:solidFill>
              </a:rPr>
              <a:t>51</a:t>
            </a:fld>
            <a:endParaRPr lang="en-us" sz="1200" cap="none">
              <a:solidFill>
                <a:srgbClr val="FFFF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362200"/>
          <a:ext cx="3933190" cy="2374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endParaRPr lang="en-us" sz="2400" cap="none">
                        <a:solidFill>
                          <a:schemeClr val="bg1"/>
                        </a:solidFill>
                      </a:endParaRP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37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P,Q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37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37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  <a:latin typeface="Symbol" pitchFamily="1" charset="2"/>
                          <a:ea typeface="Calibri" pitchFamily="2" charset="0"/>
                          <a:cs typeface="Calibri" pitchFamily="2" charset="0"/>
                        </a:rPr>
                        <a:t></a:t>
                      </a:r>
                      <a:endParaRPr lang="en-us" sz="2400" cap="none">
                        <a:solidFill>
                          <a:schemeClr val="bg1"/>
                        </a:solidFill>
                      </a:endParaRP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37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370840"/>
                  </a:ext>
                </a:extLst>
              </a:tr>
            </a:tbl>
          </a:graphicData>
        </a:graphic>
      </p:graphicFrame>
      <p:sp>
        <p:nvSpPr>
          <p:cNvPr id="5" name="Text Box 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QUAALgaAACXBwAAjR0AABAgAAAmAAAACAAAAP//////////"/>
              </a:ext>
            </a:extLst>
          </p:cNvSpPr>
          <p:nvPr/>
        </p:nvSpPr>
        <p:spPr>
          <a:xfrm>
            <a:off x="884555" y="4343400"/>
            <a:ext cx="3492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*</a:t>
            </a:r>
          </a:p>
        </p:txBody>
      </p:sp>
      <p:sp>
        <p:nvSpPr>
          <p:cNvPr id="6" name="Line 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YAAMASAAB/CAAAwBIAABAAAAAmAAAACAAAAP//////////"/>
              </a:ext>
            </a:extLst>
          </p:cNvSpPr>
          <p:nvPr/>
        </p:nvSpPr>
        <p:spPr>
          <a:xfrm>
            <a:off x="1066800" y="3048000"/>
            <a:ext cx="31432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7" name="TextBox 3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GAJAADAQgAANQwAABAgAAAmAAAACAAAAP//////////"/>
              </a:ext>
            </a:extLst>
          </p:cNvSpPr>
          <p:nvPr/>
        </p:nvSpPr>
        <p:spPr>
          <a:xfrm>
            <a:off x="1524000" y="1524000"/>
            <a:ext cx="932688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rPr lang="en-us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M=({P,Q,R,S},{0,1}, δ,P,{S}) where δ is given by:</a:t>
            </a:r>
          </a:p>
        </p:txBody>
      </p:sp>
      <p:sp>
        <p:nvSpPr>
          <p:cNvPr id="8" name="Line 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SQAADgTAABQJgAAOBMAABAAAAAmAAAACAAAAP//////////"/>
              </a:ext>
            </a:extLst>
          </p:cNvSpPr>
          <p:nvPr/>
        </p:nvSpPr>
        <p:spPr>
          <a:xfrm>
            <a:off x="5913755" y="3124200"/>
            <a:ext cx="31432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9" name="Text Box 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yQAACgjAAAVJwAA/SUAABAgAAAmAAAACAAAAP//////////"/>
              </a:ext>
            </a:extLst>
          </p:cNvSpPr>
          <p:nvPr/>
        </p:nvSpPr>
        <p:spPr>
          <a:xfrm>
            <a:off x="6003925" y="5715000"/>
            <a:ext cx="3492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*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61125" y="2133600"/>
          <a:ext cx="4796790" cy="4495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9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endParaRPr lang="en-us" sz="2000" cap="none">
                        <a:solidFill>
                          <a:schemeClr val="bg1"/>
                        </a:solidFill>
                      </a:endParaRP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4724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{P,Q}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4572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{P,Q}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{P,Q,R}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{P,R}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4572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{P,R}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{P,Q,S}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5334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{P,Q,R}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{P,Q,R,S}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{P,R}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44196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{P,Q,S}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{P,Q,R,S}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{P,R,S}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5334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{P,R,S}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{P,Q,S}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{P,S}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5334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{P,S}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{P,Q,S}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{P,S}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5334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{P,Q,R,S}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{P,Q,R,S}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{P,R,S}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533400"/>
                  </a:ext>
                </a:extLst>
              </a:tr>
            </a:tbl>
          </a:graphicData>
        </a:graphic>
      </p:graphicFrame>
      <p:sp>
        <p:nvSpPr>
          <p:cNvPr id="11" name="Text Box 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yQAABAdAAAVJwAA5R8AABAgAAAmAAAACAAAAP//////////"/>
              </a:ext>
            </a:extLst>
          </p:cNvSpPr>
          <p:nvPr/>
        </p:nvSpPr>
        <p:spPr>
          <a:xfrm>
            <a:off x="6003925" y="4724400"/>
            <a:ext cx="3492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*</a:t>
            </a:r>
          </a:p>
        </p:txBody>
      </p:sp>
      <p:sp>
        <p:nvSpPr>
          <p:cNvPr id="12" name="Text Box 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yQAAOAfAAAVJwAAtSIAABAgAAAmAAAACAAAAP//////////"/>
              </a:ext>
            </a:extLst>
          </p:cNvSpPr>
          <p:nvPr/>
        </p:nvSpPr>
        <p:spPr>
          <a:xfrm>
            <a:off x="6003925" y="5181600"/>
            <a:ext cx="3492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*</a:t>
            </a:r>
          </a:p>
        </p:txBody>
      </p:sp>
      <p:sp>
        <p:nvSpPr>
          <p:cNvPr id="13" name="Text Box 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yQAAHAmAAAVJwAARSkAABAgAAAmAAAACAAAAP//////////"/>
              </a:ext>
            </a:extLst>
          </p:cNvSpPr>
          <p:nvPr/>
        </p:nvSpPr>
        <p:spPr>
          <a:xfrm>
            <a:off x="6003925" y="6248400"/>
            <a:ext cx="3492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 advAuto="0"/>
      <p:bldP spid="11" grpId="0"/>
      <p:bldP spid="12" grpId="0"/>
      <p:bldP spid="13" grpId="0"/>
    </p:bldLst>
    <p:extLst>
      <p:ext uri="smNativeData">
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jlXrZQYAAAAFAAAA/f///wEAAAAEAAAAEAAAAAAAAAAAAAAAAAAAAAgAAAD9////AQAAAAQAAAAQAAAAAAAAAAAAAAAAAAAACwAAAP////8BAAAABAAAABAAAAAAAAAAAAAAAAAAAAAOAAAA/////wEAAAAEAAAAEAAAAAAAAAAAAAAAAAAAABEAAAD/////AQAAAAQAAAAQAAAAAAAAAAAAAAAAAAAAFAAAAP////8BAAAABAAAABAAAAAAAAAAAAAAAAAAAAA="/>
      </p:ext>
    </p:ext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AcAAPAAAADgQwAAlwYAABAAAAAmAAAACAAAAAEAAAAAAAAA"/>
              </a:ext>
            </a:extLst>
          </p:cNvSpPr>
          <p:nvPr>
            <p:ph type="title"/>
          </p:nvPr>
        </p:nvSpPr>
        <p:spPr>
          <a:xfrm>
            <a:off x="1158240" y="152400"/>
            <a:ext cx="9875520" cy="918845"/>
          </a:xfrm>
        </p:spPr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3CC33"/>
                </a:solidFill>
              </a:rPr>
              <a:t>Example 4 </a:t>
            </a:r>
            <a:r>
              <a:rPr lang="en-us" cap="none">
                <a:solidFill>
                  <a:srgbClr val="3D9CF3"/>
                </a:solidFill>
              </a:rPr>
              <a:t>: Convert NFA to DFA</a:t>
            </a:r>
          </a:p>
        </p:txBody>
      </p:sp>
      <p:sp>
        <p:nvSpPr>
          <p:cNvPr id="3" name="Slide Number Placeholder 4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JS8AABonAADYRQAAWSkAABAAAAAmAAAACAAAAAGBAAB/AAAA"/>
              </a:ext>
            </a:extLst>
          </p:cNvSpPr>
          <p:nvPr>
            <p:ph type="sldNum" sz="quarter" idx="12"/>
          </p:nvPr>
        </p:nvSpPr>
        <p:spPr>
          <a:xfrm>
            <a:off x="7663815" y="6356350"/>
            <a:ext cx="3689985" cy="365125"/>
          </a:xfrm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1A70-3ED0-A5EC-9E48-C8B95406689D}" type="slidenum">
              <a:rPr lang="en-us" sz="1200" cap="none">
                <a:solidFill>
                  <a:srgbClr val="FFFFFF"/>
                </a:solidFill>
              </a:rPr>
              <a:t>52</a:t>
            </a:fld>
            <a:endParaRPr lang="en-us" sz="1200" cap="none">
              <a:solidFill>
                <a:srgbClr val="FFFF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362200"/>
          <a:ext cx="2719070" cy="2374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endParaRPr lang="en-us" sz="2400" cap="none">
                        <a:solidFill>
                          <a:schemeClr val="bg1"/>
                        </a:solidFill>
                      </a:endParaRP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37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q0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q0,q1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q0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37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q2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37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q2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 q3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37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  <a:latin typeface="Symbol" pitchFamily="1" charset="2"/>
                          <a:ea typeface="Calibri" pitchFamily="2" charset="0"/>
                          <a:cs typeface="Calibri" pitchFamily="2" charset="0"/>
                        </a:rPr>
                        <a:t></a:t>
                      </a:r>
                      <a:endParaRPr lang="en-us" sz="2400" cap="none">
                        <a:solidFill>
                          <a:schemeClr val="bg1"/>
                        </a:solidFill>
                      </a:endParaRP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q2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370840"/>
                  </a:ext>
                </a:extLst>
              </a:tr>
            </a:tbl>
          </a:graphicData>
        </a:graphic>
      </p:graphicFrame>
      <p:sp>
        <p:nvSpPr>
          <p:cNvPr id="5" name="Text Box 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gaAADmBQAAjR0AABAgAAAmAAAACAAAAP//////////"/>
              </a:ext>
            </a:extLst>
          </p:cNvSpPr>
          <p:nvPr/>
        </p:nvSpPr>
        <p:spPr>
          <a:xfrm>
            <a:off x="609600" y="4343400"/>
            <a:ext cx="3492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*</a:t>
            </a:r>
          </a:p>
        </p:txBody>
      </p:sp>
      <p:sp>
        <p:nvSpPr>
          <p:cNvPr id="6" name="Line 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MASAACvBQAAwBIAABAAAAAmAAAACAAAAP//////////"/>
              </a:ext>
            </a:extLst>
          </p:cNvSpPr>
          <p:nvPr/>
        </p:nvSpPr>
        <p:spPr>
          <a:xfrm>
            <a:off x="609600" y="3048000"/>
            <a:ext cx="31432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7" name="TextBox 3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GAJAADAQgAAZgwAABAgAAAmAAAACAAAAP//////////"/>
              </a:ext>
            </a:extLst>
          </p:cNvSpPr>
          <p:nvPr/>
        </p:nvSpPr>
        <p:spPr>
          <a:xfrm>
            <a:off x="1524000" y="1524000"/>
            <a:ext cx="9326880" cy="491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rPr lang="en-us" sz="26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M=({q0,q1,q2,q3},{a,b}, δ,q0,{q2,q3}) where δ is given by: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32325" y="2514600"/>
          <a:ext cx="6648450" cy="2971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endParaRPr lang="en-us" sz="2000" cap="none">
                        <a:solidFill>
                          <a:schemeClr val="bg1"/>
                        </a:solidFill>
                      </a:endParaRP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4724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q0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{q0,q1}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q0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4572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{q0,q1}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{q0,q1,q2}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{q0,q1}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5334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{q0,q1,q2}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{q0,q1,q2,q3}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{q0,q1,q3}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44196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{q0,q1,q3}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{q0,q1,q2}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{q0,q1,q2}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5334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{q0,q1,q2,q3}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{q0,q1,q2,q3}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000" cap="none">
                          <a:solidFill>
                            <a:schemeClr val="bg1"/>
                          </a:solidFill>
                        </a:rPr>
                        <a:t>{q0,q1,q2,q3}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533400"/>
                  </a:ext>
                </a:extLst>
              </a:tr>
            </a:tbl>
          </a:graphicData>
        </a:graphic>
      </p:graphicFrame>
      <p:sp>
        <p:nvSpPr>
          <p:cNvPr id="9" name="Line 9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RkAALATAAAQGwAAsBMAABAAAAAmAAAACAAAAP//////////"/>
              </a:ext>
            </a:extLst>
          </p:cNvSpPr>
          <p:nvPr/>
        </p:nvSpPr>
        <p:spPr>
          <a:xfrm>
            <a:off x="4084955" y="3200400"/>
            <a:ext cx="31432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10" name="Text Box 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RkAAGgfAABHGwAAPSIAABAgAAAmAAAACAAAAP//////////"/>
              </a:ext>
            </a:extLst>
          </p:cNvSpPr>
          <p:nvPr/>
        </p:nvSpPr>
        <p:spPr>
          <a:xfrm>
            <a:off x="4084955" y="5105400"/>
            <a:ext cx="3492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*</a:t>
            </a:r>
          </a:p>
        </p:txBody>
      </p:sp>
      <p:sp>
        <p:nvSpPr>
          <p:cNvPr id="11" name="Text Box 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RkAAKgbAABHGwAAfR4AABAgAAAmAAAACAAAAP//////////"/>
              </a:ext>
            </a:extLst>
          </p:cNvSpPr>
          <p:nvPr/>
        </p:nvSpPr>
        <p:spPr>
          <a:xfrm>
            <a:off x="4084955" y="4495800"/>
            <a:ext cx="3492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*</a:t>
            </a:r>
          </a:p>
        </p:txBody>
      </p:sp>
      <p:sp>
        <p:nvSpPr>
          <p:cNvPr id="12" name="Text Box 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RkAANgYAABHGwAArRsAABAgAAAmAAAACAAAAP//////////"/>
              </a:ext>
            </a:extLst>
          </p:cNvSpPr>
          <p:nvPr/>
        </p:nvSpPr>
        <p:spPr>
          <a:xfrm>
            <a:off x="4084955" y="4038600"/>
            <a:ext cx="3492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*</a:t>
            </a:r>
          </a:p>
        </p:txBody>
      </p:sp>
      <p:sp>
        <p:nvSpPr>
          <p:cNvPr id="13" name="Text Box 1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OEXAADmBQAAthoAABAgAAAmAAAACAAAAP//////////"/>
              </a:ext>
            </a:extLst>
          </p:cNvSpPr>
          <p:nvPr/>
        </p:nvSpPr>
        <p:spPr>
          <a:xfrm>
            <a:off x="609600" y="3881755"/>
            <a:ext cx="3492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dvAuto="0"/>
      <p:bldP spid="9" grpId="0" animBg="1"/>
      <p:bldP spid="10" grpId="0"/>
      <p:bldP spid="11" grpId="0"/>
      <p:bldP spid="12" grpId="0"/>
    </p:bldLst>
    <p:extLst>
      <p:ext uri="smNativeData">
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jlXrZQUAAAAFAAAA/f///wEAAAAEAAAAEAAAAAAAAAAAAAAAAAAAAAgAAAD/////AQAAAAQAAAAQAAAAAAAAAAAAAAAAAAAACwAAAP////8BAAAABAAAABAAAAAAAAAAAAAAAAAAAAAOAAAA/////wEAAAAEAAAAEAAAAAAAAAAAAAAAAAAAABEAAAD9////AQAAAAQAAAAQAAAAAAAAAAAAAAAAAAAA"/>
      </p:ext>
    </p:ext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E0AAADYRQAAXA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NFA’s With </a:t>
            </a:r>
            <a:r>
              <a:rPr lang="en-us" cap="none">
                <a:solidFill>
                  <a:srgbClr val="3D9CF3"/>
                </a:solidFill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ε</a:t>
            </a:r>
            <a:r>
              <a:rPr lang="en-us" cap="none">
                <a:solidFill>
                  <a:srgbClr val="3D9CF3"/>
                </a:solidFill>
              </a:rPr>
              <a:t>-Transitions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EAAL0GAADrSQAAACY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 sz="2600" cap="none"/>
              <a:t>We can allow </a:t>
            </a:r>
            <a:r>
              <a:rPr lang="en-us" sz="2600" cap="none">
                <a:solidFill>
                  <a:srgbClr val="0000FF"/>
                </a:solidFill>
              </a:rPr>
              <a:t>state-to-state transitions</a:t>
            </a:r>
            <a:r>
              <a:rPr lang="en-us" sz="2600" cap="none"/>
              <a:t> on </a:t>
            </a:r>
            <a:r>
              <a:rPr lang="en-us" sz="2600" b="1" cap="none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ε</a:t>
            </a:r>
            <a:r>
              <a:rPr lang="en-us" sz="2600" b="1" cap="none"/>
              <a:t> input.</a:t>
            </a:r>
          </a:p>
          <a:p>
            <a:pPr>
              <a:defRPr lang="en-us"/>
            </a:pPr>
            <a:r>
              <a:rPr lang="en-us" sz="2600" cap="none"/>
              <a:t>These transitions are done spontaneously, </a:t>
            </a:r>
            <a:r>
              <a:rPr lang="en-us" sz="2600" cap="none">
                <a:solidFill>
                  <a:srgbClr val="0000FF"/>
                </a:solidFill>
              </a:rPr>
              <a:t>without looking at the input string</a:t>
            </a:r>
            <a:r>
              <a:rPr lang="en-us" sz="2600" cap="none"/>
              <a:t>.</a:t>
            </a:r>
          </a:p>
          <a:p>
            <a:pPr>
              <a:defRPr lang="en-us"/>
            </a:pPr>
            <a:r>
              <a:rPr lang="en-us" sz="2600" cap="none"/>
              <a:t>A convenience at times, but still only regular languages are accepted.</a:t>
            </a:r>
          </a:p>
        </p:txBody>
      </p:sp>
      <p:sp>
        <p:nvSpPr>
          <p:cNvPr id="4" name="Slide Number Placeholder 5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AAAAAAAAAAAAAAAAAAAABAAAAAmAAAACAAAAACBAAB/AAAA"/>
              </a:ext>
            </a:extLst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0A3B-75D0-A5FC-9E48-83A9440668D6}" type="slidenum">
              <a:rPr lang="en-us" sz="1200" cap="none">
                <a:solidFill>
                  <a:srgbClr val="FFFFFF"/>
                </a:solidFill>
              </a:rPr>
              <a:t>53</a:t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AcAAPAAAADgQwAAlwYAABAAAAAmAAAACAAAAAEAAAAAAAAA"/>
              </a:ext>
            </a:extLst>
          </p:cNvSpPr>
          <p:nvPr>
            <p:ph type="title"/>
          </p:nvPr>
        </p:nvSpPr>
        <p:spPr>
          <a:xfrm>
            <a:off x="1158240" y="152400"/>
            <a:ext cx="9875520" cy="918845"/>
          </a:xfrm>
        </p:spPr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3CC33"/>
                </a:solidFill>
              </a:rPr>
              <a:t>Example</a:t>
            </a:r>
            <a:r>
              <a:rPr lang="en-us" cap="none">
                <a:solidFill>
                  <a:srgbClr val="3D9CF3"/>
                </a:solidFill>
              </a:rPr>
              <a:t>: </a:t>
            </a:r>
            <a:r>
              <a:rPr lang="en-us" cap="none">
                <a:solidFill>
                  <a:srgbClr val="3D9CF3"/>
                </a:solidFill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ε</a:t>
            </a:r>
            <a:r>
              <a:rPr lang="en-us" cap="none">
                <a:solidFill>
                  <a:srgbClr val="3D9CF3"/>
                </a:solidFill>
              </a:rPr>
              <a:t>-NFA</a:t>
            </a:r>
          </a:p>
        </p:txBody>
      </p:sp>
      <p:sp>
        <p:nvSpPr>
          <p:cNvPr id="3" name="Slide Number Placeholder 4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JS8AABonAADYRQAAWSkAABAAAAAmAAAACAAAAAGBAAB/AAAA"/>
              </a:ext>
            </a:extLst>
          </p:cNvSpPr>
          <p:nvPr>
            <p:ph type="sldNum" sz="quarter" idx="12"/>
          </p:nvPr>
        </p:nvSpPr>
        <p:spPr>
          <a:xfrm>
            <a:off x="7663815" y="6356350"/>
            <a:ext cx="3689985" cy="365125"/>
          </a:xfrm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181B-55D0-A5EE-9E48-A3BB560668F6}" type="slidenum">
              <a:rPr lang="en-us" sz="1200" cap="none">
                <a:solidFill>
                  <a:srgbClr val="FFFFFF"/>
                </a:solidFill>
              </a:rPr>
              <a:t>54</a:t>
            </a:fld>
            <a:endParaRPr lang="en-us" sz="1200" cap="none">
              <a:solidFill>
                <a:srgbClr val="FFFFFF"/>
              </a:solidFill>
            </a:endParaRPr>
          </a:p>
        </p:txBody>
      </p:sp>
      <p:grpSp>
        <p:nvGrpSpPr>
          <p:cNvPr id="4" name="Group 30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JAGAAC4CwAA7yQAAJ0cAAAQAAAAJgAAAAgAAAD/////AAAAAA=="/>
              </a:ext>
            </a:extLst>
          </p:cNvGrpSpPr>
          <p:nvPr/>
        </p:nvGrpSpPr>
        <p:grpSpPr>
          <a:xfrm>
            <a:off x="1066800" y="1905000"/>
            <a:ext cx="4937125" cy="2746375"/>
            <a:chOff x="1066800" y="1905000"/>
            <a:chExt cx="4937125" cy="2746375"/>
          </a:xfrm>
        </p:grpSpPr>
        <p:sp>
          <p:nvSpPr>
            <p:cNvPr id="30" name="Oval 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//+Z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+ZAAAAAAEAAAAAAAAAAAAAAAAAAAAAAAAAAAAAAAAAAAAAAAAAAAAAAAJ/f38AAAAAA8zMzADAwP8Af39/AAAAAAAAAAAAAAAAAAAAAAAAAAAAIQAAABgAAAAUAAAAjxgAAOAQAADvGwAAsBMAAAAgAAAmAAAACAAAAP//////////"/>
                </a:ext>
              </a:extLst>
            </p:cNvSpPr>
            <p:nvPr/>
          </p:nvSpPr>
          <p:spPr>
            <a:xfrm>
              <a:off x="3992245" y="2743200"/>
              <a:ext cx="548640" cy="45720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C</a:t>
              </a:r>
            </a:p>
          </p:txBody>
        </p:sp>
        <p:sp>
          <p:nvSpPr>
            <p:cNvPr id="29" name="Oval 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//+Z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+ZAAAAAAEAAAAAAAAAAAAAAAAAAAAAAAAAAAAAAAAAAAAAAAAAAAAAAAJ/f38AAAAAA8zMzADAwP8Af39/AAAAAAAAAAAAAAAAAAAAAAAAAAAAIQAAABgAAAAUAAAAsBAAAGAYAAAQFAAAMBsAAAAgAAAmAAAACAAAAP//////////"/>
                </a:ext>
              </a:extLst>
            </p:cNvSpPr>
            <p:nvPr/>
          </p:nvSpPr>
          <p:spPr>
            <a:xfrm>
              <a:off x="2712720" y="3962400"/>
              <a:ext cx="548640" cy="45720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E</a:t>
              </a:r>
            </a:p>
          </p:txBody>
        </p:sp>
        <p:sp>
          <p:nvSpPr>
            <p:cNvPr id="28" name="Oval 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//+Z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+ZAAAAAAEAAAAAAAAAAAAAAAAAAAAAAAAAAAAAAAAAAAAAAAAAAAAAAAJ/f38AAAAAA8zMzADAwP8Af39/AAAAAAAAAAAAAAAAAAAAAAAAAAAAIQAAABgAAAAUAAAAjxgAAGAYAADvGwAAMBsAAAAgAAAmAAAACAAAAP//////////"/>
                </a:ext>
              </a:extLst>
            </p:cNvSpPr>
            <p:nvPr/>
          </p:nvSpPr>
          <p:spPr>
            <a:xfrm>
              <a:off x="3992245" y="3962400"/>
              <a:ext cx="548640" cy="45720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F</a:t>
              </a:r>
            </a:p>
          </p:txBody>
        </p:sp>
        <p:sp>
          <p:nvSpPr>
            <p:cNvPr id="27" name="Oval 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//+Z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+ZAAAAAAEAAAAAAAAAAAAAAAAAAAAAAAAAAAAAAAAAAAAAAAAAAAAAAAJ/f38AAAAAA8zMzADAwP8Af39/AAAAAAAAAAAAAAAAAAAAAAAAAAAAIQAAABgAAAAUAAAA0AgAAKAUAAAwDAAAcBcAAAAgAAAmAAAACAAAAP//////////"/>
                </a:ext>
              </a:extLst>
            </p:cNvSpPr>
            <p:nvPr/>
          </p:nvSpPr>
          <p:spPr>
            <a:xfrm>
              <a:off x="1432560" y="3352800"/>
              <a:ext cx="548640" cy="45720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A</a:t>
              </a:r>
            </a:p>
          </p:txBody>
        </p:sp>
        <p:sp>
          <p:nvSpPr>
            <p:cNvPr id="26" name="Oval 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//+Z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+ZAAAAAAEAAAAAAAAAAAAAAAAAAAAAAAAAAAAAAAAAAAAAAAAAAAAAAAJ/f38AAAAAA8zMzADAwP8Af39/AAAAAAAAAAAAAAAAAAAAAAAAAAAAIQAAABgAAAAUAAAAsBAAAOAQAAAQFAAAsBMAAAAgAAAmAAAACAAAAP//////////"/>
                </a:ext>
              </a:extLst>
            </p:cNvSpPr>
            <p:nvPr/>
          </p:nvSpPr>
          <p:spPr>
            <a:xfrm>
              <a:off x="2712720" y="2743200"/>
              <a:ext cx="548640" cy="45720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B</a:t>
              </a:r>
            </a:p>
          </p:txBody>
        </p:sp>
        <p:sp>
          <p:nvSpPr>
            <p:cNvPr id="25" name="Oval 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//+Z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+ZAAAAAAEAAAAAAAAAAAAAAAAAAAAAAAAAAAAAAAAAAAAAAAAAAAAAAAJ/f38AAAAAA8zMzADAwP8Af39/AAAAAAAAAAAAAAAAAAAAAAAAAAAAIQAAABgAAAAUAAAA/yAAAOAQAABfJAAAsBMAAAAgAAAmAAAACAAAAP//////////"/>
                </a:ext>
              </a:extLst>
            </p:cNvSpPr>
            <p:nvPr/>
          </p:nvSpPr>
          <p:spPr>
            <a:xfrm>
              <a:off x="5363845" y="2743200"/>
              <a:ext cx="548640" cy="45720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D</a:t>
              </a:r>
            </a:p>
          </p:txBody>
        </p:sp>
        <p:sp>
          <p:nvSpPr>
            <p:cNvPr id="24" name="Oval 1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yAAAGgQAADvJAAAKBQAAAAgAAAmAAAACAAAAP//////////"/>
                </a:ext>
              </a:extLst>
            </p:cNvSpPr>
            <p:nvPr/>
          </p:nvSpPr>
          <p:spPr>
            <a:xfrm>
              <a:off x="5272405" y="2667000"/>
              <a:ext cx="731520" cy="609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endParaRPr/>
            </a:p>
          </p:txBody>
        </p:sp>
        <p:sp>
          <p:nvSpPr>
            <p:cNvPr id="23" name="Line 11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YAANQVAADQCAAA1BUAAAAAAAAmAAAACAAAAP//////////"/>
                </a:ext>
              </a:extLst>
            </p:cNvSpPr>
            <p:nvPr/>
          </p:nvSpPr>
          <p:spPr>
            <a:xfrm>
              <a:off x="1066800" y="3548380"/>
              <a:ext cx="3657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2" name="Line 1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sAABQSAACwEAAA5BQAAAAAAAAmAAAACAAAAP//////////"/>
                </a:ext>
              </a:extLst>
            </p:cNvSpPr>
            <p:nvPr/>
          </p:nvSpPr>
          <p:spPr>
            <a:xfrm flipV="1">
              <a:off x="1889760" y="2938780"/>
              <a:ext cx="822960" cy="457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rot="10800000"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1" name="Line 1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sAAMQWAACwEAAAlBkAAAAAAAAmAAAACAAAAP//////////"/>
                </a:ext>
              </a:extLst>
            </p:cNvSpPr>
            <p:nvPr/>
          </p:nvSpPr>
          <p:spPr>
            <a:xfrm>
              <a:off x="1889760" y="3700780"/>
              <a:ext cx="822960" cy="457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0" name="Line 1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BQAABQSAACPGAAAFBIAAAAAAAAmAAAACAAAAP//////////"/>
                </a:ext>
              </a:extLst>
            </p:cNvSpPr>
            <p:nvPr/>
          </p:nvSpPr>
          <p:spPr>
            <a:xfrm>
              <a:off x="3261360" y="2938780"/>
              <a:ext cx="73088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9" name="Line 1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BIAAHwTAABgEgAALBgAAAAAAAAmAAAACAAAAP//////////"/>
                </a:ext>
              </a:extLst>
            </p:cNvSpPr>
            <p:nvPr/>
          </p:nvSpPr>
          <p:spPr>
            <a:xfrm flipV="1">
              <a:off x="2987040" y="3167380"/>
              <a:ext cx="0" cy="762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rot="10800000"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8" name="Line 1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BMAAAQTAAAfGQAApBgAAAAAAAAmAAAACAAAAP//////////"/>
                </a:ext>
              </a:extLst>
            </p:cNvSpPr>
            <p:nvPr/>
          </p:nvSpPr>
          <p:spPr>
            <a:xfrm flipV="1">
              <a:off x="3169920" y="3091180"/>
              <a:ext cx="913765" cy="914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rot="10800000"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7" name="Line 1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BQAAJQZAACPGAAAlBkAAAAAAAAmAAAACAAAAP//////////"/>
                </a:ext>
              </a:extLst>
            </p:cNvSpPr>
            <p:nvPr/>
          </p:nvSpPr>
          <p:spPr>
            <a:xfrm>
              <a:off x="3261360" y="4157980"/>
              <a:ext cx="73088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6" name="Line 1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xsAABQSAABvIAAAFBIAAAAAAAAmAAAACAAAAP//////////"/>
                </a:ext>
              </a:extLst>
            </p:cNvSpPr>
            <p:nvPr/>
          </p:nvSpPr>
          <p:spPr>
            <a:xfrm>
              <a:off x="4540885" y="2938780"/>
              <a:ext cx="73152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5" name="Line 1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xsAAHwTAAD/IAAApBgAAAAAAAAmAAAACAAAAP//////////"/>
                </a:ext>
              </a:extLst>
            </p:cNvSpPr>
            <p:nvPr/>
          </p:nvSpPr>
          <p:spPr>
            <a:xfrm flipV="1">
              <a:off x="4449445" y="3167380"/>
              <a:ext cx="914400" cy="838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rot="10800000"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4" name="Text Box 2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sAAOAQAADFDQAAtRMAAAAgAAAmAAAACAAAAP//////////"/>
                </a:ext>
              </a:extLst>
            </p:cNvSpPr>
            <p:nvPr/>
          </p:nvSpPr>
          <p:spPr>
            <a:xfrm>
              <a:off x="1889760" y="2743200"/>
              <a:ext cx="34861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1</a:t>
              </a:r>
            </a:p>
          </p:txBody>
        </p:sp>
        <p:sp>
          <p:nvSpPr>
            <p:cNvPr id="13" name="Text Box 21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QAAHgPAADEFgAATRIAAAAgAAAmAAAACAAAAP//////////"/>
                </a:ext>
              </a:extLst>
            </p:cNvSpPr>
            <p:nvPr/>
          </p:nvSpPr>
          <p:spPr>
            <a:xfrm>
              <a:off x="3352800" y="2514600"/>
              <a:ext cx="34798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1</a:t>
              </a:r>
            </a:p>
          </p:txBody>
        </p:sp>
        <p:sp>
          <p:nvSpPr>
            <p:cNvPr id="12" name="Text Box 2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xwAAHgPAACkHgAATRIAAAAgAAAmAAAACAAAAP//////////"/>
                </a:ext>
              </a:extLst>
            </p:cNvSpPr>
            <p:nvPr/>
          </p:nvSpPr>
          <p:spPr>
            <a:xfrm>
              <a:off x="4632325" y="2514600"/>
              <a:ext cx="34861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1</a:t>
              </a:r>
            </a:p>
          </p:txBody>
        </p:sp>
        <p:cxnSp>
          <p:nvCxnSpPr>
            <p:cNvPr id="11" name="AutoShape 23"/>
            <p:cNvCxn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AAAAAACASM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BIAAKwQAAAXIQAAwBAAAAAAAAAmAAAACAAAAP//////////"/>
                </a:ext>
              </a:extLst>
            </p:cNvCxnSpPr>
            <p:nvPr/>
          </p:nvCxnSpPr>
          <p:spPr>
            <a:xfrm rot="5400000" flipV="1">
              <a:off x="4176395" y="1520825"/>
              <a:ext cx="12700" cy="2392045"/>
            </a:xfrm>
            <a:prstGeom prst="curvedConnector3">
              <a:avLst>
                <a:gd name="adj1" fmla="val -24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</p:cxnSp>
        <p:sp>
          <p:nvSpPr>
            <p:cNvPr id="10" name="Text Box 2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sAAOgXAADFDQAAvRoAAAAgAAAmAAAACAAAAP//////////"/>
                </a:ext>
              </a:extLst>
            </p:cNvSpPr>
            <p:nvPr/>
          </p:nvSpPr>
          <p:spPr>
            <a:xfrm>
              <a:off x="1889760" y="3886200"/>
              <a:ext cx="34861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0</a:t>
              </a:r>
            </a:p>
          </p:txBody>
        </p:sp>
        <p:sp>
          <p:nvSpPr>
            <p:cNvPr id="9" name="Text Box 2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x0AAJAVAADEHwAAZRgAAAAgAAAmAAAACAAAAP//////////"/>
                </a:ext>
              </a:extLst>
            </p:cNvSpPr>
            <p:nvPr/>
          </p:nvSpPr>
          <p:spPr>
            <a:xfrm>
              <a:off x="4815205" y="3505200"/>
              <a:ext cx="34861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0</a:t>
              </a:r>
            </a:p>
          </p:txBody>
        </p:sp>
        <p:sp>
          <p:nvSpPr>
            <p:cNvPr id="8" name="Text Box 2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QAAMgZAADEFgAAnRwAAAAgAAAmAAAACAAAAP//////////"/>
                </a:ext>
              </a:extLst>
            </p:cNvSpPr>
            <p:nvPr/>
          </p:nvSpPr>
          <p:spPr>
            <a:xfrm>
              <a:off x="3352800" y="4191000"/>
              <a:ext cx="34798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0</a:t>
              </a:r>
            </a:p>
          </p:txBody>
        </p:sp>
        <p:sp>
          <p:nvSpPr>
            <p:cNvPr id="7" name="Text Box 2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xcAALgLAAByGgAAUA8AAAAgAAAmAAAACAAAAP//////////"/>
                </a:ext>
              </a:extLst>
            </p:cNvSpPr>
            <p:nvPr/>
          </p:nvSpPr>
          <p:spPr>
            <a:xfrm>
              <a:off x="3900805" y="1905000"/>
              <a:ext cx="398145" cy="584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3200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ε</a:t>
              </a:r>
            </a:p>
          </p:txBody>
        </p:sp>
        <p:sp>
          <p:nvSpPr>
            <p:cNvPr id="6" name="Text Box 2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8AACgUAAADEgAAwBcAAAAgAAAmAAAACAAAAP//////////"/>
                </a:ext>
              </a:extLst>
            </p:cNvSpPr>
            <p:nvPr/>
          </p:nvSpPr>
          <p:spPr>
            <a:xfrm>
              <a:off x="2529840" y="3276600"/>
              <a:ext cx="398145" cy="584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3200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ε</a:t>
              </a:r>
            </a:p>
          </p:txBody>
        </p:sp>
        <p:sp>
          <p:nvSpPr>
            <p:cNvPr id="5" name="Text Box 2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BUAABgVAAAyGAAAsBgAAAAgAAAmAAAACAAAAP//////////"/>
                </a:ext>
              </a:extLst>
            </p:cNvSpPr>
            <p:nvPr/>
          </p:nvSpPr>
          <p:spPr>
            <a:xfrm>
              <a:off x="3535680" y="3429000"/>
              <a:ext cx="397510" cy="584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3200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ε</a:t>
              </a:r>
            </a:p>
          </p:txBody>
        </p:sp>
      </p:grpSp>
      <p:grpSp>
        <p:nvGrpSpPr>
          <p:cNvPr id="31" name="Group 39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F8tAADICgAAMUIAAAIcAAAQAAAAJgAAAAgAAAD/////AAAAAA=="/>
              </a:ext>
            </a:extLst>
          </p:cNvGrpSpPr>
          <p:nvPr/>
        </p:nvGrpSpPr>
        <p:grpSpPr>
          <a:xfrm>
            <a:off x="7375525" y="1752600"/>
            <a:ext cx="3384550" cy="2800350"/>
            <a:chOff x="7375525" y="1752600"/>
            <a:chExt cx="3384550" cy="2800350"/>
          </a:xfrm>
        </p:grpSpPr>
        <p:sp>
          <p:nvSpPr>
            <p:cNvPr id="38" name="Text Box 3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TAAAMgKAABHQQAAAhwAAAAgAAAmAAAACAAAAP//////////"/>
                </a:ext>
              </a:extLst>
            </p:cNvSpPr>
            <p:nvPr/>
          </p:nvSpPr>
          <p:spPr>
            <a:xfrm>
              <a:off x="7905115" y="1752600"/>
              <a:ext cx="2706370" cy="28003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     0     1     </a:t>
              </a:r>
              <a:r>
                <a:rPr lang="en-us" sz="3200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ε</a:t>
              </a:r>
            </a:p>
            <a:p>
              <a:pPr>
                <a:defRPr lang="en-us"/>
              </a:pPr>
              <a:r>
                <a:t>A  {E}  {B}  </a:t>
              </a:r>
              <a:r>
                <a:rPr lang="en-us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∅</a:t>
              </a:r>
            </a:p>
            <a:p>
              <a:pPr>
                <a:defRPr lang="en-us"/>
              </a:pPr>
              <a:r>
                <a:t>B   </a:t>
              </a:r>
              <a:r>
                <a:rPr lang="en-us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∅</a:t>
              </a:r>
              <a:r>
                <a:t>   {C} {D}</a:t>
              </a:r>
            </a:p>
            <a:p>
              <a:pPr>
                <a:defRPr lang="en-us"/>
              </a:pPr>
              <a:r>
                <a:t>C   </a:t>
              </a:r>
              <a:r>
                <a:rPr lang="en-us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∅   </a:t>
              </a:r>
              <a:r>
                <a:t>{D}  </a:t>
              </a:r>
              <a:r>
                <a:rPr lang="en-us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∅</a:t>
              </a:r>
            </a:p>
            <a:p>
              <a:pPr>
                <a:defRPr lang="en-us"/>
              </a:pPr>
              <a:r>
                <a:t>D   </a:t>
              </a:r>
              <a:r>
                <a:rPr lang="en-us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∅    ∅   ∅</a:t>
              </a:r>
            </a:p>
            <a:p>
              <a:pPr>
                <a:defRPr lang="en-us"/>
              </a:pPr>
              <a:r>
                <a:t>E   {F}   </a:t>
              </a:r>
              <a:r>
                <a:rPr lang="en-us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∅</a:t>
              </a:r>
              <a:r>
                <a:t>  {B, C}</a:t>
              </a:r>
            </a:p>
            <a:p>
              <a:pPr>
                <a:defRPr lang="en-us"/>
              </a:pPr>
              <a:r>
                <a:t>F   {D}   </a:t>
              </a:r>
              <a:r>
                <a:rPr lang="en-us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∅  ∅</a:t>
              </a:r>
            </a:p>
          </p:txBody>
        </p:sp>
        <p:sp>
          <p:nvSpPr>
            <p:cNvPr id="37" name="Line 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y0AAAAPAACfLwAAAA8AAAAAAAAmAAAACAAAAP//////////"/>
                </a:ext>
              </a:extLst>
            </p:cNvSpPr>
            <p:nvPr/>
          </p:nvSpPr>
          <p:spPr>
            <a:xfrm>
              <a:off x="7375525" y="2438400"/>
              <a:ext cx="3657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36" name="Text Box 3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y0AAKAUAAAUMAAAdRcAAAAgAAAmAAAACAAAAP//////////"/>
                </a:ext>
              </a:extLst>
            </p:cNvSpPr>
            <p:nvPr/>
          </p:nvSpPr>
          <p:spPr>
            <a:xfrm>
              <a:off x="7466965" y="3352800"/>
              <a:ext cx="34861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*</a:t>
              </a:r>
            </a:p>
          </p:txBody>
        </p:sp>
        <p:sp>
          <p:nvSpPr>
            <p:cNvPr id="35" name="Line 3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y8AAJgNAAAxQgAAmA0AAAAAAAAmAAAACAAAAP//////////"/>
                </a:ext>
              </a:extLst>
            </p:cNvSpPr>
            <p:nvPr/>
          </p:nvSpPr>
          <p:spPr>
            <a:xfrm>
              <a:off x="7649845" y="2209800"/>
              <a:ext cx="311023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34" name="Line 3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DMAALgLAACQMwAAqBsAAAAAAAAmAAAACAAAAP//////////"/>
                </a:ext>
              </a:extLst>
            </p:cNvSpPr>
            <p:nvPr/>
          </p:nvSpPr>
          <p:spPr>
            <a:xfrm>
              <a:off x="8382000" y="1905000"/>
              <a:ext cx="0" cy="25908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33" name="Line 3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DcAALgLAACANwAAqBsAAAAAAAAmAAAACAAAAP//////////"/>
                </a:ext>
              </a:extLst>
            </p:cNvSpPr>
            <p:nvPr/>
          </p:nvSpPr>
          <p:spPr>
            <a:xfrm>
              <a:off x="9022080" y="1905000"/>
              <a:ext cx="0" cy="25908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32" name="Line 3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DsAALgLAABYOwAAqBsAAAAAAAAmAAAACAAAAP//////////"/>
                </a:ext>
              </a:extLst>
            </p:cNvSpPr>
            <p:nvPr/>
          </p:nvSpPr>
          <p:spPr>
            <a:xfrm>
              <a:off x="9646920" y="1905000"/>
              <a:ext cx="0" cy="25908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E0AAADYRQAAXA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Closure of States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QIAACQJAAA5SQAA+SUAABAAAAAmAAAACAAAAAEgAAAAAAAA"/>
              </a:ext>
            </a:extLst>
          </p:cNvSpPr>
          <p:nvPr>
            <p:ph type="body" idx="1"/>
          </p:nvPr>
        </p:nvSpPr>
        <p:spPr>
          <a:xfrm>
            <a:off x="384175" y="1485900"/>
            <a:ext cx="11518900" cy="468693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2600" cap="none"/>
              <a:t>CL(q) = set of states you can reach from state q following only arcs labeled </a:t>
            </a:r>
            <a:r>
              <a:rPr lang="en-us" sz="2600" cap="none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ε</a:t>
            </a:r>
            <a:r>
              <a:rPr lang="en-us" sz="2600" cap="none"/>
              <a:t>.</a:t>
            </a:r>
          </a:p>
          <a:p>
            <a:pPr>
              <a:defRPr lang="en-us"/>
            </a:pPr>
            <a:r>
              <a:rPr lang="en-us" sz="2600" cap="none">
                <a:solidFill>
                  <a:srgbClr val="33CC33"/>
                </a:solidFill>
              </a:rPr>
              <a:t>Example</a:t>
            </a:r>
            <a:r>
              <a:rPr lang="en-us" sz="2600" cap="none"/>
              <a:t>: CL(A) = {A};</a:t>
            </a:r>
          </a:p>
          <a:p>
            <a:pPr>
              <a:buNone/>
              <a:defRPr lang="en-us"/>
            </a:pPr>
            <a:r>
              <a:rPr lang="en-us" sz="2600" cap="none"/>
              <a:t>	CL(E) = {B, C, D, E}.</a:t>
            </a:r>
          </a:p>
          <a:p>
            <a:pPr>
              <a:buNone/>
              <a:defRPr lang="en-us"/>
            </a:pPr>
            <a:endParaRPr lang="en-us" sz="2600" cap="none"/>
          </a:p>
          <a:p>
            <a:pPr>
              <a:defRPr lang="en-us"/>
            </a:pPr>
            <a:endParaRPr lang="en-us" sz="2600" cap="none"/>
          </a:p>
          <a:p>
            <a:pPr>
              <a:defRPr lang="en-us"/>
            </a:pPr>
            <a:endParaRPr lang="en-us" sz="2600" cap="none"/>
          </a:p>
          <a:p>
            <a:pPr marL="0" indent="0">
              <a:buNone/>
              <a:defRPr lang="en-us"/>
            </a:pPr>
            <a:endParaRPr lang="en-us" sz="2600" cap="none"/>
          </a:p>
          <a:p>
            <a:pPr>
              <a:defRPr lang="en-us"/>
            </a:pPr>
            <a:r>
              <a:rPr lang="en-us" sz="2600" cap="none"/>
              <a:t>Closure of a set of states = union of the closure of each state. </a:t>
            </a:r>
          </a:p>
        </p:txBody>
      </p:sp>
      <p:sp>
        <p:nvSpPr>
          <p:cNvPr id="4" name="Slide Number Placeholder 5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AAAAAAAAAAAAAAAAAAAABAAAAAmAAAACAAAAACBAAB/AAAA"/>
              </a:ext>
            </a:extLst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7D83-CDD0-A58B-9E48-3BDE3306686E}" type="slidenum">
              <a:rPr lang="en-us" sz="1200" cap="none">
                <a:solidFill>
                  <a:srgbClr val="FFFFFF"/>
                </a:solidFill>
              </a:rPr>
              <a:t>55</a:t>
            </a:fld>
            <a:endParaRPr lang="en-us" sz="1200" cap="none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MsrAAAVDwAAjEQAAFEcAAAQAAAAJgAAAAgAAAD/////AAAAAA=="/>
              </a:ext>
            </a:extLst>
          </p:cNvGrpSpPr>
          <p:nvPr/>
        </p:nvGrpSpPr>
        <p:grpSpPr>
          <a:xfrm>
            <a:off x="7118985" y="2451735"/>
            <a:ext cx="4023995" cy="2151380"/>
            <a:chOff x="7118985" y="2451735"/>
            <a:chExt cx="4023995" cy="2151380"/>
          </a:xfrm>
        </p:grpSpPr>
        <p:sp>
          <p:nvSpPr>
            <p:cNvPr id="31" name="Oval 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//+Z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+ZAAAAAAEAAAAAAAAAAAAAAAAAAAAAAAAAAAAAAAAAAAAAAAAAAAAAAAJ/f38AAAAAA8zMzADAwP8Af39/AAAAAAAAAAAAAAAAAAAAAAAAAAAAIQAAABgAAAAUAAAAdjoAAOUSAAA2PQAA+hQAAAAgAAAmAAAACAAAAP//////////"/>
                </a:ext>
              </a:extLst>
            </p:cNvSpPr>
            <p:nvPr/>
          </p:nvSpPr>
          <p:spPr>
            <a:xfrm>
              <a:off x="9503410" y="3071495"/>
              <a:ext cx="447040" cy="338455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C</a:t>
              </a:r>
            </a:p>
          </p:txBody>
        </p:sp>
        <p:sp>
          <p:nvSpPr>
            <p:cNvPr id="30" name="Oval 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//+Z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+ZAAAAAAEAAAAAAAAAAAAAAAAAAAAAAAAAAAAAAAAAAAAAAAAAAAAAAAJ/f38AAAAAA8zMzADAwP8Af39/AAAAAAAAAAAAAAAAAAAAAAAAAAAAIQAAABgAAAAUAAAACzQAAHIYAADLNgAAhhoAAAAgAAAmAAAACAAAAP//////////"/>
                </a:ext>
              </a:extLst>
            </p:cNvSpPr>
            <p:nvPr/>
          </p:nvSpPr>
          <p:spPr>
            <a:xfrm>
              <a:off x="8460105" y="3973830"/>
              <a:ext cx="447040" cy="33782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E</a:t>
              </a:r>
            </a:p>
          </p:txBody>
        </p:sp>
        <p:sp>
          <p:nvSpPr>
            <p:cNvPr id="29" name="Oval 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//+Z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+ZAAAAAAEAAAAAAAAAAAAAAAAAAAAAAAAAAAAAAAAAAAAAAAAAAAAAAAJ/f38AAAAAA8zMzADAwP8Af39/AAAAAAAAAAAAAAAAAAAAAAAAAAAAIQAAABgAAAAUAAAAdjoAAHIYAAA2PQAAhhoAAAAgAAAmAAAACAAAAP//////////"/>
                </a:ext>
              </a:extLst>
            </p:cNvSpPr>
            <p:nvPr/>
          </p:nvSpPr>
          <p:spPr>
            <a:xfrm>
              <a:off x="9503410" y="3973830"/>
              <a:ext cx="447040" cy="33782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F</a:t>
              </a:r>
            </a:p>
          </p:txBody>
        </p:sp>
        <p:sp>
          <p:nvSpPr>
            <p:cNvPr id="28" name="Oval 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//+Z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+ZAAAAAAEAAAAAAAAAAAAAAAAAAAAAAAAAAAAAAAAAAAAAAAAAAAAAAAJ/f38AAAAAA8zMzADAwP8Af39/AAAAAAAAAAAAAAAAAAAAAAAAAAAAIQAAABgAAAAUAAAAoC0AAKwVAABhMAAAwBcAAAAgAAAmAAAACAAAAP//////////"/>
                </a:ext>
              </a:extLst>
            </p:cNvSpPr>
            <p:nvPr/>
          </p:nvSpPr>
          <p:spPr>
            <a:xfrm>
              <a:off x="7416800" y="3522980"/>
              <a:ext cx="447675" cy="33782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A</a:t>
              </a:r>
            </a:p>
          </p:txBody>
        </p:sp>
        <p:sp>
          <p:nvSpPr>
            <p:cNvPr id="27" name="Oval 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//+Z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+ZAAAAAAEAAAAAAAAAAAAAAAAAAAAAAAAAAAAAAAAAAAAAAAAAAAAAAAJ/f38AAAAAA8zMzADAwP8Af39/AAAAAAAAAAAAAAAAAAAAAAAAAAAAIQAAABgAAAAUAAAACzQAAOUSAADLNgAA+hQAAAAgAAAmAAAACAAAAP//////////"/>
                </a:ext>
              </a:extLst>
            </p:cNvSpPr>
            <p:nvPr/>
          </p:nvSpPr>
          <p:spPr>
            <a:xfrm>
              <a:off x="8460105" y="3071495"/>
              <a:ext cx="447040" cy="338455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B</a:t>
              </a:r>
            </a:p>
          </p:txBody>
        </p:sp>
        <p:sp>
          <p:nvSpPr>
            <p:cNvPr id="26" name="Oval 1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//+Z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+ZAAAAAAEAAAAAAAAAAAAAAAAAAAAAAAAAAAAAAAAAAAAAAAAAAAAAAAJ/f38AAAAAA8zMzADAwP8Af39/AAAAAAAAAAAAAAAAAAAAAAAAAAAAIQAAABgAAAAUAAAAV0EAAOUSAAAXRAAA+hQAAAAgAAAmAAAACAAAAP//////////"/>
                </a:ext>
              </a:extLst>
            </p:cNvSpPr>
            <p:nvPr/>
          </p:nvSpPr>
          <p:spPr>
            <a:xfrm>
              <a:off x="10621645" y="3071495"/>
              <a:ext cx="447040" cy="338455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D</a:t>
              </a:r>
            </a:p>
          </p:txBody>
        </p:sp>
        <p:sp>
          <p:nvSpPr>
            <p:cNvPr id="25" name="Oval 11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UAAAI0SAACMRAAAUxUAAAAgAAAmAAAACAAAAP//////////"/>
                </a:ext>
              </a:extLst>
            </p:cNvSpPr>
            <p:nvPr/>
          </p:nvSpPr>
          <p:spPr>
            <a:xfrm>
              <a:off x="10546715" y="3015615"/>
              <a:ext cx="596265" cy="45085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endParaRPr/>
            </a:p>
          </p:txBody>
        </p:sp>
        <p:sp>
          <p:nvSpPr>
            <p:cNvPr id="24" name="Line 1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ysAAI8WAACgLQAAjxYAAAAAAAAmAAAACAAAAP//////////"/>
                </a:ext>
              </a:extLst>
            </p:cNvSpPr>
            <p:nvPr/>
          </p:nvSpPr>
          <p:spPr>
            <a:xfrm>
              <a:off x="7118985" y="3667125"/>
              <a:ext cx="29781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3" name="Line 1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y8AAMkTAAALNAAA3hUAAAAAAAAmAAAACAAAAP//////////"/>
                </a:ext>
              </a:extLst>
            </p:cNvSpPr>
            <p:nvPr/>
          </p:nvSpPr>
          <p:spPr>
            <a:xfrm flipV="1">
              <a:off x="7789545" y="3216275"/>
              <a:ext cx="670560" cy="33845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rot="10800000"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2" name="Line 1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y8AAEEXAAALNAAAVRkAAAAAAAAmAAAACAAAAP//////////"/>
                </a:ext>
              </a:extLst>
            </p:cNvSpPr>
            <p:nvPr/>
          </p:nvSpPr>
          <p:spPr>
            <a:xfrm>
              <a:off x="7789545" y="3780155"/>
              <a:ext cx="670560" cy="33782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1" name="Line 1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zYAAMkTAAB2OgAAyRMAAAAAAAAmAAAACAAAAP//////////"/>
                </a:ext>
              </a:extLst>
            </p:cNvSpPr>
            <p:nvPr/>
          </p:nvSpPr>
          <p:spPr>
            <a:xfrm>
              <a:off x="8907145" y="3216275"/>
              <a:ext cx="59626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0" name="Line 1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zUAANMUAABrNQAASxgAAAAAAAAmAAAACAAAAP//////////"/>
                </a:ext>
              </a:extLst>
            </p:cNvSpPr>
            <p:nvPr/>
          </p:nvSpPr>
          <p:spPr>
            <a:xfrm flipV="1">
              <a:off x="8683625" y="3385185"/>
              <a:ext cx="0" cy="56388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rot="10800000"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9" name="Line 1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jYAAHoUAADsOgAApBgAAAAAAAAmAAAACAAAAP//////////"/>
                </a:ext>
              </a:extLst>
            </p:cNvSpPr>
            <p:nvPr/>
          </p:nvSpPr>
          <p:spPr>
            <a:xfrm flipV="1">
              <a:off x="8832850" y="3328670"/>
              <a:ext cx="745490" cy="67691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rot="10800000"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8" name="Line 1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zYAAFUZAAB2OgAAVRkAAAAAAAAmAAAACAAAAP//////////"/>
                </a:ext>
              </a:extLst>
            </p:cNvSpPr>
            <p:nvPr/>
          </p:nvSpPr>
          <p:spPr>
            <a:xfrm>
              <a:off x="8907145" y="4117975"/>
              <a:ext cx="59626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7" name="Line 1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j0AAMkTAADhQAAAyRMAAAAAAAAmAAAACAAAAP//////////"/>
                </a:ext>
              </a:extLst>
            </p:cNvSpPr>
            <p:nvPr/>
          </p:nvSpPr>
          <p:spPr>
            <a:xfrm>
              <a:off x="9950450" y="3216275"/>
              <a:ext cx="59626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6" name="Line 2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wAANMUAABXQQAApBgAAAAAAAAmAAAACAAAAP//////////"/>
                </a:ext>
              </a:extLst>
            </p:cNvSpPr>
            <p:nvPr/>
          </p:nvSpPr>
          <p:spPr>
            <a:xfrm flipV="1">
              <a:off x="9876155" y="3385185"/>
              <a:ext cx="745490" cy="6203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rot="10800000"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5" name="Text Box 21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y8AAOUSAAARMgAAuhUAAAAgAAAmAAAACAAAAP//////////"/>
                </a:ext>
              </a:extLst>
            </p:cNvSpPr>
            <p:nvPr/>
          </p:nvSpPr>
          <p:spPr>
            <a:xfrm>
              <a:off x="7789545" y="3071495"/>
              <a:ext cx="34925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1</a:t>
              </a:r>
            </a:p>
          </p:txBody>
        </p:sp>
        <p:sp>
          <p:nvSpPr>
            <p:cNvPr id="14" name="Text Box 2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TcAANsRAABnOQAAsBQAAAAgAAAmAAAACAAAAP//////////"/>
                </a:ext>
              </a:extLst>
            </p:cNvSpPr>
            <p:nvPr/>
          </p:nvSpPr>
          <p:spPr>
            <a:xfrm>
              <a:off x="8982075" y="2902585"/>
              <a:ext cx="34925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1</a:t>
              </a:r>
            </a:p>
          </p:txBody>
        </p:sp>
        <p:sp>
          <p:nvSpPr>
            <p:cNvPr id="13" name="Text Box 2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0AANsRAADSPwAAsBQAAAAgAAAmAAAACAAAAP//////////"/>
                </a:ext>
              </a:extLst>
            </p:cNvSpPr>
            <p:nvPr/>
          </p:nvSpPr>
          <p:spPr>
            <a:xfrm>
              <a:off x="10025380" y="2902585"/>
              <a:ext cx="34925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1</a:t>
              </a:r>
            </a:p>
          </p:txBody>
        </p:sp>
        <p:cxnSp>
          <p:nvCxnSpPr>
            <p:cNvPr id="12" name="AutoShape 24"/>
            <p:cNvCxn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AAAAAACASM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zUAAL8SAABqQQAAzRIAAAAAAAAmAAAACAAAAP//////////"/>
                </a:ext>
              </a:extLst>
            </p:cNvCxnSpPr>
            <p:nvPr/>
          </p:nvCxnSpPr>
          <p:spPr>
            <a:xfrm rot="5400000" flipV="1">
              <a:off x="9653905" y="2077085"/>
              <a:ext cx="8890" cy="1950085"/>
            </a:xfrm>
            <a:prstGeom prst="curvedConnector3">
              <a:avLst>
                <a:gd name="adj1" fmla="val -24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</p:cxnSp>
        <p:sp>
          <p:nvSpPr>
            <p:cNvPr id="11" name="Text Box 2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y8AABkYAAARMgAA7hoAAAAgAAAmAAAACAAAAP//////////"/>
                </a:ext>
              </a:extLst>
            </p:cNvSpPr>
            <p:nvPr/>
          </p:nvSpPr>
          <p:spPr>
            <a:xfrm>
              <a:off x="7789545" y="3917315"/>
              <a:ext cx="34925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0</a:t>
              </a:r>
            </a:p>
          </p:txBody>
        </p:sp>
        <p:sp>
          <p:nvSpPr>
            <p:cNvPr id="10" name="Text Box 2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D4AAF0WAAC6QAAAMhkAAAAgAAAmAAAACAAAAP//////////"/>
                </a:ext>
              </a:extLst>
            </p:cNvSpPr>
            <p:nvPr/>
          </p:nvSpPr>
          <p:spPr>
            <a:xfrm>
              <a:off x="10172700" y="3635375"/>
              <a:ext cx="34925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0</a:t>
              </a:r>
            </a:p>
          </p:txBody>
        </p:sp>
        <p:sp>
          <p:nvSpPr>
            <p:cNvPr id="9" name="Text Box 2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TcAAHwZAABnOQAAURwAAAAgAAAmAAAACAAAAP//////////"/>
                </a:ext>
              </a:extLst>
            </p:cNvSpPr>
            <p:nvPr/>
          </p:nvSpPr>
          <p:spPr>
            <a:xfrm>
              <a:off x="8982075" y="4142740"/>
              <a:ext cx="34925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0</a:t>
              </a:r>
            </a:p>
          </p:txBody>
        </p:sp>
        <p:sp>
          <p:nvSpPr>
            <p:cNvPr id="8" name="Text Box 2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zoAABUPAAB1PAAArBIAAAAgAAAmAAAACAAAAP//////////"/>
                </a:ext>
              </a:extLst>
            </p:cNvSpPr>
            <p:nvPr/>
          </p:nvSpPr>
          <p:spPr>
            <a:xfrm>
              <a:off x="9430385" y="2451735"/>
              <a:ext cx="397510" cy="5835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3200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ε</a:t>
              </a:r>
            </a:p>
          </p:txBody>
        </p:sp>
        <p:sp>
          <p:nvSpPr>
            <p:cNvPr id="7" name="Text Box 2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TMAAFMVAACTNQAA6hgAAAAgAAAmAAAACAAAAP//////////"/>
                </a:ext>
              </a:extLst>
            </p:cNvSpPr>
            <p:nvPr/>
          </p:nvSpPr>
          <p:spPr>
            <a:xfrm>
              <a:off x="8311515" y="3466465"/>
              <a:ext cx="397510" cy="5835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3200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ε</a:t>
              </a:r>
            </a:p>
          </p:txBody>
        </p:sp>
        <p:sp>
          <p:nvSpPr>
            <p:cNvPr id="6" name="Text Box 3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DgAAAQWAACdOgAAmxkAAAAgAAAmAAAACAAAAP//////////"/>
                </a:ext>
              </a:extLst>
            </p:cNvSpPr>
            <p:nvPr/>
          </p:nvSpPr>
          <p:spPr>
            <a:xfrm>
              <a:off x="9131300" y="3578860"/>
              <a:ext cx="396875" cy="5835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3200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ε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E0AAADYRQAAXA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Extended Delta 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YAAM4HAABwRAAAvCUAABAAAAAmAAAACAAAAAEAAAAAAAAA"/>
              </a:ext>
            </a:extLst>
          </p:cNvSpPr>
          <p:nvPr>
            <p:ph type="body" idx="1"/>
          </p:nvPr>
        </p:nvSpPr>
        <p:spPr>
          <a:xfrm>
            <a:off x="1066800" y="1268730"/>
            <a:ext cx="10058400" cy="4865370"/>
          </a:xfrm>
        </p:spPr>
        <p:txBody>
          <a:bodyPr/>
          <a:lstStyle/>
          <a:p>
            <a:pPr marL="609600" indent="-609600">
              <a:defRPr lang="en-us"/>
            </a:pPr>
            <a:r>
              <a:rPr lang="en-us" cap="none" dirty="0">
                <a:solidFill>
                  <a:srgbClr val="3366FF"/>
                </a:solidFill>
              </a:rPr>
              <a:t>Basis</a:t>
            </a:r>
            <a:r>
              <a:rPr dirty="0"/>
              <a:t>: </a:t>
            </a:r>
            <a:r>
              <a:rPr lang="en-US" dirty="0"/>
              <a:t>  </a:t>
            </a:r>
            <a:r>
              <a:rPr dirty="0"/>
              <a:t>(q, </a:t>
            </a:r>
            <a:r>
              <a:rPr lang="en-us" cap="none" dirty="0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ε</a:t>
            </a:r>
            <a:r>
              <a:rPr dirty="0"/>
              <a:t>) = CL(q).</a:t>
            </a:r>
          </a:p>
          <a:p>
            <a:pPr marL="609600" indent="-609600">
              <a:defRPr lang="en-us"/>
            </a:pPr>
            <a:r>
              <a:rPr lang="en-us" cap="none" dirty="0">
                <a:solidFill>
                  <a:srgbClr val="3366FF"/>
                </a:solidFill>
              </a:rPr>
              <a:t>Induction</a:t>
            </a:r>
            <a:r>
              <a:rPr dirty="0"/>
              <a:t>:   (q, </a:t>
            </a:r>
            <a:r>
              <a:rPr dirty="0" err="1"/>
              <a:t>xa</a:t>
            </a:r>
            <a:r>
              <a:rPr dirty="0"/>
              <a:t>) is computed as follows:</a:t>
            </a:r>
          </a:p>
          <a:p>
            <a:pPr marL="990600" lvl="1" indent="-533400">
              <a:buFontTx/>
              <a:buAutoNum type="arabicPeriod"/>
              <a:defRPr lang="en-us"/>
            </a:pPr>
            <a:r>
              <a:rPr dirty="0"/>
              <a:t>Start with     (q, x) = S.</a:t>
            </a:r>
          </a:p>
          <a:p>
            <a:pPr marL="990600" lvl="1" indent="-533400">
              <a:buFontTx/>
              <a:buAutoNum type="arabicPeriod"/>
              <a:defRPr lang="en-us"/>
            </a:pPr>
            <a:r>
              <a:rPr dirty="0"/>
              <a:t>Take the union of CL(</a:t>
            </a:r>
            <a:r>
              <a:rPr lang="en-us" sz="3200" cap="none" dirty="0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δ</a:t>
            </a:r>
            <a:r>
              <a:rPr dirty="0"/>
              <a:t>(p, a)) for all p in S.</a:t>
            </a:r>
          </a:p>
          <a:p>
            <a:pPr marL="609600" indent="-609600">
              <a:defRPr lang="en-us"/>
            </a:pPr>
            <a:r>
              <a:rPr lang="en-us" cap="none" dirty="0">
                <a:solidFill>
                  <a:srgbClr val="993300"/>
                </a:solidFill>
              </a:rPr>
              <a:t>Intuition</a:t>
            </a:r>
            <a:r>
              <a:rPr dirty="0"/>
              <a:t>:   (q, w) is the set of states you can reach from q following a path labeled w.</a:t>
            </a:r>
            <a:endParaRPr lang="en-us" cap="none" dirty="0">
              <a:latin typeface="Lucida Sans Unicode" pitchFamily="2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4" name="Slide Number Placeholder 5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AAAAAAAAAAAAAAAAAAAABAAAAAmAAAACAAAAACBAAB/AAAA"/>
              </a:ext>
            </a:extLst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248E-C0D0-A5D2-9E48-36876A066863}" type="slidenum">
              <a:rPr lang="en-us" sz="1200" cap="none">
                <a:solidFill>
                  <a:srgbClr val="FFFFFF"/>
                </a:solidFill>
              </a:rPr>
              <a:t>56</a:t>
            </a:fld>
            <a:endParaRPr lang="en-us" sz="1200" cap="none">
              <a:solidFill>
                <a:srgbClr val="FFFFFF"/>
              </a:solidFill>
            </a:endParaRPr>
          </a:p>
        </p:txBody>
      </p:sp>
      <p:grpSp>
        <p:nvGrpSpPr>
          <p:cNvPr id="5" name="Group 11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CMQAADnBgAAvRIAAIsLAAAQAAAAJgAAAAgAAAD/////AAAAAA=="/>
              </a:ext>
            </a:extLst>
          </p:cNvGrpSpPr>
          <p:nvPr/>
        </p:nvGrpSpPr>
        <p:grpSpPr>
          <a:xfrm>
            <a:off x="2623185" y="1122045"/>
            <a:ext cx="422910" cy="754380"/>
            <a:chOff x="2623185" y="1122045"/>
            <a:chExt cx="422910" cy="754380"/>
          </a:xfrm>
        </p:grpSpPr>
        <p:sp>
          <p:nvSpPr>
            <p:cNvPr id="7" name="Text Box 1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BAAAOcGAACEEgAAvAkAAAAgAAAmAAAACAAAAP//////////"/>
                </a:ext>
              </a:extLst>
            </p:cNvSpPr>
            <p:nvPr/>
          </p:nvSpPr>
          <p:spPr>
            <a:xfrm>
              <a:off x="2705100" y="1122045"/>
              <a:ext cx="30480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 dirty="0">
                  <a:solidFill>
                    <a:srgbClr val="FF0066"/>
                  </a:solidFill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˄</a:t>
              </a:r>
            </a:p>
          </p:txBody>
        </p:sp>
        <p:sp>
          <p:nvSpPr>
            <p:cNvPr id="6" name="Text Box 1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xAAAPMHAAC9EgAAiwsAAAAgAAAmAAAACAAAAP//////////"/>
                </a:ext>
              </a:extLst>
            </p:cNvSpPr>
            <p:nvPr/>
          </p:nvSpPr>
          <p:spPr>
            <a:xfrm>
              <a:off x="2623185" y="1292225"/>
              <a:ext cx="422910" cy="584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3200" cap="none" dirty="0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δ</a:t>
              </a:r>
            </a:p>
          </p:txBody>
        </p:sp>
      </p:grpSp>
      <p:grpSp>
        <p:nvGrpSpPr>
          <p:cNvPr id="8" name="Group 14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JUUAAC8CQAALxcAAOIOAAAQAAAAJgAAAAgAAAD/////AAAAAA=="/>
              </a:ext>
            </a:extLst>
          </p:cNvGrpSpPr>
          <p:nvPr/>
        </p:nvGrpSpPr>
        <p:grpSpPr>
          <a:xfrm>
            <a:off x="3194050" y="1666582"/>
            <a:ext cx="422910" cy="799758"/>
            <a:chOff x="3194050" y="1666582"/>
            <a:chExt cx="422910" cy="799758"/>
          </a:xfrm>
        </p:grpSpPr>
        <p:sp>
          <p:nvSpPr>
            <p:cNvPr id="10" name="Text Box 1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hQAALwJAAC6FgAAkAwAAAAgAAAmAAAACAAAAP//////////"/>
                </a:ext>
              </a:extLst>
            </p:cNvSpPr>
            <p:nvPr/>
          </p:nvSpPr>
          <p:spPr>
            <a:xfrm>
              <a:off x="3251493" y="1666582"/>
              <a:ext cx="304800" cy="459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 dirty="0">
                  <a:solidFill>
                    <a:srgbClr val="FF0066"/>
                  </a:solidFill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˄</a:t>
              </a:r>
            </a:p>
          </p:txBody>
        </p:sp>
        <p:sp>
          <p:nvSpPr>
            <p:cNvPr id="9" name="Text Box 1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RQAALgKAAAvFwAA4g4AAAAgAAAmAAAACAAAAP//////////"/>
                </a:ext>
              </a:extLst>
            </p:cNvSpPr>
            <p:nvPr/>
          </p:nvSpPr>
          <p:spPr>
            <a:xfrm>
              <a:off x="3194050" y="1789430"/>
              <a:ext cx="422910" cy="6769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3200" cap="none" dirty="0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δ</a:t>
              </a:r>
            </a:p>
          </p:txBody>
        </p:sp>
      </p:grpSp>
      <p:grpSp>
        <p:nvGrpSpPr>
          <p:cNvPr id="11" name="Group 17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FsTAADXDQAATRgAALoXAAAQAAAAJgAAAAgAAAD/////AAAAAA=="/>
              </a:ext>
            </a:extLst>
          </p:cNvGrpSpPr>
          <p:nvPr/>
        </p:nvGrpSpPr>
        <p:grpSpPr>
          <a:xfrm>
            <a:off x="3146425" y="2249805"/>
            <a:ext cx="803910" cy="1607185"/>
            <a:chOff x="3146425" y="2249805"/>
            <a:chExt cx="803910" cy="1607185"/>
          </a:xfrm>
        </p:grpSpPr>
        <p:sp>
          <p:nvSpPr>
            <p:cNvPr id="15" name="Text Box 1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xMAAOMTAAA7FQAAuRYAAAAgAAAmAAAACAAAAP//////////"/>
                </a:ext>
              </a:extLst>
            </p:cNvSpPr>
            <p:nvPr/>
          </p:nvSpPr>
          <p:spPr>
            <a:xfrm>
              <a:off x="3146425" y="3232785"/>
              <a:ext cx="304800" cy="4610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>
                  <a:solidFill>
                    <a:srgbClr val="FF0066"/>
                  </a:solidFill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˄</a:t>
              </a:r>
            </a:p>
          </p:txBody>
        </p:sp>
        <p:sp>
          <p:nvSpPr>
            <p:cNvPr id="14" name="Text Box 1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1RMAAOQUAAARFgAAuhcAAAAgAAAmAAAACAAAAP//////////"/>
                </a:ext>
              </a:extLst>
            </p:cNvSpPr>
            <p:nvPr/>
          </p:nvSpPr>
          <p:spPr>
            <a:xfrm>
              <a:off x="3223895" y="3395980"/>
              <a:ext cx="363220" cy="4610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δ</a:t>
              </a:r>
            </a:p>
          </p:txBody>
        </p:sp>
        <p:sp>
          <p:nvSpPr>
            <p:cNvPr id="13" name="Text Box 1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xYAANcNAAADGAAArRAAAAAgAAAmAAAACAAAAP//////////"/>
                </a:ext>
              </a:extLst>
            </p:cNvSpPr>
            <p:nvPr/>
          </p:nvSpPr>
          <p:spPr>
            <a:xfrm>
              <a:off x="3598545" y="2249805"/>
              <a:ext cx="304800" cy="4610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>
                  <a:solidFill>
                    <a:srgbClr val="FF0066"/>
                  </a:solidFill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˄</a:t>
              </a:r>
            </a:p>
          </p:txBody>
        </p:sp>
        <p:sp>
          <p:nvSpPr>
            <p:cNvPr id="12" name="Text Box 1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RYAAJcOAABNGAAAbREAAAAgAAAmAAAACAAAAP//////////"/>
                </a:ext>
              </a:extLst>
            </p:cNvSpPr>
            <p:nvPr/>
          </p:nvSpPr>
          <p:spPr>
            <a:xfrm>
              <a:off x="3587115" y="2371725"/>
              <a:ext cx="363220" cy="4610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 dirty="0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δ</a:t>
              </a:r>
            </a:p>
          </p:txBody>
        </p:sp>
      </p:grpSp>
      <p:grpSp>
        <p:nvGrpSpPr>
          <p:cNvPr id="16" name="Group 11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F8yAAC5AQAA+TQAACUGAAAQAAAAJgAAAAgAAAD/////AAAAAA=="/>
              </a:ext>
            </a:extLst>
          </p:cNvGrpSpPr>
          <p:nvPr/>
        </p:nvGrpSpPr>
        <p:grpSpPr>
          <a:xfrm>
            <a:off x="8188325" y="280035"/>
            <a:ext cx="422910" cy="718820"/>
            <a:chOff x="8188325" y="280035"/>
            <a:chExt cx="422910" cy="718820"/>
          </a:xfrm>
        </p:grpSpPr>
        <p:sp>
          <p:nvSpPr>
            <p:cNvPr id="18" name="Text Box 1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DIAALkBAADANAAAjgQAAAAgAAAmAAAACAAAAP//////////"/>
                </a:ext>
              </a:extLst>
            </p:cNvSpPr>
            <p:nvPr/>
          </p:nvSpPr>
          <p:spPr>
            <a:xfrm>
              <a:off x="8270240" y="280035"/>
              <a:ext cx="30480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>
                  <a:solidFill>
                    <a:srgbClr val="FF0066"/>
                  </a:solidFill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˄</a:t>
              </a:r>
            </a:p>
          </p:txBody>
        </p:sp>
        <p:sp>
          <p:nvSpPr>
            <p:cNvPr id="17" name="Text Box 1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zIAAI4CAAD5NAAAJQYAAAAgAAAmAAAACAAAAP//////////"/>
                </a:ext>
              </a:extLst>
            </p:cNvSpPr>
            <p:nvPr/>
          </p:nvSpPr>
          <p:spPr>
            <a:xfrm>
              <a:off x="8188325" y="415290"/>
              <a:ext cx="422910" cy="5835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3200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δ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gAAOgCAAAgPQAAIAcAABAAAAAmAAAACAAAAAEgAAAAAAAA"/>
              </a:ext>
            </a:extLst>
          </p:cNvSpPr>
          <p:nvPr>
            <p:ph type="title"/>
          </p:nvPr>
        </p:nvSpPr>
        <p:spPr>
          <a:xfrm>
            <a:off x="1432560" y="472440"/>
            <a:ext cx="8503920" cy="6858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 lang="en-us" sz="3600" cap="none"/>
            </a:pPr>
            <a:r>
              <a:rPr lang="en-us" cap="none">
                <a:solidFill>
                  <a:srgbClr val="33CC33"/>
                </a:solidFill>
              </a:rPr>
              <a:t>Example</a:t>
            </a:r>
            <a:r>
              <a:rPr lang="en-us" cap="none">
                <a:solidFill>
                  <a:srgbClr val="3D9CF3"/>
                </a:solidFill>
              </a:rPr>
              <a:t>: Extended Delta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wgAAPAPAACuRgAAIyYAABAAAAAmAAAACAAAAAEAAAAAAAAA"/>
              </a:ext>
            </a:extLst>
          </p:cNvSpPr>
          <p:nvPr>
            <p:ph type="body" idx="1"/>
          </p:nvPr>
        </p:nvSpPr>
        <p:spPr>
          <a:xfrm>
            <a:off x="1431925" y="2590800"/>
            <a:ext cx="10057765" cy="3608705"/>
          </a:xfrm>
        </p:spPr>
        <p:txBody>
          <a:bodyPr/>
          <a:lstStyle/>
          <a:p>
            <a:pPr>
              <a:defRPr lang="en-us"/>
            </a:pPr>
            <a:r>
              <a:rPr lang="en-us" sz="2700" cap="none"/>
              <a:t>   (A, </a:t>
            </a:r>
            <a:r>
              <a:rPr lang="en-us" sz="2700" cap="none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ε</a:t>
            </a:r>
            <a:r>
              <a:rPr lang="en-us" sz="2700" cap="none"/>
              <a:t>) = CL(A) = {A}.</a:t>
            </a:r>
          </a:p>
          <a:p>
            <a:pPr>
              <a:defRPr lang="en-us"/>
            </a:pPr>
            <a:r>
              <a:rPr lang="en-us" sz="2700" cap="none"/>
              <a:t>   (A, 0) = CL({E}) = {B, C, D, E}.</a:t>
            </a:r>
          </a:p>
          <a:p>
            <a:pPr>
              <a:defRPr lang="en-us"/>
            </a:pPr>
            <a:r>
              <a:rPr lang="en-us" sz="2700" cap="none"/>
              <a:t>   (A, 01) = CL({C, D}) = {C, D}.</a:t>
            </a:r>
          </a:p>
          <a:p>
            <a:pPr>
              <a:defRPr lang="en-us"/>
            </a:pPr>
            <a:r>
              <a:rPr lang="en-us" sz="2700" i="1" cap="none">
                <a:solidFill>
                  <a:srgbClr val="FF0066"/>
                </a:solidFill>
              </a:rPr>
              <a:t>Language</a:t>
            </a:r>
            <a:r>
              <a:rPr lang="en-us" sz="2700" cap="none"/>
              <a:t>  of an </a:t>
            </a:r>
            <a:r>
              <a:rPr lang="en-us" sz="2700" cap="none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ε</a:t>
            </a:r>
            <a:r>
              <a:rPr lang="en-us" sz="2700" cap="none"/>
              <a:t>-NFA is the set of strings w such that   (q</a:t>
            </a:r>
            <a:r>
              <a:rPr lang="en-us" sz="2700" cap="none" baseline="-24000"/>
              <a:t>0</a:t>
            </a:r>
            <a:r>
              <a:rPr lang="en-us" sz="2700" cap="none"/>
              <a:t>, w) contains a final state.</a:t>
            </a:r>
          </a:p>
        </p:txBody>
      </p:sp>
      <p:sp>
        <p:nvSpPr>
          <p:cNvPr id="4" name="Slide Number Placeholder 5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AAAAAAAAAAAAAAAAAAAABAAAAAmAAAACAAAAACBAAB/AAAA"/>
              </a:ext>
            </a:extLst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3F7C-32D0-A5C9-9E48-C49C71066891}" type="slidenum">
              <a:rPr lang="en-us" sz="1200" cap="none">
                <a:solidFill>
                  <a:srgbClr val="FFFFFF"/>
                </a:solidFill>
              </a:rPr>
              <a:t>57</a:t>
            </a:fld>
            <a:endParaRPr lang="en-us" sz="1200" cap="none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PAtAABgCQAAr0YAAE4XAAAQAAAAJgAAAAgAAAD/////AAAAAA=="/>
              </a:ext>
            </a:extLst>
          </p:cNvGrpSpPr>
          <p:nvPr/>
        </p:nvGrpSpPr>
        <p:grpSpPr>
          <a:xfrm>
            <a:off x="7467600" y="1524000"/>
            <a:ext cx="4022725" cy="2264410"/>
            <a:chOff x="7467600" y="1524000"/>
            <a:chExt cx="4022725" cy="2264410"/>
          </a:xfrm>
        </p:grpSpPr>
        <p:sp>
          <p:nvSpPr>
            <p:cNvPr id="31" name="Oval 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//+Z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+ZAAAAAAEAAAAAAAAAAAAAAAAAAAAAAAAAAAAAAAAAAAAAAAAAAAAAAAJ/f38AAAAAA8zMzADAwP8Af39/AAAAAAAAAAAAAAAAAAAAAAAAAAAAIQAAABgAAAAUAAAAmjwAAHINAABaPwAAqg8AAAAgAAAmAAAACAAAAP//////////"/>
                </a:ext>
              </a:extLst>
            </p:cNvSpPr>
            <p:nvPr/>
          </p:nvSpPr>
          <p:spPr>
            <a:xfrm>
              <a:off x="9851390" y="2185670"/>
              <a:ext cx="447040" cy="36068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C</a:t>
              </a:r>
            </a:p>
          </p:txBody>
        </p:sp>
        <p:sp>
          <p:nvSpPr>
            <p:cNvPr id="30" name="Oval 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//+Z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+ZAAAAAAEAAAAAAAAAAAAAAAAAAAAAAAAAAAAAAAAAAAAAAAAAAAAAAAJ/f38AAAAAA8zMzADAwP8Af39/AAAAAAAAAAAAAAAAAAAAAAAAAAAAIQAAABgAAAAUAAAAMDYAAF4TAADwOAAAlhUAAAAgAAAmAAAACAAAAP//////////"/>
                </a:ext>
              </a:extLst>
            </p:cNvSpPr>
            <p:nvPr/>
          </p:nvSpPr>
          <p:spPr>
            <a:xfrm>
              <a:off x="8808720" y="3148330"/>
              <a:ext cx="447040" cy="36068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E</a:t>
              </a:r>
            </a:p>
          </p:txBody>
        </p:sp>
        <p:sp>
          <p:nvSpPr>
            <p:cNvPr id="29" name="Oval 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//+Z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+ZAAAAAAEAAAAAAAAAAAAAAAAAAAAAAAAAAAAAAAAAAAAAAAAAAAAAAAJ/f38AAAAAA8zMzADAwP8Af39/AAAAAAAAAAAAAAAAAAAAAAAAAAAAIQAAABgAAAAUAAAAmjwAAF4TAABaPwAAlhUAAAAgAAAmAAAACAAAAP//////////"/>
                </a:ext>
              </a:extLst>
            </p:cNvSpPr>
            <p:nvPr/>
          </p:nvSpPr>
          <p:spPr>
            <a:xfrm>
              <a:off x="9851390" y="3148330"/>
              <a:ext cx="447040" cy="36068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F</a:t>
              </a:r>
            </a:p>
          </p:txBody>
        </p:sp>
        <p:sp>
          <p:nvSpPr>
            <p:cNvPr id="28" name="Oval 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//+Z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+ZAAAAAAEAAAAAAAAAAAAAAAAAAAAAAAAAAAAAAAAAAAAAAAAAAAAAAAJ/f38AAAAAA8zMzADAwP8Af39/AAAAAAAAAAAAAAAAAAAAAAAAAAAAIQAAABgAAAAUAAAAxS8AAGgQAACFMgAAoBIAAAAgAAAmAAAACAAAAP//////////"/>
                </a:ext>
              </a:extLst>
            </p:cNvSpPr>
            <p:nvPr/>
          </p:nvSpPr>
          <p:spPr>
            <a:xfrm>
              <a:off x="7765415" y="2667000"/>
              <a:ext cx="447040" cy="36068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A</a:t>
              </a:r>
            </a:p>
          </p:txBody>
        </p:sp>
        <p:sp>
          <p:nvSpPr>
            <p:cNvPr id="27" name="Oval 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//+Z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+ZAAAAAAEAAAAAAAAAAAAAAAAAAAAAAAAAAAAAAAAAAAAAAAAAAAAAAAJ/f38AAAAAA8zMzADAwP8Af39/AAAAAAAAAAAAAAAAAAAAAAAAAAAAIQAAABgAAAAUAAAAMDYAAHINAADwOAAAqg8AAAAgAAAmAAAACAAAAP//////////"/>
                </a:ext>
              </a:extLst>
            </p:cNvSpPr>
            <p:nvPr/>
          </p:nvSpPr>
          <p:spPr>
            <a:xfrm>
              <a:off x="8808720" y="2185670"/>
              <a:ext cx="447040" cy="36068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B</a:t>
              </a:r>
            </a:p>
          </p:txBody>
        </p:sp>
        <p:sp>
          <p:nvSpPr>
            <p:cNvPr id="26" name="Oval 1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//+Z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+ZAAAAAAEAAAAAAAAAAAAAAAAAAAAAAAAAAAAAAAAAAAAAAAAAAAAAAAJ/f38AAAAAA8zMzADAwP8Af39/AAAAAAAAAAAAAAAAAAAAAAAAAAAAIQAAABgAAAAUAAAAekMAAHINAAA6RgAAqg8AAAAgAAAmAAAACAAAAP//////////"/>
                </a:ext>
              </a:extLst>
            </p:cNvSpPr>
            <p:nvPr/>
          </p:nvSpPr>
          <p:spPr>
            <a:xfrm>
              <a:off x="10968990" y="2185670"/>
              <a:ext cx="447040" cy="36068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D</a:t>
              </a:r>
            </a:p>
          </p:txBody>
        </p:sp>
        <p:sp>
          <p:nvSpPr>
            <p:cNvPr id="25" name="Oval 11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EMAABMNAACvRgAACRAAAAAgAAAmAAAACAAAAP//////////"/>
                </a:ext>
              </a:extLst>
            </p:cNvSpPr>
            <p:nvPr/>
          </p:nvSpPr>
          <p:spPr>
            <a:xfrm>
              <a:off x="10894060" y="2125345"/>
              <a:ext cx="596265" cy="48133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endParaRPr/>
            </a:p>
          </p:txBody>
        </p:sp>
        <p:sp>
          <p:nvSpPr>
            <p:cNvPr id="24" name="Line 1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8C0AAFsRAADFLwAAWxEAAAAAAAAmAAAACAAAAP//////////"/>
                </a:ext>
              </a:extLst>
            </p:cNvSpPr>
            <p:nvPr/>
          </p:nvSpPr>
          <p:spPr>
            <a:xfrm>
              <a:off x="7467600" y="2821305"/>
              <a:ext cx="29781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3" name="Line 1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DIAAGUOAAAwNgAAnRAAAAAAAAAmAAAACAAAAP//////////"/>
                </a:ext>
              </a:extLst>
            </p:cNvSpPr>
            <p:nvPr/>
          </p:nvSpPr>
          <p:spPr>
            <a:xfrm flipV="1">
              <a:off x="8138160" y="2339975"/>
              <a:ext cx="670560" cy="36068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rot="10800000"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2" name="Line 1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DIAABgSAAAwNgAAUBQAAAAAAAAmAAAACAAAAP//////////"/>
                </a:ext>
              </a:extLst>
            </p:cNvSpPr>
            <p:nvPr/>
          </p:nvSpPr>
          <p:spPr>
            <a:xfrm>
              <a:off x="8138160" y="2941320"/>
              <a:ext cx="670560" cy="36068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1" name="Line 1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8DgAAGUOAACaPAAAZQ4AAAAAAAAmAAAACAAAAP//////////"/>
                </a:ext>
              </a:extLst>
            </p:cNvSpPr>
            <p:nvPr/>
          </p:nvSpPr>
          <p:spPr>
            <a:xfrm>
              <a:off x="9255760" y="2339975"/>
              <a:ext cx="59563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0" name="Line 1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DcAAIEPAACQNwAANBMAAAAAAAAmAAAACAAAAP//////////"/>
                </a:ext>
              </a:extLst>
            </p:cNvSpPr>
            <p:nvPr/>
          </p:nvSpPr>
          <p:spPr>
            <a:xfrm flipV="1">
              <a:off x="9032240" y="2520315"/>
              <a:ext cx="0" cy="60134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rot="10800000"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9" name="Line 1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jgAACIPAAAPPQAAkxMAAAAAAAAmAAAACAAAAP//////////"/>
                </a:ext>
              </a:extLst>
            </p:cNvSpPr>
            <p:nvPr/>
          </p:nvSpPr>
          <p:spPr>
            <a:xfrm flipV="1">
              <a:off x="9180830" y="2459990"/>
              <a:ext cx="744855" cy="7219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rot="10800000"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8" name="Line 1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8DgAAFAUAACaPAAAUBQAAAAAAAAmAAAACAAAAP//////////"/>
                </a:ext>
              </a:extLst>
            </p:cNvSpPr>
            <p:nvPr/>
          </p:nvSpPr>
          <p:spPr>
            <a:xfrm>
              <a:off x="9255760" y="3302000"/>
              <a:ext cx="59563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7" name="Line 1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j8AAGUOAAAEQwAAZQ4AAAAAAAAmAAAACAAAAP//////////"/>
                </a:ext>
              </a:extLst>
            </p:cNvSpPr>
            <p:nvPr/>
          </p:nvSpPr>
          <p:spPr>
            <a:xfrm>
              <a:off x="10298430" y="2339975"/>
              <a:ext cx="59563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6" name="Line 2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T4AAIEPAAB6QwAAkxMAAAAAAAAmAAAACAAAAP//////////"/>
                </a:ext>
              </a:extLst>
            </p:cNvSpPr>
            <p:nvPr/>
          </p:nvSpPr>
          <p:spPr>
            <a:xfrm flipV="1">
              <a:off x="10224135" y="2520315"/>
              <a:ext cx="744855" cy="66167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rot="10800000"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5" name="Text Box 21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DIAAHINAAA2NAAARhAAAAAgAAAmAAAACAAAAP//////////"/>
                </a:ext>
              </a:extLst>
            </p:cNvSpPr>
            <p:nvPr/>
          </p:nvSpPr>
          <p:spPr>
            <a:xfrm>
              <a:off x="8138160" y="2185670"/>
              <a:ext cx="349250" cy="459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1</a:t>
              </a:r>
            </a:p>
          </p:txBody>
        </p:sp>
        <p:sp>
          <p:nvSpPr>
            <p:cNvPr id="14" name="Text Box 2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TkAAFYMAACLOwAAKg8AAAAgAAAmAAAACAAAAP//////////"/>
                </a:ext>
              </a:extLst>
            </p:cNvSpPr>
            <p:nvPr/>
          </p:nvSpPr>
          <p:spPr>
            <a:xfrm>
              <a:off x="9330055" y="2005330"/>
              <a:ext cx="349250" cy="459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1</a:t>
              </a:r>
            </a:p>
          </p:txBody>
        </p:sp>
        <p:sp>
          <p:nvSpPr>
            <p:cNvPr id="13" name="Text Box 2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z8AAFYMAAD1QQAAKg8AAAAgAAAmAAAACAAAAP//////////"/>
                </a:ext>
              </a:extLst>
            </p:cNvSpPr>
            <p:nvPr/>
          </p:nvSpPr>
          <p:spPr>
            <a:xfrm>
              <a:off x="10372725" y="2005330"/>
              <a:ext cx="349250" cy="459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1</a:t>
              </a:r>
            </a:p>
          </p:txBody>
        </p:sp>
        <p:cxnSp>
          <p:nvCxnSpPr>
            <p:cNvPr id="12" name="AutoShape 24"/>
            <p:cNvCxn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AAAAAACASM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DcAAEkNAACNQwAAWA0AAAAAAAAmAAAACAAAAP//////////"/>
                </a:ext>
              </a:extLst>
            </p:cNvCxnSpPr>
            <p:nvPr/>
          </p:nvCxnSpPr>
          <p:spPr>
            <a:xfrm rot="5400000" flipV="1">
              <a:off x="10001885" y="1189990"/>
              <a:ext cx="9525" cy="1948815"/>
            </a:xfrm>
            <a:prstGeom prst="curvedConnector3">
              <a:avLst>
                <a:gd name="adj1" fmla="val -24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</p:cxnSp>
        <p:sp>
          <p:nvSpPr>
            <p:cNvPr id="11" name="Text Box 2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DIAAP8SAAA2NAAA0xUAAAAgAAAmAAAACAAAAP//////////"/>
                </a:ext>
              </a:extLst>
            </p:cNvSpPr>
            <p:nvPr/>
          </p:nvSpPr>
          <p:spPr>
            <a:xfrm>
              <a:off x="8138160" y="3088005"/>
              <a:ext cx="349250" cy="459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0</a:t>
              </a:r>
            </a:p>
          </p:txBody>
        </p:sp>
        <p:sp>
          <p:nvSpPr>
            <p:cNvPr id="10" name="Text Box 2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t0AAACURAADdQgAA+RMAAAAgAAAmAAAACAAAAP//////////"/>
                </a:ext>
              </a:extLst>
            </p:cNvSpPr>
            <p:nvPr/>
          </p:nvSpPr>
          <p:spPr>
            <a:xfrm>
              <a:off x="10520045" y="2787015"/>
              <a:ext cx="349250" cy="459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0</a:t>
              </a:r>
            </a:p>
          </p:txBody>
        </p:sp>
        <p:sp>
          <p:nvSpPr>
            <p:cNvPr id="9" name="Text Box 2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TkAAHoUAACLOwAAThcAAAAgAAAmAAAACAAAAP//////////"/>
                </a:ext>
              </a:extLst>
            </p:cNvSpPr>
            <p:nvPr/>
          </p:nvSpPr>
          <p:spPr>
            <a:xfrm>
              <a:off x="9330055" y="3328670"/>
              <a:ext cx="349250" cy="459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0</a:t>
              </a:r>
            </a:p>
          </p:txBody>
        </p:sp>
        <p:sp>
          <p:nvSpPr>
            <p:cNvPr id="8" name="Text Box 2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zwAAGAJAACZPgAA+AwAAAAgAAAmAAAACAAAAP//////////"/>
                </a:ext>
              </a:extLst>
            </p:cNvSpPr>
            <p:nvPr/>
          </p:nvSpPr>
          <p:spPr>
            <a:xfrm>
              <a:off x="9778365" y="1524000"/>
              <a:ext cx="397510" cy="584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3200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ε</a:t>
              </a:r>
            </a:p>
          </p:txBody>
        </p:sp>
        <p:sp>
          <p:nvSpPr>
            <p:cNvPr id="7" name="Text Box 2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TUAAAkQAAC3NwAAoRMAAAAgAAAmAAAACAAAAP//////////"/>
                </a:ext>
              </a:extLst>
            </p:cNvSpPr>
            <p:nvPr/>
          </p:nvSpPr>
          <p:spPr>
            <a:xfrm>
              <a:off x="8659495" y="2606675"/>
              <a:ext cx="397510" cy="584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3200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ε</a:t>
              </a:r>
            </a:p>
          </p:txBody>
        </p:sp>
        <p:sp>
          <p:nvSpPr>
            <p:cNvPr id="6" name="Text Box 3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DoAAMYQAADBPAAAXhQAAAAgAAAmAAAACAAAAP//////////"/>
                </a:ext>
              </a:extLst>
            </p:cNvSpPr>
            <p:nvPr/>
          </p:nvSpPr>
          <p:spPr>
            <a:xfrm>
              <a:off x="9479280" y="2726690"/>
              <a:ext cx="396875" cy="584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3200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ε</a:t>
              </a:r>
            </a:p>
          </p:txBody>
        </p:sp>
      </p:grpSp>
      <p:grpSp>
        <p:nvGrpSpPr>
          <p:cNvPr id="32" name="Group 31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K4KAAD/DgAASQ0AALcTAAAQAAAAJgAAAAgAAAD/////AAAAAA=="/>
              </a:ext>
            </a:extLst>
          </p:cNvGrpSpPr>
          <p:nvPr/>
        </p:nvGrpSpPr>
        <p:grpSpPr>
          <a:xfrm>
            <a:off x="1736090" y="2437765"/>
            <a:ext cx="423545" cy="767080"/>
            <a:chOff x="1736090" y="2437765"/>
            <a:chExt cx="423545" cy="767080"/>
          </a:xfrm>
        </p:grpSpPr>
        <p:sp>
          <p:nvSpPr>
            <p:cNvPr id="34" name="Text Box 3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QsAAP8OAADmDAAA1BEAAAAgAAAmAAAACAAAAP//////////"/>
                </a:ext>
              </a:extLst>
            </p:cNvSpPr>
            <p:nvPr/>
          </p:nvSpPr>
          <p:spPr>
            <a:xfrm>
              <a:off x="1791335" y="2437765"/>
              <a:ext cx="30543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>
                  <a:solidFill>
                    <a:srgbClr val="FF0066"/>
                  </a:solidFill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˄</a:t>
              </a:r>
            </a:p>
          </p:txBody>
        </p:sp>
        <p:sp>
          <p:nvSpPr>
            <p:cNvPr id="33" name="Text Box 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goAAB8QAABJDQAAtxMAAAAgAAAmAAAACAAAAP//////////"/>
                </a:ext>
              </a:extLst>
            </p:cNvSpPr>
            <p:nvPr/>
          </p:nvSpPr>
          <p:spPr>
            <a:xfrm>
              <a:off x="1736090" y="2620645"/>
              <a:ext cx="423545" cy="584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3200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δ</a:t>
              </a:r>
            </a:p>
          </p:txBody>
        </p:sp>
      </p:grpSp>
      <p:grpSp>
        <p:nvGrpSpPr>
          <p:cNvPr id="35" name="Group 34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K4KAACiEgAASQ0AAFkXAAAQAAAAJgAAAAgAAAD/////AAAAAA=="/>
              </a:ext>
            </a:extLst>
          </p:cNvGrpSpPr>
          <p:nvPr/>
        </p:nvGrpSpPr>
        <p:grpSpPr>
          <a:xfrm>
            <a:off x="1736090" y="3028950"/>
            <a:ext cx="423545" cy="766445"/>
            <a:chOff x="1736090" y="3028950"/>
            <a:chExt cx="423545" cy="766445"/>
          </a:xfrm>
        </p:grpSpPr>
        <p:sp>
          <p:nvSpPr>
            <p:cNvPr id="37" name="Text Box 3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AsAAKISAAABDQAAdxUAAAAgAAAmAAAACAAAAP//////////"/>
                </a:ext>
              </a:extLst>
            </p:cNvSpPr>
            <p:nvPr/>
          </p:nvSpPr>
          <p:spPr>
            <a:xfrm>
              <a:off x="1808480" y="3028950"/>
              <a:ext cx="305435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>
                  <a:solidFill>
                    <a:srgbClr val="FF0066"/>
                  </a:solidFill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˄</a:t>
              </a:r>
            </a:p>
          </p:txBody>
        </p:sp>
        <p:sp>
          <p:nvSpPr>
            <p:cNvPr id="36" name="Text Box 3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goAAMETAABJDQAAWRcAAAAgAAAmAAAACAAAAP//////////"/>
                </a:ext>
              </a:extLst>
            </p:cNvSpPr>
            <p:nvPr/>
          </p:nvSpPr>
          <p:spPr>
            <a:xfrm>
              <a:off x="1736090" y="3211195"/>
              <a:ext cx="423545" cy="584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3200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δ</a:t>
              </a:r>
            </a:p>
          </p:txBody>
        </p:sp>
      </p:grpSp>
      <p:grpSp>
        <p:nvGrpSpPr>
          <p:cNvPr id="38" name="Group 37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K4KAABFFgAAEw4AAPwaAAAQAAAAJgAAAAgAAAD/////AAAAAA=="/>
              </a:ext>
            </a:extLst>
          </p:cNvGrpSpPr>
          <p:nvPr/>
        </p:nvGrpSpPr>
        <p:grpSpPr>
          <a:xfrm>
            <a:off x="1736090" y="3620135"/>
            <a:ext cx="551815" cy="766445"/>
            <a:chOff x="1736090" y="3620135"/>
            <a:chExt cx="551815" cy="766445"/>
          </a:xfrm>
        </p:grpSpPr>
        <p:sp>
          <p:nvSpPr>
            <p:cNvPr id="40" name="Text Box 3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AsAAEUWAAACDQAAGhkAAAAgAAAmAAAACAAAAP//////////"/>
                </a:ext>
              </a:extLst>
            </p:cNvSpPr>
            <p:nvPr/>
          </p:nvSpPr>
          <p:spPr>
            <a:xfrm>
              <a:off x="1808480" y="3620135"/>
              <a:ext cx="30607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cap="none">
                  <a:solidFill>
                    <a:srgbClr val="FF0066"/>
                  </a:solidFill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˄</a:t>
              </a:r>
            </a:p>
          </p:txBody>
        </p:sp>
        <p:sp>
          <p:nvSpPr>
            <p:cNvPr id="39" name="Text Box 3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goAAGQXAAATDgAA/BoAAAAgAAAmAAAACAAAAP//////////"/>
                </a:ext>
              </a:extLst>
            </p:cNvSpPr>
            <p:nvPr/>
          </p:nvSpPr>
          <p:spPr>
            <a:xfrm>
              <a:off x="1736090" y="3802380"/>
              <a:ext cx="551815" cy="584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3200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δ 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E0AAADYRQAAXA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Equivalence of NFA, </a:t>
            </a:r>
            <a:r>
              <a:rPr lang="en-us" cap="none">
                <a:solidFill>
                  <a:srgbClr val="3D9CF3"/>
                </a:solidFill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ε</a:t>
            </a:r>
            <a:r>
              <a:rPr lang="en-us" cap="none">
                <a:solidFill>
                  <a:srgbClr val="3D9CF3"/>
                </a:solidFill>
              </a:rPr>
              <a:t>-NFA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EAAL0GAADrSQAAACY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 sz="2600" cap="none"/>
              <a:t>Every NFA </a:t>
            </a:r>
            <a:r>
              <a:rPr lang="en-us" sz="2600" cap="none">
                <a:solidFill>
                  <a:srgbClr val="33CC33"/>
                </a:solidFill>
              </a:rPr>
              <a:t>is</a:t>
            </a:r>
            <a:r>
              <a:rPr lang="en-us" sz="2600" cap="none"/>
              <a:t> an </a:t>
            </a:r>
            <a:r>
              <a:rPr lang="en-us" sz="2600" cap="none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ε</a:t>
            </a:r>
            <a:r>
              <a:rPr lang="en-us" sz="2600" cap="none"/>
              <a:t>-NFA.</a:t>
            </a:r>
          </a:p>
          <a:p>
            <a:pPr lvl="1">
              <a:defRPr lang="en-us"/>
            </a:pPr>
            <a:r>
              <a:rPr lang="en-us" cap="none"/>
              <a:t>It just has no transitions on </a:t>
            </a:r>
            <a:r>
              <a:rPr lang="en-us" cap="none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ε</a:t>
            </a:r>
            <a:r>
              <a:rPr lang="en-us" cap="none"/>
              <a:t>.</a:t>
            </a:r>
          </a:p>
          <a:p>
            <a:pPr>
              <a:defRPr lang="en-us"/>
            </a:pPr>
            <a:r>
              <a:rPr lang="en-us" sz="2600" cap="none"/>
              <a:t>Converse requires us to take an </a:t>
            </a:r>
            <a:r>
              <a:rPr lang="en-us" sz="2600" cap="none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ε</a:t>
            </a:r>
            <a:r>
              <a:rPr lang="en-us" sz="2600" cap="none"/>
              <a:t>-NFA and construct an NFA that accepts the same language.</a:t>
            </a:r>
          </a:p>
          <a:p>
            <a:pPr>
              <a:defRPr lang="en-us"/>
            </a:pPr>
            <a:r>
              <a:rPr lang="en-us" sz="2600" cap="none"/>
              <a:t>We do so by combining </a:t>
            </a:r>
            <a:r>
              <a:rPr lang="en-us" sz="2600" cap="none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ε</a:t>
            </a:r>
            <a:r>
              <a:rPr lang="en-us" sz="2600" cap="none"/>
              <a:t>–transitions with the transition on a real input.</a:t>
            </a:r>
          </a:p>
        </p:txBody>
      </p:sp>
      <p:sp>
        <p:nvSpPr>
          <p:cNvPr id="4" name="Slide Number Placeholder 5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AAAAAAAAAAAAAAAAAAAABAAAAAmAAAACAAAAACBAAB/AAAA"/>
              </a:ext>
            </a:extLst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628C-C2D0-A594-9E48-34C12C066861}" type="slidenum">
              <a:rPr lang="en-us" sz="1200" cap="none">
                <a:solidFill>
                  <a:srgbClr val="FFFFFF"/>
                </a:solidFill>
              </a:rPr>
              <a:t>58</a:t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E0AAADYRQAAXA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Equivalence – (2)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EAAL0GAADrSQAAACY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r>
              <a:rPr lang="en-us" sz="2600" cap="none"/>
              <a:t>Start with an </a:t>
            </a:r>
            <a:r>
              <a:rPr lang="en-us" sz="2600" cap="none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ε</a:t>
            </a:r>
            <a:r>
              <a:rPr lang="en-us" sz="2600" cap="none"/>
              <a:t>-NFA with states Q, inputs </a:t>
            </a:r>
            <a:r>
              <a:rPr lang="en-us" sz="2600" cap="none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Σ</a:t>
            </a:r>
            <a:r>
              <a:rPr lang="en-us" sz="2600" cap="none"/>
              <a:t>, start state q</a:t>
            </a:r>
            <a:r>
              <a:rPr lang="en-us" sz="2600" cap="none" baseline="-24000"/>
              <a:t>0</a:t>
            </a:r>
            <a:r>
              <a:rPr lang="en-us" sz="2600" cap="none"/>
              <a:t>, final states F, and transition function </a:t>
            </a:r>
            <a:r>
              <a:rPr lang="en-us" sz="2600" cap="none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δ</a:t>
            </a:r>
            <a:r>
              <a:rPr lang="en-us" sz="2600" cap="none" baseline="-24000"/>
              <a:t>E</a:t>
            </a:r>
            <a:r>
              <a:rPr lang="en-us" sz="2600" cap="none"/>
              <a:t>.</a:t>
            </a:r>
          </a:p>
          <a:p>
            <a:pPr>
              <a:defRPr lang="en-us"/>
            </a:pPr>
            <a:r>
              <a:rPr lang="en-us" sz="2600" cap="none"/>
              <a:t>Construct an “ordinary” NFA with states Q, inputs </a:t>
            </a:r>
            <a:r>
              <a:rPr lang="en-us" sz="2600" cap="none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Σ</a:t>
            </a:r>
            <a:r>
              <a:rPr lang="en-us" sz="2600" cap="none"/>
              <a:t>, start state q</a:t>
            </a:r>
            <a:r>
              <a:rPr lang="en-us" sz="2600" cap="none" baseline="-24000"/>
              <a:t>0</a:t>
            </a:r>
            <a:r>
              <a:rPr lang="en-us" sz="2600" cap="none"/>
              <a:t>, final states F’, and transition function </a:t>
            </a:r>
            <a:r>
              <a:rPr lang="en-us" sz="2600" cap="none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δ</a:t>
            </a:r>
            <a:r>
              <a:rPr lang="en-us" sz="2600" cap="none" baseline="-24000"/>
              <a:t>N</a:t>
            </a:r>
            <a:r>
              <a:rPr lang="en-us" sz="2600" cap="none"/>
              <a:t>.</a:t>
            </a:r>
          </a:p>
        </p:txBody>
      </p:sp>
      <p:sp>
        <p:nvSpPr>
          <p:cNvPr id="4" name="Slide Number Placeholder 5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AAAAAAAAAAAAAAAAAAAABAAAAAmAAAACAAAAACBAAB/AAAA"/>
              </a:ext>
            </a:extLst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4B30-7ED0-A5BD-9E48-88E8050668DD}" type="slidenum">
              <a:rPr lang="en-us" sz="1200" cap="none">
                <a:solidFill>
                  <a:srgbClr val="FFFFFF"/>
                </a:solidFill>
              </a:rPr>
              <a:t>59</a:t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zwgAAL0BAAAxQgAA/QYAABAAAAAmAAAACAAAAAEAAAAAAAAA"/>
              </a:ext>
            </a:extLst>
          </p:cNvSpPr>
          <p:nvPr>
            <p:ph type="title"/>
          </p:nvPr>
        </p:nvSpPr>
        <p:spPr>
          <a:xfrm>
            <a:off x="1431925" y="282575"/>
            <a:ext cx="9328150" cy="853440"/>
          </a:xfrm>
        </p:spPr>
        <p:txBody>
          <a:bodyPr/>
          <a:lstStyle/>
          <a:p>
            <a:pPr algn="ctr">
              <a:defRPr lang="en-us"/>
            </a:pPr>
            <a:r>
              <a:t>The Transition Function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owEAAHEHAAD+SQAAGyYAABAAAAAmAAAACAAAAAEAAAAAAAAA"/>
              </a:ext>
            </a:extLst>
          </p:cNvSpPr>
          <p:nvPr>
            <p:ph type="body" idx="1"/>
          </p:nvPr>
        </p:nvSpPr>
        <p:spPr>
          <a:xfrm>
            <a:off x="266065" y="1209675"/>
            <a:ext cx="11762105" cy="4984750"/>
          </a:xfrm>
        </p:spPr>
        <p:txBody>
          <a:bodyPr/>
          <a:lstStyle/>
          <a:p>
            <a:pPr>
              <a:defRPr lang="en-us"/>
            </a:pPr>
            <a:r>
              <a:rPr lang="en-us" sz="2600" cap="none"/>
              <a:t>It takes</a:t>
            </a:r>
            <a:r>
              <a:rPr lang="en-us" sz="2600" cap="none">
                <a:solidFill>
                  <a:srgbClr val="C00000"/>
                </a:solidFill>
              </a:rPr>
              <a:t> two arguments</a:t>
            </a:r>
            <a:r>
              <a:rPr lang="en-us" sz="2600" cap="none"/>
              <a:t>: a </a:t>
            </a:r>
            <a:r>
              <a:rPr lang="en-us" sz="2600" cap="none">
                <a:solidFill>
                  <a:srgbClr val="0000FF"/>
                </a:solidFill>
              </a:rPr>
              <a:t>state </a:t>
            </a:r>
            <a:r>
              <a:rPr lang="en-us" sz="2600" cap="none"/>
              <a:t>and </a:t>
            </a:r>
            <a:r>
              <a:rPr lang="en-us" sz="2600" cap="none">
                <a:solidFill>
                  <a:srgbClr val="0000FF"/>
                </a:solidFill>
              </a:rPr>
              <a:t>an input symbol</a:t>
            </a:r>
            <a:r>
              <a:rPr lang="en-us" sz="2600" cap="none"/>
              <a:t>.</a:t>
            </a:r>
          </a:p>
          <a:p>
            <a:pPr>
              <a:defRPr lang="en-us"/>
            </a:pPr>
            <a:r>
              <a:rPr lang="en-us" sz="2600" cap="none"/>
              <a:t>δ(q, a) = the state that the DFA goes to when it is in </a:t>
            </a:r>
            <a:r>
              <a:rPr lang="en-us" sz="2600" b="1" cap="none"/>
              <a:t>state </a:t>
            </a:r>
            <a:r>
              <a:rPr lang="en-us" sz="2600" b="1" i="1" cap="none">
                <a:solidFill>
                  <a:srgbClr val="0000FF"/>
                </a:solidFill>
              </a:rPr>
              <a:t>q</a:t>
            </a:r>
            <a:r>
              <a:rPr lang="en-us" sz="2600" b="1" cap="none">
                <a:solidFill>
                  <a:srgbClr val="0000FF"/>
                </a:solidFill>
              </a:rPr>
              <a:t> </a:t>
            </a:r>
            <a:r>
              <a:rPr lang="en-us" sz="2600" cap="none"/>
              <a:t>and </a:t>
            </a:r>
            <a:r>
              <a:rPr lang="en-us" sz="2600" b="1" cap="none"/>
              <a:t>input</a:t>
            </a:r>
            <a:r>
              <a:rPr lang="en-us" sz="2600" cap="none"/>
              <a:t> </a:t>
            </a:r>
            <a:r>
              <a:rPr lang="en-us" sz="2600" b="1" i="1" cap="none">
                <a:solidFill>
                  <a:srgbClr val="0000FF"/>
                </a:solidFill>
              </a:rPr>
              <a:t>a</a:t>
            </a:r>
            <a:r>
              <a:rPr lang="en-us" sz="2600" b="1" cap="none">
                <a:solidFill>
                  <a:srgbClr val="0000FF"/>
                </a:solidFill>
              </a:rPr>
              <a:t> </a:t>
            </a:r>
            <a:r>
              <a:rPr lang="en-us" sz="2600" cap="none"/>
              <a:t> is received.</a:t>
            </a:r>
          </a:p>
          <a:p>
            <a:pPr algn="just">
              <a:defRPr lang="en-us"/>
            </a:pPr>
            <a:r>
              <a:rPr lang="en-us" sz="2600" b="1" cap="none"/>
              <a:t>DFA </a:t>
            </a:r>
            <a:r>
              <a:rPr lang="en-us" sz="2600" cap="none"/>
              <a:t>do not allow </a:t>
            </a:r>
            <a:r>
              <a:rPr lang="en-us" sz="2600" cap="none">
                <a:solidFill>
                  <a:srgbClr val="0000FF"/>
                </a:solidFill>
              </a:rPr>
              <a:t>non-deterministic state transitions</a:t>
            </a:r>
            <a:r>
              <a:rPr lang="en-us" sz="2600" cap="none"/>
              <a:t>. There </a:t>
            </a:r>
            <a:r>
              <a:rPr lang="en-us" sz="2600" cap="none">
                <a:solidFill>
                  <a:srgbClr val="FF0000"/>
                </a:solidFill>
              </a:rPr>
              <a:t>can not be multiple state</a:t>
            </a:r>
            <a:r>
              <a:rPr lang="en-us" sz="2600" cap="none"/>
              <a:t> transition from </a:t>
            </a:r>
            <a:r>
              <a:rPr lang="en-us" sz="2600" cap="none">
                <a:solidFill>
                  <a:srgbClr val="FF0000"/>
                </a:solidFill>
              </a:rPr>
              <a:t>state </a:t>
            </a:r>
            <a:r>
              <a:rPr lang="en-us" sz="2600" i="1" cap="none">
                <a:solidFill>
                  <a:srgbClr val="FF0000"/>
                </a:solidFill>
              </a:rPr>
              <a:t>q</a:t>
            </a:r>
            <a:r>
              <a:rPr lang="en-us" sz="2600" i="1" cap="none">
                <a:solidFill>
                  <a:srgbClr val="0000FF"/>
                </a:solidFill>
              </a:rPr>
              <a:t> </a:t>
            </a:r>
            <a:r>
              <a:rPr lang="en-us" sz="2600" cap="none"/>
              <a:t>with the </a:t>
            </a:r>
            <a:r>
              <a:rPr lang="en-us" sz="2600" cap="none">
                <a:solidFill>
                  <a:srgbClr val="FF0000"/>
                </a:solidFill>
              </a:rPr>
              <a:t>same input </a:t>
            </a:r>
            <a:r>
              <a:rPr lang="en-us" sz="2600" i="1" cap="none">
                <a:solidFill>
                  <a:srgbClr val="FF0000"/>
                </a:solidFill>
              </a:rPr>
              <a:t>a</a:t>
            </a:r>
            <a:r>
              <a:rPr lang="en-us" sz="2600" cap="none"/>
              <a:t>.</a:t>
            </a:r>
          </a:p>
          <a:p>
            <a:pPr algn="just">
              <a:defRPr lang="en-us"/>
            </a:pPr>
            <a:endParaRPr lang="en-us" sz="2600" cap="none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E0AAADYRQAAXA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Equivalence – (3)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wgAACkJAAAxQgAALSQAABAAAAAmAAAACAAAAAEgAAAAAAAA"/>
              </a:ext>
            </a:extLst>
          </p:cNvSpPr>
          <p:nvPr>
            <p:ph type="body" idx="1"/>
          </p:nvPr>
        </p:nvSpPr>
        <p:spPr>
          <a:xfrm>
            <a:off x="1431925" y="1489075"/>
            <a:ext cx="9328150" cy="439166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buNone/>
              <a:defRPr lang="en-us"/>
            </a:pPr>
            <a:r>
              <a:rPr lang="en-us" sz="2600" u="sng" cap="none"/>
              <a:t>Procedure </a:t>
            </a:r>
            <a:r>
              <a:rPr lang="en-us" sz="2600" cap="none"/>
              <a:t>to convert </a:t>
            </a:r>
            <a:r>
              <a:rPr lang="en-us" sz="2600" cap="none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ε-NFA into NFA</a:t>
            </a:r>
          </a:p>
          <a:p>
            <a:pPr marL="0" indent="0">
              <a:buNone/>
              <a:defRPr lang="en-us"/>
            </a:pPr>
            <a:endParaRPr lang="en-us" sz="2600" cap="none"/>
          </a:p>
          <a:p>
            <a:pPr marL="457200" lvl="1" indent="0">
              <a:buNone/>
              <a:defRPr lang="en-us"/>
            </a:pPr>
            <a:r>
              <a:rPr lang="en-us" u="sng" cap="none">
                <a:solidFill>
                  <a:srgbClr val="0000FF"/>
                </a:solidFill>
              </a:rPr>
              <a:t>Step 1</a:t>
            </a:r>
            <a:r>
              <a:rPr lang="en-us" cap="none"/>
              <a:t>: Find Closure of all states</a:t>
            </a:r>
          </a:p>
          <a:p>
            <a:pPr marL="457200" lvl="1" indent="0">
              <a:buNone/>
              <a:defRPr lang="en-us"/>
            </a:pPr>
            <a:r>
              <a:rPr lang="en-us" u="sng" cap="none">
                <a:solidFill>
                  <a:srgbClr val="0000FF"/>
                </a:solidFill>
              </a:rPr>
              <a:t>Step 2</a:t>
            </a:r>
            <a:r>
              <a:rPr lang="en-us" cap="none"/>
              <a:t>: Extended Transition Function for all states:</a:t>
            </a:r>
          </a:p>
          <a:p>
            <a:pPr marL="457200" lvl="1" indent="0">
              <a:buNone/>
              <a:defRPr lang="en-us"/>
            </a:pPr>
            <a:r>
              <a:rPr lang="en-us" cap="none"/>
              <a:t>	</a:t>
            </a:r>
          </a:p>
          <a:p>
            <a:pPr marL="457200" lvl="1" indent="0">
              <a:buNone/>
              <a:defRPr lang="en-us"/>
            </a:pPr>
            <a:r>
              <a:rPr lang="en-us" cap="none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	δ(q</a:t>
            </a:r>
            <a:r>
              <a:rPr lang="en-us" cap="none" baseline="-24000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0</a:t>
            </a:r>
            <a:r>
              <a:rPr lang="en-us" cap="none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,a)=CL( </a:t>
            </a:r>
            <a:r>
              <a:rPr lang="en-us" cap="none">
                <a:solidFill>
                  <a:srgbClr val="00B0F0"/>
                </a:solidFill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δ(</a:t>
            </a:r>
            <a:r>
              <a:rPr lang="en-us" cap="none">
                <a:solidFill>
                  <a:srgbClr val="FFC000"/>
                </a:solidFill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CL(q</a:t>
            </a:r>
            <a:r>
              <a:rPr lang="en-us" cap="none" baseline="-24000">
                <a:solidFill>
                  <a:srgbClr val="FFC000"/>
                </a:solidFill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0</a:t>
            </a:r>
            <a:r>
              <a:rPr lang="en-us" cap="none">
                <a:solidFill>
                  <a:srgbClr val="FFC000"/>
                </a:solidFill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)</a:t>
            </a:r>
            <a:r>
              <a:rPr lang="en-us" cap="none">
                <a:solidFill>
                  <a:srgbClr val="00B0F0"/>
                </a:solidFill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,a)</a:t>
            </a:r>
            <a:r>
              <a:rPr lang="en-us" cap="none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)</a:t>
            </a:r>
            <a:endParaRPr lang="en-us" cap="none"/>
          </a:p>
          <a:p>
            <a:pPr marL="0" indent="0">
              <a:buNone/>
              <a:defRPr lang="en-us"/>
            </a:pPr>
            <a:r>
              <a:rPr lang="en-us" sz="2600" cap="none"/>
              <a:t>      </a:t>
            </a:r>
            <a:r>
              <a:rPr lang="en-us" sz="2600" u="sng" cap="none">
                <a:solidFill>
                  <a:srgbClr val="0000FF"/>
                </a:solidFill>
              </a:rPr>
              <a:t>Step 3</a:t>
            </a:r>
            <a:r>
              <a:rPr lang="en-us" sz="2600" cap="none"/>
              <a:t>: Set of all final states F’ consists of all states   	 		whose E-Closure contains a final state in F.</a:t>
            </a:r>
          </a:p>
        </p:txBody>
      </p:sp>
      <p:sp>
        <p:nvSpPr>
          <p:cNvPr id="4" name="Slide Number Placeholder 5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AAAAAAAAAAAAAAAAAAAABAAAAAmAAAACAAAAACBAAB/AAAA"/>
              </a:ext>
            </a:extLst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20E2-ACD0-A5D6-9E48-5A836E06680F}" type="slidenum">
              <a:rPr lang="en-us" sz="1200" cap="none">
                <a:solidFill>
                  <a:srgbClr val="FFFFFF"/>
                </a:solidFill>
              </a:rPr>
              <a:t>60</a:t>
            </a:fld>
            <a:endParaRPr lang="en-us" sz="1200" cap="none">
              <a:solidFill>
                <a:srgbClr val="FFFFFF"/>
              </a:solidFill>
            </a:endParaRPr>
          </a:p>
        </p:txBody>
      </p:sp>
      <p:sp>
        <p:nvSpPr>
          <p:cNvPr id="5" name="Text Box 3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4AAPcaAABiEAAAzB0AABAgAAAmAAAACAAAAP//////////"/>
              </a:ext>
            </a:extLst>
          </p:cNvSpPr>
          <p:nvPr/>
        </p:nvSpPr>
        <p:spPr>
          <a:xfrm>
            <a:off x="2357755" y="4383405"/>
            <a:ext cx="30543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rPr lang="en-us" cap="none">
                <a:solidFill>
                  <a:srgbClr val="FF0066"/>
                </a:solidFill>
                <a:latin typeface="Lucida Sans Unicode" pitchFamily="2" charset="0"/>
                <a:ea typeface="Calibri" pitchFamily="2" charset="0"/>
                <a:cs typeface="Calibri" pitchFamily="2" charset="0"/>
              </a:rPr>
              <a:t>˄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BsAAFgCAACQRQAA+AcAABAAAAAmAAAACAAAAAEAAAAAAAAA"/>
              </a:ext>
            </a:extLst>
          </p:cNvSpPr>
          <p:nvPr>
            <p:ph type="title"/>
          </p:nvPr>
        </p:nvSpPr>
        <p:spPr>
          <a:xfrm>
            <a:off x="4450080" y="381000"/>
            <a:ext cx="6858000" cy="914400"/>
          </a:xfrm>
        </p:spPr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3CC33"/>
                </a:solidFill>
              </a:rPr>
              <a:t>Example</a:t>
            </a:r>
            <a:r>
              <a:rPr lang="en-us" cap="none">
                <a:solidFill>
                  <a:srgbClr val="3D9CF3"/>
                </a:solidFill>
              </a:rPr>
              <a:t>: </a:t>
            </a:r>
            <a:r>
              <a:rPr lang="en-us" cap="none">
                <a:solidFill>
                  <a:srgbClr val="3D9CF3"/>
                </a:solidFill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ε</a:t>
            </a:r>
            <a:r>
              <a:rPr lang="en-us" cap="none">
                <a:solidFill>
                  <a:srgbClr val="3D9CF3"/>
                </a:solidFill>
              </a:rPr>
              <a:t>-NFA-to-NFA</a:t>
            </a:r>
          </a:p>
        </p:txBody>
      </p:sp>
      <p:sp>
        <p:nvSpPr>
          <p:cNvPr id="3" name="Slide Number Placeholder 4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JS8AABonAADYRQAAWSkAABAAAAAmAAAACAAAAAGBAAB/AAAA"/>
              </a:ext>
            </a:extLst>
          </p:cNvSpPr>
          <p:nvPr>
            <p:ph type="sldNum" sz="quarter" idx="12"/>
          </p:nvPr>
        </p:nvSpPr>
        <p:spPr>
          <a:xfrm>
            <a:off x="7663815" y="6356350"/>
            <a:ext cx="3689985" cy="365125"/>
          </a:xfrm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79BF-F1D0-A58F-9E48-07DA37066852}" type="slidenum">
              <a:rPr lang="en-us" sz="1200" cap="none">
                <a:solidFill>
                  <a:srgbClr val="FFFFFF"/>
                </a:solidFill>
              </a:rPr>
              <a:t>61</a:t>
            </a:fld>
            <a:endParaRPr lang="en-us" sz="1200" cap="none">
              <a:solidFill>
                <a:srgbClr val="FFFFFF"/>
              </a:solidFill>
            </a:endParaRPr>
          </a:p>
        </p:txBody>
      </p:sp>
      <p:grpSp>
        <p:nvGrpSpPr>
          <p:cNvPr id="4" name="Group 4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CEHAACoDAAAoxsAAOIdAAAQAAAAJgAAAAgAAAD/////AAAAAA=="/>
              </a:ext>
            </a:extLst>
          </p:cNvGrpSpPr>
          <p:nvPr/>
        </p:nvGrpSpPr>
        <p:grpSpPr>
          <a:xfrm>
            <a:off x="1158875" y="2057400"/>
            <a:ext cx="3333750" cy="2800350"/>
            <a:chOff x="1158875" y="2057400"/>
            <a:chExt cx="3333750" cy="2800350"/>
          </a:xfrm>
        </p:grpSpPr>
        <p:sp>
          <p:nvSpPr>
            <p:cNvPr id="11" name="Text Box 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woAAKgMAAD7GgAA4h0AAAAgAAAmAAAACAAAAP//////////"/>
                </a:ext>
              </a:extLst>
            </p:cNvSpPr>
            <p:nvPr/>
          </p:nvSpPr>
          <p:spPr>
            <a:xfrm>
              <a:off x="1680845" y="2057400"/>
              <a:ext cx="2705100" cy="28003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     0     1     </a:t>
              </a:r>
              <a:r>
                <a:rPr lang="en-us" sz="3200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ε</a:t>
              </a:r>
            </a:p>
            <a:p>
              <a:pPr>
                <a:defRPr lang="en-us"/>
              </a:pPr>
              <a:r>
                <a:t>A  {E}  {B}  </a:t>
              </a:r>
              <a:r>
                <a:rPr lang="en-us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∅</a:t>
              </a:r>
            </a:p>
            <a:p>
              <a:pPr>
                <a:defRPr lang="en-us"/>
              </a:pPr>
              <a:r>
                <a:t>B   </a:t>
              </a:r>
              <a:r>
                <a:rPr lang="en-us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∅</a:t>
              </a:r>
              <a:r>
                <a:t>   {C} {D}</a:t>
              </a:r>
            </a:p>
            <a:p>
              <a:pPr>
                <a:defRPr lang="en-us"/>
              </a:pPr>
              <a:r>
                <a:t>C   </a:t>
              </a:r>
              <a:r>
                <a:rPr lang="en-us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∅   </a:t>
              </a:r>
              <a:r>
                <a:t>{D}  </a:t>
              </a:r>
              <a:r>
                <a:rPr lang="en-us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∅</a:t>
              </a:r>
            </a:p>
            <a:p>
              <a:pPr>
                <a:defRPr lang="en-us"/>
              </a:pPr>
              <a:r>
                <a:t>D   </a:t>
              </a:r>
              <a:r>
                <a:rPr lang="en-us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∅    ∅   ∅</a:t>
              </a:r>
            </a:p>
            <a:p>
              <a:pPr>
                <a:defRPr lang="en-us"/>
              </a:pPr>
              <a:r>
                <a:t>E   {F}   </a:t>
              </a:r>
              <a:r>
                <a:rPr lang="en-us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∅</a:t>
              </a:r>
              <a:r>
                <a:t>  {B, C}</a:t>
              </a:r>
            </a:p>
            <a:p>
              <a:pPr>
                <a:defRPr lang="en-us"/>
              </a:pPr>
              <a:r>
                <a:t>F   {D}   </a:t>
              </a:r>
              <a:r>
                <a:rPr lang="en-us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∅  ∅</a:t>
              </a:r>
            </a:p>
          </p:txBody>
        </p:sp>
        <p:sp>
          <p:nvSpPr>
            <p:cNvPr id="10" name="Line 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QcAAKUQAABZCQAApRAAAAAAAAAmAAAACAAAAP//////////"/>
                </a:ext>
              </a:extLst>
            </p:cNvSpPr>
            <p:nvPr/>
          </p:nvSpPr>
          <p:spPr>
            <a:xfrm>
              <a:off x="1158875" y="2705735"/>
              <a:ext cx="36068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9" name="Text Box 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wcAALYWAADVCQAAixkAAAAgAAAmAAAACAAAAP//////////"/>
                </a:ext>
              </a:extLst>
            </p:cNvSpPr>
            <p:nvPr/>
          </p:nvSpPr>
          <p:spPr>
            <a:xfrm>
              <a:off x="1249045" y="3691890"/>
              <a:ext cx="34925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*</a:t>
              </a:r>
            </a:p>
          </p:txBody>
        </p:sp>
        <p:sp>
          <p:nvSpPr>
            <p:cNvPr id="8" name="Line 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wgAAFEPAACjGwAAUQ8AAAAAAAAmAAAACAAAAP//////////"/>
                </a:ext>
              </a:extLst>
            </p:cNvSpPr>
            <p:nvPr/>
          </p:nvSpPr>
          <p:spPr>
            <a:xfrm>
              <a:off x="1429385" y="2489835"/>
              <a:ext cx="306324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7" name="Line 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g0AAIsNAAA6DQAAnBwAAAAAAAAmAAAACAAAAP//////////"/>
                </a:ext>
              </a:extLst>
            </p:cNvSpPr>
            <p:nvPr/>
          </p:nvSpPr>
          <p:spPr>
            <a:xfrm>
              <a:off x="2150110" y="2201545"/>
              <a:ext cx="0" cy="24491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6" name="Line 1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BAAAIsNAADgEAAAnBwAAAAAAAAmAAAACAAAAP//////////"/>
                </a:ext>
              </a:extLst>
            </p:cNvSpPr>
            <p:nvPr/>
          </p:nvSpPr>
          <p:spPr>
            <a:xfrm>
              <a:off x="2743200" y="2201545"/>
              <a:ext cx="0" cy="24491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5" name="Line 11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QAAIsNAAChFAAAnBwAAAAAAAAmAAAACAAAAP//////////"/>
                </a:ext>
              </a:extLst>
            </p:cNvSpPr>
            <p:nvPr/>
          </p:nvSpPr>
          <p:spPr>
            <a:xfrm>
              <a:off x="3353435" y="2201545"/>
              <a:ext cx="0" cy="24491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</p:grpSp>
      <p:sp>
        <p:nvSpPr>
          <p:cNvPr id="12" name="Text Box 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4AAAAeAADSFAAAlyEAABAgAAAmAAAACAAAAP//////////"/>
              </a:ext>
            </a:extLst>
          </p:cNvSpPr>
          <p:nvPr/>
        </p:nvSpPr>
        <p:spPr>
          <a:xfrm>
            <a:off x="2346325" y="4876800"/>
            <a:ext cx="1038225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rPr lang="en-us" sz="3200" cap="none">
                <a:latin typeface="Lucida Sans Unicode" pitchFamily="2" charset="0"/>
                <a:ea typeface="Calibri" pitchFamily="2" charset="0"/>
                <a:cs typeface="Calibri" pitchFamily="2" charset="0"/>
              </a:rPr>
              <a:t>ε</a:t>
            </a:r>
            <a:r>
              <a:t>-NFA</a:t>
            </a:r>
          </a:p>
        </p:txBody>
      </p:sp>
      <p:sp>
        <p:nvSpPr>
          <p:cNvPr id="13" name="Text Box 3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wUAAFgCAACBGgAA/gsAABAgAAAmAAAACAAAAP//////////"/>
              </a:ext>
            </a:extLst>
          </p:cNvSpPr>
          <p:nvPr/>
        </p:nvSpPr>
        <p:spPr>
          <a:xfrm>
            <a:off x="974725" y="381000"/>
            <a:ext cx="3333750" cy="15684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rPr lang="en-us" cap="none">
                <a:solidFill>
                  <a:srgbClr val="FF9900"/>
                </a:solidFill>
              </a:rPr>
              <a:t>Interesting</a:t>
            </a:r>
          </a:p>
          <a:p>
            <a:pPr>
              <a:defRPr lang="en-us"/>
            </a:pPr>
            <a:r>
              <a:rPr lang="en-us" cap="none">
                <a:solidFill>
                  <a:srgbClr val="FF9900"/>
                </a:solidFill>
              </a:rPr>
              <a:t>closures</a:t>
            </a:r>
            <a:r>
              <a:t>: </a:t>
            </a:r>
          </a:p>
          <a:p>
            <a:pPr>
              <a:defRPr lang="en-us"/>
            </a:pPr>
            <a:r>
              <a:t>CL(B) = {B,D};    CL(E) = {B,C,D,E}</a:t>
            </a:r>
          </a:p>
        </p:txBody>
      </p:sp>
      <p:grpSp>
        <p:nvGrpSpPr>
          <p:cNvPr id="14" name="Group 4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J8uAAAgBgAAXkcAAA0UAAAQAAAAJgAAAAgAAAD/////AAAAAA=="/>
              </a:ext>
            </a:extLst>
          </p:cNvGrpSpPr>
          <p:nvPr/>
        </p:nvGrpSpPr>
        <p:grpSpPr>
          <a:xfrm>
            <a:off x="7578725" y="995680"/>
            <a:ext cx="4022725" cy="2263775"/>
            <a:chOff x="7578725" y="995680"/>
            <a:chExt cx="4022725" cy="2263775"/>
          </a:xfrm>
        </p:grpSpPr>
        <p:sp>
          <p:nvSpPr>
            <p:cNvPr id="40" name="Oval 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//+Z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+ZAAAAAAEAAAAAAAAAAAAAAAAAAAAAAAAAAAAAAAAAAAAAAAAAAAAAAAJ/f38AAAAAA8zMzADAwP8Af39/AAAAAAAAAAAAAAAAAAAAAAAAAAAAIQAAABgAAAAUAAAAST0AADIKAAAJQAAAagwAAAAgAAAmAAAACAAAAP//////////"/>
                </a:ext>
              </a:extLst>
            </p:cNvSpPr>
            <p:nvPr/>
          </p:nvSpPr>
          <p:spPr>
            <a:xfrm>
              <a:off x="9962515" y="1657350"/>
              <a:ext cx="447040" cy="36068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C</a:t>
              </a:r>
            </a:p>
          </p:txBody>
        </p:sp>
        <p:sp>
          <p:nvSpPr>
            <p:cNvPr id="39" name="Oval 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//+Z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+ZAAAAAAEAAAAAAAAAAAAAAAAAAAAAAAAAAAAAAAAAAAAAAAAAAAAAAAJ/f38AAAAAA8zMzADAwP8Af39/AAAAAAAAAAAAAAAAAAAAAAAAAAAAIQAAABgAAAAUAAAA3zYAAB0QAACfOQAAVRIAAAAgAAAmAAAACAAAAP//////////"/>
                </a:ext>
              </a:extLst>
            </p:cNvSpPr>
            <p:nvPr/>
          </p:nvSpPr>
          <p:spPr>
            <a:xfrm>
              <a:off x="8919845" y="2619375"/>
              <a:ext cx="447040" cy="36068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E</a:t>
              </a:r>
            </a:p>
          </p:txBody>
        </p:sp>
        <p:sp>
          <p:nvSpPr>
            <p:cNvPr id="38" name="Oval 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//+Z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+ZAAAAAAEAAAAAAAAAAAAAAAAAAAAAAAAAAAAAAAAAAAAAAAAAAAAAAAJ/f38AAAAAA8zMzADAwP8Af39/AAAAAAAAAAAAAAAAAAAAAAAAAAAAIQAAABgAAAAUAAAAST0AAB0QAAAJQAAAVRIAAAAgAAAmAAAACAAAAP//////////"/>
                </a:ext>
              </a:extLst>
            </p:cNvSpPr>
            <p:nvPr/>
          </p:nvSpPr>
          <p:spPr>
            <a:xfrm>
              <a:off x="9962515" y="2619375"/>
              <a:ext cx="447040" cy="36068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F</a:t>
              </a:r>
            </a:p>
          </p:txBody>
        </p:sp>
        <p:sp>
          <p:nvSpPr>
            <p:cNvPr id="37" name="Oval 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//+Z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+ZAAAAAAEAAAAAAAAAAAAAAAAAAAAAAAAAAAAAAAAAAAAAAAAAAAAAAAJ/f38AAAAAA8zMzADAwP8Af39/AAAAAAAAAAAAAAAAAAAAAAAAAAAAIQAAABgAAAAUAAAAdDAAACcNAAA0MwAAXw8AAAAgAAAmAAAACAAAAP//////////"/>
                </a:ext>
              </a:extLst>
            </p:cNvSpPr>
            <p:nvPr/>
          </p:nvSpPr>
          <p:spPr>
            <a:xfrm>
              <a:off x="7876540" y="2138045"/>
              <a:ext cx="447040" cy="36068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A</a:t>
              </a:r>
            </a:p>
          </p:txBody>
        </p:sp>
        <p:sp>
          <p:nvSpPr>
            <p:cNvPr id="36" name="Oval 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//+Z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+ZAAAAAAEAAAAAAAAAAAAAAAAAAAAAAAAAAAAAAAAAAAAAAAAAAAAAAAJ/f38AAAAAA8zMzADAwP8Af39/AAAAAAAAAAAAAAAAAAAAAAAAAAAAIQAAABgAAAAUAAAA3zYAADIKAACfOQAAagwAAAAgAAAmAAAACAAAAP//////////"/>
                </a:ext>
              </a:extLst>
            </p:cNvSpPr>
            <p:nvPr/>
          </p:nvSpPr>
          <p:spPr>
            <a:xfrm>
              <a:off x="8919845" y="1657350"/>
              <a:ext cx="447040" cy="36068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B</a:t>
              </a:r>
            </a:p>
          </p:txBody>
        </p:sp>
        <p:sp>
          <p:nvSpPr>
            <p:cNvPr id="35" name="Oval 1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//+ZA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+ZAAAAAAEAAAAAAAAAAAAAAAAAAAAAAAAAAAAAAAAAAAAAAAAAAAAAAAJ/f38AAAAAA8zMzADAwP8Af39/AAAAAAAAAAAAAAAAAAAAAAAAAAAAIQAAABgAAAAUAAAAKUQAADIKAADpRgAAagwAAAAgAAAmAAAACAAAAP//////////"/>
                </a:ext>
              </a:extLst>
            </p:cNvSpPr>
            <p:nvPr/>
          </p:nvSpPr>
          <p:spPr>
            <a:xfrm>
              <a:off x="11080115" y="1657350"/>
              <a:ext cx="447040" cy="360680"/>
            </a:xfrm>
            <a:prstGeom prst="ellipse">
              <a:avLst/>
            </a:prstGeom>
            <a:solidFill>
              <a:srgbClr val="FFFF99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t>D</a:t>
              </a:r>
            </a:p>
          </p:txBody>
        </p:sp>
        <p:sp>
          <p:nvSpPr>
            <p:cNvPr id="34" name="Oval 11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0MAANMJAABeRwAAyQwAAAAgAAAmAAAACAAAAP//////////"/>
                </a:ext>
              </a:extLst>
            </p:cNvSpPr>
            <p:nvPr/>
          </p:nvSpPr>
          <p:spPr>
            <a:xfrm>
              <a:off x="11005185" y="1597025"/>
              <a:ext cx="596265" cy="48133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endParaRPr/>
            </a:p>
          </p:txBody>
        </p:sp>
        <p:sp>
          <p:nvSpPr>
            <p:cNvPr id="33" name="Line 1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y4AABoOAAB0MAAAGg4AAAAAAAAmAAAACAAAAP//////////"/>
                </a:ext>
              </a:extLst>
            </p:cNvSpPr>
            <p:nvPr/>
          </p:nvSpPr>
          <p:spPr>
            <a:xfrm>
              <a:off x="7578725" y="2292350"/>
              <a:ext cx="29781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32" name="Line 1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zIAACQLAADfNgAAXQ0AAAAAAAAmAAAACAAAAP//////////"/>
                </a:ext>
              </a:extLst>
            </p:cNvSpPr>
            <p:nvPr/>
          </p:nvSpPr>
          <p:spPr>
            <a:xfrm flipV="1">
              <a:off x="8249285" y="1811020"/>
              <a:ext cx="670560" cy="36131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rot="10800000"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31" name="Line 14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zIAANcOAADfNgAAEBEAAAAAAAAmAAAACAAAAP//////////"/>
                </a:ext>
              </a:extLst>
            </p:cNvSpPr>
            <p:nvPr/>
          </p:nvSpPr>
          <p:spPr>
            <a:xfrm>
              <a:off x="8249285" y="2412365"/>
              <a:ext cx="670560" cy="36131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30" name="Line 1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zkAACQLAABJPQAAJAsAAAAAAAAmAAAACAAAAP//////////"/>
                </a:ext>
              </a:extLst>
            </p:cNvSpPr>
            <p:nvPr/>
          </p:nvSpPr>
          <p:spPr>
            <a:xfrm>
              <a:off x="9366885" y="1811020"/>
              <a:ext cx="59563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9" name="Line 1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zgAAEAMAAA/OAAA8w8AAAAAAAAmAAAACAAAAP//////////"/>
                </a:ext>
              </a:extLst>
            </p:cNvSpPr>
            <p:nvPr/>
          </p:nvSpPr>
          <p:spPr>
            <a:xfrm flipV="1">
              <a:off x="9143365" y="1991360"/>
              <a:ext cx="0" cy="60134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rot="10800000"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8" name="Line 1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TkAAOILAAC+PQAAUhAAAAAAAAAmAAAACAAAAP//////////"/>
                </a:ext>
              </a:extLst>
            </p:cNvSpPr>
            <p:nvPr/>
          </p:nvSpPr>
          <p:spPr>
            <a:xfrm flipV="1">
              <a:off x="9291955" y="1931670"/>
              <a:ext cx="744855" cy="72136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rot="10800000"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7" name="Line 1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zkAABARAABJPQAAEBEAAAAAAAAmAAAACAAAAP//////////"/>
                </a:ext>
              </a:extLst>
            </p:cNvSpPr>
            <p:nvPr/>
          </p:nvSpPr>
          <p:spPr>
            <a:xfrm>
              <a:off x="9366885" y="2773680"/>
              <a:ext cx="59563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6" name="Line 1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UAAACQLAACzQwAAJAsAAAAAAAAmAAAACAAAAP//////////"/>
                </a:ext>
              </a:extLst>
            </p:cNvSpPr>
            <p:nvPr/>
          </p:nvSpPr>
          <p:spPr>
            <a:xfrm>
              <a:off x="10409555" y="1811020"/>
              <a:ext cx="59563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5" name="Line 2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D8AAEAMAAApRAAAUhAAAAAAAAAmAAAACAAAAP//////////"/>
                </a:ext>
              </a:extLst>
            </p:cNvSpPr>
            <p:nvPr/>
          </p:nvSpPr>
          <p:spPr>
            <a:xfrm flipV="1">
              <a:off x="10335260" y="1991360"/>
              <a:ext cx="744855" cy="66167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rot="10800000"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4" name="Text Box 21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zIAADIKAADlNAAABg0AAAAgAAAmAAAACAAAAP//////////"/>
                </a:ext>
              </a:extLst>
            </p:cNvSpPr>
            <p:nvPr/>
          </p:nvSpPr>
          <p:spPr>
            <a:xfrm>
              <a:off x="8249285" y="1657350"/>
              <a:ext cx="349250" cy="459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1</a:t>
              </a:r>
            </a:p>
          </p:txBody>
        </p:sp>
        <p:sp>
          <p:nvSpPr>
            <p:cNvPr id="23" name="Text Box 2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DoAABYJAAA6PAAA6gsAAAAgAAAmAAAACAAAAP//////////"/>
                </a:ext>
              </a:extLst>
            </p:cNvSpPr>
            <p:nvPr/>
          </p:nvSpPr>
          <p:spPr>
            <a:xfrm>
              <a:off x="9441180" y="1477010"/>
              <a:ext cx="349250" cy="459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1</a:t>
              </a:r>
            </a:p>
          </p:txBody>
        </p:sp>
        <p:sp>
          <p:nvSpPr>
            <p:cNvPr id="22" name="Text Box 2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kAAABYJAACkQgAA6gsAAAAgAAAmAAAACAAAAP//////////"/>
                </a:ext>
              </a:extLst>
            </p:cNvSpPr>
            <p:nvPr/>
          </p:nvSpPr>
          <p:spPr>
            <a:xfrm>
              <a:off x="10483850" y="1477010"/>
              <a:ext cx="349250" cy="459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1</a:t>
              </a:r>
            </a:p>
          </p:txBody>
        </p:sp>
        <p:cxnSp>
          <p:nvCxnSpPr>
            <p:cNvPr id="21" name="AutoShape 24"/>
            <p:cNvCxn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AAAAAACASM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zgAAAgKAAA8RAAAGAoAAAAAAAAmAAAACAAAAP//////////"/>
                </a:ext>
              </a:extLst>
            </p:cNvCxnSpPr>
            <p:nvPr/>
          </p:nvCxnSpPr>
          <p:spPr>
            <a:xfrm rot="5400000" flipV="1">
              <a:off x="10112375" y="661670"/>
              <a:ext cx="10160" cy="1948815"/>
            </a:xfrm>
            <a:prstGeom prst="curvedConnector3">
              <a:avLst>
                <a:gd name="adj1" fmla="val -240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</p:cxnSp>
        <p:sp>
          <p:nvSpPr>
            <p:cNvPr id="20" name="Text Box 2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zIAAL4PAADlNAAAkhIAAAAgAAAmAAAACAAAAP//////////"/>
                </a:ext>
              </a:extLst>
            </p:cNvSpPr>
            <p:nvPr/>
          </p:nvSpPr>
          <p:spPr>
            <a:xfrm>
              <a:off x="8249285" y="2559050"/>
              <a:ext cx="349250" cy="459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0</a:t>
              </a:r>
            </a:p>
          </p:txBody>
        </p:sp>
        <p:sp>
          <p:nvSpPr>
            <p:cNvPr id="19" name="Text Box 2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kEAAOUNAACMQwAAuRAAAAAgAAAmAAAACAAAAP//////////"/>
                </a:ext>
              </a:extLst>
            </p:cNvSpPr>
            <p:nvPr/>
          </p:nvSpPr>
          <p:spPr>
            <a:xfrm>
              <a:off x="10631170" y="2258695"/>
              <a:ext cx="349250" cy="459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0</a:t>
              </a:r>
            </a:p>
          </p:txBody>
        </p:sp>
        <p:sp>
          <p:nvSpPr>
            <p:cNvPr id="18" name="Text Box 2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DoAADkRAAA6PAAADRQAAAAgAAAmAAAACAAAAP//////////"/>
                </a:ext>
              </a:extLst>
            </p:cNvSpPr>
            <p:nvPr/>
          </p:nvSpPr>
          <p:spPr>
            <a:xfrm>
              <a:off x="9441180" y="2799715"/>
              <a:ext cx="349250" cy="4597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0</a:t>
              </a:r>
            </a:p>
          </p:txBody>
        </p:sp>
        <p:sp>
          <p:nvSpPr>
            <p:cNvPr id="17" name="Text Box 2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1jwAACAGAABIPwAAtwkAAAAgAAAmAAAACAAAAP//////////"/>
                </a:ext>
              </a:extLst>
            </p:cNvSpPr>
            <p:nvPr/>
          </p:nvSpPr>
          <p:spPr>
            <a:xfrm>
              <a:off x="9889490" y="995680"/>
              <a:ext cx="397510" cy="5835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3200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ε</a:t>
              </a:r>
            </a:p>
          </p:txBody>
        </p:sp>
        <p:sp>
          <p:nvSpPr>
            <p:cNvPr id="16" name="Text Box 2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9DUAAMkMAABmOAAAYBAAAAAgAAAmAAAACAAAAP//////////"/>
                </a:ext>
              </a:extLst>
            </p:cNvSpPr>
            <p:nvPr/>
          </p:nvSpPr>
          <p:spPr>
            <a:xfrm>
              <a:off x="8770620" y="2078355"/>
              <a:ext cx="397510" cy="5835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3200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ε</a:t>
              </a:r>
            </a:p>
          </p:txBody>
        </p:sp>
        <p:sp>
          <p:nvSpPr>
            <p:cNvPr id="15" name="Text Box 3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zoAAIYNAABwPQAAHREAAAAgAAAmAAAACAAAAP//////////"/>
                </a:ext>
              </a:extLst>
            </p:cNvSpPr>
            <p:nvPr/>
          </p:nvSpPr>
          <p:spPr>
            <a:xfrm>
              <a:off x="9590405" y="2198370"/>
              <a:ext cx="396875" cy="5835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3200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ε</a:t>
              </a:r>
            </a:p>
          </p:txBody>
        </p:sp>
      </p:grpSp>
      <p:grpSp>
        <p:nvGrpSpPr>
          <p:cNvPr id="41" name="Group 5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FEWAAABDAAAaD4AAP0oAAAQAAAAJgAAAAgAAAD/////AAAAAA=="/>
              </a:ext>
            </a:extLst>
          </p:cNvGrpSpPr>
          <p:nvPr/>
        </p:nvGrpSpPr>
        <p:grpSpPr>
          <a:xfrm>
            <a:off x="3627755" y="1951355"/>
            <a:ext cx="6517005" cy="4711700"/>
            <a:chOff x="3627755" y="1951355"/>
            <a:chExt cx="6517005" cy="4711700"/>
          </a:xfrm>
        </p:grpSpPr>
        <p:grpSp>
          <p:nvGrpSpPr>
            <p:cNvPr id="43" name="Group 4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D0iMTgfAAAAVAAAAAAAAAAAAAAAAAAAAAAAAAAAAAAAAAAAAAAAAAAAAAAAAAAAAAAAAAAAAAAAAAAAAAAAAAAAAAAAAAAAAAAAAAAAAAAAAAAAAAAAAAAAAAAAAAAAACEAAAAYAAAAFAAAAFEWAAABDAAAaD4AAP0oAAAAAAAAJgAAAAgAAAD/////AAAAAA=="/>
                </a:ext>
              </a:extLst>
            </p:cNvGrpSpPr>
            <p:nvPr/>
          </p:nvGrpSpPr>
          <p:grpSpPr>
            <a:xfrm>
              <a:off x="3627755" y="1951355"/>
              <a:ext cx="6517005" cy="4711700"/>
              <a:chOff x="3627755" y="1951355"/>
              <a:chExt cx="6517005" cy="4711700"/>
            </a:xfrm>
          </p:grpSpPr>
          <p:sp>
            <p:nvSpPr>
              <p:cNvPr id="59" name="Line 15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iEAAPAPAABfIwAA8A8AAAAAAAAmAAAACAAAAP//////////"/>
                  </a:ext>
                </a:extLst>
              </p:cNvSpPr>
              <p:nvPr/>
            </p:nvSpPr>
            <p:spPr>
              <a:xfrm>
                <a:off x="5383530" y="2590800"/>
                <a:ext cx="366395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en-us"/>
                </a:pPr>
                <a:endParaRPr/>
              </a:p>
            </p:txBody>
          </p:sp>
          <p:grpSp>
            <p:nvGrpSpPr>
              <p:cNvPr id="44" name="Group 1"/>
              <p:cNvGrp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FEWAAABDAAAaD4AAP0oAAAAAAAAJgAAAAgAAAD/////AAAAAA=="/>
                  </a:ext>
                </a:extLst>
              </p:cNvGrpSpPr>
              <p:nvPr/>
            </p:nvGrpSpPr>
            <p:grpSpPr>
              <a:xfrm>
                <a:off x="3627755" y="1951355"/>
                <a:ext cx="6517005" cy="4711700"/>
                <a:chOff x="3627755" y="1951355"/>
                <a:chExt cx="6517005" cy="4711700"/>
              </a:xfrm>
            </p:grpSpPr>
            <p:sp>
              <p:nvSpPr>
                <p:cNvPr id="58" name="Text Box 14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iIAAAEMAADqMQAAeBwAAAAgAAAmAAAACAAAAP//////////"/>
                    </a:ext>
                  </a:extLst>
                </p:cNvSpPr>
                <p:nvPr/>
              </p:nvSpPr>
              <p:spPr>
                <a:xfrm>
                  <a:off x="5675630" y="1951355"/>
                  <a:ext cx="2438400" cy="267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none" lIns="91440" tIns="45720" rIns="91440" bIns="45720" numCol="1" spcCol="215900" anchor="t"/>
                <a:lstStyle>
                  <a:lvl1pPr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>
                    <a:defRPr lang="en-us"/>
                  </a:pPr>
                  <a:r>
                    <a:t>     0        1</a:t>
                  </a:r>
                </a:p>
                <a:p>
                  <a:pPr>
                    <a:defRPr lang="en-us"/>
                  </a:pPr>
                  <a:r>
                    <a:t>A  </a:t>
                  </a:r>
                  <a:r>
                    <a:rPr lang="en-us" sz="1800" cap="none"/>
                    <a:t>{B,C,D,E}{B,D}</a:t>
                  </a:r>
                </a:p>
                <a:p>
                  <a:pPr>
                    <a:defRPr lang="en-us"/>
                  </a:pPr>
                  <a:r>
                    <a:t>B   </a:t>
                  </a:r>
                  <a:r>
                    <a:rPr lang="en-us" cap="none">
                      <a:latin typeface="Lucida Sans Unicode" pitchFamily="2" charset="0"/>
                      <a:ea typeface="Calibri" pitchFamily="2" charset="0"/>
                      <a:cs typeface="Calibri" pitchFamily="2" charset="0"/>
                    </a:rPr>
                    <a:t>∅</a:t>
                  </a:r>
                  <a:r>
                    <a:t>      {C}</a:t>
                  </a:r>
                </a:p>
                <a:p>
                  <a:pPr>
                    <a:defRPr lang="en-us"/>
                  </a:pPr>
                  <a:r>
                    <a:t>C   </a:t>
                  </a:r>
                  <a:r>
                    <a:rPr lang="en-us" cap="none">
                      <a:latin typeface="Lucida Sans Unicode" pitchFamily="2" charset="0"/>
                      <a:ea typeface="Calibri" pitchFamily="2" charset="0"/>
                      <a:cs typeface="Calibri" pitchFamily="2" charset="0"/>
                    </a:rPr>
                    <a:t>∅      </a:t>
                  </a:r>
                  <a:r>
                    <a:t>{D}</a:t>
                  </a:r>
                </a:p>
                <a:p>
                  <a:pPr>
                    <a:defRPr lang="en-us"/>
                  </a:pPr>
                  <a:r>
                    <a:t>D   </a:t>
                  </a:r>
                  <a:r>
                    <a:rPr lang="en-us" cap="none">
                      <a:latin typeface="Lucida Sans Unicode" pitchFamily="2" charset="0"/>
                      <a:ea typeface="Calibri" pitchFamily="2" charset="0"/>
                      <a:cs typeface="Calibri" pitchFamily="2" charset="0"/>
                    </a:rPr>
                    <a:t>∅       ∅</a:t>
                  </a:r>
                </a:p>
                <a:p>
                  <a:pPr>
                    <a:defRPr lang="en-us"/>
                  </a:pPr>
                  <a:r>
                    <a:t>E   {F}     </a:t>
                  </a:r>
                  <a:r>
                    <a:rPr lang="en-us" cap="none">
                      <a:solidFill>
                        <a:srgbClr val="FF0066"/>
                      </a:solidFill>
                    </a:rPr>
                    <a:t>{C, D}</a:t>
                  </a:r>
                </a:p>
                <a:p>
                  <a:pPr>
                    <a:defRPr lang="en-us"/>
                  </a:pPr>
                  <a:r>
                    <a:t>F   {D}     </a:t>
                  </a:r>
                  <a:r>
                    <a:rPr lang="en-us" cap="none">
                      <a:latin typeface="Lucida Sans Unicode" pitchFamily="2" charset="0"/>
                      <a:ea typeface="Calibri" pitchFamily="2" charset="0"/>
                      <a:cs typeface="Calibri" pitchFamily="2" charset="0"/>
                    </a:rPr>
                    <a:t>∅</a:t>
                  </a:r>
                </a:p>
              </p:txBody>
            </p:sp>
            <p:sp>
              <p:nvSpPr>
                <p:cNvPr id="57" name="Text Box 16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SEAABgVAABfIwAA7RcAAAAgAAAmAAAACAAAAP//////////"/>
                    </a:ext>
                  </a:extLst>
                </p:cNvSpPr>
                <p:nvPr/>
              </p:nvSpPr>
              <p:spPr>
                <a:xfrm>
                  <a:off x="5400675" y="3429000"/>
                  <a:ext cx="349250" cy="460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none" lIns="91440" tIns="45720" rIns="91440" bIns="45720" numCol="1" spcCol="215900" anchor="t"/>
                <a:lstStyle>
                  <a:lvl1pPr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>
                    <a:defRPr lang="en-us"/>
                  </a:pPr>
                  <a:r>
                    <a:t>*</a:t>
                  </a:r>
                </a:p>
              </p:txBody>
            </p:sp>
            <p:sp>
              <p:nvSpPr>
                <p:cNvPr id="56" name="Line 17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yIAAIgOAAChLwAAiA4AAAAAAAAmAAAACAAAAP//////////"/>
                    </a:ext>
                  </a:extLst>
                </p:cNvSpPr>
                <p:nvPr/>
              </p:nvSpPr>
              <p:spPr>
                <a:xfrm>
                  <a:off x="5602605" y="2362200"/>
                  <a:ext cx="213995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en-us"/>
                  </a:pPr>
                  <a:endParaRPr/>
                </a:p>
              </p:txBody>
            </p:sp>
            <p:sp>
              <p:nvSpPr>
                <p:cNvPr id="55" name="Line 18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CsAAF0NAACYKwAATR0AAAAAAAAmAAAACAAAAP//////////"/>
                    </a:ext>
                  </a:extLst>
                </p:cNvSpPr>
                <p:nvPr/>
              </p:nvSpPr>
              <p:spPr>
                <a:xfrm>
                  <a:off x="7086600" y="2172335"/>
                  <a:ext cx="0" cy="25908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en-us"/>
                  </a:pPr>
                  <a:endParaRPr/>
                </a:p>
              </p:txBody>
            </p:sp>
            <p:sp>
              <p:nvSpPr>
                <p:cNvPr id="54" name="Line 19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CUAAKgMAACAJQAAmBwAAAAAAAAmAAAACAAAAP//////////"/>
                    </a:ext>
                  </a:extLst>
                </p:cNvSpPr>
                <p:nvPr/>
              </p:nvSpPr>
              <p:spPr>
                <a:xfrm>
                  <a:off x="6096000" y="2057400"/>
                  <a:ext cx="0" cy="25908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en-us"/>
                  </a:pPr>
                  <a:endParaRPr/>
                </a:p>
              </p:txBody>
            </p:sp>
            <p:sp>
              <p:nvSpPr>
                <p:cNvPr id="53" name="Text Box 21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yEAALkXAAB9IwAAjhoAAAAgAAAmAAAACAAAAP//////////"/>
                    </a:ext>
                  </a:extLst>
                </p:cNvSpPr>
                <p:nvPr/>
              </p:nvSpPr>
              <p:spPr>
                <a:xfrm>
                  <a:off x="5419725" y="3856355"/>
                  <a:ext cx="349250" cy="460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none" lIns="91440" tIns="45720" rIns="91440" bIns="45720" numCol="1" spcCol="215900" anchor="t"/>
                <a:lstStyle>
                  <a:lvl1pPr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>
                    <a:defRPr lang="en-us"/>
                  </a:pPr>
                  <a:r>
                    <a:rPr lang="en-us" cap="none">
                      <a:solidFill>
                        <a:srgbClr val="FF0066"/>
                      </a:solidFill>
                    </a:rPr>
                    <a:t>*</a:t>
                  </a:r>
                </a:p>
              </p:txBody>
            </p:sp>
            <p:sp>
              <p:nvSpPr>
                <p:cNvPr id="52" name="Text Box 22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yEAAOAQAAB9IwAAtRMAAAAgAAAmAAAACAAAAP//////////"/>
                    </a:ext>
                  </a:extLst>
                </p:cNvSpPr>
                <p:nvPr/>
              </p:nvSpPr>
              <p:spPr>
                <a:xfrm>
                  <a:off x="5419725" y="2743200"/>
                  <a:ext cx="349250" cy="460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none" lIns="91440" tIns="45720" rIns="91440" bIns="45720" numCol="1" spcCol="215900" anchor="t"/>
                <a:lstStyle>
                  <a:lvl1pPr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>
                    <a:defRPr lang="en-us"/>
                  </a:pPr>
                  <a:r>
                    <a:rPr lang="en-us" cap="none">
                      <a:solidFill>
                        <a:srgbClr val="FF0066"/>
                      </a:solidFill>
                    </a:rPr>
                    <a:t>*</a:t>
                  </a:r>
                </a:p>
              </p:txBody>
            </p:sp>
            <p:grpSp>
              <p:nvGrpSpPr>
                <p:cNvPr id="49" name="Group 25"/>
                <p:cNvGrp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C4ClDofAAAAVAAAAAAAAAAAAAAAAAAAAAAAAAAAAAAAAAAAAAAAAAAAAAAAAAAAAAAAAAAAAAAAAAAAAAAAAAAAAAAAAAAAAAAAAAAAAAAAAAAAAAAAAAAAAAAAAAAAACEAAAAYAAAAFAAAAKEvAABQGQAAaD4AAP0oAAAAAAAAJgAAAAgAAAD/////AAAAAA=="/>
                    </a:ext>
                  </a:extLst>
                </p:cNvGrpSpPr>
                <p:nvPr/>
              </p:nvGrpSpPr>
              <p:grpSpPr>
                <a:xfrm>
                  <a:off x="7742555" y="4114800"/>
                  <a:ext cx="2402205" cy="2548255"/>
                  <a:chOff x="7742555" y="4114800"/>
                  <a:chExt cx="2402205" cy="2548255"/>
                </a:xfrm>
              </p:grpSpPr>
              <p:sp>
                <p:nvSpPr>
                  <p:cNvPr id="51" name="Text Box 23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S8AABAdAABoPgAA/SgAAAAgAAAmAAAACAAAAP//////////"/>
                      </a:ext>
                    </a:extLst>
                  </p:cNvSpPr>
                  <p:nvPr/>
                </p:nvSpPr>
                <p:spPr>
                  <a:xfrm>
                    <a:off x="7742555" y="4724400"/>
                    <a:ext cx="2402205" cy="193865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vert="horz" wrap="none" lIns="91440" tIns="45720" rIns="91440" bIns="45720" numCol="1" spcCol="215900" anchor="t"/>
                  <a:lstStyle>
                    <a:lvl1pPr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1pPr>
                    <a:lvl2pPr marL="742950" indent="-28575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2pPr>
                    <a:lvl3pPr marL="1143000" indent="-22860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3pPr>
                    <a:lvl4pPr marL="1600200" indent="-22860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4pPr>
                    <a:lvl5pPr marL="2057400" indent="-22860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5pPr>
                    <a:lvl6pPr marL="25146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6pPr>
                    <a:lvl7pPr marL="29718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7pPr>
                    <a:lvl8pPr marL="34290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8pPr>
                    <a:lvl9pPr marL="38862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9pPr>
                  </a:lstStyle>
                  <a:p>
                    <a:pPr>
                      <a:defRPr lang="en-us"/>
                    </a:pPr>
                    <a:r>
                      <a:t>Since closure of</a:t>
                    </a:r>
                  </a:p>
                  <a:p>
                    <a:pPr>
                      <a:defRPr lang="en-us"/>
                    </a:pPr>
                    <a:r>
                      <a:t>E includes B and</a:t>
                    </a:r>
                  </a:p>
                  <a:p>
                    <a:pPr>
                      <a:defRPr lang="en-us"/>
                    </a:pPr>
                    <a:r>
                      <a:t>C; which have</a:t>
                    </a:r>
                  </a:p>
                  <a:p>
                    <a:pPr>
                      <a:defRPr lang="en-us"/>
                    </a:pPr>
                    <a:r>
                      <a:t>transitions on 1</a:t>
                    </a:r>
                  </a:p>
                  <a:p>
                    <a:pPr>
                      <a:defRPr lang="en-us"/>
                    </a:pPr>
                    <a:r>
                      <a:t>to C and D.</a:t>
                    </a:r>
                  </a:p>
                </p:txBody>
              </p:sp>
              <p:sp>
                <p:nvSpPr>
                  <p:cNvPr id="50" name="Line 24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TIAAFAZAACGOAAAsRwAAAAAAAAmAAAACAAAAP//////////"/>
                      </a:ext>
                    </a:extLst>
                  </p:cNvSpPr>
                  <p:nvPr/>
                </p:nvSpPr>
                <p:spPr>
                  <a:xfrm flipH="1" flipV="1">
                    <a:off x="8199755" y="4114800"/>
                    <a:ext cx="988695" cy="549275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triangle" w="med" len="med"/>
                  </a:ln>
                  <a:effectLst/>
                </p:spPr>
                <p:txBody>
                  <a:bodyPr rot="10800000" vert="horz" wrap="square" lIns="91440" tIns="45720" rIns="91440" bIns="45720" numCol="1" spcCol="215900" anchor="t"/>
                  <a:lstStyle/>
                  <a:p>
                    <a:pPr>
                      <a:defRPr lang="en-us"/>
                    </a:pPr>
                    <a:endParaRPr/>
                  </a:p>
                </p:txBody>
              </p:sp>
            </p:grpSp>
            <p:grpSp>
              <p:nvGrpSpPr>
                <p:cNvPr id="45" name="Group 29"/>
                <p:cNvGrp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FEWAADAEgAASCUAADAoAAAAAAAAJgAAAAgAAAD/////AAAAAA=="/>
                    </a:ext>
                  </a:extLst>
                </p:cNvGrpSpPr>
                <p:nvPr/>
              </p:nvGrpSpPr>
              <p:grpSpPr>
                <a:xfrm>
                  <a:off x="3627755" y="3048000"/>
                  <a:ext cx="2432685" cy="3484880"/>
                  <a:chOff x="3627755" y="3048000"/>
                  <a:chExt cx="2432685" cy="3484880"/>
                </a:xfrm>
              </p:grpSpPr>
              <p:sp>
                <p:nvSpPr>
                  <p:cNvPr id="48" name="Text Box 26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RYAANAgAABIJQAAMCgAAAAgAAAmAAAACAAAAP//////////"/>
                      </a:ext>
                    </a:extLst>
                  </p:cNvSpPr>
                  <p:nvPr/>
                </p:nvSpPr>
                <p:spPr>
                  <a:xfrm>
                    <a:off x="3627755" y="5334000"/>
                    <a:ext cx="2432685" cy="119888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vert="horz" wrap="none" lIns="91440" tIns="45720" rIns="91440" bIns="45720" numCol="1" spcCol="215900" anchor="t"/>
                  <a:lstStyle>
                    <a:lvl1pPr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1pPr>
                    <a:lvl2pPr marL="742950" indent="-28575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2pPr>
                    <a:lvl3pPr marL="1143000" indent="-22860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3pPr>
                    <a:lvl4pPr marL="1600200" indent="-22860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4pPr>
                    <a:lvl5pPr marL="2057400" indent="-22860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5pPr>
                    <a:lvl6pPr marL="25146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6pPr>
                    <a:lvl7pPr marL="29718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7pPr>
                    <a:lvl8pPr marL="34290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8pPr>
                    <a:lvl9pPr marL="38862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9pPr>
                  </a:lstStyle>
                  <a:p>
                    <a:pPr>
                      <a:defRPr lang="en-us"/>
                    </a:pPr>
                    <a:r>
                      <a:t>Since closures of</a:t>
                    </a:r>
                  </a:p>
                  <a:p>
                    <a:pPr>
                      <a:defRPr lang="en-us"/>
                    </a:pPr>
                    <a:r>
                      <a:t>B and E include</a:t>
                    </a:r>
                  </a:p>
                  <a:p>
                    <a:pPr>
                      <a:defRPr lang="en-us"/>
                    </a:pPr>
                    <a:r>
                      <a:t>final state D.</a:t>
                    </a:r>
                  </a:p>
                </p:txBody>
              </p:sp>
              <p:sp>
                <p:nvSpPr>
                  <p:cNvPr id="47" name="Line 27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R4AAMASAACRIQAA4B8AAAAAAAAmAAAACAAAAP//////////"/>
                      </a:ext>
                    </a:extLst>
                  </p:cNvSpPr>
                  <p:nvPr/>
                </p:nvSpPr>
                <p:spPr>
                  <a:xfrm flipV="1">
                    <a:off x="4907915" y="3048000"/>
                    <a:ext cx="548640" cy="213360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triangle" w="med" len="med"/>
                  </a:ln>
                  <a:effectLst/>
                </p:spPr>
                <p:txBody>
                  <a:bodyPr rot="10800000" vert="horz" wrap="square" lIns="91440" tIns="45720" rIns="91440" bIns="45720" numCol="1" spcCol="215900" anchor="t"/>
                  <a:lstStyle/>
                  <a:p>
                    <a:pPr>
                      <a:defRPr lang="en-us"/>
                    </a:pPr>
                    <a:endParaRPr/>
                  </a:p>
                </p:txBody>
              </p:sp>
              <p:sp>
                <p:nvSpPr>
                  <p:cNvPr id="46" name="Line 28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0AAFAZAACRIQAA0CAAAAAAAAAmAAAACAAAAP//////////"/>
                      </a:ext>
                    </a:extLst>
                  </p:cNvSpPr>
                  <p:nvPr/>
                </p:nvSpPr>
                <p:spPr>
                  <a:xfrm flipV="1">
                    <a:off x="4816475" y="4114800"/>
                    <a:ext cx="640080" cy="121920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triangle" w="med" len="med"/>
                  </a:ln>
                  <a:effectLst/>
                </p:spPr>
                <p:txBody>
                  <a:bodyPr rot="10800000" vert="horz" wrap="square" lIns="91440" tIns="45720" rIns="91440" bIns="45720" numCol="1" spcCol="215900" anchor="t"/>
                  <a:lstStyle/>
                  <a:p>
                    <a:pPr>
                      <a:defRPr lang="en-us"/>
                    </a:pPr>
                    <a:endParaRPr/>
                  </a:p>
                </p:txBody>
              </p:sp>
            </p:grpSp>
          </p:grpSp>
        </p:grpSp>
        <p:sp>
          <p:nvSpPr>
            <p:cNvPr id="42" name="Text Box 1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SAAABAdAACjLQAA8x4AAAAgAAAmAAAACAAAAP//////////"/>
                </a:ext>
              </a:extLst>
            </p:cNvSpPr>
            <p:nvPr/>
          </p:nvSpPr>
          <p:spPr>
            <a:xfrm>
              <a:off x="5273675" y="4724400"/>
              <a:ext cx="2145030" cy="3067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1400" cap="none"/>
                <a:t>NFA without </a:t>
              </a:r>
              <a:r>
                <a:rPr lang="en-us" sz="1400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ε-</a:t>
              </a:r>
              <a:r>
                <a:rPr lang="en-us" sz="1400" cap="none"/>
                <a:t>Transition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 advAuto="0"/>
    </p:bldLst>
    <p:extLst>
      <p:ext uri="smNativeData">
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jlXrZQEAAAAFAAAA/f///wEAAAACAAAABAAAAAAAAAAAAAAAAAAAAA=="/>
      </p:ext>
    </p:ext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E0AAADYRQAAXA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Additional Examples …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QUAAG8HAABkRAAAwxwAABAAAAAmAAAACAAAAAEAAAAAAAAA"/>
              </a:ext>
            </a:extLst>
          </p:cNvSpPr>
          <p:nvPr>
            <p:ph type="body" idx="1"/>
          </p:nvPr>
        </p:nvSpPr>
        <p:spPr>
          <a:xfrm>
            <a:off x="838835" y="1208405"/>
            <a:ext cx="10278745" cy="3467100"/>
          </a:xfrm>
        </p:spPr>
        <p:txBody>
          <a:bodyPr/>
          <a:lstStyle/>
          <a:p>
            <a:pPr marL="631825" indent="-514350">
              <a:buFontTx/>
              <a:buAutoNum type="arabicPeriod"/>
              <a:defRPr lang="en-us"/>
            </a:pPr>
            <a:r>
              <a:rPr lang="en-us" sz="2600" cap="none"/>
              <a:t>Convert the following NFA with </a:t>
            </a:r>
            <a:r>
              <a:rPr lang="en-us" sz="2600" cap="none">
                <a:latin typeface="Symbol" pitchFamily="1" charset="2"/>
                <a:ea typeface="Times New Roman" pitchFamily="1" charset="0"/>
                <a:cs typeface="Times New Roman" pitchFamily="1" charset="0"/>
              </a:rPr>
              <a:t></a:t>
            </a:r>
            <a:r>
              <a:rPr lang="en-us" sz="2600" cap="none"/>
              <a:t>-transitions into NFA without </a:t>
            </a:r>
            <a:r>
              <a:rPr lang="en-us" sz="2600" cap="none">
                <a:latin typeface="Symbol" pitchFamily="1" charset="2"/>
                <a:ea typeface="Times New Roman" pitchFamily="1" charset="0"/>
                <a:cs typeface="Times New Roman" pitchFamily="1" charset="0"/>
              </a:rPr>
              <a:t></a:t>
            </a:r>
            <a:r>
              <a:rPr lang="en-us" sz="2600" cap="none"/>
              <a:t>-transitions.</a:t>
            </a:r>
          </a:p>
          <a:p>
            <a:pPr marL="631825" indent="-514350">
              <a:buFontTx/>
              <a:buAutoNum type="arabicPeriod"/>
              <a:defRPr lang="en-us"/>
            </a:pPr>
            <a:endParaRPr lang="en-us" sz="2600" cap="none"/>
          </a:p>
          <a:p>
            <a:pPr marL="631825" indent="-514350">
              <a:buNone/>
              <a:defRPr lang="en-us"/>
            </a:pPr>
            <a:r>
              <a:rPr lang="en-us" sz="2600" cap="none"/>
              <a:t> </a:t>
            </a:r>
          </a:p>
        </p:txBody>
      </p:sp>
      <p:sp>
        <p:nvSpPr>
          <p:cNvPr id="4" name="Slide Number Placeholder 5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AAAAAAAAAAAAAAAAAAAABAAAAAmAAAACAAAAACBAAB/AAAA"/>
              </a:ext>
            </a:extLst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2716-58D0-A5D1-9E48-AE84690668FB}" type="slidenum">
              <a:rPr lang="en-us" sz="1200" cap="none">
                <a:solidFill>
                  <a:srgbClr val="FFFFFF"/>
                </a:solidFill>
              </a:rPr>
              <a:t>62</a:t>
            </a:fld>
            <a:endParaRPr lang="en-us" sz="1200" cap="none">
              <a:solidFill>
                <a:srgbClr val="FFFFFF"/>
              </a:solidFill>
            </a:endParaRPr>
          </a:p>
        </p:txBody>
      </p:sp>
      <p:grpSp>
        <p:nvGrpSpPr>
          <p:cNvPr id="5" name="Group 75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EgOAAChDgAAEDIAAHkWAAAQAAAAJgAAAAgAAAD/////AAAAAA=="/>
              </a:ext>
            </a:extLst>
          </p:cNvGrpSpPr>
          <p:nvPr/>
        </p:nvGrpSpPr>
        <p:grpSpPr>
          <a:xfrm>
            <a:off x="2321560" y="2378075"/>
            <a:ext cx="5816600" cy="1275080"/>
            <a:chOff x="2321560" y="2378075"/>
            <a:chExt cx="5816600" cy="1275080"/>
          </a:xfrm>
        </p:grpSpPr>
        <p:sp>
          <p:nvSpPr>
            <p:cNvPr id="22" name="Line 1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A4AAEoUAAAOEgAAShQAAAAAAAAmAAAACAAAAP//////////"/>
                </a:ext>
              </a:extLst>
            </p:cNvSpPr>
            <p:nvPr/>
          </p:nvSpPr>
          <p:spPr>
            <a:xfrm>
              <a:off x="2321560" y="3298190"/>
              <a:ext cx="61341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1" name="Oval 1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hIAAHwSAACXFgAAeRYAAAAgAAAmAAAACAAAAP//////////"/>
                </a:ext>
              </a:extLst>
            </p:cNvSpPr>
            <p:nvPr/>
          </p:nvSpPr>
          <p:spPr>
            <a:xfrm>
              <a:off x="2934970" y="3004820"/>
              <a:ext cx="737235" cy="64833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rPr lang="en-us" sz="2000" cap="none"/>
                <a:t>q</a:t>
              </a:r>
              <a:r>
                <a:rPr lang="en-us" sz="2000" cap="none" baseline="-24000"/>
                <a:t>0</a:t>
              </a:r>
            </a:p>
          </p:txBody>
        </p:sp>
        <p:sp>
          <p:nvSpPr>
            <p:cNvPr id="20" name="Line 2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BYAAH4UAABeHwAAfhQAAAAAAAAmAAAACAAAAP//////////"/>
                </a:ext>
              </a:extLst>
            </p:cNvSpPr>
            <p:nvPr/>
          </p:nvSpPr>
          <p:spPr>
            <a:xfrm>
              <a:off x="3670300" y="3331210"/>
              <a:ext cx="142875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9" name="Text Box 2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xMAANgOAACGFQAASxEAAAAgAAAmAAAACAAAAP//////////"/>
                </a:ext>
              </a:extLst>
            </p:cNvSpPr>
            <p:nvPr/>
          </p:nvSpPr>
          <p:spPr>
            <a:xfrm>
              <a:off x="3176905" y="2413000"/>
              <a:ext cx="321945" cy="3981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2000" cap="none"/>
                <a:t>0</a:t>
              </a:r>
            </a:p>
          </p:txBody>
        </p:sp>
        <p:sp>
          <p:nvSpPr>
            <p:cNvPr id="18" name="Text Box 31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RkAAO4RAADXGwAAYhQAAAAgAAAmAAAACAAAAP//////////"/>
                </a:ext>
              </a:extLst>
            </p:cNvSpPr>
            <p:nvPr/>
          </p:nvSpPr>
          <p:spPr>
            <a:xfrm>
              <a:off x="4209415" y="2914650"/>
              <a:ext cx="316230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2000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ε</a:t>
              </a:r>
            </a:p>
          </p:txBody>
        </p:sp>
        <p:sp>
          <p:nvSpPr>
            <p:cNvPr id="17" name="Text Box 3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CcAAF8SAACCKQAA0hQAAAAgAAAmAAAACAAAAP//////////"/>
                </a:ext>
              </a:extLst>
            </p:cNvSpPr>
            <p:nvPr/>
          </p:nvSpPr>
          <p:spPr>
            <a:xfrm>
              <a:off x="6431280" y="2986405"/>
              <a:ext cx="316230" cy="3981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2000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ε</a:t>
              </a:r>
            </a:p>
          </p:txBody>
        </p:sp>
        <p:sp>
          <p:nvSpPr>
            <p:cNvPr id="16" name="Oval 1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h8AALsSAACIIwAAXBYAAAAgAAAmAAAACAAAAP//////////"/>
                </a:ext>
              </a:extLst>
            </p:cNvSpPr>
            <p:nvPr/>
          </p:nvSpPr>
          <p:spPr>
            <a:xfrm>
              <a:off x="5099050" y="3044825"/>
              <a:ext cx="676910" cy="58991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rPr lang="en-us" sz="2000" cap="none"/>
                <a:t>q</a:t>
              </a:r>
              <a:r>
                <a:rPr lang="en-us" sz="2000" cap="none" baseline="-24000"/>
                <a:t>1</a:t>
              </a:r>
            </a:p>
          </p:txBody>
        </p:sp>
        <p:grpSp>
          <p:nvGrpSpPr>
            <p:cNvPr id="9" name="Group 21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I8SAABKEgAAEDIAAEcWAAAAAAAAJgAAAAgAAAD/////AAAAAA=="/>
                </a:ext>
              </a:extLst>
            </p:cNvGrpSpPr>
            <p:nvPr/>
          </p:nvGrpSpPr>
          <p:grpSpPr>
            <a:xfrm>
              <a:off x="3016885" y="2973070"/>
              <a:ext cx="5121275" cy="648335"/>
              <a:chOff x="3016885" y="2973070"/>
              <a:chExt cx="5121275" cy="648335"/>
            </a:xfrm>
          </p:grpSpPr>
          <p:grpSp>
            <p:nvGrpSpPr>
              <p:cNvPr id="13" name="Group 62"/>
              <p:cNvGrp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GYAcgAfAAAAVAAAAAAAAAAAAAAAAAAAAAAAAAAAAAAAAAAAAAAAAAAAAAAAAAAAAAAAAAAAAAAAAAAAAAAAAAAAAAAAAAAAAAAAAAAAAAAAAAAAAAAAAAAAAAAAAAAAACEAAAAYAAAAFAAAAIQtAABKEgAAEDIAAEcWAAAAAAAAJgAAAAgAAAD/////AAAAAA=="/>
                  </a:ext>
                </a:extLst>
              </p:cNvGrpSpPr>
              <p:nvPr/>
            </p:nvGrpSpPr>
            <p:grpSpPr>
              <a:xfrm>
                <a:off x="7399020" y="2973070"/>
                <a:ext cx="739140" cy="648335"/>
                <a:chOff x="7399020" y="2973070"/>
                <a:chExt cx="739140" cy="648335"/>
              </a:xfrm>
            </p:grpSpPr>
            <p:sp>
              <p:nvSpPr>
                <p:cNvPr id="15" name="Oval 23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y0AAKYSAACvMQAA6xUAAAAgAAAmAAAACAAAAP//////////"/>
                    </a:ext>
                  </a:extLst>
                </p:cNvSpPr>
                <p:nvPr/>
              </p:nvSpPr>
              <p:spPr>
                <a:xfrm>
                  <a:off x="7461885" y="3031490"/>
                  <a:ext cx="614680" cy="53149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none" lIns="91440" tIns="45720" rIns="91440" bIns="45720" numCol="1" spcCol="215900" anchor="ctr"/>
                <a:lstStyle>
                  <a:lvl1pPr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 algn="ctr">
                    <a:defRPr lang="en-us"/>
                  </a:pPr>
                  <a:r>
                    <a:rPr lang="en-us" sz="2000" cap="none"/>
                    <a:t>q</a:t>
                  </a:r>
                  <a:r>
                    <a:rPr lang="en-us" sz="2000" cap="none" baseline="-24000"/>
                    <a:t>2</a:t>
                  </a:r>
                </a:p>
              </p:txBody>
            </p:sp>
            <p:sp>
              <p:nvSpPr>
                <p:cNvPr id="14" name="Oval 24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C0AAEoSAAAQMgAARxYAAAAgAAAmAAAACAAAAP//////////"/>
                    </a:ext>
                  </a:extLst>
                </p:cNvSpPr>
                <p:nvPr/>
              </p:nvSpPr>
              <p:spPr>
                <a:xfrm>
                  <a:off x="7399020" y="2973070"/>
                  <a:ext cx="739140" cy="64833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none" lIns="91440" tIns="45720" rIns="91440" bIns="45720" numCol="1" spcCol="215900" anchor="ctr"/>
                <a:lstStyle>
                  <a:lvl1pPr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>
                    <a:defRPr lang="en-us"/>
                  </a:pPr>
                  <a:endParaRPr/>
                </a:p>
              </p:txBody>
            </p:sp>
          </p:grpSp>
          <p:cxnSp>
            <p:nvCxnSpPr>
              <p:cNvPr id="12" name="AutoShape 25"/>
              <p:cNvCxnSpPr>
                <a:stCxn id="14" idx="1"/>
                <a:endCxn id="14" idx="7"/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AQes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i4AAOESAABmMQAA4xIAAAAAAAAmAAAACAAAAP//////////"/>
                  </a:ext>
                </a:extLst>
              </p:cNvCxnSpPr>
              <p:nvPr/>
            </p:nvCxnSpPr>
            <p:spPr>
              <a:xfrm rot="16200000" flipH="1">
                <a:off x="7767955" y="2807970"/>
                <a:ext cx="1270" cy="523240"/>
              </a:xfrm>
              <a:prstGeom prst="curvedConnector3">
                <a:avLst>
                  <a:gd name="adj1" fmla="val -20800009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</p:cxnSp>
          <p:cxnSp>
            <p:nvCxnSpPr>
              <p:cNvPr id="11" name="AutoShape 25"/>
              <p:cNvCxn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AQes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R8AADoTAADTIgAAPBMAAAAAAAAmAAAACAAAAP//////////"/>
                  </a:ext>
                </a:extLst>
              </p:cNvCxnSpPr>
              <p:nvPr/>
            </p:nvCxnSpPr>
            <p:spPr>
              <a:xfrm rot="5400000" flipV="1">
                <a:off x="5399405" y="2865120"/>
                <a:ext cx="1270" cy="521970"/>
              </a:xfrm>
              <a:prstGeom prst="curvedConnector3">
                <a:avLst>
                  <a:gd name="adj1" fmla="val -20800009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</p:cxnSp>
          <p:cxnSp>
            <p:nvCxnSpPr>
              <p:cNvPr id="10" name="AutoShape 25"/>
              <p:cNvCxn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AQes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xIAANoSAADFFQAA3BIAAAAAAAAmAAAACAAAAP//////////"/>
                  </a:ext>
                </a:extLst>
              </p:cNvCxnSpPr>
              <p:nvPr/>
            </p:nvCxnSpPr>
            <p:spPr>
              <a:xfrm rot="5400000" flipV="1">
                <a:off x="3277235" y="2804160"/>
                <a:ext cx="1270" cy="521970"/>
              </a:xfrm>
              <a:prstGeom prst="curvedConnector3">
                <a:avLst>
                  <a:gd name="adj1" fmla="val -20800009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</p:cxnSp>
        </p:grpSp>
        <p:sp>
          <p:nvSpPr>
            <p:cNvPr id="8" name="Line 2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iMAAH4UAACHLQAAfhQAAAAAAAAmAAAACAAAAP//////////"/>
                </a:ext>
              </a:extLst>
            </p:cNvSpPr>
            <p:nvPr/>
          </p:nvSpPr>
          <p:spPr>
            <a:xfrm>
              <a:off x="5734050" y="3331210"/>
              <a:ext cx="166687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7" name="Text Box 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y4AAKEOAAByMAAAFBEAAAAgAAAmAAAACAAAAP//////////"/>
                </a:ext>
              </a:extLst>
            </p:cNvSpPr>
            <p:nvPr/>
          </p:nvSpPr>
          <p:spPr>
            <a:xfrm>
              <a:off x="7553325" y="2378075"/>
              <a:ext cx="321945" cy="3981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2000" cap="none"/>
                <a:t>2</a:t>
              </a:r>
            </a:p>
          </p:txBody>
        </p:sp>
        <p:sp>
          <p:nvSpPr>
            <p:cNvPr id="6" name="Text Box 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yAAANAOAAALIgAARBEAAAAgAAAmAAAACAAAAP//////////"/>
                </a:ext>
              </a:extLst>
            </p:cNvSpPr>
            <p:nvPr/>
          </p:nvSpPr>
          <p:spPr>
            <a:xfrm>
              <a:off x="5211445" y="2407920"/>
              <a:ext cx="322580" cy="398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2000" cap="none"/>
                <a:t>1</a:t>
              </a:r>
            </a:p>
          </p:txBody>
        </p:sp>
      </p:grpSp>
      <p:grpSp>
        <p:nvGrpSpPr>
          <p:cNvPr id="23" name="Group 11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GkAYwAfAAAAVAAAAAAAAAAAAAAAAAAAAAAAAAAAAAAAAAAAAAAAAAAAAAAAAAAAAAAAAAAAAAAAAAAAAAAAAAAAAAAAAAAAAAAAAAAAAAAAAAAAAAAAAAAAAAAAAAAAACEAAAAYAAAAFAAAADAMAAC3GQAA4jsAAFYlAAAQAAAAJgAAAAgAAAD/////AAAAAA=="/>
              </a:ext>
            </a:extLst>
          </p:cNvGrpSpPr>
          <p:nvPr/>
        </p:nvGrpSpPr>
        <p:grpSpPr>
          <a:xfrm>
            <a:off x="1981200" y="4180205"/>
            <a:ext cx="7753350" cy="1889125"/>
            <a:chOff x="1981200" y="4180205"/>
            <a:chExt cx="7753350" cy="1889125"/>
          </a:xfrm>
        </p:grpSpPr>
        <p:grpSp>
          <p:nvGrpSpPr>
            <p:cNvPr id="25" name="Group 75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DAMAAC3GQAA4jsAAOskAAAAAAAAJgAAAAgAAAD/////AAAAAA=="/>
                </a:ext>
              </a:extLst>
            </p:cNvGrpSpPr>
            <p:nvPr/>
          </p:nvGrpSpPr>
          <p:grpSpPr>
            <a:xfrm>
              <a:off x="1981200" y="4180205"/>
              <a:ext cx="7753350" cy="1821180"/>
              <a:chOff x="1981200" y="4180205"/>
              <a:chExt cx="7753350" cy="1821180"/>
            </a:xfrm>
          </p:grpSpPr>
          <p:sp>
            <p:nvSpPr>
              <p:cNvPr id="46" name="Line 18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wwAAL0iAACGEQAAvSIAAAAAAAAmAAAACAAAAP//////////"/>
                  </a:ext>
                </a:extLst>
              </p:cNvSpPr>
              <p:nvPr/>
            </p:nvSpPr>
            <p:spPr>
              <a:xfrm>
                <a:off x="2036445" y="5647055"/>
                <a:ext cx="812165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en-us"/>
                </a:pPr>
                <a:endParaRPr/>
              </a:p>
            </p:txBody>
          </p:sp>
          <p:sp>
            <p:nvSpPr>
              <p:cNvPr id="45" name="Oval 19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hEAAO8gAACHFwAA6yQAAAAgAAAmAAAACAAAAP//////////"/>
                  </a:ext>
                </a:extLst>
              </p:cNvSpPr>
              <p:nvPr/>
            </p:nvSpPr>
            <p:spPr>
              <a:xfrm>
                <a:off x="2848610" y="5353685"/>
                <a:ext cx="975995" cy="6477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 algn="ctr">
                  <a:defRPr lang="en-us"/>
                </a:pPr>
                <a:r>
                  <a:rPr lang="en-us" sz="2000" cap="none"/>
                  <a:t>q</a:t>
                </a:r>
                <a:r>
                  <a:rPr lang="en-us" sz="2000" cap="none" baseline="-24000"/>
                  <a:t>0</a:t>
                </a:r>
              </a:p>
            </p:txBody>
          </p:sp>
          <p:sp>
            <p:nvSpPr>
              <p:cNvPr id="44" name="Line 26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xcAAPEiAAAlIwAA8SIAAAAAAAAmAAAACAAAAP//////////"/>
                  </a:ext>
                </a:extLst>
              </p:cNvSpPr>
              <p:nvPr/>
            </p:nvSpPr>
            <p:spPr>
              <a:xfrm>
                <a:off x="3822065" y="5680075"/>
                <a:ext cx="189103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en-us"/>
                </a:pPr>
                <a:endParaRPr/>
              </a:p>
            </p:txBody>
          </p:sp>
          <p:sp>
            <p:nvSpPr>
              <p:cNvPr id="43" name="Text Box 29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hMAAE0dAAB2FQAAwh8AAAAgAAAmAAAACAAAAP//////////"/>
                  </a:ext>
                </a:extLst>
              </p:cNvSpPr>
              <p:nvPr/>
            </p:nvSpPr>
            <p:spPr>
              <a:xfrm>
                <a:off x="3168650" y="4763135"/>
                <a:ext cx="320040" cy="3994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sz="2000" cap="none"/>
                  <a:t>0</a:t>
                </a:r>
              </a:p>
            </p:txBody>
          </p:sp>
          <p:sp>
            <p:nvSpPr>
              <p:cNvPr id="42" name="Text Box 31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sAAGIgAACAHwAA1yIAAAAgAAAmAAAACAAAAP//////////"/>
                  </a:ext>
                </a:extLst>
              </p:cNvSpPr>
              <p:nvPr/>
            </p:nvSpPr>
            <p:spPr>
              <a:xfrm>
                <a:off x="4535170" y="5264150"/>
                <a:ext cx="585470" cy="3994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sz="2000" cap="none">
                    <a:latin typeface="Lucida Sans Unicode" pitchFamily="2" charset="0"/>
                    <a:ea typeface="Calibri" pitchFamily="2" charset="0"/>
                    <a:cs typeface="Calibri" pitchFamily="2" charset="0"/>
                  </a:rPr>
                  <a:t>0,1</a:t>
                </a:r>
              </a:p>
            </p:txBody>
          </p:sp>
          <p:sp>
            <p:nvSpPr>
              <p:cNvPr id="41" name="Text Box 32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C0AANIgAACVMQAASCMAAAAgAAAmAAAACAAAAP//////////"/>
                  </a:ext>
                </a:extLst>
              </p:cNvSpPr>
              <p:nvPr/>
            </p:nvSpPr>
            <p:spPr>
              <a:xfrm>
                <a:off x="7475220" y="5335270"/>
                <a:ext cx="584835" cy="400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sz="2000" cap="none">
                    <a:latin typeface="Lucida Sans Unicode" pitchFamily="2" charset="0"/>
                    <a:ea typeface="Calibri" pitchFamily="2" charset="0"/>
                    <a:cs typeface="Calibri" pitchFamily="2" charset="0"/>
                  </a:rPr>
                  <a:t>1,2</a:t>
                </a:r>
              </a:p>
            </p:txBody>
          </p:sp>
          <p:sp>
            <p:nvSpPr>
              <p:cNvPr id="40" name="Oval 17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SMAAC4hAACmKAAAziQAAAAgAAAmAAAACAAAAP//////////"/>
                  </a:ext>
                </a:extLst>
              </p:cNvSpPr>
              <p:nvPr/>
            </p:nvSpPr>
            <p:spPr>
              <a:xfrm>
                <a:off x="5713095" y="5393690"/>
                <a:ext cx="894715" cy="5892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 algn="ctr">
                  <a:defRPr lang="en-us"/>
                </a:pPr>
                <a:r>
                  <a:rPr lang="en-us" sz="2000" cap="none"/>
                  <a:t>q</a:t>
                </a:r>
                <a:r>
                  <a:rPr lang="en-us" sz="2000" cap="none" baseline="-24000"/>
                  <a:t>1</a:t>
                </a:r>
              </a:p>
            </p:txBody>
          </p:sp>
          <p:grpSp>
            <p:nvGrpSpPr>
              <p:cNvPr id="31" name="Group 21"/>
              <p:cNvGrp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HcAdwAfAAAAVAAAAAAAAAAAAAAAAAAAAAAAAAAAAAAAAAAAAAAAAAAAAAAAAAAAAAAAAAAAAAAAAAAAAAAAAAAAAAAAAAAAAAAAAAAAAAAAAAAAAAAAAAAAAAAAAAAAACEAAAAYAAAAFAAAAC0SAAC9IAAA4jsAALkkAAAAAAAAJgAAAAgAAAD/////AAAAAA=="/>
                  </a:ext>
                </a:extLst>
              </p:cNvGrpSpPr>
              <p:nvPr/>
            </p:nvGrpSpPr>
            <p:grpSpPr>
              <a:xfrm>
                <a:off x="2954655" y="5321935"/>
                <a:ext cx="6779895" cy="647700"/>
                <a:chOff x="2954655" y="5321935"/>
                <a:chExt cx="6779895" cy="647700"/>
              </a:xfrm>
            </p:grpSpPr>
            <p:grpSp>
              <p:nvGrpSpPr>
                <p:cNvPr id="35" name="Group 62"/>
                <p:cNvGrp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FYSAAC9IAAA4jsAALkkAAAAAAAAJgAAAAgAAAD/////AAAAAA=="/>
                    </a:ext>
                  </a:extLst>
                </p:cNvGrpSpPr>
                <p:nvPr/>
              </p:nvGrpSpPr>
              <p:grpSpPr>
                <a:xfrm>
                  <a:off x="2980690" y="5321935"/>
                  <a:ext cx="6753860" cy="647700"/>
                  <a:chOff x="2980690" y="5321935"/>
                  <a:chExt cx="6753860" cy="647700"/>
                </a:xfrm>
              </p:grpSpPr>
              <p:sp>
                <p:nvSpPr>
                  <p:cNvPr id="39" name="Oval 23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TYAABkhAABiOwAAXSQAAAAgAAAmAAAACAAAAP//////////"/>
                      </a:ext>
                    </a:extLst>
                  </p:cNvSpPr>
                  <p:nvPr/>
                </p:nvSpPr>
                <p:spPr>
                  <a:xfrm>
                    <a:off x="8839835" y="5380355"/>
                    <a:ext cx="813435" cy="53086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none"/>
                  </a:ln>
                  <a:effectLst/>
                </p:spPr>
                <p:txBody>
                  <a:bodyPr vert="horz" wrap="none" lIns="91440" tIns="45720" rIns="91440" bIns="45720" numCol="1" spcCol="215900" anchor="ctr"/>
                  <a:lstStyle>
                    <a:lvl1pPr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1pPr>
                    <a:lvl2pPr marL="742950" indent="-28575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2pPr>
                    <a:lvl3pPr marL="1143000" indent="-22860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3pPr>
                    <a:lvl4pPr marL="1600200" indent="-22860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4pPr>
                    <a:lvl5pPr marL="2057400" indent="-22860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5pPr>
                    <a:lvl6pPr marL="25146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6pPr>
                    <a:lvl7pPr marL="29718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7pPr>
                    <a:lvl8pPr marL="34290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8pPr>
                    <a:lvl9pPr marL="38862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9pPr>
                  </a:lstStyle>
                  <a:p>
                    <a:pPr algn="ctr">
                      <a:defRPr lang="en-us"/>
                    </a:pPr>
                    <a:r>
                      <a:rPr lang="en-us" sz="2000" cap="none"/>
                      <a:t>q</a:t>
                    </a:r>
                    <a:r>
                      <a:rPr lang="en-us" sz="2000" cap="none" baseline="-24000"/>
                      <a:t>2</a:t>
                    </a:r>
                  </a:p>
                </p:txBody>
              </p:sp>
              <p:sp>
                <p:nvSpPr>
                  <p:cNvPr id="38" name="Oval 24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TUAAL0gAADiOwAAuSQAAAAgAAAmAAAACAAAAP//////////"/>
                      </a:ext>
                    </a:extLst>
                  </p:cNvSpPr>
                  <p:nvPr/>
                </p:nvSpPr>
                <p:spPr>
                  <a:xfrm>
                    <a:off x="8756015" y="5321935"/>
                    <a:ext cx="978535" cy="6477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none"/>
                  </a:ln>
                  <a:effectLst/>
                </p:spPr>
                <p:txBody>
                  <a:bodyPr vert="horz" wrap="none" lIns="91440" tIns="45720" rIns="91440" bIns="45720" numCol="1" spcCol="215900" anchor="ctr"/>
                  <a:lstStyle>
                    <a:lvl1pPr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1pPr>
                    <a:lvl2pPr marL="742950" indent="-28575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2pPr>
                    <a:lvl3pPr marL="1143000" indent="-22860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3pPr>
                    <a:lvl4pPr marL="1600200" indent="-22860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4pPr>
                    <a:lvl5pPr marL="2057400" indent="-22860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5pPr>
                    <a:lvl6pPr marL="25146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6pPr>
                    <a:lvl7pPr marL="29718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7pPr>
                    <a:lvl8pPr marL="34290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8pPr>
                    <a:lvl9pPr marL="38862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9pPr>
                  </a:lstStyle>
                  <a:p>
                    <a:pPr>
                      <a:defRPr lang="en-us"/>
                    </a:pPr>
                    <a:endParaRPr/>
                  </a:p>
                </p:txBody>
              </p:sp>
              <p:sp>
                <p:nvSpPr>
                  <p:cNvPr id="37" name="Oval 23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nCMAAHshAAA5KAAAYCQAAAAgAAAmAAAACAAAAP//////////"/>
                      </a:ext>
                    </a:extLst>
                  </p:cNvSpPr>
                  <p:nvPr/>
                </p:nvSpPr>
                <p:spPr>
                  <a:xfrm>
                    <a:off x="5788660" y="5442585"/>
                    <a:ext cx="749935" cy="470535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none"/>
                  </a:ln>
                  <a:effectLst/>
                </p:spPr>
                <p:txBody>
                  <a:bodyPr vert="horz" wrap="none" lIns="91440" tIns="45720" rIns="91440" bIns="45720" numCol="1" spcCol="215900" anchor="ctr"/>
                  <a:lstStyle>
                    <a:lvl1pPr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1pPr>
                    <a:lvl2pPr marL="742950" indent="-28575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2pPr>
                    <a:lvl3pPr marL="1143000" indent="-22860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3pPr>
                    <a:lvl4pPr marL="1600200" indent="-22860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4pPr>
                    <a:lvl5pPr marL="2057400" indent="-22860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5pPr>
                    <a:lvl6pPr marL="25146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6pPr>
                    <a:lvl7pPr marL="29718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7pPr>
                    <a:lvl8pPr marL="34290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8pPr>
                    <a:lvl9pPr marL="38862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9pPr>
                  </a:lstStyle>
                  <a:p>
                    <a:pPr algn="ctr">
                      <a:defRPr lang="en-us"/>
                    </a:pPr>
                    <a:endParaRPr lang="en-us" sz="2000" cap="none" baseline="-24000"/>
                  </a:p>
                </p:txBody>
              </p:sp>
              <p:sp>
                <p:nvSpPr>
                  <p:cNvPr id="36" name="Oval 23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hIAAJMhAADNFgAAYCQAAAAgAAAmAAAACAAAAP//////////"/>
                      </a:ext>
                    </a:extLst>
                  </p:cNvSpPr>
                  <p:nvPr/>
                </p:nvSpPr>
                <p:spPr>
                  <a:xfrm>
                    <a:off x="2980690" y="5457825"/>
                    <a:ext cx="725805" cy="455295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none"/>
                  </a:ln>
                  <a:effectLst/>
                </p:spPr>
                <p:txBody>
                  <a:bodyPr vert="horz" wrap="none" lIns="91440" tIns="45720" rIns="91440" bIns="45720" numCol="1" spcCol="215900" anchor="ctr"/>
                  <a:lstStyle>
                    <a:lvl1pPr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1pPr>
                    <a:lvl2pPr marL="742950" indent="-28575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2pPr>
                    <a:lvl3pPr marL="1143000" indent="-22860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3pPr>
                    <a:lvl4pPr marL="1600200" indent="-22860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4pPr>
                    <a:lvl5pPr marL="2057400" indent="-22860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5pPr>
                    <a:lvl6pPr marL="25146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6pPr>
                    <a:lvl7pPr marL="29718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7pPr>
                    <a:lvl8pPr marL="34290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8pPr>
                    <a:lvl9pPr marL="38862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9pPr>
                  </a:lstStyle>
                  <a:p>
                    <a:pPr algn="ctr">
                      <a:defRPr lang="en-us"/>
                    </a:pPr>
                    <a:endParaRPr lang="en-us" sz="2000" cap="none" baseline="-24000"/>
                  </a:p>
                </p:txBody>
              </p:sp>
            </p:grpSp>
            <p:cxnSp>
              <p:nvCxnSpPr>
                <p:cNvPr id="34" name="AutoShape 25"/>
                <p:cNvCxnSpPr>
                  <a:stCxn id="38" idx="1"/>
                  <a:endCxn id="38" idx="7"/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AQes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jYAAFMhAAABOwAAViEAAAAAAAAmAAAACAAAAP//////////"/>
                    </a:ext>
                  </a:extLst>
                </p:cNvCxnSpPr>
                <p:nvPr/>
              </p:nvCxnSpPr>
              <p:spPr>
                <a:xfrm rot="16200000" flipH="1">
                  <a:off x="9244330" y="5071745"/>
                  <a:ext cx="1905" cy="692785"/>
                </a:xfrm>
                <a:prstGeom prst="curvedConnector3">
                  <a:avLst>
                    <a:gd name="adj1" fmla="val -20800009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triangle" w="med" len="med"/>
                </a:ln>
                <a:effectLst/>
              </p:spPr>
            </p:cxnSp>
            <p:cxnSp>
              <p:nvCxnSpPr>
                <p:cNvPr id="33" name="AutoShape 25"/>
                <p:cNvCxn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AQes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iMAAK0hAAC2JwAAryEAAAAAAAAmAAAACAAAAP//////////"/>
                    </a:ext>
                  </a:extLst>
                </p:cNvCxnSpPr>
                <p:nvPr/>
              </p:nvCxnSpPr>
              <p:spPr>
                <a:xfrm rot="5400000" flipV="1">
                  <a:off x="6109335" y="5129530"/>
                  <a:ext cx="1270" cy="690880"/>
                </a:xfrm>
                <a:prstGeom prst="curvedConnector3">
                  <a:avLst>
                    <a:gd name="adj1" fmla="val -20800009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triangle" w="med" len="med"/>
                </a:ln>
                <a:effectLst/>
              </p:spPr>
            </p:cxnSp>
            <p:cxnSp>
              <p:nvCxnSpPr>
                <p:cNvPr id="32" name="AutoShape 25"/>
                <p:cNvCxn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donqrYH0dM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RIAAEwhAABtFgAATyEAAAAAAAAmAAAACAAAAP//////////"/>
                    </a:ext>
                  </a:extLst>
                </p:cNvCxnSpPr>
                <p:nvPr/>
              </p:nvCxnSpPr>
              <p:spPr>
                <a:xfrm rot="5400000" flipV="1">
                  <a:off x="3298825" y="5068570"/>
                  <a:ext cx="1905" cy="690880"/>
                </a:xfrm>
                <a:prstGeom prst="curvedConnector3">
                  <a:avLst>
                    <a:gd name="adj1" fmla="val -16714083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triangle" w="med" len="med"/>
                </a:ln>
                <a:effectLst/>
              </p:spPr>
            </p:cxnSp>
          </p:grpSp>
          <p:sp>
            <p:nvSpPr>
              <p:cNvPr id="30" name="Line 27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TygAAPEiAADhNQAA8SIAAAAAAAAmAAAACAAAAP//////////"/>
                  </a:ext>
                </a:extLst>
              </p:cNvSpPr>
              <p:nvPr/>
            </p:nvSpPr>
            <p:spPr>
              <a:xfrm>
                <a:off x="6552565" y="5680075"/>
                <a:ext cx="220599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en-us"/>
                </a:pPr>
                <a:endParaRPr/>
              </a:p>
            </p:txBody>
          </p:sp>
          <p:sp>
            <p:nvSpPr>
              <p:cNvPr id="29" name="Text Box 33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zcAABUdAAAXOQAAix8AAAAgAAAmAAAACAAAAP//////////"/>
                  </a:ext>
                </a:extLst>
              </p:cNvSpPr>
              <p:nvPr/>
            </p:nvSpPr>
            <p:spPr>
              <a:xfrm>
                <a:off x="8960485" y="4727575"/>
                <a:ext cx="320040" cy="400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sz="2000" cap="none"/>
                  <a:t>2</a:t>
                </a:r>
              </a:p>
            </p:txBody>
          </p:sp>
          <p:sp>
            <p:nvSpPr>
              <p:cNvPr id="28" name="Text Box 33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yQAAEUdAAAHJgAAuh8AAAAgAAAmAAAACAAAAP//////////"/>
                  </a:ext>
                </a:extLst>
              </p:cNvSpPr>
              <p:nvPr/>
            </p:nvSpPr>
            <p:spPr>
              <a:xfrm>
                <a:off x="5861685" y="4758055"/>
                <a:ext cx="320040" cy="3994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sz="2000" cap="none"/>
                  <a:t>1</a:t>
                </a:r>
              </a:p>
            </p:txBody>
          </p:sp>
          <p:sp>
            <p:nvSpPr>
              <p:cNvPr id="27" name="Text Box 33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SMAAI4aAADEJwAAAx0AAAAgAAAmAAAACAAAAP//////////"/>
                  </a:ext>
                </a:extLst>
              </p:cNvSpPr>
              <p:nvPr/>
            </p:nvSpPr>
            <p:spPr>
              <a:xfrm>
                <a:off x="5713095" y="4316730"/>
                <a:ext cx="751205" cy="3994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sz="2000" cap="none"/>
                  <a:t>0,1,2</a:t>
                </a:r>
              </a:p>
            </p:txBody>
          </p:sp>
          <p:sp>
            <p:nvSpPr>
              <p:cNvPr id="26" name="Text Box 33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AwAALcZAADrEgAALBwAAAAgAAAmAAAACAAAAP//////////"/>
                  </a:ext>
                </a:extLst>
              </p:cNvSpPr>
              <p:nvPr/>
            </p:nvSpPr>
            <p:spPr>
              <a:xfrm>
                <a:off x="1981200" y="4180205"/>
                <a:ext cx="1094105" cy="3994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sz="2000" cap="none"/>
                  <a:t>Answer:</a:t>
                </a:r>
              </a:p>
            </p:txBody>
          </p:sp>
        </p:grpSp>
        <p:sp>
          <p:nvSpPr>
            <p:cNvPr id="24" name="Arc 10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jgAAAA0AAAAAkAAAAEgAAACQAAAASAAAAAAAAAABAAAAAAAAAAEAAABQAAAApQtOQ49i0D+z72Ma6vbn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KAAAAAQAAABQAAAAUAAAAFAAAAAEAAAAAAAAAZAAAAGQAAAAD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RcAAOYcAAAJNgAAViUAAAAAAAAmAAAACAAAAP//////////"/>
                </a:ext>
              </a:extLst>
            </p:cNvSpPr>
            <p:nvPr/>
          </p:nvSpPr>
          <p:spPr>
            <a:xfrm>
              <a:off x="3754755" y="4697730"/>
              <a:ext cx="5029200" cy="1371600"/>
            </a:xfrm>
            <a:prstGeom prst="arc">
              <a:avLst>
                <a:gd name="adj1" fmla="val 10670063"/>
                <a:gd name="adj2" fmla="val 23956"/>
              </a:avLst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/>
              <a:tailEnd type="arrow" w="med" len="med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en-us" cap="none">
                  <a:solidFill>
                    <a:schemeClr val="tx1"/>
                  </a:solidFill>
                  <a:latin typeface="Calibri" pitchFamily="2" charset="0"/>
                  <a:ea typeface="Calibri" pitchFamily="2" charset="0"/>
                  <a:cs typeface="Calibri" pitchFamily="2" charset="0"/>
                </a:defRPr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dvAuto="0"/>
    </p:bldLst>
    <p:extLst>
      <p:ext uri="smNativeData">
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jlXrZQEAAAAFAAAA/f///wEAAAADAAAACgAAAAAAAAAAAAAAAAAAAA=="/>
      </p:ext>
    </p:ext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E0AAADYRQAAXA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Additional Examples …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wIAAAcIAADkSAAAIw4AABAAAAAmAAAACAAAAAEgAAAAAAAA"/>
              </a:ext>
            </a:extLst>
          </p:cNvSpPr>
          <p:nvPr>
            <p:ph type="body" idx="1"/>
          </p:nvPr>
        </p:nvSpPr>
        <p:spPr>
          <a:xfrm>
            <a:off x="454025" y="1304925"/>
            <a:ext cx="11395075" cy="9931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631825" indent="-514350">
              <a:buFontTx/>
              <a:buAutoNum type="arabicPeriod" startAt="2"/>
              <a:defRPr lang="en-us"/>
            </a:pPr>
            <a:r>
              <a:rPr lang="en-us" sz="2600" cap="none"/>
              <a:t>Convert the following NFA with </a:t>
            </a:r>
            <a:r>
              <a:rPr lang="en-us" sz="2600" cap="none">
                <a:latin typeface="Symbol" pitchFamily="1" charset="2"/>
                <a:ea typeface="Times New Roman" pitchFamily="1" charset="0"/>
                <a:cs typeface="Times New Roman" pitchFamily="1" charset="0"/>
              </a:rPr>
              <a:t></a:t>
            </a:r>
            <a:r>
              <a:rPr lang="en-us" sz="2600" cap="none"/>
              <a:t>-transitions into NFA without </a:t>
            </a:r>
            <a:r>
              <a:rPr lang="en-us" sz="2600" cap="none">
                <a:latin typeface="Symbol" pitchFamily="1" charset="2"/>
                <a:ea typeface="Times New Roman" pitchFamily="1" charset="0"/>
                <a:cs typeface="Times New Roman" pitchFamily="1" charset="0"/>
              </a:rPr>
              <a:t></a:t>
            </a:r>
            <a:r>
              <a:rPr lang="en-us" sz="2600" cap="none"/>
              <a:t>-transitions.</a:t>
            </a:r>
          </a:p>
          <a:p>
            <a:pPr marL="631825" indent="-514350">
              <a:buFontTx/>
              <a:buAutoNum type="arabicPeriod" startAt="2"/>
              <a:defRPr lang="en-us"/>
            </a:pPr>
            <a:endParaRPr lang="en-us" sz="2600" cap="none"/>
          </a:p>
          <a:p>
            <a:pPr marL="631825" indent="-514350">
              <a:buNone/>
              <a:defRPr lang="en-us"/>
            </a:pPr>
            <a:r>
              <a:rPr lang="en-us" sz="2600" cap="none"/>
              <a:t> </a:t>
            </a:r>
          </a:p>
        </p:txBody>
      </p:sp>
      <p:sp>
        <p:nvSpPr>
          <p:cNvPr id="4" name="Slide Number Placeholder 5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AAAAAAAAAAAAAAAAAAAABAAAAAmAAAACAAAAACBAAB/AAAA"/>
              </a:ext>
            </a:extLst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6502-4CD0-A593-9E48-BAC62B0668EF}" type="slidenum">
              <a:rPr lang="en-us" sz="1200" cap="none">
                <a:solidFill>
                  <a:srgbClr val="FFFFFF"/>
                </a:solidFill>
              </a:rPr>
              <a:t>63</a:t>
            </a:fld>
            <a:endParaRPr lang="en-us" sz="1200" cap="none">
              <a:solidFill>
                <a:srgbClr val="FFFFFF"/>
              </a:solidFill>
            </a:endParaRPr>
          </a:p>
        </p:txBody>
      </p:sp>
      <p:grpSp>
        <p:nvGrpSpPr>
          <p:cNvPr id="5" name="Group 137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LgfAAB4DwAAgEMAAHYeAAAQAAAAJgAAAAgAAAD/////AAAAAA=="/>
              </a:ext>
            </a:extLst>
          </p:cNvGrpSpPr>
          <p:nvPr/>
        </p:nvGrpSpPr>
        <p:grpSpPr>
          <a:xfrm>
            <a:off x="5156200" y="2514600"/>
            <a:ext cx="5816600" cy="2437130"/>
            <a:chOff x="5156200" y="2514600"/>
            <a:chExt cx="5816600" cy="2437130"/>
          </a:xfrm>
        </p:grpSpPr>
        <p:grpSp>
          <p:nvGrpSpPr>
            <p:cNvPr id="8" name="Group 75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LgfAAB4DwAAgEMAAHYeAAAAAAAAJgAAAAgAAAD/////AAAAAA=="/>
                </a:ext>
              </a:extLst>
            </p:cNvGrpSpPr>
            <p:nvPr/>
          </p:nvGrpSpPr>
          <p:grpSpPr>
            <a:xfrm>
              <a:off x="5156200" y="2514600"/>
              <a:ext cx="5816600" cy="2437130"/>
              <a:chOff x="5156200" y="2514600"/>
              <a:chExt cx="5816600" cy="2437130"/>
            </a:xfrm>
          </p:grpSpPr>
          <p:sp>
            <p:nvSpPr>
              <p:cNvPr id="28" name="Line 18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B8AAOgUAAB+IwAA6BQAAAAAAAAmAAAACAAAAP//////////"/>
                  </a:ext>
                </a:extLst>
              </p:cNvSpPr>
              <p:nvPr/>
            </p:nvSpPr>
            <p:spPr>
              <a:xfrm>
                <a:off x="5156200" y="3398520"/>
                <a:ext cx="61341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en-us"/>
                </a:pPr>
                <a:endParaRPr/>
              </a:p>
            </p:txBody>
          </p:sp>
          <p:sp>
            <p:nvSpPr>
              <p:cNvPr id="27" name="Oval 19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iMAABsTAAAHKAAAFhcAAAAgAAAmAAAACAAAAP//////////"/>
                  </a:ext>
                </a:extLst>
              </p:cNvSpPr>
              <p:nvPr/>
            </p:nvSpPr>
            <p:spPr>
              <a:xfrm>
                <a:off x="5769610" y="3105785"/>
                <a:ext cx="737235" cy="64706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txBody>
              <a:bodyPr vert="horz" wrap="none" lIns="91440" tIns="45720" rIns="91440" bIns="45720" numCol="1" spcCol="215900" anchor="ctr"/>
              <a:lstStyle>
                <a:lvl1pPr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 algn="ctr">
                  <a:defRPr lang="en-us"/>
                </a:pPr>
                <a:r>
                  <a:rPr lang="en-us" sz="2000" cap="none"/>
                  <a:t>q</a:t>
                </a:r>
                <a:r>
                  <a:rPr lang="en-us" sz="2000" cap="none" baseline="-24000"/>
                  <a:t>0</a:t>
                </a:r>
              </a:p>
            </p:txBody>
          </p:sp>
          <p:sp>
            <p:nvSpPr>
              <p:cNvPr id="26" name="Line 26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CgAABwVAADOMAAAHBUAAAAAAAAmAAAACAAAAP//////////"/>
                  </a:ext>
                </a:extLst>
              </p:cNvSpPr>
              <p:nvPr/>
            </p:nvSpPr>
            <p:spPr>
              <a:xfrm>
                <a:off x="6504940" y="3431540"/>
                <a:ext cx="142875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en-us"/>
                </a:pPr>
                <a:endParaRPr/>
              </a:p>
            </p:txBody>
          </p:sp>
          <p:sp>
            <p:nvSpPr>
              <p:cNvPr id="25" name="Text Box 29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yQAAHgPAAD2JgAA7REAAAAgAAAmAAAACAAAAP//////////"/>
                  </a:ext>
                </a:extLst>
              </p:cNvSpPr>
              <p:nvPr/>
            </p:nvSpPr>
            <p:spPr>
              <a:xfrm>
                <a:off x="6011545" y="2514600"/>
                <a:ext cx="321945" cy="3994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sz="2000" cap="none"/>
                  <a:t>0</a:t>
                </a:r>
              </a:p>
            </p:txBody>
          </p:sp>
          <p:sp>
            <p:nvSpPr>
              <p:cNvPr id="24" name="Text Box 31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SsAAI0SAABHLQAAAhUAAAAgAAAmAAAACAAAAP//////////"/>
                  </a:ext>
                </a:extLst>
              </p:cNvSpPr>
              <p:nvPr/>
            </p:nvSpPr>
            <p:spPr>
              <a:xfrm>
                <a:off x="7044055" y="3015615"/>
                <a:ext cx="316230" cy="3994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sz="2000" cap="none">
                    <a:latin typeface="Lucida Sans Unicode" pitchFamily="2" charset="0"/>
                    <a:ea typeface="Calibri" pitchFamily="2" charset="0"/>
                    <a:cs typeface="Calibri" pitchFamily="2" charset="0"/>
                  </a:rPr>
                  <a:t>ε</a:t>
                </a:r>
              </a:p>
            </p:txBody>
          </p:sp>
          <p:sp>
            <p:nvSpPr>
              <p:cNvPr id="23" name="Text Box 32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zoAAHMSAABjPAAA6BQAAAAgAAAmAAAACAAAAP//////////"/>
                  </a:ext>
                </a:extLst>
              </p:cNvSpPr>
              <p:nvPr/>
            </p:nvSpPr>
            <p:spPr>
              <a:xfrm>
                <a:off x="9473565" y="2999105"/>
                <a:ext cx="342900" cy="3994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sz="2000" cap="none">
                    <a:latin typeface="Lucida Sans Unicode" pitchFamily="2" charset="0"/>
                    <a:ea typeface="Calibri" pitchFamily="2" charset="0"/>
                    <a:cs typeface="Calibri" pitchFamily="2" charset="0"/>
                  </a:rPr>
                  <a:t>1</a:t>
                </a:r>
              </a:p>
            </p:txBody>
          </p:sp>
          <p:grpSp>
            <p:nvGrpSpPr>
              <p:cNvPr id="15" name="Group 21"/>
              <p:cNvGrp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P8jAADkEgAAgEMAABIeAAAAAAAAJgAAAAgAAAD/////AAAAAA=="/>
                  </a:ext>
                </a:extLst>
              </p:cNvGrpSpPr>
              <p:nvPr/>
            </p:nvGrpSpPr>
            <p:grpSpPr>
              <a:xfrm>
                <a:off x="5851525" y="3070860"/>
                <a:ext cx="5121275" cy="1817370"/>
                <a:chOff x="5851525" y="3070860"/>
                <a:chExt cx="5121275" cy="1817370"/>
              </a:xfrm>
            </p:grpSpPr>
            <p:grpSp>
              <p:nvGrpSpPr>
                <p:cNvPr id="18" name="Group 62"/>
                <p:cNvGrp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OEwAADkEgAAgEMAABIeAAAAAAAAJgAAAAgAAAD/////AAAAAA=="/>
                    </a:ext>
                  </a:extLst>
                </p:cNvGrpSpPr>
                <p:nvPr/>
              </p:nvGrpSpPr>
              <p:grpSpPr>
                <a:xfrm>
                  <a:off x="7945755" y="3070860"/>
                  <a:ext cx="3027045" cy="1817370"/>
                  <a:chOff x="7945755" y="3070860"/>
                  <a:chExt cx="3027045" cy="1817370"/>
                </a:xfrm>
              </p:grpSpPr>
              <p:sp>
                <p:nvSpPr>
                  <p:cNvPr id="22" name="Oval 23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zoAAM0aAADTPQAAEh4AAAAgAAAmAAAACAAAAP//////////"/>
                      </a:ext>
                    </a:extLst>
                  </p:cNvSpPr>
                  <p:nvPr/>
                </p:nvSpPr>
                <p:spPr>
                  <a:xfrm>
                    <a:off x="9435465" y="4356735"/>
                    <a:ext cx="614680" cy="531495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none"/>
                  </a:ln>
                  <a:effectLst/>
                </p:spPr>
                <p:txBody>
                  <a:bodyPr vert="horz" wrap="none" lIns="91440" tIns="45720" rIns="91440" bIns="45720" numCol="1" spcCol="215900" anchor="ctr"/>
                  <a:lstStyle>
                    <a:lvl1pPr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1pPr>
                    <a:lvl2pPr marL="742950" indent="-28575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2pPr>
                    <a:lvl3pPr marL="1143000" indent="-22860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3pPr>
                    <a:lvl4pPr marL="1600200" indent="-22860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4pPr>
                    <a:lvl5pPr marL="2057400" indent="-22860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5pPr>
                    <a:lvl6pPr marL="25146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6pPr>
                    <a:lvl7pPr marL="29718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7pPr>
                    <a:lvl8pPr marL="34290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8pPr>
                    <a:lvl9pPr marL="38862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9pPr>
                  </a:lstStyle>
                  <a:p>
                    <a:pPr algn="ctr">
                      <a:defRPr lang="en-us"/>
                    </a:pPr>
                    <a:r>
                      <a:rPr lang="en-us" sz="2000" cap="none"/>
                      <a:t>q</a:t>
                    </a:r>
                    <a:r>
                      <a:rPr lang="en-us" sz="2000" cap="none" baseline="-24000"/>
                      <a:t>3</a:t>
                    </a:r>
                  </a:p>
                </p:txBody>
              </p:sp>
              <p:sp>
                <p:nvSpPr>
                  <p:cNvPr id="21" name="Oval 24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9D4AAOQSAACAQwAA3hYAAAAgAAAmAAAACAAAAP//////////"/>
                      </a:ext>
                    </a:extLst>
                  </p:cNvSpPr>
                  <p:nvPr/>
                </p:nvSpPr>
                <p:spPr>
                  <a:xfrm>
                    <a:off x="10233660" y="3070860"/>
                    <a:ext cx="739140" cy="64643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none"/>
                  </a:ln>
                  <a:effectLst/>
                </p:spPr>
                <p:txBody>
                  <a:bodyPr vert="horz" wrap="none" lIns="91440" tIns="45720" rIns="91440" bIns="45720" numCol="1" spcCol="215900" anchor="ctr"/>
                  <a:lstStyle>
                    <a:lvl1pPr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1pPr>
                    <a:lvl2pPr marL="742950" indent="-28575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2pPr>
                    <a:lvl3pPr marL="1143000" indent="-22860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3pPr>
                    <a:lvl4pPr marL="1600200" indent="-22860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4pPr>
                    <a:lvl5pPr marL="2057400" indent="-22860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5pPr>
                    <a:lvl6pPr marL="25146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6pPr>
                    <a:lvl7pPr marL="29718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7pPr>
                    <a:lvl8pPr marL="34290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8pPr>
                    <a:lvl9pPr marL="38862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9pPr>
                  </a:lstStyle>
                  <a:p>
                    <a:pPr algn="ctr">
                      <a:defRPr lang="en-us"/>
                    </a:pPr>
                    <a:r>
                      <a:rPr lang="en-us" cap="none"/>
                      <a:t>q</a:t>
                    </a:r>
                    <a:r>
                      <a:rPr lang="en-us" cap="none" baseline="-24000"/>
                      <a:t>2</a:t>
                    </a:r>
                  </a:p>
                </p:txBody>
              </p:sp>
              <p:sp>
                <p:nvSpPr>
                  <p:cNvPr id="20" name="Oval 23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EAAGATAAAMNQAAphYAAAAgAAAmAAAACAAAAP//////////"/>
                      </a:ext>
                    </a:extLst>
                  </p:cNvSpPr>
                  <p:nvPr/>
                </p:nvSpPr>
                <p:spPr>
                  <a:xfrm>
                    <a:off x="8008620" y="3149600"/>
                    <a:ext cx="614680" cy="53213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none"/>
                  </a:ln>
                  <a:effectLst/>
                </p:spPr>
                <p:txBody>
                  <a:bodyPr vert="horz" wrap="none" lIns="91440" tIns="45720" rIns="91440" bIns="45720" numCol="1" spcCol="215900" anchor="ctr"/>
                  <a:lstStyle>
                    <a:lvl1pPr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1pPr>
                    <a:lvl2pPr marL="742950" indent="-28575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2pPr>
                    <a:lvl3pPr marL="1143000" indent="-22860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3pPr>
                    <a:lvl4pPr marL="1600200" indent="-22860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4pPr>
                    <a:lvl5pPr marL="2057400" indent="-22860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5pPr>
                    <a:lvl6pPr marL="25146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6pPr>
                    <a:lvl7pPr marL="29718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7pPr>
                    <a:lvl8pPr marL="34290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8pPr>
                    <a:lvl9pPr marL="38862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9pPr>
                  </a:lstStyle>
                  <a:p>
                    <a:pPr algn="ctr">
                      <a:defRPr lang="en-us"/>
                    </a:pPr>
                    <a:r>
                      <a:rPr lang="en-us" sz="2000" cap="none"/>
                      <a:t>q</a:t>
                    </a:r>
                    <a:r>
                      <a:rPr lang="en-us" sz="2000" cap="none" baseline="-24000"/>
                      <a:t>1</a:t>
                    </a:r>
                  </a:p>
                </p:txBody>
              </p:sp>
              <p:sp>
                <p:nvSpPr>
                  <p:cNvPr id="19" name="Oval 24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TAAAAUTAABtNQAAARcAAAAgAAAmAAAACAAAAP//////////"/>
                      </a:ext>
                    </a:extLst>
                  </p:cNvSpPr>
                  <p:nvPr/>
                </p:nvSpPr>
                <p:spPr>
                  <a:xfrm>
                    <a:off x="7945755" y="3091815"/>
                    <a:ext cx="739140" cy="6477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none"/>
                  </a:ln>
                  <a:effectLst/>
                </p:spPr>
                <p:txBody>
                  <a:bodyPr vert="horz" wrap="none" lIns="91440" tIns="45720" rIns="91440" bIns="45720" numCol="1" spcCol="215900" anchor="ctr"/>
                  <a:lstStyle>
                    <a:lvl1pPr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1pPr>
                    <a:lvl2pPr marL="742950" indent="-28575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2pPr>
                    <a:lvl3pPr marL="1143000" indent="-22860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3pPr>
                    <a:lvl4pPr marL="1600200" indent="-22860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4pPr>
                    <a:lvl5pPr marL="2057400" indent="-228600"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5pPr>
                    <a:lvl6pPr marL="25146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6pPr>
                    <a:lvl7pPr marL="29718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7pPr>
                    <a:lvl8pPr marL="34290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8pPr>
                    <a:lvl9pPr marL="3886200" indent="-228600">
                      <a:spcBef>
                        <a:spcPts val="0"/>
                      </a:spcBef>
                      <a:spcAft>
                        <a:spcPts val="0"/>
                      </a:spcAft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9pPr>
                  </a:lstStyle>
                  <a:p>
                    <a:pPr>
                      <a:defRPr lang="en-us"/>
                    </a:pPr>
                    <a:endParaRPr/>
                  </a:p>
                </p:txBody>
              </p:sp>
            </p:grpSp>
            <p:cxnSp>
              <p:nvCxnSpPr>
                <p:cNvPr id="17" name="AutoShape 25"/>
                <p:cNvCxn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AQes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yMAAHMTAAA1JwAAdRMAAAAAAAAmAAAACAAAAP//////////"/>
                    </a:ext>
                  </a:extLst>
                </p:cNvCxnSpPr>
                <p:nvPr/>
              </p:nvCxnSpPr>
              <p:spPr>
                <a:xfrm rot="5400000" flipV="1">
                  <a:off x="6111875" y="2901315"/>
                  <a:ext cx="1270" cy="521970"/>
                </a:xfrm>
                <a:prstGeom prst="curvedConnector3">
                  <a:avLst>
                    <a:gd name="adj1" fmla="val -20800009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triangle" w="med" len="med"/>
                </a:ln>
                <a:effectLst/>
              </p:spPr>
            </p:cxnSp>
            <p:cxnSp>
              <p:nvCxnSpPr>
                <p:cNvPr id="16" name="AutoShape 25"/>
                <p:cNvCxnSpPr>
                  <a:stCxn id="22" idx="6"/>
                  <a:endCxn id="22" idx="4"/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AAAAAEAAABQAAAAuHU3T3VIBsAc6+I2GsAFQ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8DsAAHAcAADTPQAAEh4AAAAAAAAmAAAACAAAAP//////////"/>
                    </a:ext>
                  </a:extLst>
                </p:cNvCxnSpPr>
                <p:nvPr/>
              </p:nvCxnSpPr>
              <p:spPr>
                <a:xfrm rot="10800000" flipV="1">
                  <a:off x="9743440" y="4622800"/>
                  <a:ext cx="306705" cy="265430"/>
                </a:xfrm>
                <a:prstGeom prst="curvedConnector4">
                  <a:avLst>
                    <a:gd name="adj1" fmla="val -89269"/>
                    <a:gd name="adj2" fmla="val 185940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triangle" w="med" len="med"/>
                </a:ln>
                <a:effectLst/>
              </p:spPr>
            </p:cxnSp>
          </p:grpSp>
          <p:sp>
            <p:nvSpPr>
              <p:cNvPr id="14" name="Line 27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DUAAF0UAAD3PgAAghQAAAAAAAAmAAAACAAAAP//////////"/>
                  </a:ext>
                </a:extLst>
              </p:cNvSpPr>
              <p:nvPr/>
            </p:nvSpPr>
            <p:spPr>
              <a:xfrm flipV="1">
                <a:off x="8686800" y="3310255"/>
                <a:ext cx="1548765" cy="23495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rot="10800000" vert="horz" wrap="square" lIns="91440" tIns="45720" rIns="91440" bIns="45720" numCol="1" spcCol="215900" anchor="t"/>
              <a:lstStyle/>
              <a:p>
                <a:pPr>
                  <a:defRPr lang="en-us"/>
                </a:pPr>
                <a:endParaRPr/>
              </a:p>
            </p:txBody>
          </p:sp>
          <p:sp>
            <p:nvSpPr>
              <p:cNvPr id="13" name="Line 27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jUAAE4VAADiPgAAohUAAAAAAAAmAAAACAAAAP//////////"/>
                  </a:ext>
                </a:extLst>
              </p:cNvSpPr>
              <p:nvPr/>
            </p:nvSpPr>
            <p:spPr>
              <a:xfrm flipH="1">
                <a:off x="8667750" y="3463290"/>
                <a:ext cx="1554480" cy="5334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en-us"/>
                </a:pPr>
                <a:endParaRPr/>
              </a:p>
            </p:txBody>
          </p:sp>
          <p:sp>
            <p:nvSpPr>
              <p:cNvPr id="12" name="Text Box 32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ToAALoVAAClPAAA/RcAAAAgAAAmAAAACAAAAP//////////"/>
                  </a:ext>
                </a:extLst>
              </p:cNvSpPr>
              <p:nvPr/>
            </p:nvSpPr>
            <p:spPr>
              <a:xfrm>
                <a:off x="9492615" y="3531870"/>
                <a:ext cx="365760" cy="367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sz="1800" cap="none">
                    <a:latin typeface="Lucida Sans Unicode" pitchFamily="2" charset="0"/>
                    <a:ea typeface="Calibri" pitchFamily="2" charset="0"/>
                    <a:cs typeface="Calibri" pitchFamily="2" charset="0"/>
                  </a:rPr>
                  <a:t>0</a:t>
                </a:r>
                <a:endParaRPr lang="en-us" sz="2000" cap="none">
                  <a:latin typeface="Lucida Sans Unicode" pitchFamily="2" charset="0"/>
                  <a:ea typeface="Calibri" pitchFamily="2" charset="0"/>
                  <a:cs typeface="Calibri" pitchFamily="2" charset="0"/>
                </a:endParaRPr>
              </a:p>
            </p:txBody>
          </p:sp>
          <p:sp>
            <p:nvSpPr>
              <p:cNvPr id="11" name="Text Box 33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D8AAOMXAACLQQAAWBoAAAAgAAAmAAAACAAAAP//////////"/>
                  </a:ext>
                </a:extLst>
              </p:cNvSpPr>
              <p:nvPr/>
            </p:nvSpPr>
            <p:spPr>
              <a:xfrm>
                <a:off x="10332720" y="3883025"/>
                <a:ext cx="321945" cy="3994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sz="2000" cap="none"/>
                  <a:t>1</a:t>
                </a:r>
              </a:p>
            </p:txBody>
          </p:sp>
          <p:sp>
            <p:nvSpPr>
              <p:cNvPr id="10" name="Text Box 33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jQAAFMXAAC9NgAAyBkAAAAgAAAmAAAACAAAAP//////////"/>
                  </a:ext>
                </a:extLst>
              </p:cNvSpPr>
              <p:nvPr/>
            </p:nvSpPr>
            <p:spPr>
              <a:xfrm>
                <a:off x="8576310" y="3791585"/>
                <a:ext cx="321945" cy="3994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sz="2000" cap="none"/>
                  <a:t>0</a:t>
                </a:r>
              </a:p>
            </p:txBody>
          </p:sp>
          <p:sp>
            <p:nvSpPr>
              <p:cNvPr id="9" name="Text Box 33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z8AAGIcAAA2QgAAdh4AAAAgAAAmAAAACAAAAP//////////"/>
                  </a:ext>
                </a:extLst>
              </p:cNvSpPr>
              <p:nvPr/>
            </p:nvSpPr>
            <p:spPr>
              <a:xfrm>
                <a:off x="10296525" y="4613910"/>
                <a:ext cx="466725" cy="3378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defRPr lang="en-us"/>
                </a:pPr>
                <a:r>
                  <a:rPr lang="en-us" sz="1600" cap="none"/>
                  <a:t>0,1</a:t>
                </a:r>
              </a:p>
            </p:txBody>
          </p:sp>
        </p:grpSp>
        <p:cxnSp>
          <p:nvCxnSpPr>
            <p:cNvPr id="7" name="Straight Arrow Connector 58"/>
            <p:cNvCxnSpPr>
              <a:stCxn id="21" idx="4"/>
              <a:endCxn id="22" idx="7"/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D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RT0AAOIWAAA5QQAARxsAAAAAAAAmAAAACAAAAP//////////"/>
                </a:ext>
              </a:extLst>
            </p:cNvCxnSpPr>
            <p:nvPr/>
          </p:nvCxnSpPr>
          <p:spPr>
            <a:xfrm>
              <a:off x="9924415" y="3755390"/>
              <a:ext cx="714375" cy="642620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/>
              <a:tailEnd type="arrow" w="med" len="med"/>
            </a:ln>
            <a:effectLst/>
          </p:spPr>
        </p:cxnSp>
        <p:cxnSp>
          <p:nvCxnSpPr>
            <p:cNvPr id="6" name="Straight Arrow Connector 61"/>
            <p:cNvCxnSpPr>
              <a:stCxn id="19" idx="5"/>
              <a:endCxn id="22" idx="1"/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D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wTQAAG8WAACYOgAARxsAAAAAAAAmAAAACAAAAP//////////"/>
                </a:ext>
              </a:extLst>
            </p:cNvCxnSpPr>
            <p:nvPr/>
          </p:nvCxnSpPr>
          <p:spPr>
            <a:xfrm flipH="1">
              <a:off x="8656320" y="3566160"/>
              <a:ext cx="787400" cy="949325"/>
            </a:xfrm>
            <a:prstGeom prst="straightConnector1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headEnd type="none"/>
              <a:tailEnd type="arrow" w="med" len="med"/>
            </a:ln>
            <a:effectLst/>
          </p:spPr>
        </p:cxnSp>
      </p:grpSp>
      <p:grpSp>
        <p:nvGrpSpPr>
          <p:cNvPr id="29" name="Group 140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N4DAADnDwAAoycAALwkAAAQAAAAJgAAAAgAAAD/////AAAAAA=="/>
              </a:ext>
            </a:extLst>
          </p:cNvGrpSpPr>
          <p:nvPr/>
        </p:nvGrpSpPr>
        <p:grpSpPr>
          <a:xfrm>
            <a:off x="628650" y="2585085"/>
            <a:ext cx="5814695" cy="3386455"/>
            <a:chOff x="628650" y="2585085"/>
            <a:chExt cx="5814695" cy="3386455"/>
          </a:xfrm>
        </p:grpSpPr>
        <p:sp>
          <p:nvSpPr>
            <p:cNvPr id="59" name="Text Box 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BUAANgTAACPFwAA6xUAAAAgAAAmAAAACAAAAP//////////"/>
                </a:ext>
              </a:extLst>
            </p:cNvSpPr>
            <p:nvPr/>
          </p:nvSpPr>
          <p:spPr>
            <a:xfrm>
              <a:off x="3535680" y="3225800"/>
              <a:ext cx="294005" cy="3371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1600" cap="none"/>
                <a:t>1</a:t>
              </a:r>
            </a:p>
          </p:txBody>
        </p:sp>
        <p:grpSp>
          <p:nvGrpSpPr>
            <p:cNvPr id="30" name="Group 139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N4DAADnDwAAoycAALwkAAAAAAAAJgAAAAgAAAD/////AAAAAA=="/>
                </a:ext>
              </a:extLst>
            </p:cNvGrpSpPr>
            <p:nvPr/>
          </p:nvGrpSpPr>
          <p:grpSpPr>
            <a:xfrm>
              <a:off x="628650" y="2585085"/>
              <a:ext cx="5814695" cy="3386455"/>
              <a:chOff x="628650" y="2585085"/>
              <a:chExt cx="5814695" cy="3386455"/>
            </a:xfrm>
          </p:grpSpPr>
          <p:grpSp>
            <p:nvGrpSpPr>
              <p:cNvPr id="35" name="Group 75"/>
              <p:cNvGrp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N4DAADnDwAAoycAALwkAAAAAAAAJgAAAAgAAAD/////AAAAAA=="/>
                  </a:ext>
                </a:extLst>
              </p:cNvGrpSpPr>
              <p:nvPr/>
            </p:nvGrpSpPr>
            <p:grpSpPr>
              <a:xfrm>
                <a:off x="628650" y="2585085"/>
                <a:ext cx="5814695" cy="3386455"/>
                <a:chOff x="628650" y="2585085"/>
                <a:chExt cx="5814695" cy="3386455"/>
              </a:xfrm>
            </p:grpSpPr>
            <p:sp>
              <p:nvSpPr>
                <p:cNvPr id="58" name="Line 18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C4bAACkBwAALhsAAAAAAAAmAAAACAAAAP//////////"/>
                    </a:ext>
                  </a:extLst>
                </p:cNvSpPr>
                <p:nvPr/>
              </p:nvSpPr>
              <p:spPr>
                <a:xfrm>
                  <a:off x="628650" y="4418330"/>
                  <a:ext cx="61341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en-us"/>
                  </a:pPr>
                  <a:endParaRPr/>
                </a:p>
              </p:txBody>
            </p:sp>
            <p:sp>
              <p:nvSpPr>
                <p:cNvPr id="57" name="Oval 19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AcAAGAZAAAtDAAAXB0AAAAgAAAmAAAACAAAAP//////////"/>
                    </a:ext>
                  </a:extLst>
                </p:cNvSpPr>
                <p:nvPr/>
              </p:nvSpPr>
              <p:spPr>
                <a:xfrm>
                  <a:off x="1242060" y="4124960"/>
                  <a:ext cx="737235" cy="6477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none" lIns="91440" tIns="45720" rIns="91440" bIns="45720" numCol="1" spcCol="215900" anchor="ctr"/>
                <a:lstStyle>
                  <a:lvl1pPr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 algn="ctr">
                    <a:defRPr lang="en-us"/>
                  </a:pPr>
                  <a:r>
                    <a:rPr lang="en-us" sz="2000" cap="none"/>
                    <a:t>q</a:t>
                  </a:r>
                  <a:r>
                    <a:rPr lang="en-us" sz="2000" cap="none" baseline="-24000"/>
                    <a:t>0</a:t>
                  </a:r>
                </a:p>
              </p:txBody>
            </p:sp>
            <p:sp>
              <p:nvSpPr>
                <p:cNvPr id="56" name="Line 26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gwAAGIbAADzFAAAYhsAAAAAAAAmAAAACAAAAP//////////"/>
                    </a:ext>
                  </a:extLst>
                </p:cNvSpPr>
                <p:nvPr/>
              </p:nvSpPr>
              <p:spPr>
                <a:xfrm>
                  <a:off x="1977390" y="4451350"/>
                  <a:ext cx="1428115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en-us"/>
                  </a:pPr>
                  <a:endParaRPr/>
                </a:p>
              </p:txBody>
            </p:sp>
            <p:sp>
              <p:nvSpPr>
                <p:cNvPr id="55" name="Text Box 29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QkAAL0VAAAcCwAAMxgAAAAgAAAmAAAACAAAAP//////////"/>
                    </a:ext>
                  </a:extLst>
                </p:cNvSpPr>
                <p:nvPr/>
              </p:nvSpPr>
              <p:spPr>
                <a:xfrm>
                  <a:off x="1483995" y="3533775"/>
                  <a:ext cx="321945" cy="400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none" lIns="91440" tIns="45720" rIns="91440" bIns="45720" numCol="1" spcCol="215900" anchor="t"/>
                <a:lstStyle>
                  <a:lvl1pPr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>
                    <a:defRPr lang="en-us"/>
                  </a:pPr>
                  <a:r>
                    <a:rPr lang="en-us" sz="2000" cap="none"/>
                    <a:t>0</a:t>
                  </a:r>
                </a:p>
              </p:txBody>
            </p:sp>
            <p:sp>
              <p:nvSpPr>
                <p:cNvPr id="54" name="Text Box 31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g8AANMYAACWEQAASBsAAAAgAAAmAAAACAAAAP//////////"/>
                    </a:ext>
                  </a:extLst>
                </p:cNvSpPr>
                <p:nvPr/>
              </p:nvSpPr>
              <p:spPr>
                <a:xfrm>
                  <a:off x="2515870" y="4035425"/>
                  <a:ext cx="342900" cy="3994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none" lIns="91440" tIns="45720" rIns="91440" bIns="45720" numCol="1" spcCol="215900" anchor="t"/>
                <a:lstStyle>
                  <a:lvl1pPr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>
                    <a:defRPr lang="en-us"/>
                  </a:pPr>
                  <a:r>
                    <a:rPr lang="en-us" sz="2000" cap="none">
                      <a:latin typeface="Lucida Sans Unicode" pitchFamily="2" charset="0"/>
                      <a:ea typeface="Calibri" pitchFamily="2" charset="0"/>
                      <a:cs typeface="Calibri" pitchFamily="2" charset="0"/>
                    </a:rPr>
                    <a:t>0</a:t>
                  </a:r>
                </a:p>
              </p:txBody>
            </p:sp>
            <p:sp>
              <p:nvSpPr>
                <p:cNvPr id="53" name="Text Box 32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x4AALgYAACGIAAALhsAAAAgAAAmAAAACAAAAP//////////"/>
                    </a:ext>
                  </a:extLst>
                </p:cNvSpPr>
                <p:nvPr/>
              </p:nvSpPr>
              <p:spPr>
                <a:xfrm>
                  <a:off x="4944745" y="4018280"/>
                  <a:ext cx="342265" cy="400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none" lIns="91440" tIns="45720" rIns="91440" bIns="45720" numCol="1" spcCol="215900" anchor="t"/>
                <a:lstStyle>
                  <a:lvl1pPr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>
                    <a:defRPr lang="en-us"/>
                  </a:pPr>
                  <a:r>
                    <a:rPr lang="en-us" sz="2000" cap="none">
                      <a:latin typeface="Lucida Sans Unicode" pitchFamily="2" charset="0"/>
                      <a:ea typeface="Calibri" pitchFamily="2" charset="0"/>
                      <a:cs typeface="Calibri" pitchFamily="2" charset="0"/>
                    </a:rPr>
                    <a:t>1</a:t>
                  </a:r>
                </a:p>
              </p:txBody>
            </p:sp>
            <p:grpSp>
              <p:nvGrpSpPr>
                <p:cNvPr id="44" name="Group 21"/>
                <p:cNvGrp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OkHAAApGQAAoycAAFgkAAAAAAAAJgAAAAgAAAD/////AAAAAA=="/>
                    </a:ext>
                  </a:extLst>
                </p:cNvGrpSpPr>
                <p:nvPr/>
              </p:nvGrpSpPr>
              <p:grpSpPr>
                <a:xfrm>
                  <a:off x="1285875" y="4090035"/>
                  <a:ext cx="5157470" cy="1818005"/>
                  <a:chOff x="1285875" y="4090035"/>
                  <a:chExt cx="5157470" cy="1818005"/>
                </a:xfrm>
              </p:grpSpPr>
              <p:grpSp>
                <p:nvGrpSpPr>
                  <p:cNvPr id="47" name="Group 62"/>
                  <p:cNvGrp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OkHAAApGQAAoycAAFgkAAAAAAAAJgAAAAgAAAD/////AAAAAA=="/>
                      </a:ext>
                    </a:extLst>
                  </p:cNvGrpSpPr>
                  <p:nvPr/>
                </p:nvGrpSpPr>
                <p:grpSpPr>
                  <a:xfrm>
                    <a:off x="1285875" y="4090035"/>
                    <a:ext cx="5157470" cy="1818005"/>
                    <a:chOff x="1285875" y="4090035"/>
                    <a:chExt cx="5157470" cy="1818005"/>
                  </a:xfrm>
                </p:grpSpPr>
                <p:sp>
                  <p:nvSpPr>
                    <p:cNvPr id="52" name="Oval 23"/>
                    <p:cNvSpPr>
                      <a:extLst>
                        <a:ext uri="smNativeData">
  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x4AABIhAAD2IQAAWCQAAAAgAAAmAAAACAAAAP//////////"/>
                        </a:ext>
                      </a:extLst>
                    </p:cNvSpPr>
                    <p:nvPr/>
                  </p:nvSpPr>
                  <p:spPr>
                    <a:xfrm>
                      <a:off x="4906645" y="5375910"/>
                      <a:ext cx="614045" cy="53213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>
                    <a:effectLst/>
                  </p:spPr>
                  <p:txBody>
                    <a:bodyPr vert="horz" wrap="none" lIns="91440" tIns="45720" rIns="91440" bIns="45720" numCol="1" spcCol="215900" anchor="ctr"/>
                    <a:lstStyle>
                      <a:lvl1pPr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1pPr>
                      <a:lvl2pPr marL="742950" indent="-285750"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2pPr>
                      <a:lvl3pPr marL="1143000" indent="-228600"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3pPr>
                      <a:lvl4pPr marL="1600200" indent="-228600"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4pPr>
                      <a:lvl5pPr marL="2057400" indent="-228600"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5pPr>
                      <a:lvl6pPr marL="2514600" indent="-228600">
                        <a:spcBef>
                          <a:spcPts val="0"/>
                        </a:spcBef>
                        <a:spcAft>
                          <a:spcPts val="0"/>
                        </a:spcAft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6pPr>
                      <a:lvl7pPr marL="2971800" indent="-228600">
                        <a:spcBef>
                          <a:spcPts val="0"/>
                        </a:spcBef>
                        <a:spcAft>
                          <a:spcPts val="0"/>
                        </a:spcAft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7pPr>
                      <a:lvl8pPr marL="3429000" indent="-228600">
                        <a:spcBef>
                          <a:spcPts val="0"/>
                        </a:spcBef>
                        <a:spcAft>
                          <a:spcPts val="0"/>
                        </a:spcAft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8pPr>
                      <a:lvl9pPr marL="3886200" indent="-228600">
                        <a:spcBef>
                          <a:spcPts val="0"/>
                        </a:spcBef>
                        <a:spcAft>
                          <a:spcPts val="0"/>
                        </a:spcAft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9pPr>
                    </a:lstStyle>
                    <a:p>
                      <a:pPr algn="ctr">
                        <a:defRPr lang="en-us"/>
                      </a:pPr>
                      <a:r>
                        <a:rPr lang="en-us" sz="2000" cap="none"/>
                        <a:t>q</a:t>
                      </a:r>
                      <a:r>
                        <a:rPr lang="en-us" sz="2000" cap="none" baseline="-24000"/>
                        <a:t>3</a:t>
                      </a:r>
                    </a:p>
                  </p:txBody>
                </p:sp>
                <p:sp>
                  <p:nvSpPr>
                    <p:cNvPr id="51" name="Oval 24"/>
                    <p:cNvSpPr>
                      <a:extLst>
                        <a:ext uri="smNativeData">
  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CMAACkZAACjJwAAIx0AAAAgAAAmAAAACAAAAP//////////"/>
                        </a:ext>
                      </a:extLst>
                    </p:cNvSpPr>
                    <p:nvPr/>
                  </p:nvSpPr>
                  <p:spPr>
                    <a:xfrm>
                      <a:off x="5704840" y="4090035"/>
                      <a:ext cx="738505" cy="64643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>
                    <a:effectLst/>
                  </p:spPr>
                  <p:txBody>
                    <a:bodyPr vert="horz" wrap="none" lIns="91440" tIns="45720" rIns="91440" bIns="45720" numCol="1" spcCol="215900" anchor="ctr"/>
                    <a:lstStyle>
                      <a:lvl1pPr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1pPr>
                      <a:lvl2pPr marL="742950" indent="-285750"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2pPr>
                      <a:lvl3pPr marL="1143000" indent="-228600"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3pPr>
                      <a:lvl4pPr marL="1600200" indent="-228600"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4pPr>
                      <a:lvl5pPr marL="2057400" indent="-228600"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5pPr>
                      <a:lvl6pPr marL="2514600" indent="-228600">
                        <a:spcBef>
                          <a:spcPts val="0"/>
                        </a:spcBef>
                        <a:spcAft>
                          <a:spcPts val="0"/>
                        </a:spcAft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6pPr>
                      <a:lvl7pPr marL="2971800" indent="-228600">
                        <a:spcBef>
                          <a:spcPts val="0"/>
                        </a:spcBef>
                        <a:spcAft>
                          <a:spcPts val="0"/>
                        </a:spcAft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7pPr>
                      <a:lvl8pPr marL="3429000" indent="-228600">
                        <a:spcBef>
                          <a:spcPts val="0"/>
                        </a:spcBef>
                        <a:spcAft>
                          <a:spcPts val="0"/>
                        </a:spcAft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8pPr>
                      <a:lvl9pPr marL="3886200" indent="-228600">
                        <a:spcBef>
                          <a:spcPts val="0"/>
                        </a:spcBef>
                        <a:spcAft>
                          <a:spcPts val="0"/>
                        </a:spcAft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9pPr>
                    </a:lstStyle>
                    <a:p>
                      <a:pPr algn="ctr">
                        <a:defRPr lang="en-us"/>
                      </a:pPr>
                      <a:r>
                        <a:rPr lang="en-us" cap="none"/>
                        <a:t>q</a:t>
                      </a:r>
                      <a:r>
                        <a:rPr lang="en-us" cap="none" baseline="-24000"/>
                        <a:t>2</a:t>
                      </a:r>
                    </a:p>
                  </p:txBody>
                </p:sp>
                <p:sp>
                  <p:nvSpPr>
                    <p:cNvPr id="50" name="Oval 23"/>
                    <p:cNvSpPr>
                      <a:extLst>
                        <a:ext uri="smNativeData">
  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RUAAKUZAAAxGQAA6xwAAAAgAAAmAAAACAAAAP//////////"/>
                        </a:ext>
                      </a:extLst>
                    </p:cNvSpPr>
                    <p:nvPr/>
                  </p:nvSpPr>
                  <p:spPr>
                    <a:xfrm>
                      <a:off x="3480435" y="4168775"/>
                      <a:ext cx="614680" cy="53213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>
                    <a:effectLst/>
                  </p:spPr>
                  <p:txBody>
                    <a:bodyPr vert="horz" wrap="none" lIns="91440" tIns="45720" rIns="91440" bIns="45720" numCol="1" spcCol="215900" anchor="ctr"/>
                    <a:lstStyle>
                      <a:lvl1pPr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1pPr>
                      <a:lvl2pPr marL="742950" indent="-285750"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2pPr>
                      <a:lvl3pPr marL="1143000" indent="-228600"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3pPr>
                      <a:lvl4pPr marL="1600200" indent="-228600"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4pPr>
                      <a:lvl5pPr marL="2057400" indent="-228600"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5pPr>
                      <a:lvl6pPr marL="2514600" indent="-228600">
                        <a:spcBef>
                          <a:spcPts val="0"/>
                        </a:spcBef>
                        <a:spcAft>
                          <a:spcPts val="0"/>
                        </a:spcAft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6pPr>
                      <a:lvl7pPr marL="2971800" indent="-228600">
                        <a:spcBef>
                          <a:spcPts val="0"/>
                        </a:spcBef>
                        <a:spcAft>
                          <a:spcPts val="0"/>
                        </a:spcAft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7pPr>
                      <a:lvl8pPr marL="3429000" indent="-228600">
                        <a:spcBef>
                          <a:spcPts val="0"/>
                        </a:spcBef>
                        <a:spcAft>
                          <a:spcPts val="0"/>
                        </a:spcAft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8pPr>
                      <a:lvl9pPr marL="3886200" indent="-228600">
                        <a:spcBef>
                          <a:spcPts val="0"/>
                        </a:spcBef>
                        <a:spcAft>
                          <a:spcPts val="0"/>
                        </a:spcAft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9pPr>
                    </a:lstStyle>
                    <a:p>
                      <a:pPr algn="ctr">
                        <a:defRPr lang="en-us"/>
                      </a:pPr>
                      <a:r>
                        <a:rPr lang="en-us" sz="2000" cap="none"/>
                        <a:t>q</a:t>
                      </a:r>
                      <a:r>
                        <a:rPr lang="en-us" sz="2000" cap="none" baseline="-24000"/>
                        <a:t>1</a:t>
                      </a:r>
                    </a:p>
                  </p:txBody>
                </p:sp>
                <p:sp>
                  <p:nvSpPr>
                    <p:cNvPr id="49" name="Oval 24"/>
                    <p:cNvSpPr>
                      <a:extLst>
                        <a:ext uri="smNativeData">
  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hUAAEgZAACRGQAASR0AAAAgAAAmAAAACAAAAP//////////"/>
                        </a:ext>
                      </a:extLst>
                    </p:cNvSpPr>
                    <p:nvPr/>
                  </p:nvSpPr>
                  <p:spPr>
                    <a:xfrm>
                      <a:off x="3417570" y="4109720"/>
                      <a:ext cx="738505" cy="650875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>
                    <a:effectLst/>
                  </p:spPr>
                  <p:txBody>
                    <a:bodyPr vert="horz" wrap="none" lIns="91440" tIns="45720" rIns="91440" bIns="45720" numCol="1" spcCol="215900" anchor="ctr"/>
                    <a:lstStyle>
                      <a:lvl1pPr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1pPr>
                      <a:lvl2pPr marL="742950" indent="-285750"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2pPr>
                      <a:lvl3pPr marL="1143000" indent="-228600"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3pPr>
                      <a:lvl4pPr marL="1600200" indent="-228600"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4pPr>
                      <a:lvl5pPr marL="2057400" indent="-228600"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5pPr>
                      <a:lvl6pPr marL="2514600" indent="-228600">
                        <a:spcBef>
                          <a:spcPts val="0"/>
                        </a:spcBef>
                        <a:spcAft>
                          <a:spcPts val="0"/>
                        </a:spcAft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6pPr>
                      <a:lvl7pPr marL="2971800" indent="-228600">
                        <a:spcBef>
                          <a:spcPts val="0"/>
                        </a:spcBef>
                        <a:spcAft>
                          <a:spcPts val="0"/>
                        </a:spcAft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7pPr>
                      <a:lvl8pPr marL="3429000" indent="-228600">
                        <a:spcBef>
                          <a:spcPts val="0"/>
                        </a:spcBef>
                        <a:spcAft>
                          <a:spcPts val="0"/>
                        </a:spcAft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8pPr>
                      <a:lvl9pPr marL="3886200" indent="-228600">
                        <a:spcBef>
                          <a:spcPts val="0"/>
                        </a:spcBef>
                        <a:spcAft>
                          <a:spcPts val="0"/>
                        </a:spcAft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9pPr>
                    </a:lstStyle>
                    <a:p>
                      <a:pPr>
                        <a:defRPr lang="en-us"/>
                      </a:pPr>
                      <a:endParaRPr/>
                    </a:p>
                  </p:txBody>
                </p:sp>
                <p:sp>
                  <p:nvSpPr>
                    <p:cNvPr id="48" name="Oval 24"/>
                    <p:cNvSpPr>
                      <a:extLst>
                        <a:ext uri="smNativeData">
  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QcAAKgZAADYCwAAMh0AAAAgAAAmAAAACAAAAP//////////"/>
                        </a:ext>
                      </a:extLst>
                    </p:cNvSpPr>
                    <p:nvPr/>
                  </p:nvSpPr>
                  <p:spPr>
                    <a:xfrm>
                      <a:off x="1285875" y="4170680"/>
                      <a:ext cx="639445" cy="57531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>
                    <a:effectLst/>
                  </p:spPr>
                  <p:txBody>
                    <a:bodyPr vert="horz" wrap="none" lIns="91440" tIns="45720" rIns="91440" bIns="45720" numCol="1" spcCol="215900" anchor="ctr"/>
                    <a:lstStyle>
                      <a:lvl1pPr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1pPr>
                      <a:lvl2pPr marL="742950" indent="-285750"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2pPr>
                      <a:lvl3pPr marL="1143000" indent="-228600"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3pPr>
                      <a:lvl4pPr marL="1600200" indent="-228600"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4pPr>
                      <a:lvl5pPr marL="2057400" indent="-228600"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5pPr>
                      <a:lvl6pPr marL="2514600" indent="-228600">
                        <a:spcBef>
                          <a:spcPts val="0"/>
                        </a:spcBef>
                        <a:spcAft>
                          <a:spcPts val="0"/>
                        </a:spcAft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6pPr>
                      <a:lvl7pPr marL="2971800" indent="-228600">
                        <a:spcBef>
                          <a:spcPts val="0"/>
                        </a:spcBef>
                        <a:spcAft>
                          <a:spcPts val="0"/>
                        </a:spcAft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7pPr>
                      <a:lvl8pPr marL="3429000" indent="-228600">
                        <a:spcBef>
                          <a:spcPts val="0"/>
                        </a:spcBef>
                        <a:spcAft>
                          <a:spcPts val="0"/>
                        </a:spcAft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8pPr>
                      <a:lvl9pPr marL="3886200" indent="-228600">
                        <a:spcBef>
                          <a:spcPts val="0"/>
                        </a:spcBef>
                        <a:spcAft>
                          <a:spcPts val="0"/>
                        </a:spcAft>
                        <a:defRPr lang="en-us" sz="2400" cap="none">
                          <a:solidFill>
                            <a:schemeClr val="tx1"/>
                          </a:solidFill>
                          <a:latin typeface="Tahoma" pitchFamily="2" charset="0"/>
                          <a:ea typeface="Calibri" pitchFamily="2" charset="0"/>
                          <a:cs typeface="Calibri" pitchFamily="2" charset="0"/>
                        </a:defRPr>
                      </a:lvl9pPr>
                    </a:lstStyle>
                    <a:p>
                      <a:pPr>
                        <a:defRPr lang="en-us"/>
                      </a:pPr>
                      <a:endParaRPr/>
                    </a:p>
                  </p:txBody>
                </p:sp>
              </p:grpSp>
              <p:cxnSp>
                <p:nvCxnSpPr>
                  <p:cNvPr id="46" name="AutoShape 25"/>
                  <p:cNvCxn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AQes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QgAALgZAABbCwAAuhkAAAAAAAAmAAAACAAAAP//////////"/>
                      </a:ext>
                    </a:extLst>
                  </p:cNvCxnSpPr>
                  <p:nvPr/>
                </p:nvCxnSpPr>
                <p:spPr>
                  <a:xfrm rot="5400000" flipV="1">
                    <a:off x="1584325" y="3920490"/>
                    <a:ext cx="1270" cy="521970"/>
                  </a:xfrm>
                  <a:prstGeom prst="curvedConnector3">
                    <a:avLst>
                      <a:gd name="adj1" fmla="val -20800009"/>
                    </a:avLst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triangle" w="med" len="med"/>
                  </a:ln>
                  <a:effectLst/>
                </p:spPr>
              </p:cxnSp>
              <p:cxnSp>
                <p:nvCxnSpPr>
                  <p:cNvPr id="45" name="AutoShape 25"/>
                  <p:cNvCxnSpPr>
                    <a:stCxn id="52" idx="6"/>
                    <a:endCxn id="52" idx="4"/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AAAAAEAAABQAAAAuHU3T3VIBsAc6+I2GsAFQ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CAAALYiAAD2IQAAWCQAAAAAAAAmAAAACAAAAP//////////"/>
                      </a:ext>
                    </a:extLst>
                  </p:cNvCxnSpPr>
                  <p:nvPr/>
                </p:nvCxnSpPr>
                <p:spPr>
                  <a:xfrm rot="10800000" flipV="1">
                    <a:off x="5214620" y="5642610"/>
                    <a:ext cx="306070" cy="265430"/>
                  </a:xfrm>
                  <a:prstGeom prst="curvedConnector4">
                    <a:avLst>
                      <a:gd name="adj1" fmla="val -89269"/>
                      <a:gd name="adj2" fmla="val 185940"/>
                    </a:avLst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triangle" w="med" len="med"/>
                  </a:ln>
                  <a:effectLst/>
                </p:spPr>
              </p:cxnSp>
            </p:grpSp>
            <p:sp>
              <p:nvSpPr>
                <p:cNvPr id="43" name="Line 27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BkAAKMaAAAaIwAAxxoAAAAAAAAmAAAACAAAAP//////////"/>
                    </a:ext>
                  </a:extLst>
                </p:cNvSpPr>
                <p:nvPr/>
              </p:nvSpPr>
              <p:spPr>
                <a:xfrm flipV="1">
                  <a:off x="4157980" y="4330065"/>
                  <a:ext cx="1548130" cy="2286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triangle" w="med" len="med"/>
                </a:ln>
                <a:effectLst/>
              </p:spPr>
              <p:txBody>
                <a:bodyPr rot="10800000" vert="horz" wrap="square" lIns="91440" tIns="45720" rIns="91440" bIns="45720" numCol="1" spcCol="215900" anchor="t"/>
                <a:lstStyle/>
                <a:p>
                  <a:pPr>
                    <a:defRPr lang="en-us"/>
                  </a:pPr>
                  <a:endParaRPr/>
                </a:p>
              </p:txBody>
            </p:sp>
            <p:sp>
              <p:nvSpPr>
                <p:cNvPr id="42" name="Line 27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hkAAJQbAAAFIwAA6BsAAAAAAAAmAAAACAAAAP//////////"/>
                    </a:ext>
                  </a:extLst>
                </p:cNvSpPr>
                <p:nvPr/>
              </p:nvSpPr>
              <p:spPr>
                <a:xfrm flipH="1">
                  <a:off x="4138930" y="4483100"/>
                  <a:ext cx="1553845" cy="5334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spcCol="215900" anchor="t"/>
                <a:lstStyle/>
                <a:p>
                  <a:pPr>
                    <a:defRPr lang="en-us"/>
                  </a:pPr>
                  <a:endParaRPr/>
                </a:p>
              </p:txBody>
            </p:sp>
            <p:sp>
              <p:nvSpPr>
                <p:cNvPr id="41" name="Text Box 32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R4AAP8bAADIIAAAQx4AAAAgAAAmAAAACAAAAP//////////"/>
                    </a:ext>
                  </a:extLst>
                </p:cNvSpPr>
                <p:nvPr/>
              </p:nvSpPr>
              <p:spPr>
                <a:xfrm>
                  <a:off x="4963795" y="4551045"/>
                  <a:ext cx="365125" cy="368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square" lIns="91440" tIns="45720" rIns="91440" bIns="45720" numCol="1" spcCol="215900" anchor="t"/>
                <a:lstStyle>
                  <a:lvl1pPr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>
                    <a:defRPr lang="en-us"/>
                  </a:pPr>
                  <a:r>
                    <a:rPr lang="en-us" sz="1800" cap="none">
                      <a:latin typeface="Lucida Sans Unicode" pitchFamily="2" charset="0"/>
                      <a:ea typeface="Calibri" pitchFamily="2" charset="0"/>
                      <a:cs typeface="Calibri" pitchFamily="2" charset="0"/>
                    </a:rPr>
                    <a:t>0</a:t>
                  </a:r>
                  <a:endParaRPr lang="en-us" sz="2000" cap="none">
                    <a:latin typeface="Lucida Sans Unicode" pitchFamily="2" charset="0"/>
                    <a:ea typeface="Calibri" pitchFamily="2" charset="0"/>
                    <a:cs typeface="Calibri" pitchFamily="2" charset="0"/>
                  </a:endParaRPr>
                </a:p>
              </p:txBody>
            </p:sp>
            <p:sp>
              <p:nvSpPr>
                <p:cNvPr id="40" name="Text Box 33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yMAACkeAACuJQAAniAAAAAgAAAmAAAACAAAAP//////////"/>
                    </a:ext>
                  </a:extLst>
                </p:cNvSpPr>
                <p:nvPr/>
              </p:nvSpPr>
              <p:spPr>
                <a:xfrm>
                  <a:off x="5803265" y="4902835"/>
                  <a:ext cx="321945" cy="3994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none" lIns="91440" tIns="45720" rIns="91440" bIns="45720" numCol="1" spcCol="215900" anchor="t"/>
                <a:lstStyle>
                  <a:lvl1pPr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>
                    <a:defRPr lang="en-us"/>
                  </a:pPr>
                  <a:r>
                    <a:rPr lang="en-us" sz="2000" cap="none"/>
                    <a:t>1</a:t>
                  </a:r>
                </a:p>
              </p:txBody>
            </p:sp>
            <p:sp>
              <p:nvSpPr>
                <p:cNvPr id="39" name="Text Box 33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xgAAMgdAACKGgAAPSAAAAAgAAAmAAAACAAAAP//////////"/>
                    </a:ext>
                  </a:extLst>
                </p:cNvSpPr>
                <p:nvPr/>
              </p:nvSpPr>
              <p:spPr>
                <a:xfrm>
                  <a:off x="3992245" y="4841240"/>
                  <a:ext cx="321945" cy="3994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none" lIns="91440" tIns="45720" rIns="91440" bIns="45720" numCol="1" spcCol="215900" anchor="t"/>
                <a:lstStyle>
                  <a:lvl1pPr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>
                    <a:defRPr lang="en-us"/>
                  </a:pPr>
                  <a:r>
                    <a:rPr lang="en-us" sz="2000" cap="none"/>
                    <a:t>0</a:t>
                  </a:r>
                </a:p>
              </p:txBody>
            </p:sp>
            <p:sp>
              <p:nvSpPr>
                <p:cNvPr id="38" name="Text Box 33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iMAAKgiAABZJgAAvCQAAAAgAAAmAAAACAAAAP//////////"/>
                    </a:ext>
                  </a:extLst>
                </p:cNvSpPr>
                <p:nvPr/>
              </p:nvSpPr>
              <p:spPr>
                <a:xfrm>
                  <a:off x="5767070" y="5633720"/>
                  <a:ext cx="466725" cy="3378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none" lIns="91440" tIns="45720" rIns="91440" bIns="45720" numCol="1" spcCol="215900" anchor="t"/>
                <a:lstStyle>
                  <a:lvl1pPr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>
                    <a:defRPr lang="en-us"/>
                  </a:pPr>
                  <a:r>
                    <a:rPr lang="en-us" sz="1600" cap="none"/>
                    <a:t>0,1</a:t>
                  </a:r>
                </a:p>
              </p:txBody>
            </p:sp>
            <p:sp>
              <p:nvSpPr>
                <p:cNvPr id="37" name="Text Box 33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REAANcfAABYEwAATCIAAAAgAAAmAAAACAAAAP//////////"/>
                    </a:ext>
                  </a:extLst>
                </p:cNvSpPr>
                <p:nvPr/>
              </p:nvSpPr>
              <p:spPr>
                <a:xfrm>
                  <a:off x="2822575" y="5175885"/>
                  <a:ext cx="321945" cy="3994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none" lIns="91440" tIns="45720" rIns="91440" bIns="45720" numCol="1" spcCol="215900" anchor="t"/>
                <a:lstStyle>
                  <a:lvl1pPr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>
                    <a:defRPr lang="en-us"/>
                  </a:pPr>
                  <a:r>
                    <a:rPr lang="en-us" sz="2000" cap="none"/>
                    <a:t>0</a:t>
                  </a:r>
                </a:p>
              </p:txBody>
            </p:sp>
            <p:sp>
              <p:nvSpPr>
                <p:cNvPr id="36" name="Text Box 29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3gMAAOcPAACYCgAAXBIAAAAgAAAmAAAACAAAAP//////////"/>
                    </a:ext>
                  </a:extLst>
                </p:cNvSpPr>
                <p:nvPr/>
              </p:nvSpPr>
              <p:spPr>
                <a:xfrm>
                  <a:off x="628650" y="2585085"/>
                  <a:ext cx="1093470" cy="3994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vert="horz" wrap="none" lIns="91440" tIns="45720" rIns="91440" bIns="45720" numCol="1" spcCol="215900" anchor="t"/>
                <a:lstStyle>
                  <a:lvl1pPr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>
                    <a:defRPr lang="en-us"/>
                  </a:pPr>
                  <a:r>
                    <a:rPr lang="en-us" sz="2000" cap="none"/>
                    <a:t>Answer:</a:t>
                  </a:r>
                </a:p>
              </p:txBody>
            </p:sp>
          </p:grpSp>
          <p:sp>
            <p:nvSpPr>
              <p:cNvPr id="34" name="Arc 130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jgAAAA0AAAAAkAAAAEgAAACQAAAASAAAAAAAAAABAAAAAAAAAAEAAABQAAAApQtOQ49i0D+z72Ma6vbn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KAAAAAQAAABQAAAAUAAAAFAAAAAEAAAAAAAAAZAAAAGQAAAAD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wsAAP8VAADPIwAAyB0AAAAAAAAmAAAACAAAAP//////////"/>
                  </a:ext>
                </a:extLst>
              </p:cNvSpPr>
              <p:nvPr/>
            </p:nvSpPr>
            <p:spPr>
              <a:xfrm>
                <a:off x="1927225" y="3575685"/>
                <a:ext cx="3893820" cy="1265555"/>
              </a:xfrm>
              <a:prstGeom prst="arc">
                <a:avLst>
                  <a:gd name="adj1" fmla="val 10670063"/>
                  <a:gd name="adj2" fmla="val 23956"/>
                </a:avLst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headEnd type="none"/>
                <a:tailEnd type="arrow" w="med" len="med"/>
              </a:ln>
              <a:effectLst/>
            </p:spPr>
            <p:txBody>
              <a:bodyPr vert="horz" wrap="square" lIns="91440" tIns="45720" rIns="91440" bIns="45720" numCol="1" spcCol="215900" anchor="ctr"/>
              <a:lstStyle/>
              <a:p>
                <a:pPr algn="ctr">
                  <a:defRPr lang="en-us" cap="none">
                    <a:solidFill>
                      <a:schemeClr val="tx1"/>
                    </a:solidFill>
                    <a:latin typeface="Calibri" pitchFamily="2" charset="0"/>
                    <a:ea typeface="Calibri" pitchFamily="2" charset="0"/>
                    <a:cs typeface="Calibri" pitchFamily="2" charset="0"/>
                  </a:defRPr>
                </a:pPr>
                <a:endParaRPr/>
              </a:p>
            </p:txBody>
          </p:sp>
          <p:cxnSp>
            <p:nvCxnSpPr>
              <p:cNvPr id="33" name="Straight Arrow Connector 132"/>
              <p:cNvCxn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D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LyEAABkdAAAjJQAAgCEAAAAAAAAmAAAACAAAAP//////////"/>
                  </a:ext>
                </a:extLst>
              </p:cNvCxnSpPr>
              <p:nvPr/>
            </p:nvCxnSpPr>
            <p:spPr>
              <a:xfrm>
                <a:off x="5358130" y="4766310"/>
                <a:ext cx="715645" cy="642620"/>
              </a:xfrm>
              <a:prstGeom prst="straightConnector1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headEnd type="none"/>
                <a:tailEnd type="arrow" w="med" len="med"/>
              </a:ln>
              <a:effectLst/>
            </p:spPr>
          </p:cxnSp>
          <p:cxnSp>
            <p:nvCxnSpPr>
              <p:cNvPr id="32" name="Straight Arrow Connector 133"/>
              <p:cNvCxn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D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rRgAAAcdAACCHgAA3yEAAAAAAAAmAAAACAAAAP//////////"/>
                  </a:ext>
                </a:extLst>
              </p:cNvCxnSpPr>
              <p:nvPr/>
            </p:nvCxnSpPr>
            <p:spPr>
              <a:xfrm flipH="1">
                <a:off x="4091305" y="4638675"/>
                <a:ext cx="787400" cy="948055"/>
              </a:xfrm>
              <a:prstGeom prst="straightConnector1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headEnd type="none"/>
                <a:tailEnd type="arrow" w="med" len="med"/>
              </a:ln>
              <a:effectLst/>
            </p:spPr>
          </p:cxnSp>
          <p:cxnSp>
            <p:nvCxnSpPr>
              <p:cNvPr id="31" name="Straight Arrow Connector 134"/>
              <p:cNvCxnSpPr>
                <a:endCxn id="52" idx="2"/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D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LgsAAAcdAAAvHgAAtiIAAAAAAAAmAAAACAAAAP//////////"/>
                  </a:ext>
                </a:extLst>
              </p:cNvCxnSpPr>
              <p:nvPr/>
            </p:nvCxnSpPr>
            <p:spPr>
              <a:xfrm>
                <a:off x="1817370" y="4718685"/>
                <a:ext cx="3089275" cy="923925"/>
              </a:xfrm>
              <a:prstGeom prst="straightConnector1">
                <a:avLst/>
              </a:prstGeom>
              <a:noFill/>
              <a:ln w="6350" cap="flat" cmpd="sng" algn="ctr">
                <a:solidFill>
                  <a:schemeClr val="tx1"/>
                </a:solidFill>
                <a:prstDash val="solid"/>
                <a:headEnd type="none"/>
                <a:tailEnd type="arrow" w="med" len="med"/>
              </a:ln>
              <a:effectLst/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 advAuto="0"/>
    </p:bldLst>
    <p:extLst>
      <p:ext uri="smNativeData">
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jlXrZQEAAAAFAAAA/f///wEAAAADAAAACgAAAAAAAAAAAAAAAAAAAA=="/>
      </p:ext>
    </p:ext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E0AAADYRQAAXA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Exercise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EAAGAJAABJSAAAYBgAABAAAAAmAAAACAAAAAEgAAAAAAAA"/>
              </a:ext>
            </a:extLst>
          </p:cNvSpPr>
          <p:nvPr>
            <p:ph type="body" idx="1"/>
          </p:nvPr>
        </p:nvSpPr>
        <p:spPr>
          <a:xfrm>
            <a:off x="264160" y="1524000"/>
            <a:ext cx="11486515" cy="24384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118745" indent="0">
              <a:lnSpc>
                <a:spcPct val="80000"/>
              </a:lnSpc>
              <a:spcBef>
                <a:spcPts val="900"/>
              </a:spcBef>
              <a:buNone/>
              <a:defRPr lang="en-us" sz="2520" cap="none"/>
            </a:pPr>
            <a:r>
              <a:t>Convert the following NFA with </a:t>
            </a:r>
            <a:r>
              <a:rPr lang="en-us" cap="none">
                <a:latin typeface="Symbol" pitchFamily="1" charset="2"/>
                <a:ea typeface="Times New Roman" pitchFamily="1" charset="0"/>
                <a:cs typeface="Times New Roman" pitchFamily="1" charset="0"/>
              </a:rPr>
              <a:t></a:t>
            </a:r>
            <a:r>
              <a:t>-transitions into NFAs without </a:t>
            </a:r>
            <a:r>
              <a:rPr lang="en-us" cap="none">
                <a:latin typeface="Symbol" pitchFamily="1" charset="2"/>
                <a:ea typeface="Times New Roman" pitchFamily="1" charset="0"/>
                <a:cs typeface="Times New Roman" pitchFamily="1" charset="0"/>
              </a:rPr>
              <a:t></a:t>
            </a:r>
            <a:r>
              <a:t>-transitions.</a:t>
            </a:r>
          </a:p>
          <a:p>
            <a:pPr marL="118745" indent="0">
              <a:lnSpc>
                <a:spcPct val="80000"/>
              </a:lnSpc>
              <a:spcBef>
                <a:spcPts val="900"/>
              </a:spcBef>
              <a:buNone/>
              <a:defRPr lang="en-us" sz="2520" cap="none"/>
            </a:pPr>
            <a:r>
              <a:rPr lang="en-gb" cap="none"/>
              <a:t>a) </a:t>
            </a:r>
          </a:p>
          <a:p>
            <a:pPr marL="118745" indent="0">
              <a:lnSpc>
                <a:spcPct val="80000"/>
              </a:lnSpc>
              <a:spcBef>
                <a:spcPts val="900"/>
              </a:spcBef>
              <a:buNone/>
              <a:defRPr lang="en-us" sz="2520" cap="none"/>
            </a:pPr>
            <a:endParaRPr lang="en-gb" cap="none"/>
          </a:p>
          <a:p>
            <a:pPr marL="633095" indent="-514350">
              <a:lnSpc>
                <a:spcPct val="80000"/>
              </a:lnSpc>
              <a:spcBef>
                <a:spcPts val="900"/>
              </a:spcBef>
              <a:buFontTx/>
              <a:buAutoNum type="alphaLcParenR" startAt="2"/>
              <a:defRPr lang="en-us" sz="2520" cap="none"/>
            </a:pPr>
            <a:r>
              <a:rPr lang="en-us" cap="none">
                <a:latin typeface="Symbol" pitchFamily="1" charset="2"/>
                <a:ea typeface="Times New Roman" pitchFamily="1" charset="0"/>
                <a:cs typeface="Times New Roman" pitchFamily="1" charset="0"/>
              </a:rPr>
              <a:t></a:t>
            </a:r>
            <a:r>
              <a:t>-NFA  with the following transition table</a:t>
            </a:r>
          </a:p>
          <a:p>
            <a:pPr marL="633095" indent="-514350">
              <a:lnSpc>
                <a:spcPct val="80000"/>
              </a:lnSpc>
              <a:spcBef>
                <a:spcPts val="900"/>
              </a:spcBef>
              <a:buNone/>
              <a:defRPr lang="en-us" sz="2520" cap="none"/>
            </a:pPr>
            <a:r>
              <a:t> </a:t>
            </a:r>
          </a:p>
        </p:txBody>
      </p:sp>
      <p:sp>
        <p:nvSpPr>
          <p:cNvPr id="4" name="Slide Number Placeholder 5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AAAAAAAAAAAAAAAAAAAABAAAAAmAAAACAAAAACBAAB/AAAA"/>
              </a:ext>
            </a:extLst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5A8E-C0D0-A5AC-9E48-36F914066863}" type="slidenum">
              <a:rPr lang="en-us" sz="1200" cap="none">
                <a:solidFill>
                  <a:srgbClr val="FFFFFF"/>
                </a:solidFill>
              </a:rPr>
              <a:t>64</a:t>
            </a:fld>
            <a:endParaRPr lang="en-us" sz="1200" cap="none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G8OAAB8GgAA8SIAAF4nAAAQAAAAJgAAAAgAAAD/////AAAAAA=="/>
              </a:ext>
            </a:extLst>
          </p:cNvGrpSpPr>
          <p:nvPr/>
        </p:nvGrpSpPr>
        <p:grpSpPr>
          <a:xfrm>
            <a:off x="2346325" y="4305300"/>
            <a:ext cx="3333750" cy="2094230"/>
            <a:chOff x="2346325" y="4305300"/>
            <a:chExt cx="3333750" cy="2094230"/>
          </a:xfrm>
        </p:grpSpPr>
        <p:sp>
          <p:nvSpPr>
            <p:cNvPr id="12" name="Text Box 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REAAHwaAADZHwAAKicAAAAgAAAmAAAACAAAAP//////////"/>
                </a:ext>
              </a:extLst>
            </p:cNvSpPr>
            <p:nvPr/>
          </p:nvSpPr>
          <p:spPr>
            <a:xfrm>
              <a:off x="2868295" y="4305300"/>
              <a:ext cx="2308860" cy="20612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     0     1     </a:t>
              </a:r>
              <a:r>
                <a:rPr lang="en-us" sz="3200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ε</a:t>
              </a:r>
            </a:p>
            <a:p>
              <a:pPr>
                <a:defRPr lang="en-us"/>
              </a:pPr>
              <a:r>
                <a:t>A  {A}   </a:t>
              </a:r>
              <a:r>
                <a:rPr lang="en-us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∅  </a:t>
              </a:r>
              <a:r>
                <a:t>{B}</a:t>
              </a:r>
            </a:p>
            <a:p>
              <a:pPr>
                <a:defRPr lang="en-us"/>
              </a:pPr>
              <a:r>
                <a:t>B   </a:t>
              </a:r>
              <a:r>
                <a:rPr lang="en-us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∅</a:t>
              </a:r>
              <a:r>
                <a:t>   {C} {D}</a:t>
              </a:r>
            </a:p>
            <a:p>
              <a:pPr>
                <a:defRPr lang="en-us"/>
              </a:pPr>
              <a:r>
                <a:t>C  {D}   </a:t>
              </a:r>
              <a:r>
                <a:rPr lang="en-us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∅   ∅</a:t>
              </a:r>
            </a:p>
            <a:p>
              <a:pPr>
                <a:defRPr lang="en-us"/>
              </a:pPr>
              <a:r>
                <a:t>D   </a:t>
              </a:r>
              <a:r>
                <a:rPr lang="en-us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∅   </a:t>
              </a:r>
              <a:r>
                <a:t>{C}</a:t>
              </a:r>
              <a:r>
                <a:rPr lang="en-us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 </a:t>
              </a:r>
              <a:r>
                <a:t>{B}</a:t>
              </a:r>
              <a:endParaRPr lang="en-us" cap="none">
                <a:latin typeface="Lucida Sans Unicode" pitchFamily="2" charset="0"/>
                <a:ea typeface="Calibri" pitchFamily="2" charset="0"/>
                <a:cs typeface="Calibri" pitchFamily="2" charset="0"/>
              </a:endParaRPr>
            </a:p>
          </p:txBody>
        </p:sp>
        <p:sp>
          <p:nvSpPr>
            <p:cNvPr id="11" name="Line 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4AAHkeAACnEAAAeR4AAAAAAAAmAAAACAAAAP//////////"/>
                </a:ext>
              </a:extLst>
            </p:cNvSpPr>
            <p:nvPr/>
          </p:nvSpPr>
          <p:spPr>
            <a:xfrm>
              <a:off x="2346325" y="4953635"/>
              <a:ext cx="36068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0" name="Text Box 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Q4AAIkkAAAjEQAAXicAAAAgAAAmAAAACAAAAP//////////"/>
                </a:ext>
              </a:extLst>
            </p:cNvSpPr>
            <p:nvPr/>
          </p:nvSpPr>
          <p:spPr>
            <a:xfrm>
              <a:off x="2436495" y="5939155"/>
              <a:ext cx="34925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t>*</a:t>
              </a:r>
            </a:p>
          </p:txBody>
        </p:sp>
        <p:sp>
          <p:nvSpPr>
            <p:cNvPr id="9" name="Line 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RAAAIEdAADxIgAAgR0AAAAAAAAmAAAACAAAAP//////////"/>
                </a:ext>
              </a:extLst>
            </p:cNvSpPr>
            <p:nvPr/>
          </p:nvSpPr>
          <p:spPr>
            <a:xfrm>
              <a:off x="2616835" y="4796155"/>
              <a:ext cx="306324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8" name="Line 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BQAAF8bAABEFAAA8SYAAAAAAAAmAAAACAAAAP//////////"/>
                </a:ext>
              </a:extLst>
            </p:cNvSpPr>
            <p:nvPr/>
          </p:nvSpPr>
          <p:spPr>
            <a:xfrm>
              <a:off x="3279140" y="4449445"/>
              <a:ext cx="15240" cy="188087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7" name="Line 1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RgAAFMbAAAuGAAA5iYAAAAAAAAmAAAACAAAAP//////////"/>
                </a:ext>
              </a:extLst>
            </p:cNvSpPr>
            <p:nvPr/>
          </p:nvSpPr>
          <p:spPr>
            <a:xfrm>
              <a:off x="3904615" y="4441825"/>
              <a:ext cx="26035" cy="188150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6" name="Line 11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hsAAFMbAAD9GwAA5iYAAAAAAAAmAAAACAAAAP//////////"/>
                </a:ext>
              </a:extLst>
            </p:cNvSpPr>
            <p:nvPr/>
          </p:nvSpPr>
          <p:spPr>
            <a:xfrm>
              <a:off x="4512310" y="4441825"/>
              <a:ext cx="37465" cy="188150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</p:grpSp>
      <p:grpSp>
        <p:nvGrpSpPr>
          <p:cNvPr id="13" name="Group 75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F0LAADPDAAAJS8AAI0QAAAQAAAAJgAAAAgAAAD/////AAAAAA=="/>
              </a:ext>
            </a:extLst>
          </p:cNvGrpSpPr>
          <p:nvPr/>
        </p:nvGrpSpPr>
        <p:grpSpPr>
          <a:xfrm>
            <a:off x="1847215" y="2082165"/>
            <a:ext cx="5816600" cy="608330"/>
            <a:chOff x="1847215" y="2082165"/>
            <a:chExt cx="5816600" cy="608330"/>
          </a:xfrm>
        </p:grpSpPr>
        <p:sp>
          <p:nvSpPr>
            <p:cNvPr id="26" name="Line 1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QsAAMMOAAAjDwAAww4AAAAAAAAmAAAACAAAAP//////////"/>
                </a:ext>
              </a:extLst>
            </p:cNvSpPr>
            <p:nvPr/>
          </p:nvSpPr>
          <p:spPr>
            <a:xfrm>
              <a:off x="1847215" y="2399665"/>
              <a:ext cx="61341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5" name="Oval 1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w8AACMOAACsEwAAhA8AAAAgAAAmAAAACAAAAP//////////"/>
                </a:ext>
              </a:extLst>
            </p:cNvSpPr>
            <p:nvPr/>
          </p:nvSpPr>
          <p:spPr>
            <a:xfrm>
              <a:off x="2460625" y="2298065"/>
              <a:ext cx="737235" cy="22415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rPr lang="en-us" sz="2000" cap="none"/>
                <a:t>q</a:t>
              </a:r>
              <a:r>
                <a:rPr lang="en-us" sz="2000" cap="none" baseline="-24000"/>
                <a:t>0</a:t>
              </a:r>
            </a:p>
          </p:txBody>
        </p:sp>
        <p:sp>
          <p:nvSpPr>
            <p:cNvPr id="24" name="Line 2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RMAANUOAABzHAAA1Q4AAAAAAAAmAAAACAAAAP//////////"/>
                </a:ext>
              </a:extLst>
            </p:cNvSpPr>
            <p:nvPr/>
          </p:nvSpPr>
          <p:spPr>
            <a:xfrm>
              <a:off x="3195955" y="2411095"/>
              <a:ext cx="142875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3" name="Text Box 31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hYAAPMNAAAWGQAAZhAAAAAgAAAmAAAACAAAAP//////////"/>
                </a:ext>
              </a:extLst>
            </p:cNvSpPr>
            <p:nvPr/>
          </p:nvSpPr>
          <p:spPr>
            <a:xfrm>
              <a:off x="3735070" y="2267585"/>
              <a:ext cx="342900" cy="3981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2000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0</a:t>
              </a:r>
            </a:p>
          </p:txBody>
        </p:sp>
        <p:sp>
          <p:nvSpPr>
            <p:cNvPr id="22" name="Text Box 3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SQAABoOAACXJgAAjRAAAAAgAAAmAAAACAAAAP//////////"/>
                </a:ext>
              </a:extLst>
            </p:cNvSpPr>
            <p:nvPr/>
          </p:nvSpPr>
          <p:spPr>
            <a:xfrm>
              <a:off x="5956935" y="2292350"/>
              <a:ext cx="316230" cy="3981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2000" cap="none">
                  <a:latin typeface="Lucida Sans Unicode" pitchFamily="2" charset="0"/>
                  <a:ea typeface="Calibri" pitchFamily="2" charset="0"/>
                  <a:cs typeface="Calibri" pitchFamily="2" charset="0"/>
                </a:rPr>
                <a:t>ε</a:t>
              </a:r>
            </a:p>
          </p:txBody>
        </p:sp>
        <p:sp>
          <p:nvSpPr>
            <p:cNvPr id="21" name="Oval 1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xwAADkOAACdIAAAeg8AAAAgAAAmAAAACAAAAP//////////"/>
                </a:ext>
              </a:extLst>
            </p:cNvSpPr>
            <p:nvPr/>
          </p:nvSpPr>
          <p:spPr>
            <a:xfrm>
              <a:off x="4624705" y="2312035"/>
              <a:ext cx="676910" cy="20383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 algn="ctr">
                <a:defRPr lang="en-us"/>
              </a:pPr>
              <a:r>
                <a:rPr lang="en-us" sz="2000" cap="none"/>
                <a:t>q</a:t>
              </a:r>
              <a:r>
                <a:rPr lang="en-us" sz="2000" cap="none" baseline="-24000"/>
                <a:t>1</a:t>
              </a:r>
            </a:p>
          </p:txBody>
        </p:sp>
        <p:grpSp>
          <p:nvGrpSpPr>
            <p:cNvPr id="16" name="Group 21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JkqAAASDgAAJS8AAHIPAAAAAAAAJgAAAAgAAAD/////AAAAAA=="/>
                </a:ext>
              </a:extLst>
            </p:cNvGrpSpPr>
            <p:nvPr/>
          </p:nvGrpSpPr>
          <p:grpSpPr>
            <a:xfrm>
              <a:off x="6924675" y="2287270"/>
              <a:ext cx="739140" cy="223520"/>
              <a:chOff x="6924675" y="2287270"/>
              <a:chExt cx="739140" cy="223520"/>
            </a:xfrm>
          </p:grpSpPr>
          <p:grpSp>
            <p:nvGrpSpPr>
              <p:cNvPr id="18" name="Group 62"/>
              <p:cNvGrp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JkqAAASDgAAJS8AAHIPAAAAAAAAJgAAAAgAAAD/////AAAAAA=="/>
                  </a:ext>
                </a:extLst>
              </p:cNvGrpSpPr>
              <p:nvPr/>
            </p:nvGrpSpPr>
            <p:grpSpPr>
              <a:xfrm>
                <a:off x="6924675" y="2287270"/>
                <a:ext cx="739140" cy="223520"/>
                <a:chOff x="6924675" y="2287270"/>
                <a:chExt cx="739140" cy="223520"/>
              </a:xfrm>
            </p:grpSpPr>
            <p:sp>
              <p:nvSpPr>
                <p:cNvPr id="20" name="Oval 23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CoAADIOAADELgAAUg8AAAAgAAAmAAAACAAAAP//////////"/>
                    </a:ext>
                  </a:extLst>
                </p:cNvSpPr>
                <p:nvPr/>
              </p:nvSpPr>
              <p:spPr>
                <a:xfrm>
                  <a:off x="6987540" y="2307590"/>
                  <a:ext cx="614680" cy="18288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none" lIns="91440" tIns="45720" rIns="91440" bIns="45720" numCol="1" spcCol="215900" anchor="ctr"/>
                <a:lstStyle>
                  <a:lvl1pPr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 algn="ctr">
                    <a:defRPr lang="en-us"/>
                  </a:pPr>
                  <a:r>
                    <a:rPr lang="en-us" sz="2000" cap="none"/>
                    <a:t>q</a:t>
                  </a:r>
                  <a:r>
                    <a:rPr lang="en-us" sz="2000" cap="none" baseline="-24000"/>
                    <a:t>2</a:t>
                  </a:r>
                </a:p>
              </p:txBody>
            </p:sp>
            <p:sp>
              <p:nvSpPr>
                <p:cNvPr id="19" name="Oval 24"/>
                <p:cNv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SoAABIOAAAlLwAAcg8AAAAgAAAmAAAACAAAAP//////////"/>
                    </a:ext>
                  </a:extLst>
                </p:cNvSpPr>
                <p:nvPr/>
              </p:nvSpPr>
              <p:spPr>
                <a:xfrm>
                  <a:off x="6924675" y="2287270"/>
                  <a:ext cx="739140" cy="22352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txBody>
                <a:bodyPr vert="horz" wrap="none" lIns="91440" tIns="45720" rIns="91440" bIns="45720" numCol="1" spcCol="215900" anchor="ctr"/>
                <a:lstStyle>
                  <a:lvl1pPr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1pPr>
                  <a:lvl2pPr marL="742950" indent="-28575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2pPr>
                  <a:lvl3pPr marL="11430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3pPr>
                  <a:lvl4pPr marL="16002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4pPr>
                  <a:lvl5pPr marL="2057400" indent="-228600"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5pPr>
                  <a:lvl6pPr marL="25146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6pPr>
                  <a:lvl7pPr marL="29718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7pPr>
                  <a:lvl8pPr marL="34290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8pPr>
                  <a:lvl9pPr marL="3886200" indent="-228600">
                    <a:spcBef>
                      <a:spcPts val="0"/>
                    </a:spcBef>
                    <a:spcAft>
                      <a:spcPts val="0"/>
                    </a:spcAft>
                    <a:defRPr lang="en-us" sz="2400" cap="none">
                      <a:solidFill>
                        <a:schemeClr val="tx1"/>
                      </a:solidFill>
                      <a:latin typeface="Tahoma" pitchFamily="2" charset="0"/>
                      <a:ea typeface="Calibri" pitchFamily="2" charset="0"/>
                      <a:cs typeface="Calibri" pitchFamily="2" charset="0"/>
                    </a:defRPr>
                  </a:lvl9pPr>
                </a:lstStyle>
                <a:p>
                  <a:pPr>
                    <a:defRPr lang="en-us"/>
                  </a:pPr>
                  <a:endParaRPr/>
                </a:p>
              </p:txBody>
            </p:sp>
          </p:grpSp>
          <p:cxnSp>
            <p:nvCxnSpPr>
              <p:cNvPr id="17" name="AutoShape 25"/>
              <p:cNvCxnSpPr>
                <a:stCxn id="19" idx="1"/>
                <a:endCxn id="19" idx="7"/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AQes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ysAAEYOAAB7LgAARw4AAAAAAAAmAAAACAAAAP//////////"/>
                  </a:ext>
                </a:extLst>
              </p:cNvCxnSpPr>
              <p:nvPr/>
            </p:nvCxnSpPr>
            <p:spPr>
              <a:xfrm rot="16200000" flipH="1">
                <a:off x="7293610" y="2059305"/>
                <a:ext cx="635" cy="523240"/>
              </a:xfrm>
              <a:prstGeom prst="curvedConnector3">
                <a:avLst>
                  <a:gd name="adj1" fmla="val -20800009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headEnd type="none"/>
                <a:tailEnd type="triangle" w="med" len="med"/>
              </a:ln>
              <a:effectLst/>
            </p:spPr>
          </p:cxnSp>
        </p:grpSp>
        <p:sp>
          <p:nvSpPr>
            <p:cNvPr id="15" name="Line 2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yAAANUOAACcKgAA1Q4AAAAAAAAmAAAACAAAAP//////////"/>
                </a:ext>
              </a:extLst>
            </p:cNvSpPr>
            <p:nvPr/>
          </p:nvSpPr>
          <p:spPr>
            <a:xfrm>
              <a:off x="5259705" y="2411095"/>
              <a:ext cx="166687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14" name="Text Box 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jCsAAM8MAACHLQAAQg8AAAAgAAAmAAAACAAAAP//////////"/>
                </a:ext>
              </a:extLst>
            </p:cNvSpPr>
            <p:nvPr/>
          </p:nvSpPr>
          <p:spPr>
            <a:xfrm>
              <a:off x="7078980" y="2082165"/>
              <a:ext cx="321945" cy="3981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defRPr lang="en-us"/>
              </a:pPr>
              <a:r>
                <a:rPr lang="en-us" sz="2000" cap="none"/>
                <a:t>1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E0AAADYRQAAXA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  <a:defRPr lang="en-us"/>
            </a:pPr>
            <a:r>
              <a:rPr lang="en-us" cap="none">
                <a:solidFill>
                  <a:srgbClr val="3D9CF3"/>
                </a:solidFill>
              </a:rPr>
              <a:t>Summary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gAAAL0GAADrSQAAACYAABAAAAAmAAAACAAAAAEAAAAAAAAA"/>
              </a:ext>
            </a:extLst>
          </p:cNvSpPr>
          <p:nvPr>
            <p:ph type="body" idx="1"/>
          </p:nvPr>
        </p:nvSpPr>
        <p:spPr>
          <a:xfrm>
            <a:off x="161290" y="1095375"/>
            <a:ext cx="11854815" cy="5081905"/>
          </a:xfrm>
        </p:spPr>
        <p:txBody>
          <a:bodyPr/>
          <a:lstStyle/>
          <a:p>
            <a:pPr>
              <a:defRPr lang="en-us"/>
            </a:pPr>
            <a:r>
              <a:rPr lang="en-us" sz="2600" cap="none"/>
              <a:t>DFA’s, NFA’s, and </a:t>
            </a:r>
            <a:r>
              <a:rPr lang="en-us" sz="2600" cap="none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ε</a:t>
            </a:r>
            <a:r>
              <a:rPr lang="en-us" sz="2600" cap="none"/>
              <a:t>–NFA’s all accept exactly the same set of languages: the </a:t>
            </a:r>
            <a:r>
              <a:rPr lang="en-us" sz="2600" b="1" cap="none"/>
              <a:t>regular languages</a:t>
            </a:r>
            <a:r>
              <a:rPr lang="en-us" sz="2600" cap="none"/>
              <a:t>.</a:t>
            </a:r>
          </a:p>
          <a:p>
            <a:pPr>
              <a:defRPr lang="en-us"/>
            </a:pPr>
            <a:r>
              <a:rPr lang="en-us" sz="2600" cap="none"/>
              <a:t>The NFA types are easier to design and may have exponentially fewer states than a DFA.</a:t>
            </a:r>
          </a:p>
          <a:p>
            <a:pPr>
              <a:defRPr lang="en-us"/>
            </a:pPr>
            <a:r>
              <a:rPr lang="en-us" sz="2600" cap="none"/>
              <a:t>But only a DFA can be </a:t>
            </a:r>
            <a:r>
              <a:rPr lang="en-us" sz="2600" b="1" cap="none"/>
              <a:t>implemented</a:t>
            </a:r>
            <a:r>
              <a:rPr lang="en-us" sz="2600" cap="none"/>
              <a:t>!</a:t>
            </a:r>
          </a:p>
        </p:txBody>
      </p:sp>
      <p:sp>
        <p:nvSpPr>
          <p:cNvPr id="4" name="Slide Number Placeholder 5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AAAAAAAAAAAAAAAAAAAABAAAAAmAAAACAAAAACBAAB/AAAA"/>
              </a:ext>
            </a:extLst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4037-79D0-A5B6-9E48-8FE30E0668DA}" type="slidenum">
              <a:rPr lang="en-us" sz="1200" cap="none">
                <a:solidFill>
                  <a:srgbClr val="FFFFFF"/>
                </a:solidFill>
              </a:rPr>
              <a:t>65</a:t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E0AAADYRQAAXA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Minimization of DFA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EAAL0GAADrSQAAACYAABAAAAAmAAAACAAAAAAgAAAAAAAA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Steps in constructing minimum automata</a:t>
            </a:r>
          </a:p>
          <a:p>
            <a:pPr marL="118745" indent="0">
              <a:buNone/>
              <a:defRPr lang="en-us"/>
            </a:pPr>
            <a:r>
              <a:rPr lang="en-us" u="sng"/>
              <a:t>Step 1</a:t>
            </a:r>
            <a:r>
              <a:t>: Remove all inaccessible states. </a:t>
            </a:r>
          </a:p>
          <a:p>
            <a:pPr lvl="1">
              <a:defRPr lang="en-us"/>
            </a:pPr>
            <a:r>
              <a:t>This can be done by enumerating all simple paths of the graph from the initial to the final. Any state which is not part of some path is inaccessible.</a:t>
            </a:r>
          </a:p>
          <a:p>
            <a:pPr marL="118745" indent="0">
              <a:buNone/>
              <a:defRPr lang="en-us"/>
            </a:pPr>
            <a:r>
              <a:rPr lang="en-us" u="sng"/>
              <a:t>Step 2</a:t>
            </a:r>
            <a:r>
              <a:t>: Construct partition zero (</a:t>
            </a:r>
            <a:r>
              <a:rPr lang="en-us" sz="4400" cap="none">
                <a:latin typeface="Symbol" pitchFamily="1" charset="2"/>
                <a:ea typeface="Times New Roman" pitchFamily="1" charset="0"/>
                <a:cs typeface="Times New Roman" pitchFamily="1" charset="0"/>
              </a:rPr>
              <a:t></a:t>
            </a:r>
            <a:r>
              <a:rPr lang="en-us" sz="6000" cap="none" baseline="-24000"/>
              <a:t>0</a:t>
            </a:r>
            <a:r>
              <a:t>)</a:t>
            </a:r>
          </a:p>
          <a:p>
            <a:pPr lvl="1">
              <a:defRPr lang="en-us"/>
            </a:pPr>
            <a:r>
              <a:t>Partition the states of an automata as a set of final states and non-final states </a:t>
            </a:r>
          </a:p>
          <a:p>
            <a:pPr marL="457200" lvl="1" indent="0">
              <a:buNone/>
              <a:defRPr lang="en-us"/>
            </a:pPr>
            <a:r>
              <a:rPr lang="en-us" sz="5400" cap="none">
                <a:latin typeface="Symbol" pitchFamily="1" charset="2"/>
                <a:ea typeface="Times New Roman" pitchFamily="1" charset="0"/>
                <a:cs typeface="Times New Roman" pitchFamily="1" charset="0"/>
              </a:rPr>
              <a:t></a:t>
            </a:r>
            <a:r>
              <a:rPr lang="en-us" sz="4000" cap="none" baseline="-24000"/>
              <a:t>0</a:t>
            </a:r>
            <a:r>
              <a:rPr lang="en-us" sz="5400" cap="none"/>
              <a:t> = {Q1,Q2}</a:t>
            </a:r>
          </a:p>
          <a:p>
            <a:pPr lvl="1">
              <a:defRPr lang="en-us"/>
            </a:pPr>
            <a:endParaRPr lang="en-us" sz="5400" cap="none"/>
          </a:p>
        </p:txBody>
      </p:sp>
      <p:sp>
        <p:nvSpPr>
          <p:cNvPr id="4" name="Slide Number Placeholder 3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AAAAAAAAAAAAAAAAAAAABAAAAAmAAAACAAAAACBAAB/AAAA"/>
              </a:ext>
            </a:extLst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4332-7CD0-A5B5-9E48-8AE00D0668DF}" type="slidenum">
              <a:rPr lang="en-us" sz="1200" cap="none">
                <a:solidFill>
                  <a:srgbClr val="FFFFFF"/>
                </a:solidFill>
              </a:rPr>
              <a:t>66</a:t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E0AAADYRQAAXA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Minimization … 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EAAL0GAADrSQAAACY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118745" indent="0">
              <a:buNone/>
              <a:defRPr lang="en-us"/>
            </a:pPr>
            <a:r>
              <a:rPr lang="en-us" u="sng" dirty="0"/>
              <a:t>Step 3</a:t>
            </a:r>
            <a:r>
              <a:rPr dirty="0"/>
              <a:t>: Construction of </a:t>
            </a:r>
            <a:r>
              <a:rPr lang="en-us" sz="4400" cap="none" dirty="0">
                <a:latin typeface="Symbol" pitchFamily="1" charset="2"/>
                <a:ea typeface="Times New Roman" pitchFamily="1" charset="0"/>
                <a:cs typeface="Times New Roman" pitchFamily="1" charset="0"/>
              </a:rPr>
              <a:t></a:t>
            </a:r>
            <a:r>
              <a:rPr lang="en-us" cap="none" baseline="-24000" dirty="0"/>
              <a:t>1</a:t>
            </a:r>
            <a:r>
              <a:rPr lang="en-us" sz="5400" cap="none" baseline="-24000" dirty="0"/>
              <a:t>,</a:t>
            </a:r>
            <a:r>
              <a:rPr dirty="0"/>
              <a:t> </a:t>
            </a:r>
            <a:r>
              <a:rPr lang="en-us" sz="4400" cap="none" dirty="0">
                <a:latin typeface="Symbol" pitchFamily="1" charset="2"/>
                <a:ea typeface="Times New Roman" pitchFamily="1" charset="0"/>
                <a:cs typeface="Times New Roman" pitchFamily="1" charset="0"/>
              </a:rPr>
              <a:t></a:t>
            </a:r>
            <a:r>
              <a:rPr lang="en-us" cap="none" baseline="-24000" dirty="0"/>
              <a:t>2</a:t>
            </a:r>
            <a:r>
              <a:rPr lang="en-us" sz="5400" cap="none" baseline="-24000" dirty="0"/>
              <a:t>, … , </a:t>
            </a:r>
            <a:r>
              <a:rPr lang="en-us" sz="4400" cap="none" dirty="0">
                <a:latin typeface="Symbol" pitchFamily="1" charset="2"/>
                <a:ea typeface="Times New Roman" pitchFamily="1" charset="0"/>
                <a:cs typeface="Times New Roman" pitchFamily="1" charset="0"/>
              </a:rPr>
              <a:t></a:t>
            </a:r>
            <a:r>
              <a:rPr lang="en-us" cap="none" baseline="-24000" dirty="0"/>
              <a:t>n</a:t>
            </a:r>
            <a:endParaRPr lang="en-us" sz="5400" cap="none" baseline="-24000" dirty="0"/>
          </a:p>
          <a:p>
            <a:pPr lvl="1">
              <a:defRPr lang="en-us"/>
            </a:pPr>
            <a:r>
              <a:rPr dirty="0"/>
              <a:t>Subsets</a:t>
            </a:r>
            <a:r>
              <a:rPr lang="en-us" cap="none" baseline="-24000" dirty="0"/>
              <a:t> of </a:t>
            </a:r>
            <a:r>
              <a:rPr lang="en-us" sz="4400" cap="none" dirty="0">
                <a:latin typeface="Symbol" pitchFamily="1" charset="2"/>
                <a:ea typeface="Times New Roman" pitchFamily="1" charset="0"/>
                <a:cs typeface="Times New Roman" pitchFamily="1" charset="0"/>
              </a:rPr>
              <a:t></a:t>
            </a:r>
            <a:r>
              <a:rPr lang="en-us" cap="none" baseline="-24000" dirty="0"/>
              <a:t>i+1</a:t>
            </a:r>
            <a:r>
              <a:rPr lang="en-us" sz="4800" cap="none" dirty="0"/>
              <a:t> </a:t>
            </a:r>
            <a:r>
              <a:rPr dirty="0"/>
              <a:t>are obtained by partitioning </a:t>
            </a:r>
            <a:r>
              <a:rPr lang="en-us" sz="4400" cap="none" dirty="0">
                <a:latin typeface="Symbol" pitchFamily="1" charset="2"/>
                <a:ea typeface="Times New Roman" pitchFamily="1" charset="0"/>
                <a:cs typeface="Times New Roman" pitchFamily="1" charset="0"/>
              </a:rPr>
              <a:t></a:t>
            </a:r>
            <a:r>
              <a:rPr lang="en-us" cap="none" baseline="-24000" dirty="0" err="1"/>
              <a:t>i</a:t>
            </a:r>
            <a:endParaRPr lang="en-us" cap="none" baseline="-24000" dirty="0"/>
          </a:p>
          <a:p>
            <a:pPr lvl="1">
              <a:defRPr lang="en-us"/>
            </a:pPr>
            <a:r>
              <a:rPr dirty="0"/>
              <a:t>If </a:t>
            </a:r>
            <a:r>
              <a:rPr lang="en-us" cap="none" dirty="0">
                <a:solidFill>
                  <a:srgbClr val="00B0F0"/>
                </a:solidFill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δ(q1,a)</a:t>
            </a:r>
            <a:r>
              <a:rPr lang="en-us" cap="none" dirty="0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 = X and </a:t>
            </a:r>
            <a:r>
              <a:rPr lang="en-us" cap="none" dirty="0">
                <a:solidFill>
                  <a:srgbClr val="00B0F0"/>
                </a:solidFill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δ(q2,a) </a:t>
            </a:r>
            <a:r>
              <a:rPr lang="en-us" cap="none" dirty="0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= Y for a</a:t>
            </a:r>
            <a:r>
              <a:rPr lang="en-us" cap="none" dirty="0">
                <a:latin typeface="Symbol" pitchFamily="1" charset="2"/>
                <a:ea typeface="Times New Roman" pitchFamily="1" charset="0"/>
                <a:cs typeface="Times New Roman" pitchFamily="1" charset="0"/>
              </a:rPr>
              <a:t></a:t>
            </a:r>
            <a:r>
              <a:rPr lang="el-gr" cap="none" dirty="0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Σ</a:t>
            </a:r>
          </a:p>
          <a:p>
            <a:pPr marL="457200" lvl="1" indent="0">
              <a:buNone/>
              <a:defRPr lang="en-us"/>
            </a:pPr>
            <a:r>
              <a:rPr dirty="0"/>
              <a:t>	If  X and Y are in same subset of </a:t>
            </a:r>
            <a:r>
              <a:rPr lang="en-us" sz="3200" cap="none" dirty="0">
                <a:latin typeface="Symbol" pitchFamily="1" charset="2"/>
                <a:ea typeface="Times New Roman" pitchFamily="1" charset="0"/>
                <a:cs typeface="Times New Roman" pitchFamily="1" charset="0"/>
              </a:rPr>
              <a:t></a:t>
            </a:r>
            <a:r>
              <a:rPr lang="en-us" sz="3200" cap="none" baseline="-24000" dirty="0" err="1"/>
              <a:t>i</a:t>
            </a:r>
            <a:r>
              <a:rPr dirty="0"/>
              <a:t>, q1 and q2 are equivalent, else not.</a:t>
            </a:r>
          </a:p>
          <a:p>
            <a:pPr marL="457200" lvl="1" indent="0">
              <a:buNone/>
              <a:defRPr lang="en-us"/>
            </a:pPr>
            <a:r>
              <a:rPr dirty="0"/>
              <a:t>	If q1 and q2 are not equivalent, separate them.</a:t>
            </a:r>
          </a:p>
          <a:p>
            <a:pPr marL="457200" lvl="1" indent="0">
              <a:buNone/>
              <a:defRPr lang="en-us"/>
            </a:pPr>
            <a:r>
              <a:rPr dirty="0"/>
              <a:t>REPEAT STEP 3 Until all pairs are marked.</a:t>
            </a:r>
          </a:p>
          <a:p>
            <a:pPr marL="457200" lvl="1" indent="0">
              <a:buNone/>
              <a:defRPr lang="en-us"/>
            </a:pPr>
            <a:r>
              <a:rPr dirty="0"/>
              <a:t>STOP Partitioning if </a:t>
            </a:r>
            <a:r>
              <a:rPr lang="en-us" sz="3600" cap="none" dirty="0">
                <a:latin typeface="Symbol" pitchFamily="1" charset="2"/>
                <a:ea typeface="Times New Roman" pitchFamily="1" charset="0"/>
                <a:cs typeface="Times New Roman" pitchFamily="1" charset="0"/>
              </a:rPr>
              <a:t></a:t>
            </a:r>
            <a:r>
              <a:rPr lang="en-us" sz="3600" cap="none" baseline="-24000" dirty="0"/>
              <a:t>i+1  </a:t>
            </a:r>
            <a:r>
              <a:rPr lang="en-us" sz="3600" cap="none" dirty="0"/>
              <a:t>=</a:t>
            </a:r>
            <a:r>
              <a:rPr lang="en-us" sz="3600" cap="none" baseline="-24000" dirty="0"/>
              <a:t> </a:t>
            </a:r>
            <a:r>
              <a:rPr lang="en-us" sz="3600" cap="none" dirty="0">
                <a:latin typeface="Symbol" pitchFamily="1" charset="2"/>
                <a:ea typeface="Times New Roman" pitchFamily="1" charset="0"/>
                <a:cs typeface="Times New Roman" pitchFamily="1" charset="0"/>
              </a:rPr>
              <a:t></a:t>
            </a:r>
            <a:r>
              <a:rPr lang="en-us" sz="3600" cap="none" baseline="-24000" dirty="0" err="1"/>
              <a:t>i</a:t>
            </a:r>
            <a:endParaRPr lang="en-us" sz="3600" cap="none" baseline="-24000" dirty="0"/>
          </a:p>
        </p:txBody>
      </p:sp>
      <p:sp>
        <p:nvSpPr>
          <p:cNvPr id="4" name="Slide Number Placeholder 3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AAAAAAAAAAAAAAAAAAAABAAAAAmAAAACAAAAACBAAB/AAAA"/>
              </a:ext>
            </a:extLst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4923-6DD0-A5BF-9E48-9BEA070668CE}" type="slidenum">
              <a:rPr lang="en-us" sz="1200" cap="none">
                <a:solidFill>
                  <a:srgbClr val="FFFFFF"/>
                </a:solidFill>
              </a:rPr>
              <a:t>67</a:t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E0AAADYRQAAXA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Minimization … 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EAAL0GAADrSQAAACYAABAAAAAmAAAACAAAAAAgAAAAAAAA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118745" indent="0">
              <a:spcBef>
                <a:spcPts val="920"/>
              </a:spcBef>
              <a:buNone/>
              <a:defRPr lang="en-us" sz="2575" cap="none"/>
            </a:pPr>
            <a:r>
              <a:rPr lang="en-us" u="sng"/>
              <a:t>Step 4</a:t>
            </a:r>
            <a:r>
              <a:t>: Find the set of all equivalent states and for each set, create a state labeled by the set.</a:t>
            </a:r>
          </a:p>
          <a:p>
            <a:pPr marL="118745" indent="0">
              <a:spcBef>
                <a:spcPts val="920"/>
              </a:spcBef>
              <a:buNone/>
              <a:defRPr lang="en-us" sz="2575" cap="none"/>
            </a:pPr>
            <a:r>
              <a:rPr lang="en-us" u="sng"/>
              <a:t>Step 5</a:t>
            </a:r>
            <a:r>
              <a:t>: For each transition rule of M of the form </a:t>
            </a:r>
          </a:p>
          <a:p>
            <a:pPr marL="118745" indent="0">
              <a:spcBef>
                <a:spcPts val="920"/>
              </a:spcBef>
              <a:buNone/>
              <a:defRPr lang="en-us" sz="2575" cap="none"/>
            </a:pPr>
            <a:r>
              <a:rPr lang="en-us" cap="none">
                <a:solidFill>
                  <a:srgbClr val="00B0F0"/>
                </a:solidFill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δ(q</a:t>
            </a:r>
            <a:r>
              <a:rPr lang="en-us" cap="none" baseline="-24000">
                <a:solidFill>
                  <a:srgbClr val="00B0F0"/>
                </a:solidFill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r</a:t>
            </a:r>
            <a:r>
              <a:rPr lang="en-us" cap="none">
                <a:solidFill>
                  <a:srgbClr val="00B0F0"/>
                </a:solidFill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,a) = q</a:t>
            </a:r>
            <a:r>
              <a:rPr lang="en-us" cap="none" baseline="-24000">
                <a:solidFill>
                  <a:srgbClr val="00B0F0"/>
                </a:solidFill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p </a:t>
            </a:r>
            <a:r>
              <a:rPr lang="en-us" cap="none">
                <a:solidFill>
                  <a:srgbClr val="00B0F0"/>
                </a:solidFill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, </a:t>
            </a:r>
            <a:r>
              <a:t>find the sets to which </a:t>
            </a:r>
            <a:r>
              <a:rPr lang="en-us" cap="none">
                <a:solidFill>
                  <a:srgbClr val="00B0F0"/>
                </a:solidFill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q</a:t>
            </a:r>
            <a:r>
              <a:rPr lang="en-us" cap="none" baseline="-24000">
                <a:solidFill>
                  <a:srgbClr val="00B0F0"/>
                </a:solidFill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r </a:t>
            </a:r>
            <a:r>
              <a:t>and </a:t>
            </a:r>
            <a:r>
              <a:rPr lang="en-us" cap="none">
                <a:solidFill>
                  <a:srgbClr val="00B0F0"/>
                </a:solidFill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q</a:t>
            </a:r>
            <a:r>
              <a:rPr lang="en-us" cap="none" baseline="-24000">
                <a:solidFill>
                  <a:srgbClr val="00B0F0"/>
                </a:solidFill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p </a:t>
            </a:r>
            <a:r>
              <a:t>belong</a:t>
            </a:r>
            <a:r>
              <a:rPr lang="en-us" cap="none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. Let </a:t>
            </a:r>
            <a:r>
              <a:rPr lang="en-us" cap="none">
                <a:solidFill>
                  <a:srgbClr val="00B0F0"/>
                </a:solidFill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q</a:t>
            </a:r>
            <a:r>
              <a:rPr lang="en-us" cap="none" baseline="-24000">
                <a:solidFill>
                  <a:srgbClr val="00B0F0"/>
                </a:solidFill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r </a:t>
            </a:r>
            <a:r>
              <a:t>is in set X and </a:t>
            </a:r>
            <a:r>
              <a:rPr lang="en-us" cap="none">
                <a:solidFill>
                  <a:srgbClr val="00B0F0"/>
                </a:solidFill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q</a:t>
            </a:r>
            <a:r>
              <a:rPr lang="en-us" cap="none" baseline="-24000">
                <a:solidFill>
                  <a:srgbClr val="00B0F0"/>
                </a:solidFill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p </a:t>
            </a:r>
            <a:r>
              <a:t>in Y, then add a transition rule</a:t>
            </a:r>
          </a:p>
          <a:p>
            <a:pPr marL="118745" indent="0">
              <a:spcBef>
                <a:spcPts val="920"/>
              </a:spcBef>
              <a:buNone/>
              <a:defRPr lang="en-us" sz="2575" cap="none"/>
            </a:pPr>
            <a:r>
              <a:rPr lang="en-us" cap="none">
                <a:solidFill>
                  <a:srgbClr val="00B0F0"/>
                </a:solidFill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δ(x,a) = Y</a:t>
            </a:r>
          </a:p>
          <a:p>
            <a:pPr>
              <a:spcBef>
                <a:spcPts val="920"/>
              </a:spcBef>
              <a:defRPr lang="en-us" sz="2575" cap="none"/>
            </a:pPr>
            <a:r>
              <a:rPr lang="en-us" cap="none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The initial state is the state whose label includes </a:t>
            </a:r>
            <a:r>
              <a:rPr lang="en-us" cap="none">
                <a:solidFill>
                  <a:srgbClr val="00B0F0"/>
                </a:solidFill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q</a:t>
            </a:r>
            <a:r>
              <a:rPr lang="en-us" cap="none" baseline="-24000">
                <a:solidFill>
                  <a:srgbClr val="00B0F0"/>
                </a:solidFill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0.</a:t>
            </a:r>
          </a:p>
          <a:p>
            <a:pPr>
              <a:spcBef>
                <a:spcPts val="920"/>
              </a:spcBef>
              <a:defRPr lang="en-us" sz="2575" cap="none"/>
            </a:pPr>
            <a:r>
              <a:rPr lang="en-us" cap="none">
                <a:latin typeface="Lucida Sans Unicode" pitchFamily="2" charset="0"/>
                <a:ea typeface="Times New Roman" pitchFamily="1" charset="0"/>
                <a:cs typeface="Times New Roman" pitchFamily="1" charset="0"/>
              </a:rPr>
              <a:t>The states that contain a final state are final states.</a:t>
            </a:r>
          </a:p>
        </p:txBody>
      </p:sp>
      <p:sp>
        <p:nvSpPr>
          <p:cNvPr id="4" name="Slide Number Placeholder 3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AAAAAAAAAAAAAAAAAAAABAAAAAmAAAACAAAAACBAAB/AAAA"/>
              </a:ext>
            </a:extLst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0DC1-8FD0-A5FB-9E48-79AE4306682C}" type="slidenum">
              <a:rPr lang="en-us" sz="1200" cap="none">
                <a:solidFill>
                  <a:srgbClr val="FFFFFF"/>
                </a:solidFill>
              </a:rPr>
              <a:t>68</a:t>
            </a:fld>
            <a:endParaRPr lang="en-us" sz="1200" cap="non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E0AAADYRQAAXA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Examples</a:t>
            </a:r>
          </a:p>
        </p:txBody>
      </p:sp>
      <p:sp>
        <p:nvSpPr>
          <p:cNvPr id="3" name="Slide Number Placeholder 3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AAAAAAAAAAAAAAAAAAAABAAAAAmAAAACAAAAACBAAB/AAAA"/>
              </a:ext>
            </a:extLst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12AA-E4D0-A5E4-9E48-12B15C066847}" type="slidenum">
              <a:rPr lang="en-us" sz="1200" cap="none">
                <a:solidFill>
                  <a:srgbClr val="FFFFFF"/>
                </a:solidFill>
              </a:rPr>
              <a:t>69</a:t>
            </a:fld>
            <a:endParaRPr lang="en-us" sz="1200" cap="none">
              <a:solidFill>
                <a:srgbClr val="FFFF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55825" y="2402205"/>
          <a:ext cx="3275965" cy="3108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86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endParaRPr lang="en-us" sz="2400" cap="none">
                        <a:solidFill>
                          <a:schemeClr val="bg1"/>
                        </a:solidFill>
                      </a:endParaRP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51816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-&gt;q0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51816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q2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51816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q2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 q1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51816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 q2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51816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*q4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518160"/>
                  </a:ext>
                </a:extLst>
              </a:tr>
            </a:tbl>
          </a:graphicData>
        </a:graphic>
      </p:graphicFrame>
      <p:sp>
        <p:nvSpPr>
          <p:cNvPr id="5" name="TextBox 21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gkAAOgIAADcIwAAAw4AABAgAAAmAAAACAAAAP//////////"/>
              </a:ext>
            </a:extLst>
          </p:cNvSpPr>
          <p:nvPr/>
        </p:nvSpPr>
        <p:spPr>
          <a:xfrm>
            <a:off x="1492250" y="1447800"/>
            <a:ext cx="4337050" cy="8299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rPr lang="en-us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Minimize the following Automata</a:t>
            </a:r>
          </a:p>
          <a:p>
            <a:pPr>
              <a:defRPr lang="en-us"/>
            </a:pPr>
            <a:r>
              <a:rPr lang="en-us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a)</a:t>
            </a:r>
          </a:p>
        </p:txBody>
      </p:sp>
      <p:sp>
        <p:nvSpPr>
          <p:cNvPr id="6" name="Rectangle 2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SQAADgTAADJRQAAoB0AABAgAAAmAAAACAAAAP//////////"/>
              </a:ext>
            </a:extLst>
          </p:cNvSpPr>
          <p:nvPr/>
        </p:nvSpPr>
        <p:spPr>
          <a:xfrm>
            <a:off x="5857875" y="3124200"/>
            <a:ext cx="5486400" cy="1691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rPr lang="en-us" sz="3600" cap="none">
                <a:latin typeface="Symbol" pitchFamily="1" charset="2"/>
                <a:ea typeface="Calibri" pitchFamily="2" charset="0"/>
                <a:cs typeface="Calibri" pitchFamily="2" charset="0"/>
              </a:rPr>
              <a:t></a:t>
            </a:r>
            <a:r>
              <a:rPr lang="en-us" sz="3600" cap="none" baseline="-24000"/>
              <a:t>0 = </a:t>
            </a:r>
            <a:r>
              <a:rPr lang="en-us" sz="3200" cap="none"/>
              <a:t>{q4}, {q0,q1,q2,q3}</a:t>
            </a:r>
          </a:p>
          <a:p>
            <a:pPr>
              <a:defRPr lang="en-us"/>
            </a:pPr>
            <a:r>
              <a:rPr lang="en-us" sz="3600" cap="none">
                <a:latin typeface="Symbol" pitchFamily="1" charset="2"/>
                <a:ea typeface="Calibri" pitchFamily="2" charset="0"/>
                <a:cs typeface="Calibri" pitchFamily="2" charset="0"/>
              </a:rPr>
              <a:t></a:t>
            </a:r>
            <a:r>
              <a:rPr lang="en-us" sz="3600" cap="none" baseline="-24000"/>
              <a:t>1 = </a:t>
            </a:r>
            <a:r>
              <a:rPr lang="en-us" sz="3200" cap="none"/>
              <a:t>{q4}, {q0}, {q1,q2,q3}</a:t>
            </a:r>
          </a:p>
          <a:p>
            <a:pPr>
              <a:defRPr lang="en-us"/>
            </a:pPr>
            <a:r>
              <a:rPr lang="en-us" sz="3200" cap="none">
                <a:latin typeface="Symbol" pitchFamily="1" charset="2"/>
                <a:ea typeface="Calibri" pitchFamily="2" charset="0"/>
                <a:cs typeface="Calibri" pitchFamily="2" charset="0"/>
              </a:rPr>
              <a:t></a:t>
            </a:r>
            <a:r>
              <a:rPr lang="en-us" sz="3200" cap="none" baseline="-24000"/>
              <a:t>2</a:t>
            </a:r>
            <a:r>
              <a:rPr lang="en-us" sz="3200" cap="none"/>
              <a:t> = {q4}, {q0}, {q1,q2,q3}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  <p:extLst>
      <p:ext uri="smNativeData">
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jlXrZQEAAAAFAAAA/////wEAAAAQAAAAFQAAAAAAAAAAAAAAAAAAAA=="/>
      </p:ext>
    </p:ext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Y6Er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zwgAAL0BAAAxQgAAcQYAABAAAAAmAAAACAAAAAEAAAAAAAAA"/>
              </a:ext>
            </a:extLst>
          </p:cNvSpPr>
          <p:nvPr>
            <p:ph type="title"/>
          </p:nvPr>
        </p:nvSpPr>
        <p:spPr>
          <a:xfrm>
            <a:off x="1431925" y="282575"/>
            <a:ext cx="9328150" cy="764540"/>
          </a:xfrm>
        </p:spPr>
        <p:txBody>
          <a:bodyPr/>
          <a:lstStyle/>
          <a:p>
            <a:pPr algn="ctr">
              <a:defRPr lang="en-us"/>
            </a:pPr>
            <a:r>
              <a:t>Graph Representation of DFA’s </a:t>
            </a:r>
          </a:p>
        </p:txBody>
      </p:sp>
      <p:sp>
        <p:nvSpPr>
          <p:cNvPr id="3" name="Rectangle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CAIAAGIHAABSSQAABSYAABAAAAAmAAAACAAAAAEAAAAAAAAA"/>
              </a:ext>
            </a:extLst>
          </p:cNvSpPr>
          <p:nvPr>
            <p:ph type="body" idx="1"/>
          </p:nvPr>
        </p:nvSpPr>
        <p:spPr>
          <a:xfrm>
            <a:off x="330200" y="1200150"/>
            <a:ext cx="11588750" cy="4980305"/>
          </a:xfrm>
        </p:spPr>
        <p:txBody>
          <a:bodyPr/>
          <a:lstStyle/>
          <a:p>
            <a:pPr>
              <a:defRPr lang="en-us"/>
            </a:pPr>
            <a:r>
              <a:rPr lang="en-us" sz="2600" cap="none">
                <a:solidFill>
                  <a:srgbClr val="FF0000"/>
                </a:solidFill>
              </a:rPr>
              <a:t>Nodes </a:t>
            </a:r>
            <a:r>
              <a:rPr lang="en-us" sz="2600" cap="none"/>
              <a:t>= </a:t>
            </a:r>
            <a:r>
              <a:rPr lang="en-us" sz="2600" cap="none">
                <a:solidFill>
                  <a:srgbClr val="0000FF"/>
                </a:solidFill>
              </a:rPr>
              <a:t>states</a:t>
            </a:r>
            <a:r>
              <a:rPr lang="en-us" sz="2600" cap="none"/>
              <a:t>.</a:t>
            </a:r>
          </a:p>
          <a:p>
            <a:pPr>
              <a:defRPr lang="en-us"/>
            </a:pPr>
            <a:r>
              <a:rPr lang="en-us" sz="2600" cap="none">
                <a:solidFill>
                  <a:srgbClr val="FF0000"/>
                </a:solidFill>
              </a:rPr>
              <a:t>Edges </a:t>
            </a:r>
            <a:r>
              <a:rPr lang="en-us" sz="2600" cap="none"/>
              <a:t>represent </a:t>
            </a:r>
            <a:r>
              <a:rPr lang="en-us" sz="2600" cap="none">
                <a:solidFill>
                  <a:srgbClr val="0000FF"/>
                </a:solidFill>
              </a:rPr>
              <a:t>transition function</a:t>
            </a:r>
            <a:r>
              <a:rPr lang="en-us" sz="2600" cap="none"/>
              <a:t>.</a:t>
            </a:r>
          </a:p>
          <a:p>
            <a:pPr lvl="1">
              <a:defRPr lang="en-us"/>
            </a:pPr>
            <a:r>
              <a:rPr lang="en-us" cap="none"/>
              <a:t>Edge from state p to state q labeled by all those input symbols that have transitions from p to q.</a:t>
            </a:r>
          </a:p>
          <a:p>
            <a:pPr>
              <a:defRPr lang="en-us"/>
            </a:pPr>
            <a:r>
              <a:rPr lang="en-us" sz="2600" cap="none">
                <a:solidFill>
                  <a:srgbClr val="FF0000"/>
                </a:solidFill>
              </a:rPr>
              <a:t>Edge </a:t>
            </a:r>
            <a:r>
              <a:rPr lang="en-us" sz="2600" cap="none"/>
              <a:t>labeled “</a:t>
            </a:r>
            <a:r>
              <a:rPr lang="en-us" sz="2600" cap="none">
                <a:solidFill>
                  <a:srgbClr val="0000FF"/>
                </a:solidFill>
              </a:rPr>
              <a:t>Start</a:t>
            </a:r>
            <a:r>
              <a:rPr lang="en-us" sz="2600" cap="none"/>
              <a:t>” to the </a:t>
            </a:r>
            <a:r>
              <a:rPr lang="en-us" sz="2600" cap="none">
                <a:solidFill>
                  <a:srgbClr val="0000FF"/>
                </a:solidFill>
              </a:rPr>
              <a:t>start state</a:t>
            </a:r>
            <a:r>
              <a:rPr lang="en-us" sz="2600" cap="none"/>
              <a:t>.</a:t>
            </a:r>
          </a:p>
          <a:p>
            <a:pPr>
              <a:defRPr lang="en-us"/>
            </a:pPr>
            <a:r>
              <a:rPr lang="en-us" sz="2600" cap="none">
                <a:solidFill>
                  <a:srgbClr val="FF0000"/>
                </a:solidFill>
              </a:rPr>
              <a:t>Final states</a:t>
            </a:r>
            <a:r>
              <a:rPr lang="en-us" sz="2600" cap="none"/>
              <a:t> indicated by </a:t>
            </a:r>
            <a:r>
              <a:rPr lang="en-us" sz="2600" cap="none">
                <a:solidFill>
                  <a:srgbClr val="0000FF"/>
                </a:solidFill>
              </a:rPr>
              <a:t>double circles</a:t>
            </a:r>
            <a:r>
              <a:rPr lang="en-us" sz="2600" cap="none"/>
              <a:t>.</a:t>
            </a:r>
          </a:p>
          <a:p>
            <a:pPr>
              <a:defRPr lang="en-us"/>
            </a:pPr>
            <a:r>
              <a:rPr lang="en-us" sz="2600" b="1" cap="none"/>
              <a:t>DFA </a:t>
            </a:r>
            <a:r>
              <a:rPr lang="en-us" sz="2600" cap="none">
                <a:solidFill>
                  <a:srgbClr val="FF0000"/>
                </a:solidFill>
              </a:rPr>
              <a:t>do not </a:t>
            </a:r>
            <a:r>
              <a:rPr lang="en-us" sz="2600" cap="none"/>
              <a:t>allow </a:t>
            </a:r>
            <a:r>
              <a:rPr lang="en-us" sz="2600" cap="none">
                <a:solidFill>
                  <a:srgbClr val="0000FF"/>
                </a:solidFill>
              </a:rPr>
              <a:t>non-deterministic edges</a:t>
            </a:r>
            <a:r>
              <a:rPr lang="en-us" sz="2600" cap="none"/>
              <a:t>. i.e., there can not be more that one edge leaving any state with the same label.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E0AAADYRQAAXA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Examples …</a:t>
            </a:r>
          </a:p>
        </p:txBody>
      </p:sp>
      <p:sp>
        <p:nvSpPr>
          <p:cNvPr id="3" name="Slide Number Placeholder 3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AAAAAAAAAAAAAAAAAAAABAAAAAmAAAACAAAAACBAAB/AAAA"/>
              </a:ext>
            </a:extLst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69B9-F7D0-A59F-9E48-01CA27066854}" type="slidenum">
              <a:rPr lang="en-us" sz="1200" cap="none">
                <a:solidFill>
                  <a:srgbClr val="FFFFFF"/>
                </a:solidFill>
              </a:rPr>
              <a:t>70</a:t>
            </a:fld>
            <a:endParaRPr lang="en-us" sz="1200" cap="none">
              <a:solidFill>
                <a:srgbClr val="FFFFFF"/>
              </a:solidFill>
            </a:endParaRPr>
          </a:p>
        </p:txBody>
      </p:sp>
      <p:pic>
        <p:nvPicPr>
          <p:cNvPr id="4" name="Picture 4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jlXrZR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C0FQAAfhU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FAKAACzDQAAEEQAAPglAAAQAAAAJgAAAAgAAAD//////////w=="/>
              </a:ext>
            </a:extLst>
          </p:cNvPicPr>
          <p:nvPr/>
        </p:nvPicPr>
        <p:blipFill>
          <a:blip r:embed="rId2"/>
          <a:srcRect r="55560" b="55020"/>
          <a:stretch>
            <a:fillRect/>
          </a:stretch>
        </p:blipFill>
        <p:spPr>
          <a:xfrm>
            <a:off x="1676400" y="2226945"/>
            <a:ext cx="9387840" cy="39452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Rectangle 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QcAAGAJAADhKAAAew4AABAgAAAmAAAACAAAAP//////////"/>
              </a:ext>
            </a:extLst>
          </p:cNvSpPr>
          <p:nvPr/>
        </p:nvSpPr>
        <p:spPr>
          <a:xfrm>
            <a:off x="1158875" y="1524000"/>
            <a:ext cx="5486400" cy="8299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rPr lang="en-us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Minimize the following Automata</a:t>
            </a:r>
          </a:p>
          <a:p>
            <a:pPr>
              <a:defRPr lang="en-us"/>
            </a:pPr>
            <a:r>
              <a:rPr lang="en-us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b)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E0AAADYRQAAXA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Examples …</a:t>
            </a:r>
          </a:p>
        </p:txBody>
      </p:sp>
      <p:sp>
        <p:nvSpPr>
          <p:cNvPr id="3" name="Slide Number Placeholder 3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AAAAAAAAAAAAAAAAAAAABAAAAAmAAAACAAAAACBAAB/AAAA"/>
              </a:ext>
            </a:extLst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0F90-DED0-A5F9-9E48-28AC4106687D}" type="slidenum">
              <a:rPr lang="en-us" sz="1200" cap="none">
                <a:solidFill>
                  <a:srgbClr val="FFFFFF"/>
                </a:solidFill>
              </a:rPr>
              <a:t>71</a:t>
            </a:fld>
            <a:endParaRPr lang="en-us" sz="1200" cap="none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QcAAPIIAADhKAAADQ4AABAgAAAmAAAACAAAAP//////////"/>
              </a:ext>
            </a:extLst>
          </p:cNvSpPr>
          <p:nvPr/>
        </p:nvSpPr>
        <p:spPr>
          <a:xfrm>
            <a:off x="1158875" y="1454150"/>
            <a:ext cx="5486400" cy="8299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rPr lang="en-us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Minimize the following Automata</a:t>
            </a:r>
          </a:p>
          <a:p>
            <a:pPr>
              <a:defRPr lang="en-us"/>
            </a:pPr>
            <a:r>
              <a:rPr lang="en-us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c)</a:t>
            </a:r>
          </a:p>
        </p:txBody>
      </p:sp>
      <p:pic>
        <p:nvPicPr>
          <p:cNvPr id="5" name="Picture 2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jlXrZRMAAAAlAAAAEQAAAC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LAIAAIwCAACeFAAARB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DAMAADIDQAAMDkAAAglAAAQAAAAJgAAAAgAAAD//////////w=="/>
              </a:ext>
            </a:extLst>
          </p:cNvPicPr>
          <p:nvPr/>
        </p:nvPicPr>
        <p:blipFill>
          <a:blip r:embed="rId2"/>
          <a:srcRect l="5560" t="6520" r="52780" b="41640"/>
          <a:stretch>
            <a:fillRect/>
          </a:stretch>
        </p:blipFill>
        <p:spPr>
          <a:xfrm>
            <a:off x="1981200" y="2240280"/>
            <a:ext cx="7315200" cy="37795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E0AAADYRQAAXA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Examples …</a:t>
            </a:r>
          </a:p>
        </p:txBody>
      </p:sp>
      <p:sp>
        <p:nvSpPr>
          <p:cNvPr id="3" name="Slide Number Placeholder 3"/>
          <p:cNvSpPr txBox="1"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E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AAAAAAAAAAAAAAAAAAAAABAAAAAmAAAACAAAAACBAAB/AAAA"/>
              </a:ext>
            </a:extLst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fld id="{3DF00CB1-FFD0-A5FA-9E48-09AF4206685C}" type="slidenum">
              <a:rPr lang="en-us" sz="1200" cap="none">
                <a:solidFill>
                  <a:srgbClr val="FFFFFF"/>
                </a:solidFill>
              </a:rPr>
              <a:t>72</a:t>
            </a:fld>
            <a:endParaRPr lang="en-us" sz="1200" cap="none">
              <a:solidFill>
                <a:srgbClr val="FFFFFF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09900" y="2117725"/>
          <a:ext cx="3275965" cy="4023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86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0" marR="0" indent="0" algn="l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endParaRPr lang="en-us" sz="2400" cap="none">
                        <a:solidFill>
                          <a:schemeClr val="bg1"/>
                        </a:solidFill>
                      </a:endParaRP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buNone/>
                        <a:defRPr lang="en-us" b="1" cap="none">
                          <a:solidFill>
                            <a:srgbClr val="FFFFFF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5029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indent="0" algn="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-&gt;q0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5029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indent="0" algn="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q1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q2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5029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indent="0" algn="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q2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 q2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5029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indent="0" algn="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*q3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 q5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q6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5029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indent="0" algn="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q4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q6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5029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indent="0" algn="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q2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q3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50292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indent="0" algn="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q6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q5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2400" cap="none">
                          <a:solidFill>
                            <a:schemeClr val="bg1"/>
                          </a:solidFill>
                        </a:rPr>
                        <a:t>q6</a:t>
                      </a:r>
                    </a:p>
                  </a:txBody>
                  <a:tcPr marL="109855" marR="-635" marT="109855" marB="-635">
                    <a:lnL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mc="http://schemas.openxmlformats.org/markup-compatibility/2006" xmlns:p14="http://schemas.microsoft.com/office/powerpoint/2010/main" xmlns:p15="http://schemas.microsoft.com/office/powerpoint/2012/main" xmlns="" xmlns:pr="smNativeData" dt="1709921678" type="min" val="502920"/>
                  </a:ext>
                </a:extLst>
              </a:tr>
            </a:tbl>
          </a:graphicData>
        </a:graphic>
      </p:graphicFrame>
      <p:sp>
        <p:nvSpPr>
          <p:cNvPr id="5" name="Rectangle 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AsAAOgIAAB4LQAAAw4AABAgAAAmAAAACAAAAP//////////"/>
              </a:ext>
            </a:extLst>
          </p:cNvSpPr>
          <p:nvPr/>
        </p:nvSpPr>
        <p:spPr>
          <a:xfrm>
            <a:off x="1905000" y="1447800"/>
            <a:ext cx="5486400" cy="8299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defRPr lang="en-us"/>
            </a:pPr>
            <a:r>
              <a:rPr lang="en-us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Minimize the following Automata</a:t>
            </a:r>
          </a:p>
          <a:p>
            <a:pPr>
              <a:defRPr lang="en-us"/>
            </a:pPr>
            <a:r>
              <a:rPr lang="en-us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d)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EAAL0GAADrSQAAACY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  <a:p>
            <a:pPr>
              <a:defRPr lang="en-us"/>
            </a:pPr>
            <a:endParaRPr lang="en-gb" cap="none"/>
          </a:p>
          <a:p>
            <a:pPr>
              <a:defRPr lang="en-us"/>
            </a:pPr>
            <a:endParaRPr lang="en-gb" cap="none"/>
          </a:p>
          <a:p>
            <a:pPr marL="0" indent="0" algn="ctr">
              <a:buNone/>
              <a:defRPr lang="en-us"/>
            </a:pPr>
            <a:r>
              <a:rPr lang="en-gb" sz="4000" cap="none"/>
              <a:t>Thanks!!!</a:t>
            </a:r>
          </a:p>
        </p:txBody>
      </p:sp>
      <p:sp>
        <p:nvSpPr>
          <p:cNvPr id="3" name="Tit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E0AAADYRQAAXAY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AkBAADYRQAAXAYAABAAAAAmAAAACAAAAAEAAAAAAAAA"/>
              </a:ext>
            </a:extLst>
          </p:cNvSpPr>
          <p:nvPr>
            <p:ph type="title"/>
          </p:nvPr>
        </p:nvSpPr>
        <p:spPr>
          <a:xfrm>
            <a:off x="838200" y="168275"/>
            <a:ext cx="10515600" cy="865505"/>
          </a:xfrm>
        </p:spPr>
        <p:txBody>
          <a:bodyPr/>
          <a:lstStyle/>
          <a:p>
            <a:pPr>
              <a:defRPr lang="en-us"/>
            </a:pPr>
            <a:r>
              <a:rPr lang="en-us" cap="none">
                <a:solidFill>
                  <a:srgbClr val="33CC33"/>
                </a:solidFill>
              </a:rPr>
              <a:t>Example</a:t>
            </a:r>
            <a:r>
              <a:t>: Graph of a DFA</a:t>
            </a:r>
          </a:p>
        </p:txBody>
      </p:sp>
      <p:grpSp>
        <p:nvGrpSpPr>
          <p:cNvPr id="3" name="Group 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OwLAACsDAAA7jIAAI4ZAAAAAAAAJgAAAAgAAAD/////AAAAAA=="/>
              </a:ext>
            </a:extLst>
          </p:cNvGrpSpPr>
          <p:nvPr/>
        </p:nvGrpSpPr>
        <p:grpSpPr>
          <a:xfrm>
            <a:off x="1938020" y="2059940"/>
            <a:ext cx="6341110" cy="2094230"/>
            <a:chOff x="1938020" y="2059940"/>
            <a:chExt cx="6341110" cy="2094230"/>
          </a:xfrm>
        </p:grpSpPr>
        <p:sp>
          <p:nvSpPr>
            <p:cNvPr id="23" name="Text Box 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7AsAALkWAAACEQAAjhkAAAAgAAAmAAAACAAAAP//////////"/>
                </a:ext>
              </a:extLst>
            </p:cNvSpPr>
            <p:nvPr/>
          </p:nvSpPr>
          <p:spPr>
            <a:xfrm>
              <a:off x="1938020" y="3693795"/>
              <a:ext cx="826770" cy="4603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 sz="2300" cap="none"/>
              </a:pPr>
              <a:r>
                <a:t>Start</a:t>
              </a:r>
            </a:p>
          </p:txBody>
        </p:sp>
        <p:grpSp>
          <p:nvGrpSpPr>
            <p:cNvPr id="4" name="Group 32"/>
            <p:cNvGrp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NwPAACsDAAA7jIAAI4ZAAAAAAAAJgAAAAgAAAD/////AAAAAA=="/>
                </a:ext>
              </a:extLst>
            </p:cNvGrpSpPr>
            <p:nvPr/>
          </p:nvGrpSpPr>
          <p:grpSpPr>
            <a:xfrm>
              <a:off x="2578100" y="2059940"/>
              <a:ext cx="5701030" cy="2094230"/>
              <a:chOff x="2578100" y="2059940"/>
              <a:chExt cx="5701030" cy="2094230"/>
            </a:xfrm>
          </p:grpSpPr>
          <p:sp>
            <p:nvSpPr>
              <p:cNvPr id="22" name="Text Box 12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1/t7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/BkAAKEQAAAhHAAAdhMAAAAgAAAmAAAACAAAAP//////////"/>
                  </a:ext>
                </a:extLst>
              </p:cNvSpPr>
              <p:nvPr/>
            </p:nvSpPr>
            <p:spPr>
              <a:xfrm>
                <a:off x="4224020" y="2703195"/>
                <a:ext cx="348615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spcBef>
                    <a:spcPts val="0"/>
                  </a:spcBef>
                  <a:buNone/>
                  <a:defRPr lang="en-us"/>
                </a:pPr>
                <a:r>
                  <a:rPr lang="en-us" sz="2400" cap="none"/>
                  <a:t>1</a:t>
                </a:r>
              </a:p>
            </p:txBody>
          </p:sp>
          <p:sp>
            <p:nvSpPr>
              <p:cNvPr id="21" name="Text Box 13"/>
              <p:cNv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LEzb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jBoAALkWAACxHAAAjhkAAAAgAAAmAAAACAAAAP//////////"/>
                  </a:ext>
                </a:extLst>
              </p:cNvSpPr>
              <p:nvPr/>
            </p:nvSpPr>
            <p:spPr>
              <a:xfrm>
                <a:off x="4315460" y="3693795"/>
                <a:ext cx="348615" cy="460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>
                <a:lvl1pPr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u"/>
                  <a:defRPr lang="en-us" sz="32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1pPr>
                <a:lvl2pPr marL="742950" indent="-285750">
                  <a:spcBef>
                    <a:spcPts val="0"/>
                  </a:spcBef>
                  <a:buClr>
                    <a:srgbClr val="CC00CC"/>
                  </a:buClr>
                  <a:buFont typeface="Monotype Sorts" charset="0"/>
                  <a:buChar char="w"/>
                  <a:defRPr lang="en-us" sz="28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2pPr>
                <a:lvl3pPr marL="1143000" indent="-228600">
                  <a:spcBef>
                    <a:spcPts val="0"/>
                  </a:spcBef>
                  <a:buClr>
                    <a:srgbClr val="CC00CC"/>
                  </a:buClr>
                  <a:buChar char="•"/>
                  <a:defRPr lang="en-us" sz="2400" cap="none">
                    <a:solidFill>
                      <a:schemeClr val="tx1"/>
                    </a:solidFill>
                    <a:latin typeface="Tahoma" pitchFamily="2" charset="0"/>
                    <a:ea typeface="Calibri" pitchFamily="2" charset="0"/>
                    <a:cs typeface="Calibri" pitchFamily="2" charset="0"/>
                  </a:defRPr>
                </a:lvl3pPr>
                <a:lvl4pPr marL="1600200" indent="-228600">
                  <a:spcBef>
                    <a:spcPts val="0"/>
                  </a:spcBef>
                  <a:buChar char="–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4pPr>
                <a:lvl5pPr marL="2057400" indent="-228600">
                  <a:spcBef>
                    <a:spcPts val="0"/>
                  </a:spcBef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5pPr>
                <a:lvl6pPr marL="25146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buChar char="»"/>
                  <a:defRPr lang="en-us" sz="2000" cap="none">
                    <a:solidFill>
                      <a:schemeClr val="tx1"/>
                    </a:solidFill>
                    <a:latin typeface="Times New Roman" pitchFamily="1" charset="0"/>
                    <a:ea typeface="Calibri" pitchFamily="2" charset="0"/>
                    <a:cs typeface="Calibri" pitchFamily="2" charset="0"/>
                  </a:defRPr>
                </a:lvl9pPr>
              </a:lstStyle>
              <a:p>
                <a:pPr>
                  <a:spcBef>
                    <a:spcPts val="0"/>
                  </a:spcBef>
                  <a:buNone/>
                  <a:defRPr lang="en-us"/>
                </a:pPr>
                <a:r>
                  <a:rPr lang="en-us" sz="2400" cap="none"/>
                  <a:t>0</a:t>
                </a:r>
              </a:p>
            </p:txBody>
          </p:sp>
          <p:grpSp>
            <p:nvGrpSpPr>
              <p:cNvPr id="5" name="Group 31"/>
              <p:cNvGrpSpPr>
                <a:extLst>
                  <a:ext uri="smNativeData">
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GkAAAAfAAAAVAAAAAAAAAAAAAAAAAAAAAAAAAAAAAAAAAAAAAAAAAAAAAAAAAAAAAAAAAAAAAAAAAAAAAAAAAAAAAAAAAAAAAAAAAAAAAAAAAAAAAAAAAAAAAAAAAAAACEAAAAYAAAAFAAAANwPAACsDAAA7jIAAPwWAAAAAAAAJgAAAAgAAAD/////AAAAAA=="/>
                  </a:ext>
                </a:extLst>
              </p:cNvGrpSpPr>
              <p:nvPr/>
            </p:nvGrpSpPr>
            <p:grpSpPr>
              <a:xfrm>
                <a:off x="2578100" y="2059940"/>
                <a:ext cx="5701030" cy="1676400"/>
                <a:chOff x="2578100" y="2059940"/>
                <a:chExt cx="5701030" cy="1676400"/>
              </a:xfrm>
            </p:grpSpPr>
            <p:cxnSp>
              <p:nvCxnSpPr>
                <p:cNvPr id="20" name="AutoShape 15"/>
                <p:cNvCxn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vvbMkgC4is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zBMAANQRAAD8FgAA1xEAAAAAAAAmAAAACAAAAP//////////"/>
                    </a:ext>
                  </a:extLst>
                </p:cNvCxnSpPr>
                <p:nvPr/>
              </p:nvCxnSpPr>
              <p:spPr>
                <a:xfrm rot="16200000" flipH="1" flipV="1">
                  <a:off x="3475990" y="2640330"/>
                  <a:ext cx="1905" cy="518160"/>
                </a:xfrm>
                <a:prstGeom prst="curvedConnector3">
                  <a:avLst>
                    <a:gd name="adj1" fmla="val -42700014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headEnd type="none"/>
                  <a:tailEnd type="triangle" w="med" len="med"/>
                </a:ln>
                <a:effectLst/>
              </p:spPr>
            </p:cxnSp>
            <p:grpSp>
              <p:nvGrpSpPr>
                <p:cNvPr id="6" name="Group 30"/>
                <p:cNvGrpSpPr>
                  <a:extLst>
                    <a:ext uri="smNativeData">
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NwPAACsDAAA7jIAAPwWAAAAAAAAJgAAAAgAAAD/////AAAAAA=="/>
                    </a:ext>
                  </a:extLst>
                </p:cNvGrpSpPr>
                <p:nvPr/>
              </p:nvGrpSpPr>
              <p:grpSpPr>
                <a:xfrm>
                  <a:off x="2578100" y="2059940"/>
                  <a:ext cx="5701030" cy="1676400"/>
                  <a:chOff x="2578100" y="2059940"/>
                  <a:chExt cx="5701030" cy="1676400"/>
                </a:xfrm>
              </p:grpSpPr>
              <p:sp>
                <p:nvSpPr>
                  <p:cNvPr id="19" name="Oval 3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W5vVD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zBMAANQRAAAsFwAApBQAAAAgAAAmAAAACAAAAP//////////"/>
                      </a:ext>
                    </a:extLst>
                  </p:cNvSpPr>
                  <p:nvPr/>
                </p:nvSpPr>
                <p:spPr>
                  <a:xfrm>
                    <a:off x="3218180" y="2898140"/>
                    <a:ext cx="548640" cy="457200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none"/>
                  </a:ln>
                  <a:effectLst/>
                </p:spPr>
                <p:txBody>
                  <a:bodyPr vert="horz" wrap="none" lIns="91440" tIns="45720" rIns="91440" bIns="45720" numCol="1" spcCol="215900" anchor="ctr"/>
                  <a:lstStyle>
                    <a:lvl1pPr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u"/>
                      <a:defRPr lang="en-us" sz="32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1pPr>
                    <a:lvl2pPr marL="742950" indent="-285750"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w"/>
                      <a:defRPr lang="en-us" sz="28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2pPr>
                    <a:lvl3pPr marL="1143000" indent="-228600">
                      <a:spcBef>
                        <a:spcPts val="0"/>
                      </a:spcBef>
                      <a:buClr>
                        <a:srgbClr val="CC00CC"/>
                      </a:buClr>
                      <a:buChar char="•"/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3pPr>
                    <a:lvl4pPr marL="1600200" indent="-228600">
                      <a:spcBef>
                        <a:spcPts val="0"/>
                      </a:spcBef>
                      <a:buChar char="–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4pPr>
                    <a:lvl5pPr marL="2057400" indent="-228600">
                      <a:spcBef>
                        <a:spcPts val="0"/>
                      </a:spcBef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5pPr>
                    <a:lvl6pPr marL="25146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6pPr>
                    <a:lvl7pPr marL="29718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7pPr>
                    <a:lvl8pPr marL="34290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8pPr>
                    <a:lvl9pPr marL="38862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9pPr>
                  </a:lstStyle>
                  <a:p>
                    <a:pPr algn="ctr">
                      <a:spcBef>
                        <a:spcPts val="0"/>
                      </a:spcBef>
                      <a:buNone/>
                      <a:defRPr lang="en-us"/>
                    </a:pPr>
                    <a:r>
                      <a:rPr lang="en-us" sz="2400" cap="none"/>
                      <a:t>A</a:t>
                    </a:r>
                  </a:p>
                </p:txBody>
              </p:sp>
              <p:sp>
                <p:nvSpPr>
                  <p:cNvPr id="18" name="Oval 4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W5vVD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Ay0AANQRAABjMAAApBQAAAAgAAAmAAAACAAAAP//////////"/>
                      </a:ext>
                    </a:extLst>
                  </p:cNvSpPr>
                  <p:nvPr/>
                </p:nvSpPr>
                <p:spPr>
                  <a:xfrm>
                    <a:off x="7317105" y="2898140"/>
                    <a:ext cx="548640" cy="457200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none"/>
                  </a:ln>
                  <a:effectLst/>
                </p:spPr>
                <p:txBody>
                  <a:bodyPr vert="horz" wrap="none" lIns="91440" tIns="45720" rIns="91440" bIns="45720" numCol="1" spcCol="215900" anchor="ctr"/>
                  <a:lstStyle>
                    <a:lvl1pPr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u"/>
                      <a:defRPr lang="en-us" sz="32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1pPr>
                    <a:lvl2pPr marL="742950" indent="-285750"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w"/>
                      <a:defRPr lang="en-us" sz="28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2pPr>
                    <a:lvl3pPr marL="1143000" indent="-228600">
                      <a:spcBef>
                        <a:spcPts val="0"/>
                      </a:spcBef>
                      <a:buClr>
                        <a:srgbClr val="CC00CC"/>
                      </a:buClr>
                      <a:buChar char="•"/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3pPr>
                    <a:lvl4pPr marL="1600200" indent="-228600">
                      <a:spcBef>
                        <a:spcPts val="0"/>
                      </a:spcBef>
                      <a:buChar char="–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4pPr>
                    <a:lvl5pPr marL="2057400" indent="-228600">
                      <a:spcBef>
                        <a:spcPts val="0"/>
                      </a:spcBef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5pPr>
                    <a:lvl6pPr marL="25146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6pPr>
                    <a:lvl7pPr marL="29718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7pPr>
                    <a:lvl8pPr marL="34290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8pPr>
                    <a:lvl9pPr marL="38862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9pPr>
                  </a:lstStyle>
                  <a:p>
                    <a:pPr algn="ctr">
                      <a:spcBef>
                        <a:spcPts val="0"/>
                      </a:spcBef>
                      <a:buNone/>
                      <a:defRPr lang="en-us"/>
                    </a:pPr>
                    <a:r>
                      <a:rPr lang="en-us" sz="2400" cap="none"/>
                      <a:t>C</a:t>
                    </a:r>
                  </a:p>
                </p:txBody>
              </p:sp>
              <p:sp>
                <p:nvSpPr>
                  <p:cNvPr id="17" name="Oval 5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EAAAAAAAAAW5vVDP///wgy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odMD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pCAAANQRAAADJAAApBQAAAAgAAAmAAAACAAAAP//////////"/>
                      </a:ext>
                    </a:extLst>
                  </p:cNvSpPr>
                  <p:nvPr/>
                </p:nvSpPr>
                <p:spPr>
                  <a:xfrm>
                    <a:off x="5306060" y="2898140"/>
                    <a:ext cx="548005" cy="457200"/>
                  </a:xfrm>
                  <a:prstGeom prst="ellipse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none"/>
                  </a:ln>
                  <a:effectLst/>
                </p:spPr>
                <p:txBody>
                  <a:bodyPr vert="horz" wrap="none" lIns="91440" tIns="45720" rIns="91440" bIns="45720" numCol="1" spcCol="215900" anchor="ctr"/>
                  <a:lstStyle>
                    <a:lvl1pPr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u"/>
                      <a:defRPr lang="en-us" sz="32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1pPr>
                    <a:lvl2pPr marL="742950" indent="-285750"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w"/>
                      <a:defRPr lang="en-us" sz="28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2pPr>
                    <a:lvl3pPr marL="1143000" indent="-228600">
                      <a:spcBef>
                        <a:spcPts val="0"/>
                      </a:spcBef>
                      <a:buClr>
                        <a:srgbClr val="CC00CC"/>
                      </a:buClr>
                      <a:buChar char="•"/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3pPr>
                    <a:lvl4pPr marL="1600200" indent="-228600">
                      <a:spcBef>
                        <a:spcPts val="0"/>
                      </a:spcBef>
                      <a:buChar char="–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4pPr>
                    <a:lvl5pPr marL="2057400" indent="-228600">
                      <a:spcBef>
                        <a:spcPts val="0"/>
                      </a:spcBef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5pPr>
                    <a:lvl6pPr marL="25146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6pPr>
                    <a:lvl7pPr marL="29718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7pPr>
                    <a:lvl8pPr marL="34290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8pPr>
                    <a:lvl9pPr marL="38862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9pPr>
                  </a:lstStyle>
                  <a:p>
                    <a:pPr algn="ctr">
                      <a:spcBef>
                        <a:spcPts val="0"/>
                      </a:spcBef>
                      <a:buNone/>
                      <a:defRPr lang="en-us"/>
                    </a:pPr>
                    <a:r>
                      <a:rPr lang="en-us" sz="2400" cap="none"/>
                      <a:t>B</a:t>
                    </a:r>
                  </a:p>
                </p:txBody>
              </p:sp>
              <p:sp>
                <p:nvSpPr>
                  <p:cNvPr id="16" name="Oval 6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4UhD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PBMAAFwRAAC8FwAAHBUAAAAgAAAmAAAACAAAAP//////////"/>
                      </a:ext>
                    </a:extLst>
                  </p:cNvSpPr>
                  <p:nvPr/>
                </p:nvSpPr>
                <p:spPr>
                  <a:xfrm>
                    <a:off x="3126740" y="2821940"/>
                    <a:ext cx="731520" cy="6096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none"/>
                  </a:ln>
                  <a:effectLst/>
                </p:spPr>
                <p:txBody>
                  <a:bodyPr vert="horz" wrap="none" lIns="91440" tIns="45720" rIns="91440" bIns="45720" numCol="1" spcCol="215900" anchor="ctr"/>
                  <a:lstStyle>
                    <a:lvl1pPr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u"/>
                      <a:defRPr lang="en-us" sz="32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1pPr>
                    <a:lvl2pPr marL="742950" indent="-285750"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w"/>
                      <a:defRPr lang="en-us" sz="28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2pPr>
                    <a:lvl3pPr marL="1143000" indent="-228600">
                      <a:spcBef>
                        <a:spcPts val="0"/>
                      </a:spcBef>
                      <a:buClr>
                        <a:srgbClr val="CC00CC"/>
                      </a:buClr>
                      <a:buChar char="•"/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3pPr>
                    <a:lvl4pPr marL="1600200" indent="-228600">
                      <a:spcBef>
                        <a:spcPts val="0"/>
                      </a:spcBef>
                      <a:buChar char="–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4pPr>
                    <a:lvl5pPr marL="2057400" indent="-228600">
                      <a:spcBef>
                        <a:spcPts val="0"/>
                      </a:spcBef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5pPr>
                    <a:lvl6pPr marL="25146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6pPr>
                    <a:lvl7pPr marL="29718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7pPr>
                    <a:lvl8pPr marL="34290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8pPr>
                    <a:lvl9pPr marL="38862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None/>
                      <a:defRPr lang="en-us"/>
                    </a:pPr>
                    <a:endParaRPr lang="en-us" sz="2400" cap="none"/>
                  </a:p>
                </p:txBody>
              </p:sp>
              <p:sp>
                <p:nvSpPr>
                  <p:cNvPr id="15" name="Oval 7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gAAAA0AAAAAkAAAAEgAAACQAAAASAAAAAAAAAABAAAAAAAAAAEAAABQAAAAAAAAAAAA8D8AAAAAAADw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CAAAFwRAACTJAAAHBUAAAAgAAAmAAAACAAAAP//////////"/>
                      </a:ext>
                    </a:extLst>
                  </p:cNvSpPr>
                  <p:nvPr/>
                </p:nvSpPr>
                <p:spPr>
                  <a:xfrm>
                    <a:off x="5214620" y="2821940"/>
                    <a:ext cx="730885" cy="6096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none"/>
                  </a:ln>
                  <a:effectLst/>
                </p:spPr>
                <p:txBody>
                  <a:bodyPr vert="horz" wrap="none" lIns="91440" tIns="45720" rIns="91440" bIns="45720" numCol="1" spcCol="215900" anchor="ctr"/>
                  <a:lstStyle>
                    <a:lvl1pPr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u"/>
                      <a:defRPr lang="en-us" sz="32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1pPr>
                    <a:lvl2pPr marL="742950" indent="-285750"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w"/>
                      <a:defRPr lang="en-us" sz="28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2pPr>
                    <a:lvl3pPr marL="1143000" indent="-228600">
                      <a:spcBef>
                        <a:spcPts val="0"/>
                      </a:spcBef>
                      <a:buClr>
                        <a:srgbClr val="CC00CC"/>
                      </a:buClr>
                      <a:buChar char="•"/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3pPr>
                    <a:lvl4pPr marL="1600200" indent="-228600">
                      <a:spcBef>
                        <a:spcPts val="0"/>
                      </a:spcBef>
                      <a:buChar char="–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4pPr>
                    <a:lvl5pPr marL="2057400" indent="-228600">
                      <a:spcBef>
                        <a:spcPts val="0"/>
                      </a:spcBef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5pPr>
                    <a:lvl6pPr marL="25146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6pPr>
                    <a:lvl7pPr marL="29718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7pPr>
                    <a:lvl8pPr marL="34290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8pPr>
                    <a:lvl9pPr marL="38862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None/>
                      <a:defRPr lang="en-us"/>
                    </a:pPr>
                    <a:endParaRPr lang="en-us" sz="2400" cap="none"/>
                  </a:p>
                </p:txBody>
              </p:sp>
              <p:sp>
                <p:nvSpPr>
                  <p:cNvPr id="14" name="Line 8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3A8AACwUAADMEwAA/BYAAAAAAAAmAAAACAAAAP//////////"/>
                      </a:ext>
                    </a:extLst>
                  </p:cNvSpPr>
                  <p:nvPr/>
                </p:nvSpPr>
                <p:spPr>
                  <a:xfrm flipV="1">
                    <a:off x="2578100" y="3279140"/>
                    <a:ext cx="640080" cy="45720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triangle" w="med" len="med"/>
                  </a:ln>
                  <a:effectLst/>
                </p:spPr>
                <p:txBody>
                  <a:bodyPr rot="10800000" vert="horz" wrap="square" lIns="91440" tIns="45720" rIns="91440" bIns="45720" numCol="1" spcCol="215900" anchor="t"/>
                  <a:lstStyle/>
                  <a:p>
                    <a:pPr>
                      <a:defRPr lang="en-us"/>
                    </a:pPr>
                    <a:endParaRPr/>
                  </a:p>
                </p:txBody>
              </p:sp>
              <p:sp>
                <p:nvSpPr>
                  <p:cNvPr id="13" name="Line 10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r8d2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pBcAADwTAAAUIAAAPBMAAAAAAAAmAAAACAAAAP//////////"/>
                      </a:ext>
                    </a:extLst>
                  </p:cNvSpPr>
                  <p:nvPr/>
                </p:nvSpPr>
                <p:spPr>
                  <a:xfrm>
                    <a:off x="3843020" y="3126740"/>
                    <a:ext cx="1371600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spcCol="215900" anchor="t"/>
                  <a:lstStyle/>
                  <a:p>
                    <a:pPr>
                      <a:defRPr lang="en-us"/>
                    </a:pPr>
                    <a:endParaRPr/>
                  </a:p>
                </p:txBody>
              </p:sp>
              <p:sp>
                <p:nvSpPr>
                  <p:cNvPr id="12" name="Line 11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yQAADwTAAADLQAAPBMAAAAAAAAmAAAACAAAAP//////////"/>
                      </a:ext>
                    </a:extLst>
                  </p:cNvSpPr>
                  <p:nvPr/>
                </p:nvSpPr>
                <p:spPr>
                  <a:xfrm>
                    <a:off x="5945505" y="3126740"/>
                    <a:ext cx="1371600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spcCol="215900" anchor="t"/>
                  <a:lstStyle/>
                  <a:p>
                    <a:pPr>
                      <a:defRPr lang="en-us"/>
                    </a:pPr>
                    <a:endParaRPr/>
                  </a:p>
                </p:txBody>
              </p:sp>
              <p:sp>
                <p:nvSpPr>
                  <p:cNvPr id="11" name="Text Box 14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UScAAGwQAAB2KQAAQRMAAAAgAAAmAAAACAAAAP//////////"/>
                      </a:ext>
                    </a:extLst>
                  </p:cNvSpPr>
                  <p:nvPr/>
                </p:nvSpPr>
                <p:spPr>
                  <a:xfrm>
                    <a:off x="6391275" y="2669540"/>
                    <a:ext cx="348615" cy="4603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vert="horz" wrap="none" lIns="91440" tIns="45720" rIns="91440" bIns="45720" numCol="1" spcCol="215900" anchor="t"/>
                  <a:lstStyle>
                    <a:lvl1pPr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u"/>
                      <a:defRPr lang="en-us" sz="32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1pPr>
                    <a:lvl2pPr marL="742950" indent="-285750"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w"/>
                      <a:defRPr lang="en-us" sz="28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2pPr>
                    <a:lvl3pPr marL="1143000" indent="-228600">
                      <a:spcBef>
                        <a:spcPts val="0"/>
                      </a:spcBef>
                      <a:buClr>
                        <a:srgbClr val="CC00CC"/>
                      </a:buClr>
                      <a:buChar char="•"/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3pPr>
                    <a:lvl4pPr marL="1600200" indent="-228600">
                      <a:spcBef>
                        <a:spcPts val="0"/>
                      </a:spcBef>
                      <a:buChar char="–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4pPr>
                    <a:lvl5pPr marL="2057400" indent="-228600">
                      <a:spcBef>
                        <a:spcPts val="0"/>
                      </a:spcBef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5pPr>
                    <a:lvl6pPr marL="25146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6pPr>
                    <a:lvl7pPr marL="29718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7pPr>
                    <a:lvl8pPr marL="34290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8pPr>
                    <a:lvl9pPr marL="38862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None/>
                      <a:defRPr lang="en-us"/>
                    </a:pPr>
                    <a:r>
                      <a:rPr lang="en-us" sz="2400" cap="none"/>
                      <a:t>1</a:t>
                    </a:r>
                  </a:p>
                </p:txBody>
              </p:sp>
              <p:sp>
                <p:nvSpPr>
                  <p:cNvPr id="10" name="Text Box 16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COs0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chYAAKwMAACXGAAAgQ8AAAAgAAAmAAAACAAAAP//////////"/>
                      </a:ext>
                    </a:extLst>
                  </p:cNvSpPr>
                  <p:nvPr/>
                </p:nvSpPr>
                <p:spPr>
                  <a:xfrm>
                    <a:off x="3648710" y="2059940"/>
                    <a:ext cx="348615" cy="4603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vert="horz" wrap="none" lIns="91440" tIns="45720" rIns="91440" bIns="45720" numCol="1" spcCol="215900" anchor="t"/>
                  <a:lstStyle>
                    <a:lvl1pPr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u"/>
                      <a:defRPr lang="en-us" sz="32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1pPr>
                    <a:lvl2pPr marL="742950" indent="-285750"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w"/>
                      <a:defRPr lang="en-us" sz="28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2pPr>
                    <a:lvl3pPr marL="1143000" indent="-228600">
                      <a:spcBef>
                        <a:spcPts val="0"/>
                      </a:spcBef>
                      <a:buClr>
                        <a:srgbClr val="CC00CC"/>
                      </a:buClr>
                      <a:buChar char="•"/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3pPr>
                    <a:lvl4pPr marL="1600200" indent="-228600">
                      <a:spcBef>
                        <a:spcPts val="0"/>
                      </a:spcBef>
                      <a:buChar char="–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4pPr>
                    <a:lvl5pPr marL="2057400" indent="-228600">
                      <a:spcBef>
                        <a:spcPts val="0"/>
                      </a:spcBef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5pPr>
                    <a:lvl6pPr marL="25146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6pPr>
                    <a:lvl7pPr marL="29718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7pPr>
                    <a:lvl8pPr marL="34290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8pPr>
                    <a:lvl9pPr marL="38862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None/>
                      <a:defRPr lang="en-us"/>
                    </a:pPr>
                    <a:r>
                      <a:rPr lang="en-us" sz="2400" cap="none"/>
                      <a:t>0</a:t>
                    </a:r>
                  </a:p>
                </p:txBody>
              </p:sp>
              <p:cxnSp>
                <p:nvCxnSpPr>
                  <p:cNvPr id="9" name="AutoShape 17"/>
                  <p:cNvCxnSpPr>
                    <a:stCxn id="15" idx="3"/>
                    <a:endCxn id="16" idx="5"/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AAAAAEAAABQAAAA0GG+vADweE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BcAAJAUAAC8IAAAkxQAAAAAAAAmAAAACAAAAP//////////"/>
                      </a:ext>
                    </a:extLst>
                  </p:cNvCxnSpPr>
                  <p:nvPr/>
                </p:nvCxnSpPr>
                <p:spPr>
                  <a:xfrm rot="5400000">
                    <a:off x="4535170" y="2559050"/>
                    <a:ext cx="1905" cy="1569720"/>
                  </a:xfrm>
                  <a:prstGeom prst="curvedConnector3">
                    <a:avLst>
                      <a:gd name="adj1" fmla="val 20000009"/>
                    </a:avLst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triangle" w="med" len="med"/>
                  </a:ln>
                  <a:effectLst/>
                </p:spPr>
              </p:cxnSp>
              <p:sp>
                <p:nvSpPr>
                  <p:cNvPr id="8" name="Text Box 18"/>
                  <p:cNvSpPr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MS8AACQNAADuMgAA+Q8AAAAgAAAmAAAACAAAAP//////////"/>
                      </a:ext>
                    </a:extLst>
                  </p:cNvSpPr>
                  <p:nvPr/>
                </p:nvSpPr>
                <p:spPr>
                  <a:xfrm>
                    <a:off x="7671435" y="2136140"/>
                    <a:ext cx="607695" cy="4603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 vert="horz" wrap="none" lIns="91440" tIns="45720" rIns="91440" bIns="45720" numCol="1" spcCol="215900" anchor="t"/>
                  <a:lstStyle>
                    <a:lvl1pPr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u"/>
                      <a:defRPr lang="en-us" sz="32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1pPr>
                    <a:lvl2pPr marL="742950" indent="-285750">
                      <a:spcBef>
                        <a:spcPts val="0"/>
                      </a:spcBef>
                      <a:buClr>
                        <a:srgbClr val="CC00CC"/>
                      </a:buClr>
                      <a:buFont typeface="Monotype Sorts" charset="0"/>
                      <a:buChar char="w"/>
                      <a:defRPr lang="en-us" sz="28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2pPr>
                    <a:lvl3pPr marL="1143000" indent="-228600">
                      <a:spcBef>
                        <a:spcPts val="0"/>
                      </a:spcBef>
                      <a:buClr>
                        <a:srgbClr val="CC00CC"/>
                      </a:buClr>
                      <a:buChar char="•"/>
                      <a:defRPr lang="en-us" sz="2400" cap="none">
                        <a:solidFill>
                          <a:schemeClr val="tx1"/>
                        </a:solidFill>
                        <a:latin typeface="Tahoma" pitchFamily="2" charset="0"/>
                        <a:ea typeface="Calibri" pitchFamily="2" charset="0"/>
                        <a:cs typeface="Calibri" pitchFamily="2" charset="0"/>
                      </a:defRPr>
                    </a:lvl3pPr>
                    <a:lvl4pPr marL="1600200" indent="-228600">
                      <a:spcBef>
                        <a:spcPts val="0"/>
                      </a:spcBef>
                      <a:buChar char="–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4pPr>
                    <a:lvl5pPr marL="2057400" indent="-228600">
                      <a:spcBef>
                        <a:spcPts val="0"/>
                      </a:spcBef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5pPr>
                    <a:lvl6pPr marL="25146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6pPr>
                    <a:lvl7pPr marL="29718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7pPr>
                    <a:lvl8pPr marL="34290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8pPr>
                    <a:lvl9pPr marL="3886200" indent="-228600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lang="en-us" sz="2000" cap="none">
                        <a:solidFill>
                          <a:schemeClr val="tx1"/>
                        </a:solidFill>
                        <a:latin typeface="Times New Roman" pitchFamily="1" charset="0"/>
                        <a:ea typeface="Calibri" pitchFamily="2" charset="0"/>
                        <a:cs typeface="Calibri" pitchFamily="2" charset="0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None/>
                      <a:defRPr lang="en-us"/>
                    </a:pPr>
                    <a:r>
                      <a:rPr lang="en-us" sz="2400" cap="none"/>
                      <a:t>0,1</a:t>
                    </a:r>
                  </a:p>
                </p:txBody>
              </p:sp>
              <p:cxnSp>
                <p:nvCxnSpPr>
                  <p:cNvPr id="7" name="AutoShape 20"/>
                  <p:cNvCxnSpPr>
                    <a:stCxn id="18" idx="7"/>
                    <a:endCxn id="18" idx="1"/>
                    <a:extLst>
                      <a:ext uri="smNativeData">
      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DwAAAA0AAAAAkAAAAEgAAACQAAAASAAAAAAAAAAAAAAAAgAAAAEAAABQAAAA0GG+vABQd8AAAAAAAAAAAAAAAAAAAP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gS0AAD0SAADlLwAAQBIAAAAAAAAmAAAACAAAAP//////////"/>
                      </a:ext>
                    </a:extLst>
                  </p:cNvCxnSpPr>
                  <p:nvPr/>
                </p:nvCxnSpPr>
                <p:spPr>
                  <a:xfrm rot="5400000">
                    <a:off x="7590155" y="2771775"/>
                    <a:ext cx="1905" cy="388620"/>
                  </a:xfrm>
                  <a:prstGeom prst="curvedConnector3">
                    <a:avLst>
                      <a:gd name="adj1" fmla="val -18600009"/>
                    </a:avLst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headEnd type="none"/>
                    <a:tailEnd type="triangle" w="med" len="med"/>
                  </a:ln>
                  <a:effectLst/>
                </p:spPr>
              </p:cxnSp>
            </p:grpSp>
          </p:grpSp>
        </p:grpSp>
      </p:grpSp>
      <p:grpSp>
        <p:nvGrpSpPr>
          <p:cNvPr id="24" name="Group 2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cAAAAfAAAAVAAAAAAAAAAAAAAAAAAAAAAAAAAAAAAAAAAAAAAAAAAAAAAAAAAAAAAAAAAAAAAAAAAAAAAAAAAAAAAAAAAAAAAAAAAAAAAAAAAAAAAAAAAAAAAAAAAAACEAAAAYAAAAFAAAAJEPAADoFwAAnRgAAHMmAAAQAAAAJgAAAAgAAAD/////AAAAAA=="/>
              </a:ext>
            </a:extLst>
          </p:cNvGrpSpPr>
          <p:nvPr/>
        </p:nvGrpSpPr>
        <p:grpSpPr>
          <a:xfrm>
            <a:off x="2530475" y="3886200"/>
            <a:ext cx="1470660" cy="2364105"/>
            <a:chOff x="2530475" y="3886200"/>
            <a:chExt cx="1470660" cy="2364105"/>
          </a:xfrm>
        </p:grpSpPr>
        <p:sp>
          <p:nvSpPr>
            <p:cNvPr id="26" name="Text Box 21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kCjv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Q8AAM0cAACdGAAAcyYAAAAgAAAmAAAACAAAAP//////////"/>
                </a:ext>
              </a:extLst>
            </p:cNvSpPr>
            <p:nvPr/>
          </p:nvSpPr>
          <p:spPr>
            <a:xfrm>
              <a:off x="2530475" y="4681855"/>
              <a:ext cx="1470660" cy="15684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400" cap="none">
                  <a:latin typeface="Times New Roman" pitchFamily="1" charset="0"/>
                  <a:ea typeface="Calibri" pitchFamily="2" charset="0"/>
                  <a:cs typeface="Times New Roman" pitchFamily="1" charset="0"/>
                </a:rPr>
                <a:t>Previous</a:t>
              </a:r>
              <a:endParaRPr lang="en-us" sz="2400" cap="none"/>
            </a:p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400" cap="none">
                  <a:latin typeface="Times New Roman" pitchFamily="1" charset="0"/>
                  <a:ea typeface="Calibri" pitchFamily="2" charset="0"/>
                  <a:cs typeface="Times New Roman" pitchFamily="1" charset="0"/>
                </a:rPr>
                <a:t>string OK,</a:t>
              </a:r>
            </a:p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400" cap="none">
                  <a:latin typeface="Times New Roman" pitchFamily="1" charset="0"/>
                  <a:ea typeface="Calibri" pitchFamily="2" charset="0"/>
                  <a:cs typeface="Times New Roman" pitchFamily="1" charset="0"/>
                </a:rPr>
                <a:t>does not</a:t>
              </a:r>
            </a:p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400" cap="none">
                  <a:latin typeface="Times New Roman" pitchFamily="1" charset="0"/>
                  <a:ea typeface="Calibri" pitchFamily="2" charset="0"/>
                  <a:cs typeface="Times New Roman" pitchFamily="1" charset="0"/>
                </a:rPr>
                <a:t>end in 1.</a:t>
              </a:r>
              <a:endParaRPr lang="en-us" sz="2400" cap="none"/>
            </a:p>
          </p:txBody>
        </p:sp>
        <p:sp>
          <p:nvSpPr>
            <p:cNvPr id="25" name="Line 2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QAAAP8AAAA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XMZu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P8AAAB/f38A5+bmA8zMzADAwP8Af39/AAAAAAAAAAAAAAAAAAAAAAAAAAAAIQAAABgAAAAUAAAAoRQAAOgXAAChFAAAIBwAAAAAAAAmAAAACAAAAP//////////"/>
                </a:ext>
              </a:extLst>
            </p:cNvSpPr>
            <p:nvPr/>
          </p:nvSpPr>
          <p:spPr>
            <a:xfrm flipV="1">
              <a:off x="3353435" y="3886200"/>
              <a:ext cx="0" cy="68580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ysDot"/>
              <a:headEnd type="none"/>
              <a:tailEnd type="triangle" w="med" len="med"/>
            </a:ln>
            <a:effectLst/>
          </p:spPr>
          <p:txBody>
            <a:bodyPr rot="10800000"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</p:grpSp>
      <p:grpSp>
        <p:nvGrpSpPr>
          <p:cNvPr id="27" name="Group 24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CEAAAAfAAAAVAAAAAAAAAAAAAAAAAAAAAAAAAAAAAAAAAAAAAAAAAAAAAAAAAAAAAAAAAAAAAAAAAAAAAAAAAAAAAAAAAAAAAAAAAAAAAAAAAAAAAAAAAAAAAAAAAAAACEAAAAYAAAAFAAAAH8cAADoFwAA2SUAAHMmAAAQAAAAJgAAAAgAAAD/////AAAAAA=="/>
              </a:ext>
            </a:extLst>
          </p:cNvGrpSpPr>
          <p:nvPr/>
        </p:nvGrpSpPr>
        <p:grpSpPr>
          <a:xfrm>
            <a:off x="4632325" y="3886200"/>
            <a:ext cx="1520190" cy="2364105"/>
            <a:chOff x="4632325" y="3886200"/>
            <a:chExt cx="1520190" cy="2364105"/>
          </a:xfrm>
        </p:grpSpPr>
        <p:sp>
          <p:nvSpPr>
            <p:cNvPr id="29" name="Text Box 2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xwAAM0cAADZJQAAcyYAAAAgAAAmAAAACAAAAP//////////"/>
                </a:ext>
              </a:extLst>
            </p:cNvSpPr>
            <p:nvPr/>
          </p:nvSpPr>
          <p:spPr>
            <a:xfrm>
              <a:off x="4632325" y="4681855"/>
              <a:ext cx="1520190" cy="15684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400" cap="none">
                  <a:latin typeface="Times New Roman" pitchFamily="1" charset="0"/>
                  <a:ea typeface="Calibri" pitchFamily="2" charset="0"/>
                  <a:cs typeface="Times New Roman" pitchFamily="1" charset="0"/>
                </a:rPr>
                <a:t>Previous</a:t>
              </a:r>
            </a:p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400" cap="none">
                  <a:latin typeface="Times New Roman" pitchFamily="1" charset="0"/>
                  <a:ea typeface="Calibri" pitchFamily="2" charset="0"/>
                  <a:cs typeface="Times New Roman" pitchFamily="1" charset="0"/>
                </a:rPr>
                <a:t>String OK,</a:t>
              </a:r>
            </a:p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400" cap="none">
                  <a:latin typeface="Times New Roman" pitchFamily="1" charset="0"/>
                  <a:ea typeface="Calibri" pitchFamily="2" charset="0"/>
                  <a:cs typeface="Times New Roman" pitchFamily="1" charset="0"/>
                </a:rPr>
                <a:t>ends in a </a:t>
              </a:r>
            </a:p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400" cap="none">
                  <a:latin typeface="Times New Roman" pitchFamily="1" charset="0"/>
                  <a:ea typeface="Calibri" pitchFamily="2" charset="0"/>
                  <a:cs typeface="Times New Roman" pitchFamily="1" charset="0"/>
                </a:rPr>
                <a:t>single 1.</a:t>
              </a:r>
            </a:p>
          </p:txBody>
        </p:sp>
        <p:sp>
          <p:nvSpPr>
            <p:cNvPr id="28" name="Line 2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QAAAP8AAAA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P8AAAB/f38A5+bmA8zMzADAwP8Af39/AAAAAAAAAAAAAAAAAAAAAAAAAAAAIQAAABgAAAAUAAAAjyEAAOgXAACPIQAAIBwAAAAAAAAmAAAACAAAAP//////////"/>
                </a:ext>
              </a:extLst>
            </p:cNvSpPr>
            <p:nvPr/>
          </p:nvSpPr>
          <p:spPr>
            <a:xfrm flipV="1">
              <a:off x="5455285" y="3886200"/>
              <a:ext cx="0" cy="68580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ysDot"/>
              <a:headEnd type="none"/>
              <a:tailEnd type="triangle" w="med" len="med"/>
            </a:ln>
            <a:effectLst/>
          </p:spPr>
          <p:txBody>
            <a:bodyPr rot="10800000"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</p:grpSp>
      <p:grpSp>
        <p:nvGrpSpPr>
          <p:cNvPr id="30" name="Group 27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DMAAAAfAAAAVAAAAAAAAAAAAAAAAAAAAAAAAAAAAAAAAAAAAAAAAAAAAAAAAAAAAAAAAAAAAAAAAAAAAAAAAAAAAAAAAAAAAAAAAAAAAAAAAAAAAAAAAAAAAAAAAAAAACEAAAAYAAAAFAAAAOEoAABwFwAAKTUAALQjAAAQAAAAJgAAAAgAAAD/////AAAAAA=="/>
              </a:ext>
            </a:extLst>
          </p:cNvGrpSpPr>
          <p:nvPr/>
        </p:nvGrpSpPr>
        <p:grpSpPr>
          <a:xfrm>
            <a:off x="6645275" y="3810000"/>
            <a:ext cx="1996440" cy="1993900"/>
            <a:chOff x="6645275" y="3810000"/>
            <a:chExt cx="1996440" cy="1993900"/>
          </a:xfrm>
        </p:grpSpPr>
        <p:sp>
          <p:nvSpPr>
            <p:cNvPr id="32" name="Text Box 28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4SgAAFUcAAApNQAAtCMAAAAgAAAmAAAACAAAAP//////////"/>
                </a:ext>
              </a:extLst>
            </p:cNvSpPr>
            <p:nvPr/>
          </p:nvSpPr>
          <p:spPr>
            <a:xfrm>
              <a:off x="6645275" y="4605655"/>
              <a:ext cx="1996440" cy="11982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400" cap="none">
                  <a:latin typeface="Times New Roman" pitchFamily="1" charset="0"/>
                  <a:ea typeface="Calibri" pitchFamily="2" charset="0"/>
                  <a:cs typeface="Times New Roman" pitchFamily="1" charset="0"/>
                </a:rPr>
                <a:t>Consecutive</a:t>
              </a:r>
              <a:endParaRPr lang="en-us" sz="2400" cap="none"/>
            </a:p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400" cap="none">
                  <a:latin typeface="Times New Roman" pitchFamily="1" charset="0"/>
                  <a:ea typeface="Calibri" pitchFamily="2" charset="0"/>
                  <a:cs typeface="Times New Roman" pitchFamily="1" charset="0"/>
                </a:rPr>
                <a:t>1’s have</a:t>
              </a:r>
              <a:endParaRPr lang="en-us" sz="2400" cap="none"/>
            </a:p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400" cap="none">
                  <a:latin typeface="Times New Roman" pitchFamily="1" charset="0"/>
                  <a:ea typeface="Calibri" pitchFamily="2" charset="0"/>
                  <a:cs typeface="Times New Roman" pitchFamily="1" charset="0"/>
                </a:rPr>
                <a:t>been seen.</a:t>
              </a:r>
              <a:endParaRPr lang="en-us" sz="2400" cap="none"/>
            </a:p>
          </p:txBody>
        </p:sp>
        <p:sp>
          <p:nvSpPr>
            <p:cNvPr id="31" name="Line 2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QAAAP8AAAA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P8AAAB/f38A5+bmA8zMzADAwP8Af39/AAAAAAAAAAAAAAAAAAAAAAAAAAAAIQAAABgAAAAUAAAA3C4AAHAXAADcLgAAqBsAAAAAAAAmAAAACAAAAP//////////"/>
                </a:ext>
              </a:extLst>
            </p:cNvSpPr>
            <p:nvPr/>
          </p:nvSpPr>
          <p:spPr>
            <a:xfrm flipV="1">
              <a:off x="7617460" y="3810000"/>
              <a:ext cx="0" cy="68580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ysDot"/>
              <a:headEnd type="none"/>
              <a:tailEnd type="triangle" w="med" len="med"/>
            </a:ln>
            <a:effectLst/>
          </p:spPr>
          <p:txBody>
            <a:bodyPr rot="10800000"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</p:grpSp>
      <p:sp>
        <p:nvSpPr>
          <p:cNvPr id="33" name="Text Box 3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kAAAoIAACFQQAAKAsAABAgAAAmAAAACAAAAP//////////"/>
              </a:ext>
            </a:extLst>
          </p:cNvSpPr>
          <p:nvPr/>
        </p:nvSpPr>
        <p:spPr>
          <a:xfrm>
            <a:off x="1488440" y="1306830"/>
            <a:ext cx="9162415" cy="506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 algn="ctr">
              <a:spcBef>
                <a:spcPts val="0"/>
              </a:spcBef>
              <a:buNone/>
              <a:defRPr lang="en-us"/>
            </a:pPr>
            <a:r>
              <a:rPr lang="en-us" sz="2700" cap="none">
                <a:solidFill>
                  <a:srgbClr val="0000FF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Accepts all strings without two consecutive 1’s.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7" grpId="0" animBg="1" advAuto="0"/>
      <p:bldP spid="30" grpId="0" animBg="1" advAuto="0"/>
      <p:bldP spid="33" grpId="0"/>
    </p:bldLst>
    <p:extLst>
      <p:ext uri="smNativeData">
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jlXrZQQAAAAFAAAA/////wEAAAABAAAAAAAAAAAAAAAAAAAAAAAAAAkAAAD9////AQAAAAEAAAAAAAAAAAAAAAAAAAAAAAAADQAAAP3///8BAAAAAQAAAAAAAAAAAAAAAAAAAAAAAAARAAAA/f///wEAAAABAAAAAAAAAAAAAAAAAAAAAAAAAA=="/>
      </p:ext>
    </p:ext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AUAAE0AAADYRQAAXAY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3110" cap="none"/>
              <a:t>Alternative Representation: Transition Table</a:t>
            </a:r>
          </a:p>
        </p:txBody>
      </p:sp>
      <p:sp>
        <p:nvSpPr>
          <p:cNvPr id="3" name="Rectangle 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xwAAPAPAADhKAAA9BoAABAgAAAmAAAACAAAAP//////////"/>
              </a:ext>
            </a:extLst>
          </p:cNvSpPr>
          <p:nvPr/>
        </p:nvSpPr>
        <p:spPr>
          <a:xfrm>
            <a:off x="4632325" y="2590800"/>
            <a:ext cx="2012950" cy="17907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endParaRPr lang="en-us" sz="2800" cap="none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4" name="Line 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fxwAAMASAADhKAAAwBIAABAAAAAmAAAACAAAAP//////////"/>
              </a:ext>
            </a:extLst>
          </p:cNvSpPr>
          <p:nvPr/>
        </p:nvSpPr>
        <p:spPr>
          <a:xfrm>
            <a:off x="4632325" y="3048000"/>
            <a:ext cx="201295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5" name="Line 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sCIAAPAPAACwIgAAQBoAABAAAAAmAAAACAAAAP//////////"/>
              </a:ext>
            </a:extLst>
          </p:cNvSpPr>
          <p:nvPr/>
        </p:nvSpPr>
        <p:spPr>
          <a:xfrm>
            <a:off x="5638800" y="2590800"/>
            <a:ext cx="0" cy="1676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endParaRPr/>
          </a:p>
        </p:txBody>
      </p:sp>
      <p:sp>
        <p:nvSpPr>
          <p:cNvPr id="6" name="Text Box 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MB4AAPAPAABoIAAAJhMAABAgAAAmAAAACAAAAP//////////"/>
              </a:ext>
            </a:extLst>
          </p:cNvSpPr>
          <p:nvPr/>
        </p:nvSpPr>
        <p:spPr>
          <a:xfrm>
            <a:off x="4907280" y="2590800"/>
            <a:ext cx="360680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r>
              <a:rPr lang="en-us" sz="28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0</a:t>
            </a:r>
          </a:p>
        </p:txBody>
      </p:sp>
      <p:sp>
        <p:nvSpPr>
          <p:cNvPr id="7" name="Text Box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7yQAAPAPAAAnJwAAJhMAABAgAAAmAAAACAAAAP//////////"/>
              </a:ext>
            </a:extLst>
          </p:cNvSpPr>
          <p:nvPr/>
        </p:nvSpPr>
        <p:spPr>
          <a:xfrm>
            <a:off x="6003925" y="2590800"/>
            <a:ext cx="360680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r>
              <a:rPr lang="en-us" sz="28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8" name="Text Box 8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UhcAAPUSAAAoJQAAeBsAABAgAAAmAAAACAAAAP//////////"/>
              </a:ext>
            </a:extLst>
          </p:cNvSpPr>
          <p:nvPr/>
        </p:nvSpPr>
        <p:spPr>
          <a:xfrm>
            <a:off x="3790950" y="3081655"/>
            <a:ext cx="2249170" cy="1383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spcBef>
                <a:spcPts val="0"/>
              </a:spcBef>
              <a:buClr>
                <a:srgbClr val="CC00CC"/>
              </a:buClr>
              <a:buFont typeface="Monotype Sorts" charset="0"/>
              <a:buChar char="u"/>
              <a:defRPr lang="en-us" sz="32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1pPr>
            <a:lvl2pPr marL="742950" indent="-285750">
              <a:spcBef>
                <a:spcPts val="0"/>
              </a:spcBef>
              <a:buClr>
                <a:srgbClr val="CC00CC"/>
              </a:buClr>
              <a:buFont typeface="Monotype Sorts" charset="0"/>
              <a:buChar char="w"/>
              <a:defRPr lang="en-us" sz="28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2pPr>
            <a:lvl3pPr marL="1143000" indent="-228600">
              <a:spcBef>
                <a:spcPts val="0"/>
              </a:spcBef>
              <a:buClr>
                <a:srgbClr val="CC00CC"/>
              </a:buClr>
              <a:buChar char="•"/>
              <a:defRPr lang="en-us" sz="2400" cap="none">
                <a:solidFill>
                  <a:schemeClr val="tx1"/>
                </a:solidFill>
                <a:latin typeface="Tahoma" pitchFamily="2" charset="0"/>
                <a:ea typeface="Calibri" pitchFamily="2" charset="0"/>
                <a:cs typeface="Calibri" pitchFamily="2" charset="0"/>
              </a:defRPr>
            </a:lvl3pPr>
            <a:lvl4pPr marL="1600200" indent="-228600">
              <a:spcBef>
                <a:spcPts val="0"/>
              </a:spcBef>
              <a:buChar char="–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4pPr>
            <a:lvl5pPr marL="2057400" indent="-228600">
              <a:spcBef>
                <a:spcPts val="0"/>
              </a:spcBef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lang="en-us" sz="2000" cap="none">
                <a:solidFill>
                  <a:schemeClr val="tx1"/>
                </a:solidFill>
                <a:latin typeface="Times New Roman" pitchFamily="1" charset="0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0"/>
              </a:spcBef>
              <a:buNone/>
              <a:defRPr lang="en-us"/>
            </a:pPr>
            <a:r>
              <a:rPr lang="en-us" sz="28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A	A	B</a:t>
            </a:r>
          </a:p>
          <a:p>
            <a:pPr>
              <a:spcBef>
                <a:spcPts val="0"/>
              </a:spcBef>
              <a:buNone/>
              <a:defRPr lang="en-us"/>
            </a:pPr>
            <a:r>
              <a:rPr lang="en-us" sz="28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B	A	C</a:t>
            </a:r>
          </a:p>
          <a:p>
            <a:pPr>
              <a:spcBef>
                <a:spcPts val="0"/>
              </a:spcBef>
              <a:buNone/>
              <a:defRPr lang="en-us"/>
            </a:pPr>
            <a:r>
              <a:rPr lang="en-us" sz="2800" cap="none">
                <a:latin typeface="Times New Roman" pitchFamily="1" charset="0"/>
                <a:ea typeface="Calibri" pitchFamily="2" charset="0"/>
                <a:cs typeface="Times New Roman" pitchFamily="1" charset="0"/>
              </a:rPr>
              <a:t>C	C	C</a:t>
            </a:r>
          </a:p>
        </p:txBody>
      </p:sp>
      <p:grpSp>
        <p:nvGrpSpPr>
          <p:cNvPr id="9" name="Group 11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CYAAAAfAAAAVAAAAAAAAAAAAAAAAAAAAAAAAAAAAAAAAAAAAAAAAAAAAAAAAAAAAAAAAAAAAAAAAAAAAAAAAAAAAAAAAAAAAAAAAAAAAAAAAAAAAAAAAAAAAAAAAAAAACEAAAAYAAAAFAAAAD8RAABcGwAAjh4AAKAgAAAQAAAAJgAAAAgAAAD/////AAAAAA=="/>
              </a:ext>
            </a:extLst>
          </p:cNvGrpSpPr>
          <p:nvPr/>
        </p:nvGrpSpPr>
        <p:grpSpPr>
          <a:xfrm>
            <a:off x="2803525" y="4447540"/>
            <a:ext cx="2163445" cy="855980"/>
            <a:chOff x="2803525" y="4447540"/>
            <a:chExt cx="2163445" cy="855980"/>
          </a:xfrm>
        </p:grpSpPr>
        <p:sp>
          <p:nvSpPr>
            <p:cNvPr id="11" name="Text Box 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PxEAAGsdAACOHgAAoCAAAAAgAAAmAAAACAAAAP//////////"/>
                </a:ext>
              </a:extLst>
            </p:cNvSpPr>
            <p:nvPr/>
          </p:nvSpPr>
          <p:spPr>
            <a:xfrm>
              <a:off x="2803525" y="4782185"/>
              <a:ext cx="2163445" cy="5213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800" cap="none">
                  <a:latin typeface="Times New Roman" pitchFamily="1" charset="0"/>
                  <a:ea typeface="Calibri" pitchFamily="2" charset="0"/>
                  <a:cs typeface="Times New Roman" pitchFamily="1" charset="0"/>
                </a:rPr>
                <a:t>Rows = states</a:t>
              </a:r>
            </a:p>
          </p:txBody>
        </p:sp>
        <p:sp>
          <p:nvSpPr>
            <p:cNvPr id="10" name="Line 1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g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kBgAAFwbAACQGAAAQB0AAAAAAAAmAAAACAAAAP//////////"/>
                </a:ext>
              </a:extLst>
            </p:cNvSpPr>
            <p:nvPr/>
          </p:nvSpPr>
          <p:spPr>
            <a:xfrm flipV="1">
              <a:off x="3992880" y="4447540"/>
              <a:ext cx="0" cy="30734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rot="10800000"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</p:grpSp>
      <p:grpSp>
        <p:nvGrpSpPr>
          <p:cNvPr id="12" name="Group 14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AAAAAAfAAAAVAAAAAAAAAAAAAAAAAAAAAAAAAAAAAAAAAAAAAAAAAAAAAAAAAAAAAAAAAAAAAAAAAAAAAAAAAAAAAAAAAAAAAAAAAAAAAAAAAAAAAAAAAAAAAAAAAAAACEAAAAYAAAAFAAAAHApAABEDwAA8kgAAHoSAAAQAAAAJgAAAAgAAAD/////AAAAAA=="/>
              </a:ext>
            </a:extLst>
          </p:cNvGrpSpPr>
          <p:nvPr/>
        </p:nvGrpSpPr>
        <p:grpSpPr>
          <a:xfrm>
            <a:off x="6736080" y="2481580"/>
            <a:ext cx="5121910" cy="521970"/>
            <a:chOff x="6736080" y="2481580"/>
            <a:chExt cx="5121910" cy="521970"/>
          </a:xfrm>
        </p:grpSpPr>
        <p:sp>
          <p:nvSpPr>
            <p:cNvPr id="14" name="Text Box 12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8C0AAEQPAADySAAAehIAAAAgAAAmAAAACAAAAP//////////"/>
                </a:ext>
              </a:extLst>
            </p:cNvSpPr>
            <p:nvPr/>
          </p:nvSpPr>
          <p:spPr>
            <a:xfrm>
              <a:off x="7467600" y="2481580"/>
              <a:ext cx="4390390" cy="5219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800" cap="none">
                  <a:latin typeface="Times New Roman" pitchFamily="1" charset="0"/>
                  <a:ea typeface="Calibri" pitchFamily="2" charset="0"/>
                  <a:cs typeface="Times New Roman" pitchFamily="1" charset="0"/>
                </a:rPr>
                <a:t>Columns =</a:t>
              </a:r>
              <a:r>
                <a:rPr lang="en-gb" sz="2800" cap="none">
                  <a:latin typeface="Times New Roman" pitchFamily="1" charset="0"/>
                  <a:ea typeface="Calibri" pitchFamily="2" charset="0"/>
                  <a:cs typeface="Times New Roman" pitchFamily="1" charset="0"/>
                </a:rPr>
                <a:t> </a:t>
              </a:r>
              <a:r>
                <a:rPr lang="en-us" sz="2800" cap="none">
                  <a:latin typeface="Times New Roman" pitchFamily="1" charset="0"/>
                  <a:ea typeface="Calibri" pitchFamily="2" charset="0"/>
                  <a:cs typeface="Times New Roman" pitchFamily="1" charset="0"/>
                </a:rPr>
                <a:t>input symbols</a:t>
              </a:r>
            </a:p>
          </p:txBody>
        </p:sp>
        <p:sp>
          <p:nvSpPr>
            <p:cNvPr id="13" name="Line 1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cCkAAOAQAABgLQAA4BAAAAAAAAAmAAAACAAAAP//////////"/>
                </a:ext>
              </a:extLst>
            </p:cNvSpPr>
            <p:nvPr/>
          </p:nvSpPr>
          <p:spPr>
            <a:xfrm flipH="1">
              <a:off x="6736080" y="2743200"/>
              <a:ext cx="64008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</p:grpSp>
      <p:grpSp>
        <p:nvGrpSpPr>
          <p:cNvPr id="15" name="Group 18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BkAAAAfAAAAVAAAAAAAAAAAAAAAAAAAAAAAAAAAAAAAAAAAAAAAAAAAAAAAAAAAAAAAAAAAAAAAAAAAAAAAAAAAAAAAAAAAAAAAAAAAAAAAAAAAAAAAAAAAAAAAAAAAACEAAAAYAAAAFAAAADAMAAAgDQAAfxwAAMcYAAAQAAAAJgAAAAgAAAD/////AAAAAA=="/>
              </a:ext>
            </a:extLst>
          </p:cNvGrpSpPr>
          <p:nvPr/>
        </p:nvGrpSpPr>
        <p:grpSpPr>
          <a:xfrm>
            <a:off x="1981200" y="2133600"/>
            <a:ext cx="2651125" cy="1894205"/>
            <a:chOff x="1981200" y="2133600"/>
            <a:chExt cx="2651125" cy="1894205"/>
          </a:xfrm>
        </p:grpSpPr>
        <p:sp>
          <p:nvSpPr>
            <p:cNvPr id="18" name="Text Box 15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MAwAACANAAB/HAAA/BIAAAAgAAAmAAAACAAAAP//////////"/>
                </a:ext>
              </a:extLst>
            </p:cNvSpPr>
            <p:nvPr/>
          </p:nvSpPr>
          <p:spPr>
            <a:xfrm>
              <a:off x="1981200" y="2133600"/>
              <a:ext cx="2651125" cy="9525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800" cap="none">
                  <a:latin typeface="Times New Roman" pitchFamily="1" charset="0"/>
                  <a:ea typeface="Calibri" pitchFamily="2" charset="0"/>
                  <a:cs typeface="Times New Roman" pitchFamily="1" charset="0"/>
                </a:rPr>
                <a:t>Final states</a:t>
              </a:r>
            </a:p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800" cap="none">
                  <a:latin typeface="Times New Roman" pitchFamily="1" charset="0"/>
                  <a:ea typeface="Calibri" pitchFamily="2" charset="0"/>
                  <a:cs typeface="Times New Roman" pitchFamily="1" charset="0"/>
                </a:rPr>
                <a:t>Starred or circled</a:t>
              </a:r>
            </a:p>
          </p:txBody>
        </p:sp>
        <p:sp>
          <p:nvSpPr>
            <p:cNvPr id="17" name="Text Box 16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xQAADgTAADWFgAAbxYAAAAgAAAmAAAACAAAAP//////////"/>
                </a:ext>
              </a:extLst>
            </p:cNvSpPr>
            <p:nvPr/>
          </p:nvSpPr>
          <p:spPr>
            <a:xfrm>
              <a:off x="3352165" y="3124200"/>
              <a:ext cx="360045" cy="5226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800" cap="none">
                  <a:latin typeface="Times New Roman" pitchFamily="1" charset="0"/>
                  <a:ea typeface="Calibri" pitchFamily="2" charset="0"/>
                  <a:cs typeface="Times New Roman" pitchFamily="1" charset="0"/>
                </a:rPr>
                <a:t>*</a:t>
              </a:r>
            </a:p>
          </p:txBody>
        </p:sp>
        <p:sp>
          <p:nvSpPr>
            <p:cNvPr id="16" name="Text Box 17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E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nxQAAJAVAADWFgAAxxgAAAAgAAAmAAAACAAAAP//////////"/>
                </a:ext>
              </a:extLst>
            </p:cNvSpPr>
            <p:nvPr/>
          </p:nvSpPr>
          <p:spPr>
            <a:xfrm>
              <a:off x="3352165" y="3505200"/>
              <a:ext cx="360045" cy="5226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800" cap="none">
                  <a:latin typeface="Times New Roman" pitchFamily="1" charset="0"/>
                  <a:ea typeface="Calibri" pitchFamily="2" charset="0"/>
                  <a:cs typeface="Times New Roman" pitchFamily="1" charset="0"/>
                </a:rPr>
                <a:t>*</a:t>
              </a:r>
            </a:p>
          </p:txBody>
        </p:sp>
      </p:grpSp>
      <p:grpSp>
        <p:nvGrpSpPr>
          <p:cNvPr id="19" name="Group 21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jlXrZRMAAAAlAAAAAQAAAA8BAAAAkAAAAEgAAACQAAAASAAAAAAAAAAAAAAAAAAAABcAAAAUAAAAAAAAAAAAAAD/fwAA/38AAAAAAAAJAAAABAAAACAAMgAfAAAAVAAAAAAAAAAAAAAAAAAAAAAAAAAAAAAAAAAAAAAAAAAAAAAAAAAAAAAAAAAAAAAAAAAAAAAAAAAAAAAAAAAAAAAAAAAAAAAAAAAAAAAAAAAAAAAAAAAAACEAAAAYAAAAFAAAAAwBAADqEgAAKRUAAH8ZAAAQAAAAJgAAAAgAAAD/////AAAAAA=="/>
              </a:ext>
            </a:extLst>
          </p:cNvGrpSpPr>
          <p:nvPr/>
        </p:nvGrpSpPr>
        <p:grpSpPr>
          <a:xfrm>
            <a:off x="170180" y="3074670"/>
            <a:ext cx="3269615" cy="1069975"/>
            <a:chOff x="170180" y="3074670"/>
            <a:chExt cx="3269615" cy="1069975"/>
          </a:xfrm>
        </p:grpSpPr>
        <p:sp>
          <p:nvSpPr>
            <p:cNvPr id="21" name="Line 19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Cg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kPAAAAAQAAACMAAAAjAAAAIwAAAB4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PhMAAEYUAAApFQAARhQAAAAAAAAmAAAACAAAAP//////////"/>
                </a:ext>
              </a:extLst>
            </p:cNvSpPr>
            <p:nvPr/>
          </p:nvSpPr>
          <p:spPr>
            <a:xfrm>
              <a:off x="3128010" y="3295650"/>
              <a:ext cx="31178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endParaRPr/>
            </a:p>
          </p:txBody>
        </p:sp>
        <p:sp>
          <p:nvSpPr>
            <p:cNvPr id="20" name="Text Box 20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jlXrZR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DAEAAOoSAAA+EwAAfxkAAAAAAAAmAAAACAAAAP//////////"/>
                </a:ext>
              </a:extLst>
            </p:cNvSpPr>
            <p:nvPr/>
          </p:nvSpPr>
          <p:spPr>
            <a:xfrm>
              <a:off x="170180" y="3074670"/>
              <a:ext cx="2957830" cy="10699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>
              <a:lvl1pPr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u"/>
                <a:defRPr lang="en-us" sz="32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1pPr>
              <a:lvl2pPr marL="742950" indent="-285750">
                <a:spcBef>
                  <a:spcPts val="0"/>
                </a:spcBef>
                <a:buClr>
                  <a:srgbClr val="CC00CC"/>
                </a:buClr>
                <a:buFont typeface="Monotype Sorts" charset="0"/>
                <a:buChar char="w"/>
                <a:defRPr lang="en-us" sz="28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2pPr>
              <a:lvl3pPr marL="1143000" indent="-228600">
                <a:spcBef>
                  <a:spcPts val="0"/>
                </a:spcBef>
                <a:buClr>
                  <a:srgbClr val="CC00CC"/>
                </a:buClr>
                <a:buChar char="•"/>
                <a:defRPr lang="en-us" sz="2400" cap="none">
                  <a:solidFill>
                    <a:schemeClr val="tx1"/>
                  </a:solidFill>
                  <a:latin typeface="Tahoma" pitchFamily="2" charset="0"/>
                  <a:ea typeface="Calibri" pitchFamily="2" charset="0"/>
                  <a:cs typeface="Calibri" pitchFamily="2" charset="0"/>
                </a:defRPr>
              </a:lvl3pPr>
              <a:lvl4pPr marL="1600200" indent="-228600">
                <a:spcBef>
                  <a:spcPts val="0"/>
                </a:spcBef>
                <a:buChar char="–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4pPr>
              <a:lvl5pPr marL="2057400" indent="-228600">
                <a:spcBef>
                  <a:spcPts val="0"/>
                </a:spcBef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5pPr>
              <a:lvl6pPr marL="25146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buChar char="»"/>
                <a:defRPr lang="en-us" sz="2000" cap="none">
                  <a:solidFill>
                    <a:schemeClr val="tx1"/>
                  </a:solidFill>
                  <a:latin typeface="Times New Roman" pitchFamily="1" charset="0"/>
                  <a:ea typeface="Calibri" pitchFamily="2" charset="0"/>
                  <a:cs typeface="Calibri" pitchFamily="2" charset="0"/>
                </a:defRPr>
              </a:lvl9pPr>
            </a:lstStyle>
            <a:p>
              <a:pPr>
                <a:spcBef>
                  <a:spcPts val="0"/>
                </a:spcBef>
                <a:buNone/>
                <a:defRPr lang="en-us"/>
              </a:pPr>
              <a:r>
                <a:rPr lang="en-us" sz="2600" cap="none">
                  <a:latin typeface="Times New Roman" pitchFamily="1" charset="0"/>
                  <a:ea typeface="Calibri" pitchFamily="2" charset="0"/>
                  <a:cs typeface="Times New Roman" pitchFamily="1" charset="0"/>
                </a:rPr>
                <a:t>Arrow for</a:t>
              </a:r>
              <a:r>
                <a:rPr lang="en-gb" sz="2600" cap="none">
                  <a:latin typeface="Times New Roman" pitchFamily="1" charset="0"/>
                  <a:ea typeface="Calibri" pitchFamily="2" charset="0"/>
                  <a:cs typeface="Times New Roman" pitchFamily="1" charset="0"/>
                </a:rPr>
                <a:t> </a:t>
              </a:r>
              <a:r>
                <a:rPr lang="en-us" sz="2600" cap="none">
                  <a:latin typeface="Times New Roman" pitchFamily="1" charset="0"/>
                  <a:ea typeface="Calibri" pitchFamily="2" charset="0"/>
                  <a:cs typeface="Times New Roman" pitchFamily="1" charset="0"/>
                </a:rPr>
                <a:t>start state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dvAuto="0"/>
      <p:bldP spid="12" grpId="0" animBg="1" advAuto="0"/>
      <p:bldP spid="15" grpId="0" animBg="1" advAuto="0"/>
      <p:bldP spid="19" grpId="0" animBg="1" advAuto="0"/>
    </p:bldLst>
    <p:extLst>
      <p:ext uri="smNativeData">
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jlXrZQQAAAAFAAAA/f///wEAAAABAAAAAAAAAAAAAAAAAAAAAAAAAAkAAAD9////AQAAAAEAAAAAAAAAAAAAAAAAAAAAAAAADQAAAP3///8BAAAAAQAAAAAAAAAAAAAAAAAAAAAAAAARAAAA/f///wEAAAABAAAAAAAAAAAAAAAAAAAAAAAAAA=="/>
      </p:ext>
    </p:ext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Times New Roman"/>
        <a:ea typeface="Times New Roman"/>
        <a:cs typeface="Times New Roman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Times New Roman"/>
        <a:ea typeface="Times New Roman"/>
        <a:cs typeface="Times New Roman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Times New Roman"/>
        <a:ea typeface="Times New Roman"/>
        <a:cs typeface="Times New Roman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4782</Words>
  <Application>Microsoft Office PowerPoint</Application>
  <PresentationFormat>Widescreen</PresentationFormat>
  <Paragraphs>1168</Paragraphs>
  <Slides>73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5" baseType="lpstr">
      <vt:lpstr>Arial</vt:lpstr>
      <vt:lpstr>Calibri</vt:lpstr>
      <vt:lpstr>Garamond</vt:lpstr>
      <vt:lpstr>Lucida Sans Unicode</vt:lpstr>
      <vt:lpstr>Monotype Sorts</vt:lpstr>
      <vt:lpstr>Symbol</vt:lpstr>
      <vt:lpstr>Tahoma</vt:lpstr>
      <vt:lpstr>Times New Roman</vt:lpstr>
      <vt:lpstr>Trebuchet MS</vt:lpstr>
      <vt:lpstr>Wingdings</vt:lpstr>
      <vt:lpstr>Wingdings 2</vt:lpstr>
      <vt:lpstr>Presentation</vt:lpstr>
      <vt:lpstr>Chapter 2 – Finite Automata</vt:lpstr>
      <vt:lpstr>Outline</vt:lpstr>
      <vt:lpstr>Finite Automata</vt:lpstr>
      <vt:lpstr>Deterministic Finite Automata (DFA)</vt:lpstr>
      <vt:lpstr>Deterministic Finite Automata (DFA)</vt:lpstr>
      <vt:lpstr>The Transition Function</vt:lpstr>
      <vt:lpstr>Graph Representation of DFA’s </vt:lpstr>
      <vt:lpstr>Example: Graph of a DFA</vt:lpstr>
      <vt:lpstr>Alternative Representation: Transition Table</vt:lpstr>
      <vt:lpstr>Language of a DFA</vt:lpstr>
      <vt:lpstr>Example: String in a Language</vt:lpstr>
      <vt:lpstr>Example: String in a Language</vt:lpstr>
      <vt:lpstr>Example: String in a Language</vt:lpstr>
      <vt:lpstr>Example: String in a Language</vt:lpstr>
      <vt:lpstr>Example – Concluded</vt:lpstr>
      <vt:lpstr>More Examples on DFA</vt:lpstr>
      <vt:lpstr>More Examples on DFA</vt:lpstr>
      <vt:lpstr>More Examples on DFA</vt:lpstr>
      <vt:lpstr>More Examples on DFA</vt:lpstr>
      <vt:lpstr>More Examples on DFA</vt:lpstr>
      <vt:lpstr>More Examples on DFA</vt:lpstr>
      <vt:lpstr>More Examples on DFA</vt:lpstr>
      <vt:lpstr>More Examples on DFA</vt:lpstr>
      <vt:lpstr>More Examples on DFA</vt:lpstr>
      <vt:lpstr>Exercise on DFA</vt:lpstr>
      <vt:lpstr>Exercise on DFA</vt:lpstr>
      <vt:lpstr>Nondeterministic Finite Automata (NFA)</vt:lpstr>
      <vt:lpstr>Nondeterminism</vt:lpstr>
      <vt:lpstr>Example: Chessboard – (2)</vt:lpstr>
      <vt:lpstr>Example: Accepted Moves</vt:lpstr>
      <vt:lpstr>Formal Definition of NFA</vt:lpstr>
      <vt:lpstr>NFA Differences with DFA</vt:lpstr>
      <vt:lpstr>PowerPoint Presentation</vt:lpstr>
      <vt:lpstr>PowerPoint Presentation</vt:lpstr>
      <vt:lpstr>Language of an NFA</vt:lpstr>
      <vt:lpstr>Equivalence of DFA’s, NFA’s</vt:lpstr>
      <vt:lpstr>Equivalence of DFA’s, NFA’s</vt:lpstr>
      <vt:lpstr>Equivalence </vt:lpstr>
      <vt:lpstr>Subset Construction</vt:lpstr>
      <vt:lpstr>Critical Point</vt:lpstr>
      <vt:lpstr>Subset Construction </vt:lpstr>
      <vt:lpstr>Example: Subset Construction</vt:lpstr>
      <vt:lpstr>Example: Subset Construction</vt:lpstr>
      <vt:lpstr>Example: Subset Construction</vt:lpstr>
      <vt:lpstr>Example: Subset Construction</vt:lpstr>
      <vt:lpstr>Example: Subset Construction</vt:lpstr>
      <vt:lpstr>Example: Subset Construction</vt:lpstr>
      <vt:lpstr>Example: Subset Construction</vt:lpstr>
      <vt:lpstr>Example 1 : Convert NFA to DFA</vt:lpstr>
      <vt:lpstr>Example 2 : Convert NFA to DFA</vt:lpstr>
      <vt:lpstr>Example 3 : Convert NFA to DFA</vt:lpstr>
      <vt:lpstr>Example 4 : Convert NFA to DFA</vt:lpstr>
      <vt:lpstr>NFA’s With ε-Transitions</vt:lpstr>
      <vt:lpstr>Example: ε-NFA</vt:lpstr>
      <vt:lpstr>Closure of States</vt:lpstr>
      <vt:lpstr>Extended Delta </vt:lpstr>
      <vt:lpstr>Example: Extended Delta</vt:lpstr>
      <vt:lpstr>Equivalence of NFA, ε-NFA</vt:lpstr>
      <vt:lpstr>Equivalence – (2)</vt:lpstr>
      <vt:lpstr>Equivalence – (3)</vt:lpstr>
      <vt:lpstr>Example: ε-NFA-to-NFA</vt:lpstr>
      <vt:lpstr>Additional Examples …</vt:lpstr>
      <vt:lpstr>Additional Examples …</vt:lpstr>
      <vt:lpstr>Exercise</vt:lpstr>
      <vt:lpstr>Summary</vt:lpstr>
      <vt:lpstr>Minimization of DFA</vt:lpstr>
      <vt:lpstr>Minimization … </vt:lpstr>
      <vt:lpstr>Minimization … </vt:lpstr>
      <vt:lpstr>Examples</vt:lpstr>
      <vt:lpstr>Examples …</vt:lpstr>
      <vt:lpstr>Examples …</vt:lpstr>
      <vt:lpstr>Examples 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የአጉንታ ልጅ</dc:creator>
  <cp:keywords/>
  <dc:description/>
  <cp:lastModifiedBy>eyu</cp:lastModifiedBy>
  <cp:revision>7</cp:revision>
  <dcterms:created xsi:type="dcterms:W3CDTF">2021-02-02T11:53:00Z</dcterms:created>
  <dcterms:modified xsi:type="dcterms:W3CDTF">2024-05-14T16:27:24Z</dcterms:modified>
</cp:coreProperties>
</file>