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79"/>
  </p:handoutMasterIdLst>
  <p:sldIdLst>
    <p:sldId id="757" r:id="rId3"/>
    <p:sldId id="758" r:id="rId4"/>
    <p:sldId id="759" r:id="rId5"/>
    <p:sldId id="760" r:id="rId6"/>
    <p:sldId id="761" r:id="rId7"/>
    <p:sldId id="762" r:id="rId8"/>
    <p:sldId id="763" r:id="rId9"/>
    <p:sldId id="764" r:id="rId10"/>
    <p:sldId id="765" r:id="rId11"/>
    <p:sldId id="766" r:id="rId12"/>
    <p:sldId id="767" r:id="rId13"/>
    <p:sldId id="768" r:id="rId14"/>
    <p:sldId id="769" r:id="rId15"/>
    <p:sldId id="770" r:id="rId16"/>
    <p:sldId id="771" r:id="rId17"/>
    <p:sldId id="835" r:id="rId18"/>
    <p:sldId id="772" r:id="rId19"/>
    <p:sldId id="773" r:id="rId20"/>
    <p:sldId id="774" r:id="rId22"/>
    <p:sldId id="775" r:id="rId23"/>
    <p:sldId id="776" r:id="rId24"/>
    <p:sldId id="777" r:id="rId25"/>
    <p:sldId id="778" r:id="rId26"/>
    <p:sldId id="779" r:id="rId27"/>
    <p:sldId id="780" r:id="rId28"/>
    <p:sldId id="781" r:id="rId29"/>
    <p:sldId id="782" r:id="rId30"/>
    <p:sldId id="784" r:id="rId31"/>
    <p:sldId id="785" r:id="rId32"/>
    <p:sldId id="786" r:id="rId33"/>
    <p:sldId id="787" r:id="rId34"/>
    <p:sldId id="788" r:id="rId35"/>
    <p:sldId id="789" r:id="rId36"/>
    <p:sldId id="790" r:id="rId37"/>
    <p:sldId id="791" r:id="rId38"/>
    <p:sldId id="792" r:id="rId39"/>
    <p:sldId id="793" r:id="rId40"/>
    <p:sldId id="794" r:id="rId41"/>
    <p:sldId id="795" r:id="rId42"/>
    <p:sldId id="796" r:id="rId43"/>
    <p:sldId id="797" r:id="rId44"/>
    <p:sldId id="798" r:id="rId45"/>
    <p:sldId id="799" r:id="rId46"/>
    <p:sldId id="800" r:id="rId47"/>
    <p:sldId id="801" r:id="rId48"/>
    <p:sldId id="802" r:id="rId49"/>
    <p:sldId id="803" r:id="rId50"/>
    <p:sldId id="804" r:id="rId51"/>
    <p:sldId id="805" r:id="rId52"/>
    <p:sldId id="806" r:id="rId53"/>
    <p:sldId id="807" r:id="rId54"/>
    <p:sldId id="808" r:id="rId55"/>
    <p:sldId id="809" r:id="rId56"/>
    <p:sldId id="810" r:id="rId57"/>
    <p:sldId id="811" r:id="rId58"/>
    <p:sldId id="812" r:id="rId59"/>
    <p:sldId id="813" r:id="rId60"/>
    <p:sldId id="814" r:id="rId61"/>
    <p:sldId id="815" r:id="rId62"/>
    <p:sldId id="816" r:id="rId63"/>
    <p:sldId id="817" r:id="rId64"/>
    <p:sldId id="818" r:id="rId65"/>
    <p:sldId id="819" r:id="rId66"/>
    <p:sldId id="820" r:id="rId67"/>
    <p:sldId id="821" r:id="rId68"/>
    <p:sldId id="822" r:id="rId69"/>
    <p:sldId id="823" r:id="rId70"/>
    <p:sldId id="824" r:id="rId71"/>
    <p:sldId id="825" r:id="rId72"/>
    <p:sldId id="826" r:id="rId73"/>
    <p:sldId id="827" r:id="rId74"/>
    <p:sldId id="828" r:id="rId75"/>
    <p:sldId id="829" r:id="rId76"/>
    <p:sldId id="830" r:id="rId77"/>
    <p:sldId id="832" r:id="rId78"/>
  </p:sldIdLst>
  <p:sldSz cx="12192000" cy="6858000"/>
  <p:notesSz cx="6881495" cy="92964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cap="none" spc="0" baseline="0">
        <a:solidFill>
          <a:schemeClr val="tx1"/>
        </a:solidFill>
        <a:effectLst/>
        <a:latin typeface="Calibri" panose="020F0502020204030204" pitchFamily="2" charset="0"/>
        <a:ea typeface="Calibri" panose="020F0502020204030204" pitchFamily="2" charset="0"/>
        <a:cs typeface="Calibri" panose="020F0502020204030204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cap="none" spc="0" baseline="0">
        <a:solidFill>
          <a:schemeClr val="tx1"/>
        </a:solidFill>
        <a:effectLst/>
        <a:latin typeface="Calibri" panose="020F0502020204030204" pitchFamily="2" charset="0"/>
        <a:ea typeface="Calibri" panose="020F0502020204030204" pitchFamily="2" charset="0"/>
        <a:cs typeface="Calibri" panose="020F0502020204030204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cap="none" spc="0" baseline="0">
        <a:solidFill>
          <a:schemeClr val="tx1"/>
        </a:solidFill>
        <a:effectLst/>
        <a:latin typeface="Calibri" panose="020F0502020204030204" pitchFamily="2" charset="0"/>
        <a:ea typeface="Calibri" panose="020F0502020204030204" pitchFamily="2" charset="0"/>
        <a:cs typeface="Calibri" panose="020F0502020204030204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cap="none" spc="0" baseline="0">
        <a:solidFill>
          <a:schemeClr val="tx1"/>
        </a:solidFill>
        <a:effectLst/>
        <a:latin typeface="Calibri" panose="020F0502020204030204" pitchFamily="2" charset="0"/>
        <a:ea typeface="Calibri" panose="020F0502020204030204" pitchFamily="2" charset="0"/>
        <a:cs typeface="Calibri" panose="020F0502020204030204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cap="none" spc="0" baseline="0">
        <a:solidFill>
          <a:schemeClr val="tx1"/>
        </a:solidFill>
        <a:effectLst/>
        <a:latin typeface="Calibri" panose="020F0502020204030204" pitchFamily="2" charset="0"/>
        <a:ea typeface="Calibri" panose="020F0502020204030204" pitchFamily="2" charset="0"/>
        <a:cs typeface="Calibri" panose="020F0502020204030204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cap="none" spc="0" baseline="0">
        <a:solidFill>
          <a:schemeClr val="tx1"/>
        </a:solidFill>
        <a:effectLst/>
        <a:latin typeface="Calibri" panose="020F0502020204030204" pitchFamily="2" charset="0"/>
        <a:ea typeface="Calibri" panose="020F0502020204030204" pitchFamily="2" charset="0"/>
        <a:cs typeface="Calibri" panose="020F0502020204030204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cap="none" spc="0" baseline="0">
        <a:solidFill>
          <a:schemeClr val="tx1"/>
        </a:solidFill>
        <a:effectLst/>
        <a:latin typeface="Calibri" panose="020F0502020204030204" pitchFamily="2" charset="0"/>
        <a:ea typeface="Calibri" panose="020F0502020204030204" pitchFamily="2" charset="0"/>
        <a:cs typeface="Calibri" panose="020F0502020204030204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cap="none" spc="0" baseline="0">
        <a:solidFill>
          <a:schemeClr val="tx1"/>
        </a:solidFill>
        <a:effectLst/>
        <a:latin typeface="Calibri" panose="020F0502020204030204" pitchFamily="2" charset="0"/>
        <a:ea typeface="Calibri" panose="020F0502020204030204" pitchFamily="2" charset="0"/>
        <a:cs typeface="Calibri" panose="020F0502020204030204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cap="none" spc="0" baseline="0">
        <a:solidFill>
          <a:schemeClr val="tx1"/>
        </a:solidFill>
        <a:effectLst/>
        <a:latin typeface="Calibri" panose="020F0502020204030204" pitchFamily="2" charset="0"/>
        <a:ea typeface="Calibri" panose="020F0502020204030204" pitchFamily="2" charset="0"/>
        <a:cs typeface="Calibri" panose="020F0502020204030204" pitchFamily="2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664" y="2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3" d="100"/>
        <a:sy n="13" d="100"/>
      </p:scale>
      <p:origin x="0" y="0"/>
    </p:cViewPr>
  </p:sorterViewPr>
  <p:notesViewPr>
    <p:cSldViewPr snapToGrid="0">
      <p:cViewPr>
        <p:scale>
          <a:sx n="60" d="100"/>
          <a:sy n="60" d="100"/>
        </p:scale>
        <p:origin x="1664" y="21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2" Type="http://schemas.openxmlformats.org/officeDocument/2006/relationships/tableStyles" Target="tableStyles.xml"/><Relationship Id="rId81" Type="http://schemas.openxmlformats.org/officeDocument/2006/relationships/viewProps" Target="viewProps.xml"/><Relationship Id="rId80" Type="http://schemas.openxmlformats.org/officeDocument/2006/relationships/presProps" Target="presProps.xml"/><Relationship Id="rId8" Type="http://schemas.openxmlformats.org/officeDocument/2006/relationships/slide" Target="slides/slide6.xml"/><Relationship Id="rId79" Type="http://schemas.openxmlformats.org/officeDocument/2006/relationships/handoutMaster" Target="handoutMasters/handoutMaster1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5.vml.rels><?xml version="1.0" encoding="UTF-8" standalone="yes"?>
<Relationships xmlns="http://schemas.openxmlformats.org/package/2006/relationships"><Relationship Id="rId4" Type="http://schemas.openxmlformats.org/officeDocument/2006/relationships/image" Target="../media/image59.wmf"/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5" Type="http://schemas.openxmlformats.org/officeDocument/2006/relationships/image" Target="../media/image38.wmf"/><Relationship Id="rId4" Type="http://schemas.openxmlformats.org/officeDocument/2006/relationships/image" Target="../media/image37.wmf"/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5" Type="http://schemas.openxmlformats.org/officeDocument/2006/relationships/image" Target="../media/image43.wmf"/><Relationship Id="rId4" Type="http://schemas.openxmlformats.org/officeDocument/2006/relationships/image" Target="../media/image42.wmf"/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83230" cy="466725"/>
          </a:xfrm>
          <a:prstGeom prst="rect">
            <a:avLst/>
          </a:prstGeom>
        </p:spPr>
        <p:txBody>
          <a:bodyPr vert="horz" wrap="square" lIns="91440" tIns="45720" rIns="91440" bIns="45720" numCol="1" spcCol="215900" anchor="t"/>
          <a:lstStyle>
            <a:lvl1pPr algn="l">
              <a:defRPr lang="en-US" sz="12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</a:p>
        </p:txBody>
      </p:sp>
      <p:sp>
        <p:nvSpPr>
          <p:cNvPr id="3" name="Date Placeholder 2"/>
          <p:cNvSpPr>
            <a:spLocks noGrp="1" noChangeArrowheads="1"/>
          </p:cNvSpPr>
          <p:nvPr>
            <p:ph type="dt" sz="quarter" idx="10"/>
          </p:nvPr>
        </p:nvSpPr>
        <p:spPr>
          <a:xfrm>
            <a:off x="3897630" y="0"/>
            <a:ext cx="2982595" cy="466725"/>
          </a:xfrm>
          <a:prstGeom prst="rect">
            <a:avLst/>
          </a:prstGeom>
        </p:spPr>
        <p:txBody>
          <a:bodyPr vert="horz" wrap="square" lIns="91440" tIns="45720" rIns="91440" bIns="45720" numCol="1" spcCol="215900" anchor="t"/>
          <a:lstStyle>
            <a:lvl1pPr algn="r">
              <a:defRPr lang="en-US" sz="12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DCF21A2-ECD0-9AD7-9E77-1A826F39684F}" type="datetime1">
              <a:rPr/>
            </a:fld>
            <a:endParaRPr/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8829675"/>
            <a:ext cx="2983230" cy="466725"/>
          </a:xfrm>
          <a:prstGeom prst="rect">
            <a:avLst/>
          </a:prstGeom>
        </p:spPr>
        <p:txBody>
          <a:bodyPr vert="horz" wrap="square" lIns="91440" tIns="45720" rIns="91440" bIns="45720" numCol="1" spcCol="215900" anchor="b"/>
          <a:lstStyle>
            <a:lvl1pPr algn="l">
              <a:defRPr lang="en-US" sz="12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897630" y="8829675"/>
            <a:ext cx="2982595" cy="466725"/>
          </a:xfrm>
          <a:prstGeom prst="rect">
            <a:avLst/>
          </a:prstGeom>
        </p:spPr>
        <p:txBody>
          <a:bodyPr vert="horz" wrap="square" lIns="91440" tIns="45720" rIns="91440" bIns="45720" numCol="1" spcCol="215900" anchor="b"/>
          <a:lstStyle>
            <a:lvl1pPr algn="r">
              <a:defRPr lang="en-US" sz="12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DCF2AD0-9ED0-9ADC-9E77-68896439683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81960" cy="466725"/>
          </a:xfrm>
          <a:prstGeom prst="rect">
            <a:avLst/>
          </a:prstGeom>
        </p:spPr>
        <p:txBody>
          <a:bodyPr vert="horz" wrap="square" lIns="92710" tIns="46355" rIns="92710" bIns="46355" numCol="1" spcCol="215900" anchor="t"/>
          <a:lstStyle>
            <a:lvl1pPr algn="l">
              <a:defRPr lang="en-US" sz="12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</a:p>
        </p:txBody>
      </p:sp>
      <p:sp>
        <p:nvSpPr>
          <p:cNvPr id="3" name="Date Placeholder 2"/>
          <p:cNvSpPr>
            <a:spLocks noGrp="1" noChangeArrowheads="1"/>
          </p:cNvSpPr>
          <p:nvPr>
            <p:ph type="dt" idx="10"/>
          </p:nvPr>
        </p:nvSpPr>
        <p:spPr>
          <a:xfrm>
            <a:off x="3898265" y="0"/>
            <a:ext cx="2981960" cy="466725"/>
          </a:xfrm>
          <a:prstGeom prst="rect">
            <a:avLst/>
          </a:prstGeom>
        </p:spPr>
        <p:txBody>
          <a:bodyPr vert="horz" wrap="square" lIns="92710" tIns="46355" rIns="92710" bIns="46355" numCol="1" spcCol="215900" anchor="t"/>
          <a:lstStyle>
            <a:lvl1pPr algn="r">
              <a:defRPr lang="en-US" sz="12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DCF1C0C-42D0-9AEA-9E77-B4BF523968E1}" type="datetime1">
              <a:rPr/>
            </a:fld>
            <a:endParaRPr/>
          </a:p>
        </p:txBody>
      </p:sp>
      <p:sp>
        <p:nvSpPr>
          <p:cNvPr id="4" name="Slide Image Placeholder 3"/>
          <p:cNvSpPr>
            <a:spLocks noGrp="1" noChangeArrowheads="1"/>
          </p:cNvSpPr>
          <p:nvPr>
            <p:ph type="sldImg" idx="2"/>
          </p:nvPr>
        </p:nvSpPr>
        <p:spPr>
          <a:xfrm>
            <a:off x="654050" y="1162050"/>
            <a:ext cx="5575300" cy="31369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  <p:txBody>
          <a:bodyPr vert="horz" wrap="square" lIns="92710" tIns="46355" rIns="92710" bIns="46355" numCol="1" spcCol="215900" anchor="ctr"/>
          <a:lstStyle/>
          <a:p>
            <a:pPr>
              <a:defRPr lang="en-US"/>
            </a:pPr>
          </a:p>
        </p:txBody>
      </p:sp>
      <p:sp>
        <p:nvSpPr>
          <p:cNvPr id="5" name="Notes Placeholder 4"/>
          <p:cNvSpPr>
            <a:spLocks noGrp="1" noChangeArrowheads="1"/>
          </p:cNvSpPr>
          <p:nvPr>
            <p:ph type="body" idx="3"/>
          </p:nvPr>
        </p:nvSpPr>
        <p:spPr>
          <a:xfrm>
            <a:off x="688340" y="4473575"/>
            <a:ext cx="5505450" cy="3660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2710" tIns="46355" rIns="92710" bIns="46355" numCol="1" spcCol="215900" anchor="t"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8829675"/>
            <a:ext cx="2981960" cy="466725"/>
          </a:xfrm>
          <a:prstGeom prst="rect">
            <a:avLst/>
          </a:prstGeom>
          <a:noFill/>
          <a:ln>
            <a:noFill/>
          </a:ln>
        </p:spPr>
        <p:txBody>
          <a:bodyPr vert="horz" wrap="square" lIns="92710" tIns="46355" rIns="92710" bIns="46355" numCol="1" spcCol="215900" anchor="b"/>
          <a:lstStyle>
            <a:lvl1pPr algn="l">
              <a:defRPr lang="en-US" sz="12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898265" y="8829675"/>
            <a:ext cx="2981960" cy="466725"/>
          </a:xfrm>
          <a:prstGeom prst="rect">
            <a:avLst/>
          </a:prstGeom>
          <a:noFill/>
          <a:ln>
            <a:noFill/>
          </a:ln>
        </p:spPr>
        <p:txBody>
          <a:bodyPr vert="horz" wrap="square" lIns="92710" tIns="46355" rIns="92710" bIns="46355" numCol="1" spcCol="215900" anchor="b"/>
          <a:lstStyle>
            <a:lvl1pPr algn="r">
              <a:defRPr lang="en-US" sz="12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DCF6000-4ED0-9A96-9E77-B8C32E3968E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200" b="0" i="0" u="none" strike="noStrike" kern="1" cap="none" spc="0" baseline="0">
        <a:solidFill>
          <a:schemeClr val="tx1"/>
        </a:solidFill>
        <a:effectLst/>
        <a:latin typeface="Calibri" panose="020F0502020204030204" pitchFamily="2" charset="0"/>
        <a:ea typeface="Calibri" panose="020F0502020204030204" pitchFamily="2" charset="0"/>
        <a:cs typeface="Calibri" panose="020F0502020204030204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200" b="0" i="0" u="none" strike="noStrike" kern="1" cap="none" spc="0" baseline="0">
        <a:solidFill>
          <a:schemeClr val="tx1"/>
        </a:solidFill>
        <a:effectLst/>
        <a:latin typeface="Calibri" panose="020F0502020204030204" pitchFamily="2" charset="0"/>
        <a:ea typeface="Calibri" panose="020F0502020204030204" pitchFamily="2" charset="0"/>
        <a:cs typeface="Calibri" panose="020F0502020204030204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200" b="0" i="0" u="none" strike="noStrike" kern="1" cap="none" spc="0" baseline="0">
        <a:solidFill>
          <a:schemeClr val="tx1"/>
        </a:solidFill>
        <a:effectLst/>
        <a:latin typeface="Calibri" panose="020F0502020204030204" pitchFamily="2" charset="0"/>
        <a:ea typeface="Calibri" panose="020F0502020204030204" pitchFamily="2" charset="0"/>
        <a:cs typeface="Calibri" panose="020F0502020204030204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200" b="0" i="0" u="none" strike="noStrike" kern="1" cap="none" spc="0" baseline="0">
        <a:solidFill>
          <a:schemeClr val="tx1"/>
        </a:solidFill>
        <a:effectLst/>
        <a:latin typeface="Calibri" panose="020F0502020204030204" pitchFamily="2" charset="0"/>
        <a:ea typeface="Calibri" panose="020F0502020204030204" pitchFamily="2" charset="0"/>
        <a:cs typeface="Calibri" panose="020F0502020204030204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200" b="0" i="0" u="none" strike="noStrike" kern="1" cap="none" spc="0" baseline="0">
        <a:solidFill>
          <a:schemeClr val="tx1"/>
        </a:solidFill>
        <a:effectLst/>
        <a:latin typeface="Calibri" panose="020F0502020204030204" pitchFamily="2" charset="0"/>
        <a:ea typeface="Calibri" panose="020F0502020204030204" pitchFamily="2" charset="0"/>
        <a:cs typeface="Calibri" panose="020F0502020204030204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200" b="0" i="0" u="none" strike="noStrike" kern="1" cap="none" spc="0" baseline="0">
        <a:solidFill>
          <a:schemeClr val="tx1"/>
        </a:solidFill>
        <a:effectLst/>
        <a:latin typeface="Calibri" panose="020F0502020204030204" pitchFamily="2" charset="0"/>
        <a:ea typeface="Calibri" panose="020F0502020204030204" pitchFamily="2" charset="0"/>
        <a:cs typeface="Calibri" panose="020F0502020204030204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200" b="0" i="0" u="none" strike="noStrike" kern="1" cap="none" spc="0" baseline="0">
        <a:solidFill>
          <a:schemeClr val="tx1"/>
        </a:solidFill>
        <a:effectLst/>
        <a:latin typeface="Calibri" panose="020F0502020204030204" pitchFamily="2" charset="0"/>
        <a:ea typeface="Calibri" panose="020F0502020204030204" pitchFamily="2" charset="0"/>
        <a:cs typeface="Calibri" panose="020F0502020204030204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200" b="0" i="0" u="none" strike="noStrike" kern="1" cap="none" spc="0" baseline="0">
        <a:solidFill>
          <a:schemeClr val="tx1"/>
        </a:solidFill>
        <a:effectLst/>
        <a:latin typeface="Calibri" panose="020F0502020204030204" pitchFamily="2" charset="0"/>
        <a:ea typeface="Calibri" panose="020F0502020204030204" pitchFamily="2" charset="0"/>
        <a:cs typeface="Calibri" panose="020F0502020204030204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200" b="0" i="0" u="none" strike="noStrike" kern="1" cap="none" spc="0" baseline="0">
        <a:solidFill>
          <a:schemeClr val="tx1"/>
        </a:solidFill>
        <a:effectLst/>
        <a:latin typeface="Calibri" panose="020F0502020204030204" pitchFamily="2" charset="0"/>
        <a:ea typeface="Calibri" panose="020F0502020204030204" pitchFamily="2" charset="0"/>
        <a:cs typeface="Calibri" panose="020F0502020204030204" pitchFamily="2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</p:cNvSpPr>
          <p:nvPr>
            <p:ph type="sldImg"/>
          </p:nvPr>
        </p:nvSpPr>
        <p:spPr>
          <a:xfrm>
            <a:off x="654050" y="1162050"/>
            <a:ext cx="5575300" cy="3136900"/>
          </a:xfr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</p:sp>
      <p:sp>
        <p:nvSpPr>
          <p:cNvPr id="3" name="Notes Placeholder 2"/>
          <p:cNvSpPr>
            <a:spLocks noGrp="1" noChangeArrowheads="1"/>
          </p:cNvSpPr>
          <p:nvPr>
            <p:ph type="body" idx="1"/>
          </p:nvPr>
        </p:nvSpPr>
        <p:spPr>
          <a:xfrm>
            <a:off x="688340" y="4473575"/>
            <a:ext cx="5505450" cy="3660775"/>
          </a:xfrm>
          <a:noFill/>
        </p:spPr>
        <p:txBody>
          <a:bodyPr vert="horz" wrap="square" lIns="92710" tIns="46355" rIns="92710" bIns="46355" numCol="1" spcCol="215900" anchor="t"/>
          <a:lstStyle/>
          <a:p>
            <a:pPr>
              <a:defRPr lang="en-US"/>
            </a:pP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898265" y="8829675"/>
            <a:ext cx="2981960" cy="466725"/>
          </a:xfr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defRPr lang="en-US"/>
            </a:pPr>
            <a:fld id="{3DCF1690-DED0-9AE0-9E77-28B55839687D}" type="slidenum">
              <a:rPr lang="en-US" sz="1200" cap="none"/>
            </a:fld>
            <a:endParaRPr lang="en-US" sz="1200" cap="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ctrTitle"/>
          </p:nvPr>
        </p:nvSpPr>
        <p:spPr>
          <a:xfrm>
            <a:off x="1326515" y="1553210"/>
            <a:ext cx="9144000" cy="1854835"/>
          </a:xfrm>
        </p:spPr>
        <p:txBody>
          <a:bodyPr vert="horz" wrap="square" lIns="91440" tIns="45720" rIns="91440" bIns="45720" numCol="1" spcCol="215900" anchor="b"/>
          <a:lstStyle>
            <a:lvl1pPr algn="ctr">
              <a:defRPr lang="en-US" sz="4500" b="1" cap="none">
                <a:solidFill>
                  <a:srgbClr val="FF0000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991610"/>
            <a:ext cx="9144000" cy="1266190"/>
          </a:xfrm>
        </p:spPr>
        <p:txBody>
          <a:bodyPr vert="horz" wrap="square" lIns="91440" tIns="45720" rIns="91440" bIns="45720" numCol="1" spcCol="215900" anchor="t"/>
          <a:lstStyle>
            <a:lvl1pPr marL="0" indent="0" algn="ctr">
              <a:buNone/>
              <a:defRPr lang="en-US" sz="4000" b="1" cap="none">
                <a:solidFill>
                  <a:srgbClr val="0070C0"/>
                </a:solidFill>
              </a:defRPr>
            </a:lvl1pPr>
            <a:lvl2pPr marL="457200" indent="0" algn="ctr">
              <a:buNone/>
              <a:defRPr lang="en-US" sz="2000" cap="none"/>
            </a:lvl2pPr>
            <a:lvl3pPr marL="914400" indent="0" algn="ctr">
              <a:buNone/>
              <a:defRPr lang="en-US" sz="1800" cap="none"/>
            </a:lvl3pPr>
            <a:lvl4pPr marL="1371600" indent="0" algn="ctr">
              <a:buNone/>
              <a:defRPr lang="en-US" sz="1600" cap="none"/>
            </a:lvl4pPr>
            <a:lvl5pPr marL="1828800" indent="0" algn="ctr">
              <a:buNone/>
              <a:defRPr lang="en-US" sz="1600" cap="none"/>
            </a:lvl5pPr>
            <a:lvl6pPr marL="2286000" indent="0" algn="ctr">
              <a:buNone/>
              <a:defRPr lang="en-US" sz="1600" cap="none"/>
            </a:lvl6pPr>
            <a:lvl7pPr marL="2743200" indent="0" algn="ctr">
              <a:buNone/>
              <a:defRPr lang="en-US" sz="1600" cap="none"/>
            </a:lvl7pPr>
            <a:lvl8pPr marL="3200400" indent="0" algn="ctr">
              <a:buNone/>
              <a:defRPr lang="en-US" sz="1600" cap="none"/>
            </a:lvl8pPr>
            <a:lvl9pPr marL="3657600" indent="0" algn="ctr">
              <a:buNone/>
              <a:defRPr lang="en-US" sz="1600" cap="none"/>
            </a:lvl9pPr>
          </a:lstStyle>
          <a:p>
            <a:pPr>
              <a:defRPr lang="en-US"/>
            </a:pPr>
            <a:r>
              <a:t>Click to edit Master subtitle style</a:t>
            </a:r>
          </a:p>
        </p:txBody>
      </p:sp>
      <p:sp>
        <p:nvSpPr>
          <p:cNvPr id="4" name="Slide Number Placeholder 5"/>
          <p:cNvSpPr/>
          <p:nvPr/>
        </p:nvSpPr>
        <p:spPr>
          <a:xfrm>
            <a:off x="11210925" y="0"/>
            <a:ext cx="812800" cy="5511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marL="0" algn="r" defTabSz="914400">
              <a:defRPr lang="en-US" sz="1200" kern="1" cap="none">
                <a:solidFill>
                  <a:srgbClr val="8C8C8C"/>
                </a:solidFill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457200" algn="l" defTabSz="914400">
              <a:defRPr lang="en-US" sz="1800" kern="1" cap="none">
                <a:solidFill>
                  <a:schemeClr val="tx1"/>
                </a:solidFill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914400" algn="l" defTabSz="914400">
              <a:defRPr lang="en-US" sz="1800" kern="1" cap="none">
                <a:solidFill>
                  <a:schemeClr val="tx1"/>
                </a:solidFill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371600" algn="l" defTabSz="914400">
              <a:defRPr lang="en-US" sz="1800" kern="1" cap="none">
                <a:solidFill>
                  <a:schemeClr val="tx1"/>
                </a:solidFill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1828800" algn="l" defTabSz="914400">
              <a:defRPr lang="en-US" sz="1800" kern="1" cap="none">
                <a:solidFill>
                  <a:schemeClr val="tx1"/>
                </a:solidFill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286000" algn="l" defTabSz="914400">
              <a:defRPr lang="en-US" sz="1800" kern="1" cap="none">
                <a:solidFill>
                  <a:schemeClr val="tx1"/>
                </a:solidFill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743200" algn="l" defTabSz="914400">
              <a:defRPr lang="en-US" sz="1800" kern="1" cap="none">
                <a:solidFill>
                  <a:schemeClr val="tx1"/>
                </a:solidFill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200400" algn="l" defTabSz="914400">
              <a:defRPr lang="en-US" sz="1800" kern="1" cap="none">
                <a:solidFill>
                  <a:schemeClr val="tx1"/>
                </a:solidFill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657600" algn="l" defTabSz="914400">
              <a:defRPr lang="en-US" sz="1800" kern="1" cap="none">
                <a:solidFill>
                  <a:schemeClr val="tx1"/>
                </a:solidFill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defRPr lang="en-US"/>
            </a:pPr>
            <a:r>
              <a:rPr lang="en-US" sz="1800" b="1" cap="none">
                <a:solidFill>
                  <a:srgbClr val="0070C0"/>
                </a:solidFill>
              </a:rPr>
              <a:t>3</a:t>
            </a:r>
            <a:r>
              <a:rPr lang="en-US" sz="1800" b="1" cap="none">
                <a:solidFill>
                  <a:srgbClr val="0070C0"/>
                </a:solidFill>
              </a:rPr>
              <a:t>-</a:t>
            </a:r>
            <a:fld id="{3DCF1883-CDD0-9AEE-9E77-3BBB5639686E}" type="slidenum">
              <a:rPr lang="en-US" sz="1800" b="1" cap="none">
                <a:solidFill>
                  <a:srgbClr val="0070C0"/>
                </a:solidFill>
              </a:rPr>
            </a:fld>
            <a:endParaRPr lang="en-US" sz="1800" b="1" cap="none">
              <a:solidFill>
                <a:srgbClr val="0070C0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838200" y="1095375"/>
            <a:ext cx="10515600" cy="5081905"/>
          </a:xfrm>
        </p:spPr>
        <p:txBody>
          <a:bodyPr vert="horz" wrap="square" lIns="91440" tIns="45720" rIns="91440" bIns="45720" numCol="1" spcCol="215900" anchor="t"/>
          <a:lstStyle>
            <a:lvl1pPr marL="228600" indent="-228600" algn="just">
              <a:buFont typeface="Wingdings" panose="05000000000000000000" pitchFamily="2" charset="2"/>
              <a:buChar char="§"/>
              <a:defRPr lang="en-US" sz="3200" b="1" cap="none">
                <a:latin typeface="Trebuchet MS" panose="020B0603020202020204" pitchFamily="2" charset="0"/>
                <a:ea typeface="Times New Roman" panose="02020603050405020304" pitchFamily="1" charset="0"/>
                <a:cs typeface="Times New Roman" panose="02020603050405020304" pitchFamily="1" charset="0"/>
              </a:defRPr>
            </a:lvl1pPr>
            <a:lvl2pPr marL="685800" indent="-228600" algn="just">
              <a:buClr>
                <a:srgbClr val="0070C0"/>
              </a:buClr>
              <a:buSzTx/>
              <a:buFont typeface="Wingdings" panose="05000000000000000000" pitchFamily="2" charset="2"/>
              <a:buChar char=""/>
              <a:defRPr lang="en-US" sz="2800" b="1" cap="none">
                <a:solidFill>
                  <a:srgbClr val="0070C0"/>
                </a:solidFill>
              </a:defRPr>
            </a:lvl2pPr>
            <a:lvl3pPr algn="just">
              <a:defRPr lang="en-US" sz="2400" b="1" cap="none">
                <a:solidFill>
                  <a:srgbClr val="FF0000"/>
                </a:solidFill>
              </a:defRPr>
            </a:lvl3pPr>
            <a:lvl4pPr marL="1600200" indent="-228600" algn="just">
              <a:buClr>
                <a:schemeClr val="accent6"/>
              </a:buClr>
              <a:buSzTx/>
              <a:buFont typeface="Trebuchet MS" panose="020B0603020202020204" pitchFamily="2" charset="0"/>
              <a:buChar char="»"/>
              <a:defRPr lang="en-US" sz="2000" b="1" cap="none">
                <a:solidFill>
                  <a:srgbClr val="7030A0"/>
                </a:solidFill>
              </a:defRPr>
            </a:lvl4pPr>
            <a:lvl5pPr algn="just">
              <a:defRPr lang="en-US" sz="2000" b="1" cap="none">
                <a:solidFill>
                  <a:srgbClr val="00B050"/>
                </a:solidFill>
              </a:defRPr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3" name="Tit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4" name="Slide Number Placeholder 5"/>
          <p:cNvSpPr/>
          <p:nvPr/>
        </p:nvSpPr>
        <p:spPr>
          <a:xfrm>
            <a:off x="11210925" y="0"/>
            <a:ext cx="812800" cy="5511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marL="0" algn="r" defTabSz="914400">
              <a:defRPr lang="en-US" sz="1200" kern="1" cap="none">
                <a:solidFill>
                  <a:srgbClr val="8C8C8C"/>
                </a:solidFill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457200" algn="l" defTabSz="914400">
              <a:defRPr lang="en-US" sz="1800" kern="1" cap="none">
                <a:solidFill>
                  <a:schemeClr val="tx1"/>
                </a:solidFill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914400" algn="l" defTabSz="914400">
              <a:defRPr lang="en-US" sz="1800" kern="1" cap="none">
                <a:solidFill>
                  <a:schemeClr val="tx1"/>
                </a:solidFill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371600" algn="l" defTabSz="914400">
              <a:defRPr lang="en-US" sz="1800" kern="1" cap="none">
                <a:solidFill>
                  <a:schemeClr val="tx1"/>
                </a:solidFill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1828800" algn="l" defTabSz="914400">
              <a:defRPr lang="en-US" sz="1800" kern="1" cap="none">
                <a:solidFill>
                  <a:schemeClr val="tx1"/>
                </a:solidFill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286000" algn="l" defTabSz="914400">
              <a:defRPr lang="en-US" sz="1800" kern="1" cap="none">
                <a:solidFill>
                  <a:schemeClr val="tx1"/>
                </a:solidFill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743200" algn="l" defTabSz="914400">
              <a:defRPr lang="en-US" sz="1800" kern="1" cap="none">
                <a:solidFill>
                  <a:schemeClr val="tx1"/>
                </a:solidFill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200400" algn="l" defTabSz="914400">
              <a:defRPr lang="en-US" sz="1800" kern="1" cap="none">
                <a:solidFill>
                  <a:schemeClr val="tx1"/>
                </a:solidFill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657600" algn="l" defTabSz="914400">
              <a:defRPr lang="en-US" sz="1800" kern="1" cap="none">
                <a:solidFill>
                  <a:schemeClr val="tx1"/>
                </a:solidFill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defRPr lang="en-US"/>
            </a:pPr>
            <a:r>
              <a:rPr lang="en-US" sz="1800" b="1" cap="none">
                <a:solidFill>
                  <a:srgbClr val="0070C0"/>
                </a:solidFill>
              </a:rPr>
              <a:t>3</a:t>
            </a:r>
            <a:r>
              <a:rPr lang="en-US" sz="1800" b="1" cap="none">
                <a:solidFill>
                  <a:srgbClr val="0070C0"/>
                </a:solidFill>
              </a:rPr>
              <a:t>-</a:t>
            </a:r>
            <a:fld id="{3DCF381B-55D0-9ACE-9E77-A39B763968F6}" type="slidenum">
              <a:rPr lang="en-US" sz="1800" b="1" cap="none">
                <a:solidFill>
                  <a:srgbClr val="0070C0"/>
                </a:solidFill>
              </a:rPr>
            </a:fld>
            <a:endParaRPr lang="en-US" sz="1800" b="1" cap="none">
              <a:solidFill>
                <a:srgbClr val="0070C0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vert="horz" wrap="square" lIns="91440" tIns="45720" rIns="91440" bIns="45720" numCol="1" spcCol="215900" anchor="b"/>
          <a:lstStyle>
            <a:lvl1pPr>
              <a:defRPr lang="en-US" sz="40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</p:cNvSpPr>
          <p:nvPr>
            <p:ph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lang="en-US" sz="2400" cap="none">
                <a:solidFill>
                  <a:srgbClr val="8C8C8C"/>
                </a:solidFill>
              </a:defRPr>
            </a:lvl1pPr>
            <a:lvl2pPr marL="457200" indent="0">
              <a:buNone/>
              <a:defRPr lang="en-US" sz="2000" cap="none">
                <a:solidFill>
                  <a:srgbClr val="8C8C8C"/>
                </a:solidFill>
              </a:defRPr>
            </a:lvl2pPr>
            <a:lvl3pPr marL="914400" indent="0">
              <a:buNone/>
              <a:defRPr lang="en-US" sz="1800" cap="none">
                <a:solidFill>
                  <a:srgbClr val="8C8C8C"/>
                </a:solidFill>
              </a:defRPr>
            </a:lvl3pPr>
            <a:lvl4pPr marL="1371600" indent="0">
              <a:buNone/>
              <a:defRPr lang="en-US" sz="1600" cap="none">
                <a:solidFill>
                  <a:srgbClr val="8C8C8C"/>
                </a:solidFill>
              </a:defRPr>
            </a:lvl4pPr>
            <a:lvl5pPr marL="1828800" indent="0">
              <a:buNone/>
              <a:defRPr lang="en-US" sz="1600" cap="none">
                <a:solidFill>
                  <a:srgbClr val="8C8C8C"/>
                </a:solidFill>
              </a:defRPr>
            </a:lvl5pPr>
            <a:lvl6pPr marL="2286000" indent="0">
              <a:buNone/>
              <a:defRPr lang="en-US" sz="1600" cap="none">
                <a:solidFill>
                  <a:srgbClr val="8C8C8C"/>
                </a:solidFill>
              </a:defRPr>
            </a:lvl6pPr>
            <a:lvl7pPr marL="2743200" indent="0">
              <a:buNone/>
              <a:defRPr lang="en-US" sz="1600" cap="none">
                <a:solidFill>
                  <a:srgbClr val="8C8C8C"/>
                </a:solidFill>
              </a:defRPr>
            </a:lvl7pPr>
            <a:lvl8pPr marL="3200400" indent="0">
              <a:buNone/>
              <a:defRPr lang="en-US" sz="1600" cap="none">
                <a:solidFill>
                  <a:srgbClr val="8C8C8C"/>
                </a:solidFill>
              </a:defRPr>
            </a:lvl8pPr>
            <a:lvl9pPr marL="3657600" indent="0">
              <a:buNone/>
              <a:defRPr lang="en-US" sz="1600" cap="none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Slide Number Placeholder 5"/>
          <p:cNvSpPr/>
          <p:nvPr/>
        </p:nvSpPr>
        <p:spPr>
          <a:xfrm>
            <a:off x="11219815" y="-9525"/>
            <a:ext cx="812800" cy="5511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marL="0" algn="r" defTabSz="914400">
              <a:defRPr lang="en-US" sz="1200" kern="1" cap="none">
                <a:solidFill>
                  <a:srgbClr val="8C8C8C"/>
                </a:solidFill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457200" algn="l" defTabSz="914400">
              <a:defRPr lang="en-US" sz="1800" kern="1" cap="none">
                <a:solidFill>
                  <a:schemeClr val="tx1"/>
                </a:solidFill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914400" algn="l" defTabSz="914400">
              <a:defRPr lang="en-US" sz="1800" kern="1" cap="none">
                <a:solidFill>
                  <a:schemeClr val="tx1"/>
                </a:solidFill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371600" algn="l" defTabSz="914400">
              <a:defRPr lang="en-US" sz="1800" kern="1" cap="none">
                <a:solidFill>
                  <a:schemeClr val="tx1"/>
                </a:solidFill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1828800" algn="l" defTabSz="914400">
              <a:defRPr lang="en-US" sz="1800" kern="1" cap="none">
                <a:solidFill>
                  <a:schemeClr val="tx1"/>
                </a:solidFill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286000" algn="l" defTabSz="914400">
              <a:defRPr lang="en-US" sz="1800" kern="1" cap="none">
                <a:solidFill>
                  <a:schemeClr val="tx1"/>
                </a:solidFill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743200" algn="l" defTabSz="914400">
              <a:defRPr lang="en-US" sz="1800" kern="1" cap="none">
                <a:solidFill>
                  <a:schemeClr val="tx1"/>
                </a:solidFill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200400" algn="l" defTabSz="914400">
              <a:defRPr lang="en-US" sz="1800" kern="1" cap="none">
                <a:solidFill>
                  <a:schemeClr val="tx1"/>
                </a:solidFill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657600" algn="l" defTabSz="914400">
              <a:defRPr lang="en-US" sz="1800" kern="1" cap="none">
                <a:solidFill>
                  <a:schemeClr val="tx1"/>
                </a:solidFill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defRPr lang="en-US"/>
            </a:pPr>
            <a:r>
              <a:rPr lang="en-US" sz="1800" b="1" cap="none">
                <a:solidFill>
                  <a:srgbClr val="0070C0"/>
                </a:solidFill>
              </a:rPr>
              <a:t>3</a:t>
            </a:r>
            <a:r>
              <a:rPr lang="en-US" sz="1800" b="1" cap="none">
                <a:solidFill>
                  <a:srgbClr val="0070C0"/>
                </a:solidFill>
              </a:rPr>
              <a:t>-</a:t>
            </a:r>
            <a:fld id="{3DCF7899-D7D0-9A8E-9E77-21DB36396874}" type="slidenum">
              <a:rPr lang="en-US" sz="1800" b="1" cap="none">
                <a:solidFill>
                  <a:srgbClr val="0070C0"/>
                </a:solidFill>
              </a:rPr>
            </a:fld>
            <a:endParaRPr lang="en-US" sz="1800" b="1" cap="none">
              <a:solidFill>
                <a:srgbClr val="0070C0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838200" y="1213485"/>
            <a:ext cx="5181600" cy="4963795"/>
          </a:xfrm>
        </p:spPr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2"/>
          </p:nvPr>
        </p:nvSpPr>
        <p:spPr>
          <a:xfrm>
            <a:off x="6172200" y="1213485"/>
            <a:ext cx="5181600" cy="4963795"/>
          </a:xfrm>
        </p:spPr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Slide Number Placeholder 5"/>
          <p:cNvSpPr/>
          <p:nvPr/>
        </p:nvSpPr>
        <p:spPr>
          <a:xfrm>
            <a:off x="11219815" y="-9525"/>
            <a:ext cx="812800" cy="5511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marL="0" algn="r" defTabSz="914400">
              <a:defRPr lang="en-US" sz="1200" kern="1" cap="none">
                <a:solidFill>
                  <a:srgbClr val="8C8C8C"/>
                </a:solidFill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457200" algn="l" defTabSz="914400">
              <a:defRPr lang="en-US" sz="1800" kern="1" cap="none">
                <a:solidFill>
                  <a:schemeClr val="tx1"/>
                </a:solidFill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914400" algn="l" defTabSz="914400">
              <a:defRPr lang="en-US" sz="1800" kern="1" cap="none">
                <a:solidFill>
                  <a:schemeClr val="tx1"/>
                </a:solidFill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371600" algn="l" defTabSz="914400">
              <a:defRPr lang="en-US" sz="1800" kern="1" cap="none">
                <a:solidFill>
                  <a:schemeClr val="tx1"/>
                </a:solidFill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1828800" algn="l" defTabSz="914400">
              <a:defRPr lang="en-US" sz="1800" kern="1" cap="none">
                <a:solidFill>
                  <a:schemeClr val="tx1"/>
                </a:solidFill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286000" algn="l" defTabSz="914400">
              <a:defRPr lang="en-US" sz="1800" kern="1" cap="none">
                <a:solidFill>
                  <a:schemeClr val="tx1"/>
                </a:solidFill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743200" algn="l" defTabSz="914400">
              <a:defRPr lang="en-US" sz="1800" kern="1" cap="none">
                <a:solidFill>
                  <a:schemeClr val="tx1"/>
                </a:solidFill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200400" algn="l" defTabSz="914400">
              <a:defRPr lang="en-US" sz="1800" kern="1" cap="none">
                <a:solidFill>
                  <a:schemeClr val="tx1"/>
                </a:solidFill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657600" algn="l" defTabSz="914400">
              <a:defRPr lang="en-US" sz="1800" kern="1" cap="none">
                <a:solidFill>
                  <a:schemeClr val="tx1"/>
                </a:solidFill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defRPr lang="en-US"/>
            </a:pPr>
            <a:r>
              <a:rPr lang="en-US" sz="1800" b="1" cap="none">
                <a:solidFill>
                  <a:srgbClr val="0070C0"/>
                </a:solidFill>
              </a:rPr>
              <a:t>3</a:t>
            </a:r>
            <a:r>
              <a:rPr lang="en-US" sz="1800" b="1" cap="none">
                <a:solidFill>
                  <a:srgbClr val="0070C0"/>
                </a:solidFill>
              </a:rPr>
              <a:t>-</a:t>
            </a:r>
            <a:fld id="{3DCF11D0-9ED0-9AE7-9E77-68B25F39683D}" type="slidenum">
              <a:rPr lang="en-US" sz="1800" b="1" cap="none">
                <a:solidFill>
                  <a:srgbClr val="0070C0"/>
                </a:solidFill>
              </a:rPr>
            </a:fld>
            <a:endParaRPr lang="en-US" sz="1800" b="1" cap="none">
              <a:solidFill>
                <a:srgbClr val="0070C0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>
          <a:xfrm>
            <a:off x="840105" y="159385"/>
            <a:ext cx="10515600" cy="915670"/>
          </a:xfrm>
        </p:spPr>
        <p:txBody>
          <a:bodyPr/>
          <a:lstStyle>
            <a:lvl1pPr>
              <a:defRPr sz="3600"/>
            </a:lvl1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</p:cNvSpPr>
          <p:nvPr>
            <p:ph idx="1"/>
          </p:nvPr>
        </p:nvSpPr>
        <p:spPr>
          <a:xfrm>
            <a:off x="840105" y="1681480"/>
            <a:ext cx="5157470" cy="823595"/>
          </a:xfrm>
        </p:spPr>
        <p:txBody>
          <a:bodyPr vert="horz" wrap="square" lIns="91440" tIns="45720" rIns="91440" bIns="45720" numCol="1" spcCol="215900" anchor="b"/>
          <a:lstStyle>
            <a:lvl1pPr marL="0" indent="0">
              <a:buNone/>
              <a:defRPr lang="en-US" sz="2400" b="1" cap="none"/>
            </a:lvl1pPr>
            <a:lvl2pPr marL="457200" indent="0">
              <a:buNone/>
              <a:defRPr lang="en-US" sz="2000" b="1" cap="none"/>
            </a:lvl2pPr>
            <a:lvl3pPr marL="914400" indent="0">
              <a:buNone/>
              <a:defRPr lang="en-US" sz="1800" b="1" cap="none"/>
            </a:lvl3pPr>
            <a:lvl4pPr marL="1371600" indent="0">
              <a:buNone/>
              <a:defRPr lang="en-US" sz="1600" b="1" cap="none"/>
            </a:lvl4pPr>
            <a:lvl5pPr marL="1828800" indent="0">
              <a:buNone/>
              <a:defRPr lang="en-US" sz="1600" b="1" cap="none"/>
            </a:lvl5pPr>
            <a:lvl6pPr marL="2286000" indent="0">
              <a:buNone/>
              <a:defRPr lang="en-US" sz="1600" b="1" cap="none"/>
            </a:lvl6pPr>
            <a:lvl7pPr marL="2743200" indent="0">
              <a:buNone/>
              <a:defRPr lang="en-US" sz="1600" b="1" cap="none"/>
            </a:lvl7pPr>
            <a:lvl8pPr marL="3200400" indent="0">
              <a:buNone/>
              <a:defRPr lang="en-US" sz="1600" b="1" cap="none"/>
            </a:lvl8pPr>
            <a:lvl9pPr marL="3657600" indent="0">
              <a:buNone/>
              <a:defRPr lang="en-US" sz="1600" b="1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Text Placeholder 4"/>
          <p:cNvSpPr>
            <a:spLocks noGrp="1" noChangeArrowheads="1"/>
          </p:cNvSpPr>
          <p:nvPr>
            <p:ph idx="3"/>
          </p:nvPr>
        </p:nvSpPr>
        <p:spPr>
          <a:xfrm>
            <a:off x="6172200" y="1681480"/>
            <a:ext cx="5183505" cy="823595"/>
          </a:xfrm>
        </p:spPr>
        <p:txBody>
          <a:bodyPr vert="horz" wrap="square" lIns="91440" tIns="45720" rIns="91440" bIns="45720" numCol="1" spcCol="215900" anchor="b"/>
          <a:lstStyle>
            <a:lvl1pPr marL="0" indent="0">
              <a:buNone/>
              <a:defRPr lang="en-US" sz="2400" b="1" cap="none"/>
            </a:lvl1pPr>
            <a:lvl2pPr marL="457200" indent="0">
              <a:buNone/>
              <a:defRPr lang="en-US" sz="2000" b="1" cap="none"/>
            </a:lvl2pPr>
            <a:lvl3pPr marL="914400" indent="0">
              <a:buNone/>
              <a:defRPr lang="en-US" sz="1800" b="1" cap="none"/>
            </a:lvl3pPr>
            <a:lvl4pPr marL="1371600" indent="0">
              <a:buNone/>
              <a:defRPr lang="en-US" sz="1600" b="1" cap="none"/>
            </a:lvl4pPr>
            <a:lvl5pPr marL="1828800" indent="0">
              <a:buNone/>
              <a:defRPr lang="en-US" sz="1600" b="1" cap="none"/>
            </a:lvl5pPr>
            <a:lvl6pPr marL="2286000" indent="0">
              <a:buNone/>
              <a:defRPr lang="en-US" sz="1600" b="1" cap="none"/>
            </a:lvl6pPr>
            <a:lvl7pPr marL="2743200" indent="0">
              <a:buNone/>
              <a:defRPr lang="en-US" sz="1600" b="1" cap="none"/>
            </a:lvl7pPr>
            <a:lvl8pPr marL="3200400" indent="0">
              <a:buNone/>
              <a:defRPr lang="en-US" sz="1600" b="1" cap="none"/>
            </a:lvl8pPr>
            <a:lvl9pPr marL="3657600" indent="0">
              <a:buNone/>
              <a:defRPr lang="en-US" sz="1600" b="1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7" name="Slide Number Placeholder 5"/>
          <p:cNvSpPr/>
          <p:nvPr/>
        </p:nvSpPr>
        <p:spPr>
          <a:xfrm>
            <a:off x="11219815" y="-9525"/>
            <a:ext cx="812800" cy="5511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marL="0" algn="r" defTabSz="914400">
              <a:defRPr lang="en-US" sz="1200" kern="1" cap="none">
                <a:solidFill>
                  <a:srgbClr val="8C8C8C"/>
                </a:solidFill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457200" algn="l" defTabSz="914400">
              <a:defRPr lang="en-US" sz="1800" kern="1" cap="none">
                <a:solidFill>
                  <a:schemeClr val="tx1"/>
                </a:solidFill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914400" algn="l" defTabSz="914400">
              <a:defRPr lang="en-US" sz="1800" kern="1" cap="none">
                <a:solidFill>
                  <a:schemeClr val="tx1"/>
                </a:solidFill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371600" algn="l" defTabSz="914400">
              <a:defRPr lang="en-US" sz="1800" kern="1" cap="none">
                <a:solidFill>
                  <a:schemeClr val="tx1"/>
                </a:solidFill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1828800" algn="l" defTabSz="914400">
              <a:defRPr lang="en-US" sz="1800" kern="1" cap="none">
                <a:solidFill>
                  <a:schemeClr val="tx1"/>
                </a:solidFill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286000" algn="l" defTabSz="914400">
              <a:defRPr lang="en-US" sz="1800" kern="1" cap="none">
                <a:solidFill>
                  <a:schemeClr val="tx1"/>
                </a:solidFill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743200" algn="l" defTabSz="914400">
              <a:defRPr lang="en-US" sz="1800" kern="1" cap="none">
                <a:solidFill>
                  <a:schemeClr val="tx1"/>
                </a:solidFill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200400" algn="l" defTabSz="914400">
              <a:defRPr lang="en-US" sz="1800" kern="1" cap="none">
                <a:solidFill>
                  <a:schemeClr val="tx1"/>
                </a:solidFill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657600" algn="l" defTabSz="914400">
              <a:defRPr lang="en-US" sz="1800" kern="1" cap="none">
                <a:solidFill>
                  <a:schemeClr val="tx1"/>
                </a:solidFill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defRPr lang="en-US"/>
            </a:pPr>
            <a:r>
              <a:rPr lang="en-US" sz="1800" b="1" cap="none">
                <a:solidFill>
                  <a:srgbClr val="0070C0"/>
                </a:solidFill>
              </a:rPr>
              <a:t>3</a:t>
            </a:r>
            <a:r>
              <a:rPr lang="en-US" sz="1800" b="1" cap="none">
                <a:solidFill>
                  <a:srgbClr val="0070C0"/>
                </a:solidFill>
              </a:rPr>
              <a:t>-</a:t>
            </a:r>
            <a:fld id="{3DCF5D3A-74D0-9AAB-9E77-82FE133968D7}" type="slidenum">
              <a:rPr lang="en-US" sz="1800" b="1" cap="none">
                <a:solidFill>
                  <a:srgbClr val="0070C0"/>
                </a:solidFill>
              </a:rPr>
            </a:fld>
            <a:endParaRPr lang="en-US" sz="1800" b="1" cap="none">
              <a:solidFill>
                <a:srgbClr val="0070C0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Slide Number Placeholder 5"/>
          <p:cNvSpPr/>
          <p:nvPr/>
        </p:nvSpPr>
        <p:spPr>
          <a:xfrm>
            <a:off x="11219815" y="-9525"/>
            <a:ext cx="812800" cy="5511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marL="0" algn="r" defTabSz="914400">
              <a:defRPr lang="en-US" sz="1200" kern="1" cap="none">
                <a:solidFill>
                  <a:srgbClr val="8C8C8C"/>
                </a:solidFill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457200" algn="l" defTabSz="914400">
              <a:defRPr lang="en-US" sz="1800" kern="1" cap="none">
                <a:solidFill>
                  <a:schemeClr val="tx1"/>
                </a:solidFill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914400" algn="l" defTabSz="914400">
              <a:defRPr lang="en-US" sz="1800" kern="1" cap="none">
                <a:solidFill>
                  <a:schemeClr val="tx1"/>
                </a:solidFill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371600" algn="l" defTabSz="914400">
              <a:defRPr lang="en-US" sz="1800" kern="1" cap="none">
                <a:solidFill>
                  <a:schemeClr val="tx1"/>
                </a:solidFill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1828800" algn="l" defTabSz="914400">
              <a:defRPr lang="en-US" sz="1800" kern="1" cap="none">
                <a:solidFill>
                  <a:schemeClr val="tx1"/>
                </a:solidFill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286000" algn="l" defTabSz="914400">
              <a:defRPr lang="en-US" sz="1800" kern="1" cap="none">
                <a:solidFill>
                  <a:schemeClr val="tx1"/>
                </a:solidFill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743200" algn="l" defTabSz="914400">
              <a:defRPr lang="en-US" sz="1800" kern="1" cap="none">
                <a:solidFill>
                  <a:schemeClr val="tx1"/>
                </a:solidFill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200400" algn="l" defTabSz="914400">
              <a:defRPr lang="en-US" sz="1800" kern="1" cap="none">
                <a:solidFill>
                  <a:schemeClr val="tx1"/>
                </a:solidFill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657600" algn="l" defTabSz="914400">
              <a:defRPr lang="en-US" sz="1800" kern="1" cap="none">
                <a:solidFill>
                  <a:schemeClr val="tx1"/>
                </a:solidFill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defRPr lang="en-US"/>
            </a:pPr>
            <a:r>
              <a:rPr lang="en-US" sz="1800" b="1" cap="none">
                <a:solidFill>
                  <a:srgbClr val="0070C0"/>
                </a:solidFill>
              </a:rPr>
              <a:t>3</a:t>
            </a:r>
            <a:r>
              <a:rPr lang="en-US" sz="1800" b="1" cap="none">
                <a:solidFill>
                  <a:srgbClr val="0070C0"/>
                </a:solidFill>
              </a:rPr>
              <a:t>-</a:t>
            </a:r>
            <a:fld id="{3DCF745D-13D0-9A82-9E77-E5D73A3968B0}" type="slidenum">
              <a:rPr lang="en-US" sz="1800" b="1" cap="none">
                <a:solidFill>
                  <a:srgbClr val="0070C0"/>
                </a:solidFill>
              </a:rPr>
            </a:fld>
            <a:endParaRPr lang="en-US" sz="1800" b="1" cap="none">
              <a:solidFill>
                <a:srgbClr val="0070C0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/>
          <p:nvPr/>
        </p:nvSpPr>
        <p:spPr>
          <a:xfrm>
            <a:off x="11219815" y="-9525"/>
            <a:ext cx="812800" cy="5511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marL="0" algn="r" defTabSz="914400">
              <a:defRPr lang="en-US" sz="1200" kern="1" cap="none">
                <a:solidFill>
                  <a:srgbClr val="8C8C8C"/>
                </a:solidFill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457200" algn="l" defTabSz="914400">
              <a:defRPr lang="en-US" sz="1800" kern="1" cap="none">
                <a:solidFill>
                  <a:schemeClr val="tx1"/>
                </a:solidFill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914400" algn="l" defTabSz="914400">
              <a:defRPr lang="en-US" sz="1800" kern="1" cap="none">
                <a:solidFill>
                  <a:schemeClr val="tx1"/>
                </a:solidFill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371600" algn="l" defTabSz="914400">
              <a:defRPr lang="en-US" sz="1800" kern="1" cap="none">
                <a:solidFill>
                  <a:schemeClr val="tx1"/>
                </a:solidFill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1828800" algn="l" defTabSz="914400">
              <a:defRPr lang="en-US" sz="1800" kern="1" cap="none">
                <a:solidFill>
                  <a:schemeClr val="tx1"/>
                </a:solidFill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286000" algn="l" defTabSz="914400">
              <a:defRPr lang="en-US" sz="1800" kern="1" cap="none">
                <a:solidFill>
                  <a:schemeClr val="tx1"/>
                </a:solidFill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743200" algn="l" defTabSz="914400">
              <a:defRPr lang="en-US" sz="1800" kern="1" cap="none">
                <a:solidFill>
                  <a:schemeClr val="tx1"/>
                </a:solidFill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200400" algn="l" defTabSz="914400">
              <a:defRPr lang="en-US" sz="1800" kern="1" cap="none">
                <a:solidFill>
                  <a:schemeClr val="tx1"/>
                </a:solidFill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657600" algn="l" defTabSz="914400">
              <a:defRPr lang="en-US" sz="1800" kern="1" cap="none">
                <a:solidFill>
                  <a:schemeClr val="tx1"/>
                </a:solidFill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defRPr lang="en-US"/>
            </a:pPr>
            <a:r>
              <a:rPr lang="en-US" sz="1800" b="1" cap="none">
                <a:solidFill>
                  <a:srgbClr val="0070C0"/>
                </a:solidFill>
              </a:rPr>
              <a:t>3</a:t>
            </a:r>
            <a:r>
              <a:rPr lang="en-US" sz="1800" b="1" cap="none">
                <a:solidFill>
                  <a:srgbClr val="0070C0"/>
                </a:solidFill>
              </a:rPr>
              <a:t>-</a:t>
            </a:r>
            <a:fld id="{3DCF2AEE-A0D0-9ADC-9E77-568964396803}" type="slidenum">
              <a:rPr lang="en-US" sz="1800" b="1" cap="none">
                <a:solidFill>
                  <a:srgbClr val="0070C0"/>
                </a:solidFill>
              </a:rPr>
            </a:fld>
            <a:endParaRPr lang="en-US" sz="1800" b="1" cap="none">
              <a:solidFill>
                <a:srgbClr val="0070C0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>
          <a:xfrm>
            <a:off x="268605" y="268605"/>
            <a:ext cx="11137900" cy="659130"/>
          </a:xfrm>
        </p:spPr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able Placeholder 2"/>
          <p:cNvSpPr>
            <a:spLocks noGrp="1" noChangeArrowheads="1"/>
          </p:cNvSpPr>
          <p:nvPr>
            <p:ph type="tbl" idx="1"/>
          </p:nvPr>
        </p:nvSpPr>
        <p:spPr>
          <a:xfrm>
            <a:off x="527050" y="1268730"/>
            <a:ext cx="11137900" cy="5113020"/>
          </a:xfrm>
        </p:spPr>
        <p:txBody>
          <a:bodyPr vert="horz" wrap="square" lIns="91440" tIns="45720" rIns="91440" bIns="45720" numCol="1" spcCol="215900" anchor="t"/>
          <a:lstStyle>
            <a:lvl1pPr>
              <a:defRPr lang="en-US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 marL="342900" marR="0" indent="-342900" algn="l" defTabSz="914400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Tx/>
              <a:buSzTx/>
              <a:buFontTx/>
              <a:buChar char="•"/>
              <a:defRPr lang="en-US"/>
            </a:pPr>
            <a:endParaRPr sz="2800" b="0" cap="none" noProof="1">
              <a:latin typeface="Calibri" panose="020F0502020204030204" pitchFamily="2" charset="0"/>
              <a:ea typeface="Calibri" panose="020F0502020204030204" pitchFamily="2" charset="0"/>
              <a:cs typeface="Calibri" panose="020F0502020204030204" pitchFamily="2" charset="0"/>
            </a:endParaRPr>
          </a:p>
        </p:txBody>
      </p:sp>
      <p:sp>
        <p:nvSpPr>
          <p:cNvPr id="4" name="Text Box 7"/>
          <p:cNvSpPr/>
          <p:nvPr/>
        </p:nvSpPr>
        <p:spPr>
          <a:xfrm>
            <a:off x="11713210" y="271780"/>
            <a:ext cx="4064000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endParaRPr lang="en-US" cap="non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ChangeArrowheads="1"/>
          </p:cNvSpPr>
          <p:nvPr>
            <p:ph type="title"/>
          </p:nvPr>
        </p:nvSpPr>
        <p:spPr>
          <a:xfrm>
            <a:off x="838200" y="48895"/>
            <a:ext cx="10515600" cy="98488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</p:cNvSpPr>
          <p:nvPr>
            <p:ph type="body" idx="1"/>
          </p:nvPr>
        </p:nvSpPr>
        <p:spPr>
          <a:xfrm>
            <a:off x="838200" y="1092200"/>
            <a:ext cx="10515600" cy="5085080"/>
          </a:xfrm>
          <a:prstGeom prst="rect">
            <a:avLst/>
          </a:prstGeom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 useBgFill="1">
        <p:nvSpPr>
          <p:cNvPr id="4" name="Slide Number Placeholder 5"/>
          <p:cNvSpPr/>
          <p:nvPr/>
        </p:nvSpPr>
        <p:spPr>
          <a:xfrm>
            <a:off x="11233785" y="0"/>
            <a:ext cx="812800" cy="551180"/>
          </a:xfrm>
          <a:prstGeom prst="rect">
            <a:avLst/>
          </a:prstGeom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marL="0" algn="r" defTabSz="914400">
              <a:defRPr lang="en-US" sz="1200" kern="1" cap="none">
                <a:solidFill>
                  <a:srgbClr val="8C8C8C"/>
                </a:solidFill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457200" algn="l" defTabSz="914400">
              <a:defRPr lang="en-US" sz="1800" kern="1" cap="none">
                <a:solidFill>
                  <a:schemeClr val="tx1"/>
                </a:solidFill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914400" algn="l" defTabSz="914400">
              <a:defRPr lang="en-US" sz="1800" kern="1" cap="none">
                <a:solidFill>
                  <a:schemeClr val="tx1"/>
                </a:solidFill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371600" algn="l" defTabSz="914400">
              <a:defRPr lang="en-US" sz="1800" kern="1" cap="none">
                <a:solidFill>
                  <a:schemeClr val="tx1"/>
                </a:solidFill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1828800" algn="l" defTabSz="914400">
              <a:defRPr lang="en-US" sz="1800" kern="1" cap="none">
                <a:solidFill>
                  <a:schemeClr val="tx1"/>
                </a:solidFill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286000" algn="l" defTabSz="914400">
              <a:defRPr lang="en-US" sz="1800" kern="1" cap="none">
                <a:solidFill>
                  <a:schemeClr val="tx1"/>
                </a:solidFill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743200" algn="l" defTabSz="914400">
              <a:defRPr lang="en-US" sz="1800" kern="1" cap="none">
                <a:solidFill>
                  <a:schemeClr val="tx1"/>
                </a:solidFill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200400" algn="l" defTabSz="914400">
              <a:defRPr lang="en-US" sz="1800" kern="1" cap="none">
                <a:solidFill>
                  <a:schemeClr val="tx1"/>
                </a:solidFill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657600" algn="l" defTabSz="914400">
              <a:defRPr lang="en-US" sz="1800" kern="1" cap="none">
                <a:solidFill>
                  <a:schemeClr val="tx1"/>
                </a:solidFill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defRPr lang="en-US"/>
            </a:pPr>
            <a:r>
              <a:rPr lang="en-US" sz="1800" b="1" cap="none">
                <a:solidFill>
                  <a:srgbClr val="0070C0"/>
                </a:solidFill>
              </a:rPr>
              <a:t>3</a:t>
            </a:r>
            <a:r>
              <a:rPr lang="en-US" sz="1800" b="1" cap="none">
                <a:solidFill>
                  <a:srgbClr val="0070C0"/>
                </a:solidFill>
              </a:rPr>
              <a:t>-</a:t>
            </a:r>
            <a:fld id="{3DCF53ED-A3D0-9AA5-9E77-55F01D396800}" type="slidenum">
              <a:rPr lang="en-US" sz="1800" b="1" cap="none">
                <a:solidFill>
                  <a:srgbClr val="0070C0"/>
                </a:solidFill>
              </a:rPr>
            </a:fld>
            <a:endParaRPr lang="en-US" sz="1800" b="1" cap="none">
              <a:solidFill>
                <a:srgbClr val="0070C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marL="0" marR="0" indent="0" algn="ctr" defTabSz="914400">
        <a:lnSpc>
          <a:spcPct val="90000"/>
        </a:lnSpc>
        <a:spcBef>
          <a:spcPts val="0"/>
        </a:spcBef>
        <a:spcAft>
          <a:spcPts val="0"/>
        </a:spcAft>
        <a:buNone/>
        <a:defRPr lang="en-US" sz="4000" b="1" i="0" u="none" strike="noStrike" kern="1" cap="none" spc="0" baseline="0">
          <a:solidFill>
            <a:srgbClr val="0070C0"/>
          </a:solidFill>
          <a:effectLst/>
          <a:latin typeface="Times New Roman" panose="02020603050405020304" pitchFamily="1" charset="0"/>
          <a:ea typeface="Times New Roman" panose="02020603050405020304" pitchFamily="1" charset="0"/>
          <a:cs typeface="Times New Roman" panose="02020603050405020304" pitchFamily="1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cap="none" spc="0" baseline="0">
          <a:solidFill>
            <a:schemeClr val="tx1"/>
          </a:solidFill>
          <a:effectLst/>
          <a:latin typeface="Calibri" panose="020F0502020204030204" pitchFamily="2" charset="0"/>
          <a:ea typeface="Calibri" panose="020F0502020204030204" pitchFamily="2" charset="0"/>
          <a:cs typeface="Calibri" panose="020F0502020204030204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cap="none" spc="0" baseline="0">
          <a:solidFill>
            <a:schemeClr val="tx1"/>
          </a:solidFill>
          <a:effectLst/>
          <a:latin typeface="Calibri" panose="020F0502020204030204" pitchFamily="2" charset="0"/>
          <a:ea typeface="Calibri" panose="020F0502020204030204" pitchFamily="2" charset="0"/>
          <a:cs typeface="Calibri" panose="020F0502020204030204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cap="none" spc="0" baseline="0">
          <a:solidFill>
            <a:schemeClr val="tx1"/>
          </a:solidFill>
          <a:effectLst/>
          <a:latin typeface="Calibri" panose="020F0502020204030204" pitchFamily="2" charset="0"/>
          <a:ea typeface="Calibri" panose="020F0502020204030204" pitchFamily="2" charset="0"/>
          <a:cs typeface="Calibri" panose="020F0502020204030204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cap="none" spc="0" baseline="0">
          <a:solidFill>
            <a:schemeClr val="tx1"/>
          </a:solidFill>
          <a:effectLst/>
          <a:latin typeface="Calibri" panose="020F0502020204030204" pitchFamily="2" charset="0"/>
          <a:ea typeface="Calibri" panose="020F0502020204030204" pitchFamily="2" charset="0"/>
          <a:cs typeface="Calibri" panose="020F0502020204030204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cap="none" spc="0" baseline="0">
          <a:solidFill>
            <a:schemeClr val="tx1"/>
          </a:solidFill>
          <a:effectLst/>
          <a:latin typeface="Calibri" panose="020F0502020204030204" pitchFamily="2" charset="0"/>
          <a:ea typeface="Calibri" panose="020F0502020204030204" pitchFamily="2" charset="0"/>
          <a:cs typeface="Calibri" panose="020F0502020204030204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cap="none" spc="0" baseline="0">
          <a:solidFill>
            <a:schemeClr val="tx1"/>
          </a:solidFill>
          <a:effectLst/>
          <a:latin typeface="Calibri" panose="020F0502020204030204" pitchFamily="2" charset="0"/>
          <a:ea typeface="Calibri" panose="020F0502020204030204" pitchFamily="2" charset="0"/>
          <a:cs typeface="Calibri" panose="020F0502020204030204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cap="none" spc="0" baseline="0">
          <a:solidFill>
            <a:schemeClr val="tx1"/>
          </a:solidFill>
          <a:effectLst/>
          <a:latin typeface="Calibri" panose="020F0502020204030204" pitchFamily="2" charset="0"/>
          <a:ea typeface="Calibri" panose="020F0502020204030204" pitchFamily="2" charset="0"/>
          <a:cs typeface="Calibri" panose="020F0502020204030204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cap="none" spc="0" baseline="0">
          <a:solidFill>
            <a:schemeClr val="tx1"/>
          </a:solidFill>
          <a:effectLst/>
          <a:latin typeface="Calibri" panose="020F0502020204030204" pitchFamily="2" charset="0"/>
          <a:ea typeface="Calibri" panose="020F0502020204030204" pitchFamily="2" charset="0"/>
          <a:cs typeface="Calibri" panose="020F0502020204030204" pitchFamily="2" charset="0"/>
        </a:defRPr>
      </a:lvl9pPr>
    </p:titleStyle>
    <p:bodyStyle>
      <a:lvl1pPr marL="228600" marR="0" indent="-228600" algn="just" defTabSz="91440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defRPr lang="en-US" sz="3000" b="1" i="0" u="none" strike="noStrike" kern="1" cap="none" spc="0" baseline="0">
          <a:solidFill>
            <a:schemeClr val="tx1"/>
          </a:solidFill>
          <a:effectLst/>
          <a:latin typeface="Times New Roman" panose="02020603050405020304" pitchFamily="1" charset="0"/>
          <a:ea typeface="Times New Roman" panose="02020603050405020304" pitchFamily="1" charset="0"/>
          <a:cs typeface="Times New Roman" panose="02020603050405020304" pitchFamily="1" charset="0"/>
        </a:defRPr>
      </a:lvl1pPr>
      <a:lvl2pPr marL="685800" marR="0" indent="-228600" algn="just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defRPr lang="en-US" sz="2800" b="1" i="0" u="none" strike="noStrike" kern="1" cap="none" spc="0" baseline="0">
          <a:solidFill>
            <a:srgbClr val="0070C0"/>
          </a:solidFill>
          <a:effectLst/>
          <a:latin typeface="Times New Roman" panose="02020603050405020304" pitchFamily="1" charset="0"/>
          <a:ea typeface="Times New Roman" panose="02020603050405020304" pitchFamily="1" charset="0"/>
          <a:cs typeface="Times New Roman" panose="02020603050405020304" pitchFamily="1" charset="0"/>
        </a:defRPr>
      </a:lvl2pPr>
      <a:lvl3pPr marL="1143000" marR="0" indent="-228600" algn="just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defRPr lang="en-US" sz="2600" b="1" i="0" u="none" strike="noStrike" kern="1" cap="none" spc="0" baseline="0">
          <a:solidFill>
            <a:srgbClr val="FF0000"/>
          </a:solidFill>
          <a:effectLst/>
          <a:latin typeface="Times New Roman" panose="02020603050405020304" pitchFamily="1" charset="0"/>
          <a:ea typeface="Times New Roman" panose="02020603050405020304" pitchFamily="1" charset="0"/>
          <a:cs typeface="Times New Roman" panose="02020603050405020304" pitchFamily="1" charset="0"/>
        </a:defRPr>
      </a:lvl3pPr>
      <a:lvl4pPr marL="1600200" marR="0" indent="-228600" algn="just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defRPr lang="en-US" sz="2400" b="1" i="0" u="none" strike="noStrike" kern="1" cap="none" spc="0" baseline="0">
          <a:solidFill>
            <a:srgbClr val="7030A0"/>
          </a:solidFill>
          <a:effectLst/>
          <a:latin typeface="Times New Roman" panose="02020603050405020304" pitchFamily="1" charset="0"/>
          <a:ea typeface="Times New Roman" panose="02020603050405020304" pitchFamily="1" charset="0"/>
          <a:cs typeface="Times New Roman" panose="02020603050405020304" pitchFamily="1" charset="0"/>
        </a:defRPr>
      </a:lvl4pPr>
      <a:lvl5pPr marL="2057400" marR="0" indent="-228600" algn="just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defRPr lang="en-US" sz="2200" b="1" i="0" u="none" strike="noStrike" kern="1" cap="none" spc="0" baseline="0">
          <a:solidFill>
            <a:srgbClr val="00B050"/>
          </a:solidFill>
          <a:effectLst/>
          <a:latin typeface="Times New Roman" panose="02020603050405020304" pitchFamily="1" charset="0"/>
          <a:ea typeface="Times New Roman" panose="02020603050405020304" pitchFamily="1" charset="0"/>
          <a:cs typeface="Times New Roman" panose="02020603050405020304" pitchFamily="1" charset="0"/>
        </a:defRPr>
      </a:lvl5pPr>
      <a:lvl6pPr marL="25146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defRPr lang="en-US" sz="1800" b="0" i="0" u="none" strike="noStrike" kern="1" cap="none" spc="0" baseline="0">
          <a:solidFill>
            <a:schemeClr val="tx1"/>
          </a:solidFill>
          <a:effectLst/>
          <a:latin typeface="Calibri" panose="020F0502020204030204" pitchFamily="2" charset="0"/>
          <a:ea typeface="Calibri" panose="020F0502020204030204" pitchFamily="2" charset="0"/>
          <a:cs typeface="Calibri" panose="020F0502020204030204" pitchFamily="2" charset="0"/>
        </a:defRPr>
      </a:lvl6pPr>
      <a:lvl7pPr marL="2971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defRPr lang="en-US" sz="1800" b="0" i="0" u="none" strike="noStrike" kern="1" cap="none" spc="0" baseline="0">
          <a:solidFill>
            <a:schemeClr val="tx1"/>
          </a:solidFill>
          <a:effectLst/>
          <a:latin typeface="Calibri" panose="020F0502020204030204" pitchFamily="2" charset="0"/>
          <a:ea typeface="Calibri" panose="020F0502020204030204" pitchFamily="2" charset="0"/>
          <a:cs typeface="Calibri" panose="020F0502020204030204" pitchFamily="2" charset="0"/>
        </a:defRPr>
      </a:lvl7pPr>
      <a:lvl8pPr marL="3429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defRPr lang="en-US" sz="1800" b="0" i="0" u="none" strike="noStrike" kern="1" cap="none" spc="0" baseline="0">
          <a:solidFill>
            <a:schemeClr val="tx1"/>
          </a:solidFill>
          <a:effectLst/>
          <a:latin typeface="Calibri" panose="020F0502020204030204" pitchFamily="2" charset="0"/>
          <a:ea typeface="Calibri" panose="020F0502020204030204" pitchFamily="2" charset="0"/>
          <a:cs typeface="Calibri" panose="020F0502020204030204" pitchFamily="2" charset="0"/>
        </a:defRPr>
      </a:lvl8pPr>
      <a:lvl9pPr marL="3886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defRPr lang="en-US" sz="1800" b="0" i="0" u="none" strike="noStrike" kern="1" cap="none" spc="0" baseline="0">
          <a:solidFill>
            <a:schemeClr val="tx1"/>
          </a:solidFill>
          <a:effectLst/>
          <a:latin typeface="Calibri" panose="020F0502020204030204" pitchFamily="2" charset="0"/>
          <a:ea typeface="Calibri" panose="020F0502020204030204" pitchFamily="2" charset="0"/>
          <a:cs typeface="Calibri" panose="020F0502020204030204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cap="none" spc="0" baseline="0">
          <a:solidFill>
            <a:schemeClr val="tx1"/>
          </a:solidFill>
          <a:effectLst/>
          <a:latin typeface="Calibri" panose="020F0502020204030204" pitchFamily="2" charset="0"/>
          <a:ea typeface="Calibri" panose="020F0502020204030204" pitchFamily="2" charset="0"/>
          <a:cs typeface="Calibri" panose="020F0502020204030204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cap="none" spc="0" baseline="0">
          <a:solidFill>
            <a:schemeClr val="tx1"/>
          </a:solidFill>
          <a:effectLst/>
          <a:latin typeface="Calibri" panose="020F0502020204030204" pitchFamily="2" charset="0"/>
          <a:ea typeface="Calibri" panose="020F0502020204030204" pitchFamily="2" charset="0"/>
          <a:cs typeface="Calibri" panose="020F0502020204030204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cap="none" spc="0" baseline="0">
          <a:solidFill>
            <a:schemeClr val="tx1"/>
          </a:solidFill>
          <a:effectLst/>
          <a:latin typeface="Calibri" panose="020F0502020204030204" pitchFamily="2" charset="0"/>
          <a:ea typeface="Calibri" panose="020F0502020204030204" pitchFamily="2" charset="0"/>
          <a:cs typeface="Calibri" panose="020F0502020204030204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cap="none" spc="0" baseline="0">
          <a:solidFill>
            <a:schemeClr val="tx1"/>
          </a:solidFill>
          <a:effectLst/>
          <a:latin typeface="Calibri" panose="020F0502020204030204" pitchFamily="2" charset="0"/>
          <a:ea typeface="Calibri" panose="020F0502020204030204" pitchFamily="2" charset="0"/>
          <a:cs typeface="Calibri" panose="020F0502020204030204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cap="none" spc="0" baseline="0">
          <a:solidFill>
            <a:schemeClr val="tx1"/>
          </a:solidFill>
          <a:effectLst/>
          <a:latin typeface="Calibri" panose="020F0502020204030204" pitchFamily="2" charset="0"/>
          <a:ea typeface="Calibri" panose="020F0502020204030204" pitchFamily="2" charset="0"/>
          <a:cs typeface="Calibri" panose="020F0502020204030204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cap="none" spc="0" baseline="0">
          <a:solidFill>
            <a:schemeClr val="tx1"/>
          </a:solidFill>
          <a:effectLst/>
          <a:latin typeface="Calibri" panose="020F0502020204030204" pitchFamily="2" charset="0"/>
          <a:ea typeface="Calibri" panose="020F0502020204030204" pitchFamily="2" charset="0"/>
          <a:cs typeface="Calibri" panose="020F0502020204030204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cap="none" spc="0" baseline="0">
          <a:solidFill>
            <a:schemeClr val="tx1"/>
          </a:solidFill>
          <a:effectLst/>
          <a:latin typeface="Calibri" panose="020F0502020204030204" pitchFamily="2" charset="0"/>
          <a:ea typeface="Calibri" panose="020F0502020204030204" pitchFamily="2" charset="0"/>
          <a:cs typeface="Calibri" panose="020F0502020204030204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cap="none" spc="0" baseline="0">
          <a:solidFill>
            <a:schemeClr val="tx1"/>
          </a:solidFill>
          <a:effectLst/>
          <a:latin typeface="Calibri" panose="020F0502020204030204" pitchFamily="2" charset="0"/>
          <a:ea typeface="Calibri" panose="020F0502020204030204" pitchFamily="2" charset="0"/>
          <a:cs typeface="Calibri" panose="020F0502020204030204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cap="none" spc="0" baseline="0">
          <a:solidFill>
            <a:schemeClr val="tx1"/>
          </a:solidFill>
          <a:effectLst/>
          <a:latin typeface="Calibri" panose="020F0502020204030204" pitchFamily="2" charset="0"/>
          <a:ea typeface="Calibri" panose="020F0502020204030204" pitchFamily="2" charset="0"/>
          <a:cs typeface="Calibri" panose="020F0502020204030204" pitchFamily="2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9.wmf"/><Relationship Id="rId1" Type="http://schemas.openxmlformats.org/officeDocument/2006/relationships/oleObject" Target="../embeddings/oleObject3.bin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wmf"/><Relationship Id="rId1" Type="http://schemas.openxmlformats.org/officeDocument/2006/relationships/oleObject" Target="../embeddings/oleObject4.bin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wmf"/><Relationship Id="rId1" Type="http://schemas.openxmlformats.org/officeDocument/2006/relationships/oleObject" Target="../embeddings/oleObject5.bin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wmf"/><Relationship Id="rId1" Type="http://schemas.openxmlformats.org/officeDocument/2006/relationships/oleObject" Target="../embeddings/oleObject6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wmf"/><Relationship Id="rId1" Type="http://schemas.openxmlformats.org/officeDocument/2006/relationships/oleObject" Target="../embeddings/oleObject7.bin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.bin"/><Relationship Id="rId8" Type="http://schemas.openxmlformats.org/officeDocument/2006/relationships/image" Target="../media/image37.wmf"/><Relationship Id="rId7" Type="http://schemas.openxmlformats.org/officeDocument/2006/relationships/oleObject" Target="../embeddings/oleObject11.bin"/><Relationship Id="rId6" Type="http://schemas.openxmlformats.org/officeDocument/2006/relationships/image" Target="../media/image36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35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34.wmf"/><Relationship Id="rId12" Type="http://schemas.openxmlformats.org/officeDocument/2006/relationships/vmlDrawing" Target="../drawings/vmlDrawing7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38.wmf"/><Relationship Id="rId1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.bin"/><Relationship Id="rId8" Type="http://schemas.openxmlformats.org/officeDocument/2006/relationships/image" Target="../media/image42.wmf"/><Relationship Id="rId7" Type="http://schemas.openxmlformats.org/officeDocument/2006/relationships/oleObject" Target="../embeddings/oleObject16.bin"/><Relationship Id="rId6" Type="http://schemas.openxmlformats.org/officeDocument/2006/relationships/image" Target="../media/image41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40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39.wmf"/><Relationship Id="rId12" Type="http://schemas.openxmlformats.org/officeDocument/2006/relationships/vmlDrawing" Target="../drawings/vmlDrawing8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43.wmf"/><Relationship Id="rId1" Type="http://schemas.openxmlformats.org/officeDocument/2006/relationships/oleObject" Target="../embeddings/oleObject13.bin"/></Relationships>
</file>

<file path=ppt/slides/_rels/slide5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5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44.wmf"/><Relationship Id="rId1" Type="http://schemas.openxmlformats.org/officeDocument/2006/relationships/oleObject" Target="../embeddings/oleObject18.bin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6.wmf"/><Relationship Id="rId1" Type="http://schemas.openxmlformats.org/officeDocument/2006/relationships/oleObject" Target="../embeddings/oleObject20.bin"/></Relationships>
</file>

<file path=ppt/slides/_rels/slide5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8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47.wmf"/><Relationship Id="rId1" Type="http://schemas.openxmlformats.org/officeDocument/2006/relationships/oleObject" Target="../embeddings/oleObject21.bin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0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49.wmf"/><Relationship Id="rId1" Type="http://schemas.openxmlformats.org/officeDocument/2006/relationships/oleObject" Target="../embeddings/oleObject23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3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52.w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51.wmf"/><Relationship Id="rId1" Type="http://schemas.openxmlformats.org/officeDocument/2006/relationships/oleObject" Target="../embeddings/oleObject25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4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55.w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54.wmf"/><Relationship Id="rId1" Type="http://schemas.openxmlformats.org/officeDocument/2006/relationships/oleObject" Target="../embeddings/oleObject28.bin"/></Relationships>
</file>

<file path=ppt/slides/_rels/slide5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59.wmf"/><Relationship Id="rId7" Type="http://schemas.openxmlformats.org/officeDocument/2006/relationships/oleObject" Target="../embeddings/oleObject34.bin"/><Relationship Id="rId6" Type="http://schemas.openxmlformats.org/officeDocument/2006/relationships/image" Target="../media/image58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57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56.wmf"/><Relationship Id="rId10" Type="http://schemas.openxmlformats.org/officeDocument/2006/relationships/vmlDrawing" Target="../drawings/vmlDrawing15.vml"/><Relationship Id="rId1" Type="http://schemas.openxmlformats.org/officeDocument/2006/relationships/oleObject" Target="../embeddings/oleObject31.bin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9.wmf"/><Relationship Id="rId1" Type="http://schemas.openxmlformats.org/officeDocument/2006/relationships/oleObject" Target="../embeddings/oleObject35.bin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6"/>
          <p:cNvSpPr/>
          <p:nvPr/>
        </p:nvSpPr>
        <p:spPr>
          <a:xfrm>
            <a:off x="1084580" y="5949950"/>
            <a:ext cx="10023475" cy="190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</a:p>
        </p:txBody>
      </p:sp>
      <p:sp>
        <p:nvSpPr>
          <p:cNvPr id="3" name="Text Box 8"/>
          <p:cNvSpPr/>
          <p:nvPr/>
        </p:nvSpPr>
        <p:spPr>
          <a:xfrm>
            <a:off x="322580" y="1337310"/>
            <a:ext cx="11687175" cy="16300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 algn="ctr">
              <a:spcBef>
                <a:spcPts val="2400"/>
              </a:spcBef>
              <a:defRPr lang="en-US"/>
            </a:pPr>
            <a:r>
              <a:rPr lang="en-US" sz="4000" b="1" cap="none">
                <a:latin typeface="Times New Roman" panose="02020603050405020304" pitchFamily="1" charset="0"/>
                <a:ea typeface="Calibri" panose="020F0502020204030204" pitchFamily="2" charset="0"/>
                <a:cs typeface="Times New Roman" panose="02020603050405020304" pitchFamily="1" charset="0"/>
              </a:rPr>
              <a:t>Chapter 3 </a:t>
            </a:r>
            <a:endParaRPr lang="en-US" sz="4000" b="1" cap="none">
              <a:latin typeface="Times New Roman" panose="02020603050405020304" pitchFamily="1" charset="0"/>
              <a:ea typeface="Calibri" panose="020F0502020204030204" pitchFamily="2" charset="0"/>
              <a:cs typeface="Times New Roman" panose="02020603050405020304" pitchFamily="1" charset="0"/>
            </a:endParaRPr>
          </a:p>
          <a:p>
            <a:pPr algn="ctr">
              <a:spcBef>
                <a:spcPts val="2400"/>
              </a:spcBef>
              <a:defRPr lang="en-US"/>
            </a:pPr>
            <a:r>
              <a:rPr lang="en-US" sz="3600" b="1" cap="none">
                <a:latin typeface="Times New Roman" panose="02020603050405020304" pitchFamily="1" charset="0"/>
                <a:ea typeface="Calibri" panose="020F0502020204030204" pitchFamily="2" charset="0"/>
                <a:cs typeface="Times New Roman" panose="02020603050405020304" pitchFamily="1" charset="0"/>
              </a:rPr>
              <a:t>Regular Languages </a:t>
            </a:r>
            <a:r>
              <a:rPr lang="en-US" sz="3600" b="1" cap="none">
                <a:latin typeface="Times New Roman" panose="02020603050405020304" pitchFamily="1" charset="0"/>
                <a:ea typeface="Calibri" panose="020F0502020204030204" pitchFamily="2" charset="0"/>
                <a:cs typeface="Times New Roman" panose="02020603050405020304" pitchFamily="1" charset="0"/>
              </a:rPr>
              <a:t>And Regular Grammar</a:t>
            </a:r>
            <a:endParaRPr lang="en-US" sz="3600" b="1" cap="none">
              <a:latin typeface="Times New Roman" panose="02020603050405020304" pitchFamily="1" charset="0"/>
              <a:ea typeface="Calibri" panose="020F0502020204030204" pitchFamily="2" charset="0"/>
              <a:cs typeface="Times New Roman" panose="02020603050405020304" pitchFamily="1" charset="0"/>
            </a:endParaRPr>
          </a:p>
        </p:txBody>
      </p:sp>
      <p:sp>
        <p:nvSpPr>
          <p:cNvPr id="4" name="Slide Number Placeholder 1"/>
          <p:cNvSpPr txBox="1">
            <a:spLocks noGrp="1" noChangeArrowheads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defRPr lang="en-US"/>
            </a:pPr>
            <a:fld id="{3DCF757F-31D0-9A83-9E77-C7D63B396892}" type="slidenum">
              <a:rPr lang="en-US" sz="1200" cap="none">
                <a:solidFill>
                  <a:srgbClr val="FFFFFF"/>
                </a:solidFill>
              </a:rPr>
            </a:fld>
            <a:endParaRPr lang="en-US" sz="1200" cap="none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67970"/>
            <a:ext cx="10515600" cy="663575"/>
          </a:xfrm>
        </p:spPr>
        <p:txBody>
          <a:bodyPr/>
          <a:lstStyle/>
          <a:p>
            <a:pPr>
              <a:spcBef>
                <a:spcPts val="2400"/>
              </a:spcBef>
              <a:defRPr lang="en-US"/>
            </a:pPr>
            <a:r>
              <a:t>Algebraic Laws for Regular Expressions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19735" y="1268730"/>
                <a:ext cx="11558270" cy="34385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eaLnBrk="1" hangingPunct="1"/>
                <a:r>
                  <a:rPr lang="en-US" altLang="en-US" sz="2600" b="0" i="1" u="sng" dirty="0" smtClean="0">
                    <a:latin typeface="Times New Roman" panose="02020603050405020304" pitchFamily="1" charset="0"/>
                  </a:rPr>
                  <a:t>Regular expressions</a:t>
                </a:r>
                <a:r>
                  <a:rPr lang="en-US" altLang="en-US" sz="2600" b="0" dirty="0" smtClean="0">
                    <a:latin typeface="Times New Roman" panose="02020603050405020304" pitchFamily="1" charset="0"/>
                  </a:rPr>
                  <a:t>  are an </a:t>
                </a:r>
                <a:r>
                  <a:rPr lang="en-US" altLang="en-US" sz="2600" b="0" dirty="0" smtClean="0">
                    <a:solidFill>
                      <a:srgbClr val="FF0000"/>
                    </a:solidFill>
                    <a:latin typeface="Times New Roman" panose="02020603050405020304" pitchFamily="1" charset="0"/>
                  </a:rPr>
                  <a:t>algebraic way to describe languages</a:t>
                </a:r>
                <a:r>
                  <a:rPr lang="en-US" altLang="en-US" sz="2600" b="0" dirty="0" smtClean="0">
                    <a:latin typeface="Times New Roman" panose="02020603050405020304" pitchFamily="1" charset="0"/>
                  </a:rPr>
                  <a:t>.</a:t>
                </a:r>
                <a:endParaRPr lang="en-US" altLang="en-US" sz="2600" b="0" dirty="0" smtClean="0">
                  <a:latin typeface="Times New Roman" panose="02020603050405020304" pitchFamily="1" charset="0"/>
                </a:endParaRPr>
              </a:p>
              <a:p>
                <a:pPr lvl="1" eaLnBrk="1" hangingPunct="1"/>
                <a:r>
                  <a:rPr lang="en-US" altLang="en-US" sz="2600" b="0" dirty="0" smtClean="0"/>
                  <a:t>They describe exactly the </a:t>
                </a:r>
                <a:r>
                  <a:rPr lang="en-US" altLang="en-US" sz="2600" b="0" dirty="0" smtClean="0">
                    <a:solidFill>
                      <a:srgbClr val="FF0000"/>
                    </a:solidFill>
                  </a:rPr>
                  <a:t>regular languages</a:t>
                </a:r>
                <a:r>
                  <a:rPr lang="en-US" altLang="en-US" sz="2600" b="0" dirty="0" smtClean="0"/>
                  <a:t>.</a:t>
                </a:r>
                <a:endParaRPr lang="en-US" altLang="en-US" sz="2600" b="0" dirty="0" smtClean="0"/>
              </a:p>
              <a:p>
                <a:pPr lvl="1" eaLnBrk="1" hangingPunct="1"/>
                <a:r>
                  <a:rPr lang="en-US" altLang="en-US" sz="2600" b="0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en-US" sz="26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en-US" sz="2600" b="0" dirty="0" smtClean="0"/>
                  <a:t> is a </a:t>
                </a:r>
                <a:r>
                  <a:rPr lang="en-US" altLang="en-US" sz="2600" b="0" dirty="0" smtClean="0">
                    <a:solidFill>
                      <a:schemeClr val="tx1"/>
                    </a:solidFill>
                  </a:rPr>
                  <a:t>regular expression</a:t>
                </a:r>
                <a:r>
                  <a:rPr lang="en-US" altLang="en-US" sz="2600" b="0" dirty="0" smtClean="0"/>
                  <a:t>, then </a:t>
                </a:r>
                <a14:m>
                  <m:oMath xmlns:m="http://schemas.openxmlformats.org/officeDocument/2006/math">
                    <m:r>
                      <a:rPr lang="en-US" altLang="en-US" sz="26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𝐿</m:t>
                    </m:r>
                    <m:r>
                      <a:rPr lang="en-US" altLang="en-US" sz="26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en-US" sz="26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𝐸</m:t>
                    </m:r>
                    <m:r>
                      <a:rPr lang="en-US" altLang="en-US" sz="26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600" b="0" dirty="0" smtClean="0"/>
                  <a:t> is the </a:t>
                </a:r>
                <a:r>
                  <a:rPr lang="en-US" altLang="en-US" sz="2600" b="0" dirty="0" smtClean="0">
                    <a:solidFill>
                      <a:schemeClr val="tx1"/>
                    </a:solidFill>
                  </a:rPr>
                  <a:t>language it defines</a:t>
                </a:r>
                <a:r>
                  <a:rPr lang="en-US" altLang="en-US" sz="2600" b="0" dirty="0" smtClean="0"/>
                  <a:t>.</a:t>
                </a:r>
                <a:endParaRPr lang="en-US" altLang="en-US" sz="2600" b="0" dirty="0" smtClean="0"/>
              </a:p>
              <a:p>
                <a:pPr eaLnBrk="1" hangingPunct="1"/>
                <a:r>
                  <a:rPr lang="en-US" altLang="en-US" sz="2600" b="0" dirty="0" smtClean="0">
                    <a:latin typeface="Times New Roman" panose="02020603050405020304" pitchFamily="1" charset="0"/>
                  </a:rPr>
                  <a:t>We’ll describe RE’s and  their languages recursively.</a:t>
                </a:r>
                <a:endParaRPr lang="en-US" altLang="en-US" sz="2600" b="0" dirty="0" smtClean="0">
                  <a:latin typeface="Times New Roman" panose="02020603050405020304" pitchFamily="1" charset="0"/>
                </a:endParaRPr>
              </a:p>
            </p:txBody>
          </p:sp>
        </mc:Choice>
        <mc:Fallback>
          <p:sp>
            <p:nvSpPr>
              <p:cNvPr id="3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9735" y="1268730"/>
                <a:ext cx="11558270" cy="343852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4"/>
          <p:cNvSpPr/>
          <p:nvPr/>
        </p:nvSpPr>
        <p:spPr>
          <a:xfrm>
            <a:off x="838200" y="3985260"/>
            <a:ext cx="9658985" cy="52197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FFFFFF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spcBef>
                <a:spcPts val="1680"/>
              </a:spcBef>
              <a:defRPr lang="en-US" cap="none">
                <a:solidFill>
                  <a:srgbClr val="FFFFFF"/>
                </a:solidFill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pPr>
            <a:r>
              <a:rPr lang="en-US" sz="2800" cap="none">
                <a:solidFill>
                  <a:srgbClr val="0070C0"/>
                </a:solidFill>
                <a:latin typeface="Times New Roman" panose="02020603050405020304" pitchFamily="1" charset="0"/>
                <a:ea typeface="Calibri" panose="020F0502020204030204" pitchFamily="2" charset="0"/>
                <a:cs typeface="Times New Roman" panose="02020603050405020304" pitchFamily="1" charset="0"/>
              </a:rPr>
              <a:t>A language is </a:t>
            </a:r>
            <a:r>
              <a:rPr lang="en-US" sz="2800" cap="none">
                <a:solidFill>
                  <a:srgbClr val="FF0000"/>
                </a:solidFill>
                <a:latin typeface="Times New Roman" panose="02020603050405020304" pitchFamily="1" charset="0"/>
                <a:ea typeface="Calibri" panose="020F0502020204030204" pitchFamily="2" charset="0"/>
                <a:cs typeface="Times New Roman" panose="02020603050405020304" pitchFamily="1" charset="0"/>
              </a:rPr>
              <a:t>regular </a:t>
            </a:r>
            <a:r>
              <a:rPr lang="en-US" sz="2800" cap="none">
                <a:solidFill>
                  <a:srgbClr val="0070C0"/>
                </a:solidFill>
                <a:latin typeface="Times New Roman" panose="02020603050405020304" pitchFamily="1" charset="0"/>
                <a:ea typeface="Calibri" panose="020F0502020204030204" pitchFamily="2" charset="0"/>
                <a:cs typeface="Times New Roman" panose="02020603050405020304" pitchFamily="1" charset="0"/>
              </a:rPr>
              <a:t>if it is represented by a </a:t>
            </a:r>
            <a:r>
              <a:rPr lang="en-US" sz="2800" cap="none">
                <a:solidFill>
                  <a:srgbClr val="FF0000"/>
                </a:solidFill>
                <a:latin typeface="Times New Roman" panose="02020603050405020304" pitchFamily="1" charset="0"/>
                <a:ea typeface="Calibri" panose="020F0502020204030204" pitchFamily="2" charset="0"/>
                <a:cs typeface="Times New Roman" panose="02020603050405020304" pitchFamily="1" charset="0"/>
              </a:rPr>
              <a:t>regular expression</a:t>
            </a:r>
            <a:endParaRPr lang="en-US" sz="2800" cap="none">
              <a:solidFill>
                <a:srgbClr val="FF0000"/>
              </a:solidFill>
              <a:latin typeface="Times New Roman" panose="02020603050405020304" pitchFamily="1" charset="0"/>
              <a:ea typeface="Calibri" panose="020F0502020204030204" pitchFamily="2" charset="0"/>
              <a:cs typeface="Times New Roman" panose="02020603050405020304" pitchFamily="1" charset="0"/>
            </a:endParaRPr>
          </a:p>
        </p:txBody>
      </p:sp>
      <p:sp>
        <p:nvSpPr>
          <p:cNvPr id="5" name="Slide Number Placeholder 1"/>
          <p:cNvSpPr txBox="1">
            <a:spLocks noGrp="1" noChangeArrowheads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defRPr lang="en-US"/>
            </a:pPr>
            <a:fld id="{3DCF2AB7-F9D0-9ADC-9E77-0F896439685A}" type="slidenum">
              <a:rPr lang="en-US" sz="1200" cap="none">
                <a:solidFill>
                  <a:srgbClr val="FFFFFF"/>
                </a:solidFill>
              </a:rPr>
            </a:fld>
            <a:endParaRPr lang="en-US" sz="1200" cap="none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title"/>
          </p:nvPr>
        </p:nvSpPr>
        <p:spPr>
          <a:xfrm>
            <a:off x="838200" y="224155"/>
            <a:ext cx="10515600" cy="809625"/>
          </a:xfrm>
        </p:spPr>
        <p:txBody>
          <a:bodyPr/>
          <a:lstStyle/>
          <a:p>
            <a:pPr>
              <a:spcBef>
                <a:spcPts val="2400"/>
              </a:spcBef>
              <a:defRPr lang="en-US"/>
            </a:pPr>
            <a:r>
              <a:t>Algebraic Laws for Regular Expressions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Box 4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87960" y="1268730"/>
                <a:ext cx="11775440" cy="470408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 marL="118745" indent="0" eaLnBrk="1" hangingPunct="1">
                  <a:buNone/>
                </a:pPr>
                <a:r>
                  <a:rPr lang="en-US" sz="2600" dirty="0">
                    <a:solidFill>
                      <a:schemeClr val="accent1">
                        <a:satMod val="150000"/>
                      </a:schemeClr>
                    </a:solidFill>
                    <a:latin typeface="Times New Roman" panose="02020603050405020304" pitchFamily="1" charset="0"/>
                  </a:rPr>
                  <a:t>RE’s: </a:t>
                </a:r>
                <a:r>
                  <a:rPr lang="en-US" sz="2600" dirty="0" smtClean="0">
                    <a:solidFill>
                      <a:schemeClr val="accent1">
                        <a:satMod val="150000"/>
                      </a:schemeClr>
                    </a:solidFill>
                    <a:latin typeface="Times New Roman" panose="02020603050405020304" pitchFamily="1" charset="0"/>
                  </a:rPr>
                  <a:t>Definition</a:t>
                </a:r>
                <a:endParaRPr lang="en-US" sz="2600" dirty="0" smtClean="0">
                  <a:solidFill>
                    <a:schemeClr val="accent1">
                      <a:satMod val="150000"/>
                    </a:schemeClr>
                  </a:solidFill>
                  <a:latin typeface="Times New Roman" panose="02020603050405020304" pitchFamily="1" charset="0"/>
                </a:endParaRPr>
              </a:p>
              <a:p>
                <a:pPr eaLnBrk="1" hangingPunct="1"/>
                <a:r>
                  <a:rPr lang="en-US" altLang="en-US" sz="2600" b="0" dirty="0" smtClean="0">
                    <a:latin typeface="Times New Roman" panose="02020603050405020304" pitchFamily="1" charset="0"/>
                  </a:rPr>
                  <a:t>Basis </a:t>
                </a:r>
                <a:r>
                  <a:rPr lang="en-US" altLang="en-US" sz="2600" b="0" dirty="0">
                    <a:latin typeface="Times New Roman" panose="02020603050405020304" pitchFamily="1" charset="0"/>
                  </a:rPr>
                  <a:t>1: If </a:t>
                </a:r>
                <a14:m>
                  <m:oMath xmlns:m="http://schemas.openxmlformats.org/officeDocument/2006/math">
                    <m:r>
                      <a:rPr lang="en-US" altLang="en-US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en-US" sz="2600" b="0" dirty="0">
                    <a:latin typeface="Times New Roman" panose="02020603050405020304" pitchFamily="1" charset="0"/>
                  </a:rPr>
                  <a:t>  is any symbol, then</a:t>
                </a:r>
                <a:r>
                  <a:rPr lang="en-US" altLang="en-US" sz="2600" b="0" dirty="0">
                    <a:solidFill>
                      <a:srgbClr val="0070C0"/>
                    </a:solidFill>
                    <a:latin typeface="Times New Roman" panose="02020603050405020304" pitchFamily="1" charset="0"/>
                  </a:rPr>
                  <a:t> a</a:t>
                </a:r>
                <a:r>
                  <a:rPr lang="en-US" altLang="en-US" sz="2600" b="0" dirty="0">
                    <a:latin typeface="Times New Roman" panose="02020603050405020304" pitchFamily="1" charset="0"/>
                  </a:rPr>
                  <a:t> is a RE, and </a:t>
                </a:r>
                <a14:m>
                  <m:oMath xmlns:m="http://schemas.openxmlformats.org/officeDocument/2006/math">
                    <m:r>
                      <a:rPr lang="en-US" altLang="en-US" sz="2600" b="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𝐿</m:t>
                    </m:r>
                    <m:r>
                      <a:rPr lang="en-US" altLang="en-US" sz="2600" b="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en-US" sz="2600" b="0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a</m:t>
                    </m:r>
                    <m:r>
                      <a:rPr lang="en-US" altLang="en-US" sz="2600" b="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)={</m:t>
                    </m:r>
                    <m:r>
                      <a:rPr lang="en-US" altLang="en-US" sz="2600" b="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𝑎</m:t>
                    </m:r>
                    <m:r>
                      <a:rPr lang="en-US" altLang="en-US" sz="2600" b="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en-US" sz="2600" b="0" dirty="0">
                    <a:latin typeface="Times New Roman" panose="02020603050405020304" pitchFamily="1" charset="0"/>
                  </a:rPr>
                  <a:t>.</a:t>
                </a:r>
                <a:endParaRPr lang="en-US" altLang="en-US" sz="2600" b="0" dirty="0">
                  <a:latin typeface="Times New Roman" panose="02020603050405020304" pitchFamily="1" charset="0"/>
                </a:endParaRPr>
              </a:p>
              <a:p>
                <a:pPr lvl="2" eaLnBrk="1" hangingPunct="1"/>
                <a:r>
                  <a:rPr lang="en-US" altLang="en-US" sz="2600" b="0" dirty="0" smtClean="0"/>
                  <a:t>Note</a:t>
                </a:r>
                <a:r>
                  <a:rPr lang="en-US" altLang="en-US" sz="2600" b="0" dirty="0"/>
                  <a:t>: </a:t>
                </a:r>
                <a14:m>
                  <m:oMath xmlns:m="http://schemas.openxmlformats.org/officeDocument/2006/math">
                    <m:r>
                      <a:rPr lang="en-US" altLang="en-US" sz="26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{</m:t>
                    </m:r>
                    <m:r>
                      <m:rPr>
                        <m:nor/>
                      </m:rPr>
                      <a:rPr lang="en-US" altLang="en-US" sz="2600" b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a</m:t>
                    </m:r>
                    <m:r>
                      <a:rPr lang="en-US" altLang="en-US" sz="26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en-US" sz="2600" b="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en-US" sz="2600" b="0" dirty="0"/>
                  <a:t>is the language containing </a:t>
                </a:r>
                <a:r>
                  <a:rPr lang="en-US" altLang="en-US" sz="2600" b="0" dirty="0">
                    <a:solidFill>
                      <a:srgbClr val="0070C0"/>
                    </a:solidFill>
                  </a:rPr>
                  <a:t>one string</a:t>
                </a:r>
                <a:r>
                  <a:rPr lang="en-US" altLang="en-US" sz="2600" b="0" dirty="0"/>
                  <a:t>, and that string is of </a:t>
                </a:r>
                <a:r>
                  <a:rPr lang="en-US" altLang="en-US" sz="2600" b="0" dirty="0">
                    <a:solidFill>
                      <a:srgbClr val="0070C0"/>
                    </a:solidFill>
                  </a:rPr>
                  <a:t>length 1</a:t>
                </a:r>
                <a:r>
                  <a:rPr lang="en-US" altLang="en-US" sz="2600" b="0" dirty="0"/>
                  <a:t>.</a:t>
                </a:r>
                <a:endParaRPr lang="en-US" altLang="en-US" sz="2600" b="0" dirty="0"/>
              </a:p>
              <a:p>
                <a:pPr eaLnBrk="1" hangingPunct="1"/>
                <a:r>
                  <a:rPr lang="en-US" altLang="en-US" sz="2600" b="0" dirty="0" smtClean="0">
                    <a:latin typeface="Times New Roman" panose="02020603050405020304" pitchFamily="1" charset="0"/>
                  </a:rPr>
                  <a:t>Basis </a:t>
                </a:r>
                <a:r>
                  <a:rPr lang="en-US" altLang="en-US" sz="2600" b="0" dirty="0">
                    <a:latin typeface="Times New Roman" panose="02020603050405020304" pitchFamily="1" charset="0"/>
                  </a:rPr>
                  <a:t>2: </a:t>
                </a:r>
                <a14:m>
                  <m:oMath xmlns:m="http://schemas.openxmlformats.org/officeDocument/2006/math">
                    <m:r>
                      <a:rPr lang="en-US" altLang="en-US" sz="26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en-US" sz="2600" b="0" dirty="0">
                    <a:latin typeface="Times New Roman" panose="02020603050405020304" pitchFamily="1" charset="0"/>
                  </a:rPr>
                  <a:t> is a RE, and </a:t>
                </a:r>
                <a14:m>
                  <m:oMath xmlns:m="http://schemas.openxmlformats.org/officeDocument/2006/math">
                    <m:r>
                      <a:rPr lang="en-US" altLang="en-US" sz="2600" b="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𝐿</m:t>
                    </m:r>
                    <m:r>
                      <a:rPr lang="en-US" altLang="en-US" sz="2600" b="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en-US" sz="2600" b="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𝜀</m:t>
                    </m:r>
                    <m:r>
                      <a:rPr lang="en-US" altLang="en-US" sz="2600" b="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)={</m:t>
                    </m:r>
                    <m:r>
                      <a:rPr lang="en-US" altLang="en-US" sz="2600" b="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𝜀</m:t>
                    </m:r>
                    <m:r>
                      <a:rPr lang="en-US" altLang="en-US" sz="2600" b="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} </m:t>
                    </m:r>
                  </m:oMath>
                </a14:m>
                <a:endParaRPr lang="en-US" altLang="en-US" sz="2600" b="0" dirty="0" smtClean="0"/>
              </a:p>
              <a:p>
                <a:pPr lvl="2" eaLnBrk="1" hangingPunct="1"/>
                <a:r>
                  <a:rPr lang="en-US" altLang="en-US" sz="2600" b="0" dirty="0" smtClean="0"/>
                  <a:t> </a:t>
                </a:r>
                <a:r>
                  <a:rPr lang="en-US" altLang="en-US" sz="2600" b="0" dirty="0"/>
                  <a:t>The language that </a:t>
                </a:r>
                <a:r>
                  <a:rPr lang="en-US" altLang="en-US" sz="2600" b="0" dirty="0" smtClean="0"/>
                  <a:t>contains </a:t>
                </a:r>
                <a:r>
                  <a:rPr lang="en-US" altLang="en-US" sz="2600" b="0" dirty="0"/>
                  <a:t>just the </a:t>
                </a:r>
                <a:r>
                  <a:rPr lang="en-US" altLang="en-US" sz="2600" b="0" dirty="0">
                    <a:solidFill>
                      <a:srgbClr val="0070C0"/>
                    </a:solidFill>
                  </a:rPr>
                  <a:t>empty string</a:t>
                </a:r>
                <a:endParaRPr lang="en-US" altLang="en-US" sz="2600" b="0" i="1" dirty="0"/>
              </a:p>
              <a:p>
                <a:pPr eaLnBrk="1" hangingPunct="1"/>
                <a:r>
                  <a:rPr lang="en-US" altLang="en-US" sz="2600" b="0" dirty="0">
                    <a:latin typeface="Times New Roman" panose="02020603050405020304" pitchFamily="1" charset="0"/>
                  </a:rPr>
                  <a:t>Basis 3: </a:t>
                </a:r>
                <a14:m>
                  <m:oMath xmlns:m="http://schemas.openxmlformats.org/officeDocument/2006/math">
                    <m:r>
                      <a:rPr lang="en-US" altLang="en-US" sz="26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en-US" sz="2600" b="0" dirty="0">
                    <a:latin typeface="Times New Roman" panose="02020603050405020304" pitchFamily="1" charset="0"/>
                  </a:rPr>
                  <a:t> is a RE, and </a:t>
                </a:r>
                <a14:m>
                  <m:oMath xmlns:m="http://schemas.openxmlformats.org/officeDocument/2006/math">
                    <m:r>
                      <a:rPr lang="en-US" altLang="en-US" sz="2600" b="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𝐿</m:t>
                    </m:r>
                    <m:r>
                      <a:rPr lang="en-US" altLang="en-US" sz="2600" b="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en-US" sz="2600" b="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∅) = ∅ </m:t>
                    </m:r>
                  </m:oMath>
                </a14:m>
                <a:endParaRPr lang="en-US" altLang="en-US" sz="2600" b="0" dirty="0" smtClean="0"/>
              </a:p>
              <a:p>
                <a:pPr lvl="2" eaLnBrk="1" hangingPunct="1"/>
                <a:r>
                  <a:rPr lang="en-US" altLang="en-US" sz="2600" b="0" dirty="0" smtClean="0"/>
                  <a:t> </a:t>
                </a:r>
                <a:r>
                  <a:rPr lang="en-US" altLang="en-US" sz="2600" b="0" dirty="0"/>
                  <a:t>The language that </a:t>
                </a:r>
                <a:r>
                  <a:rPr lang="en-US" altLang="en-US" sz="2600" b="0" dirty="0" smtClean="0"/>
                  <a:t>contains </a:t>
                </a:r>
                <a:r>
                  <a:rPr lang="en-US" altLang="en-US" sz="2600" b="0" dirty="0">
                    <a:solidFill>
                      <a:srgbClr val="0070C0"/>
                    </a:solidFill>
                  </a:rPr>
                  <a:t>no strings</a:t>
                </a:r>
                <a:endParaRPr lang="en-US" altLang="en-US" sz="2600" b="0" dirty="0">
                  <a:solidFill>
                    <a:srgbClr val="0070C0"/>
                  </a:solidFill>
                </a:endParaRPr>
              </a:p>
              <a:p>
                <a:pPr eaLnBrk="1" hangingPunct="1"/>
                <a:endParaRPr lang="en-US" altLang="en-US" sz="2600" b="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" name="Text Box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87960" y="1268730"/>
                <a:ext cx="11775440" cy="470408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1"/>
          <p:cNvSpPr txBox="1">
            <a:spLocks noGrp="1" noChangeArrowheads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defRPr lang="en-US"/>
            </a:pPr>
            <a:fld id="{3DCF62A4-EAD0-9A94-9E77-1CC12C396849}" type="slidenum">
              <a:rPr lang="en-US" sz="1200" cap="none">
                <a:solidFill>
                  <a:srgbClr val="FFFFFF"/>
                </a:solidFill>
              </a:rPr>
            </a:fld>
            <a:endParaRPr lang="en-US" sz="1200" cap="none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2400"/>
              </a:spcBef>
              <a:defRPr lang="en-US"/>
            </a:pPr>
            <a:r>
              <a:t>Algebraic Laws for Regular Expressions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Box 4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60985" y="1268730"/>
                <a:ext cx="11281410" cy="48806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 marL="118745" indent="0" eaLnBrk="1" hangingPunct="1">
                  <a:buNone/>
                </a:pPr>
                <a:r>
                  <a:rPr lang="en-US" dirty="0">
                    <a:solidFill>
                      <a:schemeClr val="accent1">
                        <a:satMod val="150000"/>
                      </a:schemeClr>
                    </a:solidFill>
                    <a:latin typeface="Times New Roman" panose="02020603050405020304" pitchFamily="1" charset="0"/>
                  </a:rPr>
                  <a:t>RE’s: </a:t>
                </a:r>
                <a:r>
                  <a:rPr lang="en-US" dirty="0" smtClean="0">
                    <a:solidFill>
                      <a:schemeClr val="accent1">
                        <a:satMod val="150000"/>
                      </a:schemeClr>
                    </a:solidFill>
                    <a:latin typeface="Times New Roman" panose="02020603050405020304" pitchFamily="1" charset="0"/>
                  </a:rPr>
                  <a:t>Definition</a:t>
                </a:r>
                <a:endParaRPr lang="en-US" dirty="0" smtClean="0">
                  <a:solidFill>
                    <a:schemeClr val="accent1">
                      <a:satMod val="150000"/>
                    </a:schemeClr>
                  </a:solidFill>
                  <a:latin typeface="Times New Roman" panose="02020603050405020304" pitchFamily="1" charset="0"/>
                </a:endParaRPr>
              </a:p>
              <a:p>
                <a:pPr eaLnBrk="1" hangingPunct="1"/>
                <a:r>
                  <a:rPr lang="en-US" altLang="en-US" sz="2800" b="0" u="sng" dirty="0" smtClean="0">
                    <a:latin typeface="Times New Roman" panose="02020603050405020304" pitchFamily="1" charset="0"/>
                  </a:rPr>
                  <a:t>Induction </a:t>
                </a:r>
                <a:r>
                  <a:rPr lang="en-US" altLang="en-US" sz="2800" b="0" u="sng" dirty="0">
                    <a:latin typeface="Times New Roman" panose="02020603050405020304" pitchFamily="1" charset="0"/>
                  </a:rPr>
                  <a:t>1</a:t>
                </a:r>
                <a:r>
                  <a:rPr lang="en-US" altLang="en-US" sz="2800" b="0" dirty="0">
                    <a:latin typeface="Times New Roman" panose="02020603050405020304" pitchFamily="1" charset="0"/>
                  </a:rPr>
                  <a:t>: If </a:t>
                </a:r>
                <a14:m>
                  <m:oMath xmlns:m="http://schemas.openxmlformats.org/officeDocument/2006/math">
                    <m:r>
                      <a:rPr lang="en-US" altLang="en-US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𝐸</m:t>
                    </m:r>
                    <m:r>
                      <a:rPr lang="en-US" altLang="en-US" sz="2800" b="0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en-US" sz="2800" b="0" dirty="0">
                    <a:latin typeface="Times New Roman" panose="02020603050405020304" pitchFamily="1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𝐸</m:t>
                    </m:r>
                    <m:r>
                      <a:rPr lang="en-US" altLang="en-US" sz="2800" b="0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en-US" sz="2800" b="0" dirty="0">
                    <a:latin typeface="Times New Roman" panose="02020603050405020304" pitchFamily="1" charset="0"/>
                  </a:rPr>
                  <a:t> are </a:t>
                </a:r>
                <a:r>
                  <a:rPr lang="en-US" altLang="en-US" sz="2800" b="0" dirty="0">
                    <a:solidFill>
                      <a:srgbClr val="0070C0"/>
                    </a:solidFill>
                    <a:latin typeface="Times New Roman" panose="02020603050405020304" pitchFamily="1" charset="0"/>
                  </a:rPr>
                  <a:t>regular expressions</a:t>
                </a:r>
                <a:r>
                  <a:rPr lang="en-US" altLang="en-US" sz="2800" b="0" dirty="0">
                    <a:latin typeface="Times New Roman" panose="02020603050405020304" pitchFamily="1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en-US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𝐸</m:t>
                    </m:r>
                    <m:r>
                      <a:rPr lang="en-US" altLang="en-US" sz="2800" b="0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1</m:t>
                    </m:r>
                    <m:r>
                      <a:rPr lang="en-US" altLang="en-US" sz="2800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+</m:t>
                    </m:r>
                    <m:r>
                      <a:rPr lang="en-US" altLang="en-US" sz="2800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𝐸</m:t>
                    </m:r>
                    <m:r>
                      <a:rPr lang="en-US" altLang="en-US" sz="2800" b="0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en-US" sz="2800" b="0" dirty="0">
                    <a:latin typeface="Times New Roman" panose="02020603050405020304" pitchFamily="1" charset="0"/>
                  </a:rPr>
                  <a:t> is a </a:t>
                </a:r>
                <a:r>
                  <a:rPr lang="en-US" altLang="en-US" sz="2800" b="0" dirty="0">
                    <a:solidFill>
                      <a:srgbClr val="0070C0"/>
                    </a:solidFill>
                    <a:latin typeface="Times New Roman" panose="02020603050405020304" pitchFamily="1" charset="0"/>
                  </a:rPr>
                  <a:t>regular expression</a:t>
                </a:r>
                <a:r>
                  <a:rPr lang="en-US" altLang="en-US" sz="2800" b="0" dirty="0">
                    <a:latin typeface="Times New Roman" panose="02020603050405020304" pitchFamily="1" charset="0"/>
                  </a:rPr>
                  <a:t>, and </a:t>
                </a:r>
                <a:endParaRPr lang="en-US" altLang="en-US" sz="2800" b="0" dirty="0">
                  <a:latin typeface="Times New Roman" panose="02020603050405020304" pitchFamily="1" charset="0"/>
                </a:endParaRPr>
              </a:p>
              <a:p>
                <a:pPr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𝐿</m:t>
                      </m:r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𝐸</m:t>
                      </m:r>
                      <m:r>
                        <a:rPr lang="en-US" altLang="en-US" sz="2800" b="0" i="1" baseline="-25000" dirty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1</m:t>
                      </m:r>
                      <m:r>
                        <a:rPr lang="en-US" altLang="en-US" sz="2800" b="0" i="1" dirty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+</m:t>
                      </m:r>
                      <m:r>
                        <a:rPr lang="en-US" altLang="en-US" sz="2800" b="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𝐸</m:t>
                      </m:r>
                      <m:r>
                        <a:rPr lang="en-US" altLang="en-US" sz="2800" b="0" i="1" baseline="-25000" dirty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2</m:t>
                      </m:r>
                      <m:r>
                        <a:rPr lang="en-US" altLang="en-US" sz="2800" b="0" i="1" dirty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)=</m:t>
                      </m:r>
                      <m:r>
                        <a:rPr lang="en-US" altLang="en-US" sz="2800" b="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𝐿</m:t>
                      </m:r>
                      <m:r>
                        <a:rPr lang="en-US" altLang="en-US" sz="2800" b="0" i="1" dirty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en-US" sz="2800" b="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𝐸</m:t>
                      </m:r>
                      <m:r>
                        <a:rPr lang="en-US" altLang="en-US" sz="2800" b="0" i="1" baseline="-25000" dirty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1</m:t>
                      </m:r>
                      <m:r>
                        <a:rPr lang="en-US" altLang="en-US" sz="2800" b="0" i="1" dirty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)</m:t>
                      </m:r>
                      <m:r>
                        <a:rPr lang="en-US" altLang="en-US" sz="2800" b="0" i="1" dirty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  <a:sym typeface="Symbol" panose="05050102010706020507" pitchFamily="18" charset="2"/>
                        </a:rPr>
                        <m:t></m:t>
                      </m:r>
                      <m:r>
                        <a:rPr lang="en-US" altLang="en-US" sz="2800" b="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𝐿</m:t>
                      </m:r>
                      <m:r>
                        <a:rPr lang="en-US" altLang="en-US" sz="2800" b="0" i="1" dirty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en-US" sz="2800" b="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𝐸</m:t>
                      </m:r>
                      <m:r>
                        <a:rPr lang="en-US" altLang="en-US" sz="2800" b="0" i="1" baseline="-25000" dirty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2</m:t>
                      </m:r>
                      <m:r>
                        <a:rPr lang="en-US" altLang="en-US" sz="2800" b="0" i="1" dirty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800" b="0" dirty="0">
                  <a:latin typeface="Times New Roman" panose="02020603050405020304" pitchFamily="1" charset="0"/>
                </a:endParaRPr>
              </a:p>
              <a:p>
                <a:pPr eaLnBrk="1" hangingPunct="1"/>
                <a:r>
                  <a:rPr lang="en-US" altLang="en-US" sz="2800" b="0" u="sng" dirty="0" smtClean="0">
                    <a:latin typeface="Times New Roman" panose="02020603050405020304" pitchFamily="1" charset="0"/>
                  </a:rPr>
                  <a:t>Induction 2</a:t>
                </a:r>
                <a:r>
                  <a:rPr lang="en-US" altLang="en-US" sz="2800" b="0" dirty="0" smtClean="0">
                    <a:latin typeface="Times New Roman" panose="02020603050405020304" pitchFamily="1" charset="0"/>
                  </a:rPr>
                  <a:t>: </a:t>
                </a:r>
                <a:r>
                  <a:rPr lang="en-US" altLang="en-US" sz="2800" b="0" dirty="0">
                    <a:latin typeface="Times New Roman" panose="02020603050405020304" pitchFamily="1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𝐸</m:t>
                    </m:r>
                    <m:r>
                      <a:rPr lang="en-US" altLang="en-US" sz="2800" b="0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en-US" sz="2800" b="0" dirty="0">
                    <a:latin typeface="Times New Roman" panose="02020603050405020304" pitchFamily="1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𝐸</m:t>
                    </m:r>
                    <m:r>
                      <a:rPr lang="en-US" altLang="en-US" sz="2800" b="0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en-US" sz="2800" b="0" dirty="0">
                    <a:latin typeface="Times New Roman" panose="02020603050405020304" pitchFamily="1" charset="0"/>
                  </a:rPr>
                  <a:t> are</a:t>
                </a:r>
                <a:r>
                  <a:rPr lang="en-US" altLang="en-US" sz="2800" b="0" dirty="0">
                    <a:solidFill>
                      <a:srgbClr val="0070C0"/>
                    </a:solidFill>
                    <a:latin typeface="Times New Roman" panose="02020603050405020304" pitchFamily="1" charset="0"/>
                  </a:rPr>
                  <a:t> regular expressions</a:t>
                </a:r>
                <a:r>
                  <a:rPr lang="en-US" altLang="en-US" sz="2800" b="0" dirty="0">
                    <a:latin typeface="Times New Roman" panose="02020603050405020304" pitchFamily="1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en-US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𝐸</m:t>
                    </m:r>
                    <m:r>
                      <a:rPr lang="en-US" altLang="en-US" sz="2800" b="0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1</m:t>
                    </m:r>
                    <m:r>
                      <a:rPr lang="en-US" altLang="en-US" sz="2800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𝐸</m:t>
                    </m:r>
                    <m:r>
                      <a:rPr lang="en-US" altLang="en-US" sz="2800" b="0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en-US" sz="2800" b="0" dirty="0">
                    <a:latin typeface="Times New Roman" panose="02020603050405020304" pitchFamily="1" charset="0"/>
                  </a:rPr>
                  <a:t> is a </a:t>
                </a:r>
                <a:r>
                  <a:rPr lang="en-US" altLang="en-US" sz="2800" b="0" dirty="0">
                    <a:solidFill>
                      <a:srgbClr val="0070C0"/>
                    </a:solidFill>
                    <a:latin typeface="Times New Roman" panose="02020603050405020304" pitchFamily="1" charset="0"/>
                  </a:rPr>
                  <a:t>regular expression</a:t>
                </a:r>
                <a:r>
                  <a:rPr lang="en-US" altLang="en-US" sz="2800" b="0" dirty="0">
                    <a:latin typeface="Times New Roman" panose="02020603050405020304" pitchFamily="1" charset="0"/>
                  </a:rPr>
                  <a:t>, </a:t>
                </a:r>
                <a:r>
                  <a:rPr lang="en-US" altLang="en-US" sz="2800" b="0" dirty="0" smtClean="0">
                    <a:latin typeface="Times New Roman" panose="02020603050405020304" pitchFamily="1" charset="0"/>
                  </a:rPr>
                  <a:t>and</a:t>
                </a:r>
                <a:endParaRPr lang="en-US" altLang="en-US" sz="2800" b="0" dirty="0" smtClean="0">
                  <a:latin typeface="Times New Roman" panose="02020603050405020304" pitchFamily="1" charset="0"/>
                </a:endParaRPr>
              </a:p>
              <a:p>
                <a:pPr marL="118745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𝐿</m:t>
                      </m:r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𝐸</m:t>
                      </m:r>
                      <m:r>
                        <a:rPr lang="en-US" altLang="en-US" sz="2800" b="0" i="1" baseline="-25000" dirty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1</m:t>
                      </m:r>
                      <m:r>
                        <a:rPr lang="en-US" altLang="en-US" sz="2800" b="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𝐸</m:t>
                      </m:r>
                      <m:r>
                        <a:rPr lang="en-US" altLang="en-US" sz="2800" b="0" i="1" baseline="-25000" dirty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2</m:t>
                      </m:r>
                      <m:r>
                        <a:rPr lang="en-US" altLang="en-US" sz="2800" b="0" i="1" dirty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)=</m:t>
                      </m:r>
                      <m:r>
                        <a:rPr lang="en-US" altLang="en-US" sz="2800" b="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𝐿</m:t>
                      </m:r>
                      <m:r>
                        <a:rPr lang="en-US" altLang="en-US" sz="2800" b="0" i="1" dirty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en-US" sz="2800" b="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𝐸</m:t>
                      </m:r>
                      <m:r>
                        <a:rPr lang="en-US" altLang="en-US" sz="2800" b="0" i="1" baseline="-25000" dirty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1</m:t>
                      </m:r>
                      <m:r>
                        <a:rPr lang="en-US" altLang="en-US" sz="2800" b="0" i="1" dirty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)</m:t>
                      </m:r>
                      <m:r>
                        <a:rPr lang="en-US" altLang="en-US" sz="2800" b="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𝐿</m:t>
                      </m:r>
                      <m:r>
                        <a:rPr lang="en-US" altLang="en-US" sz="2800" b="0" i="1" dirty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en-US" sz="2800" b="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𝐸</m:t>
                      </m:r>
                      <m:r>
                        <a:rPr lang="en-US" altLang="en-US" sz="2800" b="0" i="1" baseline="-25000" dirty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2</m:t>
                      </m:r>
                      <m:r>
                        <a:rPr lang="en-US" altLang="en-US" sz="2800" b="0" i="1" dirty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800" b="0" dirty="0">
                  <a:latin typeface="Times New Roman" panose="02020603050405020304" pitchFamily="1" charset="0"/>
                </a:endParaRPr>
              </a:p>
              <a:p>
                <a:pPr eaLnBrk="1" hangingPunct="1"/>
                <a:endParaRPr lang="en-US" altLang="en-US" sz="2800" b="0" dirty="0">
                  <a:latin typeface="Times New Roman" panose="02020603050405020304" pitchFamily="1" charset="0"/>
                </a:endParaRPr>
              </a:p>
            </p:txBody>
          </p:sp>
        </mc:Choice>
        <mc:Fallback>
          <p:sp>
            <p:nvSpPr>
              <p:cNvPr id="3" name="Text Box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60985" y="1268730"/>
                <a:ext cx="11281410" cy="488061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1"/>
          <p:cNvSpPr txBox="1">
            <a:spLocks noGrp="1" noChangeArrowheads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defRPr lang="en-US"/>
            </a:pPr>
            <a:fld id="{3DCF257C-32D0-9AD3-9E77-C4866B396891}" type="slidenum">
              <a:rPr lang="en-US" sz="1200" cap="none">
                <a:solidFill>
                  <a:srgbClr val="FFFFFF"/>
                </a:solidFill>
              </a:rPr>
            </a:fld>
            <a:endParaRPr lang="en-US" sz="1200" cap="none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4"/>
              <p:cNvSpPr/>
              <p:nvPr/>
            </p:nvSpPr>
            <p:spPr>
              <a:xfrm>
                <a:off x="1117600" y="5333365"/>
                <a:ext cx="10621010" cy="64325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no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Gill Sans MT" panose="020B0502020104020203" pitchFamily="2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Gill Sans MT" panose="020B0502020104020203" pitchFamily="2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Gill Sans MT" panose="020B0502020104020203" pitchFamily="2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Gill Sans MT" panose="020B0502020104020203" pitchFamily="2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Gill Sans MT" panose="020B0502020104020203" pitchFamily="2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anose="020B0502020104020203" pitchFamily="2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anose="020B0502020104020203" pitchFamily="2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anose="020B0502020104020203" pitchFamily="2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anose="020B0502020104020203" pitchFamily="2" charset="0"/>
                  </a:defRPr>
                </a:lvl9pPr>
              </a:lstStyle>
              <a:p>
                <a:r>
                  <a:rPr lang="en-US" altLang="en-US" b="1" i="1" u="sng" dirty="0" smtClean="0">
                    <a:latin typeface="Times New Roman" panose="02020603050405020304" pitchFamily="1" charset="0"/>
                    <a:cs typeface="Times New Roman" panose="02020603050405020304" pitchFamily="1" charset="0"/>
                  </a:rPr>
                  <a:t>Concatenation</a:t>
                </a:r>
                <a:r>
                  <a:rPr lang="en-US" altLang="en-US" i="1" dirty="0" smtClean="0">
                    <a:latin typeface="Times New Roman" panose="02020603050405020304" pitchFamily="1" charset="0"/>
                    <a:cs typeface="Times New Roman" panose="02020603050405020304" pitchFamily="1" charset="0"/>
                  </a:rPr>
                  <a:t> </a:t>
                </a:r>
                <a:r>
                  <a:rPr lang="en-US" altLang="en-US" dirty="0" smtClean="0">
                    <a:latin typeface="Times New Roman" panose="02020603050405020304" pitchFamily="1" charset="0"/>
                    <a:cs typeface="Times New Roman" panose="02020603050405020304" pitchFamily="1" charset="0"/>
                  </a:rPr>
                  <a:t>: the set of strings </a:t>
                </a:r>
                <a14:m>
                  <m:oMath xmlns:m="http://schemas.openxmlformats.org/officeDocument/2006/math">
                    <m:r>
                      <a:rPr lang="en-US" alt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𝒘𝒙</m:t>
                    </m:r>
                  </m:oMath>
                </a14:m>
                <a:r>
                  <a:rPr lang="en-US" altLang="en-US" dirty="0" smtClean="0">
                    <a:latin typeface="Times New Roman" panose="02020603050405020304" pitchFamily="1" charset="0"/>
                    <a:cs typeface="Times New Roman" panose="02020603050405020304" pitchFamily="1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alt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altLang="en-US" dirty="0" smtClean="0">
                    <a:latin typeface="Times New Roman" panose="02020603050405020304" pitchFamily="1" charset="0"/>
                    <a:cs typeface="Times New Roman" panose="02020603050405020304" pitchFamily="1" charset="0"/>
                  </a:rPr>
                  <a:t> is in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𝐿</m:t>
                    </m:r>
                    <m:r>
                      <a:rPr lang="en-US" alt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𝐸</m:t>
                    </m:r>
                    <m:r>
                      <a:rPr lang="en-US" altLang="en-US" i="1" baseline="-25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1</m:t>
                    </m:r>
                    <m:r>
                      <a:rPr lang="en-US" alt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>
                    <a:latin typeface="Times New Roman" panose="02020603050405020304" pitchFamily="1" charset="0"/>
                    <a:cs typeface="Times New Roman" panose="02020603050405020304" pitchFamily="1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b="1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en-US" dirty="0" smtClean="0">
                    <a:latin typeface="Times New Roman" panose="02020603050405020304" pitchFamily="1" charset="0"/>
                    <a:cs typeface="Times New Roman" panose="02020603050405020304" pitchFamily="1" charset="0"/>
                  </a:rPr>
                  <a:t> is in</a:t>
                </a:r>
                <a:r>
                  <a:rPr lang="en-US" altLang="en-US" dirty="0" smtClean="0">
                    <a:solidFill>
                      <a:srgbClr val="FF0000"/>
                    </a:solidFill>
                    <a:latin typeface="Times New Roman" panose="02020603050405020304" pitchFamily="1" charset="0"/>
                    <a:cs typeface="Times New Roman" panose="02020603050405020304" pitchFamily="1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𝐿</m:t>
                    </m:r>
                    <m:r>
                      <a:rPr lang="en-US" alt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𝐸</m:t>
                    </m:r>
                    <m:r>
                      <a:rPr lang="en-US" altLang="en-US" i="1" baseline="-25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2</m:t>
                    </m:r>
                    <m:r>
                      <a:rPr lang="en-US" alt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>
                    <a:latin typeface="Times New Roman" panose="02020603050405020304" pitchFamily="1" charset="0"/>
                    <a:cs typeface="Times New Roman" panose="02020603050405020304" pitchFamily="1" charset="0"/>
                  </a:rPr>
                  <a:t>.</a:t>
                </a:r>
                <a:endParaRPr lang="en-US" altLang="en-US" dirty="0">
                  <a:latin typeface="Times New Roman" panose="02020603050405020304" pitchFamily="1" charset="0"/>
                  <a:cs typeface="Times New Roman" panose="02020603050405020304" pitchFamily="1" charset="0"/>
                </a:endParaRPr>
              </a:p>
            </p:txBody>
          </p:sp>
        </mc:Choice>
        <mc:Fallback>
          <p:sp>
            <p:nvSpPr>
              <p:cNvPr id="5" name="Text Box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600" y="5333365"/>
                <a:ext cx="10621010" cy="64325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ine 5"/>
          <p:cNvSpPr/>
          <p:nvPr/>
        </p:nvSpPr>
        <p:spPr>
          <a:xfrm flipV="1">
            <a:off x="5781675" y="4469765"/>
            <a:ext cx="847725" cy="762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triangle" w="med" len="med"/>
          </a:ln>
          <a:effectLst/>
        </p:spPr>
        <p:txBody>
          <a:bodyPr rot="10800000" vert="horz" wrap="square" lIns="91440" tIns="45720" rIns="91440" bIns="45720" numCol="1" spcCol="215900" anchor="t"/>
          <a:lstStyle/>
          <a:p>
            <a:pPr>
              <a:defRPr lang="en-US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title"/>
          </p:nvPr>
        </p:nvSpPr>
        <p:spPr>
          <a:xfrm>
            <a:off x="838200" y="267970"/>
            <a:ext cx="10515600" cy="663575"/>
          </a:xfrm>
        </p:spPr>
        <p:txBody>
          <a:bodyPr/>
          <a:lstStyle/>
          <a:p>
            <a:pPr>
              <a:spcBef>
                <a:spcPts val="2400"/>
              </a:spcBef>
              <a:defRPr lang="en-US"/>
            </a:pPr>
            <a:r>
              <a:t>Algebraic Laws for Regular Expressions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Box 4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76555" y="1268730"/>
                <a:ext cx="11528425" cy="47720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 marL="118745" indent="0" eaLnBrk="1" hangingPunct="1">
                  <a:buNone/>
                </a:pPr>
                <a:r>
                  <a:rPr lang="en-US" b="0" dirty="0">
                    <a:solidFill>
                      <a:schemeClr val="accent1">
                        <a:satMod val="150000"/>
                      </a:schemeClr>
                    </a:solidFill>
                    <a:latin typeface="Times New Roman" panose="02020603050405020304" pitchFamily="1" charset="0"/>
                  </a:rPr>
                  <a:t>RE’s: </a:t>
                </a:r>
                <a:r>
                  <a:rPr lang="en-US" b="0" dirty="0" smtClean="0">
                    <a:solidFill>
                      <a:schemeClr val="accent1">
                        <a:satMod val="150000"/>
                      </a:schemeClr>
                    </a:solidFill>
                    <a:latin typeface="Times New Roman" panose="02020603050405020304" pitchFamily="1" charset="0"/>
                  </a:rPr>
                  <a:t>Definition</a:t>
                </a:r>
                <a:endParaRPr lang="en-US" b="0" dirty="0" smtClean="0">
                  <a:solidFill>
                    <a:schemeClr val="accent1">
                      <a:satMod val="150000"/>
                    </a:schemeClr>
                  </a:solidFill>
                  <a:latin typeface="Times New Roman" panose="02020603050405020304" pitchFamily="1" charset="0"/>
                </a:endParaRPr>
              </a:p>
              <a:p>
                <a:pPr eaLnBrk="1" hangingPunct="1"/>
                <a:r>
                  <a:rPr lang="en-US" altLang="en-US" sz="2800" b="0" u="sng" dirty="0">
                    <a:latin typeface="Times New Roman" panose="02020603050405020304" pitchFamily="1" charset="0"/>
                  </a:rPr>
                  <a:t>Induction 3</a:t>
                </a:r>
                <a:r>
                  <a:rPr lang="en-US" altLang="en-US" sz="2800" b="0" dirty="0">
                    <a:latin typeface="Times New Roman" panose="02020603050405020304" pitchFamily="1" charset="0"/>
                  </a:rPr>
                  <a:t>: If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en-US" sz="2800" b="0" dirty="0">
                    <a:latin typeface="Times New Roman" panose="02020603050405020304" pitchFamily="1" charset="0"/>
                  </a:rPr>
                  <a:t> is a </a:t>
                </a:r>
                <a:r>
                  <a:rPr lang="en-US" altLang="en-US" sz="2800" b="0" dirty="0">
                    <a:solidFill>
                      <a:srgbClr val="FF0000"/>
                    </a:solidFill>
                    <a:latin typeface="Times New Roman" panose="02020603050405020304" pitchFamily="1" charset="0"/>
                  </a:rPr>
                  <a:t>RE</a:t>
                </a:r>
                <a:r>
                  <a:rPr lang="en-US" altLang="en-US" sz="2800" b="0" dirty="0">
                    <a:latin typeface="Times New Roman" panose="02020603050405020304" pitchFamily="1" charset="0"/>
                  </a:rPr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en-US" sz="28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en-US" sz="2800" b="0" dirty="0">
                    <a:latin typeface="Times New Roman" panose="02020603050405020304" pitchFamily="1" charset="0"/>
                  </a:rPr>
                  <a:t> is a </a:t>
                </a:r>
                <a:r>
                  <a:rPr lang="en-US" altLang="en-US" sz="2800" b="0" dirty="0">
                    <a:solidFill>
                      <a:srgbClr val="FF0000"/>
                    </a:solidFill>
                    <a:latin typeface="Times New Roman" panose="02020603050405020304" pitchFamily="1" charset="0"/>
                  </a:rPr>
                  <a:t>RE</a:t>
                </a:r>
                <a:r>
                  <a:rPr lang="en-US" altLang="en-US" sz="2800" b="0" dirty="0">
                    <a:latin typeface="Times New Roman" panose="02020603050405020304" pitchFamily="1" charset="0"/>
                  </a:rPr>
                  <a:t>, and </a:t>
                </a:r>
                <a:endParaRPr lang="en-US" altLang="en-US" sz="2800" b="0" dirty="0">
                  <a:latin typeface="Times New Roman" panose="02020603050405020304" pitchFamily="1" charset="0"/>
                </a:endParaRPr>
              </a:p>
              <a:p>
                <a:pPr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𝐿</m:t>
                      </m:r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en-US" sz="2800" b="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800" b="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altLang="en-US" sz="2800" b="0" i="1" dirty="0"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) = </m:t>
                      </m:r>
                      <m:sSup>
                        <m:sSupPr>
                          <m:ctrlPr>
                            <a:rPr lang="en-US" altLang="en-US" sz="2800" b="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800" b="0" i="1" dirty="0"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sz="2800" b="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en-US" sz="2800" b="0" i="1" dirty="0"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sz="2800" b="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en-US" sz="2800" b="0" i="1" dirty="0"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US" altLang="en-US" sz="2800" b="0" i="1" dirty="0"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altLang="en-US" sz="2800" b="0" dirty="0">
                  <a:latin typeface="Times New Roman" panose="02020603050405020304" pitchFamily="1" charset="0"/>
                </a:endParaRPr>
              </a:p>
              <a:p>
                <a:pPr eaLnBrk="1" hangingPunct="1"/>
                <a:endParaRPr lang="en-US" altLang="en-US" sz="2800" b="0" dirty="0">
                  <a:latin typeface="Times New Roman" panose="02020603050405020304" pitchFamily="1" charset="0"/>
                </a:endParaRPr>
              </a:p>
            </p:txBody>
          </p:sp>
        </mc:Choice>
        <mc:Fallback>
          <p:sp>
            <p:nvSpPr>
              <p:cNvPr id="3" name="Text Box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76555" y="1268730"/>
                <a:ext cx="11528425" cy="477202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1"/>
          <p:cNvSpPr txBox="1">
            <a:spLocks noGrp="1" noChangeArrowheads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defRPr lang="en-US"/>
            </a:pPr>
            <a:fld id="{3DCF2C44-0AD0-9ADA-9E77-FC8F623968A9}" type="slidenum">
              <a:rPr lang="en-US" sz="1200" cap="none">
                <a:solidFill>
                  <a:srgbClr val="FFFFFF"/>
                </a:solidFill>
              </a:rPr>
            </a:fld>
            <a:endParaRPr lang="en-US" sz="1200" cap="none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4"/>
              <p:cNvSpPr/>
              <p:nvPr/>
            </p:nvSpPr>
            <p:spPr>
              <a:xfrm>
                <a:off x="377190" y="4330700"/>
                <a:ext cx="11527790" cy="138366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Gill Sans MT" panose="020B0502020104020203" pitchFamily="2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Gill Sans MT" panose="020B0502020104020203" pitchFamily="2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Gill Sans MT" panose="020B0502020104020203" pitchFamily="2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Gill Sans MT" panose="020B0502020104020203" pitchFamily="2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Gill Sans MT" panose="020B0502020104020203" pitchFamily="2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anose="020B0502020104020203" pitchFamily="2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anose="020B0502020104020203" pitchFamily="2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anose="020B0502020104020203" pitchFamily="2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anose="020B0502020104020203" pitchFamily="2" charset="0"/>
                  </a:defRPr>
                </a:lvl9pPr>
              </a:lstStyle>
              <a:p>
                <a:r>
                  <a:rPr lang="en-US" altLang="en-US" sz="2800" b="1" i="1" u="sng" dirty="0">
                    <a:latin typeface="Times New Roman" panose="02020603050405020304" pitchFamily="1" charset="0"/>
                    <a:cs typeface="Times New Roman" panose="02020603050405020304" pitchFamily="1" charset="0"/>
                  </a:rPr>
                  <a:t>Closure</a:t>
                </a:r>
                <a:r>
                  <a:rPr lang="en-US" altLang="en-US" sz="2800" dirty="0">
                    <a:latin typeface="Times New Roman" panose="02020603050405020304" pitchFamily="1" charset="0"/>
                    <a:cs typeface="Times New Roman" panose="02020603050405020304" pitchFamily="1" charset="0"/>
                  </a:rPr>
                  <a:t>, or “</a:t>
                </a:r>
                <a:r>
                  <a:rPr lang="en-US" altLang="en-US" sz="2800" b="1" dirty="0">
                    <a:latin typeface="Times New Roman" panose="02020603050405020304" pitchFamily="1" charset="0"/>
                    <a:cs typeface="Times New Roman" panose="02020603050405020304" pitchFamily="1" charset="0"/>
                  </a:rPr>
                  <a:t>Kleene closure</a:t>
                </a:r>
                <a:r>
                  <a:rPr lang="en-US" altLang="en-US" sz="2800" dirty="0">
                    <a:latin typeface="Times New Roman" panose="02020603050405020304" pitchFamily="1" charset="0"/>
                    <a:cs typeface="Times New Roman" panose="02020603050405020304" pitchFamily="1" charset="0"/>
                  </a:rPr>
                  <a:t>” = set of strings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 </m:t>
                    </m:r>
                    <m:r>
                      <a:rPr lang="en-US" alt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𝑤</m:t>
                    </m:r>
                    <m:r>
                      <a:rPr lang="en-US" altLang="en-US" sz="2800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1</m:t>
                    </m:r>
                    <m:r>
                      <a:rPr lang="en-US" altLang="en-US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𝑤</m:t>
                    </m:r>
                    <m:r>
                      <a:rPr lang="en-US" altLang="en-US" sz="2800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2</m:t>
                    </m:r>
                    <m:r>
                      <a:rPr lang="en-US" altLang="en-US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…</m:t>
                    </m:r>
                    <m:r>
                      <a:rPr lang="en-US" altLang="en-US" sz="2800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𝑤</m:t>
                    </m:r>
                    <m:r>
                      <a:rPr lang="en-US" altLang="en-US" sz="2800" i="1" baseline="-25000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sz="2800" dirty="0">
                    <a:latin typeface="Times New Roman" panose="02020603050405020304" pitchFamily="1" charset="0"/>
                    <a:cs typeface="Times New Roman" panose="02020603050405020304" pitchFamily="1" charset="0"/>
                  </a:rPr>
                  <a:t>, for some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𝑛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≥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en-US" sz="2800" dirty="0">
                    <a:latin typeface="Times New Roman" panose="02020603050405020304" pitchFamily="1" charset="0"/>
                    <a:cs typeface="Times New Roman" panose="02020603050405020304" pitchFamily="1" charset="0"/>
                  </a:rPr>
                  <a:t>, where each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𝑤</m:t>
                    </m:r>
                    <m:r>
                      <a:rPr lang="en-US" altLang="en-US" sz="2800" i="1" baseline="-25000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sz="2800" dirty="0">
                    <a:latin typeface="Times New Roman" panose="02020603050405020304" pitchFamily="1" charset="0"/>
                    <a:cs typeface="Times New Roman" panose="02020603050405020304" pitchFamily="1" charset="0"/>
                  </a:rPr>
                  <a:t> is in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𝐿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𝐸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800" dirty="0">
                    <a:latin typeface="Times New Roman" panose="02020603050405020304" pitchFamily="1" charset="0"/>
                    <a:cs typeface="Times New Roman" panose="02020603050405020304" pitchFamily="1" charset="0"/>
                  </a:rPr>
                  <a:t>.</a:t>
                </a:r>
                <a:endParaRPr lang="en-US" altLang="en-US" sz="2800" dirty="0">
                  <a:latin typeface="Times New Roman" panose="02020603050405020304" pitchFamily="1" charset="0"/>
                  <a:cs typeface="Times New Roman" panose="02020603050405020304" pitchFamily="1" charset="0"/>
                </a:endParaRPr>
              </a:p>
              <a:p>
                <a:r>
                  <a:rPr lang="en-US" altLang="en-US" sz="2800" u="sng" dirty="0">
                    <a:latin typeface="Times New Roman" panose="02020603050405020304" pitchFamily="1" charset="0"/>
                    <a:cs typeface="Times New Roman" panose="02020603050405020304" pitchFamily="1" charset="0"/>
                  </a:rPr>
                  <a:t>Note</a:t>
                </a:r>
                <a:r>
                  <a:rPr lang="en-US" altLang="en-US" sz="2800" dirty="0">
                    <a:latin typeface="Times New Roman" panose="02020603050405020304" pitchFamily="1" charset="0"/>
                    <a:cs typeface="Times New Roman" panose="02020603050405020304" pitchFamily="1" charset="0"/>
                  </a:rPr>
                  <a:t>: when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𝑛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en-US" sz="2800" dirty="0">
                    <a:latin typeface="Times New Roman" panose="02020603050405020304" pitchFamily="1" charset="0"/>
                    <a:cs typeface="Times New Roman" panose="02020603050405020304" pitchFamily="1" charset="0"/>
                  </a:rPr>
                  <a:t>, the string is </a:t>
                </a:r>
                <a14:m>
                  <m:oMath xmlns:m="http://schemas.openxmlformats.org/officeDocument/2006/math">
                    <m:r>
                      <a:rPr lang="en-US" altLang="en-US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en-US" altLang="en-US" sz="2800" dirty="0">
                    <a:latin typeface="Times New Roman" panose="02020603050405020304" pitchFamily="1" charset="0"/>
                    <a:cs typeface="Times New Roman" panose="02020603050405020304" pitchFamily="1" charset="0"/>
                  </a:rPr>
                  <a:t>.</a:t>
                </a:r>
                <a:endParaRPr lang="en-US" altLang="en-US" sz="2800" dirty="0">
                  <a:latin typeface="Times New Roman" panose="02020603050405020304" pitchFamily="1" charset="0"/>
                  <a:cs typeface="Times New Roman" panose="02020603050405020304" pitchFamily="1" charset="0"/>
                </a:endParaRPr>
              </a:p>
            </p:txBody>
          </p:sp>
        </mc:Choice>
        <mc:Fallback>
          <p:sp>
            <p:nvSpPr>
              <p:cNvPr id="5" name="Text Box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90" y="4330700"/>
                <a:ext cx="11527790" cy="1383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ine 5"/>
          <p:cNvSpPr/>
          <p:nvPr/>
        </p:nvSpPr>
        <p:spPr>
          <a:xfrm flipV="1">
            <a:off x="6073140" y="2882900"/>
            <a:ext cx="708025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triangle" w="med" len="med"/>
          </a:ln>
          <a:effectLst/>
        </p:spPr>
        <p:txBody>
          <a:bodyPr rot="10800000" vert="horz" wrap="square" lIns="91440" tIns="45720" rIns="91440" bIns="45720" numCol="1" spcCol="215900" anchor="t"/>
          <a:lstStyle/>
          <a:p>
            <a:pPr>
              <a:defRPr lang="en-US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2400"/>
              </a:spcBef>
              <a:defRPr lang="en-US"/>
            </a:pPr>
            <a:r>
              <a:t>Algebraic Laws for Regular Expressions</a:t>
            </a:r>
          </a:p>
        </p:txBody>
      </p:sp>
      <p:sp>
        <p:nvSpPr>
          <p:cNvPr id="3" name="Text Box 4"/>
          <p:cNvSpPr>
            <a:spLocks noGrp="1" noChangeArrowheads="1"/>
          </p:cNvSpPr>
          <p:nvPr>
            <p:ph type="body" idx="1"/>
          </p:nvPr>
        </p:nvSpPr>
        <p:spPr>
          <a:xfrm>
            <a:off x="166370" y="1268730"/>
            <a:ext cx="11861165" cy="4859020"/>
          </a:xfrm>
          <a:solidFill>
            <a:schemeClr val="bg1"/>
          </a:solidFill>
        </p:spPr>
        <p:txBody>
          <a:bodyPr vert="horz" wrap="square" lIns="91440" tIns="45720" rIns="91440" bIns="45720" numCol="1" spcCol="215900" anchor="t"/>
          <a:lstStyle/>
          <a:p>
            <a:pPr marL="118745" indent="0">
              <a:buNone/>
              <a:defRPr lang="en-US"/>
            </a:pPr>
            <a:r>
              <a:rPr lang="en-US" b="0" cap="none">
                <a:solidFill>
                  <a:srgbClr val="3D9CF3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Precedence of Operators</a:t>
            </a:r>
            <a:endParaRPr lang="en-US" b="0" cap="none">
              <a:solidFill>
                <a:srgbClr val="3D9CF3"/>
              </a:solidFill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>
              <a:defRPr lang="en-US"/>
            </a:pPr>
            <a:r>
              <a:rPr lang="en-US" sz="2800" b="0" cap="none">
                <a:solidFill>
                  <a:srgbClr val="FF0000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Parentheses</a:t>
            </a: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 may be used wherever needed to influence the</a:t>
            </a:r>
            <a:r>
              <a:rPr lang="en-US" sz="2800" b="0" cap="none">
                <a:solidFill>
                  <a:srgbClr val="0070C0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 grouping of operators.</a:t>
            </a:r>
            <a:endParaRPr lang="en-US" sz="2800" b="0" cap="none">
              <a:solidFill>
                <a:srgbClr val="0070C0"/>
              </a:solidFill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>
              <a:defRPr lang="en-US"/>
            </a:pP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Order of precedence is:</a:t>
            </a:r>
            <a:endParaRPr lang="en-US" sz="28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 lvl="1">
              <a:defRPr lang="en-US"/>
            </a:pPr>
            <a:r>
              <a:rPr lang="en-US" sz="2700" b="0" cap="none">
                <a:solidFill>
                  <a:srgbClr val="FF0000"/>
                </a:solidFill>
              </a:rPr>
              <a:t>* (Kleene closure)</a:t>
            </a:r>
            <a:r>
              <a:rPr lang="en-US" sz="2700" b="0" cap="none"/>
              <a:t>….[highest priority], then </a:t>
            </a:r>
            <a:r>
              <a:rPr lang="en-US" sz="2700" b="0" cap="none">
                <a:solidFill>
                  <a:srgbClr val="FF0000"/>
                </a:solidFill>
              </a:rPr>
              <a:t>concatenation</a:t>
            </a:r>
            <a:r>
              <a:rPr lang="en-US" sz="2700" b="0" cap="none"/>
              <a:t>, then </a:t>
            </a:r>
            <a:r>
              <a:rPr lang="en-US" sz="2700" cap="none">
                <a:solidFill>
                  <a:srgbClr val="FF0000"/>
                </a:solidFill>
              </a:rPr>
              <a:t>+</a:t>
            </a:r>
            <a:r>
              <a:rPr lang="en-US" sz="2700" b="0" cap="none">
                <a:solidFill>
                  <a:srgbClr val="FF0000"/>
                </a:solidFill>
              </a:rPr>
              <a:t> (Union)</a:t>
            </a:r>
            <a:r>
              <a:rPr lang="en-US" sz="2700" b="0" cap="none"/>
              <a:t> ….[lowest].</a:t>
            </a:r>
            <a:endParaRPr lang="en-US" sz="2700" b="0" cap="none"/>
          </a:p>
          <a:p>
            <a:pPr marL="118745" indent="0">
              <a:buNone/>
              <a:defRPr lang="en-US"/>
            </a:pPr>
            <a:endParaRPr lang="en-US" sz="2700" b="0" cap="none">
              <a:solidFill>
                <a:srgbClr val="3D9CF3"/>
              </a:solidFill>
            </a:endParaRPr>
          </a:p>
        </p:txBody>
      </p:sp>
      <p:sp>
        <p:nvSpPr>
          <p:cNvPr id="4" name="Slide Number Placeholder 1"/>
          <p:cNvSpPr txBox="1">
            <a:spLocks noGrp="1" noChangeArrowheads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defRPr lang="en-US"/>
            </a:pPr>
            <a:fld id="{3DCF5C05-4BD0-9AAA-9E77-BDFF123968E8}" type="slidenum">
              <a:rPr lang="en-US" sz="1200" cap="none">
                <a:solidFill>
                  <a:srgbClr val="FFFFFF"/>
                </a:solidFill>
              </a:rPr>
            </a:fld>
            <a:endParaRPr lang="en-US" sz="1200" cap="none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2400"/>
              </a:spcBef>
              <a:defRPr lang="en-US"/>
            </a:pPr>
            <a:r>
              <a:t>Algebraic Laws for Regular Expressions</a:t>
            </a:r>
          </a:p>
        </p:txBody>
      </p:sp>
      <p:sp>
        <p:nvSpPr>
          <p:cNvPr id="3" name="Text Box 4"/>
          <p:cNvSpPr>
            <a:spLocks noGrp="1" noChangeArrowheads="1"/>
          </p:cNvSpPr>
          <p:nvPr>
            <p:ph type="body" idx="1"/>
          </p:nvPr>
        </p:nvSpPr>
        <p:spPr>
          <a:xfrm>
            <a:off x="485775" y="1167130"/>
            <a:ext cx="11468100" cy="5018405"/>
          </a:xfrm>
          <a:solidFill>
            <a:schemeClr val="bg1"/>
          </a:solidFill>
        </p:spPr>
        <p:txBody>
          <a:bodyPr vert="horz" wrap="square" lIns="91440" tIns="45720" rIns="91440" bIns="45720" numCol="1" spcCol="215900" anchor="t"/>
          <a:lstStyle/>
          <a:p>
            <a:pPr marL="118745" indent="0">
              <a:lnSpc>
                <a:spcPct val="80000"/>
              </a:lnSpc>
              <a:spcBef>
                <a:spcPts val="650"/>
              </a:spcBef>
              <a:buNone/>
              <a:defRPr lang="en-US" sz="2080" cap="none"/>
            </a:pPr>
            <a:r>
              <a:rPr lang="en-US" sz="2430" cap="none">
                <a:solidFill>
                  <a:srgbClr val="3D9CF3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Algebraic Laws</a:t>
            </a:r>
            <a:endParaRPr lang="en-US" sz="2430" cap="none">
              <a:solidFill>
                <a:srgbClr val="3D9CF3"/>
              </a:solidFill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>
              <a:lnSpc>
                <a:spcPct val="80000"/>
              </a:lnSpc>
              <a:spcBef>
                <a:spcPts val="650"/>
              </a:spcBef>
              <a:defRPr lang="en-US" sz="2080" cap="none"/>
            </a:pPr>
            <a:r>
              <a:rPr lang="en-US" sz="2800" b="0" cap="none">
                <a:solidFill>
                  <a:srgbClr val="FF0000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Union </a:t>
            </a: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and </a:t>
            </a:r>
            <a:r>
              <a:rPr lang="en-US" sz="2800" b="0" cap="none">
                <a:solidFill>
                  <a:srgbClr val="FF0000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concatenation </a:t>
            </a: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behave sort of like </a:t>
            </a:r>
            <a:r>
              <a:rPr lang="en-US" sz="2800" b="0" cap="none">
                <a:solidFill>
                  <a:srgbClr val="0070C0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addition </a:t>
            </a: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and </a:t>
            </a:r>
            <a:r>
              <a:rPr lang="en-US" sz="2800" b="0" cap="none">
                <a:solidFill>
                  <a:srgbClr val="0070C0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multiplication</a:t>
            </a: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.</a:t>
            </a:r>
            <a:endParaRPr lang="en-US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 lvl="1">
              <a:lnSpc>
                <a:spcPct val="80000"/>
              </a:lnSpc>
              <a:spcBef>
                <a:spcPts val="325"/>
              </a:spcBef>
              <a:defRPr lang="en-US" sz="1820" cap="none"/>
            </a:pPr>
            <a:r>
              <a:rPr lang="en-US" sz="2600" cap="none">
                <a:solidFill>
                  <a:srgbClr val="FF0000"/>
                </a:solidFill>
              </a:rPr>
              <a:t>+</a:t>
            </a:r>
            <a:r>
              <a:rPr lang="en-US" sz="2600" b="0" cap="none"/>
              <a:t> is </a:t>
            </a:r>
            <a:r>
              <a:rPr lang="en-US" sz="2600" b="0" i="1" cap="none"/>
              <a:t>commutative</a:t>
            </a:r>
            <a:r>
              <a:rPr lang="en-US" sz="2600" b="0" cap="none"/>
              <a:t> and </a:t>
            </a:r>
            <a:r>
              <a:rPr lang="en-US" sz="2600" b="0" i="1" cap="none"/>
              <a:t>associative</a:t>
            </a:r>
            <a:r>
              <a:rPr lang="en-US" sz="2600" b="0" cap="none"/>
              <a:t>; </a:t>
            </a:r>
            <a:endParaRPr lang="en-US" sz="2600" b="0" cap="none"/>
          </a:p>
          <a:p>
            <a:pPr lvl="1">
              <a:lnSpc>
                <a:spcPct val="80000"/>
              </a:lnSpc>
              <a:spcBef>
                <a:spcPts val="325"/>
              </a:spcBef>
              <a:defRPr lang="en-US" sz="1820" cap="none"/>
            </a:pPr>
            <a:r>
              <a:rPr lang="en-US" sz="2600" b="0" cap="none">
                <a:solidFill>
                  <a:srgbClr val="FF0000"/>
                </a:solidFill>
              </a:rPr>
              <a:t>concatenation </a:t>
            </a:r>
            <a:r>
              <a:rPr lang="en-US" sz="2600" b="0" cap="none"/>
              <a:t>is </a:t>
            </a:r>
            <a:r>
              <a:rPr lang="en-US" sz="2600" b="0" i="1" cap="none"/>
              <a:t>associative</a:t>
            </a:r>
            <a:r>
              <a:rPr lang="en-US" sz="2600" b="0" cap="none"/>
              <a:t>.</a:t>
            </a:r>
            <a:endParaRPr lang="en-US" sz="2600" b="0" cap="none"/>
          </a:p>
          <a:p>
            <a:pPr lvl="1">
              <a:lnSpc>
                <a:spcPct val="80000"/>
              </a:lnSpc>
              <a:spcBef>
                <a:spcPts val="325"/>
              </a:spcBef>
              <a:defRPr lang="en-US" sz="1820" cap="none"/>
            </a:pPr>
            <a:r>
              <a:rPr lang="en-US" sz="2600" b="0" cap="none">
                <a:solidFill>
                  <a:srgbClr val="FF0000"/>
                </a:solidFill>
              </a:rPr>
              <a:t>Concatenation </a:t>
            </a:r>
            <a:r>
              <a:rPr lang="en-US" sz="2600" b="0" cap="none"/>
              <a:t>distributes over </a:t>
            </a:r>
            <a:r>
              <a:rPr lang="en-US" sz="2600" cap="none">
                <a:solidFill>
                  <a:srgbClr val="FF0000"/>
                </a:solidFill>
              </a:rPr>
              <a:t>+</a:t>
            </a:r>
            <a:r>
              <a:rPr lang="en-US" sz="2600" b="0" cap="none"/>
              <a:t>.</a:t>
            </a:r>
            <a:endParaRPr lang="en-US" sz="2600" b="0" cap="none"/>
          </a:p>
          <a:p>
            <a:pPr lvl="1">
              <a:lnSpc>
                <a:spcPct val="80000"/>
              </a:lnSpc>
              <a:spcBef>
                <a:spcPts val="325"/>
              </a:spcBef>
              <a:defRPr lang="en-US" sz="1820" cap="none"/>
            </a:pPr>
            <a:r>
              <a:rPr lang="en-US" sz="2600" b="0" cap="none">
                <a:solidFill>
                  <a:srgbClr val="CC3300"/>
                </a:solidFill>
              </a:rPr>
              <a:t>Exception</a:t>
            </a:r>
            <a:r>
              <a:rPr lang="en-US" sz="2600" b="0" cap="none"/>
              <a:t>: Concatenation is </a:t>
            </a:r>
            <a:r>
              <a:rPr lang="en-US" sz="2600" b="0" cap="none">
                <a:solidFill>
                  <a:srgbClr val="FF0000"/>
                </a:solidFill>
              </a:rPr>
              <a:t>not commutative</a:t>
            </a:r>
            <a:r>
              <a:rPr lang="en-US" sz="2600" b="0" cap="none"/>
              <a:t>.</a:t>
            </a:r>
            <a:endParaRPr lang="en-US" sz="2600" b="0" cap="none"/>
          </a:p>
          <a:p>
            <a:pPr marL="118745" indent="0">
              <a:lnSpc>
                <a:spcPct val="80000"/>
              </a:lnSpc>
              <a:spcBef>
                <a:spcPts val="650"/>
              </a:spcBef>
              <a:buNone/>
              <a:defRPr lang="en-US" sz="2080" cap="none"/>
            </a:pPr>
            <a:r>
              <a:rPr lang="en-US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Identities and Annihilators</a:t>
            </a:r>
            <a:endParaRPr lang="en-US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 lvl="1">
              <a:lnSpc>
                <a:spcPct val="80000"/>
              </a:lnSpc>
              <a:spcBef>
                <a:spcPts val="325"/>
              </a:spcBef>
              <a:defRPr lang="en-US" sz="1820" cap="none"/>
            </a:pPr>
            <a:r>
              <a:rPr lang="en-US" sz="2340" cap="none"/>
              <a:t>∅</a:t>
            </a:r>
            <a:r>
              <a:rPr lang="en-US" sz="2340" b="0" cap="none"/>
              <a:t> is the identity for +.</a:t>
            </a:r>
            <a:endParaRPr lang="en-US" sz="2340" b="0" cap="none"/>
          </a:p>
          <a:p>
            <a:pPr lvl="2">
              <a:lnSpc>
                <a:spcPct val="80000"/>
              </a:lnSpc>
              <a:spcBef>
                <a:spcPts val="325"/>
              </a:spcBef>
              <a:defRPr lang="en-US" sz="1560" cap="none"/>
            </a:pPr>
            <a:r>
              <a:rPr lang="en-US" sz="2340" b="0" cap="none"/>
              <a:t>R + ∅ = R.</a:t>
            </a:r>
            <a:endParaRPr lang="en-US" sz="2340" b="0" cap="none"/>
          </a:p>
          <a:p>
            <a:pPr lvl="1">
              <a:lnSpc>
                <a:spcPct val="80000"/>
              </a:lnSpc>
              <a:spcBef>
                <a:spcPts val="325"/>
              </a:spcBef>
              <a:defRPr lang="en-US" sz="1820" cap="none"/>
            </a:pPr>
            <a:r>
              <a:rPr lang="en-US" sz="2340" b="0" cap="none"/>
              <a:t>ε is the identity for concatenation.</a:t>
            </a:r>
            <a:endParaRPr lang="en-US" sz="2340" b="0" cap="none"/>
          </a:p>
          <a:p>
            <a:pPr lvl="2">
              <a:lnSpc>
                <a:spcPct val="80000"/>
              </a:lnSpc>
              <a:spcBef>
                <a:spcPts val="325"/>
              </a:spcBef>
              <a:defRPr lang="en-US" sz="1560" cap="none"/>
            </a:pPr>
            <a:r>
              <a:rPr lang="en-US" sz="2340" b="0" cap="none"/>
              <a:t>εR = Rε = R.</a:t>
            </a:r>
            <a:endParaRPr lang="en-US" sz="2340" b="0" cap="none"/>
          </a:p>
          <a:p>
            <a:pPr lvl="1">
              <a:lnSpc>
                <a:spcPct val="80000"/>
              </a:lnSpc>
              <a:spcBef>
                <a:spcPts val="325"/>
              </a:spcBef>
              <a:defRPr lang="en-US" sz="1820" cap="none"/>
            </a:pPr>
            <a:r>
              <a:rPr lang="en-US" sz="2340" cap="none"/>
              <a:t>∅</a:t>
            </a:r>
            <a:r>
              <a:rPr lang="en-US" sz="2340" b="0" cap="none"/>
              <a:t> is the annihilator for concatenation.</a:t>
            </a:r>
            <a:endParaRPr lang="en-US" sz="2340" b="0" cap="none"/>
          </a:p>
          <a:p>
            <a:pPr lvl="2">
              <a:lnSpc>
                <a:spcPct val="80000"/>
              </a:lnSpc>
              <a:spcBef>
                <a:spcPts val="325"/>
              </a:spcBef>
              <a:defRPr lang="en-US" sz="1560" cap="none"/>
            </a:pPr>
            <a:r>
              <a:rPr lang="en-US" sz="2340" b="0" cap="none"/>
              <a:t>∅R = R∅ = ∅.</a:t>
            </a:r>
            <a:endParaRPr lang="en-US" sz="2340" b="0" cap="none"/>
          </a:p>
          <a:p>
            <a:pPr lvl="1">
              <a:lnSpc>
                <a:spcPct val="80000"/>
              </a:lnSpc>
              <a:spcBef>
                <a:spcPts val="325"/>
              </a:spcBef>
              <a:defRPr lang="en-US" sz="1820" cap="none"/>
            </a:pPr>
            <a:endParaRPr lang="en-US" sz="2340" b="0" cap="none"/>
          </a:p>
        </p:txBody>
      </p:sp>
      <p:sp>
        <p:nvSpPr>
          <p:cNvPr id="4" name="Slide Number Placeholder 1"/>
          <p:cNvSpPr txBox="1">
            <a:spLocks noGrp="1" noChangeArrowheads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defRPr lang="en-US"/>
            </a:pPr>
            <a:fld id="{3DCF41ED-A3D0-9AB7-9E77-55E20F396800}" type="slidenum">
              <a:rPr lang="en-US" sz="1200" cap="none">
                <a:solidFill>
                  <a:srgbClr val="FFFFFF"/>
                </a:solidFill>
              </a:rPr>
            </a:fld>
            <a:endParaRPr lang="en-US" sz="1200" cap="none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graphicFrame>
        <p:nvGraphicFramePr>
          <p:cNvPr id="5" name="Object 4"/>
          <p:cNvGraphicFramePr/>
          <p:nvPr/>
        </p:nvGraphicFramePr>
        <p:xfrm>
          <a:off x="443230" y="4711700"/>
          <a:ext cx="11466830" cy="1227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0876915" imgH="1724025" progId="Paint.Picture">
                  <p:embed/>
                </p:oleObj>
              </mc:Choice>
              <mc:Fallback>
                <p:oleObj name="" r:id="rId1" imgW="10876915" imgH="172402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3230" y="4711700"/>
                        <a:ext cx="11466830" cy="1227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Content Placeholder 7"/>
          <p:cNvGraphicFramePr>
            <a:graphicFrameLocks noChangeAspect="1"/>
          </p:cNvGraphicFramePr>
          <p:nvPr>
            <p:ph idx="1"/>
          </p:nvPr>
        </p:nvGraphicFramePr>
        <p:xfrm>
          <a:off x="443230" y="1122680"/>
          <a:ext cx="11466830" cy="3385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3" imgW="10915650" imgH="3514725" progId="Paint.Picture">
                  <p:embed/>
                </p:oleObj>
              </mc:Choice>
              <mc:Fallback>
                <p:oleObj name="" r:id="rId3" imgW="10915650" imgH="3514725" progId="Paint.Picture">
                  <p:embed/>
                  <p:pic>
                    <p:nvPicPr>
                      <p:cNvPr id="0" name="Picture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3230" y="1122680"/>
                        <a:ext cx="11466830" cy="3385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title"/>
          </p:nvPr>
        </p:nvSpPr>
        <p:spPr>
          <a:xfrm>
            <a:off x="838200" y="254635"/>
            <a:ext cx="10515600" cy="662305"/>
          </a:xfrm>
        </p:spPr>
        <p:txBody>
          <a:bodyPr/>
          <a:lstStyle/>
          <a:p>
            <a:pPr>
              <a:spcBef>
                <a:spcPts val="2400"/>
              </a:spcBef>
              <a:defRPr lang="en-US"/>
            </a:pPr>
            <a:r>
              <a:t>Algebraic Laws for Regular Expressions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Box 4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16535" y="1137920"/>
                <a:ext cx="11652250" cy="49047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 lnSpcReduction="10000"/>
              </a:bodyPr>
              <a:lstStyle/>
              <a:p>
                <a:pPr marL="118745" indent="0" eaLnBrk="1" hangingPunct="1">
                  <a:buNone/>
                </a:pPr>
                <a:r>
                  <a:rPr lang="en-US" b="1" dirty="0" smtClean="0">
                    <a:solidFill>
                      <a:schemeClr val="accent1">
                        <a:satMod val="150000"/>
                      </a:schemeClr>
                    </a:solidFill>
                    <a:latin typeface="Times New Roman" panose="02020603050405020304" pitchFamily="1" charset="0"/>
                  </a:rPr>
                  <a:t>Examples of RE and Corresponding RL</a:t>
                </a:r>
                <a:endParaRPr lang="en-US" b="1" dirty="0" smtClean="0">
                  <a:solidFill>
                    <a:schemeClr val="accent1">
                      <a:satMod val="150000"/>
                    </a:schemeClr>
                  </a:solidFill>
                  <a:latin typeface="Times New Roman" panose="02020603050405020304" pitchFamily="1" charset="0"/>
                </a:endParaRPr>
              </a:p>
              <a:p>
                <a:pPr marL="925195" lvl="1" indent="-51435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  <a:defRPr/>
                </a:pP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b="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𝑎</m:t>
                    </m:r>
                    <m:r>
                      <a:rPr lang="en-US" b="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+</m:t>
                    </m:r>
                    <m:r>
                      <a:rPr lang="en-US" b="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𝑏</m:t>
                    </m:r>
                    <m:r>
                      <a:rPr lang="en-US" b="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)</m:t>
                    </m:r>
                    <m:r>
                      <a:rPr lang="en-US" b="0" i="1" baseline="30000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b="0" dirty="0">
                    <a:solidFill>
                      <a:schemeClr val="tx1"/>
                    </a:solidFill>
                  </a:rPr>
                  <a:t>corresponds to the language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{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𝑎𝑎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𝑎𝑏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, </m:t>
                    </m:r>
                    <m:r>
                      <a:rPr lang="en-US" b="0" i="1" dirty="0" err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𝑏𝑎</m:t>
                    </m:r>
                    <m:r>
                      <a:rPr lang="en-US" b="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, </m:t>
                    </m:r>
                    <m:r>
                      <a:rPr lang="en-US" b="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𝑏𝑏</m:t>
                    </m:r>
                    <m:r>
                      <a:rPr lang="en-US" b="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b="0" dirty="0"/>
                  <a:t>, t</a:t>
                </a:r>
                <a:r>
                  <a:rPr lang="en-US" b="0" dirty="0">
                    <a:solidFill>
                      <a:schemeClr val="tx1"/>
                    </a:solidFill>
                  </a:rPr>
                  <a:t>hat is the set of strings of</a:t>
                </a:r>
                <a:r>
                  <a:rPr lang="en-US" b="0" dirty="0"/>
                  <a:t> length 2 </a:t>
                </a:r>
                <a:r>
                  <a:rPr lang="en-US" b="0" dirty="0">
                    <a:solidFill>
                      <a:schemeClr val="tx1"/>
                    </a:solidFill>
                  </a:rPr>
                  <a:t>over the</a:t>
                </a:r>
                <a:r>
                  <a:rPr lang="en-US" b="0" dirty="0"/>
                  <a:t> alphabet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{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b="0" dirty="0"/>
                  <a:t>. </a:t>
                </a:r>
                <a:endParaRPr lang="en-US" b="0" dirty="0" smtClean="0"/>
              </a:p>
              <a:p>
                <a:pPr marL="1019175" lvl="2" indent="-3429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 smtClean="0"/>
              </a:p>
              <a:p>
                <a:pPr marL="1019175" lvl="2" indent="-3429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595" b="0" dirty="0" smtClean="0"/>
                  <a:t>In </a:t>
                </a:r>
                <a:r>
                  <a:rPr lang="en-US" sz="2595" b="0" dirty="0"/>
                  <a:t>general </a:t>
                </a:r>
                <a14:m>
                  <m:oMath xmlns:m="http://schemas.openxmlformats.org/officeDocument/2006/math">
                    <m:r>
                      <a:rPr lang="en-US" sz="2595" b="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sz="2595" b="0" i="1" dirty="0" err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𝑎</m:t>
                    </m:r>
                    <m:r>
                      <a:rPr lang="en-US" sz="2595" b="0" i="1" dirty="0" err="1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+</m:t>
                    </m:r>
                    <m:r>
                      <a:rPr lang="en-US" sz="2595" b="0" i="1" dirty="0" err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𝑏</m:t>
                    </m:r>
                    <m:r>
                      <a:rPr lang="en-US" sz="2595" b="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)</m:t>
                    </m:r>
                    <m:r>
                      <a:rPr lang="en-US" sz="2595" b="0" i="1" baseline="30000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595" b="0" dirty="0" smtClean="0"/>
                  <a:t> </a:t>
                </a:r>
                <a:r>
                  <a:rPr lang="en-US" sz="2595" b="0" dirty="0"/>
                  <a:t>corresponds to the</a:t>
                </a:r>
                <a:r>
                  <a:rPr lang="en-US" sz="2595" dirty="0">
                    <a:solidFill>
                      <a:schemeClr val="tx1"/>
                    </a:solidFill>
                  </a:rPr>
                  <a:t> </a:t>
                </a:r>
                <a:r>
                  <a:rPr lang="en-US" sz="2595" b="0" dirty="0">
                    <a:solidFill>
                      <a:schemeClr val="tx1"/>
                    </a:solidFill>
                  </a:rPr>
                  <a:t>set of strings of length</a:t>
                </a:r>
                <a:r>
                  <a:rPr lang="en-US" sz="2595" b="1" dirty="0"/>
                  <a:t> </a:t>
                </a:r>
                <a14:m>
                  <m:oMath xmlns:m="http://schemas.openxmlformats.org/officeDocument/2006/math">
                    <m:r>
                      <a:rPr lang="en-US" sz="2595" b="1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sz="2595" dirty="0"/>
                  <a:t> </a:t>
                </a:r>
                <a:r>
                  <a:rPr lang="en-US" sz="2595" b="0" dirty="0">
                    <a:solidFill>
                      <a:schemeClr val="tx1"/>
                    </a:solidFill>
                  </a:rPr>
                  <a:t>over the alphabet </a:t>
                </a:r>
                <a14:m>
                  <m:oMath xmlns:m="http://schemas.openxmlformats.org/officeDocument/2006/math">
                    <m:r>
                      <a:rPr lang="en-US" sz="2595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{</m:t>
                    </m:r>
                    <m:r>
                      <a:rPr lang="en-US" sz="2595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𝑎</m:t>
                    </m:r>
                    <m:r>
                      <a:rPr lang="en-US" sz="2595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, </m:t>
                    </m:r>
                    <m:r>
                      <a:rPr lang="en-US" sz="2595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𝑏</m:t>
                    </m:r>
                    <m:r>
                      <a:rPr lang="en-US" sz="2595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595" dirty="0"/>
                  <a:t>. </a:t>
                </a:r>
                <a:endParaRPr lang="en-US" sz="2595" dirty="0" smtClean="0"/>
              </a:p>
              <a:p>
                <a:pPr marL="1019175" lvl="2" indent="-3429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 smtClean="0"/>
              </a:p>
              <a:p>
                <a:pPr marL="925195" lvl="1" indent="-51435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  <a:defRPr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𝑎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𝑏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0" dirty="0" smtClean="0"/>
                  <a:t> </a:t>
                </a:r>
                <a:r>
                  <a:rPr lang="en-US" b="0" dirty="0">
                    <a:solidFill>
                      <a:schemeClr val="tx1"/>
                    </a:solidFill>
                  </a:rPr>
                  <a:t>corresponds to the</a:t>
                </a:r>
                <a:r>
                  <a:rPr lang="en-US" b="0" dirty="0">
                    <a:solidFill>
                      <a:srgbClr val="FF0000"/>
                    </a:solidFill>
                  </a:rPr>
                  <a:t> set of all strings over the alphabe</a:t>
                </a:r>
                <a:r>
                  <a:rPr lang="en-US" b="0" dirty="0">
                    <a:solidFill>
                      <a:schemeClr val="tx1"/>
                    </a:solidFill>
                  </a:rPr>
                  <a:t>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{</m:t>
                    </m:r>
                    <m:r>
                      <a:rPr lang="en-US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𝑏</m:t>
                    </m:r>
                    <m:r>
                      <a:rPr lang="en-US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. </a:t>
                </a:r>
                <a:br>
                  <a:rPr lang="en-US" dirty="0"/>
                </a:br>
                <a:endParaRPr lang="en-US" dirty="0"/>
              </a:p>
              <a:p>
                <a:pPr marL="925195" lvl="1" indent="-514350" algn="l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  <a:defRPr/>
                </a:pP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0" dirty="0"/>
                  <a:t> </a:t>
                </a:r>
                <a:r>
                  <a:rPr lang="en-US" b="0" dirty="0">
                    <a:solidFill>
                      <a:schemeClr val="tx1"/>
                    </a:solidFill>
                  </a:rPr>
                  <a:t>corresponds to the</a:t>
                </a:r>
                <a:r>
                  <a:rPr lang="en-US" b="0" dirty="0"/>
                  <a:t> </a:t>
                </a:r>
                <a:r>
                  <a:rPr lang="en-US" b="0" dirty="0">
                    <a:solidFill>
                      <a:srgbClr val="FF0000"/>
                    </a:solidFill>
                  </a:rPr>
                  <a:t>set of strings consisting of zero</a:t>
                </a:r>
                <a:r>
                  <a:rPr lang="en-US" b="0" dirty="0">
                    <a:solidFill>
                      <a:schemeClr val="tx1"/>
                    </a:solidFill>
                  </a:rPr>
                  <a:t> or </a:t>
                </a:r>
                <a:r>
                  <a:rPr lang="en-US" b="0" dirty="0">
                    <a:solidFill>
                      <a:srgbClr val="FF0000"/>
                    </a:solidFill>
                  </a:rPr>
                  <a:t>more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b="0" dirty="0">
                    <a:solidFill>
                      <a:srgbClr val="FF0000"/>
                    </a:solidFill>
                  </a:rPr>
                  <a:t>'s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:r>
                  <a:rPr lang="en-US" b="0" dirty="0"/>
                  <a:t>followed by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:r>
                  <a:rPr lang="en-US" b="0" dirty="0">
                    <a:solidFill>
                      <a:srgbClr val="FF0000"/>
                    </a:solidFill>
                  </a:rPr>
                  <a:t>zero or more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b="0" dirty="0">
                    <a:solidFill>
                      <a:srgbClr val="FF0000"/>
                    </a:solidFill>
                  </a:rPr>
                  <a:t>'</a:t>
                </a:r>
                <a:r>
                  <a:rPr lang="en-US" b="0" dirty="0">
                    <a:solidFill>
                      <a:schemeClr val="tx1"/>
                    </a:solidFill>
                  </a:rPr>
                  <a:t>s</a:t>
                </a:r>
                <a:r>
                  <a:rPr lang="en-US" b="0" dirty="0"/>
                  <a:t>. </a:t>
                </a:r>
                <a:br>
                  <a:rPr lang="en-US" b="0" dirty="0"/>
                </a:br>
                <a:endParaRPr lang="en-US" b="0" dirty="0"/>
              </a:p>
              <a:p>
                <a:pPr marL="925195" lvl="1" indent="-51435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  <a:defRPr/>
                </a:pP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b="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+</m:t>
                        </m:r>
                      </m:sup>
                    </m:sSup>
                    <m:sSup>
                      <m:sSupPr>
                        <m:ctrlPr>
                          <a:rPr lang="en-US" b="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0" dirty="0" smtClean="0"/>
                  <a:t> </a:t>
                </a:r>
                <a:r>
                  <a:rPr lang="en-US" b="0" dirty="0">
                    <a:solidFill>
                      <a:schemeClr val="tx1"/>
                    </a:solidFill>
                  </a:rPr>
                  <a:t>corresponds to the</a:t>
                </a:r>
                <a:r>
                  <a:rPr lang="en-US" b="0" dirty="0"/>
                  <a:t> </a:t>
                </a:r>
                <a:r>
                  <a:rPr lang="en-US" b="0" dirty="0">
                    <a:solidFill>
                      <a:srgbClr val="FF0000"/>
                    </a:solidFill>
                  </a:rPr>
                  <a:t>set of strings consisting of zero</a:t>
                </a:r>
                <a:r>
                  <a:rPr lang="en-US" b="0" dirty="0">
                    <a:solidFill>
                      <a:schemeClr val="tx1"/>
                    </a:solidFill>
                  </a:rPr>
                  <a:t> or </a:t>
                </a:r>
                <a:r>
                  <a:rPr lang="en-US" b="0" dirty="0">
                    <a:solidFill>
                      <a:srgbClr val="FF0000"/>
                    </a:solidFill>
                  </a:rPr>
                  <a:t>more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b="0" dirty="0">
                    <a:solidFill>
                      <a:srgbClr val="FF0000"/>
                    </a:solidFill>
                  </a:rPr>
                  <a:t>'s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:r>
                  <a:rPr lang="en-US" b="0" dirty="0"/>
                  <a:t>followed by </a:t>
                </a:r>
                <a:r>
                  <a:rPr lang="en-US" b="0" dirty="0">
                    <a:solidFill>
                      <a:srgbClr val="FF0000"/>
                    </a:solidFill>
                  </a:rPr>
                  <a:t>one or more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b="0" dirty="0">
                    <a:solidFill>
                      <a:srgbClr val="FF0000"/>
                    </a:solidFill>
                  </a:rPr>
                  <a:t>'s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:r>
                  <a:rPr lang="en-US" b="0" dirty="0"/>
                  <a:t>followed by </a:t>
                </a:r>
                <a:r>
                  <a:rPr lang="en-US" b="0" dirty="0">
                    <a:solidFill>
                      <a:srgbClr val="FF0000"/>
                    </a:solidFill>
                  </a:rPr>
                  <a:t>zero or more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b="0" dirty="0">
                    <a:solidFill>
                      <a:srgbClr val="FF0000"/>
                    </a:solidFill>
                  </a:rPr>
                  <a:t>'s.</a:t>
                </a:r>
                <a:endParaRPr lang="en-US" b="0" dirty="0">
                  <a:solidFill>
                    <a:schemeClr val="tx1"/>
                  </a:solidFill>
                </a:endParaRPr>
              </a:p>
              <a:p>
                <a:pPr eaLnBrk="1" hangingPunct="1"/>
                <a:endParaRPr lang="en-US" altLang="en-US" dirty="0"/>
              </a:p>
              <a:p>
                <a:pPr marL="118745" indent="0" eaLnBrk="1" hangingPunct="1">
                  <a:buNone/>
                </a:pPr>
                <a:endParaRPr lang="en-US" b="1" dirty="0" smtClean="0">
                  <a:solidFill>
                    <a:schemeClr val="accent1">
                      <a:satMod val="1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Text Box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16535" y="1137920"/>
                <a:ext cx="11652250" cy="4904740"/>
              </a:xfrm>
              <a:prstGeom prst="rect">
                <a:avLst/>
              </a:prstGeom>
              <a:blipFill rotWithShape="1">
                <a:blip r:embed="rId1"/>
                <a:stretch>
                  <a:fillRect t="-246" b="-946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1"/>
          <p:cNvSpPr txBox="1">
            <a:spLocks noGrp="1" noChangeArrowheads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defRPr lang="en-US"/>
            </a:pPr>
            <a:fld id="{3DCF192B-65D0-9AEF-9E77-93BA573968C6}" type="slidenum">
              <a:rPr lang="en-US" sz="1200" cap="none">
                <a:solidFill>
                  <a:srgbClr val="FFFFFF"/>
                </a:solidFill>
              </a:rPr>
            </a:fld>
            <a:endParaRPr lang="en-US" sz="1200" cap="none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title"/>
          </p:nvPr>
        </p:nvSpPr>
        <p:spPr>
          <a:xfrm>
            <a:off x="838200" y="252730"/>
            <a:ext cx="10515600" cy="781050"/>
          </a:xfrm>
        </p:spPr>
        <p:txBody>
          <a:bodyPr/>
          <a:lstStyle/>
          <a:p>
            <a:pPr>
              <a:spcBef>
                <a:spcPts val="2400"/>
              </a:spcBef>
              <a:defRPr lang="en-US"/>
            </a:pPr>
            <a:r>
              <a:t>Algebraic Laws for Regular Expressions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Box 4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02565" y="1246505"/>
                <a:ext cx="11687810" cy="483997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 marL="118745" indent="0" eaLnBrk="1" hangingPunct="1">
                  <a:buNone/>
                </a:pPr>
                <a:r>
                  <a:rPr lang="en-US" b="1" dirty="0" smtClean="0">
                    <a:solidFill>
                      <a:schemeClr val="accent1">
                        <a:satMod val="150000"/>
                      </a:schemeClr>
                    </a:solidFill>
                    <a:latin typeface="Times New Roman" panose="02020603050405020304" pitchFamily="1" charset="0"/>
                  </a:rPr>
                  <a:t>Examples of RE and Corresponding RL</a:t>
                </a:r>
                <a:endParaRPr lang="en-US" b="1" dirty="0" smtClean="0">
                  <a:solidFill>
                    <a:schemeClr val="accent1">
                      <a:satMod val="150000"/>
                    </a:schemeClr>
                  </a:solidFill>
                  <a:latin typeface="Times New Roman" panose="02020603050405020304" pitchFamily="1" charset="0"/>
                </a:endParaRPr>
              </a:p>
              <a:p>
                <a:pPr marL="925195" lvl="1" indent="-51435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 startAt="5"/>
                  <a:defRPr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 smtClean="0">
                    <a:solidFill>
                      <a:schemeClr val="tx1"/>
                    </a:solidFill>
                  </a:rPr>
                  <a:t>corresponds </a:t>
                </a:r>
                <a:r>
                  <a:rPr lang="en-US" b="0" dirty="0">
                    <a:solidFill>
                      <a:schemeClr val="tx1"/>
                    </a:solidFill>
                  </a:rPr>
                  <a:t>to the language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𝑎𝑏𝑎𝑏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𝑎𝑏𝑎𝑏𝑎𝑏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… }</m:t>
                    </m:r>
                  </m:oMath>
                </a14:m>
                <a:r>
                  <a:rPr lang="en-US" b="0" dirty="0"/>
                  <a:t>, that is, the set of strings of repeated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r>
                  <a:rPr lang="en-US" b="0" dirty="0"/>
                  <a:t>'s. </a:t>
                </a:r>
                <a:endParaRPr lang="en-US" dirty="0"/>
              </a:p>
              <a:p>
                <a:pPr marL="633095" indent="-51435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Wingdings 2" panose="05020102010507070707"/>
                  <a:buNone/>
                  <a:defRPr/>
                </a:pPr>
                <a:endParaRPr lang="en-US" b="1" dirty="0"/>
              </a:p>
              <a:p>
                <a:pPr marL="1019175" lvl="2" indent="-342900" algn="just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400" b="0" dirty="0"/>
                  <a:t>Note: </a:t>
                </a:r>
                <a:r>
                  <a:rPr lang="en-US" sz="2400" b="0" dirty="0">
                    <a:solidFill>
                      <a:schemeClr val="tx1"/>
                    </a:solidFill>
                  </a:rPr>
                  <a:t>A regular expression</a:t>
                </a:r>
                <a:r>
                  <a:rPr lang="en-US" sz="2400" b="0" dirty="0"/>
                  <a:t> is not unique for a language. That is, </a:t>
                </a:r>
                <a:r>
                  <a:rPr lang="en-US" sz="2400" b="0" dirty="0">
                    <a:solidFill>
                      <a:schemeClr val="tx1"/>
                    </a:solidFill>
                  </a:rPr>
                  <a:t>a regular language</a:t>
                </a:r>
                <a:r>
                  <a:rPr lang="en-US" sz="2400" b="0" dirty="0"/>
                  <a:t>, in general, corresponds to more than one regular expressions.</a:t>
                </a:r>
                <a:endParaRPr lang="en-US" sz="2400" b="0" dirty="0"/>
              </a:p>
              <a:p>
                <a:pPr marL="633095" indent="-51435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Wingdings 2" panose="05020102010507070707"/>
                  <a:buNone/>
                  <a:defRPr/>
                </a:pPr>
                <a:r>
                  <a:rPr lang="en-US" sz="2400" b="0" dirty="0"/>
                  <a:t> </a:t>
                </a:r>
                <a:endParaRPr lang="en-US" sz="2400" b="0" dirty="0"/>
              </a:p>
              <a:p>
                <a:pPr marL="1019175" lvl="2" indent="-3429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400" b="0" dirty="0"/>
                  <a:t>For example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b="0" dirty="0" smtClean="0"/>
                  <a:t> </a:t>
                </a:r>
                <a:r>
                  <a:rPr lang="en-US" sz="2400" b="0" dirty="0">
                    <a:solidFill>
                      <a:schemeClr val="tx1"/>
                    </a:solidFill>
                  </a:rPr>
                  <a:t>and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2400" b="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0" dirty="0" smtClean="0">
                    <a:solidFill>
                      <a:schemeClr val="tx1"/>
                    </a:solidFill>
                  </a:rPr>
                  <a:t>correspond </a:t>
                </a:r>
                <a:r>
                  <a:rPr lang="en-US" sz="2400" b="0" dirty="0">
                    <a:solidFill>
                      <a:schemeClr val="tx1"/>
                    </a:solidFill>
                  </a:rPr>
                  <a:t>to the </a:t>
                </a:r>
                <a:r>
                  <a:rPr lang="en-US" sz="2400" b="0" dirty="0">
                    <a:solidFill>
                      <a:srgbClr val="0070C0"/>
                    </a:solidFill>
                  </a:rPr>
                  <a:t>set of all strings over the alphabet {a, b}</a:t>
                </a:r>
                <a:r>
                  <a:rPr lang="en-US" sz="2400" b="0" dirty="0"/>
                  <a:t>.(Reading: CHECK!)</a:t>
                </a:r>
                <a:endParaRPr lang="en-US" sz="2400" b="0" dirty="0"/>
              </a:p>
              <a:p>
                <a:pPr marL="410845" lvl="1" indent="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:endParaRPr lang="en-US" dirty="0"/>
              </a:p>
              <a:p>
                <a:pPr eaLnBrk="1" hangingPunct="1"/>
                <a:endParaRPr lang="en-US" altLang="en-US" dirty="0"/>
              </a:p>
              <a:p>
                <a:pPr marL="118745" indent="0" eaLnBrk="1" hangingPunct="1">
                  <a:buNone/>
                </a:pPr>
                <a:endParaRPr lang="en-US" b="1" dirty="0" smtClean="0">
                  <a:solidFill>
                    <a:schemeClr val="accent1">
                      <a:satMod val="1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Text Box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02565" y="1246505"/>
                <a:ext cx="11687810" cy="4839970"/>
              </a:xfrm>
              <a:prstGeom prst="rect">
                <a:avLst/>
              </a:prstGeom>
              <a:blipFill rotWithShape="1">
                <a:blip r:embed="rId1"/>
                <a:stretch>
                  <a:fillRect b="-22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1"/>
          <p:cNvSpPr txBox="1">
            <a:spLocks noGrp="1" noChangeArrowheads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defRPr lang="en-US"/>
            </a:pPr>
            <a:fld id="{3DCF21A0-EED0-9AD7-9E77-18826F39684D}" type="slidenum">
              <a:rPr lang="en-US" sz="1200" cap="none">
                <a:solidFill>
                  <a:srgbClr val="FFFFFF"/>
                </a:solidFill>
              </a:rPr>
            </a:fld>
            <a:endParaRPr lang="en-US" sz="1200" cap="none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title"/>
          </p:nvPr>
        </p:nvSpPr>
        <p:spPr>
          <a:xfrm>
            <a:off x="838200" y="442595"/>
            <a:ext cx="10515600" cy="591185"/>
          </a:xfrm>
        </p:spPr>
        <p:txBody>
          <a:bodyPr/>
          <a:lstStyle/>
          <a:p>
            <a:pPr>
              <a:spcBef>
                <a:spcPts val="2400"/>
              </a:spcBef>
              <a:defRPr lang="en-US"/>
            </a:pPr>
            <a:r>
              <a:t>Algebraic Laws for Regular Expressions</a:t>
            </a:r>
          </a:p>
        </p:txBody>
      </p:sp>
      <p:sp>
        <p:nvSpPr>
          <p:cNvPr id="3" name="Text Box 4"/>
          <p:cNvSpPr>
            <a:spLocks noGrp="1" noChangeArrowheads="1"/>
          </p:cNvSpPr>
          <p:nvPr>
            <p:ph type="body" idx="1"/>
          </p:nvPr>
        </p:nvSpPr>
        <p:spPr>
          <a:xfrm>
            <a:off x="297180" y="1268730"/>
            <a:ext cx="11539855" cy="4799330"/>
          </a:xfrm>
          <a:solidFill>
            <a:schemeClr val="bg1"/>
          </a:solidFill>
        </p:spPr>
        <p:txBody>
          <a:bodyPr vert="horz" wrap="square" lIns="91440" tIns="45720" rIns="91440" bIns="45720" numCol="1" spcCol="215900" anchor="t"/>
          <a:lstStyle/>
          <a:p>
            <a:pPr marL="118745" indent="0">
              <a:buNone/>
              <a:defRPr lang="en-US"/>
            </a:pPr>
            <a:r>
              <a:rPr lang="en-US" sz="2800" cap="none">
                <a:solidFill>
                  <a:srgbClr val="3D9CF3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Examples of RE </a:t>
            </a:r>
            <a:r>
              <a:rPr lang="en-US" sz="2800" b="0" cap="none">
                <a:solidFill>
                  <a:schemeClr val="tx1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and</a:t>
            </a:r>
            <a:r>
              <a:rPr lang="en-US" sz="2800" b="0" cap="none">
                <a:solidFill>
                  <a:srgbClr val="3D9CF3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 </a:t>
            </a:r>
            <a:r>
              <a:rPr lang="en-US" sz="2800" cap="none">
                <a:solidFill>
                  <a:srgbClr val="3D9CF3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Corresponding RL</a:t>
            </a:r>
            <a:endParaRPr lang="en-US" sz="2800" cap="none">
              <a:solidFill>
                <a:srgbClr val="3D9CF3"/>
              </a:solidFill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 lvl="1">
              <a:defRPr lang="en-US"/>
            </a:pPr>
            <a:r>
              <a:rPr lang="en-US" sz="2600" b="0" cap="none"/>
              <a:t>(01) = {01}.</a:t>
            </a:r>
            <a:endParaRPr lang="en-US" sz="2600" b="0" cap="none"/>
          </a:p>
          <a:p>
            <a:pPr lvl="1">
              <a:defRPr lang="en-US"/>
            </a:pPr>
            <a:r>
              <a:rPr lang="en-US" sz="2600" b="0" cap="none"/>
              <a:t>(01+0) = {01, 0}.</a:t>
            </a:r>
            <a:endParaRPr lang="en-US" sz="2600" b="0" cap="none"/>
          </a:p>
          <a:p>
            <a:pPr lvl="1">
              <a:defRPr lang="en-US"/>
            </a:pPr>
            <a:r>
              <a:rPr lang="en-US" sz="2600" b="0" cap="none"/>
              <a:t>(0(1+0)) = {01, 00}.</a:t>
            </a:r>
            <a:endParaRPr lang="en-US" sz="2600" b="0" cap="none"/>
          </a:p>
          <a:p>
            <a:pPr lvl="2">
              <a:defRPr lang="en-US"/>
            </a:pPr>
            <a:r>
              <a:rPr lang="en-US" sz="2600" b="0" cap="none"/>
              <a:t>Note order of precedence of operators.</a:t>
            </a:r>
            <a:endParaRPr lang="en-US" sz="2600" b="0" cap="none"/>
          </a:p>
          <a:p>
            <a:pPr lvl="1">
              <a:defRPr lang="en-US"/>
            </a:pPr>
            <a:r>
              <a:rPr lang="en-US" sz="2600" b="0" cap="none"/>
              <a:t>(0*) = {ε, 0, 00, 000,… }.</a:t>
            </a:r>
            <a:endParaRPr lang="en-US" sz="2600" b="0" cap="none"/>
          </a:p>
          <a:p>
            <a:pPr lvl="1">
              <a:defRPr lang="en-US"/>
            </a:pPr>
            <a:r>
              <a:rPr lang="en-US" sz="2600" b="0" cap="none"/>
              <a:t>((0+10)*1) = all strings of 0’s </a:t>
            </a:r>
            <a:r>
              <a:rPr lang="en-US" sz="2600" b="0" cap="none">
                <a:solidFill>
                  <a:schemeClr val="tx1"/>
                </a:solidFill>
              </a:rPr>
              <a:t>and </a:t>
            </a:r>
            <a:r>
              <a:rPr lang="en-US" sz="2600" b="0" cap="none"/>
              <a:t>1’s without two consecutive 1’s.</a:t>
            </a:r>
            <a:endParaRPr lang="en-US" sz="2600" b="0" cap="none"/>
          </a:p>
          <a:p>
            <a:pPr lvl="1">
              <a:defRPr lang="en-US"/>
            </a:pPr>
            <a:r>
              <a:rPr lang="en-US" sz="2600" b="0" cap="none"/>
              <a:t>01* = {0, 01, 011, 0111, …..}</a:t>
            </a:r>
            <a:endParaRPr lang="en-US" sz="2600" b="0" cap="none"/>
          </a:p>
          <a:p>
            <a:pPr lvl="1">
              <a:defRPr lang="en-US"/>
            </a:pPr>
            <a:r>
              <a:rPr lang="en-US" sz="2600" b="0" cap="none"/>
              <a:t>(01*)(01) = {001, 0101, 01101, 011101, …..}</a:t>
            </a:r>
            <a:endParaRPr lang="en-US" sz="2600" b="0" cap="none"/>
          </a:p>
          <a:p>
            <a:pPr>
              <a:defRPr lang="en-US"/>
            </a:pPr>
          </a:p>
          <a:p>
            <a:pPr marL="118745" indent="0">
              <a:buNone/>
              <a:defRPr lang="en-US"/>
            </a:pPr>
            <a:endParaRPr lang="en-US" cap="none">
              <a:solidFill>
                <a:srgbClr val="3D9CF3"/>
              </a:solidFill>
            </a:endParaRPr>
          </a:p>
        </p:txBody>
      </p:sp>
      <p:sp>
        <p:nvSpPr>
          <p:cNvPr id="4" name="Slide Number Placeholder 1"/>
          <p:cNvSpPr txBox="1">
            <a:spLocks noGrp="1" noChangeArrowheads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defRPr lang="en-US"/>
            </a:pPr>
            <a:fld id="{3DCF51D8-96D0-9AA7-9E77-60F21F396835}" type="slidenum">
              <a:rPr lang="en-US" sz="1200" cap="none">
                <a:solidFill>
                  <a:srgbClr val="FFFFFF"/>
                </a:solidFill>
              </a:rPr>
            </a:fld>
            <a:endParaRPr lang="en-US" sz="1200" cap="none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ctr"/>
          <a:lstStyle/>
          <a:p>
            <a:pPr>
              <a:spcAft>
                <a:spcPts val="0"/>
              </a:spcAft>
              <a:defRPr lang="en-US"/>
            </a:pPr>
            <a:r>
              <a:rPr lang="en-US" cap="none">
                <a:solidFill>
                  <a:srgbClr val="FFC000"/>
                </a:solidFill>
              </a:rPr>
              <a:t>Outline</a:t>
            </a:r>
            <a:endParaRPr lang="en-US" cap="none">
              <a:solidFill>
                <a:srgbClr val="FFC000"/>
              </a:solidFill>
            </a:endParaRPr>
          </a:p>
        </p:txBody>
      </p:sp>
      <p:sp>
        <p:nvSpPr>
          <p:cNvPr id="3" name="Text Box 4"/>
          <p:cNvSpPr>
            <a:spLocks noGrp="1" noChangeArrowheads="1"/>
          </p:cNvSpPr>
          <p:nvPr>
            <p:ph type="body" idx="1"/>
          </p:nvPr>
        </p:nvSpPr>
        <p:spPr>
          <a:xfrm>
            <a:off x="413385" y="1150620"/>
            <a:ext cx="11496675" cy="4997450"/>
          </a:xfrm>
          <a:solidFill>
            <a:schemeClr val="bg1"/>
          </a:solidFill>
        </p:spPr>
        <p:txBody>
          <a:bodyPr vert="horz" wrap="square" lIns="91440" tIns="45720" rIns="91440" bIns="45720" numCol="1" spcCol="215900" anchor="t"/>
          <a:lstStyle/>
          <a:p>
            <a:pPr>
              <a:lnSpc>
                <a:spcPct val="80000"/>
              </a:lnSpc>
              <a:spcBef>
                <a:spcPts val="1680"/>
              </a:spcBef>
              <a:defRPr lang="en-US" sz="2600" cap="none"/>
            </a:pPr>
            <a:r>
              <a:rPr lang="en-US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Regular Sets and Regular Expressions</a:t>
            </a:r>
            <a:endParaRPr lang="en-US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>
              <a:lnSpc>
                <a:spcPct val="80000"/>
              </a:lnSpc>
              <a:spcBef>
                <a:spcPts val="1680"/>
              </a:spcBef>
              <a:defRPr lang="en-US" sz="2600" cap="none"/>
            </a:pPr>
            <a:r>
              <a:rPr lang="en-US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Algebraic Laws for Regular Expressions</a:t>
            </a:r>
            <a:endParaRPr lang="en-US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>
              <a:lnSpc>
                <a:spcPct val="80000"/>
              </a:lnSpc>
              <a:spcBef>
                <a:spcPts val="1680"/>
              </a:spcBef>
              <a:defRPr lang="en-US" sz="2600" cap="none"/>
            </a:pPr>
            <a:r>
              <a:rPr lang="en-US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Conversion of FA to Regular Expressions and vice versa </a:t>
            </a:r>
            <a:endParaRPr lang="en-US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>
              <a:lnSpc>
                <a:spcPct val="80000"/>
              </a:lnSpc>
              <a:spcBef>
                <a:spcPts val="1680"/>
              </a:spcBef>
              <a:defRPr lang="en-US" sz="2600" cap="none"/>
            </a:pPr>
            <a:r>
              <a:rPr lang="en-US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Pumping Lemma and Applications </a:t>
            </a:r>
            <a:endParaRPr lang="en-US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>
              <a:lnSpc>
                <a:spcPct val="80000"/>
              </a:lnSpc>
              <a:spcBef>
                <a:spcPts val="1680"/>
              </a:spcBef>
              <a:defRPr lang="en-US" sz="2600" cap="none"/>
            </a:pPr>
            <a:r>
              <a:rPr lang="en-US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Closure Properties of Regular Languages</a:t>
            </a:r>
            <a:endParaRPr lang="en-US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>
              <a:lnSpc>
                <a:spcPct val="80000"/>
              </a:lnSpc>
              <a:spcBef>
                <a:spcPts val="1680"/>
              </a:spcBef>
              <a:defRPr lang="en-US" sz="2600" cap="none"/>
            </a:pPr>
            <a:r>
              <a:rPr lang="en-US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Regular Grammars</a:t>
            </a:r>
            <a:endParaRPr lang="en-US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 lvl="1">
              <a:lnSpc>
                <a:spcPct val="80000"/>
              </a:lnSpc>
              <a:spcBef>
                <a:spcPts val="1635"/>
              </a:spcBef>
              <a:defRPr lang="en-US" sz="2600" cap="none"/>
            </a:pPr>
            <a:r>
              <a:rPr lang="en-US" b="0" cap="none"/>
              <a:t>Right Linear and Left Linear Grammars</a:t>
            </a:r>
            <a:endParaRPr lang="en-US" b="0" cap="none"/>
          </a:p>
          <a:p>
            <a:pPr>
              <a:lnSpc>
                <a:spcPct val="80000"/>
              </a:lnSpc>
              <a:spcBef>
                <a:spcPts val="1680"/>
              </a:spcBef>
              <a:defRPr lang="en-US" sz="2600" cap="none"/>
            </a:pPr>
            <a:r>
              <a:rPr lang="en-US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Equivalence between Regular Linear Grammar and FA</a:t>
            </a:r>
            <a:endParaRPr lang="en-US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 lvl="1">
              <a:lnSpc>
                <a:spcPct val="80000"/>
              </a:lnSpc>
              <a:spcBef>
                <a:spcPts val="1680"/>
              </a:spcBef>
              <a:defRPr lang="en-US" sz="2600" cap="none"/>
            </a:pPr>
            <a:r>
              <a:rPr lang="en-US" b="0" cap="none"/>
              <a:t>Inter-conversion</a:t>
            </a:r>
            <a:endParaRPr lang="en-US" b="0" cap="none"/>
          </a:p>
        </p:txBody>
      </p:sp>
      <p:sp>
        <p:nvSpPr>
          <p:cNvPr id="4" name="Slide Number Placeholder 1"/>
          <p:cNvSpPr txBox="1">
            <a:spLocks noGrp="1" noChangeArrowheads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defRPr lang="en-US"/>
            </a:pPr>
            <a:fld id="{3DCF5514-5AD0-9AA3-9E77-ACF61B3968F9}" type="slidenum">
              <a:rPr lang="en-US" sz="1200" cap="none">
                <a:solidFill>
                  <a:srgbClr val="FFFFFF"/>
                </a:solidFill>
              </a:rPr>
            </a:fld>
            <a:endParaRPr lang="en-US" sz="1200" cap="none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0"/>
              </a:spcAft>
              <a:defRPr lang="en-US"/>
            </a:pPr>
            <a:r>
              <a:rPr lang="en-US" cap="none">
                <a:solidFill>
                  <a:srgbClr val="3D9CF3"/>
                </a:solidFill>
              </a:rPr>
              <a:t>Examples</a:t>
            </a:r>
            <a:endParaRPr lang="en-US" cap="none">
              <a:solidFill>
                <a:srgbClr val="3D9CF3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 lang="en-US"/>
            </a:pPr>
            <a:r>
              <a:rPr lang="en-US" sz="30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Construct a RE over </a:t>
            </a:r>
            <a:r>
              <a:rPr lang="en-US" sz="3000" b="0" cap="none">
                <a:latin typeface="Symbol" panose="05050102010706020507" pitchFamily="18" charset="2"/>
                <a:ea typeface="Times New Roman" panose="02020603050405020304" pitchFamily="1" charset="0"/>
                <a:cs typeface="Times New Roman" panose="02020603050405020304" pitchFamily="1" charset="0"/>
              </a:rPr>
              <a:t></a:t>
            </a:r>
            <a:r>
              <a:rPr lang="en-US" sz="30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 = {0,1} that represents</a:t>
            </a:r>
            <a:endParaRPr lang="en-US" sz="30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 lvl="1">
              <a:defRPr lang="en-US"/>
            </a:pPr>
            <a:r>
              <a:rPr lang="en-US" sz="2600" b="0" cap="none"/>
              <a:t>All strings that have two consecutive 0s.</a:t>
            </a:r>
            <a:endParaRPr lang="en-US" sz="2600" b="0" cap="none"/>
          </a:p>
          <a:p>
            <a:pPr lvl="1">
              <a:defRPr lang="en-US"/>
            </a:pPr>
            <a:endParaRPr lang="en-US" sz="2600" b="0" cap="none"/>
          </a:p>
          <a:p>
            <a:pPr lvl="1">
              <a:defRPr lang="en-US"/>
            </a:pPr>
            <a:endParaRPr lang="en-US" sz="2600" b="0" cap="none"/>
          </a:p>
          <a:p>
            <a:pPr lvl="1">
              <a:defRPr lang="en-US"/>
            </a:pPr>
            <a:r>
              <a:rPr lang="en-US" sz="2600" b="0" cap="none"/>
              <a:t>All strings except those with two consecutive 0s.</a:t>
            </a:r>
            <a:endParaRPr lang="en-US" sz="2600" b="0" cap="none"/>
          </a:p>
          <a:p>
            <a:pPr lvl="1">
              <a:defRPr lang="en-US"/>
            </a:pPr>
            <a:endParaRPr lang="en-US" sz="2600" b="0" cap="none"/>
          </a:p>
          <a:p>
            <a:pPr lvl="1">
              <a:defRPr lang="en-US"/>
            </a:pPr>
            <a:endParaRPr lang="en-US" sz="2600" b="0" cap="none"/>
          </a:p>
          <a:p>
            <a:pPr lvl="1">
              <a:defRPr lang="en-US"/>
            </a:pPr>
            <a:r>
              <a:rPr lang="en-US" sz="2600" b="0" cap="none"/>
              <a:t>All strings with an even number of 0s.</a:t>
            </a:r>
            <a:endParaRPr lang="en-US" sz="2600" b="0" cap="none"/>
          </a:p>
          <a:p>
            <a:pPr lvl="1">
              <a:defRPr lang="en-US"/>
            </a:pPr>
            <a:endParaRPr lang="en-US" sz="2600" b="0" cap="none"/>
          </a:p>
        </p:txBody>
      </p:sp>
      <p:sp>
        <p:nvSpPr>
          <p:cNvPr id="4" name="Rectangle 4"/>
          <p:cNvSpPr/>
          <p:nvPr/>
        </p:nvSpPr>
        <p:spPr>
          <a:xfrm>
            <a:off x="3810000" y="2223135"/>
            <a:ext cx="2376170" cy="5219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defRPr lang="en-US"/>
            </a:pPr>
            <a:r>
              <a:rPr lang="en-US" sz="2800" cap="none">
                <a:latin typeface="Garamond" panose="02020404030301010803" pitchFamily="1" charset="0"/>
                <a:ea typeface="Calibri" panose="020F0502020204030204" pitchFamily="2" charset="0"/>
                <a:cs typeface="Calibri" panose="020F0502020204030204" pitchFamily="2" charset="0"/>
              </a:rPr>
              <a:t>(0+1)*00(0+1)*</a:t>
            </a:r>
            <a:endParaRPr lang="en-US" sz="2800" cap="none">
              <a:latin typeface="Garamond" panose="02020404030301010803" pitchFamily="1" charset="0"/>
              <a:ea typeface="Calibri" panose="020F0502020204030204" pitchFamily="2" charset="0"/>
              <a:cs typeface="Calibri" panose="020F0502020204030204" pitchFamily="2" charset="0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3532505" y="3429000"/>
            <a:ext cx="3514090" cy="5219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defRPr lang="en-US"/>
            </a:pPr>
            <a:r>
              <a:rPr lang="en-US" sz="2800" cap="none">
                <a:latin typeface="Garamond" panose="02020404030301010803" pitchFamily="1" charset="0"/>
                <a:ea typeface="Calibri" panose="020F0502020204030204" pitchFamily="2" charset="0"/>
                <a:cs typeface="Calibri" panose="020F0502020204030204" pitchFamily="2" charset="0"/>
              </a:rPr>
              <a:t>(1*01)*1* + (1*01)*1*0 </a:t>
            </a:r>
            <a:endParaRPr lang="en-US" sz="2800" cap="none">
              <a:latin typeface="Garamond" panose="02020404030301010803" pitchFamily="1" charset="0"/>
              <a:ea typeface="PMingLiU" charset="0"/>
              <a:cs typeface="Calibri" panose="020F0502020204030204" pitchFamily="2" charset="0"/>
            </a:endParaRPr>
          </a:p>
        </p:txBody>
      </p:sp>
      <p:sp>
        <p:nvSpPr>
          <p:cNvPr id="6" name="Rectangle 6"/>
          <p:cNvSpPr/>
          <p:nvPr/>
        </p:nvSpPr>
        <p:spPr>
          <a:xfrm>
            <a:off x="3962400" y="4819015"/>
            <a:ext cx="1831975" cy="5219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defRPr lang="en-US"/>
            </a:pPr>
            <a:r>
              <a:rPr lang="en-US" sz="2800" cap="none">
                <a:latin typeface="Garamond" panose="02020404030301010803" pitchFamily="1" charset="0"/>
                <a:ea typeface="Calibri" panose="020F0502020204030204" pitchFamily="2" charset="0"/>
                <a:cs typeface="Calibri" panose="020F0502020204030204" pitchFamily="2" charset="0"/>
              </a:rPr>
              <a:t>(1*01*01*)*</a:t>
            </a:r>
            <a:endParaRPr lang="en-US" sz="2800" cap="none">
              <a:latin typeface="Garamond" panose="02020404030301010803" pitchFamily="1" charset="0"/>
              <a:ea typeface="Calibri" panose="020F0502020204030204" pitchFamily="2" charset="0"/>
              <a:cs typeface="Calibri" panose="020F0502020204030204" pitchFamily="2" charset="0"/>
            </a:endParaRPr>
          </a:p>
        </p:txBody>
      </p:sp>
      <p:sp>
        <p:nvSpPr>
          <p:cNvPr id="7" name="Slide Number Placeholder 1"/>
          <p:cNvSpPr txBox="1">
            <a:spLocks noGrp="1" noChangeArrowheads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defRPr lang="en-US"/>
            </a:pPr>
            <a:fld id="{3DCF50EE-A0D0-9AA6-9E77-56F31E396803}" type="slidenum">
              <a:rPr lang="en-US" sz="1200" cap="none">
                <a:solidFill>
                  <a:srgbClr val="FFFFFF"/>
                </a:solidFill>
              </a:rPr>
            </a:fld>
            <a:endParaRPr lang="en-US" sz="1200" cap="none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dvAuto="0"/>
      <p:bldP spid="3" grpId="1" animBg="1" advAuto="0"/>
      <p:bldP spid="4" grpId="0" bldLvl="0" animBg="1"/>
      <p:bldP spid="5" grpId="0" bldLvl="0" animBg="1"/>
      <p:bldP spid="6" grpId="0" bldLvl="0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0"/>
              </a:spcAft>
              <a:defRPr lang="en-US"/>
            </a:pPr>
            <a:r>
              <a:rPr lang="en-US" cap="none">
                <a:solidFill>
                  <a:srgbClr val="3D9CF3"/>
                </a:solidFill>
              </a:rPr>
              <a:t>Examples</a:t>
            </a:r>
            <a:endParaRPr lang="en-US" cap="none">
              <a:solidFill>
                <a:srgbClr val="3D9CF3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660" y="1095375"/>
            <a:ext cx="11579860" cy="5081905"/>
          </a:xfrm>
        </p:spPr>
        <p:txBody>
          <a:bodyPr vert="horz" wrap="square" lIns="91440" tIns="45720" rIns="91440" bIns="45720" numCol="1" spcCol="215900" anchor="t"/>
          <a:lstStyle/>
          <a:p>
            <a:pPr marL="438785" indent="-320040">
              <a:spcBef>
                <a:spcPts val="0"/>
              </a:spcBef>
              <a:spcAft>
                <a:spcPts val="0"/>
              </a:spcAft>
              <a:buFont typeface="Wingdings 2" panose="05020102010507070707" pitchFamily="1" charset="2"/>
              <a:buChar char=""/>
              <a:defRPr lang="en-US"/>
            </a:pPr>
            <a:r>
              <a:rPr lang="en-US" sz="26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The set of strings over {0,1} that end in 3 consecutive 1's. </a:t>
            </a:r>
            <a:endParaRPr lang="en-US" sz="26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 marL="438785" indent="-320040">
              <a:spcBef>
                <a:spcPts val="0"/>
              </a:spcBef>
              <a:spcAft>
                <a:spcPts val="0"/>
              </a:spcAft>
              <a:buNone/>
              <a:defRPr lang="en-US"/>
            </a:pPr>
            <a:r>
              <a:rPr lang="en-US" sz="26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			</a:t>
            </a:r>
            <a:r>
              <a:rPr lang="en-US" sz="2600" b="0" cap="none">
                <a:solidFill>
                  <a:srgbClr val="0070C0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(0 + 1)* 111</a:t>
            </a:r>
            <a:r>
              <a:rPr lang="en-US" sz="26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 </a:t>
            </a:r>
            <a:endParaRPr lang="en-US" sz="26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 marL="438785" indent="-320040">
              <a:spcBef>
                <a:spcPts val="0"/>
              </a:spcBef>
              <a:spcAft>
                <a:spcPts val="0"/>
              </a:spcAft>
              <a:buNone/>
              <a:defRPr lang="en-US"/>
            </a:pPr>
            <a:endParaRPr lang="en-US" sz="2600" b="0" cap="none"/>
          </a:p>
          <a:p>
            <a:pPr marL="438785" indent="-320040">
              <a:spcBef>
                <a:spcPts val="0"/>
              </a:spcBef>
              <a:spcAft>
                <a:spcPts val="0"/>
              </a:spcAft>
              <a:buFont typeface="Wingdings 2" panose="05020102010507070707" pitchFamily="1" charset="2"/>
              <a:buChar char=""/>
              <a:defRPr lang="en-US"/>
            </a:pPr>
            <a:r>
              <a:rPr lang="en-US" sz="26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The set of strings over {0,1} that have at least one 1. </a:t>
            </a:r>
            <a:endParaRPr lang="en-US" sz="26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 marL="438785" indent="-320040">
              <a:spcBef>
                <a:spcPts val="0"/>
              </a:spcBef>
              <a:spcAft>
                <a:spcPts val="0"/>
              </a:spcAft>
              <a:buNone/>
              <a:defRPr lang="en-US"/>
            </a:pPr>
            <a:r>
              <a:rPr lang="en-US" sz="26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			</a:t>
            </a:r>
            <a:r>
              <a:rPr lang="en-US" sz="2600" b="0" cap="none">
                <a:solidFill>
                  <a:srgbClr val="0070C0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0* 1 (0 + 1)* </a:t>
            </a:r>
            <a:endParaRPr lang="en-US" sz="26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 marL="438785" indent="-320040">
              <a:spcBef>
                <a:spcPts val="0"/>
              </a:spcBef>
              <a:spcAft>
                <a:spcPts val="0"/>
              </a:spcAft>
              <a:buNone/>
              <a:defRPr lang="en-US"/>
            </a:pPr>
            <a:endParaRPr lang="en-US" sz="2600" b="0" cap="none"/>
          </a:p>
          <a:p>
            <a:pPr marL="438785" indent="-320040">
              <a:spcBef>
                <a:spcPts val="0"/>
              </a:spcBef>
              <a:spcAft>
                <a:spcPts val="0"/>
              </a:spcAft>
              <a:buFont typeface="Wingdings 2" panose="05020102010507070707" pitchFamily="1" charset="2"/>
              <a:buChar char=""/>
              <a:defRPr lang="en-US"/>
            </a:pPr>
            <a:r>
              <a:rPr lang="en-US" sz="26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The set of strings over {0,1} that have at most one 1. </a:t>
            </a:r>
            <a:endParaRPr lang="en-US" sz="26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 marL="438785" indent="-320040">
              <a:spcBef>
                <a:spcPts val="0"/>
              </a:spcBef>
              <a:spcAft>
                <a:spcPts val="0"/>
              </a:spcAft>
              <a:buNone/>
              <a:defRPr lang="en-US"/>
            </a:pPr>
            <a:r>
              <a:rPr lang="en-US" sz="26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			</a:t>
            </a:r>
            <a:r>
              <a:rPr lang="en-US" sz="2600" b="0" cap="none">
                <a:solidFill>
                  <a:srgbClr val="0070C0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0* + 0* 1 0* </a:t>
            </a:r>
            <a:endParaRPr lang="en-US" sz="26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 marL="438785" indent="-320040">
              <a:spcBef>
                <a:spcPts val="0"/>
              </a:spcBef>
              <a:spcAft>
                <a:spcPts val="0"/>
              </a:spcAft>
              <a:buNone/>
              <a:defRPr lang="en-US"/>
            </a:pPr>
            <a:endParaRPr lang="en-US" sz="2600" b="0" cap="none"/>
          </a:p>
          <a:p>
            <a:pPr marL="438785" indent="-320040">
              <a:spcBef>
                <a:spcPts val="0"/>
              </a:spcBef>
              <a:spcAft>
                <a:spcPts val="0"/>
              </a:spcAft>
              <a:buFont typeface="Wingdings 2" panose="05020102010507070707" pitchFamily="1" charset="2"/>
              <a:buChar char=""/>
              <a:defRPr lang="en-US"/>
            </a:pPr>
            <a:r>
              <a:rPr lang="en-US" sz="26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All strings over {0,1}  that start and end with the same digit</a:t>
            </a:r>
            <a:endParaRPr lang="en-US" sz="26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 marL="731520" lvl="1" indent="-274320">
              <a:spcAft>
                <a:spcPts val="0"/>
              </a:spcAft>
              <a:buNone/>
              <a:defRPr lang="en-US"/>
            </a:pPr>
            <a:r>
              <a:rPr lang="en-US" sz="2600" b="0" cap="none"/>
              <a:t>			0(0+1)*0 + 1(0+1)*1 + 0 + 1</a:t>
            </a:r>
            <a:endParaRPr lang="en-US" sz="2600" b="0" cap="none"/>
          </a:p>
          <a:p>
            <a:pPr marL="438785" indent="-320040">
              <a:spcBef>
                <a:spcPts val="0"/>
              </a:spcBef>
              <a:spcAft>
                <a:spcPts val="0"/>
              </a:spcAft>
              <a:buNone/>
              <a:defRPr lang="en-US"/>
            </a:pPr>
            <a:endParaRPr lang="en-US" sz="2600" b="0" cap="none"/>
          </a:p>
        </p:txBody>
      </p:sp>
      <p:sp>
        <p:nvSpPr>
          <p:cNvPr id="4" name="Slide Number Placeholder 1"/>
          <p:cNvSpPr txBox="1">
            <a:spLocks noGrp="1" noChangeArrowheads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defRPr lang="en-US"/>
            </a:pPr>
            <a:fld id="{3DCF73F4-BAD0-9A85-9E77-4CD03D396819}" type="slidenum">
              <a:rPr lang="en-US" sz="1200" cap="none">
                <a:solidFill>
                  <a:srgbClr val="FFFFFF"/>
                </a:solidFill>
              </a:rPr>
            </a:fld>
            <a:endParaRPr lang="en-US" sz="1200" cap="none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ctr"/>
          <a:lstStyle/>
          <a:p>
            <a:pPr>
              <a:spcAft>
                <a:spcPts val="0"/>
              </a:spcAft>
              <a:defRPr lang="en-US"/>
            </a:pPr>
            <a:r>
              <a:rPr lang="en-US" cap="none">
                <a:solidFill>
                  <a:srgbClr val="3D9CF3"/>
                </a:solidFill>
              </a:rPr>
              <a:t>Conversion of FA to RE and Vice Versa </a:t>
            </a:r>
            <a:endParaRPr lang="en-US" cap="none">
              <a:solidFill>
                <a:srgbClr val="3D9CF3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50" y="1095375"/>
            <a:ext cx="11711305" cy="5081905"/>
          </a:xfrm>
        </p:spPr>
        <p:txBody>
          <a:bodyPr/>
          <a:lstStyle/>
          <a:p>
            <a:pPr marL="0" indent="0">
              <a:buNone/>
              <a:defRPr lang="en-US"/>
            </a:pPr>
            <a:endParaRPr lang="en-US" sz="28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>
              <a:defRPr lang="en-US"/>
            </a:pP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For every regular expression, we have to give a DFA for the same language</a:t>
            </a:r>
            <a:endParaRPr lang="en-US" sz="28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>
              <a:defRPr lang="en-US"/>
            </a:pPr>
            <a:endParaRPr lang="en-US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>
              <a:defRPr lang="en-US"/>
            </a:pPr>
            <a:endParaRPr lang="en-US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>
              <a:defRPr lang="en-US"/>
            </a:pPr>
            <a:endParaRPr lang="en-US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>
              <a:defRPr lang="en-US"/>
            </a:pPr>
            <a:endParaRPr lang="en-US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>
              <a:defRPr lang="en-US"/>
            </a:pP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For every DFA, we give a regular expression for the same language</a:t>
            </a:r>
            <a:endParaRPr lang="en-US" sz="28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4542155" y="2743200"/>
            <a:ext cx="1371600" cy="79565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>
            <a:lvl1pPr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 algn="ctr">
              <a:defRPr lang="en-US"/>
            </a:pPr>
            <a:r>
              <a:rPr lang="en-US" cap="none">
                <a:latin typeface="Symbol" panose="05050102010706020507" pitchFamily="18" charset="2"/>
                <a:ea typeface="Calibri" panose="020F0502020204030204" pitchFamily="2" charset="0"/>
                <a:cs typeface="Calibri" panose="020F0502020204030204" pitchFamily="2" charset="0"/>
              </a:rPr>
              <a:t>e</a:t>
            </a:r>
            <a:r>
              <a:t>NFA</a:t>
            </a:r>
          </a:p>
        </p:txBody>
      </p:sp>
      <p:sp>
        <p:nvSpPr>
          <p:cNvPr id="5" name="AutoShape 6"/>
          <p:cNvSpPr/>
          <p:nvPr/>
        </p:nvSpPr>
        <p:spPr>
          <a:xfrm>
            <a:off x="1617980" y="2819400"/>
            <a:ext cx="1919605" cy="762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>
            <a:lvl1pPr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 algn="ctr">
              <a:defRPr lang="en-US"/>
            </a:pPr>
            <a:r>
              <a:t>regular</a:t>
            </a:r>
            <a:br/>
            <a:r>
              <a:t>expression</a:t>
            </a:r>
          </a:p>
        </p:txBody>
      </p:sp>
      <p:sp>
        <p:nvSpPr>
          <p:cNvPr id="6" name="AutoShape 7"/>
          <p:cNvSpPr/>
          <p:nvPr/>
        </p:nvSpPr>
        <p:spPr>
          <a:xfrm>
            <a:off x="6918325" y="2971800"/>
            <a:ext cx="1371600" cy="762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>
            <a:lvl1pPr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 algn="ctr">
              <a:defRPr lang="en-US"/>
            </a:pPr>
            <a:r>
              <a:t>NFA</a:t>
            </a:r>
          </a:p>
        </p:txBody>
      </p:sp>
      <p:sp>
        <p:nvSpPr>
          <p:cNvPr id="7" name="AutoShape 8"/>
          <p:cNvSpPr/>
          <p:nvPr/>
        </p:nvSpPr>
        <p:spPr>
          <a:xfrm>
            <a:off x="9296400" y="2789555"/>
            <a:ext cx="1371600" cy="762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>
            <a:lvl1pPr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 algn="ctr">
              <a:defRPr lang="en-US"/>
            </a:pPr>
            <a:r>
              <a:t>DFA</a:t>
            </a:r>
          </a:p>
        </p:txBody>
      </p:sp>
      <p:sp>
        <p:nvSpPr>
          <p:cNvPr id="8" name="AutoShape 9"/>
          <p:cNvSpPr/>
          <p:nvPr/>
        </p:nvSpPr>
        <p:spPr>
          <a:xfrm>
            <a:off x="2948305" y="4114800"/>
            <a:ext cx="7145655" cy="294005"/>
          </a:xfrm>
          <a:prstGeom prst="rightArrow">
            <a:avLst>
              <a:gd name="adj1" fmla="val 65000"/>
              <a:gd name="adj2" fmla="val 7250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>
            <a:lvl1pPr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defRPr lang="en-US"/>
            </a:pPr>
          </a:p>
        </p:txBody>
      </p:sp>
      <p:sp>
        <p:nvSpPr>
          <p:cNvPr id="9" name="AutoShape 10"/>
          <p:cNvSpPr/>
          <p:nvPr/>
        </p:nvSpPr>
        <p:spPr>
          <a:xfrm>
            <a:off x="3535680" y="3733800"/>
            <a:ext cx="3665855" cy="262255"/>
          </a:xfrm>
          <a:prstGeom prst="rightArrow">
            <a:avLst>
              <a:gd name="adj1" fmla="val 65000"/>
              <a:gd name="adj2" fmla="val 7299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>
            <a:lvl1pPr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defRPr lang="en-US"/>
            </a:pPr>
          </a:p>
        </p:txBody>
      </p:sp>
      <p:sp>
        <p:nvSpPr>
          <p:cNvPr id="10" name="AutoShape 11"/>
          <p:cNvSpPr/>
          <p:nvPr/>
        </p:nvSpPr>
        <p:spPr>
          <a:xfrm>
            <a:off x="3810000" y="3200400"/>
            <a:ext cx="549275" cy="228600"/>
          </a:xfrm>
          <a:prstGeom prst="rightArrow">
            <a:avLst>
              <a:gd name="adj1" fmla="val 65000"/>
              <a:gd name="adj2" fmla="val 7383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>
            <a:lvl1pPr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defRPr lang="en-US"/>
            </a:pPr>
          </a:p>
        </p:txBody>
      </p:sp>
      <p:sp>
        <p:nvSpPr>
          <p:cNvPr id="11" name="AutoShape 12"/>
          <p:cNvSpPr/>
          <p:nvPr/>
        </p:nvSpPr>
        <p:spPr>
          <a:xfrm>
            <a:off x="6188075" y="3200400"/>
            <a:ext cx="548005" cy="337820"/>
          </a:xfrm>
          <a:prstGeom prst="rightArrow">
            <a:avLst>
              <a:gd name="adj1" fmla="val 65000"/>
              <a:gd name="adj2" fmla="val 7366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>
            <a:lvl1pPr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defRPr lang="en-US"/>
            </a:pPr>
          </a:p>
        </p:txBody>
      </p:sp>
      <p:sp>
        <p:nvSpPr>
          <p:cNvPr id="12" name="AutoShape 13"/>
          <p:cNvSpPr/>
          <p:nvPr/>
        </p:nvSpPr>
        <p:spPr>
          <a:xfrm>
            <a:off x="8564880" y="3200400"/>
            <a:ext cx="549275" cy="381000"/>
          </a:xfrm>
          <a:prstGeom prst="rightArrow">
            <a:avLst>
              <a:gd name="adj1" fmla="val 65000"/>
              <a:gd name="adj2" fmla="val 7383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>
            <a:lvl1pPr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defRPr lang="en-US"/>
            </a:pPr>
          </a:p>
        </p:txBody>
      </p:sp>
      <p:sp>
        <p:nvSpPr>
          <p:cNvPr id="13" name="Slide Number Placeholder 1"/>
          <p:cNvSpPr txBox="1">
            <a:spLocks noGrp="1" noChangeArrowheads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defRPr lang="en-US"/>
            </a:pPr>
            <a:fld id="{3DCF7B0F-41D0-9A8D-9E77-B7D8353968E2}" type="slidenum">
              <a:rPr lang="en-US" sz="1200" cap="none">
                <a:solidFill>
                  <a:srgbClr val="FFFFFF"/>
                </a:solidFill>
              </a:rPr>
            </a:fld>
            <a:endParaRPr lang="en-US" sz="1200" cap="none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bldLvl="0" animBg="1"/>
      <p:bldP spid="8" grpId="0" bldLvl="0" animBg="1"/>
      <p:bldP spid="9" grpId="0" bldLvl="0" animBg="1"/>
      <p:bldP spid="9" grpId="1" bldLvl="0" animBg="1"/>
      <p:bldP spid="10" grpId="0" bldLvl="0" animBg="1"/>
      <p:bldP spid="11" grpId="0" bldLvl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54000"/>
            <a:ext cx="10515600" cy="779780"/>
          </a:xfrm>
        </p:spPr>
        <p:txBody>
          <a:bodyPr/>
          <a:lstStyle/>
          <a:p>
            <a:pPr>
              <a:spcAft>
                <a:spcPts val="0"/>
              </a:spcAft>
              <a:defRPr lang="en-US"/>
            </a:pPr>
            <a:r>
              <a:rPr lang="en-US" cap="none">
                <a:solidFill>
                  <a:srgbClr val="3D9CF3"/>
                </a:solidFill>
              </a:rPr>
              <a:t>Conversion of FA to RE and Vice Versa </a:t>
            </a:r>
            <a:endParaRPr lang="en-US" cap="none">
              <a:solidFill>
                <a:srgbClr val="3D9CF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60655" y="1095375"/>
                <a:ext cx="11875135" cy="508190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rtlCol="0">
                <a:normAutofit/>
              </a:bodyPr>
              <a:lstStyle/>
              <a:p>
                <a:pPr marL="118745" indent="0" eaLnBrk="1" fontAlgn="auto" hangingPunct="1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lang="en-US" b="0" dirty="0" smtClean="0">
                    <a:solidFill>
                      <a:schemeClr val="accent1">
                        <a:satMod val="150000"/>
                      </a:schemeClr>
                    </a:solidFill>
                    <a:latin typeface="Times New Roman" panose="02020603050405020304" pitchFamily="1" charset="0"/>
                  </a:rPr>
                  <a:t>Constructing a FA from a RE</a:t>
                </a:r>
                <a:endParaRPr lang="en-US" b="0" dirty="0" smtClean="0">
                  <a:solidFill>
                    <a:schemeClr val="accent1">
                      <a:satMod val="150000"/>
                    </a:schemeClr>
                  </a:solidFill>
                  <a:latin typeface="Times New Roman" panose="02020603050405020304" pitchFamily="1" charset="0"/>
                </a:endParaRPr>
              </a:p>
              <a:p>
                <a:pPr marL="118745" indent="0" eaLnBrk="1" fontAlgn="auto" hangingPunct="1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lang="en-US" b="0" dirty="0" smtClean="0">
                  <a:latin typeface="Times New Roman" panose="02020603050405020304" pitchFamily="1" charset="0"/>
                </a:endParaRPr>
              </a:p>
              <a:p>
                <a:pPr marL="438785" indent="-32004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Wingdings 2" panose="05020102010507070707"/>
                  <a:buChar char=""/>
                  <a:defRPr/>
                </a:pPr>
                <a:r>
                  <a:rPr lang="en-US" sz="2600" b="0" dirty="0" smtClean="0">
                    <a:latin typeface="Times New Roman" panose="02020603050405020304" pitchFamily="1" charset="0"/>
                  </a:rPr>
                  <a:t>If the operand is a character </a:t>
                </a:r>
                <a14:m>
                  <m:oMath xmlns:m="http://schemas.openxmlformats.org/officeDocument/2006/math">
                    <m:r>
                      <a:rPr lang="en-US" sz="26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600" b="0" dirty="0" smtClean="0">
                    <a:latin typeface="Times New Roman" panose="02020603050405020304" pitchFamily="1" charset="0"/>
                  </a:rPr>
                  <a:t>, then our FA has </a:t>
                </a:r>
                <a:r>
                  <a:rPr lang="en-US" sz="2600" b="0" dirty="0" smtClean="0">
                    <a:solidFill>
                      <a:srgbClr val="FF0000"/>
                    </a:solidFill>
                    <a:latin typeface="Times New Roman" panose="02020603050405020304" pitchFamily="1" charset="0"/>
                  </a:rPr>
                  <a:t>two states</a:t>
                </a:r>
                <a:r>
                  <a:rPr lang="en-US" sz="2600" b="0" dirty="0" smtClean="0">
                    <a:latin typeface="Times New Roman" panose="02020603050405020304" pitchFamily="1" charset="0"/>
                  </a:rPr>
                  <a:t>,</a:t>
                </a:r>
                <a:r>
                  <a:rPr lang="en-US" sz="2600" b="0" dirty="0" smtClean="0"/>
                  <a:t> </a:t>
                </a:r>
                <a:endParaRPr lang="en-US" sz="2600" b="0" dirty="0" smtClean="0"/>
              </a:p>
              <a:p>
                <a:pPr marL="730885" lvl="1" indent="-32004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Wingdings 2" panose="05020102010507070707"/>
                  <a:buChar char="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600" b="0" i="1" dirty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600" b="0" dirty="0" smtClean="0"/>
                  <a:t> (the start state) </a:t>
                </a:r>
                <a:r>
                  <a:rPr lang="en-US" sz="2600" b="0" dirty="0" smtClean="0">
                    <a:solidFill>
                      <a:schemeClr val="tx1"/>
                    </a:solidFill>
                  </a:rPr>
                  <a:t>and</a:t>
                </a:r>
                <a:r>
                  <a:rPr lang="en-US" sz="2600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600" b="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600" b="0" dirty="0" smtClean="0"/>
                  <a:t> (the final, accepting state), </a:t>
                </a:r>
                <a:r>
                  <a:rPr lang="en-US" sz="2600" b="0" dirty="0" smtClean="0">
                    <a:solidFill>
                      <a:schemeClr val="tx1"/>
                    </a:solidFill>
                  </a:rPr>
                  <a:t>and</a:t>
                </a:r>
                <a:r>
                  <a:rPr lang="en-US" sz="2600" b="0" dirty="0" smtClean="0"/>
                  <a:t> a transition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600" b="0" i="1" dirty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600" b="0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600" b="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600" b="0" dirty="0" smtClean="0"/>
                  <a:t> with label </a:t>
                </a:r>
                <a14:m>
                  <m:oMath xmlns:m="http://schemas.openxmlformats.org/officeDocument/2006/math">
                    <m:r>
                      <a:rPr lang="en-US" sz="2600" b="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600" b="0" dirty="0" smtClean="0"/>
                  <a:t>. </a:t>
                </a:r>
                <a:endParaRPr lang="en-US" sz="2600" b="0" dirty="0" smtClean="0"/>
              </a:p>
              <a:p>
                <a:pPr marL="438785" indent="-32004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Wingdings 2" panose="05020102010507070707"/>
                  <a:buChar char=""/>
                  <a:defRPr/>
                </a:pPr>
                <a:endParaRPr lang="en-US" sz="2600" b="0" dirty="0" smtClean="0"/>
              </a:p>
              <a:p>
                <a:pPr marL="438785" indent="-32004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Wingdings 2" panose="05020102010507070707"/>
                  <a:buChar char=""/>
                  <a:defRPr/>
                </a:pPr>
                <a:r>
                  <a:rPr lang="en-US" sz="2600" b="0" dirty="0" smtClean="0">
                    <a:latin typeface="Times New Roman" panose="02020603050405020304" pitchFamily="1" charset="0"/>
                  </a:rPr>
                  <a:t>If the operand is epsilon (</a:t>
                </a:r>
                <a:r>
                  <a:rPr lang="en-US" sz="2600" b="0" dirty="0" smtClean="0">
                    <a:latin typeface="Times New Roman" panose="02020603050405020304" pitchFamily="1" charset="0"/>
                    <a:sym typeface="Symbol" panose="05050102010706020507" pitchFamily="18" charset="2"/>
                  </a:rPr>
                  <a:t></a:t>
                </a:r>
                <a:r>
                  <a:rPr lang="en-US" sz="2600" b="0" dirty="0" smtClean="0">
                    <a:latin typeface="Times New Roman" panose="02020603050405020304" pitchFamily="1" charset="0"/>
                  </a:rPr>
                  <a:t>), then our FA has </a:t>
                </a:r>
                <a:r>
                  <a:rPr lang="en-US" sz="2600" b="0" dirty="0" smtClean="0">
                    <a:solidFill>
                      <a:srgbClr val="FF0000"/>
                    </a:solidFill>
                    <a:latin typeface="Times New Roman" panose="02020603050405020304" pitchFamily="1" charset="0"/>
                  </a:rPr>
                  <a:t>two states</a:t>
                </a:r>
                <a:r>
                  <a:rPr lang="en-US" sz="2600" b="0" dirty="0" smtClean="0">
                    <a:latin typeface="Times New Roman" panose="02020603050405020304" pitchFamily="1" charset="0"/>
                  </a:rPr>
                  <a:t>, </a:t>
                </a:r>
                <a:endParaRPr lang="en-US" sz="2600" b="0" dirty="0" smtClean="0">
                  <a:latin typeface="Times New Roman" panose="02020603050405020304" pitchFamily="1" charset="0"/>
                </a:endParaRPr>
              </a:p>
              <a:p>
                <a:pPr marL="730885" lvl="1" indent="-32004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Wingdings 2" panose="05020102010507070707"/>
                  <a:buChar char="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600" b="0" i="1" dirty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600" b="0" dirty="0"/>
                  <a:t> (the start state) </a:t>
                </a:r>
                <a:r>
                  <a:rPr lang="en-US" sz="2600" b="0" dirty="0">
                    <a:solidFill>
                      <a:schemeClr val="tx1"/>
                    </a:solidFill>
                  </a:rPr>
                  <a:t>and</a:t>
                </a:r>
                <a:r>
                  <a:rPr lang="en-US" sz="2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600" b="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600" b="0" dirty="0"/>
                  <a:t> (the final, accepting state), </a:t>
                </a:r>
                <a:r>
                  <a:rPr lang="en-US" sz="2600" b="0" dirty="0">
                    <a:solidFill>
                      <a:schemeClr val="tx1"/>
                    </a:solidFill>
                  </a:rPr>
                  <a:t>and</a:t>
                </a:r>
                <a:r>
                  <a:rPr lang="en-US" sz="2600" b="0" dirty="0"/>
                  <a:t> </a:t>
                </a:r>
                <a:r>
                  <a:rPr lang="en-US" sz="2600" b="0" dirty="0" smtClean="0"/>
                  <a:t>an epsilon transition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600" b="0" i="1" dirty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600" b="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600" b="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600" b="0" dirty="0" smtClean="0"/>
                  <a:t>. </a:t>
                </a:r>
                <a:endParaRPr lang="en-US" sz="2600" b="0" dirty="0" smtClean="0"/>
              </a:p>
              <a:p>
                <a:pPr marL="438785" indent="-32004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Wingdings 2" panose="05020102010507070707"/>
                  <a:buChar char=""/>
                  <a:defRPr/>
                </a:pPr>
                <a:endParaRPr lang="en-US" sz="2600" b="0" dirty="0" smtClean="0">
                  <a:latin typeface="Times New Roman" panose="02020603050405020304" pitchFamily="1" charset="0"/>
                </a:endParaRPr>
              </a:p>
              <a:p>
                <a:pPr marL="438785" indent="-320040" algn="just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 2" panose="05020102010507070707"/>
                  <a:buChar char=""/>
                  <a:defRPr/>
                </a:pPr>
                <a:r>
                  <a:rPr lang="en-US" sz="2600" b="0" dirty="0" smtClean="0">
                    <a:latin typeface="Times New Roman" panose="02020603050405020304" pitchFamily="1" charset="0"/>
                  </a:rPr>
                  <a:t>If the operand is null (</a:t>
                </a:r>
                <a:r>
                  <a:rPr lang="en-US" sz="2600" b="0" dirty="0" smtClean="0">
                    <a:latin typeface="Times New Roman" panose="02020603050405020304" pitchFamily="1" charset="0"/>
                    <a:sym typeface="Symbol" panose="05050102010706020507" pitchFamily="18" charset="2"/>
                  </a:rPr>
                  <a:t></a:t>
                </a:r>
                <a:r>
                  <a:rPr lang="en-US" sz="2600" b="0" dirty="0" smtClean="0">
                    <a:latin typeface="Times New Roman" panose="02020603050405020304" pitchFamily="1" charset="0"/>
                  </a:rPr>
                  <a:t>), then our FA has </a:t>
                </a:r>
                <a:r>
                  <a:rPr lang="en-US" sz="2600" b="0" dirty="0" smtClean="0">
                    <a:solidFill>
                      <a:srgbClr val="FF0000"/>
                    </a:solidFill>
                    <a:latin typeface="Times New Roman" panose="02020603050405020304" pitchFamily="1" charset="0"/>
                  </a:rPr>
                  <a:t>two states</a:t>
                </a:r>
                <a:r>
                  <a:rPr lang="en-US" sz="2600" b="0" dirty="0" smtClean="0">
                    <a:latin typeface="Times New Roman" panose="02020603050405020304" pitchFamily="1" charset="0"/>
                  </a:rPr>
                  <a:t>, </a:t>
                </a:r>
                <a:endParaRPr lang="en-US" sz="2600" b="0" dirty="0" smtClean="0">
                  <a:latin typeface="Times New Roman" panose="02020603050405020304" pitchFamily="1" charset="0"/>
                </a:endParaRPr>
              </a:p>
              <a:p>
                <a:pPr marL="730885" lvl="1" indent="-32004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Wingdings 2" panose="05020102010507070707"/>
                  <a:buChar char="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600" b="0" i="1" dirty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600" b="0" dirty="0"/>
                  <a:t> (the start state) </a:t>
                </a:r>
                <a:r>
                  <a:rPr lang="en-US" sz="2600" b="0" dirty="0">
                    <a:solidFill>
                      <a:schemeClr val="tx1"/>
                    </a:solidFill>
                  </a:rPr>
                  <a:t>and</a:t>
                </a:r>
                <a:r>
                  <a:rPr lang="en-US" sz="2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600" b="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600" b="0" dirty="0"/>
                  <a:t> (the final, accepting state), </a:t>
                </a:r>
                <a:r>
                  <a:rPr lang="en-US" sz="2600" b="0" dirty="0">
                    <a:solidFill>
                      <a:schemeClr val="tx1"/>
                    </a:solidFill>
                  </a:rPr>
                  <a:t>and</a:t>
                </a:r>
                <a:r>
                  <a:rPr lang="en-US" sz="2600" b="0" dirty="0"/>
                  <a:t> </a:t>
                </a:r>
                <a:r>
                  <a:rPr lang="en-US" sz="2600" b="0" dirty="0" smtClean="0"/>
                  <a:t>no transitions. </a:t>
                </a:r>
                <a:endParaRPr lang="en-US" sz="2600" b="0" dirty="0"/>
              </a:p>
            </p:txBody>
          </p:sp>
        </mc:Choice>
        <mc:Fallback>
          <p:sp>
            <p:nvSpPr>
              <p:cNvPr id="3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0655" y="1095375"/>
                <a:ext cx="11875135" cy="508190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1"/>
          <p:cNvSpPr txBox="1">
            <a:spLocks noGrp="1" noChangeArrowheads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defRPr lang="en-US"/>
            </a:pPr>
            <a:fld id="{3DCF2629-67D0-9AD0-9E77-9185683968C4}" type="slidenum">
              <a:rPr lang="en-US" sz="1200" cap="none">
                <a:solidFill>
                  <a:srgbClr val="FFFFFF"/>
                </a:solidFill>
              </a:rPr>
            </a:fld>
            <a:endParaRPr lang="en-US" sz="1200" cap="none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95580"/>
            <a:ext cx="10515600" cy="735965"/>
          </a:xfrm>
        </p:spPr>
        <p:txBody>
          <a:bodyPr/>
          <a:lstStyle/>
          <a:p>
            <a:pPr>
              <a:spcAft>
                <a:spcPts val="0"/>
              </a:spcAft>
              <a:defRPr lang="en-US"/>
            </a:pPr>
            <a:r>
              <a:rPr lang="en-US" cap="none">
                <a:solidFill>
                  <a:srgbClr val="3D9CF3"/>
                </a:solidFill>
              </a:rPr>
              <a:t>Conversion of FA to RE and Vice Versa </a:t>
            </a:r>
            <a:endParaRPr lang="en-US" cap="none">
              <a:solidFill>
                <a:srgbClr val="3D9CF3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9895" y="1095375"/>
            <a:ext cx="10923905" cy="5081905"/>
          </a:xfrm>
        </p:spPr>
        <p:txBody>
          <a:bodyPr vert="horz" wrap="square" lIns="91440" tIns="45720" rIns="91440" bIns="45720" numCol="1" spcCol="215900" anchor="t"/>
          <a:lstStyle/>
          <a:p>
            <a:pPr marL="118745" indent="0">
              <a:spcBef>
                <a:spcPts val="0"/>
              </a:spcBef>
              <a:spcAft>
                <a:spcPts val="0"/>
              </a:spcAft>
              <a:buNone/>
              <a:defRPr lang="en-US"/>
            </a:pPr>
            <a:r>
              <a:rPr lang="en-US" sz="3000" b="0" cap="none">
                <a:solidFill>
                  <a:srgbClr val="FF0000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Constructing a FA from a RE</a:t>
            </a:r>
            <a:endParaRPr lang="en-US" sz="3000" b="0" cap="none">
              <a:solidFill>
                <a:srgbClr val="FF0000"/>
              </a:solidFill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 marL="438785" indent="-320040">
              <a:spcBef>
                <a:spcPts val="0"/>
              </a:spcBef>
              <a:spcAft>
                <a:spcPts val="0"/>
              </a:spcAft>
              <a:buFont typeface="Wingdings 2" panose="05020102010507070707" pitchFamily="1" charset="2"/>
              <a:buChar char=""/>
              <a:defRPr lang="en-US"/>
            </a:pPr>
            <a:endParaRPr lang="en-US" sz="3000" b="0" cap="none">
              <a:solidFill>
                <a:srgbClr val="FF0000"/>
              </a:solidFill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</p:txBody>
      </p:sp>
      <p:sp>
        <p:nvSpPr>
          <p:cNvPr id="4" name="Slide Number Placeholder 1"/>
          <p:cNvSpPr txBox="1">
            <a:spLocks noGrp="1" noChangeArrowheads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defRPr lang="en-US"/>
            </a:pPr>
            <a:fld id="{3DCF175D-13D0-9AE1-9E77-E5B4593968B0}" type="slidenum">
              <a:rPr lang="en-US" sz="1200" cap="none">
                <a:solidFill>
                  <a:srgbClr val="FFFFFF"/>
                </a:solidFill>
              </a:rPr>
            </a:fld>
            <a:endParaRPr lang="en-US" sz="1200" cap="none">
              <a:solidFill>
                <a:srgbClr val="FFFFFF"/>
              </a:solidFill>
            </a:endParaRP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5765" y="1782445"/>
            <a:ext cx="5715000" cy="423481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82575"/>
            <a:ext cx="10515600" cy="589915"/>
          </a:xfrm>
        </p:spPr>
        <p:txBody>
          <a:bodyPr/>
          <a:lstStyle/>
          <a:p>
            <a:pPr>
              <a:spcAft>
                <a:spcPts val="0"/>
              </a:spcAft>
              <a:defRPr lang="en-US"/>
            </a:pPr>
            <a:r>
              <a:rPr lang="en-US" cap="none">
                <a:solidFill>
                  <a:srgbClr val="3D9CF3"/>
                </a:solidFill>
              </a:rPr>
              <a:t>Conversion of FA to RE and Vice Versa </a:t>
            </a:r>
            <a:endParaRPr lang="en-US" cap="none">
              <a:solidFill>
                <a:srgbClr val="3D9CF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46685" y="1095375"/>
                <a:ext cx="11801475" cy="508190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rtlCol="0">
                <a:normAutofit fontScale="87500" lnSpcReduction="20000"/>
              </a:bodyPr>
              <a:lstStyle/>
              <a:p>
                <a:pPr marL="118745" indent="0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lang="en-US" dirty="0" smtClean="0">
                    <a:solidFill>
                      <a:schemeClr val="accent1">
                        <a:satMod val="150000"/>
                      </a:schemeClr>
                    </a:solidFill>
                    <a:latin typeface="Times New Roman" panose="02020603050405020304" pitchFamily="1" charset="0"/>
                  </a:rPr>
                  <a:t>Constructing a FA from a RE</a:t>
                </a:r>
                <a:endParaRPr lang="en-US" dirty="0" smtClean="0">
                  <a:latin typeface="Times New Roman" panose="02020603050405020304" pitchFamily="1" charset="0"/>
                </a:endParaRPr>
              </a:p>
              <a:p>
                <a:pPr marL="438785" indent="-320040" algn="just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Wingdings 2" panose="05020102010507070707"/>
                  <a:buChar char=""/>
                  <a:defRPr/>
                </a:pPr>
                <a:r>
                  <a:rPr lang="en-US" b="0" dirty="0">
                    <a:solidFill>
                      <a:srgbClr val="FF0000"/>
                    </a:solidFill>
                    <a:latin typeface="Times New Roman" panose="02020603050405020304" pitchFamily="1" charset="0"/>
                  </a:rPr>
                  <a:t>Given</a:t>
                </a:r>
                <a:r>
                  <a:rPr lang="en-US" b="0" dirty="0">
                    <a:latin typeface="Times New Roman" panose="02020603050405020304" pitchFamily="1" charset="0"/>
                  </a:rPr>
                  <a:t> FA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dirty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>
                    <a:latin typeface="Times New Roman" panose="02020603050405020304" pitchFamily="1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dirty="0">
                    <a:latin typeface="Times New Roman" panose="02020603050405020304" pitchFamily="1" charset="0"/>
                  </a:rPr>
                  <a:t>, we now see how to build a </a:t>
                </a:r>
                <a:r>
                  <a:rPr lang="en-US" dirty="0">
                    <a:latin typeface="Times New Roman" panose="02020603050405020304" pitchFamily="1" charset="0"/>
                  </a:rPr>
                  <a:t>FA</a:t>
                </a:r>
                <a:r>
                  <a:rPr lang="en-US" b="0" dirty="0">
                    <a:latin typeface="Times New Roman" panose="02020603050405020304" pitchFamily="1" charset="0"/>
                  </a:rPr>
                  <a:t> for</a:t>
                </a:r>
                <a14:m>
                  <m:oMath xmlns:m="http://schemas.openxmlformats.org/officeDocument/2006/math">
                    <m:r>
                      <a:rPr lang="en-US" b="0" dirty="0">
                        <a:latin typeface="Times New Roman" panose="02020603050405020304" pitchFamily="1" charset="0"/>
                      </a:rPr>
                      <m:t>  </m:t>
                    </m:r>
                    <m:sSub>
                      <m:sSubPr>
                        <m:ctrlPr>
                          <a:rPr lang="en-US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dirty="0" smtClean="0">
                    <a:latin typeface="Times New Roman" panose="02020603050405020304" pitchFamily="1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dirty="0" smtClean="0">
                    <a:latin typeface="Times New Roman" panose="02020603050405020304" pitchFamily="1" charset="0"/>
                  </a:rPr>
                  <a:t>, </a:t>
                </a:r>
                <a:r>
                  <a:rPr lang="en-US" b="0" dirty="0">
                    <a:latin typeface="Times New Roman" panose="02020603050405020304" pitchFamily="1" charset="0"/>
                  </a:rPr>
                  <a:t>and </a:t>
                </a:r>
                <a:r>
                  <a:rPr lang="en-US" b="0" dirty="0" smtClean="0">
                    <a:latin typeface="Times New Roman" panose="02020603050405020304" pitchFamily="1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m:rPr>
                            <m:nor/>
                          </m:rPr>
                          <a:rPr lang="en-US" b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0" dirty="0" smtClean="0">
                    <a:latin typeface="Times New Roman" panose="02020603050405020304" pitchFamily="1" charset="0"/>
                  </a:rPr>
                  <a:t>. </a:t>
                </a:r>
                <a:endParaRPr lang="en-US" b="0" dirty="0">
                  <a:latin typeface="Times New Roman" panose="02020603050405020304" pitchFamily="1" charset="0"/>
                </a:endParaRPr>
              </a:p>
              <a:p>
                <a:pPr marL="731520" lvl="1" indent="-274320" algn="just" eaLnBrk="1" fontAlgn="auto" hangingPunct="1">
                  <a:spcAft>
                    <a:spcPts val="0"/>
                  </a:spcAft>
                  <a:buFont typeface="Wingdings" panose="05000000000000000000"/>
                  <a:buChar char=""/>
                  <a:defRPr/>
                </a:pPr>
                <a:r>
                  <a:rPr lang="en-US" b="0" dirty="0"/>
                  <a:t>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/>
                  <a:t> (</a:t>
                </a:r>
                <a:r>
                  <a:rPr lang="en-US" b="0" dirty="0">
                    <a:solidFill>
                      <a:schemeClr val="tx1"/>
                    </a:solidFill>
                  </a:rPr>
                  <a:t>with start state a0 and final state </a:t>
                </a:r>
                <a:r>
                  <a:rPr lang="en-US" b="0" dirty="0" err="1">
                    <a:solidFill>
                      <a:schemeClr val="tx1"/>
                    </a:solidFill>
                  </a:rPr>
                  <a:t>aF</a:t>
                </a:r>
                <a:r>
                  <a:rPr lang="en-US" b="0" dirty="0"/>
                  <a:t>) be the machine accepting </a:t>
                </a:r>
                <a:r>
                  <a:rPr lang="en-US" b="0" dirty="0">
                    <a:solidFill>
                      <a:srgbClr val="FF0000"/>
                    </a:solidFill>
                  </a:rPr>
                  <a:t>L(R1)</a:t>
                </a:r>
                <a:r>
                  <a:rPr lang="en-US" b="0" dirty="0"/>
                  <a:t> </a:t>
                </a:r>
                <a:r>
                  <a:rPr lang="en-US" b="0" dirty="0">
                    <a:solidFill>
                      <a:schemeClr val="tx1"/>
                    </a:solidFill>
                  </a:rPr>
                  <a:t>and </a:t>
                </a:r>
                <a:endParaRPr lang="en-US" b="0" dirty="0"/>
              </a:p>
              <a:p>
                <a:pPr marL="731520" lvl="1" indent="-274320" algn="just" eaLnBrk="1" fontAlgn="auto" hangingPunct="1">
                  <a:spcAft>
                    <a:spcPts val="0"/>
                  </a:spcAft>
                  <a:buFont typeface="Wingdings" panose="05000000000000000000"/>
                  <a:buChar char=""/>
                  <a:defRPr/>
                </a:pPr>
                <a:r>
                  <a:rPr lang="en-US" b="0" dirty="0"/>
                  <a:t>B (</a:t>
                </a:r>
                <a:r>
                  <a:rPr lang="en-US" b="0" dirty="0">
                    <a:solidFill>
                      <a:schemeClr val="tx1"/>
                    </a:solidFill>
                  </a:rPr>
                  <a:t>with start state b0 and final state </a:t>
                </a:r>
                <a:r>
                  <a:rPr lang="en-US" b="0" dirty="0" err="1">
                    <a:solidFill>
                      <a:schemeClr val="tx1"/>
                    </a:solidFill>
                  </a:rPr>
                  <a:t>bF</a:t>
                </a:r>
                <a:r>
                  <a:rPr lang="en-US" b="0" dirty="0"/>
                  <a:t>) be the machine accepting </a:t>
                </a:r>
                <a:r>
                  <a:rPr lang="en-US" b="0" dirty="0">
                    <a:solidFill>
                      <a:srgbClr val="FF0000"/>
                    </a:solidFill>
                  </a:rPr>
                  <a:t>L(R2)</a:t>
                </a:r>
                <a:r>
                  <a:rPr lang="en-US" b="0" dirty="0"/>
                  <a:t>. </a:t>
                </a:r>
                <a:endParaRPr lang="en-US" b="0" dirty="0"/>
              </a:p>
              <a:p>
                <a:pPr marL="438785" indent="-320040" algn="just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Wingdings 2" panose="05020102010507070707"/>
                  <a:buChar char=""/>
                  <a:defRPr/>
                </a:pPr>
                <a:endParaRPr lang="en-US" dirty="0" smtClean="0"/>
              </a:p>
              <a:p>
                <a:pPr marL="438785" indent="-320040" algn="just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Wingdings 2" panose="05020102010507070707"/>
                  <a:buChar char=""/>
                  <a:defRPr/>
                </a:pPr>
                <a:r>
                  <a:rPr lang="en-US" b="0" dirty="0" smtClean="0">
                    <a:latin typeface="Times New Roman" panose="02020603050405020304" pitchFamily="1" charset="0"/>
                  </a:rPr>
                  <a:t>Then</a:t>
                </a:r>
                <a:endParaRPr lang="en-US" b="0" dirty="0" smtClean="0">
                  <a:latin typeface="Times New Roman" panose="02020603050405020304" pitchFamily="1" charset="0"/>
                </a:endParaRPr>
              </a:p>
              <a:p>
                <a:pPr marL="730885" lvl="1" indent="-320040" algn="just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 2" panose="05020102010507070707"/>
                  <a:buChar char=""/>
                  <a:defRPr/>
                </a:pPr>
                <a:r>
                  <a:rPr lang="en-US" sz="2970" b="0" dirty="0" smtClean="0"/>
                  <a:t>The </a:t>
                </a:r>
                <a:r>
                  <a:rPr lang="en-US" sz="2970" b="0" dirty="0"/>
                  <a:t>machine C </a:t>
                </a:r>
                <a:r>
                  <a:rPr lang="en-US" sz="2970" b="0" dirty="0">
                    <a:solidFill>
                      <a:schemeClr val="tx1"/>
                    </a:solidFill>
                  </a:rPr>
                  <a:t>accepting </a:t>
                </a:r>
                <a14:m>
                  <m:oMath xmlns:m="http://schemas.openxmlformats.org/officeDocument/2006/math">
                    <m:r>
                      <a:rPr lang="en-US" sz="297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𝐿</m:t>
                    </m:r>
                    <m:r>
                      <a:rPr lang="en-US" sz="297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97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7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97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97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7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97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97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970" b="0" dirty="0"/>
                  <a:t> includes </a:t>
                </a:r>
                <a:r>
                  <a:rPr lang="en-US" sz="2970" b="0" dirty="0">
                    <a:solidFill>
                      <a:schemeClr val="tx1"/>
                    </a:solidFill>
                  </a:rPr>
                  <a:t>A</a:t>
                </a:r>
                <a:r>
                  <a:rPr lang="en-US" sz="2970" b="0" dirty="0"/>
                  <a:t> and </a:t>
                </a:r>
                <a:r>
                  <a:rPr lang="en-US" sz="2970" b="0" dirty="0">
                    <a:solidFill>
                      <a:schemeClr val="tx1"/>
                    </a:solidFill>
                  </a:rPr>
                  <a:t>B</a:t>
                </a:r>
                <a:r>
                  <a:rPr lang="en-US" sz="2970" b="0" dirty="0"/>
                  <a:t>, with </a:t>
                </a:r>
                <a:r>
                  <a:rPr lang="en-US" sz="2970" b="0" dirty="0">
                    <a:solidFill>
                      <a:schemeClr val="tx1"/>
                    </a:solidFill>
                  </a:rPr>
                  <a:t>start state a0</a:t>
                </a:r>
                <a:r>
                  <a:rPr lang="en-US" sz="2970" b="0" dirty="0"/>
                  <a:t>, </a:t>
                </a:r>
                <a:r>
                  <a:rPr lang="en-US" sz="2970" b="0" dirty="0">
                    <a:solidFill>
                      <a:schemeClr val="tx1"/>
                    </a:solidFill>
                  </a:rPr>
                  <a:t>final state </a:t>
                </a:r>
                <a:r>
                  <a:rPr lang="en-US" sz="2970" b="0" dirty="0" err="1">
                    <a:solidFill>
                      <a:schemeClr val="tx1"/>
                    </a:solidFill>
                  </a:rPr>
                  <a:t>bF</a:t>
                </a:r>
                <a:r>
                  <a:rPr lang="en-US" sz="2970" b="0" dirty="0"/>
                  <a:t>, and an </a:t>
                </a:r>
                <a:r>
                  <a:rPr lang="en-US" sz="2970" b="0" dirty="0">
                    <a:solidFill>
                      <a:srgbClr val="FF0000"/>
                    </a:solidFill>
                  </a:rPr>
                  <a:t>epsilon transition</a:t>
                </a:r>
                <a:r>
                  <a:rPr lang="en-US" sz="2970" b="0" dirty="0"/>
                  <a:t> from </a:t>
                </a:r>
                <a:r>
                  <a:rPr lang="en-US" sz="2970" b="0" dirty="0" err="1">
                    <a:solidFill>
                      <a:schemeClr val="tx1"/>
                    </a:solidFill>
                  </a:rPr>
                  <a:t>aF</a:t>
                </a:r>
                <a:r>
                  <a:rPr lang="en-US" sz="2970" b="0" dirty="0">
                    <a:solidFill>
                      <a:schemeClr val="tx1"/>
                    </a:solidFill>
                  </a:rPr>
                  <a:t> to b0</a:t>
                </a:r>
                <a:r>
                  <a:rPr lang="en-US" sz="2970" b="0" dirty="0"/>
                  <a:t>. </a:t>
                </a:r>
                <a:endParaRPr lang="en-US" sz="2970" b="0" dirty="0"/>
              </a:p>
              <a:p>
                <a:pPr marL="730885" lvl="1" indent="-320040" algn="just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 2" panose="05020102010507070707"/>
                  <a:buChar char=""/>
                  <a:defRPr/>
                </a:pPr>
                <a:r>
                  <a:rPr lang="en-US" sz="2970" b="0" dirty="0"/>
                  <a:t>The machine C </a:t>
                </a:r>
                <a:r>
                  <a:rPr lang="en-US" sz="2970" b="0" dirty="0">
                    <a:solidFill>
                      <a:schemeClr val="tx1"/>
                    </a:solidFill>
                  </a:rPr>
                  <a:t>accepting </a:t>
                </a:r>
                <a14:m>
                  <m:oMath xmlns:m="http://schemas.openxmlformats.org/officeDocument/2006/math">
                    <m:r>
                      <a:rPr lang="en-US" sz="297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𝐿</m:t>
                    </m:r>
                    <m:r>
                      <a:rPr lang="en-US" sz="297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97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7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97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97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97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7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97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97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970" b="0" dirty="0"/>
                  <a:t> includes </a:t>
                </a:r>
                <a:r>
                  <a:rPr lang="en-US" sz="2970" b="0" dirty="0">
                    <a:solidFill>
                      <a:schemeClr val="tx1"/>
                    </a:solidFill>
                  </a:rPr>
                  <a:t>A </a:t>
                </a:r>
                <a:r>
                  <a:rPr lang="en-US" sz="2970" b="0" dirty="0"/>
                  <a:t>and </a:t>
                </a:r>
                <a:r>
                  <a:rPr lang="en-US" sz="2970" b="0" dirty="0">
                    <a:solidFill>
                      <a:schemeClr val="tx1"/>
                    </a:solidFill>
                  </a:rPr>
                  <a:t>B</a:t>
                </a:r>
                <a:r>
                  <a:rPr lang="en-US" sz="2970" b="0" dirty="0"/>
                  <a:t>, with </a:t>
                </a:r>
                <a:r>
                  <a:rPr lang="en-US" sz="2970" b="0" dirty="0">
                    <a:solidFill>
                      <a:schemeClr val="tx1"/>
                    </a:solidFill>
                  </a:rPr>
                  <a:t>a new start state c0</a:t>
                </a:r>
                <a:r>
                  <a:rPr lang="en-US" sz="2970" b="0" dirty="0"/>
                  <a:t>, </a:t>
                </a:r>
                <a:r>
                  <a:rPr lang="en-US" sz="2970" b="0" dirty="0">
                    <a:solidFill>
                      <a:schemeClr val="tx1"/>
                    </a:solidFill>
                  </a:rPr>
                  <a:t>a new final state </a:t>
                </a:r>
                <a:r>
                  <a:rPr lang="en-US" sz="2970" b="0" dirty="0" err="1">
                    <a:solidFill>
                      <a:schemeClr val="tx1"/>
                    </a:solidFill>
                  </a:rPr>
                  <a:t>cF</a:t>
                </a:r>
                <a:r>
                  <a:rPr lang="en-US" sz="2970" b="0" dirty="0"/>
                  <a:t>, and </a:t>
                </a:r>
                <a:r>
                  <a:rPr lang="en-US" sz="2970" b="0" dirty="0">
                    <a:solidFill>
                      <a:srgbClr val="FF0000"/>
                    </a:solidFill>
                  </a:rPr>
                  <a:t>epsilon transitions </a:t>
                </a:r>
                <a:r>
                  <a:rPr lang="en-US" sz="2970" b="0" dirty="0"/>
                  <a:t>from </a:t>
                </a:r>
                <a:r>
                  <a:rPr lang="en-US" sz="2970" b="0" dirty="0">
                    <a:solidFill>
                      <a:schemeClr val="bg2">
                        <a:lumMod val="10000"/>
                      </a:schemeClr>
                    </a:solidFill>
                  </a:rPr>
                  <a:t>c0 to a0 and b0</a:t>
                </a:r>
                <a:r>
                  <a:rPr lang="en-US" sz="2970" b="0" dirty="0"/>
                  <a:t>, and </a:t>
                </a:r>
                <a:r>
                  <a:rPr lang="en-US" sz="2970" b="0" dirty="0">
                    <a:solidFill>
                      <a:schemeClr val="bg2">
                        <a:lumMod val="10000"/>
                      </a:schemeClr>
                    </a:solidFill>
                  </a:rPr>
                  <a:t>from </a:t>
                </a:r>
                <a:r>
                  <a:rPr lang="en-US" sz="2970" b="0" dirty="0" err="1">
                    <a:solidFill>
                      <a:schemeClr val="bg2">
                        <a:lumMod val="10000"/>
                      </a:schemeClr>
                    </a:solidFill>
                  </a:rPr>
                  <a:t>aF</a:t>
                </a:r>
                <a:r>
                  <a:rPr lang="en-US" sz="2970" b="0" dirty="0">
                    <a:solidFill>
                      <a:schemeClr val="bg2">
                        <a:lumMod val="10000"/>
                      </a:schemeClr>
                    </a:solidFill>
                  </a:rPr>
                  <a:t> and </a:t>
                </a:r>
                <a:r>
                  <a:rPr lang="en-US" sz="2970" b="0" dirty="0" err="1">
                    <a:solidFill>
                      <a:schemeClr val="bg2">
                        <a:lumMod val="10000"/>
                      </a:schemeClr>
                    </a:solidFill>
                  </a:rPr>
                  <a:t>bF</a:t>
                </a:r>
                <a:r>
                  <a:rPr lang="en-US" sz="2970" b="0" dirty="0">
                    <a:solidFill>
                      <a:schemeClr val="bg2">
                        <a:lumMod val="10000"/>
                      </a:schemeClr>
                    </a:solidFill>
                  </a:rPr>
                  <a:t> to </a:t>
                </a:r>
                <a:r>
                  <a:rPr lang="en-US" sz="2970" b="0" dirty="0" err="1">
                    <a:solidFill>
                      <a:schemeClr val="bg2">
                        <a:lumMod val="10000"/>
                      </a:schemeClr>
                    </a:solidFill>
                  </a:rPr>
                  <a:t>cF</a:t>
                </a:r>
                <a:r>
                  <a:rPr lang="en-US" sz="2970" b="0" dirty="0" err="1"/>
                  <a:t>.</a:t>
                </a:r>
                <a:r>
                  <a:rPr lang="en-US" sz="2970" b="0" dirty="0"/>
                  <a:t> </a:t>
                </a:r>
                <a:endParaRPr lang="en-US" sz="2970" b="0" dirty="0"/>
              </a:p>
              <a:p>
                <a:pPr marL="730885" lvl="1" indent="-320040" algn="just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 2" panose="05020102010507070707"/>
                  <a:buChar char=""/>
                  <a:defRPr/>
                </a:pPr>
                <a:r>
                  <a:rPr lang="en-US" sz="2970" b="0" dirty="0"/>
                  <a:t>The machine C </a:t>
                </a:r>
                <a:r>
                  <a:rPr lang="en-US" sz="2970" b="0" dirty="0">
                    <a:solidFill>
                      <a:schemeClr val="bg2">
                        <a:lumMod val="10000"/>
                      </a:schemeClr>
                    </a:solidFill>
                  </a:rPr>
                  <a:t>accepting </a:t>
                </a:r>
                <a14:m>
                  <m:oMath xmlns:m="http://schemas.openxmlformats.org/officeDocument/2006/math">
                    <m:r>
                      <a:rPr lang="en-US" sz="2970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𝐿</m:t>
                    </m:r>
                    <m:r>
                      <a:rPr lang="en-US" sz="2970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970" b="0" i="1" dirty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970" b="0" i="1" dirty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970" b="0" i="1" dirty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970" b="0" i="1" dirty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m:rPr>
                            <m:nor/>
                          </m:rPr>
                          <a:rPr lang="en-US" sz="2970" b="0" dirty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970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970" b="0" dirty="0"/>
                  <a:t> includes </a:t>
                </a:r>
                <a:r>
                  <a:rPr lang="en-US" sz="2970" b="0" dirty="0">
                    <a:solidFill>
                      <a:schemeClr val="bg2">
                        <a:lumMod val="10000"/>
                      </a:schemeClr>
                    </a:solidFill>
                  </a:rPr>
                  <a:t>A</a:t>
                </a:r>
                <a:r>
                  <a:rPr lang="en-US" sz="2970" b="0" dirty="0"/>
                  <a:t>,</a:t>
                </a:r>
                <a:r>
                  <a:rPr lang="en-US" sz="2970" b="0" dirty="0">
                    <a:solidFill>
                      <a:schemeClr val="bg2">
                        <a:lumMod val="10000"/>
                      </a:schemeClr>
                    </a:solidFill>
                  </a:rPr>
                  <a:t> with a new start state c0</a:t>
                </a:r>
                <a:r>
                  <a:rPr lang="en-US" sz="2970" b="0" dirty="0"/>
                  <a:t>, </a:t>
                </a:r>
                <a:r>
                  <a:rPr lang="en-US" sz="2970" b="0" dirty="0">
                    <a:solidFill>
                      <a:schemeClr val="bg2">
                        <a:lumMod val="10000"/>
                      </a:schemeClr>
                    </a:solidFill>
                  </a:rPr>
                  <a:t>a new final state </a:t>
                </a:r>
                <a:r>
                  <a:rPr lang="en-US" sz="2970" b="0" dirty="0" err="1">
                    <a:solidFill>
                      <a:schemeClr val="bg2">
                        <a:lumMod val="10000"/>
                      </a:schemeClr>
                    </a:solidFill>
                  </a:rPr>
                  <a:t>cF</a:t>
                </a:r>
                <a:r>
                  <a:rPr lang="en-US" sz="2970" b="0" dirty="0"/>
                  <a:t>, and </a:t>
                </a:r>
                <a:r>
                  <a:rPr lang="en-US" sz="2970" b="0" dirty="0">
                    <a:solidFill>
                      <a:srgbClr val="FF0000"/>
                    </a:solidFill>
                  </a:rPr>
                  <a:t>epsilon transitions</a:t>
                </a:r>
                <a:r>
                  <a:rPr lang="en-US" sz="2970" b="0" dirty="0"/>
                  <a:t> from </a:t>
                </a:r>
                <a:r>
                  <a:rPr lang="en-US" sz="2970" b="0" dirty="0">
                    <a:solidFill>
                      <a:schemeClr val="tx1"/>
                    </a:solidFill>
                  </a:rPr>
                  <a:t>c0 to a0 and </a:t>
                </a:r>
                <a:r>
                  <a:rPr lang="en-US" sz="2970" b="0" dirty="0" err="1">
                    <a:solidFill>
                      <a:schemeClr val="tx1"/>
                    </a:solidFill>
                  </a:rPr>
                  <a:t>cF</a:t>
                </a:r>
                <a:r>
                  <a:rPr lang="en-US" sz="2970" b="0" dirty="0"/>
                  <a:t>, and </a:t>
                </a:r>
                <a:r>
                  <a:rPr lang="en-US" sz="2970" b="0" dirty="0">
                    <a:solidFill>
                      <a:schemeClr val="tx1"/>
                    </a:solidFill>
                  </a:rPr>
                  <a:t>from </a:t>
                </a:r>
                <a:r>
                  <a:rPr lang="en-US" sz="2970" b="0" dirty="0" err="1">
                    <a:solidFill>
                      <a:schemeClr val="tx1"/>
                    </a:solidFill>
                  </a:rPr>
                  <a:t>aF</a:t>
                </a:r>
                <a:r>
                  <a:rPr lang="en-US" sz="2970" b="0" dirty="0">
                    <a:solidFill>
                      <a:schemeClr val="tx1"/>
                    </a:solidFill>
                  </a:rPr>
                  <a:t> to a0</a:t>
                </a:r>
                <a:r>
                  <a:rPr lang="en-US" sz="2970" b="0" dirty="0"/>
                  <a:t>, and </a:t>
                </a:r>
                <a:r>
                  <a:rPr lang="en-US" sz="2970" b="0" dirty="0">
                    <a:solidFill>
                      <a:schemeClr val="tx1"/>
                    </a:solidFill>
                  </a:rPr>
                  <a:t>from </a:t>
                </a:r>
                <a:r>
                  <a:rPr lang="en-US" sz="2970" b="0" dirty="0" err="1">
                    <a:solidFill>
                      <a:schemeClr val="tx1"/>
                    </a:solidFill>
                  </a:rPr>
                  <a:t>aF</a:t>
                </a:r>
                <a:r>
                  <a:rPr lang="en-US" sz="2970" b="0" dirty="0">
                    <a:solidFill>
                      <a:schemeClr val="tx1"/>
                    </a:solidFill>
                  </a:rPr>
                  <a:t> to </a:t>
                </a:r>
                <a:r>
                  <a:rPr lang="en-US" sz="2970" b="0" dirty="0" err="1">
                    <a:solidFill>
                      <a:schemeClr val="tx1"/>
                    </a:solidFill>
                  </a:rPr>
                  <a:t>cF.</a:t>
                </a:r>
                <a:r>
                  <a:rPr lang="en-US" sz="2970" b="0" dirty="0">
                    <a:solidFill>
                      <a:schemeClr val="tx1"/>
                    </a:solidFill>
                  </a:rPr>
                  <a:t> </a:t>
                </a:r>
                <a:endParaRPr lang="en-US" sz="297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46685" y="1095375"/>
                <a:ext cx="11801475" cy="5081905"/>
              </a:xfrm>
              <a:prstGeom prst="rect">
                <a:avLst/>
              </a:prstGeom>
              <a:blipFill rotWithShape="1">
                <a:blip r:embed="rId1"/>
                <a:stretch>
                  <a:fillRect t="-16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1"/>
          <p:cNvSpPr txBox="1">
            <a:spLocks noGrp="1" noChangeArrowheads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defRPr lang="en-US"/>
            </a:pPr>
            <a:fld id="{3DCF03BA-F4D0-9AF5-9E77-02A04D396857}" type="slidenum">
              <a:rPr lang="en-US" sz="1200" cap="none">
                <a:solidFill>
                  <a:srgbClr val="FFFFFF"/>
                </a:solidFill>
              </a:rPr>
            </a:fld>
            <a:endParaRPr lang="en-US" sz="1200" cap="none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09550"/>
            <a:ext cx="10515600" cy="677545"/>
          </a:xfrm>
        </p:spPr>
        <p:txBody>
          <a:bodyPr/>
          <a:lstStyle/>
          <a:p>
            <a:pPr>
              <a:spcAft>
                <a:spcPts val="0"/>
              </a:spcAft>
              <a:defRPr lang="en-US"/>
            </a:pPr>
            <a:r>
              <a:rPr lang="en-US" cap="none">
                <a:solidFill>
                  <a:srgbClr val="3D9CF3"/>
                </a:solidFill>
              </a:rPr>
              <a:t>Conversion of FA to RE and Vice Versa </a:t>
            </a:r>
            <a:endParaRPr lang="en-US" cap="none">
              <a:solidFill>
                <a:srgbClr val="3D9CF3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91440" tIns="45720" rIns="91440" bIns="45720" numCol="1" spcCol="215900" anchor="t"/>
          <a:lstStyle/>
          <a:p>
            <a:pPr marL="118745" indent="0">
              <a:spcBef>
                <a:spcPts val="0"/>
              </a:spcBef>
              <a:spcAft>
                <a:spcPts val="0"/>
              </a:spcAft>
              <a:buNone/>
              <a:defRPr lang="en-US"/>
            </a:pPr>
            <a:r>
              <a:rPr lang="en-US" sz="3000" cap="none">
                <a:solidFill>
                  <a:srgbClr val="FF0000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Constructing a FA from a RE</a:t>
            </a:r>
            <a:endParaRPr lang="en-US" sz="3000" cap="none">
              <a:solidFill>
                <a:srgbClr val="FF0000"/>
              </a:solidFill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</p:txBody>
      </p:sp>
      <p:sp>
        <p:nvSpPr>
          <p:cNvPr id="4" name="Slide Number Placeholder 1"/>
          <p:cNvSpPr txBox="1">
            <a:spLocks noGrp="1" noChangeArrowheads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defRPr lang="en-US"/>
            </a:pPr>
            <a:fld id="{3DCF5CDE-90D0-9AAA-9E77-66FF12396833}" type="slidenum">
              <a:rPr lang="en-US" sz="1200" cap="none">
                <a:solidFill>
                  <a:srgbClr val="FFFFFF"/>
                </a:solidFill>
              </a:rPr>
            </a:fld>
            <a:endParaRPr lang="en-US" sz="1200" cap="none">
              <a:solidFill>
                <a:srgbClr val="FFFFFF"/>
              </a:solidFill>
            </a:endParaRP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6900" y="1537335"/>
            <a:ext cx="8458200" cy="452247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0"/>
              </a:spcAft>
              <a:defRPr lang="en-US"/>
            </a:pPr>
            <a:r>
              <a:rPr lang="en-US" cap="none">
                <a:solidFill>
                  <a:srgbClr val="3D9CF3"/>
                </a:solidFill>
              </a:rPr>
              <a:t>Examples: regular expression </a:t>
            </a:r>
            <a:r>
              <a:rPr lang="en-US" cap="none">
                <a:solidFill>
                  <a:srgbClr val="3D9CF3"/>
                </a:solidFill>
                <a:latin typeface="Garamond" panose="02020404030301010803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→</a:t>
            </a:r>
            <a:r>
              <a:rPr lang="en-US" cap="none">
                <a:solidFill>
                  <a:srgbClr val="3D9CF3"/>
                </a:solidFill>
              </a:rPr>
              <a:t> </a:t>
            </a:r>
            <a:r>
              <a:rPr lang="en-US" cap="none">
                <a:solidFill>
                  <a:srgbClr val="3D9CF3"/>
                </a:solidFill>
                <a:latin typeface="Symbol" panose="05050102010706020507" pitchFamily="18" charset="2"/>
                <a:ea typeface="Times New Roman" panose="02020603050405020304" pitchFamily="1" charset="0"/>
                <a:cs typeface="Times New Roman" panose="02020603050405020304" pitchFamily="1" charset="0"/>
              </a:rPr>
              <a:t>e</a:t>
            </a:r>
            <a:r>
              <a:rPr lang="en-US" cap="none">
                <a:solidFill>
                  <a:srgbClr val="3D9CF3"/>
                </a:solidFill>
              </a:rPr>
              <a:t>NFA</a:t>
            </a:r>
            <a:endParaRPr lang="en-US" cap="none">
              <a:solidFill>
                <a:srgbClr val="3D9CF3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68730"/>
            <a:ext cx="11514455" cy="4900930"/>
          </a:xfrm>
        </p:spPr>
        <p:txBody>
          <a:bodyPr/>
          <a:lstStyle/>
          <a:p>
            <a:pPr marL="0" indent="0">
              <a:buNone/>
              <a:defRPr lang="en-US"/>
            </a:pPr>
            <a:r>
              <a:rPr lang="en-GB" altLang="en-US" sz="260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                </a:t>
            </a:r>
            <a:r>
              <a:rPr lang="en-US" sz="260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R</a:t>
            </a:r>
            <a:r>
              <a:rPr lang="en-US" sz="2600" cap="none" baseline="-24000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1</a:t>
            </a:r>
            <a:r>
              <a:rPr lang="en-US" sz="260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 = 0				      </a:t>
            </a:r>
            <a:r>
              <a:rPr lang="en-GB" altLang="en-US" sz="260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          </a:t>
            </a:r>
            <a:r>
              <a:rPr lang="en-US" sz="260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 R</a:t>
            </a:r>
            <a:r>
              <a:rPr lang="en-US" sz="2600" cap="none" baseline="-24000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2</a:t>
            </a:r>
            <a:r>
              <a:rPr lang="en-US" sz="260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 = 1</a:t>
            </a:r>
            <a:endParaRPr lang="en-US" sz="260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>
              <a:defRPr lang="en-US"/>
            </a:pPr>
            <a:endParaRPr lang="en-US" sz="260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>
              <a:defRPr lang="en-US"/>
            </a:pPr>
            <a:endParaRPr lang="en-US" sz="260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>
              <a:defRPr lang="en-US"/>
            </a:pPr>
            <a:endParaRPr lang="en-US" sz="260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>
              <a:defRPr lang="en-US"/>
            </a:pPr>
            <a:r>
              <a:rPr lang="en-US" sz="260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R</a:t>
            </a:r>
            <a:r>
              <a:rPr lang="en-US" sz="2600" cap="none" baseline="-24000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3</a:t>
            </a:r>
            <a:r>
              <a:rPr lang="en-US" sz="260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 =0 + 1</a:t>
            </a:r>
            <a:endParaRPr lang="en-US" sz="260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>
              <a:buNone/>
              <a:defRPr lang="en-US"/>
            </a:pPr>
            <a:r>
              <a:rPr lang="en-US" sz="260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	=R</a:t>
            </a:r>
            <a:r>
              <a:rPr lang="en-US" sz="2600" cap="none" baseline="-24000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1</a:t>
            </a:r>
            <a:r>
              <a:rPr lang="en-US" sz="260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+R</a:t>
            </a:r>
            <a:r>
              <a:rPr lang="en-US" sz="2600" cap="none" baseline="-24000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2</a:t>
            </a:r>
            <a:endParaRPr lang="en-US" sz="2600" cap="none" baseline="-24000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>
              <a:buNone/>
              <a:defRPr lang="en-US"/>
            </a:pPr>
            <a:endParaRPr lang="en-US" sz="2600" cap="none" baseline="-24000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>
              <a:buNone/>
              <a:defRPr lang="en-US"/>
            </a:pPr>
            <a:endParaRPr lang="en-US" sz="2600" cap="none" baseline="-24000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>
              <a:lnSpc>
                <a:spcPct val="70000"/>
              </a:lnSpc>
              <a:defRPr lang="en-US"/>
            </a:pPr>
            <a:r>
              <a:rPr sz="2600">
                <a:latin typeface="Times New Roman" panose="02020603050405020304" pitchFamily="1" charset="0"/>
                <a:sym typeface="+mn-ea"/>
              </a:rPr>
              <a:t>R</a:t>
            </a:r>
            <a:r>
              <a:rPr sz="2600" baseline="-24000">
                <a:latin typeface="Times New Roman" panose="02020603050405020304" pitchFamily="1" charset="0"/>
                <a:sym typeface="+mn-ea"/>
              </a:rPr>
              <a:t>4</a:t>
            </a:r>
            <a:r>
              <a:rPr sz="2600">
                <a:latin typeface="Times New Roman" panose="02020603050405020304" pitchFamily="1" charset="0"/>
                <a:sym typeface="+mn-ea"/>
              </a:rPr>
              <a:t> = (0 + 1)*</a:t>
            </a:r>
            <a:endParaRPr lang="en-US" sz="2600" cap="none">
              <a:latin typeface="Times New Roman" panose="02020603050405020304" pitchFamily="1" charset="0"/>
              <a:ea typeface="Times New Roman" panose="02020603050405020304" pitchFamily="1" charset="0"/>
            </a:endParaRPr>
          </a:p>
          <a:p>
            <a:pPr>
              <a:lnSpc>
                <a:spcPct val="70000"/>
              </a:lnSpc>
              <a:buNone/>
              <a:defRPr lang="en-US"/>
            </a:pPr>
            <a:r>
              <a:rPr sz="2600">
                <a:latin typeface="Times New Roman" panose="02020603050405020304" pitchFamily="1" charset="0"/>
                <a:sym typeface="+mn-ea"/>
              </a:rPr>
              <a:t>		=R</a:t>
            </a:r>
            <a:r>
              <a:rPr sz="2600" baseline="-24000">
                <a:latin typeface="Times New Roman" panose="02020603050405020304" pitchFamily="1" charset="0"/>
                <a:sym typeface="+mn-ea"/>
              </a:rPr>
              <a:t>3</a:t>
            </a:r>
            <a:r>
              <a:rPr sz="2600">
                <a:latin typeface="Times New Roman" panose="02020603050405020304" pitchFamily="1" charset="0"/>
                <a:sym typeface="+mn-ea"/>
              </a:rPr>
              <a:t>*</a:t>
            </a:r>
            <a:endParaRPr lang="en-US" sz="2600" cap="none">
              <a:latin typeface="Times New Roman" panose="02020603050405020304" pitchFamily="1" charset="0"/>
              <a:ea typeface="Times New Roman" panose="02020603050405020304" pitchFamily="1" charset="0"/>
            </a:endParaRPr>
          </a:p>
          <a:p>
            <a:pPr>
              <a:buNone/>
              <a:defRPr lang="en-US"/>
            </a:pPr>
            <a:endParaRPr lang="en-US" sz="260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>
              <a:defRPr lang="en-US"/>
            </a:pPr>
            <a:endParaRPr lang="en-US" sz="2600" cap="none">
              <a:latin typeface="Garamond" panose="02020404030301010803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>
              <a:defRPr lang="en-US"/>
            </a:pPr>
            <a:endParaRPr lang="en-US" sz="2600" cap="none">
              <a:latin typeface="Garamond" panose="02020404030301010803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>
              <a:defRPr lang="en-US"/>
            </a:pPr>
            <a:endParaRPr lang="en-US" sz="2600" cap="none">
              <a:latin typeface="Garamond" panose="02020404030301010803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</p:txBody>
      </p:sp>
      <p:grpSp>
        <p:nvGrpSpPr>
          <p:cNvPr id="4" name="Group 76"/>
          <p:cNvGrpSpPr/>
          <p:nvPr/>
        </p:nvGrpSpPr>
        <p:grpSpPr>
          <a:xfrm>
            <a:off x="698500" y="1984375"/>
            <a:ext cx="3113405" cy="564515"/>
            <a:chOff x="2800350" y="1560830"/>
            <a:chExt cx="3113405" cy="671195"/>
          </a:xfrm>
        </p:grpSpPr>
        <p:sp>
          <p:nvSpPr>
            <p:cNvPr id="12" name="Oval 31"/>
            <p:cNvSpPr/>
            <p:nvPr/>
          </p:nvSpPr>
          <p:spPr>
            <a:xfrm>
              <a:off x="3623310" y="1622425"/>
              <a:ext cx="731520" cy="6096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1440" tIns="45720" rIns="91440" bIns="45720" numCol="1" spcCol="215900" anchor="ctr"/>
            <a:lstStyle>
              <a:lvl1pPr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9pPr>
            </a:lstStyle>
            <a:p>
              <a:pPr>
                <a:defRPr lang="en-US"/>
              </a:pPr>
            </a:p>
          </p:txBody>
        </p:sp>
        <p:sp>
          <p:nvSpPr>
            <p:cNvPr id="11" name="Line 32"/>
            <p:cNvSpPr/>
            <p:nvPr/>
          </p:nvSpPr>
          <p:spPr>
            <a:xfrm>
              <a:off x="2800350" y="1927225"/>
              <a:ext cx="82296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vert="horz" wrap="none" lIns="91440" tIns="45720" rIns="91440" bIns="45720" numCol="1" spcCol="215900" anchor="ctr"/>
            <a:lstStyle/>
            <a:p>
              <a:pPr>
                <a:defRPr lang="en-US"/>
              </a:pPr>
            </a:p>
          </p:txBody>
        </p:sp>
        <p:sp>
          <p:nvSpPr>
            <p:cNvPr id="10" name="Rectangle 34"/>
            <p:cNvSpPr/>
            <p:nvPr/>
          </p:nvSpPr>
          <p:spPr>
            <a:xfrm>
              <a:off x="3737610" y="1637030"/>
              <a:ext cx="424815" cy="4603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9pPr>
            </a:lstStyle>
            <a:p>
              <a:pPr>
                <a:defRPr lang="en-US"/>
              </a:pPr>
              <a:r>
                <a:rPr lang="en-US" cap="none">
                  <a:latin typeface="Garamond" panose="02020404030301010803" pitchFamily="1" charset="0"/>
                  <a:ea typeface="Calibri" panose="020F0502020204030204" pitchFamily="2" charset="0"/>
                  <a:cs typeface="Calibri" panose="020F0502020204030204" pitchFamily="2" charset="0"/>
                </a:rPr>
                <a:t>q</a:t>
              </a:r>
              <a:r>
                <a:rPr lang="en-US" cap="none" baseline="-24000">
                  <a:latin typeface="Garamond" panose="02020404030301010803" pitchFamily="1" charset="0"/>
                  <a:ea typeface="Calibri" panose="020F0502020204030204" pitchFamily="2" charset="0"/>
                  <a:cs typeface="Calibri" panose="020F0502020204030204" pitchFamily="2" charset="0"/>
                </a:rPr>
                <a:t>0</a:t>
              </a:r>
              <a:endParaRPr lang="en-US" cap="none" baseline="-24000">
                <a:latin typeface="Garamond" panose="02020404030301010803" pitchFamily="1" charset="0"/>
                <a:ea typeface="Calibri" panose="020F0502020204030204" pitchFamily="2" charset="0"/>
                <a:cs typeface="Calibri" panose="020F0502020204030204" pitchFamily="2" charset="0"/>
              </a:endParaRPr>
            </a:p>
          </p:txBody>
        </p:sp>
        <p:sp>
          <p:nvSpPr>
            <p:cNvPr id="9" name="Oval 35"/>
            <p:cNvSpPr/>
            <p:nvPr/>
          </p:nvSpPr>
          <p:spPr>
            <a:xfrm>
              <a:off x="5182235" y="1622425"/>
              <a:ext cx="731520" cy="6096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1440" tIns="45720" rIns="91440" bIns="45720" numCol="1" spcCol="215900" anchor="ctr"/>
            <a:lstStyle>
              <a:lvl1pPr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9pPr>
            </a:lstStyle>
            <a:p>
              <a:pPr>
                <a:defRPr lang="en-US"/>
              </a:pPr>
            </a:p>
          </p:txBody>
        </p:sp>
        <p:sp>
          <p:nvSpPr>
            <p:cNvPr id="8" name="Line 36"/>
            <p:cNvSpPr/>
            <p:nvPr/>
          </p:nvSpPr>
          <p:spPr>
            <a:xfrm>
              <a:off x="4359275" y="1927225"/>
              <a:ext cx="82296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vert="horz" wrap="none" lIns="91440" tIns="45720" rIns="91440" bIns="45720" numCol="1" spcCol="215900" anchor="ctr"/>
            <a:lstStyle/>
            <a:p>
              <a:pPr>
                <a:defRPr lang="en-US"/>
              </a:pPr>
            </a:p>
          </p:txBody>
        </p:sp>
        <p:sp>
          <p:nvSpPr>
            <p:cNvPr id="7" name="Rectangle 37"/>
            <p:cNvSpPr/>
            <p:nvPr/>
          </p:nvSpPr>
          <p:spPr>
            <a:xfrm>
              <a:off x="5296535" y="1637030"/>
              <a:ext cx="396240" cy="4603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9pPr>
            </a:lstStyle>
            <a:p>
              <a:pPr>
                <a:defRPr lang="en-US"/>
              </a:pPr>
              <a:r>
                <a:rPr lang="en-US" cap="none">
                  <a:latin typeface="Garamond" panose="02020404030301010803" pitchFamily="1" charset="0"/>
                  <a:ea typeface="Calibri" panose="020F0502020204030204" pitchFamily="2" charset="0"/>
                  <a:cs typeface="Calibri" panose="020F0502020204030204" pitchFamily="2" charset="0"/>
                </a:rPr>
                <a:t>q</a:t>
              </a:r>
              <a:r>
                <a:rPr lang="en-US" cap="none" baseline="-24000">
                  <a:latin typeface="Garamond" panose="02020404030301010803" pitchFamily="1" charset="0"/>
                  <a:ea typeface="Calibri" panose="020F0502020204030204" pitchFamily="2" charset="0"/>
                  <a:cs typeface="Calibri" panose="020F0502020204030204" pitchFamily="2" charset="0"/>
                </a:rPr>
                <a:t>f</a:t>
              </a:r>
              <a:endParaRPr lang="en-US" cap="none" baseline="-24000">
                <a:latin typeface="Garamond" panose="02020404030301010803" pitchFamily="1" charset="0"/>
                <a:ea typeface="Calibri" panose="020F0502020204030204" pitchFamily="2" charset="0"/>
                <a:cs typeface="Calibri" panose="020F0502020204030204" pitchFamily="2" charset="0"/>
              </a:endParaRPr>
            </a:p>
          </p:txBody>
        </p:sp>
        <p:sp>
          <p:nvSpPr>
            <p:cNvPr id="6" name="Oval 38"/>
            <p:cNvSpPr/>
            <p:nvPr/>
          </p:nvSpPr>
          <p:spPr>
            <a:xfrm>
              <a:off x="5277485" y="1698625"/>
              <a:ext cx="548640" cy="4572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1440" tIns="45720" rIns="91440" bIns="45720" numCol="1" spcCol="215900" anchor="ctr"/>
            <a:lstStyle>
              <a:lvl1pPr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9pPr>
            </a:lstStyle>
            <a:p>
              <a:pPr>
                <a:defRPr lang="en-US"/>
              </a:pPr>
            </a:p>
          </p:txBody>
        </p:sp>
        <p:sp>
          <p:nvSpPr>
            <p:cNvPr id="5" name="Text Box 39"/>
            <p:cNvSpPr/>
            <p:nvPr/>
          </p:nvSpPr>
          <p:spPr>
            <a:xfrm>
              <a:off x="4542155" y="1560830"/>
              <a:ext cx="325755" cy="4603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9pPr>
            </a:lstStyle>
            <a:p>
              <a:pPr>
                <a:defRPr lang="en-US"/>
              </a:pPr>
              <a:r>
                <a:rPr lang="en-US" cap="none">
                  <a:latin typeface="Garamond" panose="02020404030301010803" pitchFamily="1" charset="0"/>
                  <a:ea typeface="Calibri" panose="020F0502020204030204" pitchFamily="2" charset="0"/>
                  <a:cs typeface="Calibri" panose="020F0502020204030204" pitchFamily="2" charset="0"/>
                </a:rPr>
                <a:t>0</a:t>
              </a:r>
              <a:endParaRPr lang="en-US" cap="none">
                <a:latin typeface="Garamond" panose="02020404030301010803" pitchFamily="1" charset="0"/>
                <a:ea typeface="Calibri" panose="020F0502020204030204" pitchFamily="2" charset="0"/>
                <a:cs typeface="Calibri" panose="020F0502020204030204" pitchFamily="2" charset="0"/>
              </a:endParaRPr>
            </a:p>
          </p:txBody>
        </p:sp>
      </p:grpSp>
      <p:grpSp>
        <p:nvGrpSpPr>
          <p:cNvPr id="40" name="Group 76"/>
          <p:cNvGrpSpPr/>
          <p:nvPr/>
        </p:nvGrpSpPr>
        <p:grpSpPr>
          <a:xfrm>
            <a:off x="6461125" y="1693545"/>
            <a:ext cx="3113405" cy="551815"/>
            <a:chOff x="7597775" y="1440611"/>
            <a:chExt cx="3113405" cy="755219"/>
          </a:xfrm>
        </p:grpSpPr>
        <p:sp>
          <p:nvSpPr>
            <p:cNvPr id="48" name="Oval 31"/>
            <p:cNvSpPr/>
            <p:nvPr/>
          </p:nvSpPr>
          <p:spPr>
            <a:xfrm>
              <a:off x="8420735" y="1586230"/>
              <a:ext cx="731520" cy="6096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1440" tIns="45720" rIns="91440" bIns="45720" numCol="1" spcCol="215900" anchor="ctr"/>
            <a:lstStyle>
              <a:lvl1pPr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9pPr>
            </a:lstStyle>
            <a:p>
              <a:pPr>
                <a:defRPr lang="en-US"/>
              </a:pPr>
            </a:p>
          </p:txBody>
        </p:sp>
        <p:sp>
          <p:nvSpPr>
            <p:cNvPr id="47" name="Line 32"/>
            <p:cNvSpPr/>
            <p:nvPr/>
          </p:nvSpPr>
          <p:spPr>
            <a:xfrm>
              <a:off x="7597775" y="1891030"/>
              <a:ext cx="82296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vert="horz" wrap="none" lIns="91440" tIns="45720" rIns="91440" bIns="45720" numCol="1" spcCol="215900" anchor="ctr"/>
            <a:lstStyle/>
            <a:p>
              <a:pPr>
                <a:defRPr lang="en-US"/>
              </a:pPr>
            </a:p>
          </p:txBody>
        </p:sp>
        <p:sp>
          <p:nvSpPr>
            <p:cNvPr id="46" name="Rectangle 34"/>
            <p:cNvSpPr/>
            <p:nvPr/>
          </p:nvSpPr>
          <p:spPr>
            <a:xfrm>
              <a:off x="8535035" y="1600200"/>
              <a:ext cx="424815" cy="4603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9pPr>
            </a:lstStyle>
            <a:p>
              <a:pPr>
                <a:defRPr lang="en-US"/>
              </a:pPr>
              <a:r>
                <a:rPr lang="en-US" cap="none">
                  <a:latin typeface="Garamond" panose="02020404030301010803" pitchFamily="1" charset="0"/>
                  <a:ea typeface="Calibri" panose="020F0502020204030204" pitchFamily="2" charset="0"/>
                  <a:cs typeface="Calibri" panose="020F0502020204030204" pitchFamily="2" charset="0"/>
                </a:rPr>
                <a:t>q</a:t>
              </a:r>
              <a:r>
                <a:rPr lang="en-US" cap="none" baseline="-24000">
                  <a:latin typeface="Garamond" panose="02020404030301010803" pitchFamily="1" charset="0"/>
                  <a:ea typeface="Calibri" panose="020F0502020204030204" pitchFamily="2" charset="0"/>
                  <a:cs typeface="Calibri" panose="020F0502020204030204" pitchFamily="2" charset="0"/>
                </a:rPr>
                <a:t>0</a:t>
              </a:r>
              <a:endParaRPr lang="en-US" cap="none" baseline="-24000">
                <a:latin typeface="Garamond" panose="02020404030301010803" pitchFamily="1" charset="0"/>
                <a:ea typeface="Calibri" panose="020F0502020204030204" pitchFamily="2" charset="0"/>
                <a:cs typeface="Calibri" panose="020F0502020204030204" pitchFamily="2" charset="0"/>
              </a:endParaRPr>
            </a:p>
          </p:txBody>
        </p:sp>
        <p:sp>
          <p:nvSpPr>
            <p:cNvPr id="45" name="Oval 35"/>
            <p:cNvSpPr/>
            <p:nvPr/>
          </p:nvSpPr>
          <p:spPr>
            <a:xfrm>
              <a:off x="9979660" y="1586230"/>
              <a:ext cx="731520" cy="6096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1440" tIns="45720" rIns="91440" bIns="45720" numCol="1" spcCol="215900" anchor="ctr"/>
            <a:lstStyle>
              <a:lvl1pPr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9pPr>
            </a:lstStyle>
            <a:p>
              <a:pPr>
                <a:defRPr lang="en-US"/>
              </a:pPr>
            </a:p>
          </p:txBody>
        </p:sp>
        <p:sp>
          <p:nvSpPr>
            <p:cNvPr id="44" name="Line 36"/>
            <p:cNvSpPr/>
            <p:nvPr/>
          </p:nvSpPr>
          <p:spPr>
            <a:xfrm>
              <a:off x="9156700" y="1891030"/>
              <a:ext cx="82296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vert="horz" wrap="none" lIns="91440" tIns="45720" rIns="91440" bIns="45720" numCol="1" spcCol="215900" anchor="ctr"/>
            <a:lstStyle/>
            <a:p>
              <a:pPr>
                <a:defRPr lang="en-US"/>
              </a:pPr>
            </a:p>
          </p:txBody>
        </p:sp>
        <p:sp>
          <p:nvSpPr>
            <p:cNvPr id="43" name="Rectangle 37"/>
            <p:cNvSpPr/>
            <p:nvPr/>
          </p:nvSpPr>
          <p:spPr>
            <a:xfrm>
              <a:off x="10093960" y="1600200"/>
              <a:ext cx="396240" cy="4603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9pPr>
            </a:lstStyle>
            <a:p>
              <a:pPr>
                <a:defRPr lang="en-US"/>
              </a:pPr>
              <a:r>
                <a:rPr lang="en-US" cap="none">
                  <a:latin typeface="Garamond" panose="02020404030301010803" pitchFamily="1" charset="0"/>
                  <a:ea typeface="Calibri" panose="020F0502020204030204" pitchFamily="2" charset="0"/>
                  <a:cs typeface="Calibri" panose="020F0502020204030204" pitchFamily="2" charset="0"/>
                </a:rPr>
                <a:t>q</a:t>
              </a:r>
              <a:r>
                <a:rPr lang="en-US" cap="none" baseline="-24000">
                  <a:latin typeface="Garamond" panose="02020404030301010803" pitchFamily="1" charset="0"/>
                  <a:ea typeface="Calibri" panose="020F0502020204030204" pitchFamily="2" charset="0"/>
                  <a:cs typeface="Calibri" panose="020F0502020204030204" pitchFamily="2" charset="0"/>
                </a:rPr>
                <a:t>f</a:t>
              </a:r>
              <a:endParaRPr lang="en-US" cap="none" baseline="-24000">
                <a:latin typeface="Garamond" panose="02020404030301010803" pitchFamily="1" charset="0"/>
                <a:ea typeface="Calibri" panose="020F0502020204030204" pitchFamily="2" charset="0"/>
                <a:cs typeface="Calibri" panose="020F0502020204030204" pitchFamily="2" charset="0"/>
              </a:endParaRPr>
            </a:p>
          </p:txBody>
        </p:sp>
        <p:sp>
          <p:nvSpPr>
            <p:cNvPr id="42" name="Oval 38"/>
            <p:cNvSpPr/>
            <p:nvPr/>
          </p:nvSpPr>
          <p:spPr>
            <a:xfrm>
              <a:off x="10074910" y="1662430"/>
              <a:ext cx="548640" cy="4572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1440" tIns="45720" rIns="91440" bIns="45720" numCol="1" spcCol="215900" anchor="ctr"/>
            <a:lstStyle>
              <a:lvl1pPr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9pPr>
            </a:lstStyle>
            <a:p>
              <a:pPr>
                <a:defRPr lang="en-US"/>
              </a:pPr>
            </a:p>
          </p:txBody>
        </p:sp>
        <p:sp>
          <p:nvSpPr>
            <p:cNvPr id="41" name="Text Box 39"/>
            <p:cNvSpPr/>
            <p:nvPr/>
          </p:nvSpPr>
          <p:spPr>
            <a:xfrm>
              <a:off x="9339580" y="1440611"/>
              <a:ext cx="325755" cy="45077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9pPr>
            </a:lstStyle>
            <a:p>
              <a:pPr>
                <a:defRPr lang="en-US"/>
              </a:pPr>
              <a:r>
                <a:rPr lang="en-US" cap="none">
                  <a:latin typeface="Garamond" panose="02020404030301010803" pitchFamily="1" charset="0"/>
                  <a:ea typeface="Calibri" panose="020F0502020204030204" pitchFamily="2" charset="0"/>
                  <a:cs typeface="Calibri" panose="020F0502020204030204" pitchFamily="2" charset="0"/>
                </a:rPr>
                <a:t>1</a:t>
              </a:r>
              <a:endParaRPr lang="en-US" cap="none">
                <a:latin typeface="Garamond" panose="02020404030301010803" pitchFamily="1" charset="0"/>
                <a:ea typeface="Calibri" panose="020F0502020204030204" pitchFamily="2" charset="0"/>
                <a:cs typeface="Calibri" panose="020F0502020204030204" pitchFamily="2" charset="0"/>
              </a:endParaRPr>
            </a:p>
          </p:txBody>
        </p:sp>
      </p:grpSp>
      <p:sp>
        <p:nvSpPr>
          <p:cNvPr id="49" name="Slide Number Placeholder 4"/>
          <p:cNvSpPr txBox="1">
            <a:spLocks noGrp="1" noChangeArrowheads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defRPr lang="en-US"/>
            </a:pPr>
            <a:fld id="{3DCF25CB-85D0-9AD3-9E77-73866B396826}" type="slidenum">
              <a:rPr lang="en-US" sz="1200" cap="none">
                <a:solidFill>
                  <a:srgbClr val="FFFFFF"/>
                </a:solidFill>
              </a:rPr>
            </a:fld>
            <a:endParaRPr lang="en-US" sz="1200" cap="none">
              <a:solidFill>
                <a:srgbClr val="FFFFFF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4405630" y="3035935"/>
            <a:ext cx="6948170" cy="1346200"/>
            <a:chOff x="5713" y="2780"/>
            <a:chExt cx="10942" cy="2978"/>
          </a:xfrm>
        </p:grpSpPr>
        <p:grpSp>
          <p:nvGrpSpPr>
            <p:cNvPr id="51" name="Group 78"/>
            <p:cNvGrpSpPr/>
            <p:nvPr/>
          </p:nvGrpSpPr>
          <p:grpSpPr>
            <a:xfrm>
              <a:off x="5713" y="2780"/>
              <a:ext cx="9510" cy="2978"/>
              <a:chOff x="3627755" y="1765300"/>
              <a:chExt cx="6038850" cy="1891030"/>
            </a:xfrm>
          </p:grpSpPr>
          <p:sp>
            <p:nvSpPr>
              <p:cNvPr id="52" name="Oval 49"/>
              <p:cNvSpPr/>
              <p:nvPr/>
            </p:nvSpPr>
            <p:spPr>
              <a:xfrm>
                <a:off x="4450715" y="2472055"/>
                <a:ext cx="731520" cy="6096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none" lIns="91440" tIns="45720" rIns="91440" bIns="45720" numCol="1" spcCol="215900" anchor="ctr"/>
              <a:lstStyle>
                <a:lvl1pPr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1pPr>
                <a:lvl2pPr marL="742950" indent="-28575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2pPr>
                <a:lvl3pPr marL="11430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3pPr>
                <a:lvl4pPr marL="16002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4pPr>
                <a:lvl5pPr marL="20574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9pPr>
              </a:lstStyle>
              <a:p>
                <a:pPr>
                  <a:defRPr lang="en-US"/>
                </a:pPr>
              </a:p>
            </p:txBody>
          </p:sp>
          <p:sp>
            <p:nvSpPr>
              <p:cNvPr id="53" name="Line 50"/>
              <p:cNvSpPr/>
              <p:nvPr/>
            </p:nvSpPr>
            <p:spPr>
              <a:xfrm>
                <a:off x="3627755" y="2776855"/>
                <a:ext cx="82296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headEnd type="none"/>
                <a:tailEnd type="triangle" w="med" len="med"/>
              </a:ln>
              <a:effectLst/>
            </p:spPr>
            <p:txBody>
              <a:bodyPr vert="horz" wrap="none" lIns="91440" tIns="45720" rIns="91440" bIns="45720" numCol="1" spcCol="215900" anchor="ctr"/>
              <a:lstStyle/>
              <a:p>
                <a:pPr>
                  <a:defRPr lang="en-US"/>
                </a:pPr>
              </a:p>
            </p:txBody>
          </p:sp>
          <p:sp>
            <p:nvSpPr>
              <p:cNvPr id="54" name="Rectangle 52"/>
              <p:cNvSpPr/>
              <p:nvPr/>
            </p:nvSpPr>
            <p:spPr>
              <a:xfrm>
                <a:off x="4565015" y="2486025"/>
                <a:ext cx="424815" cy="4603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none" lIns="91440" tIns="45720" rIns="91440" bIns="45720" numCol="1" spcCol="215900" anchor="t"/>
              <a:lstStyle>
                <a:lvl1pPr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1pPr>
                <a:lvl2pPr marL="742950" indent="-28575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2pPr>
                <a:lvl3pPr marL="11430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3pPr>
                <a:lvl4pPr marL="16002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4pPr>
                <a:lvl5pPr marL="20574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9pPr>
              </a:lstStyle>
              <a:p>
                <a:pPr>
                  <a:defRPr lang="en-US"/>
                </a:pPr>
                <a:r>
                  <a:rPr lang="en-US" cap="none">
                    <a:latin typeface="Garamond" panose="02020404030301010803" pitchFamily="1" charset="0"/>
                    <a:ea typeface="Calibri" panose="020F0502020204030204" pitchFamily="2" charset="0"/>
                    <a:cs typeface="Calibri" panose="020F0502020204030204" pitchFamily="2" charset="0"/>
                  </a:rPr>
                  <a:t>q</a:t>
                </a:r>
                <a:r>
                  <a:rPr lang="en-US" cap="none" baseline="-24000">
                    <a:latin typeface="Garamond" panose="02020404030301010803" pitchFamily="1" charset="0"/>
                    <a:ea typeface="Calibri" panose="020F0502020204030204" pitchFamily="2" charset="0"/>
                    <a:cs typeface="Calibri" panose="020F0502020204030204" pitchFamily="2" charset="0"/>
                  </a:rPr>
                  <a:t>0</a:t>
                </a:r>
                <a:endParaRPr lang="en-US" cap="none" baseline="-24000">
                  <a:latin typeface="Garamond" panose="02020404030301010803" pitchFamily="1" charset="0"/>
                  <a:ea typeface="Calibri" panose="020F0502020204030204" pitchFamily="2" charset="0"/>
                  <a:cs typeface="Calibri" panose="020F0502020204030204" pitchFamily="2" charset="0"/>
                </a:endParaRPr>
              </a:p>
            </p:txBody>
          </p:sp>
          <p:sp>
            <p:nvSpPr>
              <p:cNvPr id="55" name="Oval 53"/>
              <p:cNvSpPr/>
              <p:nvPr/>
            </p:nvSpPr>
            <p:spPr>
              <a:xfrm>
                <a:off x="8935085" y="2472055"/>
                <a:ext cx="731520" cy="6096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none" lIns="91440" tIns="45720" rIns="91440" bIns="45720" numCol="1" spcCol="215900" anchor="ctr"/>
              <a:lstStyle>
                <a:lvl1pPr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1pPr>
                <a:lvl2pPr marL="742950" indent="-28575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2pPr>
                <a:lvl3pPr marL="11430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3pPr>
                <a:lvl4pPr marL="16002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4pPr>
                <a:lvl5pPr marL="20574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9pPr>
              </a:lstStyle>
              <a:p>
                <a:pPr>
                  <a:defRPr lang="en-US"/>
                </a:pPr>
              </a:p>
            </p:txBody>
          </p:sp>
          <p:sp>
            <p:nvSpPr>
              <p:cNvPr id="56" name="Line 54"/>
              <p:cNvSpPr/>
              <p:nvPr/>
            </p:nvSpPr>
            <p:spPr>
              <a:xfrm>
                <a:off x="8203565" y="2167255"/>
                <a:ext cx="731520" cy="60960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headEnd type="none"/>
                <a:tailEnd type="triangle" w="med" len="med"/>
              </a:ln>
              <a:effectLst/>
            </p:spPr>
            <p:txBody>
              <a:bodyPr vert="horz" wrap="none" lIns="91440" tIns="45720" rIns="91440" bIns="45720" numCol="1" spcCol="215900" anchor="ctr"/>
              <a:lstStyle/>
              <a:p>
                <a:pPr>
                  <a:defRPr lang="en-US"/>
                </a:pPr>
              </a:p>
            </p:txBody>
          </p:sp>
          <p:sp>
            <p:nvSpPr>
              <p:cNvPr id="57" name="Rectangle 55"/>
              <p:cNvSpPr/>
              <p:nvPr/>
            </p:nvSpPr>
            <p:spPr>
              <a:xfrm>
                <a:off x="9049385" y="2486025"/>
                <a:ext cx="424815" cy="4603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none" lIns="91440" tIns="45720" rIns="91440" bIns="45720" numCol="1" spcCol="215900" anchor="t"/>
              <a:lstStyle>
                <a:lvl1pPr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1pPr>
                <a:lvl2pPr marL="742950" indent="-28575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2pPr>
                <a:lvl3pPr marL="11430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3pPr>
                <a:lvl4pPr marL="16002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4pPr>
                <a:lvl5pPr marL="20574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9pPr>
              </a:lstStyle>
              <a:p>
                <a:pPr>
                  <a:defRPr lang="en-US"/>
                </a:pPr>
                <a:r>
                  <a:rPr lang="en-US" cap="none">
                    <a:latin typeface="Garamond" panose="02020404030301010803" pitchFamily="1" charset="0"/>
                    <a:ea typeface="Calibri" panose="020F0502020204030204" pitchFamily="2" charset="0"/>
                    <a:cs typeface="Calibri" panose="020F0502020204030204" pitchFamily="2" charset="0"/>
                  </a:rPr>
                  <a:t>q</a:t>
                </a:r>
                <a:r>
                  <a:rPr lang="en-US" cap="none" baseline="-24000">
                    <a:latin typeface="Garamond" panose="02020404030301010803" pitchFamily="1" charset="0"/>
                    <a:ea typeface="Calibri" panose="020F0502020204030204" pitchFamily="2" charset="0"/>
                    <a:cs typeface="Calibri" panose="020F0502020204030204" pitchFamily="2" charset="0"/>
                  </a:rPr>
                  <a:t>1</a:t>
                </a:r>
                <a:endParaRPr lang="en-US" cap="none" baseline="-24000">
                  <a:latin typeface="Garamond" panose="02020404030301010803" pitchFamily="1" charset="0"/>
                  <a:ea typeface="Calibri" panose="020F0502020204030204" pitchFamily="2" charset="0"/>
                  <a:cs typeface="Calibri" panose="020F0502020204030204" pitchFamily="2" charset="0"/>
                </a:endParaRPr>
              </a:p>
            </p:txBody>
          </p:sp>
          <p:sp>
            <p:nvSpPr>
              <p:cNvPr id="58" name="Oval 56"/>
              <p:cNvSpPr/>
              <p:nvPr/>
            </p:nvSpPr>
            <p:spPr>
              <a:xfrm>
                <a:off x="9030335" y="2548255"/>
                <a:ext cx="548640" cy="4572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none" lIns="91440" tIns="45720" rIns="91440" bIns="45720" numCol="1" spcCol="215900" anchor="ctr"/>
              <a:lstStyle>
                <a:lvl1pPr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1pPr>
                <a:lvl2pPr marL="742950" indent="-28575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2pPr>
                <a:lvl3pPr marL="11430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3pPr>
                <a:lvl4pPr marL="16002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4pPr>
                <a:lvl5pPr marL="20574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9pPr>
              </a:lstStyle>
              <a:p>
                <a:pPr>
                  <a:defRPr lang="en-US"/>
                </a:pPr>
              </a:p>
            </p:txBody>
          </p:sp>
          <p:sp>
            <p:nvSpPr>
              <p:cNvPr id="59" name="Text Box 57"/>
              <p:cNvSpPr/>
              <p:nvPr/>
            </p:nvSpPr>
            <p:spPr>
              <a:xfrm>
                <a:off x="8371205" y="2014855"/>
                <a:ext cx="316230" cy="4603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none" lIns="91440" tIns="45720" rIns="91440" bIns="45720" numCol="1" spcCol="215900" anchor="t"/>
              <a:lstStyle>
                <a:lvl1pPr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1pPr>
                <a:lvl2pPr marL="742950" indent="-28575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2pPr>
                <a:lvl3pPr marL="11430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3pPr>
                <a:lvl4pPr marL="16002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4pPr>
                <a:lvl5pPr marL="20574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9pPr>
              </a:lstStyle>
              <a:p>
                <a:pPr>
                  <a:defRPr lang="en-US"/>
                </a:pPr>
                <a:r>
                  <a:rPr lang="en-US" cap="none">
                    <a:latin typeface="Symbol" panose="05050102010706020507" pitchFamily="18" charset="2"/>
                    <a:ea typeface="Calibri" panose="020F0502020204030204" pitchFamily="2" charset="0"/>
                    <a:cs typeface="Calibri" panose="020F0502020204030204" pitchFamily="2" charset="0"/>
                  </a:rPr>
                  <a:t></a:t>
                </a:r>
                <a:endParaRPr lang="en-US" cap="none">
                  <a:latin typeface="Garamond" panose="02020404030301010803" pitchFamily="1" charset="0"/>
                  <a:ea typeface="Calibri" panose="020F0502020204030204" pitchFamily="2" charset="0"/>
                  <a:cs typeface="Calibri" panose="020F0502020204030204" pitchFamily="2" charset="0"/>
                </a:endParaRPr>
              </a:p>
            </p:txBody>
          </p:sp>
          <p:sp>
            <p:nvSpPr>
              <p:cNvPr id="60" name="Line 58"/>
              <p:cNvSpPr/>
              <p:nvPr/>
            </p:nvSpPr>
            <p:spPr>
              <a:xfrm flipV="1">
                <a:off x="8203565" y="2776855"/>
                <a:ext cx="731520" cy="60960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headEnd type="none"/>
                <a:tailEnd type="triangle" w="med" len="med"/>
              </a:ln>
              <a:effectLst/>
            </p:spPr>
            <p:txBody>
              <a:bodyPr rot="10800000" vert="horz" wrap="none" lIns="91440" tIns="45720" rIns="91440" bIns="45720" numCol="1" spcCol="215900" anchor="ctr"/>
              <a:lstStyle/>
              <a:p>
                <a:pPr>
                  <a:defRPr lang="en-US"/>
                </a:pPr>
              </a:p>
            </p:txBody>
          </p:sp>
          <p:sp>
            <p:nvSpPr>
              <p:cNvPr id="61" name="Line 59"/>
              <p:cNvSpPr/>
              <p:nvPr/>
            </p:nvSpPr>
            <p:spPr>
              <a:xfrm flipV="1">
                <a:off x="5182235" y="2167255"/>
                <a:ext cx="731520" cy="60960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headEnd type="none"/>
                <a:tailEnd type="triangle" w="med" len="med"/>
              </a:ln>
              <a:effectLst/>
            </p:spPr>
            <p:txBody>
              <a:bodyPr rot="10800000" vert="horz" wrap="none" lIns="91440" tIns="45720" rIns="91440" bIns="45720" numCol="1" spcCol="215900" anchor="ctr"/>
              <a:lstStyle/>
              <a:p>
                <a:pPr>
                  <a:defRPr lang="en-US"/>
                </a:pPr>
              </a:p>
            </p:txBody>
          </p:sp>
          <p:sp>
            <p:nvSpPr>
              <p:cNvPr id="62" name="Line 60"/>
              <p:cNvSpPr/>
              <p:nvPr/>
            </p:nvSpPr>
            <p:spPr>
              <a:xfrm>
                <a:off x="5182235" y="2776855"/>
                <a:ext cx="731520" cy="60960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headEnd type="none"/>
                <a:tailEnd type="triangle" w="med" len="med"/>
              </a:ln>
              <a:effectLst/>
            </p:spPr>
            <p:txBody>
              <a:bodyPr vert="horz" wrap="none" lIns="91440" tIns="45720" rIns="91440" bIns="45720" numCol="1" spcCol="215900" anchor="ctr"/>
              <a:lstStyle/>
              <a:p>
                <a:pPr>
                  <a:defRPr lang="en-US"/>
                </a:pPr>
              </a:p>
            </p:txBody>
          </p:sp>
          <p:sp>
            <p:nvSpPr>
              <p:cNvPr id="63" name="Text Box 61"/>
              <p:cNvSpPr/>
              <p:nvPr/>
            </p:nvSpPr>
            <p:spPr>
              <a:xfrm>
                <a:off x="8386445" y="2929255"/>
                <a:ext cx="316230" cy="4603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none" lIns="91440" tIns="45720" rIns="91440" bIns="45720" numCol="1" spcCol="215900" anchor="t"/>
              <a:lstStyle>
                <a:lvl1pPr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1pPr>
                <a:lvl2pPr marL="742950" indent="-28575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2pPr>
                <a:lvl3pPr marL="11430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3pPr>
                <a:lvl4pPr marL="16002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4pPr>
                <a:lvl5pPr marL="20574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9pPr>
              </a:lstStyle>
              <a:p>
                <a:pPr>
                  <a:defRPr lang="en-US"/>
                </a:pPr>
                <a:r>
                  <a:rPr lang="en-US" cap="none">
                    <a:latin typeface="Symbol" panose="05050102010706020507" pitchFamily="18" charset="2"/>
                    <a:ea typeface="Calibri" panose="020F0502020204030204" pitchFamily="2" charset="0"/>
                    <a:cs typeface="Calibri" panose="020F0502020204030204" pitchFamily="2" charset="0"/>
                  </a:rPr>
                  <a:t></a:t>
                </a:r>
                <a:endParaRPr lang="en-US" cap="none">
                  <a:latin typeface="Garamond" panose="02020404030301010803" pitchFamily="1" charset="0"/>
                  <a:ea typeface="Calibri" panose="020F0502020204030204" pitchFamily="2" charset="0"/>
                  <a:cs typeface="Calibri" panose="020F0502020204030204" pitchFamily="2" charset="0"/>
                </a:endParaRPr>
              </a:p>
            </p:txBody>
          </p:sp>
          <p:sp>
            <p:nvSpPr>
              <p:cNvPr id="64" name="Text Box 62"/>
              <p:cNvSpPr/>
              <p:nvPr/>
            </p:nvSpPr>
            <p:spPr>
              <a:xfrm>
                <a:off x="5273675" y="2929255"/>
                <a:ext cx="316230" cy="4603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none" lIns="91440" tIns="45720" rIns="91440" bIns="45720" numCol="1" spcCol="215900" anchor="t"/>
              <a:lstStyle>
                <a:lvl1pPr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1pPr>
                <a:lvl2pPr marL="742950" indent="-28575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2pPr>
                <a:lvl3pPr marL="11430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3pPr>
                <a:lvl4pPr marL="16002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4pPr>
                <a:lvl5pPr marL="20574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9pPr>
              </a:lstStyle>
              <a:p>
                <a:pPr>
                  <a:defRPr lang="en-US"/>
                </a:pPr>
                <a:r>
                  <a:rPr lang="en-US" cap="none">
                    <a:latin typeface="Symbol" panose="05050102010706020507" pitchFamily="18" charset="2"/>
                    <a:ea typeface="Calibri" panose="020F0502020204030204" pitchFamily="2" charset="0"/>
                    <a:cs typeface="Calibri" panose="020F0502020204030204" pitchFamily="2" charset="0"/>
                  </a:rPr>
                  <a:t></a:t>
                </a:r>
                <a:endParaRPr lang="en-US" cap="none">
                  <a:latin typeface="Garamond" panose="02020404030301010803" pitchFamily="1" charset="0"/>
                  <a:ea typeface="Calibri" panose="020F0502020204030204" pitchFamily="2" charset="0"/>
                  <a:cs typeface="Calibri" panose="020F0502020204030204" pitchFamily="2" charset="0"/>
                </a:endParaRPr>
              </a:p>
            </p:txBody>
          </p:sp>
          <p:sp>
            <p:nvSpPr>
              <p:cNvPr id="65" name="Text Box 63"/>
              <p:cNvSpPr/>
              <p:nvPr/>
            </p:nvSpPr>
            <p:spPr>
              <a:xfrm>
                <a:off x="5349875" y="2091055"/>
                <a:ext cx="316230" cy="4603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none" lIns="91440" tIns="45720" rIns="91440" bIns="45720" numCol="1" spcCol="215900" anchor="t"/>
              <a:lstStyle>
                <a:lvl1pPr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1pPr>
                <a:lvl2pPr marL="742950" indent="-28575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2pPr>
                <a:lvl3pPr marL="11430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3pPr>
                <a:lvl4pPr marL="16002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4pPr>
                <a:lvl5pPr marL="20574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9pPr>
              </a:lstStyle>
              <a:p>
                <a:pPr>
                  <a:defRPr lang="en-US"/>
                </a:pPr>
                <a:r>
                  <a:rPr lang="en-US" cap="none">
                    <a:latin typeface="Symbol" panose="05050102010706020507" pitchFamily="18" charset="2"/>
                    <a:ea typeface="Calibri" panose="020F0502020204030204" pitchFamily="2" charset="0"/>
                    <a:cs typeface="Calibri" panose="020F0502020204030204" pitchFamily="2" charset="0"/>
                  </a:rPr>
                  <a:t></a:t>
                </a:r>
                <a:endParaRPr lang="en-US" cap="none">
                  <a:latin typeface="Garamond" panose="02020404030301010803" pitchFamily="1" charset="0"/>
                  <a:ea typeface="Calibri" panose="020F0502020204030204" pitchFamily="2" charset="0"/>
                  <a:cs typeface="Calibri" panose="020F0502020204030204" pitchFamily="2" charset="0"/>
                </a:endParaRPr>
              </a:p>
            </p:txBody>
          </p:sp>
          <p:sp>
            <p:nvSpPr>
              <p:cNvPr id="66" name="Oval 64"/>
              <p:cNvSpPr/>
              <p:nvPr/>
            </p:nvSpPr>
            <p:spPr>
              <a:xfrm>
                <a:off x="5913755" y="1827530"/>
                <a:ext cx="731520" cy="6096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none" lIns="91440" tIns="45720" rIns="91440" bIns="45720" numCol="1" spcCol="215900" anchor="ctr"/>
              <a:lstStyle>
                <a:lvl1pPr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1pPr>
                <a:lvl2pPr marL="742950" indent="-28575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2pPr>
                <a:lvl3pPr marL="11430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3pPr>
                <a:lvl4pPr marL="16002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4pPr>
                <a:lvl5pPr marL="20574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9pPr>
              </a:lstStyle>
              <a:p>
                <a:pPr>
                  <a:defRPr lang="en-US"/>
                </a:pPr>
              </a:p>
            </p:txBody>
          </p:sp>
          <p:sp>
            <p:nvSpPr>
              <p:cNvPr id="67" name="Rectangle 65"/>
              <p:cNvSpPr/>
              <p:nvPr/>
            </p:nvSpPr>
            <p:spPr>
              <a:xfrm>
                <a:off x="6028055" y="1841500"/>
                <a:ext cx="424815" cy="4603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none" lIns="91440" tIns="45720" rIns="91440" bIns="45720" numCol="1" spcCol="215900" anchor="t"/>
              <a:lstStyle>
                <a:lvl1pPr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1pPr>
                <a:lvl2pPr marL="742950" indent="-28575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2pPr>
                <a:lvl3pPr marL="11430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3pPr>
                <a:lvl4pPr marL="16002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4pPr>
                <a:lvl5pPr marL="20574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9pPr>
              </a:lstStyle>
              <a:p>
                <a:pPr>
                  <a:defRPr lang="en-US"/>
                </a:pPr>
                <a:r>
                  <a:rPr lang="en-US" cap="none">
                    <a:latin typeface="Garamond" panose="02020404030301010803" pitchFamily="1" charset="0"/>
                    <a:ea typeface="Calibri" panose="020F0502020204030204" pitchFamily="2" charset="0"/>
                    <a:cs typeface="Calibri" panose="020F0502020204030204" pitchFamily="2" charset="0"/>
                  </a:rPr>
                  <a:t>q</a:t>
                </a:r>
                <a:r>
                  <a:rPr lang="en-US" cap="none" baseline="-24000">
                    <a:latin typeface="Garamond" panose="02020404030301010803" pitchFamily="1" charset="0"/>
                    <a:ea typeface="Calibri" panose="020F0502020204030204" pitchFamily="2" charset="0"/>
                    <a:cs typeface="Calibri" panose="020F0502020204030204" pitchFamily="2" charset="0"/>
                  </a:rPr>
                  <a:t>2</a:t>
                </a:r>
                <a:endParaRPr lang="en-US" cap="none" baseline="-24000">
                  <a:latin typeface="Garamond" panose="02020404030301010803" pitchFamily="1" charset="0"/>
                  <a:ea typeface="Calibri" panose="020F0502020204030204" pitchFamily="2" charset="0"/>
                  <a:cs typeface="Calibri" panose="020F0502020204030204" pitchFamily="2" charset="0"/>
                </a:endParaRPr>
              </a:p>
            </p:txBody>
          </p:sp>
          <p:sp>
            <p:nvSpPr>
              <p:cNvPr id="68" name="Oval 66"/>
              <p:cNvSpPr/>
              <p:nvPr/>
            </p:nvSpPr>
            <p:spPr>
              <a:xfrm>
                <a:off x="7472045" y="1827530"/>
                <a:ext cx="731520" cy="6096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none" lIns="91440" tIns="45720" rIns="91440" bIns="45720" numCol="1" spcCol="215900" anchor="ctr"/>
              <a:lstStyle>
                <a:lvl1pPr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1pPr>
                <a:lvl2pPr marL="742950" indent="-28575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2pPr>
                <a:lvl3pPr marL="11430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3pPr>
                <a:lvl4pPr marL="16002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4pPr>
                <a:lvl5pPr marL="20574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9pPr>
              </a:lstStyle>
              <a:p>
                <a:pPr>
                  <a:defRPr lang="en-US"/>
                </a:pPr>
              </a:p>
            </p:txBody>
          </p:sp>
          <p:sp>
            <p:nvSpPr>
              <p:cNvPr id="69" name="Line 67"/>
              <p:cNvSpPr/>
              <p:nvPr/>
            </p:nvSpPr>
            <p:spPr>
              <a:xfrm>
                <a:off x="6649085" y="2132330"/>
                <a:ext cx="82296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headEnd type="none"/>
                <a:tailEnd type="triangle" w="med" len="med"/>
              </a:ln>
              <a:effectLst/>
            </p:spPr>
            <p:txBody>
              <a:bodyPr vert="horz" wrap="none" lIns="91440" tIns="45720" rIns="91440" bIns="45720" numCol="1" spcCol="215900" anchor="ctr"/>
              <a:lstStyle/>
              <a:p>
                <a:pPr>
                  <a:defRPr lang="en-US"/>
                </a:pPr>
              </a:p>
            </p:txBody>
          </p:sp>
          <p:sp>
            <p:nvSpPr>
              <p:cNvPr id="70" name="Rectangle 68"/>
              <p:cNvSpPr/>
              <p:nvPr/>
            </p:nvSpPr>
            <p:spPr>
              <a:xfrm>
                <a:off x="7586345" y="1841500"/>
                <a:ext cx="424815" cy="4603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none" lIns="91440" tIns="45720" rIns="91440" bIns="45720" numCol="1" spcCol="215900" anchor="t"/>
              <a:lstStyle>
                <a:lvl1pPr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1pPr>
                <a:lvl2pPr marL="742950" indent="-28575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2pPr>
                <a:lvl3pPr marL="11430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3pPr>
                <a:lvl4pPr marL="16002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4pPr>
                <a:lvl5pPr marL="20574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9pPr>
              </a:lstStyle>
              <a:p>
                <a:pPr>
                  <a:defRPr lang="en-US"/>
                </a:pPr>
                <a:r>
                  <a:rPr lang="en-US" cap="none">
                    <a:latin typeface="Garamond" panose="02020404030301010803" pitchFamily="1" charset="0"/>
                    <a:ea typeface="Calibri" panose="020F0502020204030204" pitchFamily="2" charset="0"/>
                    <a:cs typeface="Calibri" panose="020F0502020204030204" pitchFamily="2" charset="0"/>
                  </a:rPr>
                  <a:t>q</a:t>
                </a:r>
                <a:r>
                  <a:rPr lang="en-US" cap="none" baseline="-24000">
                    <a:latin typeface="Garamond" panose="02020404030301010803" pitchFamily="1" charset="0"/>
                    <a:ea typeface="Calibri" panose="020F0502020204030204" pitchFamily="2" charset="0"/>
                    <a:cs typeface="Calibri" panose="020F0502020204030204" pitchFamily="2" charset="0"/>
                  </a:rPr>
                  <a:t>3</a:t>
                </a:r>
                <a:endParaRPr lang="en-US" cap="none" baseline="-24000">
                  <a:latin typeface="Garamond" panose="02020404030301010803" pitchFamily="1" charset="0"/>
                  <a:ea typeface="Calibri" panose="020F0502020204030204" pitchFamily="2" charset="0"/>
                  <a:cs typeface="Calibri" panose="020F0502020204030204" pitchFamily="2" charset="0"/>
                </a:endParaRPr>
              </a:p>
            </p:txBody>
          </p:sp>
          <p:sp>
            <p:nvSpPr>
              <p:cNvPr id="71" name="Text Box 69"/>
              <p:cNvSpPr/>
              <p:nvPr/>
            </p:nvSpPr>
            <p:spPr>
              <a:xfrm>
                <a:off x="6831965" y="1765300"/>
                <a:ext cx="325755" cy="4603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none" lIns="91440" tIns="45720" rIns="91440" bIns="45720" numCol="1" spcCol="215900" anchor="t"/>
              <a:lstStyle>
                <a:lvl1pPr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1pPr>
                <a:lvl2pPr marL="742950" indent="-28575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2pPr>
                <a:lvl3pPr marL="11430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3pPr>
                <a:lvl4pPr marL="16002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4pPr>
                <a:lvl5pPr marL="20574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9pPr>
              </a:lstStyle>
              <a:p>
                <a:pPr>
                  <a:defRPr lang="en-US"/>
                </a:pPr>
                <a:r>
                  <a:rPr lang="en-US" cap="none">
                    <a:latin typeface="Garamond" panose="02020404030301010803" pitchFamily="1" charset="0"/>
                    <a:ea typeface="Calibri" panose="020F0502020204030204" pitchFamily="2" charset="0"/>
                    <a:cs typeface="Calibri" panose="020F0502020204030204" pitchFamily="2" charset="0"/>
                  </a:rPr>
                  <a:t>0</a:t>
                </a:r>
                <a:endParaRPr lang="en-US" cap="none">
                  <a:latin typeface="Garamond" panose="02020404030301010803" pitchFamily="1" charset="0"/>
                  <a:ea typeface="Calibri" panose="020F0502020204030204" pitchFamily="2" charset="0"/>
                  <a:cs typeface="Calibri" panose="020F0502020204030204" pitchFamily="2" charset="0"/>
                </a:endParaRPr>
              </a:p>
            </p:txBody>
          </p:sp>
          <p:sp>
            <p:nvSpPr>
              <p:cNvPr id="72" name="Oval 70"/>
              <p:cNvSpPr/>
              <p:nvPr/>
            </p:nvSpPr>
            <p:spPr>
              <a:xfrm>
                <a:off x="5913755" y="3046730"/>
                <a:ext cx="731520" cy="6096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none" lIns="91440" tIns="45720" rIns="91440" bIns="45720" numCol="1" spcCol="215900" anchor="ctr"/>
              <a:lstStyle>
                <a:lvl1pPr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1pPr>
                <a:lvl2pPr marL="742950" indent="-28575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2pPr>
                <a:lvl3pPr marL="11430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3pPr>
                <a:lvl4pPr marL="16002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4pPr>
                <a:lvl5pPr marL="20574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9pPr>
              </a:lstStyle>
              <a:p>
                <a:pPr>
                  <a:defRPr lang="en-US"/>
                </a:pPr>
              </a:p>
            </p:txBody>
          </p:sp>
          <p:sp>
            <p:nvSpPr>
              <p:cNvPr id="73" name="Rectangle 71"/>
              <p:cNvSpPr/>
              <p:nvPr/>
            </p:nvSpPr>
            <p:spPr>
              <a:xfrm>
                <a:off x="6028055" y="3060700"/>
                <a:ext cx="424815" cy="4603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none" lIns="91440" tIns="45720" rIns="91440" bIns="45720" numCol="1" spcCol="215900" anchor="t"/>
              <a:lstStyle>
                <a:lvl1pPr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1pPr>
                <a:lvl2pPr marL="742950" indent="-28575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2pPr>
                <a:lvl3pPr marL="11430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3pPr>
                <a:lvl4pPr marL="16002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4pPr>
                <a:lvl5pPr marL="20574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9pPr>
              </a:lstStyle>
              <a:p>
                <a:pPr>
                  <a:defRPr lang="en-US"/>
                </a:pPr>
                <a:r>
                  <a:rPr lang="en-US" cap="none">
                    <a:latin typeface="Garamond" panose="02020404030301010803" pitchFamily="1" charset="0"/>
                    <a:ea typeface="Calibri" panose="020F0502020204030204" pitchFamily="2" charset="0"/>
                    <a:cs typeface="Calibri" panose="020F0502020204030204" pitchFamily="2" charset="0"/>
                  </a:rPr>
                  <a:t>q</a:t>
                </a:r>
                <a:r>
                  <a:rPr lang="en-US" cap="none" baseline="-24000">
                    <a:latin typeface="Garamond" panose="02020404030301010803" pitchFamily="1" charset="0"/>
                    <a:ea typeface="Calibri" panose="020F0502020204030204" pitchFamily="2" charset="0"/>
                    <a:cs typeface="Calibri" panose="020F0502020204030204" pitchFamily="2" charset="0"/>
                  </a:rPr>
                  <a:t>4</a:t>
                </a:r>
                <a:endParaRPr lang="en-US" cap="none" baseline="-24000">
                  <a:latin typeface="Garamond" panose="02020404030301010803" pitchFamily="1" charset="0"/>
                  <a:ea typeface="Calibri" panose="020F0502020204030204" pitchFamily="2" charset="0"/>
                  <a:cs typeface="Calibri" panose="020F0502020204030204" pitchFamily="2" charset="0"/>
                </a:endParaRPr>
              </a:p>
            </p:txBody>
          </p:sp>
          <p:sp>
            <p:nvSpPr>
              <p:cNvPr id="74" name="Oval 72"/>
              <p:cNvSpPr/>
              <p:nvPr/>
            </p:nvSpPr>
            <p:spPr>
              <a:xfrm>
                <a:off x="7472045" y="3046730"/>
                <a:ext cx="731520" cy="6096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none" lIns="91440" tIns="45720" rIns="91440" bIns="45720" numCol="1" spcCol="215900" anchor="ctr"/>
              <a:lstStyle>
                <a:lvl1pPr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1pPr>
                <a:lvl2pPr marL="742950" indent="-28575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2pPr>
                <a:lvl3pPr marL="11430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3pPr>
                <a:lvl4pPr marL="16002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4pPr>
                <a:lvl5pPr marL="20574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9pPr>
              </a:lstStyle>
              <a:p>
                <a:pPr>
                  <a:defRPr lang="en-US"/>
                </a:pPr>
              </a:p>
            </p:txBody>
          </p:sp>
          <p:sp>
            <p:nvSpPr>
              <p:cNvPr id="75" name="Line 73"/>
              <p:cNvSpPr/>
              <p:nvPr/>
            </p:nvSpPr>
            <p:spPr>
              <a:xfrm>
                <a:off x="6649085" y="3351530"/>
                <a:ext cx="82296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headEnd type="none"/>
                <a:tailEnd type="triangle" w="med" len="med"/>
              </a:ln>
              <a:effectLst/>
            </p:spPr>
            <p:txBody>
              <a:bodyPr vert="horz" wrap="none" lIns="91440" tIns="45720" rIns="91440" bIns="45720" numCol="1" spcCol="215900" anchor="ctr"/>
              <a:lstStyle/>
              <a:p>
                <a:pPr>
                  <a:defRPr lang="en-US"/>
                </a:pPr>
              </a:p>
            </p:txBody>
          </p:sp>
          <p:sp>
            <p:nvSpPr>
              <p:cNvPr id="76" name="Rectangle 74"/>
              <p:cNvSpPr/>
              <p:nvPr/>
            </p:nvSpPr>
            <p:spPr>
              <a:xfrm>
                <a:off x="7586345" y="3060700"/>
                <a:ext cx="424815" cy="4603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none" lIns="91440" tIns="45720" rIns="91440" bIns="45720" numCol="1" spcCol="215900" anchor="t"/>
              <a:lstStyle>
                <a:lvl1pPr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1pPr>
                <a:lvl2pPr marL="742950" indent="-28575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2pPr>
                <a:lvl3pPr marL="11430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3pPr>
                <a:lvl4pPr marL="16002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4pPr>
                <a:lvl5pPr marL="20574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9pPr>
              </a:lstStyle>
              <a:p>
                <a:pPr>
                  <a:defRPr lang="en-US"/>
                </a:pPr>
                <a:r>
                  <a:rPr lang="en-US" cap="none">
                    <a:latin typeface="Garamond" panose="02020404030301010803" pitchFamily="1" charset="0"/>
                    <a:ea typeface="Calibri" panose="020F0502020204030204" pitchFamily="2" charset="0"/>
                    <a:cs typeface="Calibri" panose="020F0502020204030204" pitchFamily="2" charset="0"/>
                  </a:rPr>
                  <a:t>q</a:t>
                </a:r>
                <a:r>
                  <a:rPr lang="en-US" cap="none" baseline="-24000">
                    <a:latin typeface="Garamond" panose="02020404030301010803" pitchFamily="1" charset="0"/>
                    <a:ea typeface="Calibri" panose="020F0502020204030204" pitchFamily="2" charset="0"/>
                    <a:cs typeface="Calibri" panose="020F0502020204030204" pitchFamily="2" charset="0"/>
                  </a:rPr>
                  <a:t>5</a:t>
                </a:r>
                <a:endParaRPr lang="en-US" cap="none" baseline="-24000">
                  <a:latin typeface="Garamond" panose="02020404030301010803" pitchFamily="1" charset="0"/>
                  <a:ea typeface="Calibri" panose="020F0502020204030204" pitchFamily="2" charset="0"/>
                  <a:cs typeface="Calibri" panose="020F0502020204030204" pitchFamily="2" charset="0"/>
                </a:endParaRPr>
              </a:p>
            </p:txBody>
          </p:sp>
          <p:sp>
            <p:nvSpPr>
              <p:cNvPr id="77" name="Text Box 75"/>
              <p:cNvSpPr/>
              <p:nvPr/>
            </p:nvSpPr>
            <p:spPr>
              <a:xfrm>
                <a:off x="6831965" y="2984500"/>
                <a:ext cx="325755" cy="4603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none" lIns="91440" tIns="45720" rIns="91440" bIns="45720" numCol="1" spcCol="215900" anchor="t"/>
              <a:lstStyle>
                <a:lvl1pPr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1pPr>
                <a:lvl2pPr marL="742950" indent="-28575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2pPr>
                <a:lvl3pPr marL="11430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3pPr>
                <a:lvl4pPr marL="16002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4pPr>
                <a:lvl5pPr marL="20574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9pPr>
              </a:lstStyle>
              <a:p>
                <a:pPr>
                  <a:defRPr lang="en-US"/>
                </a:pPr>
                <a:r>
                  <a:rPr lang="en-US" cap="none">
                    <a:latin typeface="Garamond" panose="02020404030301010803" pitchFamily="1" charset="0"/>
                    <a:ea typeface="Calibri" panose="020F0502020204030204" pitchFamily="2" charset="0"/>
                    <a:cs typeface="Calibri" panose="020F0502020204030204" pitchFamily="2" charset="0"/>
                  </a:rPr>
                  <a:t>1</a:t>
                </a:r>
                <a:endParaRPr lang="en-US" cap="none">
                  <a:latin typeface="Garamond" panose="02020404030301010803" pitchFamily="1" charset="0"/>
                  <a:ea typeface="Calibri" panose="020F0502020204030204" pitchFamily="2" charset="0"/>
                  <a:cs typeface="Calibri" panose="020F0502020204030204" pitchFamily="2" charset="0"/>
                </a:endParaRPr>
              </a:p>
            </p:txBody>
          </p:sp>
        </p:grpSp>
        <p:sp>
          <p:nvSpPr>
            <p:cNvPr id="78" name="Oval 101"/>
            <p:cNvSpPr/>
            <p:nvPr/>
          </p:nvSpPr>
          <p:spPr>
            <a:xfrm>
              <a:off x="14208" y="4018"/>
              <a:ext cx="865" cy="720"/>
            </a:xfrm>
            <a:prstGeom prst="ellips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1440" tIns="45720" rIns="91440" bIns="45720" numCol="1" spcCol="215900" anchor="ctr"/>
            <a:lstStyle>
              <a:lvl1pPr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9pPr>
            </a:lstStyle>
            <a:p>
              <a:pPr>
                <a:defRPr lang="en-US"/>
              </a:pPr>
            </a:p>
          </p:txBody>
        </p:sp>
        <p:sp>
          <p:nvSpPr>
            <p:cNvPr id="79" name="Line 104"/>
            <p:cNvSpPr/>
            <p:nvPr/>
          </p:nvSpPr>
          <p:spPr>
            <a:xfrm>
              <a:off x="15215" y="4318"/>
              <a:ext cx="144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</a:p>
          </p:txBody>
        </p:sp>
      </p:grpSp>
      <p:grpSp>
        <p:nvGrpSpPr>
          <p:cNvPr id="80" name="Group 100"/>
          <p:cNvGrpSpPr/>
          <p:nvPr/>
        </p:nvGrpSpPr>
        <p:grpSpPr>
          <a:xfrm>
            <a:off x="4599305" y="4692650"/>
            <a:ext cx="5211445" cy="1323975"/>
            <a:chOff x="3170555" y="4895850"/>
            <a:chExt cx="5211445" cy="1425575"/>
          </a:xfrm>
        </p:grpSpPr>
        <p:sp>
          <p:nvSpPr>
            <p:cNvPr id="81" name="Oval 79"/>
            <p:cNvSpPr/>
            <p:nvPr/>
          </p:nvSpPr>
          <p:spPr>
            <a:xfrm>
              <a:off x="3989705" y="5711825"/>
              <a:ext cx="731520" cy="6096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1440" tIns="45720" rIns="91440" bIns="45720" numCol="1" spcCol="215900" anchor="ctr"/>
            <a:lstStyle>
              <a:lvl1pPr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9pPr>
            </a:lstStyle>
            <a:p>
              <a:pPr>
                <a:defRPr lang="en-US"/>
              </a:pPr>
            </a:p>
          </p:txBody>
        </p:sp>
        <p:sp>
          <p:nvSpPr>
            <p:cNvPr id="82" name="Line 80"/>
            <p:cNvSpPr/>
            <p:nvPr/>
          </p:nvSpPr>
          <p:spPr>
            <a:xfrm>
              <a:off x="3170555" y="6016625"/>
              <a:ext cx="81534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vert="horz" wrap="none" lIns="91440" tIns="45720" rIns="91440" bIns="45720" numCol="1" spcCol="215900" anchor="ctr"/>
            <a:lstStyle/>
            <a:p>
              <a:pPr>
                <a:defRPr lang="en-US"/>
              </a:p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104005" y="5726430"/>
              <a:ext cx="491490" cy="4603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9pPr>
            </a:lstStyle>
            <a:p>
              <a:pPr>
                <a:defRPr lang="en-US"/>
              </a:pPr>
              <a:r>
                <a:rPr lang="en-US" cap="none">
                  <a:latin typeface="Garamond" panose="02020404030301010803" pitchFamily="1" charset="0"/>
                  <a:ea typeface="Calibri" panose="020F0502020204030204" pitchFamily="2" charset="0"/>
                  <a:cs typeface="Calibri" panose="020F0502020204030204" pitchFamily="2" charset="0"/>
                </a:rPr>
                <a:t>q’</a:t>
              </a:r>
              <a:r>
                <a:rPr lang="en-US" cap="none" baseline="-24000">
                  <a:latin typeface="Garamond" panose="02020404030301010803" pitchFamily="1" charset="0"/>
                  <a:ea typeface="Calibri" panose="020F0502020204030204" pitchFamily="2" charset="0"/>
                  <a:cs typeface="Calibri" panose="020F0502020204030204" pitchFamily="2" charset="0"/>
                </a:rPr>
                <a:t>0</a:t>
              </a:r>
              <a:endParaRPr lang="en-US" cap="none" baseline="-24000">
                <a:latin typeface="Garamond" panose="02020404030301010803" pitchFamily="1" charset="0"/>
                <a:ea typeface="Calibri" panose="020F0502020204030204" pitchFamily="2" charset="0"/>
                <a:cs typeface="Calibri" panose="020F0502020204030204" pitchFamily="2" charset="0"/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7650480" y="5711825"/>
              <a:ext cx="731520" cy="6096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1440" tIns="45720" rIns="91440" bIns="45720" numCol="1" spcCol="215900" anchor="ctr"/>
            <a:lstStyle>
              <a:lvl1pPr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9pPr>
            </a:lstStyle>
            <a:p>
              <a:pPr>
                <a:defRPr lang="en-US"/>
              </a:pPr>
            </a:p>
          </p:txBody>
        </p:sp>
        <p:sp>
          <p:nvSpPr>
            <p:cNvPr id="85" name="Line 84"/>
            <p:cNvSpPr/>
            <p:nvPr/>
          </p:nvSpPr>
          <p:spPr>
            <a:xfrm flipV="1">
              <a:off x="6918960" y="6016625"/>
              <a:ext cx="73152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rot="10800000" vert="horz" wrap="none" lIns="91440" tIns="45720" rIns="91440" bIns="45720" numCol="1" spcCol="215900" anchor="ctr"/>
            <a:lstStyle/>
            <a:p>
              <a:pPr>
                <a:defRPr lang="en-US"/>
              </a:p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764780" y="5726430"/>
              <a:ext cx="491490" cy="4603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9pPr>
            </a:lstStyle>
            <a:p>
              <a:pPr>
                <a:defRPr lang="en-US"/>
              </a:pPr>
              <a:r>
                <a:rPr lang="en-US" cap="none">
                  <a:latin typeface="Garamond" panose="02020404030301010803" pitchFamily="1" charset="0"/>
                  <a:ea typeface="Calibri" panose="020F0502020204030204" pitchFamily="2" charset="0"/>
                  <a:cs typeface="Calibri" panose="020F0502020204030204" pitchFamily="2" charset="0"/>
                </a:rPr>
                <a:t>q’</a:t>
              </a:r>
              <a:r>
                <a:rPr lang="en-US" cap="none" baseline="-24000">
                  <a:latin typeface="Garamond" panose="02020404030301010803" pitchFamily="1" charset="0"/>
                  <a:ea typeface="Calibri" panose="020F0502020204030204" pitchFamily="2" charset="0"/>
                  <a:cs typeface="Calibri" panose="020F0502020204030204" pitchFamily="2" charset="0"/>
                </a:rPr>
                <a:t>1</a:t>
              </a:r>
              <a:endParaRPr lang="en-US" cap="none" baseline="-24000">
                <a:latin typeface="Garamond" panose="02020404030301010803" pitchFamily="1" charset="0"/>
                <a:ea typeface="Calibri" panose="020F0502020204030204" pitchFamily="2" charset="0"/>
                <a:cs typeface="Calibri" panose="020F0502020204030204" pitchFamily="2" charset="0"/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7745730" y="5788025"/>
              <a:ext cx="548640" cy="4572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1440" tIns="45720" rIns="91440" bIns="45720" numCol="1" spcCol="215900" anchor="ctr"/>
            <a:lstStyle>
              <a:lvl1pPr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9pPr>
            </a:lstStyle>
            <a:p>
              <a:pPr>
                <a:defRPr lang="en-US"/>
              </a:pPr>
            </a:p>
          </p:txBody>
        </p:sp>
        <p:sp>
          <p:nvSpPr>
            <p:cNvPr id="88" name="Text Box 87"/>
            <p:cNvSpPr/>
            <p:nvPr/>
          </p:nvSpPr>
          <p:spPr>
            <a:xfrm>
              <a:off x="7086600" y="5635625"/>
              <a:ext cx="316230" cy="4603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9pPr>
            </a:lstStyle>
            <a:p>
              <a:pPr>
                <a:defRPr lang="en-US"/>
              </a:pPr>
              <a:r>
                <a:rPr lang="en-US" cap="none">
                  <a:latin typeface="Symbol" panose="05050102010706020507" pitchFamily="18" charset="2"/>
                  <a:ea typeface="Calibri" panose="020F0502020204030204" pitchFamily="2" charset="0"/>
                  <a:cs typeface="Calibri" panose="020F0502020204030204" pitchFamily="2" charset="0"/>
                </a:rPr>
                <a:t></a:t>
              </a:r>
              <a:endParaRPr lang="en-US" cap="none">
                <a:latin typeface="Times New Roman" panose="02020603050405020304" pitchFamily="1" charset="0"/>
                <a:ea typeface="Calibri" panose="020F0502020204030204" pitchFamily="2" charset="0"/>
                <a:cs typeface="Calibri" panose="020F0502020204030204" pitchFamily="2" charset="0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452745" y="5788025"/>
              <a:ext cx="1462405" cy="4572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1440" tIns="45720" rIns="91440" bIns="45720" numCol="1" spcCol="215900" anchor="ctr"/>
            <a:lstStyle>
              <a:lvl1pPr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9pPr>
            </a:lstStyle>
            <a:p>
              <a:pPr>
                <a:defRPr lang="en-US"/>
              </a:pPr>
            </a:p>
          </p:txBody>
        </p:sp>
        <p:sp>
          <p:nvSpPr>
            <p:cNvPr id="90" name="Text Box 89"/>
            <p:cNvSpPr/>
            <p:nvPr/>
          </p:nvSpPr>
          <p:spPr>
            <a:xfrm>
              <a:off x="5884545" y="5767705"/>
              <a:ext cx="529590" cy="4603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9pPr>
            </a:lstStyle>
            <a:p>
              <a:pPr>
                <a:defRPr lang="en-US"/>
              </a:pPr>
              <a:r>
                <a:rPr lang="en-US" cap="none">
                  <a:latin typeface="Garamond" panose="02020404030301010803" pitchFamily="1" charset="0"/>
                  <a:ea typeface="Calibri" panose="020F0502020204030204" pitchFamily="2" charset="0"/>
                  <a:cs typeface="Calibri" panose="020F0502020204030204" pitchFamily="2" charset="0"/>
                </a:rPr>
                <a:t>M</a:t>
              </a:r>
              <a:r>
                <a:rPr lang="en-US" cap="none" baseline="-24000">
                  <a:latin typeface="Garamond" panose="02020404030301010803" pitchFamily="1" charset="0"/>
                  <a:ea typeface="Calibri" panose="020F0502020204030204" pitchFamily="2" charset="0"/>
                  <a:cs typeface="Calibri" panose="020F0502020204030204" pitchFamily="2" charset="0"/>
                </a:rPr>
                <a:t>3</a:t>
              </a:r>
              <a:endParaRPr lang="en-US" cap="none">
                <a:latin typeface="Garamond" panose="02020404030301010803" pitchFamily="1" charset="0"/>
                <a:ea typeface="Calibri" panose="020F0502020204030204" pitchFamily="2" charset="0"/>
                <a:cs typeface="Calibri" panose="020F0502020204030204" pitchFamily="2" charset="0"/>
              </a:endParaRPr>
            </a:p>
          </p:txBody>
        </p:sp>
        <p:sp>
          <p:nvSpPr>
            <p:cNvPr id="91" name="Line 90"/>
            <p:cNvSpPr/>
            <p:nvPr/>
          </p:nvSpPr>
          <p:spPr>
            <a:xfrm>
              <a:off x="4725035" y="6016625"/>
              <a:ext cx="73152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vert="horz" wrap="none" lIns="91440" tIns="45720" rIns="91440" bIns="45720" numCol="1" spcCol="215900" anchor="ctr"/>
            <a:lstStyle/>
            <a:p>
              <a:pPr>
                <a:defRPr lang="en-US"/>
              </a:pPr>
            </a:p>
          </p:txBody>
        </p:sp>
        <p:sp>
          <p:nvSpPr>
            <p:cNvPr id="92" name="Text Box 91"/>
            <p:cNvSpPr/>
            <p:nvPr/>
          </p:nvSpPr>
          <p:spPr>
            <a:xfrm>
              <a:off x="5981700" y="4895850"/>
              <a:ext cx="316230" cy="4603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9pPr>
            </a:lstStyle>
            <a:p>
              <a:pPr>
                <a:defRPr lang="en-US"/>
              </a:pPr>
              <a:r>
                <a:rPr lang="en-US" cap="none">
                  <a:latin typeface="Symbol" panose="05050102010706020507" pitchFamily="18" charset="2"/>
                  <a:ea typeface="Calibri" panose="020F0502020204030204" pitchFamily="2" charset="0"/>
                  <a:cs typeface="Calibri" panose="020F0502020204030204" pitchFamily="2" charset="0"/>
                </a:rPr>
                <a:t></a:t>
              </a:r>
              <a:endParaRPr lang="en-US" cap="none">
                <a:latin typeface="Garamond" panose="02020404030301010803" pitchFamily="1" charset="0"/>
                <a:ea typeface="Calibri" panose="020F0502020204030204" pitchFamily="2" charset="0"/>
                <a:cs typeface="Calibri" panose="020F0502020204030204" pitchFamily="2" charset="0"/>
              </a:endParaRPr>
            </a:p>
          </p:txBody>
        </p:sp>
        <p:sp>
          <p:nvSpPr>
            <p:cNvPr id="93" name="Text Box 92"/>
            <p:cNvSpPr/>
            <p:nvPr/>
          </p:nvSpPr>
          <p:spPr>
            <a:xfrm>
              <a:off x="4904105" y="5635625"/>
              <a:ext cx="316230" cy="4603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9pPr>
            </a:lstStyle>
            <a:p>
              <a:pPr>
                <a:defRPr lang="en-US"/>
              </a:pPr>
              <a:r>
                <a:rPr lang="en-US" cap="none">
                  <a:latin typeface="Symbol" panose="05050102010706020507" pitchFamily="18" charset="2"/>
                  <a:ea typeface="Calibri" panose="020F0502020204030204" pitchFamily="2" charset="0"/>
                  <a:cs typeface="Calibri" panose="020F0502020204030204" pitchFamily="2" charset="0"/>
                </a:rPr>
                <a:t></a:t>
              </a:r>
              <a:endParaRPr lang="en-US" cap="none">
                <a:latin typeface="Garamond" panose="02020404030301010803" pitchFamily="1" charset="0"/>
                <a:ea typeface="Calibri" panose="020F0502020204030204" pitchFamily="2" charset="0"/>
                <a:cs typeface="Calibri" panose="020F0502020204030204" pitchFamily="2" charset="0"/>
              </a:endParaRPr>
            </a:p>
          </p:txBody>
        </p:sp>
        <p:sp>
          <p:nvSpPr>
            <p:cNvPr id="94" name="Freeform 95"/>
            <p:cNvSpPr/>
            <p:nvPr/>
          </p:nvSpPr>
          <p:spPr>
            <a:xfrm>
              <a:off x="5487035" y="5346700"/>
              <a:ext cx="1370965" cy="673100"/>
            </a:xfrm>
            <a:custGeom>
              <a:avLst/>
              <a:gdLst/>
              <a:ahLst/>
              <a:cxnLst/>
              <a:rect l="0" t="0" r="1370965" b="673100"/>
              <a:pathLst>
                <a:path w="1370965" h="673100">
                  <a:moveTo>
                    <a:pt x="1370965" y="673100"/>
                  </a:moveTo>
                  <a:cubicBezTo>
                    <a:pt x="1273518" y="432707"/>
                    <a:pt x="1176072" y="192314"/>
                    <a:pt x="1008062" y="96157"/>
                  </a:cubicBezTo>
                  <a:cubicBezTo>
                    <a:pt x="840052" y="0"/>
                    <a:pt x="530912" y="0"/>
                    <a:pt x="362902" y="96157"/>
                  </a:cubicBezTo>
                  <a:cubicBezTo>
                    <a:pt x="194892" y="192314"/>
                    <a:pt x="97446" y="432707"/>
                    <a:pt x="0" y="67310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vert="horz" wrap="none" lIns="0" tIns="0" rIns="635" bIns="635" numCol="1" spcCol="215900" anchor="ctr"/>
            <a:lstStyle/>
            <a:p>
              <a:pPr>
                <a:defRPr lang="en-US"/>
              </a:pPr>
            </a:p>
          </p:txBody>
        </p:sp>
        <p:sp>
          <p:nvSpPr>
            <p:cNvPr id="95" name="Freeform 96"/>
            <p:cNvSpPr/>
            <p:nvPr/>
          </p:nvSpPr>
          <p:spPr>
            <a:xfrm>
              <a:off x="4450715" y="5029200"/>
              <a:ext cx="3474085" cy="685800"/>
            </a:xfrm>
            <a:custGeom>
              <a:avLst/>
              <a:gdLst/>
              <a:ahLst/>
              <a:cxnLst/>
              <a:rect l="0" t="0" r="3474085" b="685800"/>
              <a:pathLst>
                <a:path w="3474085" h="685800">
                  <a:moveTo>
                    <a:pt x="3474085" y="685800"/>
                  </a:moveTo>
                  <a:cubicBezTo>
                    <a:pt x="3227152" y="440871"/>
                    <a:pt x="2980219" y="195943"/>
                    <a:pt x="2554474" y="97971"/>
                  </a:cubicBezTo>
                  <a:cubicBezTo>
                    <a:pt x="2128728" y="0"/>
                    <a:pt x="1345356" y="0"/>
                    <a:pt x="919610" y="97971"/>
                  </a:cubicBezTo>
                  <a:cubicBezTo>
                    <a:pt x="493865" y="195943"/>
                    <a:pt x="246932" y="440871"/>
                    <a:pt x="0" y="68580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headEnd type="triangle" w="med" len="med"/>
              <a:tailEnd type="none"/>
            </a:ln>
            <a:effectLst/>
          </p:spPr>
          <p:txBody>
            <a:bodyPr vert="horz" wrap="none" lIns="0" tIns="0" rIns="1905" bIns="635" numCol="1" spcCol="215900" anchor="ctr"/>
            <a:lstStyle/>
            <a:p>
              <a:pPr>
                <a:defRPr lang="en-US"/>
              </a:pPr>
            </a:p>
          </p:txBody>
        </p:sp>
        <p:sp>
          <p:nvSpPr>
            <p:cNvPr id="96" name="Text Box 97"/>
            <p:cNvSpPr/>
            <p:nvPr/>
          </p:nvSpPr>
          <p:spPr>
            <a:xfrm>
              <a:off x="5989320" y="5257800"/>
              <a:ext cx="316230" cy="4603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9pPr>
            </a:lstStyle>
            <a:p>
              <a:pPr>
                <a:defRPr lang="en-US"/>
              </a:pPr>
              <a:r>
                <a:rPr lang="en-US" cap="none">
                  <a:latin typeface="Symbol" panose="05050102010706020507" pitchFamily="18" charset="2"/>
                  <a:ea typeface="Calibri" panose="020F0502020204030204" pitchFamily="2" charset="0"/>
                  <a:cs typeface="Calibri" panose="020F0502020204030204" pitchFamily="2" charset="0"/>
                </a:rPr>
                <a:t></a:t>
              </a:r>
              <a:endParaRPr lang="en-US" cap="none">
                <a:latin typeface="Garamond" panose="02020404030301010803" pitchFamily="1" charset="0"/>
                <a:ea typeface="Calibri" panose="020F0502020204030204" pitchFamily="2" charset="0"/>
                <a:cs typeface="Calibri" panose="020F0502020204030204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dvAuto="0"/>
      <p:bldP spid="40" grpId="0" bldLvl="0" animBg="1" advAuto="0"/>
      <p:bldP spid="80" grpId="0" bldLvl="0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0"/>
              </a:spcAft>
              <a:defRPr lang="en-US"/>
            </a:pPr>
            <a:r>
              <a:rPr lang="en-US" cap="none">
                <a:solidFill>
                  <a:srgbClr val="3D9CF3"/>
                </a:solidFill>
              </a:rPr>
              <a:t>Convention</a:t>
            </a:r>
            <a:endParaRPr lang="en-US" cap="none">
              <a:solidFill>
                <a:srgbClr val="3D9CF3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4625" y="1268730"/>
            <a:ext cx="11837035" cy="4979670"/>
          </a:xfrm>
        </p:spPr>
        <p:txBody>
          <a:bodyPr/>
          <a:lstStyle/>
          <a:p>
            <a:pPr>
              <a:defRPr lang="en-US"/>
            </a:pPr>
            <a:r>
              <a:rPr lang="en-US" sz="26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When we draw a box around an eNFA:</a:t>
            </a:r>
            <a:endParaRPr lang="en-US" sz="2600" b="0" cap="none"/>
          </a:p>
          <a:p>
            <a:pPr lvl="1">
              <a:defRPr lang="en-US"/>
            </a:pPr>
            <a:r>
              <a:rPr lang="en-US" sz="2600" b="0" cap="none"/>
              <a:t>The </a:t>
            </a:r>
            <a:r>
              <a:rPr lang="en-US" sz="2600" b="0" cap="none">
                <a:solidFill>
                  <a:schemeClr val="accent2"/>
                </a:solidFill>
              </a:rPr>
              <a:t>arrow going in</a:t>
            </a:r>
            <a:r>
              <a:rPr lang="en-US" sz="2600" b="0" cap="none"/>
              <a:t> </a:t>
            </a:r>
            <a:r>
              <a:rPr lang="en-US" sz="2600" b="0" cap="none">
                <a:solidFill>
                  <a:schemeClr val="tx1"/>
                </a:solidFill>
              </a:rPr>
              <a:t>points to the start state</a:t>
            </a:r>
            <a:endParaRPr lang="en-US" sz="2600" b="0" cap="none"/>
          </a:p>
          <a:p>
            <a:pPr lvl="1">
              <a:defRPr lang="en-US"/>
            </a:pPr>
            <a:r>
              <a:rPr lang="en-US" sz="2600" b="0" cap="none"/>
              <a:t>The </a:t>
            </a:r>
            <a:r>
              <a:rPr lang="en-US" sz="2600" b="0" cap="none">
                <a:solidFill>
                  <a:schemeClr val="accent2"/>
                </a:solidFill>
              </a:rPr>
              <a:t>arrow going out</a:t>
            </a:r>
            <a:r>
              <a:rPr lang="en-US" sz="2600" b="0" cap="none"/>
              <a:t> </a:t>
            </a:r>
            <a:r>
              <a:rPr lang="en-US" sz="2600" b="0" cap="none">
                <a:solidFill>
                  <a:schemeClr val="tx1"/>
                </a:solidFill>
              </a:rPr>
              <a:t>represents all transitions going out of accepting states</a:t>
            </a:r>
            <a:endParaRPr lang="en-US" sz="2600" b="0" cap="none">
              <a:solidFill>
                <a:schemeClr val="tx1"/>
              </a:solidFill>
            </a:endParaRPr>
          </a:p>
          <a:p>
            <a:pPr lvl="1">
              <a:defRPr lang="en-US"/>
            </a:pPr>
            <a:r>
              <a:rPr lang="en-US" sz="2600" b="0" cap="none">
                <a:solidFill>
                  <a:schemeClr val="accent2"/>
                </a:solidFill>
              </a:rPr>
              <a:t>None of the states </a:t>
            </a:r>
            <a:r>
              <a:rPr lang="en-US" sz="2600" b="0" cap="none">
                <a:solidFill>
                  <a:schemeClr val="tx1"/>
                </a:solidFill>
              </a:rPr>
              <a:t>inside the box are accepting states.</a:t>
            </a:r>
            <a:endParaRPr lang="en-US" sz="2600" b="0" cap="none"/>
          </a:p>
          <a:p>
            <a:pPr lvl="1">
              <a:defRPr lang="en-US"/>
            </a:pPr>
            <a:r>
              <a:rPr lang="en-US" sz="2600" b="0" cap="none"/>
              <a:t>The </a:t>
            </a:r>
            <a:r>
              <a:rPr lang="en-US" sz="2600" b="0" cap="none">
                <a:solidFill>
                  <a:schemeClr val="accent2"/>
                </a:solidFill>
              </a:rPr>
              <a:t>labels of the states</a:t>
            </a:r>
            <a:r>
              <a:rPr lang="en-US" sz="2600" b="0" cap="none"/>
              <a:t> inside the box are </a:t>
            </a:r>
            <a:r>
              <a:rPr lang="en-US" sz="2600" b="0" cap="none">
                <a:solidFill>
                  <a:schemeClr val="accent2"/>
                </a:solidFill>
              </a:rPr>
              <a:t>distinct</a:t>
            </a:r>
            <a:r>
              <a:rPr lang="en-US" sz="2600" b="0" cap="none"/>
              <a:t> from all other states in the diagram</a:t>
            </a:r>
            <a:endParaRPr lang="en-US" sz="2600" b="0" cap="none"/>
          </a:p>
        </p:txBody>
      </p:sp>
      <p:sp>
        <p:nvSpPr>
          <p:cNvPr id="4" name="Slide Number Placeholder 1"/>
          <p:cNvSpPr txBox="1">
            <a:spLocks noGrp="1" noChangeArrowheads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defRPr lang="en-US"/>
            </a:pPr>
            <a:fld id="{3DCF26F3-BDD0-9AD0-9E77-4B856839681E}" type="slidenum">
              <a:rPr lang="en-US" sz="1200" cap="none">
                <a:solidFill>
                  <a:srgbClr val="FFFFFF"/>
                </a:solidFill>
              </a:rPr>
            </a:fld>
            <a:endParaRPr lang="en-US" sz="1200" cap="none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0"/>
              </a:spcAft>
              <a:defRPr lang="en-US"/>
            </a:pPr>
            <a:r>
              <a:rPr lang="en-US" cap="none">
                <a:solidFill>
                  <a:srgbClr val="3D9CF3"/>
                </a:solidFill>
              </a:rPr>
              <a:t>Conversion of FA to RE and Vice Versa </a:t>
            </a:r>
            <a:endParaRPr lang="en-US" cap="none">
              <a:solidFill>
                <a:srgbClr val="3D9CF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45745" y="1181735"/>
                <a:ext cx="11760835" cy="536067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rtlCol="0">
                <a:normAutofit lnSpcReduction="10000"/>
              </a:bodyPr>
              <a:lstStyle/>
              <a:p>
                <a:pPr marL="118745" indent="0" algn="just" eaLnBrk="1" fontAlgn="auto" hangingPunct="1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lang="en-US" b="1" dirty="0" smtClean="0">
                    <a:solidFill>
                      <a:srgbClr val="FF0000"/>
                    </a:solidFill>
                    <a:latin typeface="Times New Roman" panose="02020603050405020304" pitchFamily="1" charset="0"/>
                  </a:rPr>
                  <a:t>Converting FA to RE</a:t>
                </a:r>
                <a:endParaRPr lang="en-US" b="1" dirty="0" smtClean="0">
                  <a:solidFill>
                    <a:srgbClr val="FF0000"/>
                  </a:solidFill>
                  <a:latin typeface="Times New Roman" panose="02020603050405020304" pitchFamily="1" charset="0"/>
                </a:endParaRPr>
              </a:p>
              <a:p>
                <a:pPr marL="118745" indent="0" algn="just" eaLnBrk="1" fontAlgn="auto" hangingPunct="1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lang="en-US" b="1" dirty="0" smtClean="0">
                  <a:latin typeface="Times New Roman" panose="02020603050405020304" pitchFamily="1" charset="0"/>
                </a:endParaRPr>
              </a:p>
              <a:p>
                <a:pPr marL="438785" indent="-320040" algn="just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Wingdings 2" panose="05020102010507070707"/>
                  <a:buChar char=""/>
                  <a:defRPr/>
                </a:pPr>
                <a:r>
                  <a:rPr lang="en-US" sz="2600" b="0" dirty="0" smtClean="0">
                    <a:latin typeface="Times New Roman" panose="02020603050405020304" pitchFamily="1" charset="0"/>
                  </a:rPr>
                  <a:t>Given a </a:t>
                </a:r>
                <a:r>
                  <a:rPr lang="en-US" sz="2600" dirty="0" smtClean="0">
                    <a:latin typeface="Times New Roman" panose="02020603050405020304" pitchFamily="1" charset="0"/>
                  </a:rPr>
                  <a:t>DFA </a:t>
                </a:r>
                <a14:m>
                  <m:oMath xmlns:m="http://schemas.openxmlformats.org/officeDocument/2006/math">
                    <m:r>
                      <a:rPr lang="en-US" sz="2600" b="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600" b="0" dirty="0" smtClean="0">
                    <a:latin typeface="Times New Roman" panose="02020603050405020304" pitchFamily="1" charset="0"/>
                  </a:rPr>
                  <a:t>, we construct </a:t>
                </a:r>
                <a:r>
                  <a:rPr lang="en-US" sz="2600" b="0" dirty="0" smtClean="0">
                    <a:solidFill>
                      <a:srgbClr val="FF0000"/>
                    </a:solidFill>
                    <a:latin typeface="Times New Roman" panose="02020603050405020304" pitchFamily="1" charset="0"/>
                  </a:rPr>
                  <a:t>a regular expression</a:t>
                </a:r>
                <a:r>
                  <a:rPr lang="en-US" sz="2600" b="0" dirty="0" smtClean="0">
                    <a:latin typeface="Times New Roman" panose="02020603050405020304" pitchFamily="1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600" b="0" dirty="0" smtClean="0">
                    <a:latin typeface="Times New Roman" panose="02020603050405020304" pitchFamily="1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600" b="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𝐿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𝐹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)==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𝐿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𝑅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b="0" dirty="0" smtClean="0">
                    <a:latin typeface="Times New Roman" panose="02020603050405020304" pitchFamily="1" charset="0"/>
                  </a:rPr>
                  <a:t>. </a:t>
                </a:r>
                <a:endParaRPr lang="en-US" sz="2600" b="0" dirty="0" smtClean="0">
                  <a:latin typeface="Times New Roman" panose="02020603050405020304" pitchFamily="1" charset="0"/>
                </a:endParaRPr>
              </a:p>
              <a:p>
                <a:pPr marL="438785" indent="-320040" algn="just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Wingdings 2" panose="05020102010507070707"/>
                  <a:buChar char=""/>
                  <a:defRPr/>
                </a:pPr>
                <a:endParaRPr lang="en-US" sz="2600" dirty="0" smtClean="0"/>
              </a:p>
              <a:p>
                <a:pPr marL="730885" lvl="1" indent="-320040" algn="just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Wingdings 2" panose="05020102010507070707"/>
                  <a:buChar char=""/>
                  <a:defRPr/>
                </a:pPr>
                <a:r>
                  <a:rPr lang="en-US" sz="2600" b="0" dirty="0" smtClean="0"/>
                  <a:t>We preprocess the</a:t>
                </a:r>
                <a:r>
                  <a:rPr lang="en-US" sz="2600" dirty="0" smtClean="0"/>
                  <a:t> FA</a:t>
                </a:r>
                <a:r>
                  <a:rPr lang="en-US" sz="2600" b="0" dirty="0" smtClean="0"/>
                  <a:t>, </a:t>
                </a:r>
                <a:r>
                  <a:rPr lang="en-US" sz="2600" b="0" dirty="0" smtClean="0">
                    <a:solidFill>
                      <a:srgbClr val="FF0000"/>
                    </a:solidFill>
                  </a:rPr>
                  <a:t>turning the labels on transitions </a:t>
                </a:r>
                <a:r>
                  <a:rPr lang="en-US" sz="2600" b="0" dirty="0" smtClean="0">
                    <a:solidFill>
                      <a:schemeClr val="tx1"/>
                    </a:solidFill>
                  </a:rPr>
                  <a:t>into</a:t>
                </a:r>
                <a:r>
                  <a:rPr lang="en-US" sz="2600" b="0" dirty="0" smtClean="0"/>
                  <a:t> </a:t>
                </a:r>
                <a:r>
                  <a:rPr lang="en-US" sz="2600" b="0" dirty="0" smtClean="0">
                    <a:solidFill>
                      <a:srgbClr val="0070C0"/>
                    </a:solidFill>
                  </a:rPr>
                  <a:t>regular expressions</a:t>
                </a:r>
                <a:r>
                  <a:rPr lang="en-US" sz="2600" b="0" dirty="0" smtClean="0"/>
                  <a:t>. </a:t>
                </a:r>
                <a:endParaRPr lang="en-US" sz="2600" b="0" dirty="0" smtClean="0"/>
              </a:p>
              <a:p>
                <a:pPr marL="438785" indent="-320040" algn="just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Wingdings 2" panose="05020102010507070707"/>
                  <a:buChar char=""/>
                  <a:defRPr/>
                </a:pPr>
                <a:endParaRPr lang="en-US" sz="2600" b="0" dirty="0" smtClean="0"/>
              </a:p>
              <a:p>
                <a:pPr marL="730885" lvl="1" indent="-320040" algn="just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Wingdings 2" panose="05020102010507070707"/>
                  <a:buChar char=""/>
                  <a:defRPr/>
                </a:pPr>
                <a:r>
                  <a:rPr lang="en-US" sz="2600" b="0" dirty="0" smtClean="0"/>
                  <a:t>If there </a:t>
                </a:r>
                <a:r>
                  <a:rPr lang="en-US" sz="2600" b="0" dirty="0" smtClean="0">
                    <a:solidFill>
                      <a:srgbClr val="FF0000"/>
                    </a:solidFill>
                  </a:rPr>
                  <a:t>is a transition with label </a:t>
                </a:r>
                <a14:m>
                  <m:oMath xmlns:m="http://schemas.openxmlformats.org/officeDocument/2006/math">
                    <m:r>
                      <a:rPr lang="en-US" sz="26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{</m:t>
                    </m:r>
                    <m:r>
                      <a:rPr lang="en-US" sz="2600" b="0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𝑎</m:t>
                    </m:r>
                    <m:r>
                      <a:rPr lang="en-US" sz="2600" b="0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en-US" sz="2600" b="0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𝑏</m:t>
                    </m:r>
                    <m:r>
                      <a:rPr lang="en-US" sz="26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600" b="0" dirty="0" smtClean="0"/>
                  <a:t>, </a:t>
                </a:r>
                <a:r>
                  <a:rPr lang="en-US" sz="2600" b="0" dirty="0" smtClean="0">
                    <a:solidFill>
                      <a:schemeClr val="tx1"/>
                    </a:solidFill>
                  </a:rPr>
                  <a:t>then we replace the label with the</a:t>
                </a:r>
                <a:r>
                  <a:rPr lang="en-US" sz="2600" b="0" dirty="0" smtClean="0"/>
                  <a:t> regular expression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𝑎</m:t>
                    </m:r>
                    <m:r>
                      <a:rPr lang="en-US" sz="2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+</m:t>
                    </m:r>
                    <m:r>
                      <a:rPr lang="en-US" sz="2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600" b="0" dirty="0" smtClean="0"/>
                  <a:t>. </a:t>
                </a:r>
                <a:endParaRPr lang="en-US" sz="2600" b="0" dirty="0" smtClean="0"/>
              </a:p>
              <a:p>
                <a:pPr marL="438785" indent="-320040" algn="just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Wingdings 2" panose="05020102010507070707"/>
                  <a:buChar char=""/>
                  <a:defRPr/>
                </a:pPr>
                <a:endParaRPr lang="en-US" sz="2600" b="0" dirty="0" smtClean="0"/>
              </a:p>
              <a:p>
                <a:pPr marL="730885" lvl="1" indent="-320040" algn="just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Wingdings 2" panose="05020102010507070707"/>
                  <a:buChar char=""/>
                  <a:defRPr/>
                </a:pPr>
                <a:r>
                  <a:rPr lang="en-US" sz="2600" b="0" dirty="0" smtClean="0"/>
                  <a:t>For each accepting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600" b="0" dirty="0" smtClean="0"/>
                  <a:t> in F, </a:t>
                </a:r>
                <a:r>
                  <a:rPr lang="en-US" sz="2600" b="0" dirty="0" smtClean="0">
                    <a:solidFill>
                      <a:srgbClr val="FF0000"/>
                    </a:solidFill>
                  </a:rPr>
                  <a:t>eliminate all states in F</a:t>
                </a:r>
                <a:r>
                  <a:rPr lang="en-US" sz="2600" b="0" dirty="0" smtClean="0"/>
                  <a:t> </a:t>
                </a:r>
                <a:r>
                  <a:rPr lang="en-US" sz="2600" b="0" dirty="0" smtClean="0">
                    <a:solidFill>
                      <a:schemeClr val="tx1"/>
                    </a:solidFill>
                  </a:rPr>
                  <a:t>except</a:t>
                </a:r>
                <a:r>
                  <a:rPr lang="en-US" sz="2600" b="0" dirty="0" smtClean="0"/>
                  <a:t> the start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600" b="0" i="1" dirty="0" smtClean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600" b="0" dirty="0" smtClean="0"/>
                  <a:t> </a:t>
                </a:r>
                <a:r>
                  <a:rPr lang="en-US" sz="2600" b="0" dirty="0" smtClean="0">
                    <a:solidFill>
                      <a:schemeClr val="tx1"/>
                    </a:solidFill>
                  </a:rPr>
                  <a:t>and</a:t>
                </a:r>
                <a:r>
                  <a:rPr lang="en-US" sz="2600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600" b="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600" b="0" dirty="0" smtClean="0"/>
                  <a:t>. </a:t>
                </a:r>
                <a:endParaRPr lang="en-US" sz="2600" b="0" dirty="0" smtClean="0"/>
              </a:p>
            </p:txBody>
          </p:sp>
        </mc:Choice>
        <mc:Fallback>
          <p:sp>
            <p:nvSpPr>
              <p:cNvPr id="3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45745" y="1181735"/>
                <a:ext cx="11760835" cy="5360670"/>
              </a:xfrm>
              <a:prstGeom prst="rect">
                <a:avLst/>
              </a:prstGeom>
              <a:blipFill rotWithShape="1">
                <a:blip r:embed="rId1"/>
                <a:stretch>
                  <a:fillRect t="-29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1"/>
          <p:cNvSpPr txBox="1">
            <a:spLocks noGrp="1" noChangeArrowheads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defRPr lang="en-US"/>
            </a:pPr>
            <a:fld id="{3DCF7199-D7D0-9A87-9E77-21D23F396874}" type="slidenum">
              <a:rPr lang="en-US" sz="1200" cap="none">
                <a:solidFill>
                  <a:srgbClr val="FFFFFF"/>
                </a:solidFill>
              </a:rPr>
            </a:fld>
            <a:endParaRPr lang="en-US" sz="1200" cap="none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title"/>
          </p:nvPr>
        </p:nvSpPr>
        <p:spPr>
          <a:xfrm>
            <a:off x="838200" y="165735"/>
            <a:ext cx="10515600" cy="808990"/>
          </a:xfrm>
        </p:spPr>
        <p:txBody>
          <a:bodyPr/>
          <a:lstStyle/>
          <a:p>
            <a:pPr>
              <a:spcBef>
                <a:spcPts val="2400"/>
              </a:spcBef>
              <a:defRPr lang="en-US"/>
            </a:pPr>
            <a:r>
              <a:rPr sz="3600"/>
              <a:t>Regular Sets and Regular Expressions</a:t>
            </a:r>
            <a:endParaRPr sz="3600"/>
          </a:p>
        </p:txBody>
      </p:sp>
      <p:sp>
        <p:nvSpPr>
          <p:cNvPr id="3" name="Text Box 4"/>
          <p:cNvSpPr>
            <a:spLocks noGrp="1" noChangeArrowheads="1"/>
          </p:cNvSpPr>
          <p:nvPr>
            <p:ph type="body" idx="1"/>
          </p:nvPr>
        </p:nvSpPr>
        <p:spPr>
          <a:xfrm>
            <a:off x="325755" y="1268730"/>
            <a:ext cx="11599545" cy="4872355"/>
          </a:xfrm>
          <a:solidFill>
            <a:schemeClr val="bg1"/>
          </a:solidFill>
        </p:spPr>
        <p:txBody>
          <a:bodyPr vert="horz" wrap="square" lIns="91440" tIns="45720" rIns="91440" bIns="45720" numCol="1" spcCol="215900" anchor="t"/>
          <a:lstStyle/>
          <a:p>
            <a:pPr>
              <a:spcBef>
                <a:spcPts val="1680"/>
              </a:spcBef>
              <a:defRPr lang="en-US"/>
            </a:pP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What sets can be recognized by a</a:t>
            </a:r>
            <a:r>
              <a:rPr lang="en-US" sz="2800" b="0" cap="none">
                <a:solidFill>
                  <a:srgbClr val="FF0000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 Finite State Automata</a:t>
            </a: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?</a:t>
            </a:r>
            <a:endParaRPr lang="en-US" sz="2400" b="0" cap="none"/>
          </a:p>
          <a:p>
            <a:pPr lvl="1">
              <a:spcBef>
                <a:spcPts val="1440"/>
              </a:spcBef>
              <a:defRPr lang="en-US"/>
            </a:pPr>
            <a:r>
              <a:rPr lang="en-US" sz="2600" b="0" u="sng" cap="none"/>
              <a:t>Regular Sets</a:t>
            </a:r>
            <a:endParaRPr lang="en-US" sz="2600" b="0" u="sng" cap="none"/>
          </a:p>
          <a:p>
            <a:pPr>
              <a:spcBef>
                <a:spcPts val="1680"/>
              </a:spcBef>
              <a:defRPr lang="en-US"/>
            </a:pPr>
            <a:r>
              <a:rPr lang="en-US" sz="27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What are </a:t>
            </a:r>
            <a:r>
              <a:rPr lang="en-US" sz="270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Regular Sets</a:t>
            </a:r>
            <a:r>
              <a:rPr lang="en-US" sz="27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?</a:t>
            </a:r>
            <a:endParaRPr lang="en-US" sz="27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 marL="457200" lvl="1" indent="0">
              <a:spcBef>
                <a:spcPts val="1440"/>
              </a:spcBef>
              <a:buNone/>
              <a:defRPr lang="en-US"/>
            </a:pPr>
            <a:r>
              <a:rPr lang="en-US" sz="2400" cap="none"/>
              <a:t>Definition</a:t>
            </a:r>
            <a:r>
              <a:rPr lang="en-US" sz="2400" b="0" cap="none"/>
              <a:t>: </a:t>
            </a:r>
            <a:r>
              <a:rPr lang="en-US" sz="2400" b="0" cap="none">
                <a:solidFill>
                  <a:srgbClr val="FF0000"/>
                </a:solidFill>
              </a:rPr>
              <a:t>A regular set</a:t>
            </a:r>
            <a:r>
              <a:rPr lang="en-US" sz="2400" b="0" cap="none"/>
              <a:t> is a set that can be generated starting from the </a:t>
            </a:r>
            <a:r>
              <a:rPr lang="en-US" sz="2400" b="0" i="1" cap="none">
                <a:solidFill>
                  <a:srgbClr val="FF0000"/>
                </a:solidFill>
              </a:rPr>
              <a:t>empty set</a:t>
            </a:r>
            <a:r>
              <a:rPr lang="en-US" sz="2400" b="0" cap="none"/>
              <a:t>, </a:t>
            </a:r>
            <a:r>
              <a:rPr lang="en-US" sz="2400" b="0" i="1" cap="none">
                <a:solidFill>
                  <a:srgbClr val="FF0000"/>
                </a:solidFill>
              </a:rPr>
              <a:t>empty string</a:t>
            </a:r>
            <a:r>
              <a:rPr lang="en-US" sz="2400" b="0" cap="none"/>
              <a:t>, and </a:t>
            </a:r>
            <a:r>
              <a:rPr lang="en-US" sz="2400" b="0" i="1" cap="none">
                <a:solidFill>
                  <a:srgbClr val="FF0000"/>
                </a:solidFill>
              </a:rPr>
              <a:t>single elements</a:t>
            </a:r>
            <a:r>
              <a:rPr lang="en-US" sz="2400" b="0" cap="none"/>
              <a:t> from the </a:t>
            </a:r>
            <a:r>
              <a:rPr lang="en-US" sz="2400" b="0" cap="none">
                <a:solidFill>
                  <a:schemeClr val="tx1"/>
                </a:solidFill>
              </a:rPr>
              <a:t>alphabet</a:t>
            </a:r>
            <a:r>
              <a:rPr lang="en-US" sz="2400" b="0" cap="none"/>
              <a:t>, using </a:t>
            </a:r>
            <a:r>
              <a:rPr lang="en-US" sz="2400" b="0" i="1" cap="none">
                <a:solidFill>
                  <a:srgbClr val="00B050"/>
                </a:solidFill>
              </a:rPr>
              <a:t>concatenations</a:t>
            </a:r>
            <a:r>
              <a:rPr lang="en-US" sz="2400" b="0" cap="none"/>
              <a:t>, </a:t>
            </a:r>
            <a:r>
              <a:rPr lang="en-US" sz="2400" b="0" i="1" cap="none">
                <a:solidFill>
                  <a:srgbClr val="00B050"/>
                </a:solidFill>
              </a:rPr>
              <a:t>unions</a:t>
            </a:r>
            <a:r>
              <a:rPr lang="en-US" sz="2400" b="0" cap="none"/>
              <a:t>, and </a:t>
            </a:r>
            <a:r>
              <a:rPr lang="en-US" sz="2400" b="0" i="1" cap="none">
                <a:solidFill>
                  <a:srgbClr val="00B050"/>
                </a:solidFill>
              </a:rPr>
              <a:t>Kleene closures </a:t>
            </a:r>
            <a:r>
              <a:rPr lang="en-US" sz="2400" b="0" cap="none"/>
              <a:t>in arbitrary order.</a:t>
            </a:r>
            <a:endParaRPr lang="en-US" sz="2400" b="0" cap="none"/>
          </a:p>
          <a:p>
            <a:pPr>
              <a:spcBef>
                <a:spcPts val="1680"/>
              </a:spcBef>
              <a:defRPr lang="en-US"/>
            </a:pP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We will give a more precise definition after we define a regular expression.</a:t>
            </a:r>
            <a:endParaRPr lang="en-US" sz="28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>
              <a:spcBef>
                <a:spcPts val="1680"/>
              </a:spcBef>
              <a:defRPr lang="en-US"/>
            </a:pPr>
            <a:endParaRPr lang="en-US" sz="28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</p:txBody>
      </p:sp>
      <p:sp>
        <p:nvSpPr>
          <p:cNvPr id="4" name="Slide Number Placeholder 1"/>
          <p:cNvSpPr txBox="1">
            <a:spLocks noGrp="1" noChangeArrowheads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defRPr lang="en-US"/>
            </a:pPr>
            <a:fld id="{3DCF595B-15D0-9AAF-9E77-E3FA173968B6}" type="slidenum">
              <a:rPr lang="en-US" sz="1200" cap="none">
                <a:solidFill>
                  <a:srgbClr val="FFFFFF"/>
                </a:solidFill>
              </a:rPr>
            </a:fld>
            <a:endParaRPr lang="en-US" sz="1200" cap="none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83210"/>
            <a:ext cx="10515600" cy="662940"/>
          </a:xfrm>
        </p:spPr>
        <p:txBody>
          <a:bodyPr/>
          <a:lstStyle/>
          <a:p>
            <a:pPr>
              <a:spcAft>
                <a:spcPts val="0"/>
              </a:spcAft>
              <a:defRPr lang="en-US"/>
            </a:pPr>
            <a:r>
              <a:rPr lang="en-US" cap="none">
                <a:solidFill>
                  <a:srgbClr val="3D9CF3"/>
                </a:solidFill>
              </a:rPr>
              <a:t>Conversion of FA to RE and Vice Versa </a:t>
            </a:r>
            <a:endParaRPr lang="en-US" cap="none">
              <a:solidFill>
                <a:srgbClr val="3D9CF3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100" y="1151890"/>
            <a:ext cx="11904980" cy="5039995"/>
          </a:xfrm>
        </p:spPr>
        <p:txBody>
          <a:bodyPr vert="horz" wrap="square" lIns="91440" tIns="45720" rIns="91440" bIns="45720" numCol="1" spcCol="215900" anchor="t"/>
          <a:lstStyle/>
          <a:p>
            <a:pPr marL="118745" indent="0" algn="just">
              <a:spcBef>
                <a:spcPts val="0"/>
              </a:spcBef>
              <a:spcAft>
                <a:spcPts val="0"/>
              </a:spcAft>
              <a:buNone/>
              <a:defRPr lang="en-US"/>
            </a:pPr>
            <a:r>
              <a:rPr lang="en-US" sz="3000" cap="none">
                <a:solidFill>
                  <a:srgbClr val="FF0000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Converting FA to RE</a:t>
            </a:r>
            <a:endParaRPr lang="en-US" sz="3000" cap="none">
              <a:solidFill>
                <a:srgbClr val="FF0000"/>
              </a:solidFill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 lvl="1" algn="just">
              <a:defRPr lang="en-US"/>
            </a:pPr>
            <a:r>
              <a:rPr lang="en-US" sz="2600" b="0" cap="none"/>
              <a:t>To eliminate a state </a:t>
            </a:r>
            <a:r>
              <a:rPr lang="en-US" sz="2600" b="0" cap="none">
                <a:solidFill>
                  <a:schemeClr val="tx1"/>
                </a:solidFill>
              </a:rPr>
              <a:t>qE</a:t>
            </a:r>
            <a:r>
              <a:rPr lang="en-US" sz="2600" b="0" cap="none"/>
              <a:t>, </a:t>
            </a:r>
            <a:r>
              <a:rPr lang="en-US" sz="2600" b="0" cap="none">
                <a:solidFill>
                  <a:schemeClr val="tx1"/>
                </a:solidFill>
              </a:rPr>
              <a:t>consider all pairs of states</a:t>
            </a:r>
            <a:r>
              <a:rPr lang="en-US" sz="2600" b="0" cap="none"/>
              <a:t> qA </a:t>
            </a:r>
            <a:r>
              <a:rPr lang="en-US" sz="2600" b="0" cap="none">
                <a:solidFill>
                  <a:schemeClr val="tx1"/>
                </a:solidFill>
              </a:rPr>
              <a:t>and </a:t>
            </a:r>
            <a:r>
              <a:rPr lang="en-US" sz="2600" b="0" cap="none"/>
              <a:t>qB such that </a:t>
            </a:r>
            <a:endParaRPr lang="en-US" sz="2600" b="0" cap="none"/>
          </a:p>
          <a:p>
            <a:pPr lvl="2" algn="just">
              <a:defRPr lang="en-US"/>
            </a:pPr>
            <a:r>
              <a:rPr lang="en-US" sz="2600" b="0" cap="none">
                <a:solidFill>
                  <a:schemeClr val="tx1"/>
                </a:solidFill>
              </a:rPr>
              <a:t>there is a transition from</a:t>
            </a:r>
            <a:r>
              <a:rPr lang="en-US" sz="2600" b="0" cap="none"/>
              <a:t> qA </a:t>
            </a:r>
            <a:r>
              <a:rPr lang="en-US" sz="2600" b="0" cap="none">
                <a:solidFill>
                  <a:schemeClr val="tx1"/>
                </a:solidFill>
              </a:rPr>
              <a:t>to</a:t>
            </a:r>
            <a:r>
              <a:rPr lang="en-US" sz="2600" b="0" cap="none"/>
              <a:t> qE </a:t>
            </a:r>
            <a:r>
              <a:rPr lang="en-US" sz="2600" b="0" cap="none">
                <a:solidFill>
                  <a:schemeClr val="tx1"/>
                </a:solidFill>
              </a:rPr>
              <a:t>with label</a:t>
            </a:r>
            <a:r>
              <a:rPr lang="en-US" sz="2600" b="0" cap="none"/>
              <a:t> R1, </a:t>
            </a:r>
            <a:endParaRPr lang="en-US" sz="2600" b="0" cap="none"/>
          </a:p>
          <a:p>
            <a:pPr lvl="2" algn="just">
              <a:defRPr lang="en-US"/>
            </a:pPr>
            <a:r>
              <a:rPr lang="en-US" sz="2600" b="0" cap="none">
                <a:solidFill>
                  <a:schemeClr val="tx1"/>
                </a:solidFill>
              </a:rPr>
              <a:t>a transition from </a:t>
            </a:r>
            <a:r>
              <a:rPr lang="en-US" sz="2600" b="0" cap="none">
                <a:solidFill>
                  <a:srgbClr val="FF0000"/>
                </a:solidFill>
              </a:rPr>
              <a:t>qE</a:t>
            </a:r>
            <a:r>
              <a:rPr lang="en-US" sz="2600" b="0" cap="none">
                <a:solidFill>
                  <a:schemeClr val="tx1"/>
                </a:solidFill>
              </a:rPr>
              <a:t> to</a:t>
            </a:r>
            <a:r>
              <a:rPr lang="en-US" sz="2600" b="0" cap="none"/>
              <a:t> </a:t>
            </a:r>
            <a:r>
              <a:rPr lang="en-US" sz="2600" b="0" cap="none">
                <a:solidFill>
                  <a:srgbClr val="FF0000"/>
                </a:solidFill>
              </a:rPr>
              <a:t>qE</a:t>
            </a:r>
            <a:r>
              <a:rPr lang="en-US" sz="2600" b="0" cap="none">
                <a:solidFill>
                  <a:schemeClr val="tx1"/>
                </a:solidFill>
              </a:rPr>
              <a:t> with label</a:t>
            </a:r>
            <a:r>
              <a:rPr lang="en-US" sz="2600" b="0" cap="none"/>
              <a:t> R2 (possibly null, meaning no transition), and </a:t>
            </a:r>
            <a:endParaRPr lang="en-US" sz="2600" b="0" cap="none"/>
          </a:p>
          <a:p>
            <a:pPr lvl="2" algn="just">
              <a:defRPr lang="en-US"/>
            </a:pPr>
            <a:r>
              <a:rPr lang="en-US" sz="2600" b="0" cap="none">
                <a:solidFill>
                  <a:schemeClr val="tx1"/>
                </a:solidFill>
              </a:rPr>
              <a:t>a transition from</a:t>
            </a:r>
            <a:r>
              <a:rPr lang="en-US" sz="2600" b="0" cap="none"/>
              <a:t> qE </a:t>
            </a:r>
            <a:r>
              <a:rPr lang="en-US" sz="2600" b="0" cap="none">
                <a:solidFill>
                  <a:schemeClr val="tx1"/>
                </a:solidFill>
              </a:rPr>
              <a:t>to </a:t>
            </a:r>
            <a:r>
              <a:rPr lang="en-US" sz="2600" b="0" cap="none"/>
              <a:t>qB </a:t>
            </a:r>
            <a:r>
              <a:rPr lang="en-US" sz="2600" b="0" cap="none">
                <a:solidFill>
                  <a:schemeClr val="tx1"/>
                </a:solidFill>
              </a:rPr>
              <a:t>with label</a:t>
            </a:r>
            <a:r>
              <a:rPr lang="en-US" sz="2600" b="0" cap="none"/>
              <a:t> R3. </a:t>
            </a:r>
            <a:endParaRPr lang="en-US" sz="2600" b="0" cap="none"/>
          </a:p>
          <a:p>
            <a:pPr lvl="1" algn="just">
              <a:defRPr lang="en-US"/>
            </a:pPr>
            <a:r>
              <a:rPr lang="en-US" sz="2600" b="0" cap="none">
                <a:solidFill>
                  <a:srgbClr val="FF0000"/>
                </a:solidFill>
              </a:rPr>
              <a:t>Introduce a transition</a:t>
            </a:r>
            <a:r>
              <a:rPr lang="en-US" sz="2600" b="0" cap="none"/>
              <a:t> from qA </a:t>
            </a:r>
            <a:r>
              <a:rPr lang="en-US" sz="2600" b="0" cap="none">
                <a:solidFill>
                  <a:schemeClr val="tx1"/>
                </a:solidFill>
              </a:rPr>
              <a:t>to</a:t>
            </a:r>
            <a:r>
              <a:rPr lang="en-US" sz="2600" b="0" cap="none"/>
              <a:t> qB with </a:t>
            </a:r>
            <a:r>
              <a:rPr lang="en-US" sz="2600" b="0" cap="none">
                <a:solidFill>
                  <a:schemeClr val="tx1"/>
                </a:solidFill>
              </a:rPr>
              <a:t>label </a:t>
            </a:r>
            <a:r>
              <a:rPr lang="en-US" sz="2600" cap="none">
                <a:solidFill>
                  <a:srgbClr val="FF0000"/>
                </a:solidFill>
              </a:rPr>
              <a:t>R1R2*R3</a:t>
            </a:r>
            <a:r>
              <a:rPr lang="en-US" sz="2600" b="0" cap="none"/>
              <a:t>. </a:t>
            </a:r>
            <a:endParaRPr lang="en-US" sz="2600" b="0" cap="none"/>
          </a:p>
          <a:p>
            <a:pPr algn="just">
              <a:defRPr lang="en-US"/>
            </a:pPr>
            <a:endParaRPr sz="2600"/>
          </a:p>
          <a:p>
            <a:pPr lvl="1" algn="just">
              <a:defRPr lang="en-US"/>
            </a:pPr>
            <a:r>
              <a:rPr lang="en-US" sz="2600" b="0" cap="none">
                <a:solidFill>
                  <a:srgbClr val="FF0000"/>
                </a:solidFill>
              </a:rPr>
              <a:t>If there is already a transition </a:t>
            </a:r>
            <a:r>
              <a:rPr lang="en-US" sz="2600" b="0" cap="none"/>
              <a:t>from qA </a:t>
            </a:r>
            <a:r>
              <a:rPr lang="en-US" sz="2600" b="0" cap="none">
                <a:solidFill>
                  <a:schemeClr val="tx1"/>
                </a:solidFill>
              </a:rPr>
              <a:t>to</a:t>
            </a:r>
            <a:r>
              <a:rPr lang="en-US" sz="2600" b="0" cap="none"/>
              <a:t> qB </a:t>
            </a:r>
            <a:r>
              <a:rPr lang="en-US" sz="2600" b="0" cap="none">
                <a:solidFill>
                  <a:schemeClr val="tx1"/>
                </a:solidFill>
              </a:rPr>
              <a:t>with label R4</a:t>
            </a:r>
            <a:r>
              <a:rPr lang="en-US" sz="2600" b="0" cap="none"/>
              <a:t>, then replace that</a:t>
            </a:r>
            <a:r>
              <a:rPr lang="en-US" sz="2600" b="0" cap="none">
                <a:solidFill>
                  <a:schemeClr val="tx1"/>
                </a:solidFill>
              </a:rPr>
              <a:t> label with </a:t>
            </a:r>
            <a:r>
              <a:rPr lang="en-US" sz="2600" cap="none">
                <a:solidFill>
                  <a:schemeClr val="tx1"/>
                </a:solidFill>
              </a:rPr>
              <a:t>R4+R1R2*R3</a:t>
            </a:r>
            <a:r>
              <a:rPr lang="en-US" sz="2600" b="0" cap="none">
                <a:solidFill>
                  <a:schemeClr val="tx1"/>
                </a:solidFill>
              </a:rPr>
              <a:t>. </a:t>
            </a:r>
            <a:endParaRPr lang="en-US" sz="2600" b="0" cap="none">
              <a:solidFill>
                <a:schemeClr val="tx1"/>
              </a:solidFill>
            </a:endParaRPr>
          </a:p>
          <a:p>
            <a:pPr marL="438785" indent="-320040" algn="just">
              <a:spcBef>
                <a:spcPts val="0"/>
              </a:spcBef>
              <a:spcAft>
                <a:spcPts val="0"/>
              </a:spcAft>
              <a:buFont typeface="Wingdings 2" panose="05020102010507070707" pitchFamily="1" charset="2"/>
              <a:buChar char=""/>
              <a:defRPr lang="en-US"/>
            </a:pPr>
            <a:endParaRPr lang="en-US" sz="2600" b="0" cap="none">
              <a:solidFill>
                <a:schemeClr val="tx1"/>
              </a:solidFill>
            </a:endParaRPr>
          </a:p>
        </p:txBody>
      </p:sp>
      <p:sp>
        <p:nvSpPr>
          <p:cNvPr id="4" name="Slide Number Placeholder 1"/>
          <p:cNvSpPr txBox="1">
            <a:spLocks noGrp="1" noChangeArrowheads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defRPr lang="en-US"/>
            </a:pPr>
            <a:fld id="{3DCF2477-39D0-9AD2-9E77-CF876A39689A}" type="slidenum">
              <a:rPr lang="en-US" sz="1200" cap="none">
                <a:solidFill>
                  <a:srgbClr val="FFFFFF"/>
                </a:solidFill>
              </a:rPr>
            </a:fld>
            <a:endParaRPr lang="en-US" sz="1200" cap="none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0"/>
              </a:spcAft>
              <a:defRPr lang="en-US"/>
            </a:pPr>
            <a:r>
              <a:rPr lang="en-US" cap="none">
                <a:solidFill>
                  <a:srgbClr val="3D9CF3"/>
                </a:solidFill>
              </a:rPr>
              <a:t>Conversion of FA to RE and Vice Versa </a:t>
            </a:r>
            <a:endParaRPr lang="en-US" cap="none">
              <a:solidFill>
                <a:srgbClr val="3D9CF3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4155" y="1268730"/>
            <a:ext cx="11701145" cy="4850130"/>
          </a:xfrm>
        </p:spPr>
        <p:txBody>
          <a:bodyPr vert="horz" wrap="square" lIns="91440" tIns="45720" rIns="91440" bIns="45720" numCol="1" spcCol="215900" anchor="t"/>
          <a:lstStyle/>
          <a:p>
            <a:pPr marL="118745" indent="0" algn="just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lang="en-US"/>
            </a:pPr>
            <a:r>
              <a:rPr lang="en-US" cap="none">
                <a:solidFill>
                  <a:srgbClr val="FF0000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Converting FA to RE</a:t>
            </a:r>
            <a:endParaRPr lang="en-US" cap="none">
              <a:solidFill>
                <a:srgbClr val="FF0000"/>
              </a:solidFill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 lvl="1" algn="just">
              <a:lnSpc>
                <a:spcPct val="70000"/>
              </a:lnSpc>
              <a:defRPr lang="en-US"/>
            </a:pPr>
            <a:r>
              <a:rPr lang="en-US" sz="2600" b="0" cap="none"/>
              <a:t>After eliminating </a:t>
            </a:r>
            <a:r>
              <a:rPr lang="en-US" sz="2600" b="0" cap="none">
                <a:solidFill>
                  <a:srgbClr val="FF0000"/>
                </a:solidFill>
              </a:rPr>
              <a:t>all states</a:t>
            </a:r>
            <a:r>
              <a:rPr lang="en-US" sz="2600" b="0" cap="none"/>
              <a:t> except q0 </a:t>
            </a:r>
            <a:r>
              <a:rPr lang="en-US" sz="2600" b="0" cap="none">
                <a:solidFill>
                  <a:schemeClr val="tx1"/>
                </a:solidFill>
              </a:rPr>
              <a:t>and</a:t>
            </a:r>
            <a:r>
              <a:rPr lang="en-US" sz="2600" b="0" cap="none"/>
              <a:t> qf: </a:t>
            </a:r>
            <a:endParaRPr lang="en-US" sz="2600" b="0" cap="none"/>
          </a:p>
          <a:p>
            <a:pPr algn="just">
              <a:lnSpc>
                <a:spcPct val="70000"/>
              </a:lnSpc>
              <a:defRPr lang="en-US"/>
            </a:pPr>
            <a:endParaRPr lang="en-US" sz="2600" b="0" cap="none"/>
          </a:p>
          <a:p>
            <a:pPr lvl="1" algn="just">
              <a:lnSpc>
                <a:spcPct val="70000"/>
              </a:lnSpc>
              <a:defRPr lang="en-US"/>
            </a:pPr>
            <a:r>
              <a:rPr lang="en-US" sz="2600" b="0" cap="none"/>
              <a:t>If </a:t>
            </a:r>
            <a:r>
              <a:rPr lang="en-US" sz="2600" b="0" cap="none">
                <a:solidFill>
                  <a:schemeClr val="tx1"/>
                </a:solidFill>
              </a:rPr>
              <a:t>q0 == qf</a:t>
            </a:r>
            <a:r>
              <a:rPr lang="en-US" sz="2600" b="0" cap="none"/>
              <a:t>, then the resulting </a:t>
            </a:r>
            <a:r>
              <a:rPr lang="en-US" sz="2600" b="0" cap="none">
                <a:solidFill>
                  <a:schemeClr val="tx1"/>
                </a:solidFill>
              </a:rPr>
              <a:t>regular expression is </a:t>
            </a:r>
            <a:r>
              <a:rPr lang="en-US" sz="2600" cap="none">
                <a:solidFill>
                  <a:srgbClr val="FF0000"/>
                </a:solidFill>
              </a:rPr>
              <a:t>R1*</a:t>
            </a:r>
            <a:r>
              <a:rPr lang="en-US" sz="2600" b="0" cap="none"/>
              <a:t>, where </a:t>
            </a:r>
            <a:r>
              <a:rPr lang="en-US" sz="2600" b="0" cap="none">
                <a:solidFill>
                  <a:schemeClr val="tx1"/>
                </a:solidFill>
              </a:rPr>
              <a:t>R1 is the label</a:t>
            </a:r>
            <a:r>
              <a:rPr lang="en-US" sz="2600" b="0" cap="none"/>
              <a:t> on the transition from q0 to q0. </a:t>
            </a:r>
            <a:endParaRPr lang="en-US" sz="2600" b="0" cap="none"/>
          </a:p>
          <a:p>
            <a:pPr algn="just">
              <a:lnSpc>
                <a:spcPct val="70000"/>
              </a:lnSpc>
              <a:defRPr lang="en-US"/>
            </a:pPr>
            <a:endParaRPr lang="en-US" sz="2600" b="0" cap="none"/>
          </a:p>
          <a:p>
            <a:pPr lvl="1" algn="just">
              <a:lnSpc>
                <a:spcPct val="70000"/>
              </a:lnSpc>
              <a:defRPr lang="en-US"/>
            </a:pPr>
            <a:r>
              <a:rPr lang="en-US" sz="2600" b="0" cap="none"/>
              <a:t>If </a:t>
            </a:r>
            <a:r>
              <a:rPr lang="en-US" sz="2600" b="0" cap="none">
                <a:solidFill>
                  <a:schemeClr val="tx1"/>
                </a:solidFill>
              </a:rPr>
              <a:t>q0 != qf</a:t>
            </a:r>
            <a:r>
              <a:rPr lang="en-US" sz="2600" b="0" cap="none"/>
              <a:t>, then assume </a:t>
            </a:r>
            <a:endParaRPr lang="en-US" sz="2600" b="0" cap="none"/>
          </a:p>
          <a:p>
            <a:pPr lvl="2" algn="just">
              <a:lnSpc>
                <a:spcPct val="70000"/>
              </a:lnSpc>
              <a:defRPr lang="en-US"/>
            </a:pPr>
            <a:r>
              <a:rPr lang="en-US" sz="2600" b="0" cap="none">
                <a:solidFill>
                  <a:schemeClr val="tx1"/>
                </a:solidFill>
              </a:rPr>
              <a:t>the transition from </a:t>
            </a:r>
            <a:r>
              <a:rPr lang="en-US" sz="2600" b="0" cap="none"/>
              <a:t>q0 </a:t>
            </a:r>
            <a:r>
              <a:rPr lang="en-US" sz="2600" b="0" cap="none">
                <a:solidFill>
                  <a:schemeClr val="tx1"/>
                </a:solidFill>
              </a:rPr>
              <a:t>to</a:t>
            </a:r>
            <a:r>
              <a:rPr lang="en-US" sz="2600" b="0" cap="none"/>
              <a:t> q0 </a:t>
            </a:r>
            <a:r>
              <a:rPr lang="en-US" sz="2600" b="0" cap="none">
                <a:solidFill>
                  <a:schemeClr val="tx1"/>
                </a:solidFill>
              </a:rPr>
              <a:t>is labeled</a:t>
            </a:r>
            <a:r>
              <a:rPr lang="en-US" sz="2600" b="0" cap="none"/>
              <a:t> R1, </a:t>
            </a:r>
            <a:endParaRPr lang="en-US" sz="2600" b="0" cap="none"/>
          </a:p>
          <a:p>
            <a:pPr lvl="2" algn="just">
              <a:lnSpc>
                <a:spcPct val="70000"/>
              </a:lnSpc>
              <a:defRPr lang="en-US"/>
            </a:pPr>
            <a:r>
              <a:rPr lang="en-US" sz="2600" b="0" cap="none">
                <a:solidFill>
                  <a:schemeClr val="tx1"/>
                </a:solidFill>
              </a:rPr>
              <a:t>the transition from</a:t>
            </a:r>
            <a:r>
              <a:rPr lang="en-US" sz="2600" b="0" cap="none"/>
              <a:t> q0 </a:t>
            </a:r>
            <a:r>
              <a:rPr lang="en-US" sz="2600" b="0" cap="none">
                <a:solidFill>
                  <a:schemeClr val="tx1"/>
                </a:solidFill>
              </a:rPr>
              <a:t>to</a:t>
            </a:r>
            <a:r>
              <a:rPr lang="en-US" sz="2600" b="0" cap="none"/>
              <a:t> qf </a:t>
            </a:r>
            <a:r>
              <a:rPr lang="en-US" sz="2600" b="0" cap="none">
                <a:solidFill>
                  <a:schemeClr val="tx1"/>
                </a:solidFill>
              </a:rPr>
              <a:t>is labeled</a:t>
            </a:r>
            <a:r>
              <a:rPr lang="en-US" sz="2600" b="0" cap="none"/>
              <a:t> R2, </a:t>
            </a:r>
            <a:endParaRPr lang="en-US" sz="2600" b="0" cap="none"/>
          </a:p>
          <a:p>
            <a:pPr lvl="2" algn="just">
              <a:lnSpc>
                <a:spcPct val="70000"/>
              </a:lnSpc>
              <a:defRPr lang="en-US"/>
            </a:pPr>
            <a:r>
              <a:rPr lang="en-US" sz="2600" b="0" cap="none">
                <a:solidFill>
                  <a:schemeClr val="tx1"/>
                </a:solidFill>
              </a:rPr>
              <a:t>the transition from </a:t>
            </a:r>
            <a:r>
              <a:rPr lang="en-US" sz="2600" b="0" cap="none"/>
              <a:t>qf </a:t>
            </a:r>
            <a:r>
              <a:rPr lang="en-US" sz="2600" b="0" cap="none">
                <a:solidFill>
                  <a:schemeClr val="tx1"/>
                </a:solidFill>
              </a:rPr>
              <a:t>to</a:t>
            </a:r>
            <a:r>
              <a:rPr lang="en-US" sz="2600" b="0" cap="none"/>
              <a:t> qf </a:t>
            </a:r>
            <a:r>
              <a:rPr lang="en-US" sz="2600" b="0" cap="none">
                <a:solidFill>
                  <a:schemeClr val="tx1"/>
                </a:solidFill>
              </a:rPr>
              <a:t>is labeled </a:t>
            </a:r>
            <a:r>
              <a:rPr lang="en-US" sz="2600" b="0" cap="none"/>
              <a:t>R3, and </a:t>
            </a:r>
            <a:endParaRPr lang="en-US" sz="2600" b="0" cap="none"/>
          </a:p>
          <a:p>
            <a:pPr lvl="2" algn="just">
              <a:lnSpc>
                <a:spcPct val="70000"/>
              </a:lnSpc>
              <a:defRPr lang="en-US"/>
            </a:pPr>
            <a:r>
              <a:rPr lang="en-US" sz="2600" b="0" cap="none">
                <a:solidFill>
                  <a:schemeClr val="tx1"/>
                </a:solidFill>
              </a:rPr>
              <a:t>the transition from </a:t>
            </a:r>
            <a:r>
              <a:rPr lang="en-US" sz="2600" b="0" cap="none"/>
              <a:t>qf </a:t>
            </a:r>
            <a:r>
              <a:rPr lang="en-US" sz="2600" b="0" cap="none">
                <a:solidFill>
                  <a:schemeClr val="tx1"/>
                </a:solidFill>
              </a:rPr>
              <a:t>to</a:t>
            </a:r>
            <a:r>
              <a:rPr lang="en-US" sz="2600" b="0" cap="none"/>
              <a:t> q0</a:t>
            </a:r>
            <a:r>
              <a:rPr lang="en-US" sz="2600" b="0" cap="none">
                <a:solidFill>
                  <a:schemeClr val="tx1"/>
                </a:solidFill>
              </a:rPr>
              <a:t> is labeled </a:t>
            </a:r>
            <a:r>
              <a:rPr lang="en-US" sz="2600" b="0" cap="none"/>
              <a:t>R4. </a:t>
            </a:r>
            <a:endParaRPr lang="en-US" sz="2600" b="0" cap="none"/>
          </a:p>
          <a:p>
            <a:pPr lvl="1" algn="just">
              <a:lnSpc>
                <a:spcPct val="70000"/>
              </a:lnSpc>
              <a:defRPr lang="en-US"/>
            </a:pPr>
            <a:r>
              <a:rPr lang="en-US" sz="2600" b="0" cap="none">
                <a:solidFill>
                  <a:schemeClr val="tx1"/>
                </a:solidFill>
              </a:rPr>
              <a:t>The resulting </a:t>
            </a:r>
            <a:r>
              <a:rPr lang="en-US" sz="2600" b="0" cap="none"/>
              <a:t>regular expression </a:t>
            </a:r>
            <a:r>
              <a:rPr lang="en-US" sz="2600" b="0" cap="none">
                <a:solidFill>
                  <a:schemeClr val="tx1"/>
                </a:solidFill>
              </a:rPr>
              <a:t>is</a:t>
            </a:r>
            <a:r>
              <a:rPr lang="en-US" sz="2600" b="0" cap="none"/>
              <a:t> </a:t>
            </a:r>
            <a:r>
              <a:rPr lang="en-US" sz="2600" cap="none">
                <a:solidFill>
                  <a:srgbClr val="FF0000"/>
                </a:solidFill>
              </a:rPr>
              <a:t>R1*R2(R3 + R4R1*R2)*</a:t>
            </a:r>
            <a:endParaRPr lang="en-US" sz="2600" b="0" cap="none"/>
          </a:p>
          <a:p>
            <a:pPr lvl="1" algn="just">
              <a:lnSpc>
                <a:spcPct val="70000"/>
              </a:lnSpc>
              <a:defRPr lang="en-US"/>
            </a:pPr>
          </a:p>
          <a:p>
            <a:pPr marL="438785" indent="-320040" algn="just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Font typeface="Wingdings 2" panose="05020102010507070707" pitchFamily="1" charset="2"/>
              <a:buChar char=""/>
              <a:defRPr lang="en-US"/>
            </a:pPr>
          </a:p>
        </p:txBody>
      </p:sp>
      <p:sp>
        <p:nvSpPr>
          <p:cNvPr id="4" name="Slide Number Placeholder 1"/>
          <p:cNvSpPr txBox="1">
            <a:spLocks noGrp="1" noChangeArrowheads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defRPr lang="en-US"/>
            </a:pPr>
            <a:fld id="{3DCF7C0D-43D0-9A8A-9E77-B5DF323968E0}" type="slidenum">
              <a:rPr lang="en-US" sz="1200" cap="none">
                <a:solidFill>
                  <a:srgbClr val="FFFFFF"/>
                </a:solidFill>
              </a:rPr>
            </a:fld>
            <a:endParaRPr lang="en-US" sz="1200" cap="none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4155"/>
            <a:ext cx="10515600" cy="750570"/>
          </a:xfrm>
        </p:spPr>
        <p:txBody>
          <a:bodyPr/>
          <a:lstStyle/>
          <a:p>
            <a:pPr>
              <a:spcAft>
                <a:spcPts val="0"/>
              </a:spcAft>
              <a:defRPr lang="en-US"/>
            </a:pPr>
            <a:r>
              <a:rPr lang="en-US" cap="none">
                <a:solidFill>
                  <a:srgbClr val="3D9CF3"/>
                </a:solidFill>
              </a:rPr>
              <a:t>Conversion of FA to RE and Vice Versa </a:t>
            </a:r>
            <a:endParaRPr lang="en-US" cap="none">
              <a:solidFill>
                <a:srgbClr val="3D9CF3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0995" y="1268730"/>
            <a:ext cx="11482070" cy="4967605"/>
          </a:xfrm>
        </p:spPr>
        <p:txBody>
          <a:bodyPr vert="horz" wrap="square" lIns="91440" tIns="45720" rIns="91440" bIns="45720" numCol="1" spcCol="215900" anchor="t"/>
          <a:lstStyle/>
          <a:p>
            <a:pPr marL="118745" indent="0" algn="just">
              <a:spcBef>
                <a:spcPts val="0"/>
              </a:spcBef>
              <a:spcAft>
                <a:spcPts val="0"/>
              </a:spcAft>
              <a:buNone/>
              <a:defRPr lang="en-US"/>
            </a:pPr>
            <a:r>
              <a:rPr lang="en-US" sz="2800" cap="none">
                <a:solidFill>
                  <a:srgbClr val="FF0000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Converting FA to RE</a:t>
            </a:r>
            <a:endParaRPr lang="en-US" sz="2800" cap="none">
              <a:solidFill>
                <a:srgbClr val="FF0000"/>
              </a:solidFill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 lvl="1" algn="just">
              <a:defRPr lang="en-US"/>
            </a:pPr>
            <a:r>
              <a:rPr lang="en-US" sz="2600" b="0" cap="none"/>
              <a:t>Let </a:t>
            </a:r>
            <a:r>
              <a:rPr lang="en-US" sz="2600" b="0" cap="none">
                <a:solidFill>
                  <a:schemeClr val="tx1"/>
                </a:solidFill>
              </a:rPr>
              <a:t>RF</a:t>
            </a:r>
            <a:r>
              <a:rPr lang="en-US" sz="2600" b="0" cap="none" baseline="-24000">
                <a:solidFill>
                  <a:schemeClr val="tx1"/>
                </a:solidFill>
              </a:rPr>
              <a:t>i</a:t>
            </a:r>
            <a:r>
              <a:rPr lang="en-US" sz="2600" b="0" cap="none"/>
              <a:t> be the </a:t>
            </a:r>
            <a:r>
              <a:rPr lang="en-US" sz="2600" b="0" cap="none">
                <a:solidFill>
                  <a:srgbClr val="FF0000"/>
                </a:solidFill>
              </a:rPr>
              <a:t>regular expression</a:t>
            </a:r>
            <a:r>
              <a:rPr lang="en-US" sz="2600" b="0" cap="none"/>
              <a:t> produced by </a:t>
            </a:r>
            <a:r>
              <a:rPr lang="en-US" sz="2600" b="0" cap="none">
                <a:solidFill>
                  <a:schemeClr val="tx1"/>
                </a:solidFill>
              </a:rPr>
              <a:t>eliminating all the states</a:t>
            </a:r>
            <a:r>
              <a:rPr lang="en-US" sz="2600" b="0" cap="none"/>
              <a:t> except q0 and qfi, and</a:t>
            </a:r>
            <a:endParaRPr lang="en-US" sz="2600" b="0" cap="none"/>
          </a:p>
          <a:p>
            <a:pPr algn="just">
              <a:defRPr lang="en-US"/>
            </a:pPr>
            <a:endParaRPr lang="en-US" sz="2600" b="0" cap="none"/>
          </a:p>
          <a:p>
            <a:pPr lvl="1" algn="just">
              <a:defRPr lang="en-US"/>
            </a:pPr>
            <a:r>
              <a:rPr lang="en-US" sz="2600" b="0" cap="none"/>
              <a:t>If there are </a:t>
            </a:r>
            <a:r>
              <a:rPr lang="en-US" sz="2600" b="0" cap="none">
                <a:solidFill>
                  <a:srgbClr val="FF0000"/>
                </a:solidFill>
              </a:rPr>
              <a:t>n final states</a:t>
            </a:r>
            <a:r>
              <a:rPr lang="en-US" sz="2600" b="0" cap="none"/>
              <a:t> in the </a:t>
            </a:r>
            <a:r>
              <a:rPr lang="en-US" sz="2600" cap="none"/>
              <a:t>DFA</a:t>
            </a:r>
            <a:r>
              <a:rPr lang="en-US" sz="2600" b="0" cap="none"/>
              <a:t>, then the </a:t>
            </a:r>
            <a:r>
              <a:rPr lang="en-US" sz="2600" b="0" cap="none">
                <a:solidFill>
                  <a:schemeClr val="tx1"/>
                </a:solidFill>
              </a:rPr>
              <a:t>regular expression</a:t>
            </a:r>
            <a:r>
              <a:rPr lang="en-US" sz="2600" b="0" cap="none"/>
              <a:t> that generates the strings accepted by the original DFA is </a:t>
            </a:r>
            <a:r>
              <a:rPr lang="en-US" sz="2600" b="0" cap="none">
                <a:solidFill>
                  <a:srgbClr val="FF0000"/>
                </a:solidFill>
              </a:rPr>
              <a:t>RF1 + RF2 + ... RFn</a:t>
            </a:r>
            <a:r>
              <a:rPr lang="en-US" b="0" cap="none"/>
              <a:t>. </a:t>
            </a:r>
            <a:endParaRPr lang="en-US" b="0" cap="none"/>
          </a:p>
          <a:p>
            <a:pPr marL="457200" lvl="1" indent="0" algn="just">
              <a:buNone/>
              <a:defRPr lang="en-US"/>
            </a:pPr>
            <a:endParaRPr lang="en-US" b="0" cap="none"/>
          </a:p>
        </p:txBody>
      </p:sp>
      <p:sp>
        <p:nvSpPr>
          <p:cNvPr id="4" name="Slide Number Placeholder 1"/>
          <p:cNvSpPr txBox="1">
            <a:spLocks noGrp="1" noChangeArrowheads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defRPr lang="en-US"/>
            </a:pPr>
            <a:fld id="{3DCF07A6-E8D0-9AF1-9E77-1EA44939684B}" type="slidenum">
              <a:rPr lang="en-US" sz="1200" cap="none">
                <a:solidFill>
                  <a:srgbClr val="FFFFFF"/>
                </a:solidFill>
              </a:rPr>
            </a:fld>
            <a:endParaRPr lang="en-US" sz="1200" cap="none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0"/>
              </a:spcAft>
              <a:defRPr lang="en-US"/>
            </a:pPr>
            <a:r>
              <a:rPr lang="en-US" cap="none">
                <a:solidFill>
                  <a:srgbClr val="3D9CF3"/>
                </a:solidFill>
              </a:rPr>
              <a:t>Example</a:t>
            </a:r>
            <a:endParaRPr lang="en-US" cap="none">
              <a:solidFill>
                <a:srgbClr val="3D9CF3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4580" y="1268730"/>
            <a:ext cx="10023475" cy="2617470"/>
          </a:xfrm>
        </p:spPr>
        <p:txBody>
          <a:bodyPr/>
          <a:lstStyle/>
          <a:p>
            <a:pPr>
              <a:defRPr lang="en-US"/>
            </a:pP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Construct  regular expression for these FA:</a:t>
            </a:r>
            <a:endParaRPr lang="en-US" sz="28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</p:txBody>
      </p:sp>
      <p:sp>
        <p:nvSpPr>
          <p:cNvPr id="4" name="Oval 4"/>
          <p:cNvSpPr/>
          <p:nvPr/>
        </p:nvSpPr>
        <p:spPr>
          <a:xfrm>
            <a:off x="1657350" y="2729230"/>
            <a:ext cx="732155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>
            <a:lvl1pPr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defRPr lang="en-US"/>
            </a:pPr>
          </a:p>
        </p:txBody>
      </p:sp>
      <p:sp>
        <p:nvSpPr>
          <p:cNvPr id="5" name="Oval 5"/>
          <p:cNvSpPr/>
          <p:nvPr/>
        </p:nvSpPr>
        <p:spPr>
          <a:xfrm>
            <a:off x="1749425" y="2805430"/>
            <a:ext cx="548005" cy="4572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>
            <a:lvl1pPr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defRPr lang="en-US"/>
            </a:pPr>
          </a:p>
        </p:txBody>
      </p:sp>
      <p:sp>
        <p:nvSpPr>
          <p:cNvPr id="6" name="Oval 6"/>
          <p:cNvSpPr/>
          <p:nvPr/>
        </p:nvSpPr>
        <p:spPr>
          <a:xfrm>
            <a:off x="3878580" y="2729230"/>
            <a:ext cx="73152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>
            <a:lvl1pPr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defRPr lang="en-US"/>
            </a:pPr>
          </a:p>
        </p:txBody>
      </p:sp>
      <p:sp>
        <p:nvSpPr>
          <p:cNvPr id="7" name="Line 7"/>
          <p:cNvSpPr/>
          <p:nvPr/>
        </p:nvSpPr>
        <p:spPr>
          <a:xfrm>
            <a:off x="2389505" y="2881630"/>
            <a:ext cx="1527175" cy="1397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triangle" w="med" len="med"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en-US"/>
            </a:pPr>
          </a:p>
        </p:txBody>
      </p:sp>
      <p:sp>
        <p:nvSpPr>
          <p:cNvPr id="8" name="Line 8"/>
          <p:cNvSpPr/>
          <p:nvPr/>
        </p:nvSpPr>
        <p:spPr>
          <a:xfrm flipH="1" flipV="1">
            <a:off x="2389505" y="3186430"/>
            <a:ext cx="1527175" cy="1397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triangle" w="med" len="med"/>
          </a:ln>
          <a:effectLst/>
        </p:spPr>
        <p:txBody>
          <a:bodyPr rot="10800000" vert="horz" wrap="none" lIns="91440" tIns="45720" rIns="91440" bIns="45720" numCol="1" spcCol="215900" anchor="ctr"/>
          <a:lstStyle/>
          <a:p>
            <a:pPr>
              <a:defRPr lang="en-US"/>
            </a:pPr>
          </a:p>
        </p:txBody>
      </p:sp>
      <p:sp>
        <p:nvSpPr>
          <p:cNvPr id="9" name="Freeform 9"/>
          <p:cNvSpPr/>
          <p:nvPr/>
        </p:nvSpPr>
        <p:spPr>
          <a:xfrm>
            <a:off x="1565275" y="2272030"/>
            <a:ext cx="655955" cy="533400"/>
          </a:xfrm>
          <a:custGeom>
            <a:avLst/>
            <a:gdLst/>
            <a:ahLst/>
            <a:cxnLst/>
            <a:rect l="0" t="0" r="655955" b="533400"/>
            <a:pathLst>
              <a:path w="655955" h="533400">
                <a:moveTo>
                  <a:pt x="198311" y="533400"/>
                </a:moveTo>
                <a:cubicBezTo>
                  <a:pt x="114410" y="469624"/>
                  <a:pt x="30509" y="405848"/>
                  <a:pt x="15254" y="324678"/>
                </a:cubicBezTo>
                <a:cubicBezTo>
                  <a:pt x="0" y="243509"/>
                  <a:pt x="15254" y="92765"/>
                  <a:pt x="106783" y="46383"/>
                </a:cubicBezTo>
                <a:cubicBezTo>
                  <a:pt x="198311" y="0"/>
                  <a:pt x="472897" y="11596"/>
                  <a:pt x="564426" y="46383"/>
                </a:cubicBezTo>
                <a:cubicBezTo>
                  <a:pt x="655955" y="81170"/>
                  <a:pt x="655955" y="185530"/>
                  <a:pt x="655955" y="255104"/>
                </a:cubicBezTo>
                <a:cubicBezTo>
                  <a:pt x="655955" y="324678"/>
                  <a:pt x="610190" y="394252"/>
                  <a:pt x="564426" y="463826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triangle" w="med" len="med"/>
          </a:ln>
          <a:effectLst/>
        </p:spPr>
        <p:txBody>
          <a:bodyPr vert="horz" wrap="none" lIns="0" tIns="0" rIns="655955" bIns="533400" numCol="1" spcCol="215900" anchor="ctr"/>
          <a:lstStyle/>
          <a:p>
            <a:pPr>
              <a:defRPr lang="en-US"/>
            </a:pPr>
          </a:p>
        </p:txBody>
      </p:sp>
      <p:sp>
        <p:nvSpPr>
          <p:cNvPr id="10" name="Freeform 10"/>
          <p:cNvSpPr/>
          <p:nvPr/>
        </p:nvSpPr>
        <p:spPr>
          <a:xfrm>
            <a:off x="3786505" y="2272030"/>
            <a:ext cx="655320" cy="533400"/>
          </a:xfrm>
          <a:custGeom>
            <a:avLst/>
            <a:gdLst/>
            <a:ahLst/>
            <a:cxnLst/>
            <a:rect l="0" t="0" r="655320" b="533400"/>
            <a:pathLst>
              <a:path w="655320" h="533400">
                <a:moveTo>
                  <a:pt x="198120" y="533400"/>
                </a:moveTo>
                <a:cubicBezTo>
                  <a:pt x="114300" y="469624"/>
                  <a:pt x="30480" y="405848"/>
                  <a:pt x="15240" y="324678"/>
                </a:cubicBezTo>
                <a:cubicBezTo>
                  <a:pt x="0" y="243509"/>
                  <a:pt x="15240" y="92765"/>
                  <a:pt x="106680" y="46383"/>
                </a:cubicBezTo>
                <a:cubicBezTo>
                  <a:pt x="198120" y="0"/>
                  <a:pt x="472440" y="11596"/>
                  <a:pt x="563880" y="46383"/>
                </a:cubicBezTo>
                <a:cubicBezTo>
                  <a:pt x="655320" y="81170"/>
                  <a:pt x="655320" y="185530"/>
                  <a:pt x="655320" y="255104"/>
                </a:cubicBezTo>
                <a:cubicBezTo>
                  <a:pt x="655320" y="324678"/>
                  <a:pt x="609600" y="394252"/>
                  <a:pt x="563880" y="463826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triangle" w="med" len="med"/>
          </a:ln>
          <a:effectLst/>
        </p:spPr>
        <p:txBody>
          <a:bodyPr vert="horz" wrap="none" lIns="0" tIns="0" rIns="655320" bIns="533400" numCol="1" spcCol="215900" anchor="ctr"/>
          <a:lstStyle/>
          <a:p>
            <a:pPr>
              <a:defRPr lang="en-US"/>
            </a:pPr>
          </a:p>
        </p:txBody>
      </p:sp>
      <p:sp>
        <p:nvSpPr>
          <p:cNvPr id="11" name="Text Box 11"/>
          <p:cNvSpPr/>
          <p:nvPr/>
        </p:nvSpPr>
        <p:spPr>
          <a:xfrm>
            <a:off x="3265805" y="2479675"/>
            <a:ext cx="325755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defRPr lang="en-US"/>
            </a:pPr>
            <a:r>
              <a:rPr lang="en-US" cap="none">
                <a:latin typeface="Garamond" panose="02020404030301010803" pitchFamily="1" charset="0"/>
                <a:ea typeface="Calibri" panose="020F0502020204030204" pitchFamily="2" charset="0"/>
                <a:cs typeface="Calibri" panose="020F0502020204030204" pitchFamily="2" charset="0"/>
              </a:rPr>
              <a:t>1</a:t>
            </a:r>
            <a:endParaRPr lang="en-US" cap="none">
              <a:latin typeface="Garamond" panose="02020404030301010803" pitchFamily="1" charset="0"/>
              <a:ea typeface="Calibri" panose="020F0502020204030204" pitchFamily="2" charset="0"/>
              <a:cs typeface="Calibri" panose="020F0502020204030204" pitchFamily="2" charset="0"/>
            </a:endParaRPr>
          </a:p>
        </p:txBody>
      </p:sp>
      <p:sp>
        <p:nvSpPr>
          <p:cNvPr id="12" name="Text Box 12"/>
          <p:cNvSpPr/>
          <p:nvPr/>
        </p:nvSpPr>
        <p:spPr>
          <a:xfrm>
            <a:off x="4025900" y="1905000"/>
            <a:ext cx="325755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defRPr lang="en-US"/>
            </a:pPr>
            <a:r>
              <a:rPr lang="en-US" cap="none">
                <a:latin typeface="Garamond" panose="02020404030301010803" pitchFamily="1" charset="0"/>
                <a:ea typeface="Calibri" panose="020F0502020204030204" pitchFamily="2" charset="0"/>
                <a:cs typeface="Calibri" panose="020F0502020204030204" pitchFamily="2" charset="0"/>
              </a:rPr>
              <a:t>1</a:t>
            </a:r>
            <a:endParaRPr lang="en-US" cap="none">
              <a:latin typeface="Garamond" panose="02020404030301010803" pitchFamily="1" charset="0"/>
              <a:ea typeface="Calibri" panose="020F0502020204030204" pitchFamily="2" charset="0"/>
              <a:cs typeface="Calibri" panose="020F0502020204030204" pitchFamily="2" charset="0"/>
            </a:endParaRPr>
          </a:p>
        </p:txBody>
      </p:sp>
      <p:sp>
        <p:nvSpPr>
          <p:cNvPr id="13" name="Text Box 13"/>
          <p:cNvSpPr/>
          <p:nvPr/>
        </p:nvSpPr>
        <p:spPr>
          <a:xfrm>
            <a:off x="3200400" y="3140075"/>
            <a:ext cx="325755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defRPr lang="en-US"/>
            </a:pPr>
            <a:r>
              <a:rPr lang="en-US" cap="none">
                <a:latin typeface="Garamond" panose="02020404030301010803" pitchFamily="1" charset="0"/>
                <a:ea typeface="Calibri" panose="020F0502020204030204" pitchFamily="2" charset="0"/>
                <a:cs typeface="Calibri" panose="020F0502020204030204" pitchFamily="2" charset="0"/>
              </a:rPr>
              <a:t>0</a:t>
            </a:r>
            <a:endParaRPr lang="en-US" cap="none">
              <a:latin typeface="Garamond" panose="02020404030301010803" pitchFamily="1" charset="0"/>
              <a:ea typeface="Calibri" panose="020F0502020204030204" pitchFamily="2" charset="0"/>
              <a:cs typeface="Calibri" panose="020F0502020204030204" pitchFamily="2" charset="0"/>
            </a:endParaRPr>
          </a:p>
        </p:txBody>
      </p:sp>
      <p:sp>
        <p:nvSpPr>
          <p:cNvPr id="14" name="Text Box 14"/>
          <p:cNvSpPr/>
          <p:nvPr/>
        </p:nvSpPr>
        <p:spPr>
          <a:xfrm>
            <a:off x="1783080" y="1905000"/>
            <a:ext cx="325755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defRPr lang="en-US"/>
            </a:pPr>
            <a:r>
              <a:rPr lang="en-US" cap="none">
                <a:latin typeface="Garamond" panose="02020404030301010803" pitchFamily="1" charset="0"/>
                <a:ea typeface="Calibri" panose="020F0502020204030204" pitchFamily="2" charset="0"/>
                <a:cs typeface="Calibri" panose="020F0502020204030204" pitchFamily="2" charset="0"/>
              </a:rPr>
              <a:t>0</a:t>
            </a:r>
            <a:endParaRPr lang="en-US" cap="none">
              <a:latin typeface="Garamond" panose="02020404030301010803" pitchFamily="1" charset="0"/>
              <a:ea typeface="Calibri" panose="020F0502020204030204" pitchFamily="2" charset="0"/>
              <a:cs typeface="Calibri" panose="020F0502020204030204" pitchFamily="2" charset="0"/>
            </a:endParaRPr>
          </a:p>
        </p:txBody>
      </p:sp>
      <p:sp>
        <p:nvSpPr>
          <p:cNvPr id="15" name="Rectangle 15"/>
          <p:cNvSpPr/>
          <p:nvPr/>
        </p:nvSpPr>
        <p:spPr>
          <a:xfrm>
            <a:off x="1771650" y="2743200"/>
            <a:ext cx="424815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defRPr lang="en-US"/>
            </a:pPr>
            <a:r>
              <a:rPr lang="en-US" cap="none">
                <a:latin typeface="Garamond" panose="02020404030301010803" pitchFamily="1" charset="0"/>
                <a:ea typeface="Calibri" panose="020F0502020204030204" pitchFamily="2" charset="0"/>
                <a:cs typeface="Calibri" panose="020F0502020204030204" pitchFamily="2" charset="0"/>
              </a:rPr>
              <a:t>q</a:t>
            </a:r>
            <a:r>
              <a:rPr lang="en-US" cap="none" baseline="-24000">
                <a:latin typeface="Garamond" panose="02020404030301010803" pitchFamily="1" charset="0"/>
                <a:ea typeface="Calibri" panose="020F0502020204030204" pitchFamily="2" charset="0"/>
                <a:cs typeface="Calibri" panose="020F0502020204030204" pitchFamily="2" charset="0"/>
              </a:rPr>
              <a:t>1</a:t>
            </a:r>
            <a:endParaRPr lang="en-US" cap="none" baseline="-24000">
              <a:latin typeface="Garamond" panose="02020404030301010803" pitchFamily="1" charset="0"/>
              <a:ea typeface="Calibri" panose="020F0502020204030204" pitchFamily="2" charset="0"/>
              <a:cs typeface="Calibri" panose="020F0502020204030204" pitchFamily="2" charset="0"/>
            </a:endParaRPr>
          </a:p>
        </p:txBody>
      </p:sp>
      <p:sp>
        <p:nvSpPr>
          <p:cNvPr id="16" name="Rectangle 16"/>
          <p:cNvSpPr/>
          <p:nvPr/>
        </p:nvSpPr>
        <p:spPr>
          <a:xfrm>
            <a:off x="3992880" y="2743200"/>
            <a:ext cx="424815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defRPr lang="en-US"/>
            </a:pPr>
            <a:r>
              <a:rPr lang="en-US" cap="none">
                <a:latin typeface="Garamond" panose="02020404030301010803" pitchFamily="1" charset="0"/>
                <a:ea typeface="Calibri" panose="020F0502020204030204" pitchFamily="2" charset="0"/>
                <a:cs typeface="Calibri" panose="020F0502020204030204" pitchFamily="2" charset="0"/>
              </a:rPr>
              <a:t>q</a:t>
            </a:r>
            <a:r>
              <a:rPr lang="en-US" cap="none" baseline="-24000">
                <a:latin typeface="Garamond" panose="02020404030301010803" pitchFamily="1" charset="0"/>
                <a:ea typeface="Calibri" panose="020F0502020204030204" pitchFamily="2" charset="0"/>
                <a:cs typeface="Calibri" panose="020F0502020204030204" pitchFamily="2" charset="0"/>
              </a:rPr>
              <a:t>2</a:t>
            </a:r>
            <a:endParaRPr lang="en-US" cap="none" baseline="-24000">
              <a:latin typeface="Garamond" panose="02020404030301010803" pitchFamily="1" charset="0"/>
              <a:ea typeface="Calibri" panose="020F0502020204030204" pitchFamily="2" charset="0"/>
              <a:cs typeface="Calibri" panose="020F0502020204030204" pitchFamily="2" charset="0"/>
            </a:endParaRPr>
          </a:p>
        </p:txBody>
      </p:sp>
      <p:sp>
        <p:nvSpPr>
          <p:cNvPr id="17" name="Line 17"/>
          <p:cNvSpPr/>
          <p:nvPr/>
        </p:nvSpPr>
        <p:spPr>
          <a:xfrm flipV="1">
            <a:off x="1097280" y="3034030"/>
            <a:ext cx="528320" cy="1397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triangle" w="med" len="med"/>
          </a:ln>
          <a:effectLst/>
        </p:spPr>
        <p:txBody>
          <a:bodyPr rot="10800000" vert="horz" wrap="none" lIns="91440" tIns="45720" rIns="91440" bIns="45720" numCol="1" spcCol="215900" anchor="ctr"/>
          <a:lstStyle/>
          <a:p>
            <a:pPr>
              <a:defRPr lang="en-US"/>
            </a:pPr>
          </a:p>
        </p:txBody>
      </p:sp>
      <p:sp>
        <p:nvSpPr>
          <p:cNvPr id="18" name="Text Box 19"/>
          <p:cNvSpPr/>
          <p:nvPr/>
        </p:nvSpPr>
        <p:spPr>
          <a:xfrm>
            <a:off x="2006600" y="5120005"/>
            <a:ext cx="2838450" cy="5219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defRPr lang="en-US"/>
            </a:pPr>
            <a:r>
              <a:rPr lang="en-US" sz="2800" cap="none">
                <a:latin typeface="Symbol" panose="05050102010706020507" pitchFamily="18" charset="2"/>
                <a:ea typeface="Calibri" panose="020F0502020204030204" pitchFamily="2" charset="0"/>
                <a:cs typeface="Calibri" panose="020F0502020204030204" pitchFamily="2" charset="0"/>
              </a:rPr>
              <a:t>e+0</a:t>
            </a:r>
            <a:r>
              <a:rPr lang="en-US" sz="2800" cap="none">
                <a:latin typeface="Garamond" panose="02020404030301010803" pitchFamily="1" charset="0"/>
                <a:ea typeface="Calibri" panose="020F0502020204030204" pitchFamily="2" charset="0"/>
                <a:cs typeface="Calibri" panose="020F0502020204030204" pitchFamily="2" charset="0"/>
              </a:rPr>
              <a:t>*+(0*11*00*) *</a:t>
            </a:r>
            <a:endParaRPr lang="en-US" sz="2800" cap="none">
              <a:latin typeface="Symbol" panose="05050102010706020507" pitchFamily="18" charset="2"/>
              <a:ea typeface="Calibri" panose="020F0502020204030204" pitchFamily="2" charset="0"/>
              <a:cs typeface="Calibri" panose="020F0502020204030204" pitchFamily="2" charset="0"/>
            </a:endParaRPr>
          </a:p>
        </p:txBody>
      </p:sp>
      <p:sp>
        <p:nvSpPr>
          <p:cNvPr id="19" name="AutoShape 20"/>
          <p:cNvSpPr/>
          <p:nvPr/>
        </p:nvSpPr>
        <p:spPr>
          <a:xfrm>
            <a:off x="2819400" y="3581400"/>
            <a:ext cx="381000" cy="1219200"/>
          </a:xfrm>
          <a:prstGeom prst="upDownArrow">
            <a:avLst>
              <a:gd name="adj1" fmla="val 57500"/>
              <a:gd name="adj2" fmla="val 52074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vert" wrap="none" lIns="91440" tIns="45720" rIns="91440" bIns="45720" numCol="1" spcCol="215900" anchor="ctr"/>
          <a:lstStyle>
            <a:lvl1pPr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defRPr lang="en-US"/>
            </a:pPr>
          </a:p>
        </p:txBody>
      </p:sp>
      <p:sp>
        <p:nvSpPr>
          <p:cNvPr id="20" name="Oval 4"/>
          <p:cNvSpPr/>
          <p:nvPr/>
        </p:nvSpPr>
        <p:spPr>
          <a:xfrm>
            <a:off x="8288655" y="2881630"/>
            <a:ext cx="73152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>
            <a:lvl1pPr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defRPr lang="en-US"/>
            </a:pPr>
          </a:p>
        </p:txBody>
      </p:sp>
      <p:sp>
        <p:nvSpPr>
          <p:cNvPr id="21" name="Oval 5"/>
          <p:cNvSpPr/>
          <p:nvPr/>
        </p:nvSpPr>
        <p:spPr>
          <a:xfrm>
            <a:off x="8380730" y="2957830"/>
            <a:ext cx="549275" cy="4572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>
            <a:lvl1pPr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defRPr lang="en-US"/>
            </a:pPr>
          </a:p>
        </p:txBody>
      </p:sp>
      <p:sp>
        <p:nvSpPr>
          <p:cNvPr id="22" name="Oval 6"/>
          <p:cNvSpPr/>
          <p:nvPr/>
        </p:nvSpPr>
        <p:spPr>
          <a:xfrm>
            <a:off x="10104755" y="2881630"/>
            <a:ext cx="73152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>
            <a:lvl1pPr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defRPr lang="en-US"/>
            </a:pPr>
          </a:p>
        </p:txBody>
      </p:sp>
      <p:sp>
        <p:nvSpPr>
          <p:cNvPr id="23" name="Line 7"/>
          <p:cNvSpPr/>
          <p:nvPr/>
        </p:nvSpPr>
        <p:spPr>
          <a:xfrm>
            <a:off x="9020175" y="3216275"/>
            <a:ext cx="1062355" cy="1460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triangle" w="med" len="med"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en-US"/>
            </a:pPr>
          </a:p>
        </p:txBody>
      </p:sp>
      <p:sp>
        <p:nvSpPr>
          <p:cNvPr id="24" name="Freeform 9"/>
          <p:cNvSpPr/>
          <p:nvPr/>
        </p:nvSpPr>
        <p:spPr>
          <a:xfrm>
            <a:off x="8197850" y="2424430"/>
            <a:ext cx="655955" cy="533400"/>
          </a:xfrm>
          <a:custGeom>
            <a:avLst/>
            <a:gdLst/>
            <a:ahLst/>
            <a:cxnLst/>
            <a:rect l="0" t="0" r="655955" b="533400"/>
            <a:pathLst>
              <a:path w="655955" h="533400">
                <a:moveTo>
                  <a:pt x="198311" y="533400"/>
                </a:moveTo>
                <a:cubicBezTo>
                  <a:pt x="114410" y="469624"/>
                  <a:pt x="30509" y="405848"/>
                  <a:pt x="15254" y="324678"/>
                </a:cubicBezTo>
                <a:cubicBezTo>
                  <a:pt x="0" y="243509"/>
                  <a:pt x="15254" y="92765"/>
                  <a:pt x="106783" y="46383"/>
                </a:cubicBezTo>
                <a:cubicBezTo>
                  <a:pt x="198311" y="0"/>
                  <a:pt x="472897" y="11596"/>
                  <a:pt x="564426" y="46383"/>
                </a:cubicBezTo>
                <a:cubicBezTo>
                  <a:pt x="655955" y="81170"/>
                  <a:pt x="655955" y="185530"/>
                  <a:pt x="655955" y="255104"/>
                </a:cubicBezTo>
                <a:cubicBezTo>
                  <a:pt x="655955" y="324678"/>
                  <a:pt x="610190" y="394252"/>
                  <a:pt x="564426" y="463826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triangle" w="med" len="med"/>
          </a:ln>
          <a:effectLst/>
        </p:spPr>
        <p:txBody>
          <a:bodyPr vert="horz" wrap="none" lIns="0" tIns="0" rIns="655955" bIns="533400" numCol="1" spcCol="215900" anchor="ctr"/>
          <a:lstStyle/>
          <a:p>
            <a:pPr>
              <a:defRPr lang="en-US"/>
            </a:pPr>
          </a:p>
        </p:txBody>
      </p:sp>
      <p:sp>
        <p:nvSpPr>
          <p:cNvPr id="25" name="Freeform 10"/>
          <p:cNvSpPr/>
          <p:nvPr/>
        </p:nvSpPr>
        <p:spPr>
          <a:xfrm>
            <a:off x="10013950" y="2424430"/>
            <a:ext cx="654050" cy="533400"/>
          </a:xfrm>
          <a:custGeom>
            <a:avLst/>
            <a:gdLst/>
            <a:ahLst/>
            <a:cxnLst/>
            <a:rect l="0" t="0" r="654050" b="533400"/>
            <a:pathLst>
              <a:path w="654050" h="533400">
                <a:moveTo>
                  <a:pt x="197736" y="533400"/>
                </a:moveTo>
                <a:cubicBezTo>
                  <a:pt x="114078" y="469624"/>
                  <a:pt x="30421" y="405848"/>
                  <a:pt x="15210" y="324678"/>
                </a:cubicBezTo>
                <a:cubicBezTo>
                  <a:pt x="0" y="243509"/>
                  <a:pt x="15210" y="92765"/>
                  <a:pt x="106473" y="46383"/>
                </a:cubicBezTo>
                <a:cubicBezTo>
                  <a:pt x="197736" y="0"/>
                  <a:pt x="471524" y="11596"/>
                  <a:pt x="562787" y="46383"/>
                </a:cubicBezTo>
                <a:cubicBezTo>
                  <a:pt x="654050" y="81170"/>
                  <a:pt x="654050" y="185530"/>
                  <a:pt x="654050" y="255104"/>
                </a:cubicBezTo>
                <a:cubicBezTo>
                  <a:pt x="654050" y="324678"/>
                  <a:pt x="608419" y="394252"/>
                  <a:pt x="562787" y="463826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triangle" w="med" len="med"/>
          </a:ln>
          <a:effectLst/>
        </p:spPr>
        <p:txBody>
          <a:bodyPr vert="horz" wrap="none" lIns="0" tIns="0" rIns="654050" bIns="533400" numCol="1" spcCol="215900" anchor="ctr"/>
          <a:lstStyle/>
          <a:p>
            <a:pPr>
              <a:defRPr lang="en-US"/>
            </a:pPr>
          </a:p>
        </p:txBody>
      </p:sp>
      <p:sp>
        <p:nvSpPr>
          <p:cNvPr id="26" name="Text Box 11"/>
          <p:cNvSpPr/>
          <p:nvPr/>
        </p:nvSpPr>
        <p:spPr>
          <a:xfrm>
            <a:off x="9309100" y="2776855"/>
            <a:ext cx="325755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defRPr lang="en-US"/>
            </a:pPr>
            <a:r>
              <a:rPr lang="en-US" cap="none">
                <a:latin typeface="Garamond" panose="02020404030301010803" pitchFamily="1" charset="0"/>
                <a:ea typeface="Calibri" panose="020F0502020204030204" pitchFamily="2" charset="0"/>
                <a:cs typeface="Calibri" panose="020F0502020204030204" pitchFamily="2" charset="0"/>
              </a:rPr>
              <a:t>0</a:t>
            </a:r>
            <a:endParaRPr lang="en-US" cap="none">
              <a:latin typeface="Garamond" panose="02020404030301010803" pitchFamily="1" charset="0"/>
              <a:ea typeface="Calibri" panose="020F0502020204030204" pitchFamily="2" charset="0"/>
              <a:cs typeface="Calibri" panose="020F0502020204030204" pitchFamily="2" charset="0"/>
            </a:endParaRPr>
          </a:p>
        </p:txBody>
      </p:sp>
      <p:sp>
        <p:nvSpPr>
          <p:cNvPr id="27" name="Text Box 12"/>
          <p:cNvSpPr/>
          <p:nvPr/>
        </p:nvSpPr>
        <p:spPr>
          <a:xfrm>
            <a:off x="10200005" y="2057400"/>
            <a:ext cx="535305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defRPr lang="en-US"/>
            </a:pPr>
            <a:r>
              <a:rPr lang="en-US" cap="none">
                <a:latin typeface="Garamond" panose="02020404030301010803" pitchFamily="1" charset="0"/>
                <a:ea typeface="Calibri" panose="020F0502020204030204" pitchFamily="2" charset="0"/>
                <a:cs typeface="Calibri" panose="020F0502020204030204" pitchFamily="2" charset="0"/>
              </a:rPr>
              <a:t>0,1</a:t>
            </a:r>
            <a:endParaRPr lang="en-US" cap="none">
              <a:latin typeface="Garamond" panose="02020404030301010803" pitchFamily="1" charset="0"/>
              <a:ea typeface="Calibri" panose="020F0502020204030204" pitchFamily="2" charset="0"/>
              <a:cs typeface="Calibri" panose="020F0502020204030204" pitchFamily="2" charset="0"/>
            </a:endParaRPr>
          </a:p>
        </p:txBody>
      </p:sp>
      <p:sp>
        <p:nvSpPr>
          <p:cNvPr id="28" name="Text Box 14"/>
          <p:cNvSpPr/>
          <p:nvPr/>
        </p:nvSpPr>
        <p:spPr>
          <a:xfrm>
            <a:off x="8415655" y="2057400"/>
            <a:ext cx="325755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defRPr lang="en-US"/>
            </a:pPr>
            <a:r>
              <a:rPr lang="en-US" cap="none">
                <a:latin typeface="Garamond" panose="02020404030301010803" pitchFamily="1" charset="0"/>
                <a:ea typeface="Calibri" panose="020F0502020204030204" pitchFamily="2" charset="0"/>
                <a:cs typeface="Calibri" panose="020F0502020204030204" pitchFamily="2" charset="0"/>
              </a:rPr>
              <a:t>1</a:t>
            </a:r>
            <a:endParaRPr lang="en-US" cap="none">
              <a:latin typeface="Garamond" panose="02020404030301010803" pitchFamily="1" charset="0"/>
              <a:ea typeface="Calibri" panose="020F0502020204030204" pitchFamily="2" charset="0"/>
              <a:cs typeface="Calibri" panose="020F0502020204030204" pitchFamily="2" charset="0"/>
            </a:endParaRPr>
          </a:p>
        </p:txBody>
      </p:sp>
      <p:sp>
        <p:nvSpPr>
          <p:cNvPr id="29" name="Rectangle 15"/>
          <p:cNvSpPr/>
          <p:nvPr/>
        </p:nvSpPr>
        <p:spPr>
          <a:xfrm>
            <a:off x="8402955" y="2895600"/>
            <a:ext cx="424815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defRPr lang="en-US"/>
            </a:pPr>
            <a:r>
              <a:rPr lang="en-US" cap="none">
                <a:latin typeface="Garamond" panose="02020404030301010803" pitchFamily="1" charset="0"/>
                <a:ea typeface="Calibri" panose="020F0502020204030204" pitchFamily="2" charset="0"/>
                <a:cs typeface="Calibri" panose="020F0502020204030204" pitchFamily="2" charset="0"/>
              </a:rPr>
              <a:t>q</a:t>
            </a:r>
            <a:r>
              <a:rPr lang="en-US" cap="none" baseline="-24000">
                <a:latin typeface="Garamond" panose="02020404030301010803" pitchFamily="1" charset="0"/>
                <a:ea typeface="Calibri" panose="020F0502020204030204" pitchFamily="2" charset="0"/>
                <a:cs typeface="Calibri" panose="020F0502020204030204" pitchFamily="2" charset="0"/>
              </a:rPr>
              <a:t>1</a:t>
            </a:r>
            <a:endParaRPr lang="en-US" cap="none" baseline="-24000">
              <a:latin typeface="Garamond" panose="02020404030301010803" pitchFamily="1" charset="0"/>
              <a:ea typeface="Calibri" panose="020F0502020204030204" pitchFamily="2" charset="0"/>
              <a:cs typeface="Calibri" panose="020F0502020204030204" pitchFamily="2" charset="0"/>
            </a:endParaRPr>
          </a:p>
        </p:txBody>
      </p:sp>
      <p:sp>
        <p:nvSpPr>
          <p:cNvPr id="30" name="Rectangle 16"/>
          <p:cNvSpPr/>
          <p:nvPr/>
        </p:nvSpPr>
        <p:spPr>
          <a:xfrm>
            <a:off x="10219055" y="2895600"/>
            <a:ext cx="424815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defRPr lang="en-US"/>
            </a:pPr>
            <a:r>
              <a:rPr lang="en-US" cap="none">
                <a:latin typeface="Garamond" panose="02020404030301010803" pitchFamily="1" charset="0"/>
                <a:ea typeface="Calibri" panose="020F0502020204030204" pitchFamily="2" charset="0"/>
                <a:cs typeface="Calibri" panose="020F0502020204030204" pitchFamily="2" charset="0"/>
              </a:rPr>
              <a:t>q</a:t>
            </a:r>
            <a:r>
              <a:rPr lang="en-US" cap="none" baseline="-24000">
                <a:latin typeface="Garamond" panose="02020404030301010803" pitchFamily="1" charset="0"/>
                <a:ea typeface="Calibri" panose="020F0502020204030204" pitchFamily="2" charset="0"/>
                <a:cs typeface="Calibri" panose="020F0502020204030204" pitchFamily="2" charset="0"/>
              </a:rPr>
              <a:t>2</a:t>
            </a:r>
            <a:endParaRPr lang="en-US" cap="none" baseline="-24000">
              <a:latin typeface="Garamond" panose="02020404030301010803" pitchFamily="1" charset="0"/>
              <a:ea typeface="Calibri" panose="020F0502020204030204" pitchFamily="2" charset="0"/>
              <a:cs typeface="Calibri" panose="020F0502020204030204" pitchFamily="2" charset="0"/>
            </a:endParaRPr>
          </a:p>
        </p:txBody>
      </p:sp>
      <p:sp>
        <p:nvSpPr>
          <p:cNvPr id="31" name="Line 17"/>
          <p:cNvSpPr/>
          <p:nvPr/>
        </p:nvSpPr>
        <p:spPr>
          <a:xfrm>
            <a:off x="6019800" y="3224530"/>
            <a:ext cx="37465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triangle" w="med" len="med"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en-US"/>
            </a:pPr>
          </a:p>
        </p:txBody>
      </p:sp>
      <p:sp>
        <p:nvSpPr>
          <p:cNvPr id="32" name="Oval 6"/>
          <p:cNvSpPr/>
          <p:nvPr/>
        </p:nvSpPr>
        <p:spPr>
          <a:xfrm>
            <a:off x="6445250" y="2892425"/>
            <a:ext cx="732155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>
            <a:lvl1pPr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defRPr lang="en-US"/>
            </a:pPr>
          </a:p>
        </p:txBody>
      </p:sp>
      <p:sp>
        <p:nvSpPr>
          <p:cNvPr id="33" name="Freeform 10"/>
          <p:cNvSpPr/>
          <p:nvPr/>
        </p:nvSpPr>
        <p:spPr>
          <a:xfrm>
            <a:off x="6355080" y="2435225"/>
            <a:ext cx="654050" cy="533400"/>
          </a:xfrm>
          <a:custGeom>
            <a:avLst/>
            <a:gdLst/>
            <a:ahLst/>
            <a:cxnLst/>
            <a:rect l="0" t="0" r="654050" b="533400"/>
            <a:pathLst>
              <a:path w="654050" h="533400">
                <a:moveTo>
                  <a:pt x="197736" y="533400"/>
                </a:moveTo>
                <a:cubicBezTo>
                  <a:pt x="114078" y="469624"/>
                  <a:pt x="30421" y="405848"/>
                  <a:pt x="15210" y="324678"/>
                </a:cubicBezTo>
                <a:cubicBezTo>
                  <a:pt x="0" y="243509"/>
                  <a:pt x="15210" y="92765"/>
                  <a:pt x="106473" y="46383"/>
                </a:cubicBezTo>
                <a:cubicBezTo>
                  <a:pt x="197736" y="0"/>
                  <a:pt x="471524" y="11596"/>
                  <a:pt x="562787" y="46383"/>
                </a:cubicBezTo>
                <a:cubicBezTo>
                  <a:pt x="654050" y="81170"/>
                  <a:pt x="654050" y="185530"/>
                  <a:pt x="654050" y="255104"/>
                </a:cubicBezTo>
                <a:cubicBezTo>
                  <a:pt x="654050" y="324678"/>
                  <a:pt x="608419" y="394252"/>
                  <a:pt x="562787" y="463826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triangle" w="med" len="med"/>
          </a:ln>
          <a:effectLst/>
        </p:spPr>
        <p:txBody>
          <a:bodyPr vert="horz" wrap="none" lIns="0" tIns="0" rIns="654050" bIns="533400" numCol="1" spcCol="215900" anchor="ctr"/>
          <a:lstStyle/>
          <a:p>
            <a:pPr>
              <a:defRPr lang="en-US"/>
            </a:pPr>
          </a:p>
        </p:txBody>
      </p:sp>
      <p:sp>
        <p:nvSpPr>
          <p:cNvPr id="34" name="Text Box 12"/>
          <p:cNvSpPr/>
          <p:nvPr/>
        </p:nvSpPr>
        <p:spPr>
          <a:xfrm>
            <a:off x="6593205" y="2068830"/>
            <a:ext cx="325755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defRPr lang="en-US"/>
            </a:pPr>
            <a:r>
              <a:rPr lang="en-US" cap="none">
                <a:latin typeface="Garamond" panose="02020404030301010803" pitchFamily="1" charset="0"/>
                <a:ea typeface="Calibri" panose="020F0502020204030204" pitchFamily="2" charset="0"/>
                <a:cs typeface="Calibri" panose="020F0502020204030204" pitchFamily="2" charset="0"/>
              </a:rPr>
              <a:t>0</a:t>
            </a:r>
            <a:endParaRPr lang="en-US" cap="none">
              <a:latin typeface="Garamond" panose="02020404030301010803" pitchFamily="1" charset="0"/>
              <a:ea typeface="Calibri" panose="020F0502020204030204" pitchFamily="2" charset="0"/>
              <a:cs typeface="Calibri" panose="020F0502020204030204" pitchFamily="2" charset="0"/>
            </a:endParaRPr>
          </a:p>
        </p:txBody>
      </p:sp>
      <p:sp>
        <p:nvSpPr>
          <p:cNvPr id="35" name="Rectangle 16"/>
          <p:cNvSpPr/>
          <p:nvPr/>
        </p:nvSpPr>
        <p:spPr>
          <a:xfrm>
            <a:off x="6559550" y="2907030"/>
            <a:ext cx="424815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defRPr lang="en-US"/>
            </a:pPr>
            <a:r>
              <a:rPr lang="en-US" cap="none">
                <a:latin typeface="Garamond" panose="02020404030301010803" pitchFamily="1" charset="0"/>
                <a:ea typeface="Calibri" panose="020F0502020204030204" pitchFamily="2" charset="0"/>
                <a:cs typeface="Calibri" panose="020F0502020204030204" pitchFamily="2" charset="0"/>
              </a:rPr>
              <a:t>q</a:t>
            </a:r>
            <a:r>
              <a:rPr lang="en-US" cap="none" baseline="-24000">
                <a:latin typeface="Garamond" panose="02020404030301010803" pitchFamily="1" charset="0"/>
                <a:ea typeface="Calibri" panose="020F0502020204030204" pitchFamily="2" charset="0"/>
                <a:cs typeface="Calibri" panose="020F0502020204030204" pitchFamily="2" charset="0"/>
              </a:rPr>
              <a:t>0</a:t>
            </a:r>
            <a:endParaRPr lang="en-US" cap="none" baseline="-24000">
              <a:latin typeface="Garamond" panose="02020404030301010803" pitchFamily="1" charset="0"/>
              <a:ea typeface="Calibri" panose="020F0502020204030204" pitchFamily="2" charset="0"/>
              <a:cs typeface="Calibri" panose="020F0502020204030204" pitchFamily="2" charset="0"/>
            </a:endParaRPr>
          </a:p>
        </p:txBody>
      </p:sp>
      <p:sp>
        <p:nvSpPr>
          <p:cNvPr id="36" name="Line 7"/>
          <p:cNvSpPr/>
          <p:nvPr/>
        </p:nvSpPr>
        <p:spPr>
          <a:xfrm>
            <a:off x="7180580" y="3213100"/>
            <a:ext cx="1061720" cy="1460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triangle" w="med" len="med"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en-US"/>
            </a:pPr>
          </a:p>
        </p:txBody>
      </p:sp>
      <p:sp>
        <p:nvSpPr>
          <p:cNvPr id="37" name="Text Box 11"/>
          <p:cNvSpPr/>
          <p:nvPr/>
        </p:nvSpPr>
        <p:spPr>
          <a:xfrm>
            <a:off x="7456805" y="2771775"/>
            <a:ext cx="325755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defRPr lang="en-US"/>
            </a:pPr>
            <a:r>
              <a:rPr lang="en-US" cap="none">
                <a:latin typeface="Garamond" panose="02020404030301010803" pitchFamily="1" charset="0"/>
                <a:ea typeface="Calibri" panose="020F0502020204030204" pitchFamily="2" charset="0"/>
                <a:cs typeface="Calibri" panose="020F0502020204030204" pitchFamily="2" charset="0"/>
              </a:rPr>
              <a:t>1</a:t>
            </a:r>
            <a:endParaRPr lang="en-US" cap="none">
              <a:latin typeface="Garamond" panose="02020404030301010803" pitchFamily="1" charset="0"/>
              <a:ea typeface="Calibri" panose="020F0502020204030204" pitchFamily="2" charset="0"/>
              <a:cs typeface="Calibri" panose="020F0502020204030204" pitchFamily="2" charset="0"/>
            </a:endParaRPr>
          </a:p>
        </p:txBody>
      </p:sp>
      <p:sp>
        <p:nvSpPr>
          <p:cNvPr id="38" name="AutoShape 20"/>
          <p:cNvSpPr/>
          <p:nvPr/>
        </p:nvSpPr>
        <p:spPr>
          <a:xfrm>
            <a:off x="8153400" y="3657600"/>
            <a:ext cx="381000" cy="1219200"/>
          </a:xfrm>
          <a:prstGeom prst="upDownArrow">
            <a:avLst>
              <a:gd name="adj1" fmla="val 57500"/>
              <a:gd name="adj2" fmla="val 52074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vert" wrap="none" lIns="91440" tIns="45720" rIns="91440" bIns="45720" numCol="1" spcCol="215900" anchor="ctr"/>
          <a:lstStyle>
            <a:lvl1pPr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defRPr lang="en-US"/>
            </a:pPr>
          </a:p>
        </p:txBody>
      </p:sp>
      <p:sp>
        <p:nvSpPr>
          <p:cNvPr id="39" name="Text Box 19"/>
          <p:cNvSpPr/>
          <p:nvPr/>
        </p:nvSpPr>
        <p:spPr>
          <a:xfrm>
            <a:off x="7467600" y="4953000"/>
            <a:ext cx="998220" cy="5219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defRPr lang="en-US"/>
            </a:pPr>
            <a:r>
              <a:rPr lang="en-US" sz="2800" cap="none">
                <a:latin typeface="Symbol" panose="05050102010706020507" pitchFamily="18" charset="2"/>
                <a:ea typeface="Calibri" panose="020F0502020204030204" pitchFamily="2" charset="0"/>
                <a:cs typeface="Calibri" panose="020F0502020204030204" pitchFamily="2" charset="0"/>
              </a:rPr>
              <a:t>0</a:t>
            </a:r>
            <a:r>
              <a:rPr lang="en-US" sz="2800" cap="none">
                <a:latin typeface="Garamond" panose="02020404030301010803" pitchFamily="1" charset="0"/>
                <a:ea typeface="Calibri" panose="020F0502020204030204" pitchFamily="2" charset="0"/>
                <a:cs typeface="Calibri" panose="020F0502020204030204" pitchFamily="2" charset="0"/>
              </a:rPr>
              <a:t>*11*</a:t>
            </a:r>
            <a:endParaRPr lang="en-US" sz="2800" cap="none">
              <a:latin typeface="Symbol" panose="05050102010706020507" pitchFamily="18" charset="2"/>
              <a:ea typeface="Calibri" panose="020F0502020204030204" pitchFamily="2" charset="0"/>
              <a:cs typeface="Calibri" panose="020F0502020204030204" pitchFamily="2" charset="0"/>
            </a:endParaRPr>
          </a:p>
        </p:txBody>
      </p:sp>
      <p:sp>
        <p:nvSpPr>
          <p:cNvPr id="40" name="Slide Number Placeholder 1"/>
          <p:cNvSpPr txBox="1">
            <a:spLocks noGrp="1" noChangeArrowheads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defRPr lang="en-US"/>
            </a:pPr>
            <a:fld id="{3DCF13DD-93D0-9AE5-9E77-65B05D396830}" type="slidenum">
              <a:rPr lang="en-US" sz="1200" cap="none">
                <a:solidFill>
                  <a:srgbClr val="FFFFFF"/>
                </a:solidFill>
              </a:rPr>
            </a:fld>
            <a:endParaRPr lang="en-US" sz="1200" cap="none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0"/>
              </a:spcAft>
              <a:defRPr lang="en-US"/>
            </a:pPr>
            <a:r>
              <a:rPr lang="en-US" cap="none">
                <a:solidFill>
                  <a:srgbClr val="3D9CF3"/>
                </a:solidFill>
              </a:rPr>
              <a:t>Example</a:t>
            </a:r>
            <a:endParaRPr lang="en-US" cap="none">
              <a:solidFill>
                <a:srgbClr val="3D9CF3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4580" y="1268730"/>
            <a:ext cx="10023475" cy="2617470"/>
          </a:xfrm>
        </p:spPr>
        <p:txBody>
          <a:bodyPr/>
          <a:lstStyle/>
          <a:p>
            <a:pPr>
              <a:defRPr lang="en-US"/>
            </a:pP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Construct  regular expression for these FA:</a:t>
            </a:r>
            <a:endParaRPr lang="en-US" sz="28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</p:txBody>
      </p:sp>
      <p:sp>
        <p:nvSpPr>
          <p:cNvPr id="4" name="Text Box 19"/>
          <p:cNvSpPr/>
          <p:nvPr/>
        </p:nvSpPr>
        <p:spPr>
          <a:xfrm>
            <a:off x="2006600" y="5120005"/>
            <a:ext cx="1083310" cy="5219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defRPr lang="en-US"/>
            </a:pPr>
            <a:r>
              <a:rPr lang="en-US" sz="2800" cap="none">
                <a:latin typeface="Symbol" panose="05050102010706020507" pitchFamily="18" charset="2"/>
                <a:ea typeface="Calibri" panose="020F0502020204030204" pitchFamily="2" charset="0"/>
                <a:cs typeface="Calibri" panose="020F0502020204030204" pitchFamily="2" charset="0"/>
              </a:rPr>
              <a:t>0</a:t>
            </a:r>
            <a:r>
              <a:rPr lang="en-US" sz="2800" cap="none">
                <a:latin typeface="Garamond" panose="02020404030301010803" pitchFamily="1" charset="0"/>
                <a:ea typeface="Calibri" panose="020F0502020204030204" pitchFamily="2" charset="0"/>
                <a:cs typeface="Calibri" panose="020F0502020204030204" pitchFamily="2" charset="0"/>
              </a:rPr>
              <a:t>1*+1</a:t>
            </a:r>
            <a:endParaRPr lang="en-US" sz="2800" cap="none">
              <a:latin typeface="Symbol" panose="05050102010706020507" pitchFamily="18" charset="2"/>
              <a:ea typeface="Calibri" panose="020F0502020204030204" pitchFamily="2" charset="0"/>
              <a:cs typeface="Calibri" panose="020F0502020204030204" pitchFamily="2" charset="0"/>
            </a:endParaRPr>
          </a:p>
        </p:txBody>
      </p:sp>
      <p:grpSp>
        <p:nvGrpSpPr>
          <p:cNvPr id="5" name="Group 42"/>
          <p:cNvGrpSpPr/>
          <p:nvPr/>
        </p:nvGrpSpPr>
        <p:grpSpPr>
          <a:xfrm>
            <a:off x="6124575" y="2005330"/>
            <a:ext cx="4816475" cy="1444625"/>
            <a:chOff x="6124575" y="2005330"/>
            <a:chExt cx="4816475" cy="1444625"/>
          </a:xfrm>
        </p:grpSpPr>
        <p:sp>
          <p:nvSpPr>
            <p:cNvPr id="24" name="Rectangle 15"/>
            <p:cNvSpPr/>
            <p:nvPr/>
          </p:nvSpPr>
          <p:spPr>
            <a:xfrm>
              <a:off x="8507730" y="2895600"/>
              <a:ext cx="424815" cy="4603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9pPr>
            </a:lstStyle>
            <a:p>
              <a:pPr>
                <a:defRPr lang="en-US"/>
              </a:pPr>
              <a:r>
                <a:rPr lang="en-US" cap="none">
                  <a:latin typeface="Garamond" panose="02020404030301010803" pitchFamily="1" charset="0"/>
                  <a:ea typeface="Calibri" panose="020F0502020204030204" pitchFamily="2" charset="0"/>
                  <a:cs typeface="Calibri" panose="020F0502020204030204" pitchFamily="2" charset="0"/>
                </a:rPr>
                <a:t>q</a:t>
              </a:r>
              <a:r>
                <a:rPr lang="en-US" cap="none" baseline="-24000">
                  <a:latin typeface="Garamond" panose="02020404030301010803" pitchFamily="1" charset="0"/>
                  <a:ea typeface="Calibri" panose="020F0502020204030204" pitchFamily="2" charset="0"/>
                  <a:cs typeface="Calibri" panose="020F0502020204030204" pitchFamily="2" charset="0"/>
                </a:rPr>
                <a:t>1</a:t>
              </a:r>
              <a:endParaRPr lang="en-US" cap="none" baseline="-24000">
                <a:latin typeface="Garamond" panose="02020404030301010803" pitchFamily="1" charset="0"/>
                <a:ea typeface="Calibri" panose="020F0502020204030204" pitchFamily="2" charset="0"/>
                <a:cs typeface="Calibri" panose="020F0502020204030204" pitchFamily="2" charset="0"/>
              </a:endParaRPr>
            </a:p>
          </p:txBody>
        </p:sp>
        <p:grpSp>
          <p:nvGrpSpPr>
            <p:cNvPr id="6" name="Group 41"/>
            <p:cNvGrpSpPr/>
            <p:nvPr/>
          </p:nvGrpSpPr>
          <p:grpSpPr>
            <a:xfrm>
              <a:off x="6124575" y="2005330"/>
              <a:ext cx="4816475" cy="1444625"/>
              <a:chOff x="6124575" y="2005330"/>
              <a:chExt cx="4816475" cy="1444625"/>
            </a:xfrm>
          </p:grpSpPr>
          <p:sp>
            <p:nvSpPr>
              <p:cNvPr id="23" name="Oval 4"/>
              <p:cNvSpPr/>
              <p:nvPr/>
            </p:nvSpPr>
            <p:spPr>
              <a:xfrm>
                <a:off x="8393430" y="2829560"/>
                <a:ext cx="731520" cy="6096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none" lIns="91440" tIns="45720" rIns="91440" bIns="45720" numCol="1" spcCol="215900" anchor="ctr"/>
              <a:lstStyle>
                <a:lvl1pPr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1pPr>
                <a:lvl2pPr marL="742950" indent="-28575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2pPr>
                <a:lvl3pPr marL="11430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3pPr>
                <a:lvl4pPr marL="16002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4pPr>
                <a:lvl5pPr marL="20574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9pPr>
              </a:lstStyle>
              <a:p>
                <a:pPr>
                  <a:defRPr lang="en-US"/>
                </a:pPr>
              </a:p>
            </p:txBody>
          </p:sp>
          <p:sp>
            <p:nvSpPr>
              <p:cNvPr id="22" name="Oval 5"/>
              <p:cNvSpPr/>
              <p:nvPr/>
            </p:nvSpPr>
            <p:spPr>
              <a:xfrm>
                <a:off x="10301605" y="2905760"/>
                <a:ext cx="547370" cy="4572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none" lIns="91440" tIns="45720" rIns="91440" bIns="45720" numCol="1" spcCol="215900" anchor="ctr"/>
              <a:lstStyle>
                <a:lvl1pPr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1pPr>
                <a:lvl2pPr marL="742950" indent="-28575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2pPr>
                <a:lvl3pPr marL="11430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3pPr>
                <a:lvl4pPr marL="16002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4pPr>
                <a:lvl5pPr marL="20574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9pPr>
              </a:lstStyle>
              <a:p>
                <a:pPr>
                  <a:defRPr lang="en-US"/>
                </a:pPr>
              </a:p>
            </p:txBody>
          </p:sp>
          <p:sp>
            <p:nvSpPr>
              <p:cNvPr id="21" name="Oval 6"/>
              <p:cNvSpPr/>
              <p:nvPr/>
            </p:nvSpPr>
            <p:spPr>
              <a:xfrm>
                <a:off x="10209530" y="2829560"/>
                <a:ext cx="731520" cy="6096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none" lIns="91440" tIns="45720" rIns="91440" bIns="45720" numCol="1" spcCol="215900" anchor="ctr"/>
              <a:lstStyle>
                <a:lvl1pPr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1pPr>
                <a:lvl2pPr marL="742950" indent="-28575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2pPr>
                <a:lvl3pPr marL="11430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3pPr>
                <a:lvl4pPr marL="16002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4pPr>
                <a:lvl5pPr marL="20574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9pPr>
              </a:lstStyle>
              <a:p>
                <a:pPr>
                  <a:defRPr lang="en-US"/>
                </a:pPr>
              </a:p>
            </p:txBody>
          </p:sp>
          <p:sp>
            <p:nvSpPr>
              <p:cNvPr id="20" name="Line 7"/>
              <p:cNvSpPr/>
              <p:nvPr/>
            </p:nvSpPr>
            <p:spPr>
              <a:xfrm>
                <a:off x="9124950" y="3164205"/>
                <a:ext cx="1062355" cy="14605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headEnd type="none"/>
                <a:tailEnd type="triangle" w="med" len="med"/>
              </a:ln>
              <a:effectLst/>
            </p:spPr>
            <p:txBody>
              <a:bodyPr vert="horz" wrap="none" lIns="91440" tIns="45720" rIns="91440" bIns="45720" numCol="1" spcCol="215900" anchor="ctr"/>
              <a:lstStyle/>
              <a:p>
                <a:pPr>
                  <a:defRPr lang="en-US"/>
                </a:pPr>
              </a:p>
            </p:txBody>
          </p:sp>
          <p:sp>
            <p:nvSpPr>
              <p:cNvPr id="19" name="Freeform 9"/>
              <p:cNvSpPr/>
              <p:nvPr/>
            </p:nvSpPr>
            <p:spPr>
              <a:xfrm>
                <a:off x="8302625" y="2372360"/>
                <a:ext cx="654050" cy="533400"/>
              </a:xfrm>
              <a:custGeom>
                <a:avLst/>
                <a:gdLst/>
                <a:ahLst/>
                <a:cxnLst/>
                <a:rect l="0" t="0" r="654050" b="533400"/>
                <a:pathLst>
                  <a:path w="654050" h="533400">
                    <a:moveTo>
                      <a:pt x="197736" y="533400"/>
                    </a:moveTo>
                    <a:cubicBezTo>
                      <a:pt x="114078" y="469624"/>
                      <a:pt x="30421" y="405848"/>
                      <a:pt x="15210" y="324678"/>
                    </a:cubicBezTo>
                    <a:cubicBezTo>
                      <a:pt x="0" y="243509"/>
                      <a:pt x="15210" y="92765"/>
                      <a:pt x="106473" y="46383"/>
                    </a:cubicBezTo>
                    <a:cubicBezTo>
                      <a:pt x="197736" y="0"/>
                      <a:pt x="471524" y="11596"/>
                      <a:pt x="562787" y="46383"/>
                    </a:cubicBezTo>
                    <a:cubicBezTo>
                      <a:pt x="654050" y="81170"/>
                      <a:pt x="654050" y="185530"/>
                      <a:pt x="654050" y="255104"/>
                    </a:cubicBezTo>
                    <a:cubicBezTo>
                      <a:pt x="654050" y="324678"/>
                      <a:pt x="608419" y="394252"/>
                      <a:pt x="562787" y="463826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headEnd type="none"/>
                <a:tailEnd type="triangle" w="med" len="med"/>
              </a:ln>
              <a:effectLst/>
            </p:spPr>
            <p:txBody>
              <a:bodyPr vert="horz" wrap="none" lIns="0" tIns="0" rIns="654050" bIns="533400" numCol="1" spcCol="215900" anchor="ctr"/>
              <a:lstStyle/>
              <a:p>
                <a:pPr>
                  <a:defRPr lang="en-US"/>
                </a:pPr>
              </a:p>
            </p:txBody>
          </p:sp>
          <p:sp>
            <p:nvSpPr>
              <p:cNvPr id="18" name="Freeform 10"/>
              <p:cNvSpPr/>
              <p:nvPr/>
            </p:nvSpPr>
            <p:spPr>
              <a:xfrm>
                <a:off x="10117455" y="2372360"/>
                <a:ext cx="655320" cy="533400"/>
              </a:xfrm>
              <a:custGeom>
                <a:avLst/>
                <a:gdLst/>
                <a:ahLst/>
                <a:cxnLst/>
                <a:rect l="0" t="0" r="655320" b="533400"/>
                <a:pathLst>
                  <a:path w="655320" h="533400">
                    <a:moveTo>
                      <a:pt x="198120" y="533400"/>
                    </a:moveTo>
                    <a:cubicBezTo>
                      <a:pt x="114300" y="469624"/>
                      <a:pt x="30480" y="405848"/>
                      <a:pt x="15240" y="324678"/>
                    </a:cubicBezTo>
                    <a:cubicBezTo>
                      <a:pt x="0" y="243509"/>
                      <a:pt x="15240" y="92765"/>
                      <a:pt x="106680" y="46383"/>
                    </a:cubicBezTo>
                    <a:cubicBezTo>
                      <a:pt x="198120" y="0"/>
                      <a:pt x="472440" y="11596"/>
                      <a:pt x="563880" y="46383"/>
                    </a:cubicBezTo>
                    <a:cubicBezTo>
                      <a:pt x="655320" y="81170"/>
                      <a:pt x="655320" y="185530"/>
                      <a:pt x="655320" y="255104"/>
                    </a:cubicBezTo>
                    <a:cubicBezTo>
                      <a:pt x="655320" y="324678"/>
                      <a:pt x="609600" y="394252"/>
                      <a:pt x="563880" y="463826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headEnd type="none"/>
                <a:tailEnd type="triangle" w="med" len="med"/>
              </a:ln>
              <a:effectLst/>
            </p:spPr>
            <p:txBody>
              <a:bodyPr vert="horz" wrap="none" lIns="0" tIns="0" rIns="655320" bIns="533400" numCol="1" spcCol="215900" anchor="ctr"/>
              <a:lstStyle/>
              <a:p>
                <a:pPr>
                  <a:defRPr lang="en-US"/>
                </a:pPr>
              </a:p>
            </p:txBody>
          </p:sp>
          <p:sp>
            <p:nvSpPr>
              <p:cNvPr id="17" name="Text Box 11"/>
              <p:cNvSpPr/>
              <p:nvPr/>
            </p:nvSpPr>
            <p:spPr>
              <a:xfrm>
                <a:off x="9413875" y="2724785"/>
                <a:ext cx="325755" cy="4603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none" lIns="91440" tIns="45720" rIns="91440" bIns="45720" numCol="1" spcCol="215900" anchor="t"/>
              <a:lstStyle>
                <a:lvl1pPr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1pPr>
                <a:lvl2pPr marL="742950" indent="-28575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2pPr>
                <a:lvl3pPr marL="11430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3pPr>
                <a:lvl4pPr marL="16002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4pPr>
                <a:lvl5pPr marL="20574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9pPr>
              </a:lstStyle>
              <a:p>
                <a:pPr>
                  <a:defRPr lang="en-US"/>
                </a:pPr>
                <a:r>
                  <a:rPr lang="en-US" cap="none">
                    <a:latin typeface="Garamond" panose="02020404030301010803" pitchFamily="1" charset="0"/>
                    <a:ea typeface="Calibri" panose="020F0502020204030204" pitchFamily="2" charset="0"/>
                    <a:cs typeface="Calibri" panose="020F0502020204030204" pitchFamily="2" charset="0"/>
                  </a:rPr>
                  <a:t>1</a:t>
                </a:r>
                <a:endParaRPr lang="en-US" cap="none">
                  <a:latin typeface="Garamond" panose="02020404030301010803" pitchFamily="1" charset="0"/>
                  <a:ea typeface="Calibri" panose="020F0502020204030204" pitchFamily="2" charset="0"/>
                  <a:cs typeface="Calibri" panose="020F0502020204030204" pitchFamily="2" charset="0"/>
                </a:endParaRPr>
              </a:p>
            </p:txBody>
          </p:sp>
          <p:sp>
            <p:nvSpPr>
              <p:cNvPr id="16" name="Text Box 12"/>
              <p:cNvSpPr/>
              <p:nvPr/>
            </p:nvSpPr>
            <p:spPr>
              <a:xfrm>
                <a:off x="10200005" y="2005330"/>
                <a:ext cx="535305" cy="4603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none" lIns="91440" tIns="45720" rIns="91440" bIns="45720" numCol="1" spcCol="215900" anchor="t"/>
              <a:lstStyle>
                <a:lvl1pPr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1pPr>
                <a:lvl2pPr marL="742950" indent="-28575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2pPr>
                <a:lvl3pPr marL="11430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3pPr>
                <a:lvl4pPr marL="16002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4pPr>
                <a:lvl5pPr marL="20574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9pPr>
              </a:lstStyle>
              <a:p>
                <a:pPr>
                  <a:defRPr lang="en-US"/>
                </a:pPr>
                <a:r>
                  <a:rPr lang="en-US" cap="none">
                    <a:latin typeface="Garamond" panose="02020404030301010803" pitchFamily="1" charset="0"/>
                    <a:ea typeface="Calibri" panose="020F0502020204030204" pitchFamily="2" charset="0"/>
                    <a:cs typeface="Calibri" panose="020F0502020204030204" pitchFamily="2" charset="0"/>
                  </a:rPr>
                  <a:t>0,1</a:t>
                </a:r>
                <a:endParaRPr lang="en-US" cap="none">
                  <a:latin typeface="Garamond" panose="02020404030301010803" pitchFamily="1" charset="0"/>
                  <a:ea typeface="Calibri" panose="020F0502020204030204" pitchFamily="2" charset="0"/>
                  <a:cs typeface="Calibri" panose="020F0502020204030204" pitchFamily="2" charset="0"/>
                </a:endParaRPr>
              </a:p>
            </p:txBody>
          </p:sp>
          <p:sp>
            <p:nvSpPr>
              <p:cNvPr id="15" name="Text Box 14"/>
              <p:cNvSpPr/>
              <p:nvPr/>
            </p:nvSpPr>
            <p:spPr>
              <a:xfrm>
                <a:off x="8415655" y="2005330"/>
                <a:ext cx="325755" cy="4603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none" lIns="91440" tIns="45720" rIns="91440" bIns="45720" numCol="1" spcCol="215900" anchor="t"/>
              <a:lstStyle>
                <a:lvl1pPr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1pPr>
                <a:lvl2pPr marL="742950" indent="-28575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2pPr>
                <a:lvl3pPr marL="11430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3pPr>
                <a:lvl4pPr marL="16002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4pPr>
                <a:lvl5pPr marL="20574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9pPr>
              </a:lstStyle>
              <a:p>
                <a:pPr>
                  <a:defRPr lang="en-US"/>
                </a:pPr>
                <a:r>
                  <a:rPr lang="en-US" cap="none">
                    <a:latin typeface="Garamond" panose="02020404030301010803" pitchFamily="1" charset="0"/>
                    <a:ea typeface="Calibri" panose="020F0502020204030204" pitchFamily="2" charset="0"/>
                    <a:cs typeface="Calibri" panose="020F0502020204030204" pitchFamily="2" charset="0"/>
                  </a:rPr>
                  <a:t>0</a:t>
                </a:r>
                <a:endParaRPr lang="en-US" cap="none">
                  <a:latin typeface="Garamond" panose="02020404030301010803" pitchFamily="1" charset="0"/>
                  <a:ea typeface="Calibri" panose="020F0502020204030204" pitchFamily="2" charset="0"/>
                  <a:cs typeface="Calibri" panose="020F0502020204030204" pitchFamily="2" charset="0"/>
                </a:endParaRPr>
              </a:p>
            </p:txBody>
          </p:sp>
          <p:sp>
            <p:nvSpPr>
              <p:cNvPr id="14" name="Rectangle 16"/>
              <p:cNvSpPr/>
              <p:nvPr/>
            </p:nvSpPr>
            <p:spPr>
              <a:xfrm>
                <a:off x="10323830" y="2843530"/>
                <a:ext cx="424815" cy="4603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none" lIns="91440" tIns="45720" rIns="91440" bIns="45720" numCol="1" spcCol="215900" anchor="t"/>
              <a:lstStyle>
                <a:lvl1pPr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1pPr>
                <a:lvl2pPr marL="742950" indent="-28575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2pPr>
                <a:lvl3pPr marL="11430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3pPr>
                <a:lvl4pPr marL="16002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4pPr>
                <a:lvl5pPr marL="20574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9pPr>
              </a:lstStyle>
              <a:p>
                <a:pPr>
                  <a:defRPr lang="en-US"/>
                </a:pPr>
                <a:r>
                  <a:rPr lang="en-US" cap="none">
                    <a:latin typeface="Garamond" panose="02020404030301010803" pitchFamily="1" charset="0"/>
                    <a:ea typeface="Calibri" panose="020F0502020204030204" pitchFamily="2" charset="0"/>
                    <a:cs typeface="Calibri" panose="020F0502020204030204" pitchFamily="2" charset="0"/>
                  </a:rPr>
                  <a:t>q</a:t>
                </a:r>
                <a:r>
                  <a:rPr lang="en-US" cap="none" baseline="-24000">
                    <a:latin typeface="Garamond" panose="02020404030301010803" pitchFamily="1" charset="0"/>
                    <a:ea typeface="Calibri" panose="020F0502020204030204" pitchFamily="2" charset="0"/>
                    <a:cs typeface="Calibri" panose="020F0502020204030204" pitchFamily="2" charset="0"/>
                  </a:rPr>
                  <a:t>2</a:t>
                </a:r>
                <a:endParaRPr lang="en-US" cap="none" baseline="-24000">
                  <a:latin typeface="Garamond" panose="02020404030301010803" pitchFamily="1" charset="0"/>
                  <a:ea typeface="Calibri" panose="020F0502020204030204" pitchFamily="2" charset="0"/>
                  <a:cs typeface="Calibri" panose="020F0502020204030204" pitchFamily="2" charset="0"/>
                </a:endParaRPr>
              </a:p>
            </p:txBody>
          </p:sp>
          <p:sp>
            <p:nvSpPr>
              <p:cNvPr id="13" name="Line 17"/>
              <p:cNvSpPr/>
              <p:nvPr/>
            </p:nvSpPr>
            <p:spPr>
              <a:xfrm>
                <a:off x="6124575" y="3172460"/>
                <a:ext cx="37465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headEnd type="none"/>
                <a:tailEnd type="triangle" w="med" len="med"/>
              </a:ln>
              <a:effectLst/>
            </p:spPr>
            <p:txBody>
              <a:bodyPr vert="horz" wrap="none" lIns="91440" tIns="45720" rIns="91440" bIns="45720" numCol="1" spcCol="215900" anchor="ctr"/>
              <a:lstStyle/>
              <a:p>
                <a:pPr>
                  <a:defRPr lang="en-US"/>
                </a:pPr>
              </a:p>
            </p:txBody>
          </p:sp>
          <p:sp>
            <p:nvSpPr>
              <p:cNvPr id="12" name="Oval 6"/>
              <p:cNvSpPr/>
              <p:nvPr/>
            </p:nvSpPr>
            <p:spPr>
              <a:xfrm>
                <a:off x="6550025" y="2840355"/>
                <a:ext cx="732155" cy="6096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none" lIns="91440" tIns="45720" rIns="91440" bIns="45720" numCol="1" spcCol="215900" anchor="ctr"/>
              <a:lstStyle>
                <a:lvl1pPr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1pPr>
                <a:lvl2pPr marL="742950" indent="-28575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2pPr>
                <a:lvl3pPr marL="11430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3pPr>
                <a:lvl4pPr marL="16002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4pPr>
                <a:lvl5pPr marL="20574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9pPr>
              </a:lstStyle>
              <a:p>
                <a:pPr>
                  <a:defRPr lang="en-US"/>
                </a:pP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6457950" y="2383155"/>
                <a:ext cx="655955" cy="533400"/>
              </a:xfrm>
              <a:custGeom>
                <a:avLst/>
                <a:gdLst/>
                <a:ahLst/>
                <a:cxnLst/>
                <a:rect l="0" t="0" r="655955" b="533400"/>
                <a:pathLst>
                  <a:path w="655955" h="533400">
                    <a:moveTo>
                      <a:pt x="198311" y="533400"/>
                    </a:moveTo>
                    <a:cubicBezTo>
                      <a:pt x="114410" y="469624"/>
                      <a:pt x="30509" y="405848"/>
                      <a:pt x="15254" y="324678"/>
                    </a:cubicBezTo>
                    <a:cubicBezTo>
                      <a:pt x="0" y="243509"/>
                      <a:pt x="15254" y="92765"/>
                      <a:pt x="106783" y="46383"/>
                    </a:cubicBezTo>
                    <a:cubicBezTo>
                      <a:pt x="198311" y="0"/>
                      <a:pt x="472897" y="11596"/>
                      <a:pt x="564426" y="46383"/>
                    </a:cubicBezTo>
                    <a:cubicBezTo>
                      <a:pt x="655955" y="81170"/>
                      <a:pt x="655955" y="185530"/>
                      <a:pt x="655955" y="255104"/>
                    </a:cubicBezTo>
                    <a:cubicBezTo>
                      <a:pt x="655955" y="324678"/>
                      <a:pt x="610190" y="394252"/>
                      <a:pt x="564426" y="463826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headEnd type="none"/>
                <a:tailEnd type="triangle" w="med" len="med"/>
              </a:ln>
              <a:effectLst/>
            </p:spPr>
            <p:txBody>
              <a:bodyPr vert="horz" wrap="none" lIns="0" tIns="0" rIns="655955" bIns="533400" numCol="1" spcCol="215900" anchor="ctr"/>
              <a:lstStyle/>
              <a:p>
                <a:pPr>
                  <a:defRPr lang="en-US"/>
                </a:pPr>
              </a:p>
            </p:txBody>
          </p:sp>
          <p:sp>
            <p:nvSpPr>
              <p:cNvPr id="10" name="Text Box 12"/>
              <p:cNvSpPr/>
              <p:nvPr/>
            </p:nvSpPr>
            <p:spPr>
              <a:xfrm>
                <a:off x="6593205" y="2016760"/>
                <a:ext cx="325755" cy="4603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none" lIns="91440" tIns="45720" rIns="91440" bIns="45720" numCol="1" spcCol="215900" anchor="t"/>
              <a:lstStyle>
                <a:lvl1pPr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1pPr>
                <a:lvl2pPr marL="742950" indent="-28575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2pPr>
                <a:lvl3pPr marL="11430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3pPr>
                <a:lvl4pPr marL="16002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4pPr>
                <a:lvl5pPr marL="20574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9pPr>
              </a:lstStyle>
              <a:p>
                <a:pPr>
                  <a:defRPr lang="en-US"/>
                </a:pPr>
                <a:r>
                  <a:rPr lang="en-US" cap="none">
                    <a:latin typeface="Garamond" panose="02020404030301010803" pitchFamily="1" charset="0"/>
                    <a:ea typeface="Calibri" panose="020F0502020204030204" pitchFamily="2" charset="0"/>
                    <a:cs typeface="Calibri" panose="020F0502020204030204" pitchFamily="2" charset="0"/>
                  </a:rPr>
                  <a:t>0</a:t>
                </a:r>
                <a:endParaRPr lang="en-US" cap="none">
                  <a:latin typeface="Garamond" panose="02020404030301010803" pitchFamily="1" charset="0"/>
                  <a:ea typeface="Calibri" panose="020F0502020204030204" pitchFamily="2" charset="0"/>
                  <a:cs typeface="Calibri" panose="020F0502020204030204" pitchFamily="2" charset="0"/>
                </a:endParaRPr>
              </a:p>
            </p:txBody>
          </p:sp>
          <p:sp>
            <p:nvSpPr>
              <p:cNvPr id="9" name="Rectangle 16"/>
              <p:cNvSpPr/>
              <p:nvPr/>
            </p:nvSpPr>
            <p:spPr>
              <a:xfrm>
                <a:off x="6664325" y="2854960"/>
                <a:ext cx="424815" cy="4603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none" lIns="91440" tIns="45720" rIns="91440" bIns="45720" numCol="1" spcCol="215900" anchor="t"/>
              <a:lstStyle>
                <a:lvl1pPr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1pPr>
                <a:lvl2pPr marL="742950" indent="-28575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2pPr>
                <a:lvl3pPr marL="11430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3pPr>
                <a:lvl4pPr marL="16002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4pPr>
                <a:lvl5pPr marL="20574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9pPr>
              </a:lstStyle>
              <a:p>
                <a:pPr>
                  <a:defRPr lang="en-US"/>
                </a:pPr>
                <a:r>
                  <a:rPr lang="en-US" cap="none">
                    <a:latin typeface="Garamond" panose="02020404030301010803" pitchFamily="1" charset="0"/>
                    <a:ea typeface="Calibri" panose="020F0502020204030204" pitchFamily="2" charset="0"/>
                    <a:cs typeface="Calibri" panose="020F0502020204030204" pitchFamily="2" charset="0"/>
                  </a:rPr>
                  <a:t>q</a:t>
                </a:r>
                <a:r>
                  <a:rPr lang="en-US" cap="none" baseline="-24000">
                    <a:latin typeface="Garamond" panose="02020404030301010803" pitchFamily="1" charset="0"/>
                    <a:ea typeface="Calibri" panose="020F0502020204030204" pitchFamily="2" charset="0"/>
                    <a:cs typeface="Calibri" panose="020F0502020204030204" pitchFamily="2" charset="0"/>
                  </a:rPr>
                  <a:t>0</a:t>
                </a:r>
                <a:endParaRPr lang="en-US" cap="none" baseline="-24000">
                  <a:latin typeface="Garamond" panose="02020404030301010803" pitchFamily="1" charset="0"/>
                  <a:ea typeface="Calibri" panose="020F0502020204030204" pitchFamily="2" charset="0"/>
                  <a:cs typeface="Calibri" panose="020F0502020204030204" pitchFamily="2" charset="0"/>
                </a:endParaRPr>
              </a:p>
            </p:txBody>
          </p:sp>
          <p:sp>
            <p:nvSpPr>
              <p:cNvPr id="8" name="Line 7"/>
              <p:cNvSpPr/>
              <p:nvPr/>
            </p:nvSpPr>
            <p:spPr>
              <a:xfrm>
                <a:off x="7285355" y="3161030"/>
                <a:ext cx="1061720" cy="14605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headEnd type="none"/>
                <a:tailEnd type="triangle" w="med" len="med"/>
              </a:ln>
              <a:effectLst/>
            </p:spPr>
            <p:txBody>
              <a:bodyPr vert="horz" wrap="none" lIns="91440" tIns="45720" rIns="91440" bIns="45720" numCol="1" spcCol="215900" anchor="ctr"/>
              <a:lstStyle/>
              <a:p>
                <a:pPr>
                  <a:defRPr lang="en-US"/>
                </a:pPr>
              </a:p>
            </p:txBody>
          </p:sp>
          <p:sp>
            <p:nvSpPr>
              <p:cNvPr id="7" name="Text Box 11"/>
              <p:cNvSpPr/>
              <p:nvPr/>
            </p:nvSpPr>
            <p:spPr>
              <a:xfrm>
                <a:off x="7561580" y="2719705"/>
                <a:ext cx="325755" cy="4603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none" lIns="91440" tIns="45720" rIns="91440" bIns="45720" numCol="1" spcCol="215900" anchor="t"/>
              <a:lstStyle>
                <a:lvl1pPr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1pPr>
                <a:lvl2pPr marL="742950" indent="-28575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2pPr>
                <a:lvl3pPr marL="11430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3pPr>
                <a:lvl4pPr marL="16002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4pPr>
                <a:lvl5pPr marL="20574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9pPr>
              </a:lstStyle>
              <a:p>
                <a:pPr>
                  <a:defRPr lang="en-US"/>
                </a:pPr>
                <a:r>
                  <a:rPr lang="en-US" cap="none">
                    <a:latin typeface="Garamond" panose="02020404030301010803" pitchFamily="1" charset="0"/>
                    <a:ea typeface="Calibri" panose="020F0502020204030204" pitchFamily="2" charset="0"/>
                    <a:cs typeface="Calibri" panose="020F0502020204030204" pitchFamily="2" charset="0"/>
                  </a:rPr>
                  <a:t>1</a:t>
                </a:r>
                <a:endParaRPr lang="en-US" cap="none">
                  <a:latin typeface="Garamond" panose="02020404030301010803" pitchFamily="1" charset="0"/>
                  <a:ea typeface="Calibri" panose="020F0502020204030204" pitchFamily="2" charset="0"/>
                  <a:cs typeface="Calibri" panose="020F0502020204030204" pitchFamily="2" charset="0"/>
                </a:endParaRPr>
              </a:p>
            </p:txBody>
          </p:sp>
        </p:grpSp>
      </p:grpSp>
      <p:sp>
        <p:nvSpPr>
          <p:cNvPr id="25" name="AutoShape 20"/>
          <p:cNvSpPr/>
          <p:nvPr/>
        </p:nvSpPr>
        <p:spPr>
          <a:xfrm>
            <a:off x="8153400" y="3657600"/>
            <a:ext cx="381000" cy="1219200"/>
          </a:xfrm>
          <a:prstGeom prst="upDownArrow">
            <a:avLst>
              <a:gd name="adj1" fmla="val 57500"/>
              <a:gd name="adj2" fmla="val 52074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vert" wrap="none" lIns="91440" tIns="45720" rIns="91440" bIns="45720" numCol="1" spcCol="215900" anchor="ctr"/>
          <a:lstStyle>
            <a:lvl1pPr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defRPr lang="en-US"/>
            </a:pPr>
          </a:p>
        </p:txBody>
      </p:sp>
      <p:sp>
        <p:nvSpPr>
          <p:cNvPr id="26" name="Text Box 19"/>
          <p:cNvSpPr/>
          <p:nvPr/>
        </p:nvSpPr>
        <p:spPr>
          <a:xfrm>
            <a:off x="7467600" y="4953000"/>
            <a:ext cx="2183765" cy="5219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defRPr lang="en-US"/>
            </a:pPr>
            <a:r>
              <a:rPr lang="en-US" sz="2800" cap="none">
                <a:latin typeface="Symbol" panose="05050102010706020507" pitchFamily="18" charset="2"/>
                <a:ea typeface="Calibri" panose="020F0502020204030204" pitchFamily="2" charset="0"/>
                <a:cs typeface="Calibri" panose="020F0502020204030204" pitchFamily="2" charset="0"/>
              </a:rPr>
              <a:t>0</a:t>
            </a:r>
            <a:r>
              <a:rPr lang="en-US" sz="2800" cap="none">
                <a:latin typeface="Garamond" panose="02020404030301010803" pitchFamily="1" charset="0"/>
                <a:ea typeface="Calibri" panose="020F0502020204030204" pitchFamily="2" charset="0"/>
                <a:cs typeface="Calibri" panose="020F0502020204030204" pitchFamily="2" charset="0"/>
              </a:rPr>
              <a:t>*10*1(0+1) *</a:t>
            </a:r>
            <a:endParaRPr lang="en-US" sz="2800" cap="none">
              <a:latin typeface="Symbol" panose="05050102010706020507" pitchFamily="18" charset="2"/>
              <a:ea typeface="Calibri" panose="020F0502020204030204" pitchFamily="2" charset="0"/>
              <a:cs typeface="Calibri" panose="020F0502020204030204" pitchFamily="2" charset="0"/>
            </a:endParaRPr>
          </a:p>
        </p:txBody>
      </p:sp>
      <p:sp>
        <p:nvSpPr>
          <p:cNvPr id="27" name="Oval 4"/>
          <p:cNvSpPr/>
          <p:nvPr/>
        </p:nvSpPr>
        <p:spPr>
          <a:xfrm>
            <a:off x="3305175" y="2808605"/>
            <a:ext cx="73025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>
            <a:lvl1pPr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defRPr lang="en-US"/>
            </a:pPr>
          </a:p>
        </p:txBody>
      </p:sp>
      <p:sp>
        <p:nvSpPr>
          <p:cNvPr id="28" name="Oval 5"/>
          <p:cNvSpPr/>
          <p:nvPr/>
        </p:nvSpPr>
        <p:spPr>
          <a:xfrm>
            <a:off x="4511675" y="4114800"/>
            <a:ext cx="548005" cy="4572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>
            <a:lvl1pPr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defRPr lang="en-US"/>
            </a:pPr>
          </a:p>
        </p:txBody>
      </p:sp>
      <p:sp>
        <p:nvSpPr>
          <p:cNvPr id="29" name="Oval 6"/>
          <p:cNvSpPr/>
          <p:nvPr/>
        </p:nvSpPr>
        <p:spPr>
          <a:xfrm>
            <a:off x="4419600" y="4038600"/>
            <a:ext cx="732155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>
            <a:lvl1pPr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defRPr lang="en-US"/>
            </a:pPr>
          </a:p>
        </p:txBody>
      </p:sp>
      <p:sp>
        <p:nvSpPr>
          <p:cNvPr id="30" name="Line 7"/>
          <p:cNvSpPr/>
          <p:nvPr/>
        </p:nvSpPr>
        <p:spPr>
          <a:xfrm>
            <a:off x="3962400" y="3352800"/>
            <a:ext cx="685800" cy="68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triangle" w="med" len="med"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en-US"/>
            </a:pPr>
          </a:p>
        </p:txBody>
      </p:sp>
      <p:sp>
        <p:nvSpPr>
          <p:cNvPr id="31" name="Freeform 9"/>
          <p:cNvSpPr/>
          <p:nvPr/>
        </p:nvSpPr>
        <p:spPr>
          <a:xfrm>
            <a:off x="3213100" y="2351405"/>
            <a:ext cx="655955" cy="533400"/>
          </a:xfrm>
          <a:custGeom>
            <a:avLst/>
            <a:gdLst/>
            <a:ahLst/>
            <a:cxnLst/>
            <a:rect l="0" t="0" r="655955" b="533400"/>
            <a:pathLst>
              <a:path w="655955" h="533400">
                <a:moveTo>
                  <a:pt x="198311" y="533400"/>
                </a:moveTo>
                <a:cubicBezTo>
                  <a:pt x="114410" y="469624"/>
                  <a:pt x="30509" y="405848"/>
                  <a:pt x="15254" y="324678"/>
                </a:cubicBezTo>
                <a:cubicBezTo>
                  <a:pt x="0" y="243509"/>
                  <a:pt x="15254" y="92765"/>
                  <a:pt x="106783" y="46383"/>
                </a:cubicBezTo>
                <a:cubicBezTo>
                  <a:pt x="198311" y="0"/>
                  <a:pt x="472897" y="11596"/>
                  <a:pt x="564426" y="46383"/>
                </a:cubicBezTo>
                <a:cubicBezTo>
                  <a:pt x="655955" y="81170"/>
                  <a:pt x="655955" y="185530"/>
                  <a:pt x="655955" y="255104"/>
                </a:cubicBezTo>
                <a:cubicBezTo>
                  <a:pt x="655955" y="324678"/>
                  <a:pt x="610190" y="394252"/>
                  <a:pt x="564426" y="463826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triangle" w="med" len="med"/>
          </a:ln>
          <a:effectLst/>
        </p:spPr>
        <p:txBody>
          <a:bodyPr vert="horz" wrap="none" lIns="0" tIns="0" rIns="655955" bIns="533400" numCol="1" spcCol="215900" anchor="ctr"/>
          <a:lstStyle/>
          <a:p>
            <a:pPr>
              <a:defRPr lang="en-US"/>
            </a:pPr>
          </a:p>
        </p:txBody>
      </p:sp>
      <p:sp>
        <p:nvSpPr>
          <p:cNvPr id="32" name="Text Box 11"/>
          <p:cNvSpPr/>
          <p:nvPr/>
        </p:nvSpPr>
        <p:spPr>
          <a:xfrm>
            <a:off x="4343400" y="3276600"/>
            <a:ext cx="316865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defRPr lang="en-US"/>
            </a:pPr>
            <a:r>
              <a:rPr lang="en-US" cap="none">
                <a:latin typeface="Symbol" panose="05050102010706020507" pitchFamily="18" charset="2"/>
                <a:ea typeface="Calibri" panose="020F0502020204030204" pitchFamily="2" charset="0"/>
                <a:cs typeface="Calibri" panose="020F0502020204030204" pitchFamily="2" charset="0"/>
              </a:rPr>
              <a:t>e</a:t>
            </a:r>
            <a:endParaRPr lang="en-US" cap="none">
              <a:latin typeface="Garamond" panose="02020404030301010803" pitchFamily="1" charset="0"/>
              <a:ea typeface="Calibri" panose="020F0502020204030204" pitchFamily="2" charset="0"/>
              <a:cs typeface="Calibri" panose="020F0502020204030204" pitchFamily="2" charset="0"/>
            </a:endParaRPr>
          </a:p>
        </p:txBody>
      </p:sp>
      <p:sp>
        <p:nvSpPr>
          <p:cNvPr id="33" name="Text Box 14"/>
          <p:cNvSpPr/>
          <p:nvPr/>
        </p:nvSpPr>
        <p:spPr>
          <a:xfrm>
            <a:off x="3430905" y="1984375"/>
            <a:ext cx="325755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defRPr lang="en-US"/>
            </a:pPr>
            <a:r>
              <a:rPr lang="en-US" cap="none">
                <a:latin typeface="Garamond" panose="02020404030301010803" pitchFamily="1" charset="0"/>
                <a:ea typeface="Calibri" panose="020F0502020204030204" pitchFamily="2" charset="0"/>
                <a:cs typeface="Calibri" panose="020F0502020204030204" pitchFamily="2" charset="0"/>
              </a:rPr>
              <a:t>1</a:t>
            </a:r>
            <a:endParaRPr lang="en-US" cap="none">
              <a:latin typeface="Garamond" panose="02020404030301010803" pitchFamily="1" charset="0"/>
              <a:ea typeface="Calibri" panose="020F0502020204030204" pitchFamily="2" charset="0"/>
              <a:cs typeface="Calibri" panose="020F0502020204030204" pitchFamily="2" charset="0"/>
            </a:endParaRPr>
          </a:p>
        </p:txBody>
      </p:sp>
      <p:sp>
        <p:nvSpPr>
          <p:cNvPr id="34" name="Rectangle 15"/>
          <p:cNvSpPr/>
          <p:nvPr/>
        </p:nvSpPr>
        <p:spPr>
          <a:xfrm>
            <a:off x="3419475" y="2822575"/>
            <a:ext cx="424815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defRPr lang="en-US"/>
            </a:pPr>
            <a:r>
              <a:rPr lang="en-US" cap="none">
                <a:latin typeface="Garamond" panose="02020404030301010803" pitchFamily="1" charset="0"/>
                <a:ea typeface="Calibri" panose="020F0502020204030204" pitchFamily="2" charset="0"/>
                <a:cs typeface="Calibri" panose="020F0502020204030204" pitchFamily="2" charset="0"/>
              </a:rPr>
              <a:t>q</a:t>
            </a:r>
            <a:r>
              <a:rPr lang="en-US" cap="none" baseline="-24000">
                <a:latin typeface="Garamond" panose="02020404030301010803" pitchFamily="1" charset="0"/>
                <a:ea typeface="Calibri" panose="020F0502020204030204" pitchFamily="2" charset="0"/>
                <a:cs typeface="Calibri" panose="020F0502020204030204" pitchFamily="2" charset="0"/>
              </a:rPr>
              <a:t>1</a:t>
            </a:r>
            <a:endParaRPr lang="en-US" cap="none" baseline="-24000">
              <a:latin typeface="Garamond" panose="02020404030301010803" pitchFamily="1" charset="0"/>
              <a:ea typeface="Calibri" panose="020F0502020204030204" pitchFamily="2" charset="0"/>
              <a:cs typeface="Calibri" panose="020F0502020204030204" pitchFamily="2" charset="0"/>
            </a:endParaRPr>
          </a:p>
        </p:txBody>
      </p:sp>
      <p:sp>
        <p:nvSpPr>
          <p:cNvPr id="35" name="Rectangle 16"/>
          <p:cNvSpPr/>
          <p:nvPr/>
        </p:nvSpPr>
        <p:spPr>
          <a:xfrm>
            <a:off x="4533900" y="4053205"/>
            <a:ext cx="424815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defRPr lang="en-US"/>
            </a:pPr>
            <a:r>
              <a:rPr lang="en-US" cap="none">
                <a:latin typeface="Garamond" panose="02020404030301010803" pitchFamily="1" charset="0"/>
                <a:ea typeface="Calibri" panose="020F0502020204030204" pitchFamily="2" charset="0"/>
                <a:cs typeface="Calibri" panose="020F0502020204030204" pitchFamily="2" charset="0"/>
              </a:rPr>
              <a:t>q</a:t>
            </a:r>
            <a:r>
              <a:rPr lang="en-US" cap="none" baseline="-24000">
                <a:latin typeface="Garamond" panose="02020404030301010803" pitchFamily="1" charset="0"/>
                <a:ea typeface="Calibri" panose="020F0502020204030204" pitchFamily="2" charset="0"/>
                <a:cs typeface="Calibri" panose="020F0502020204030204" pitchFamily="2" charset="0"/>
              </a:rPr>
              <a:t>2</a:t>
            </a:r>
            <a:endParaRPr lang="en-US" cap="none" baseline="-24000">
              <a:latin typeface="Garamond" panose="02020404030301010803" pitchFamily="1" charset="0"/>
              <a:ea typeface="Calibri" panose="020F0502020204030204" pitchFamily="2" charset="0"/>
              <a:cs typeface="Calibri" panose="020F0502020204030204" pitchFamily="2" charset="0"/>
            </a:endParaRPr>
          </a:p>
        </p:txBody>
      </p:sp>
      <p:sp>
        <p:nvSpPr>
          <p:cNvPr id="36" name="Line 17"/>
          <p:cNvSpPr/>
          <p:nvPr/>
        </p:nvSpPr>
        <p:spPr>
          <a:xfrm>
            <a:off x="1035050" y="3151505"/>
            <a:ext cx="376555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triangle" w="med" len="med"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en-US"/>
            </a:pPr>
          </a:p>
        </p:txBody>
      </p:sp>
      <p:sp>
        <p:nvSpPr>
          <p:cNvPr id="37" name="Oval 6"/>
          <p:cNvSpPr/>
          <p:nvPr/>
        </p:nvSpPr>
        <p:spPr>
          <a:xfrm>
            <a:off x="1460500" y="2819400"/>
            <a:ext cx="732155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>
            <a:lvl1pPr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defRPr lang="en-US"/>
            </a:pPr>
          </a:p>
        </p:txBody>
      </p:sp>
      <p:sp>
        <p:nvSpPr>
          <p:cNvPr id="38" name="Rectangle 16"/>
          <p:cNvSpPr/>
          <p:nvPr/>
        </p:nvSpPr>
        <p:spPr>
          <a:xfrm>
            <a:off x="1574800" y="2834005"/>
            <a:ext cx="424815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defRPr lang="en-US"/>
            </a:pPr>
            <a:r>
              <a:rPr lang="en-US" cap="none">
                <a:latin typeface="Garamond" panose="02020404030301010803" pitchFamily="1" charset="0"/>
                <a:ea typeface="Calibri" panose="020F0502020204030204" pitchFamily="2" charset="0"/>
                <a:cs typeface="Calibri" panose="020F0502020204030204" pitchFamily="2" charset="0"/>
              </a:rPr>
              <a:t>q</a:t>
            </a:r>
            <a:r>
              <a:rPr lang="en-US" cap="none" baseline="-24000">
                <a:latin typeface="Garamond" panose="02020404030301010803" pitchFamily="1" charset="0"/>
                <a:ea typeface="Calibri" panose="020F0502020204030204" pitchFamily="2" charset="0"/>
                <a:cs typeface="Calibri" panose="020F0502020204030204" pitchFamily="2" charset="0"/>
              </a:rPr>
              <a:t>0</a:t>
            </a:r>
            <a:endParaRPr lang="en-US" cap="none" baseline="-24000">
              <a:latin typeface="Garamond" panose="02020404030301010803" pitchFamily="1" charset="0"/>
              <a:ea typeface="Calibri" panose="020F0502020204030204" pitchFamily="2" charset="0"/>
              <a:cs typeface="Calibri" panose="020F0502020204030204" pitchFamily="2" charset="0"/>
            </a:endParaRPr>
          </a:p>
        </p:txBody>
      </p:sp>
      <p:sp>
        <p:nvSpPr>
          <p:cNvPr id="39" name="Line 7"/>
          <p:cNvSpPr/>
          <p:nvPr/>
        </p:nvSpPr>
        <p:spPr>
          <a:xfrm>
            <a:off x="2195830" y="3140075"/>
            <a:ext cx="1061720" cy="1460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triangle" w="med" len="med"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en-US"/>
            </a:pPr>
          </a:p>
        </p:txBody>
      </p:sp>
      <p:sp>
        <p:nvSpPr>
          <p:cNvPr id="40" name="Text Box 11"/>
          <p:cNvSpPr/>
          <p:nvPr/>
        </p:nvSpPr>
        <p:spPr>
          <a:xfrm>
            <a:off x="2472055" y="2698750"/>
            <a:ext cx="325755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defRPr lang="en-US"/>
            </a:pPr>
            <a:r>
              <a:rPr lang="en-US" cap="none">
                <a:latin typeface="Garamond" panose="02020404030301010803" pitchFamily="1" charset="0"/>
                <a:ea typeface="Calibri" panose="020F0502020204030204" pitchFamily="2" charset="0"/>
                <a:cs typeface="Calibri" panose="020F0502020204030204" pitchFamily="2" charset="0"/>
              </a:rPr>
              <a:t>0</a:t>
            </a:r>
            <a:endParaRPr lang="en-US" cap="none">
              <a:latin typeface="Garamond" panose="02020404030301010803" pitchFamily="1" charset="0"/>
              <a:ea typeface="Calibri" panose="020F0502020204030204" pitchFamily="2" charset="0"/>
              <a:cs typeface="Calibri" panose="020F0502020204030204" pitchFamily="2" charset="0"/>
            </a:endParaRPr>
          </a:p>
        </p:txBody>
      </p:sp>
      <p:sp>
        <p:nvSpPr>
          <p:cNvPr id="41" name="Line 7"/>
          <p:cNvSpPr/>
          <p:nvPr/>
        </p:nvSpPr>
        <p:spPr>
          <a:xfrm>
            <a:off x="2057400" y="3352800"/>
            <a:ext cx="2362200" cy="914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triangle" w="med" len="med"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en-US"/>
            </a:pPr>
          </a:p>
        </p:txBody>
      </p:sp>
      <p:sp>
        <p:nvSpPr>
          <p:cNvPr id="42" name="Text Box 11"/>
          <p:cNvSpPr/>
          <p:nvPr/>
        </p:nvSpPr>
        <p:spPr>
          <a:xfrm>
            <a:off x="2895600" y="3733800"/>
            <a:ext cx="325755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defRPr lang="en-US"/>
            </a:pPr>
            <a:r>
              <a:rPr lang="en-US" cap="none">
                <a:latin typeface="Garamond" panose="02020404030301010803" pitchFamily="1" charset="0"/>
                <a:ea typeface="Calibri" panose="020F0502020204030204" pitchFamily="2" charset="0"/>
                <a:cs typeface="Calibri" panose="020F0502020204030204" pitchFamily="2" charset="0"/>
              </a:rPr>
              <a:t>1</a:t>
            </a:r>
            <a:endParaRPr lang="en-US" cap="none">
              <a:latin typeface="Garamond" panose="02020404030301010803" pitchFamily="1" charset="0"/>
              <a:ea typeface="Calibri" panose="020F0502020204030204" pitchFamily="2" charset="0"/>
              <a:cs typeface="Calibri" panose="020F0502020204030204" pitchFamily="2" charset="0"/>
            </a:endParaRPr>
          </a:p>
        </p:txBody>
      </p:sp>
      <p:sp>
        <p:nvSpPr>
          <p:cNvPr id="43" name="AutoShape 20"/>
          <p:cNvSpPr/>
          <p:nvPr/>
        </p:nvSpPr>
        <p:spPr>
          <a:xfrm>
            <a:off x="2209800" y="4289425"/>
            <a:ext cx="381000" cy="685800"/>
          </a:xfrm>
          <a:prstGeom prst="upDownArrow">
            <a:avLst>
              <a:gd name="adj1" fmla="val 57500"/>
              <a:gd name="adj2" fmla="val 52083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vert" wrap="none" lIns="91440" tIns="45720" rIns="91440" bIns="45720" numCol="1" spcCol="215900" anchor="ctr"/>
          <a:lstStyle>
            <a:lvl1pPr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defRPr lang="en-US"/>
            </a:pPr>
          </a:p>
        </p:txBody>
      </p:sp>
      <p:sp>
        <p:nvSpPr>
          <p:cNvPr id="44" name="Slide Number Placeholder 1"/>
          <p:cNvSpPr txBox="1">
            <a:spLocks noGrp="1" noChangeArrowheads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defRPr lang="en-US"/>
            </a:pPr>
            <a:fld id="{3DCF5D71-3FD0-9AAB-9E77-C9FE1339689C}" type="slidenum">
              <a:rPr lang="en-US" sz="1200" cap="none">
                <a:solidFill>
                  <a:srgbClr val="FFFFFF"/>
                </a:solidFill>
              </a:rPr>
            </a:fld>
            <a:endParaRPr lang="en-US" sz="1200" cap="none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0"/>
              </a:spcAft>
              <a:defRPr lang="en-US"/>
            </a:pPr>
            <a:r>
              <a:rPr lang="en-US" cap="none">
                <a:solidFill>
                  <a:srgbClr val="3D9CF3"/>
                </a:solidFill>
              </a:rPr>
              <a:t>Example</a:t>
            </a:r>
            <a:endParaRPr lang="en-US" cap="none">
              <a:solidFill>
                <a:srgbClr val="3D9CF3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4580" y="1268730"/>
            <a:ext cx="10023475" cy="2617470"/>
          </a:xfrm>
        </p:spPr>
        <p:txBody>
          <a:bodyPr/>
          <a:lstStyle/>
          <a:p>
            <a:pPr>
              <a:defRPr lang="en-US"/>
            </a:pP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Construct  FA for these regular expressions :</a:t>
            </a:r>
            <a:endParaRPr lang="en-US" sz="28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</p:txBody>
      </p:sp>
      <p:sp>
        <p:nvSpPr>
          <p:cNvPr id="4" name="AutoShape 20"/>
          <p:cNvSpPr/>
          <p:nvPr/>
        </p:nvSpPr>
        <p:spPr>
          <a:xfrm>
            <a:off x="3608705" y="2865755"/>
            <a:ext cx="381000" cy="1219200"/>
          </a:xfrm>
          <a:prstGeom prst="upDownArrow">
            <a:avLst>
              <a:gd name="adj1" fmla="val 57500"/>
              <a:gd name="adj2" fmla="val 52074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vert" wrap="none" lIns="91440" tIns="45720" rIns="91440" bIns="45720" numCol="1" spcCol="215900" anchor="ctr"/>
          <a:lstStyle>
            <a:lvl1pPr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defRPr lang="en-US"/>
            </a:pPr>
          </a:p>
        </p:txBody>
      </p:sp>
      <p:sp>
        <p:nvSpPr>
          <p:cNvPr id="5" name="Text Box 19"/>
          <p:cNvSpPr/>
          <p:nvPr/>
        </p:nvSpPr>
        <p:spPr>
          <a:xfrm>
            <a:off x="3075305" y="2103755"/>
            <a:ext cx="1238885" cy="5219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defRPr lang="en-US"/>
            </a:pPr>
            <a:r>
              <a:rPr lang="en-US" sz="2800" cap="none">
                <a:latin typeface="Symbol" panose="05050102010706020507" pitchFamily="18" charset="2"/>
                <a:ea typeface="Calibri" panose="020F0502020204030204" pitchFamily="2" charset="0"/>
                <a:cs typeface="Calibri" panose="020F0502020204030204" pitchFamily="2" charset="0"/>
              </a:rPr>
              <a:t>0</a:t>
            </a:r>
            <a:r>
              <a:rPr lang="en-US" sz="2800" cap="none">
                <a:latin typeface="Garamond" panose="02020404030301010803" pitchFamily="1" charset="0"/>
                <a:ea typeface="Calibri" panose="020F0502020204030204" pitchFamily="2" charset="0"/>
                <a:cs typeface="Calibri" panose="020F0502020204030204" pitchFamily="2" charset="0"/>
              </a:rPr>
              <a:t>*1*2 *</a:t>
            </a:r>
            <a:endParaRPr lang="en-US" sz="2800" cap="none">
              <a:latin typeface="Symbol" panose="05050102010706020507" pitchFamily="18" charset="2"/>
              <a:ea typeface="Calibri" panose="020F0502020204030204" pitchFamily="2" charset="0"/>
              <a:cs typeface="Calibri" panose="020F0502020204030204" pitchFamily="2" charset="0"/>
            </a:endParaRPr>
          </a:p>
        </p:txBody>
      </p:sp>
      <p:grpSp>
        <p:nvGrpSpPr>
          <p:cNvPr id="6" name="Group 65"/>
          <p:cNvGrpSpPr/>
          <p:nvPr/>
        </p:nvGrpSpPr>
        <p:grpSpPr>
          <a:xfrm>
            <a:off x="1371600" y="4343400"/>
            <a:ext cx="4816475" cy="1444625"/>
            <a:chOff x="1371600" y="4343400"/>
            <a:chExt cx="4816475" cy="1444625"/>
          </a:xfrm>
        </p:grpSpPr>
        <p:sp>
          <p:nvSpPr>
            <p:cNvPr id="26" name="Oval 4"/>
            <p:cNvSpPr/>
            <p:nvPr/>
          </p:nvSpPr>
          <p:spPr>
            <a:xfrm>
              <a:off x="3641090" y="5167630"/>
              <a:ext cx="731520" cy="6096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1440" tIns="45720" rIns="91440" bIns="45720" numCol="1" spcCol="215900" anchor="ctr"/>
            <a:lstStyle>
              <a:lvl1pPr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9pPr>
            </a:lstStyle>
            <a:p>
              <a:pPr>
                <a:defRPr lang="en-US"/>
              </a:pPr>
            </a:p>
          </p:txBody>
        </p:sp>
        <p:sp>
          <p:nvSpPr>
            <p:cNvPr id="25" name="Oval 5"/>
            <p:cNvSpPr/>
            <p:nvPr/>
          </p:nvSpPr>
          <p:spPr>
            <a:xfrm>
              <a:off x="5547995" y="5243830"/>
              <a:ext cx="548640" cy="4572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1440" tIns="45720" rIns="91440" bIns="45720" numCol="1" spcCol="215900" anchor="ctr"/>
            <a:lstStyle>
              <a:lvl1pPr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9pPr>
            </a:lstStyle>
            <a:p>
              <a:pPr>
                <a:defRPr lang="en-US"/>
              </a:pPr>
            </a:p>
          </p:txBody>
        </p:sp>
        <p:sp>
          <p:nvSpPr>
            <p:cNvPr id="24" name="Oval 6"/>
            <p:cNvSpPr/>
            <p:nvPr/>
          </p:nvSpPr>
          <p:spPr>
            <a:xfrm>
              <a:off x="5456555" y="5167630"/>
              <a:ext cx="731520" cy="6096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1440" tIns="45720" rIns="91440" bIns="45720" numCol="1" spcCol="215900" anchor="ctr"/>
            <a:lstStyle>
              <a:lvl1pPr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9pPr>
            </a:lstStyle>
            <a:p>
              <a:pPr>
                <a:defRPr lang="en-US"/>
              </a:pPr>
            </a:p>
          </p:txBody>
        </p:sp>
        <p:sp>
          <p:nvSpPr>
            <p:cNvPr id="23" name="Line 7"/>
            <p:cNvSpPr/>
            <p:nvPr/>
          </p:nvSpPr>
          <p:spPr>
            <a:xfrm>
              <a:off x="4372610" y="5502910"/>
              <a:ext cx="1061720" cy="1397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vert="horz" wrap="none" lIns="91440" tIns="45720" rIns="91440" bIns="45720" numCol="1" spcCol="215900" anchor="ctr"/>
            <a:lstStyle/>
            <a:p>
              <a:pPr>
                <a:defRPr lang="en-US"/>
              </a:pPr>
            </a:p>
          </p:txBody>
        </p:sp>
        <p:sp>
          <p:nvSpPr>
            <p:cNvPr id="22" name="Freeform 9"/>
            <p:cNvSpPr/>
            <p:nvPr/>
          </p:nvSpPr>
          <p:spPr>
            <a:xfrm>
              <a:off x="3549650" y="4710430"/>
              <a:ext cx="655320" cy="533400"/>
            </a:xfrm>
            <a:custGeom>
              <a:avLst/>
              <a:gdLst/>
              <a:ahLst/>
              <a:cxnLst/>
              <a:rect l="0" t="0" r="655320" b="533400"/>
              <a:pathLst>
                <a:path w="655320" h="533400">
                  <a:moveTo>
                    <a:pt x="198120" y="533400"/>
                  </a:moveTo>
                  <a:cubicBezTo>
                    <a:pt x="114300" y="469624"/>
                    <a:pt x="30480" y="405848"/>
                    <a:pt x="15240" y="324678"/>
                  </a:cubicBezTo>
                  <a:cubicBezTo>
                    <a:pt x="0" y="243509"/>
                    <a:pt x="15240" y="92765"/>
                    <a:pt x="106680" y="46383"/>
                  </a:cubicBezTo>
                  <a:cubicBezTo>
                    <a:pt x="198120" y="0"/>
                    <a:pt x="472440" y="11596"/>
                    <a:pt x="563880" y="46383"/>
                  </a:cubicBezTo>
                  <a:cubicBezTo>
                    <a:pt x="655320" y="81170"/>
                    <a:pt x="655320" y="185530"/>
                    <a:pt x="655320" y="255104"/>
                  </a:cubicBezTo>
                  <a:cubicBezTo>
                    <a:pt x="655320" y="324678"/>
                    <a:pt x="609600" y="394252"/>
                    <a:pt x="563880" y="463826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vert="horz" wrap="none" lIns="0" tIns="0" rIns="655320" bIns="533400" numCol="1" spcCol="215900" anchor="ctr"/>
            <a:lstStyle/>
            <a:p>
              <a:pPr>
                <a:defRPr lang="en-US"/>
              </a:pPr>
            </a:p>
          </p:txBody>
        </p:sp>
        <p:sp>
          <p:nvSpPr>
            <p:cNvPr id="21" name="Freeform 10"/>
            <p:cNvSpPr/>
            <p:nvPr/>
          </p:nvSpPr>
          <p:spPr>
            <a:xfrm>
              <a:off x="5365115" y="4710430"/>
              <a:ext cx="655320" cy="533400"/>
            </a:xfrm>
            <a:custGeom>
              <a:avLst/>
              <a:gdLst/>
              <a:ahLst/>
              <a:cxnLst/>
              <a:rect l="0" t="0" r="655320" b="533400"/>
              <a:pathLst>
                <a:path w="655320" h="533400">
                  <a:moveTo>
                    <a:pt x="198120" y="533400"/>
                  </a:moveTo>
                  <a:cubicBezTo>
                    <a:pt x="114300" y="469624"/>
                    <a:pt x="30480" y="405848"/>
                    <a:pt x="15240" y="324678"/>
                  </a:cubicBezTo>
                  <a:cubicBezTo>
                    <a:pt x="0" y="243509"/>
                    <a:pt x="15240" y="92765"/>
                    <a:pt x="106680" y="46383"/>
                  </a:cubicBezTo>
                  <a:cubicBezTo>
                    <a:pt x="198120" y="0"/>
                    <a:pt x="472440" y="11596"/>
                    <a:pt x="563880" y="46383"/>
                  </a:cubicBezTo>
                  <a:cubicBezTo>
                    <a:pt x="655320" y="81170"/>
                    <a:pt x="655320" y="185530"/>
                    <a:pt x="655320" y="255104"/>
                  </a:cubicBezTo>
                  <a:cubicBezTo>
                    <a:pt x="655320" y="324678"/>
                    <a:pt x="609600" y="394252"/>
                    <a:pt x="563880" y="463826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vert="horz" wrap="none" lIns="0" tIns="0" rIns="655320" bIns="533400" numCol="1" spcCol="215900" anchor="ctr"/>
            <a:lstStyle/>
            <a:p>
              <a:pPr>
                <a:defRPr lang="en-US"/>
              </a:pPr>
            </a:p>
          </p:txBody>
        </p:sp>
        <p:sp>
          <p:nvSpPr>
            <p:cNvPr id="20" name="Text Box 11"/>
            <p:cNvSpPr/>
            <p:nvPr/>
          </p:nvSpPr>
          <p:spPr>
            <a:xfrm>
              <a:off x="4660900" y="5061585"/>
              <a:ext cx="316865" cy="4603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9pPr>
            </a:lstStyle>
            <a:p>
              <a:pPr>
                <a:defRPr lang="en-US"/>
              </a:pPr>
              <a:r>
                <a:rPr lang="en-US" cap="none">
                  <a:latin typeface="Symbol" panose="05050102010706020507" pitchFamily="18" charset="2"/>
                  <a:ea typeface="Calibri" panose="020F0502020204030204" pitchFamily="2" charset="0"/>
                  <a:cs typeface="Calibri" panose="020F0502020204030204" pitchFamily="2" charset="0"/>
                </a:rPr>
                <a:t>e</a:t>
              </a:r>
              <a:endParaRPr lang="en-US" cap="none">
                <a:latin typeface="Garamond" panose="02020404030301010803" pitchFamily="1" charset="0"/>
                <a:ea typeface="Calibri" panose="020F0502020204030204" pitchFamily="2" charset="0"/>
                <a:cs typeface="Calibri" panose="020F0502020204030204" pitchFamily="2" charset="0"/>
              </a:endParaRPr>
            </a:p>
          </p:txBody>
        </p:sp>
        <p:sp>
          <p:nvSpPr>
            <p:cNvPr id="19" name="Text Box 12"/>
            <p:cNvSpPr/>
            <p:nvPr/>
          </p:nvSpPr>
          <p:spPr>
            <a:xfrm>
              <a:off x="5447030" y="4343400"/>
              <a:ext cx="325755" cy="4603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9pPr>
            </a:lstStyle>
            <a:p>
              <a:pPr>
                <a:defRPr lang="en-US"/>
              </a:pPr>
              <a:r>
                <a:rPr lang="en-US" cap="none">
                  <a:latin typeface="Garamond" panose="02020404030301010803" pitchFamily="1" charset="0"/>
                  <a:ea typeface="Calibri" panose="020F0502020204030204" pitchFamily="2" charset="0"/>
                  <a:cs typeface="Calibri" panose="020F0502020204030204" pitchFamily="2" charset="0"/>
                </a:rPr>
                <a:t>2</a:t>
              </a:r>
              <a:endParaRPr lang="en-US" cap="none">
                <a:latin typeface="Garamond" panose="02020404030301010803" pitchFamily="1" charset="0"/>
                <a:ea typeface="Calibri" panose="020F0502020204030204" pitchFamily="2" charset="0"/>
                <a:cs typeface="Calibri" panose="020F0502020204030204" pitchFamily="2" charset="0"/>
              </a:endParaRPr>
            </a:p>
          </p:txBody>
        </p:sp>
        <p:sp>
          <p:nvSpPr>
            <p:cNvPr id="18" name="Text Box 14"/>
            <p:cNvSpPr/>
            <p:nvPr/>
          </p:nvSpPr>
          <p:spPr>
            <a:xfrm>
              <a:off x="3662045" y="4343400"/>
              <a:ext cx="325755" cy="4603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9pPr>
            </a:lstStyle>
            <a:p>
              <a:pPr>
                <a:defRPr lang="en-US"/>
              </a:pPr>
              <a:r>
                <a:rPr lang="en-US" cap="none">
                  <a:latin typeface="Garamond" panose="02020404030301010803" pitchFamily="1" charset="0"/>
                  <a:ea typeface="Calibri" panose="020F0502020204030204" pitchFamily="2" charset="0"/>
                  <a:cs typeface="Calibri" panose="020F0502020204030204" pitchFamily="2" charset="0"/>
                </a:rPr>
                <a:t>1</a:t>
              </a:r>
              <a:endParaRPr lang="en-US" cap="none">
                <a:latin typeface="Garamond" panose="02020404030301010803" pitchFamily="1" charset="0"/>
                <a:ea typeface="Calibri" panose="020F0502020204030204" pitchFamily="2" charset="0"/>
                <a:cs typeface="Calibri" panose="020F0502020204030204" pitchFamily="2" charset="0"/>
              </a:endParaRPr>
            </a:p>
          </p:txBody>
        </p:sp>
        <p:sp>
          <p:nvSpPr>
            <p:cNvPr id="17" name="Rectangle 15"/>
            <p:cNvSpPr/>
            <p:nvPr/>
          </p:nvSpPr>
          <p:spPr>
            <a:xfrm>
              <a:off x="3755390" y="5181600"/>
              <a:ext cx="424815" cy="4603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9pPr>
            </a:lstStyle>
            <a:p>
              <a:pPr>
                <a:defRPr lang="en-US"/>
              </a:pPr>
              <a:r>
                <a:rPr lang="en-US" cap="none">
                  <a:latin typeface="Garamond" panose="02020404030301010803" pitchFamily="1" charset="0"/>
                  <a:ea typeface="Calibri" panose="020F0502020204030204" pitchFamily="2" charset="0"/>
                  <a:cs typeface="Calibri" panose="020F0502020204030204" pitchFamily="2" charset="0"/>
                </a:rPr>
                <a:t>q</a:t>
              </a:r>
              <a:r>
                <a:rPr lang="en-US" cap="none" baseline="-24000">
                  <a:latin typeface="Garamond" panose="02020404030301010803" pitchFamily="1" charset="0"/>
                  <a:ea typeface="Calibri" panose="020F0502020204030204" pitchFamily="2" charset="0"/>
                  <a:cs typeface="Calibri" panose="020F0502020204030204" pitchFamily="2" charset="0"/>
                </a:rPr>
                <a:t>1</a:t>
              </a:r>
              <a:endParaRPr lang="en-US" cap="none" baseline="-24000">
                <a:latin typeface="Garamond" panose="02020404030301010803" pitchFamily="1" charset="0"/>
                <a:ea typeface="Calibri" panose="020F0502020204030204" pitchFamily="2" charset="0"/>
                <a:cs typeface="Calibri" panose="020F0502020204030204" pitchFamily="2" charset="0"/>
              </a:endParaRPr>
            </a:p>
          </p:txBody>
        </p:sp>
        <p:sp>
          <p:nvSpPr>
            <p:cNvPr id="16" name="Rectangle 16"/>
            <p:cNvSpPr/>
            <p:nvPr/>
          </p:nvSpPr>
          <p:spPr>
            <a:xfrm>
              <a:off x="5570855" y="5181600"/>
              <a:ext cx="424815" cy="4603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9pPr>
            </a:lstStyle>
            <a:p>
              <a:pPr>
                <a:defRPr lang="en-US"/>
              </a:pPr>
              <a:r>
                <a:rPr lang="en-US" cap="none">
                  <a:latin typeface="Garamond" panose="02020404030301010803" pitchFamily="1" charset="0"/>
                  <a:ea typeface="Calibri" panose="020F0502020204030204" pitchFamily="2" charset="0"/>
                  <a:cs typeface="Calibri" panose="020F0502020204030204" pitchFamily="2" charset="0"/>
                </a:rPr>
                <a:t>q</a:t>
              </a:r>
              <a:r>
                <a:rPr lang="en-US" cap="none" baseline="-24000">
                  <a:latin typeface="Garamond" panose="02020404030301010803" pitchFamily="1" charset="0"/>
                  <a:ea typeface="Calibri" panose="020F0502020204030204" pitchFamily="2" charset="0"/>
                  <a:cs typeface="Calibri" panose="020F0502020204030204" pitchFamily="2" charset="0"/>
                </a:rPr>
                <a:t>2</a:t>
              </a:r>
              <a:endParaRPr lang="en-US" cap="none" baseline="-24000">
                <a:latin typeface="Garamond" panose="02020404030301010803" pitchFamily="1" charset="0"/>
                <a:ea typeface="Calibri" panose="020F0502020204030204" pitchFamily="2" charset="0"/>
                <a:cs typeface="Calibri" panose="020F0502020204030204" pitchFamily="2" charset="0"/>
              </a:endParaRPr>
            </a:p>
          </p:txBody>
        </p:sp>
        <p:sp>
          <p:nvSpPr>
            <p:cNvPr id="15" name="Line 17"/>
            <p:cNvSpPr/>
            <p:nvPr/>
          </p:nvSpPr>
          <p:spPr>
            <a:xfrm>
              <a:off x="1371600" y="5510530"/>
              <a:ext cx="375285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vert="horz" wrap="none" lIns="91440" tIns="45720" rIns="91440" bIns="45720" numCol="1" spcCol="215900" anchor="ctr"/>
            <a:lstStyle/>
            <a:p>
              <a:pPr>
                <a:defRPr lang="en-US"/>
              </a:pPr>
            </a:p>
          </p:txBody>
        </p:sp>
        <p:sp>
          <p:nvSpPr>
            <p:cNvPr id="14" name="Oval 6"/>
            <p:cNvSpPr/>
            <p:nvPr/>
          </p:nvSpPr>
          <p:spPr>
            <a:xfrm>
              <a:off x="1797050" y="5178425"/>
              <a:ext cx="731520" cy="6096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1440" tIns="45720" rIns="91440" bIns="45720" numCol="1" spcCol="215900" anchor="ctr"/>
            <a:lstStyle>
              <a:lvl1pPr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9pPr>
            </a:lstStyle>
            <a:p>
              <a:pPr>
                <a:defRPr lang="en-US"/>
              </a:pPr>
            </a:p>
          </p:txBody>
        </p:sp>
        <p:sp>
          <p:nvSpPr>
            <p:cNvPr id="13" name="Freeform 10"/>
            <p:cNvSpPr/>
            <p:nvPr/>
          </p:nvSpPr>
          <p:spPr>
            <a:xfrm>
              <a:off x="1705610" y="4721225"/>
              <a:ext cx="655320" cy="533400"/>
            </a:xfrm>
            <a:custGeom>
              <a:avLst/>
              <a:gdLst/>
              <a:ahLst/>
              <a:cxnLst/>
              <a:rect l="0" t="0" r="655320" b="533400"/>
              <a:pathLst>
                <a:path w="655320" h="533400">
                  <a:moveTo>
                    <a:pt x="198120" y="533400"/>
                  </a:moveTo>
                  <a:cubicBezTo>
                    <a:pt x="114300" y="469624"/>
                    <a:pt x="30480" y="405848"/>
                    <a:pt x="15240" y="324678"/>
                  </a:cubicBezTo>
                  <a:cubicBezTo>
                    <a:pt x="0" y="243509"/>
                    <a:pt x="15240" y="92765"/>
                    <a:pt x="106680" y="46383"/>
                  </a:cubicBezTo>
                  <a:cubicBezTo>
                    <a:pt x="198120" y="0"/>
                    <a:pt x="472440" y="11596"/>
                    <a:pt x="563880" y="46383"/>
                  </a:cubicBezTo>
                  <a:cubicBezTo>
                    <a:pt x="655320" y="81170"/>
                    <a:pt x="655320" y="185530"/>
                    <a:pt x="655320" y="255104"/>
                  </a:cubicBezTo>
                  <a:cubicBezTo>
                    <a:pt x="655320" y="324678"/>
                    <a:pt x="609600" y="394252"/>
                    <a:pt x="563880" y="463826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vert="horz" wrap="none" lIns="0" tIns="0" rIns="655320" bIns="533400" numCol="1" spcCol="215900" anchor="ctr"/>
            <a:lstStyle/>
            <a:p>
              <a:pPr>
                <a:defRPr lang="en-US"/>
              </a:pPr>
            </a:p>
          </p:txBody>
        </p:sp>
        <p:sp>
          <p:nvSpPr>
            <p:cNvPr id="12" name="Text Box 12"/>
            <p:cNvSpPr/>
            <p:nvPr/>
          </p:nvSpPr>
          <p:spPr>
            <a:xfrm>
              <a:off x="1840230" y="4354195"/>
              <a:ext cx="325755" cy="4603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9pPr>
            </a:lstStyle>
            <a:p>
              <a:pPr>
                <a:defRPr lang="en-US"/>
              </a:pPr>
              <a:r>
                <a:rPr lang="en-US" cap="none">
                  <a:latin typeface="Garamond" panose="02020404030301010803" pitchFamily="1" charset="0"/>
                  <a:ea typeface="Calibri" panose="020F0502020204030204" pitchFamily="2" charset="0"/>
                  <a:cs typeface="Calibri" panose="020F0502020204030204" pitchFamily="2" charset="0"/>
                </a:rPr>
                <a:t>0</a:t>
              </a:r>
              <a:endParaRPr lang="en-US" cap="none">
                <a:latin typeface="Garamond" panose="02020404030301010803" pitchFamily="1" charset="0"/>
                <a:ea typeface="Calibri" panose="020F0502020204030204" pitchFamily="2" charset="0"/>
                <a:cs typeface="Calibri" panose="020F0502020204030204" pitchFamily="2" charset="0"/>
              </a:endParaRPr>
            </a:p>
          </p:txBody>
        </p:sp>
        <p:sp>
          <p:nvSpPr>
            <p:cNvPr id="11" name="Rectangle 16"/>
            <p:cNvSpPr/>
            <p:nvPr/>
          </p:nvSpPr>
          <p:spPr>
            <a:xfrm>
              <a:off x="1911350" y="5192395"/>
              <a:ext cx="424815" cy="4603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9pPr>
            </a:lstStyle>
            <a:p>
              <a:pPr>
                <a:defRPr lang="en-US"/>
              </a:pPr>
              <a:r>
                <a:rPr lang="en-US" cap="none">
                  <a:latin typeface="Garamond" panose="02020404030301010803" pitchFamily="1" charset="0"/>
                  <a:ea typeface="Calibri" panose="020F0502020204030204" pitchFamily="2" charset="0"/>
                  <a:cs typeface="Calibri" panose="020F0502020204030204" pitchFamily="2" charset="0"/>
                </a:rPr>
                <a:t>q</a:t>
              </a:r>
              <a:r>
                <a:rPr lang="en-US" cap="none" baseline="-24000">
                  <a:latin typeface="Garamond" panose="02020404030301010803" pitchFamily="1" charset="0"/>
                  <a:ea typeface="Calibri" panose="020F0502020204030204" pitchFamily="2" charset="0"/>
                  <a:cs typeface="Calibri" panose="020F0502020204030204" pitchFamily="2" charset="0"/>
                </a:rPr>
                <a:t>0</a:t>
              </a:r>
              <a:endParaRPr lang="en-US" cap="none" baseline="-24000">
                <a:latin typeface="Garamond" panose="02020404030301010803" pitchFamily="1" charset="0"/>
                <a:ea typeface="Calibri" panose="020F0502020204030204" pitchFamily="2" charset="0"/>
                <a:cs typeface="Calibri" panose="020F0502020204030204" pitchFamily="2" charset="0"/>
              </a:endParaRPr>
            </a:p>
          </p:txBody>
        </p:sp>
        <p:sp>
          <p:nvSpPr>
            <p:cNvPr id="10" name="Line 7"/>
            <p:cNvSpPr/>
            <p:nvPr/>
          </p:nvSpPr>
          <p:spPr>
            <a:xfrm>
              <a:off x="2531745" y="5499735"/>
              <a:ext cx="1062355" cy="1397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vert="horz" wrap="none" lIns="91440" tIns="45720" rIns="91440" bIns="45720" numCol="1" spcCol="215900" anchor="ctr"/>
            <a:lstStyle/>
            <a:p>
              <a:pPr>
                <a:defRPr lang="en-US"/>
              </a:pPr>
            </a:p>
          </p:txBody>
        </p:sp>
        <p:sp>
          <p:nvSpPr>
            <p:cNvPr id="9" name="Text Box 11"/>
            <p:cNvSpPr/>
            <p:nvPr/>
          </p:nvSpPr>
          <p:spPr>
            <a:xfrm>
              <a:off x="2808605" y="5057775"/>
              <a:ext cx="316865" cy="4603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9pPr>
            </a:lstStyle>
            <a:p>
              <a:pPr>
                <a:defRPr lang="en-US"/>
              </a:pPr>
              <a:r>
                <a:rPr lang="en-US" cap="none">
                  <a:latin typeface="Symbol" panose="05050102010706020507" pitchFamily="18" charset="2"/>
                  <a:ea typeface="Calibri" panose="020F0502020204030204" pitchFamily="2" charset="0"/>
                  <a:cs typeface="Calibri" panose="020F0502020204030204" pitchFamily="2" charset="0"/>
                </a:rPr>
                <a:t>e</a:t>
              </a:r>
              <a:endParaRPr lang="en-US" cap="none">
                <a:latin typeface="Garamond" panose="02020404030301010803" pitchFamily="1" charset="0"/>
                <a:ea typeface="Calibri" panose="020F0502020204030204" pitchFamily="2" charset="0"/>
                <a:cs typeface="Calibri" panose="020F0502020204030204" pitchFamily="2" charset="0"/>
              </a:endParaRPr>
            </a:p>
          </p:txBody>
        </p:sp>
        <p:sp>
          <p:nvSpPr>
            <p:cNvPr id="8" name="Oval 5"/>
            <p:cNvSpPr/>
            <p:nvPr/>
          </p:nvSpPr>
          <p:spPr>
            <a:xfrm>
              <a:off x="3736340" y="5248275"/>
              <a:ext cx="548640" cy="4572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1440" tIns="45720" rIns="91440" bIns="45720" numCol="1" spcCol="215900" anchor="ctr"/>
            <a:lstStyle>
              <a:lvl1pPr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9pPr>
            </a:lstStyle>
            <a:p>
              <a:pPr>
                <a:defRPr lang="en-US"/>
              </a:pPr>
            </a:p>
          </p:txBody>
        </p:sp>
        <p:sp>
          <p:nvSpPr>
            <p:cNvPr id="7" name="Oval 5"/>
            <p:cNvSpPr/>
            <p:nvPr/>
          </p:nvSpPr>
          <p:spPr>
            <a:xfrm>
              <a:off x="1894840" y="5254625"/>
              <a:ext cx="548640" cy="4572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1440" tIns="45720" rIns="91440" bIns="45720" numCol="1" spcCol="215900" anchor="ctr"/>
            <a:lstStyle>
              <a:lvl1pPr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9pPr>
            </a:lstStyle>
            <a:p>
              <a:pPr>
                <a:defRPr lang="en-US"/>
              </a:pPr>
            </a:p>
          </p:txBody>
        </p:sp>
      </p:grpSp>
      <p:sp>
        <p:nvSpPr>
          <p:cNvPr id="27" name="Text Box 19"/>
          <p:cNvSpPr/>
          <p:nvPr/>
        </p:nvSpPr>
        <p:spPr>
          <a:xfrm>
            <a:off x="8229600" y="2209800"/>
            <a:ext cx="2335530" cy="5219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defRPr lang="en-US"/>
            </a:pPr>
            <a:r>
              <a:rPr lang="en-US" sz="2800" cap="none">
                <a:latin typeface="Symbol" panose="05050102010706020507" pitchFamily="18" charset="2"/>
                <a:ea typeface="Calibri" panose="020F0502020204030204" pitchFamily="2" charset="0"/>
                <a:cs typeface="Calibri" panose="020F0502020204030204" pitchFamily="2" charset="0"/>
              </a:rPr>
              <a:t>1</a:t>
            </a:r>
            <a:r>
              <a:rPr lang="en-US" sz="2800" cap="none">
                <a:latin typeface="Garamond" panose="02020404030301010803" pitchFamily="1" charset="0"/>
                <a:ea typeface="Calibri" panose="020F0502020204030204" pitchFamily="2" charset="0"/>
                <a:cs typeface="Calibri" panose="020F0502020204030204" pitchFamily="2" charset="0"/>
              </a:rPr>
              <a:t>*0(1*+01*0) *</a:t>
            </a:r>
            <a:endParaRPr lang="en-US" sz="2800" cap="none">
              <a:latin typeface="Symbol" panose="05050102010706020507" pitchFamily="18" charset="2"/>
              <a:ea typeface="Calibri" panose="020F0502020204030204" pitchFamily="2" charset="0"/>
              <a:cs typeface="Calibri" panose="020F0502020204030204" pitchFamily="2" charset="0"/>
            </a:endParaRPr>
          </a:p>
        </p:txBody>
      </p:sp>
      <p:sp>
        <p:nvSpPr>
          <p:cNvPr id="28" name="AutoShape 20"/>
          <p:cNvSpPr/>
          <p:nvPr/>
        </p:nvSpPr>
        <p:spPr>
          <a:xfrm>
            <a:off x="8991600" y="2743200"/>
            <a:ext cx="381000" cy="1219200"/>
          </a:xfrm>
          <a:prstGeom prst="upDownArrow">
            <a:avLst>
              <a:gd name="adj1" fmla="val 57500"/>
              <a:gd name="adj2" fmla="val 52074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vert" wrap="none" lIns="91440" tIns="45720" rIns="91440" bIns="45720" numCol="1" spcCol="215900" anchor="ctr"/>
          <a:lstStyle>
            <a:lvl1pPr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defRPr lang="en-US"/>
            </a:pPr>
          </a:p>
        </p:txBody>
      </p:sp>
      <p:grpSp>
        <p:nvGrpSpPr>
          <p:cNvPr id="29" name="Group 4"/>
          <p:cNvGrpSpPr/>
          <p:nvPr/>
        </p:nvGrpSpPr>
        <p:grpSpPr>
          <a:xfrm>
            <a:off x="7637780" y="4378325"/>
            <a:ext cx="2882900" cy="1720850"/>
            <a:chOff x="7637780" y="4378325"/>
            <a:chExt cx="2882900" cy="1720850"/>
          </a:xfrm>
        </p:grpSpPr>
        <p:sp>
          <p:nvSpPr>
            <p:cNvPr id="44" name="Rectangle 38"/>
            <p:cNvSpPr/>
            <p:nvPr/>
          </p:nvSpPr>
          <p:spPr>
            <a:xfrm>
              <a:off x="8193405" y="5257800"/>
              <a:ext cx="424815" cy="4603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9pPr>
            </a:lstStyle>
            <a:p>
              <a:pPr>
                <a:defRPr lang="en-US"/>
              </a:pPr>
              <a:r>
                <a:rPr lang="en-US" cap="none">
                  <a:latin typeface="Garamond" panose="02020404030301010803" pitchFamily="1" charset="0"/>
                  <a:ea typeface="Calibri" panose="020F0502020204030204" pitchFamily="2" charset="0"/>
                  <a:cs typeface="Calibri" panose="020F0502020204030204" pitchFamily="2" charset="0"/>
                </a:rPr>
                <a:t>q</a:t>
              </a:r>
              <a:r>
                <a:rPr lang="en-US" cap="none" baseline="-24000">
                  <a:latin typeface="Garamond" panose="02020404030301010803" pitchFamily="1" charset="0"/>
                  <a:ea typeface="Calibri" panose="020F0502020204030204" pitchFamily="2" charset="0"/>
                  <a:cs typeface="Calibri" panose="020F0502020204030204" pitchFamily="2" charset="0"/>
                </a:rPr>
                <a:t>0</a:t>
              </a:r>
              <a:endParaRPr lang="en-US" cap="none" baseline="-24000">
                <a:latin typeface="Garamond" panose="02020404030301010803" pitchFamily="1" charset="0"/>
                <a:ea typeface="Calibri" panose="020F0502020204030204" pitchFamily="2" charset="0"/>
                <a:cs typeface="Calibri" panose="020F0502020204030204" pitchFamily="2" charset="0"/>
              </a:endParaRPr>
            </a:p>
          </p:txBody>
        </p:sp>
        <p:sp>
          <p:nvSpPr>
            <p:cNvPr id="43" name="Rectangle 39"/>
            <p:cNvSpPr/>
            <p:nvPr/>
          </p:nvSpPr>
          <p:spPr>
            <a:xfrm>
              <a:off x="9930130" y="5245100"/>
              <a:ext cx="424815" cy="4603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Gill Sans MT" panose="020B0502020104020203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9pPr>
            </a:lstStyle>
            <a:p>
              <a:pPr>
                <a:defRPr lang="en-US"/>
              </a:pPr>
              <a:r>
                <a:rPr lang="en-US" cap="none">
                  <a:latin typeface="Garamond" panose="02020404030301010803" pitchFamily="1" charset="0"/>
                  <a:ea typeface="Calibri" panose="020F0502020204030204" pitchFamily="2" charset="0"/>
                  <a:cs typeface="Calibri" panose="020F0502020204030204" pitchFamily="2" charset="0"/>
                </a:rPr>
                <a:t>q</a:t>
              </a:r>
              <a:r>
                <a:rPr lang="en-US" cap="none" baseline="-24000">
                  <a:latin typeface="Garamond" panose="02020404030301010803" pitchFamily="1" charset="0"/>
                  <a:ea typeface="Calibri" panose="020F0502020204030204" pitchFamily="2" charset="0"/>
                  <a:cs typeface="Calibri" panose="020F0502020204030204" pitchFamily="2" charset="0"/>
                </a:rPr>
                <a:t>1</a:t>
              </a:r>
              <a:endParaRPr lang="en-US" cap="none" baseline="-24000">
                <a:latin typeface="Garamond" panose="02020404030301010803" pitchFamily="1" charset="0"/>
                <a:ea typeface="Calibri" panose="020F0502020204030204" pitchFamily="2" charset="0"/>
                <a:cs typeface="Calibri" panose="020F0502020204030204" pitchFamily="2" charset="0"/>
              </a:endParaRPr>
            </a:p>
          </p:txBody>
        </p:sp>
        <p:grpSp>
          <p:nvGrpSpPr>
            <p:cNvPr id="30" name="Group 3"/>
            <p:cNvGrpSpPr/>
            <p:nvPr/>
          </p:nvGrpSpPr>
          <p:grpSpPr>
            <a:xfrm>
              <a:off x="7637780" y="4378325"/>
              <a:ext cx="2882900" cy="1720850"/>
              <a:chOff x="7637780" y="4378325"/>
              <a:chExt cx="2882900" cy="1720850"/>
            </a:xfrm>
          </p:grpSpPr>
          <p:sp>
            <p:nvSpPr>
              <p:cNvPr id="42" name="Oval 4"/>
              <p:cNvSpPr/>
              <p:nvPr/>
            </p:nvSpPr>
            <p:spPr>
              <a:xfrm>
                <a:off x="9788525" y="5202555"/>
                <a:ext cx="732155" cy="6096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none" lIns="91440" tIns="45720" rIns="91440" bIns="45720" numCol="1" spcCol="215900" anchor="ctr"/>
              <a:lstStyle>
                <a:lvl1pPr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1pPr>
                <a:lvl2pPr marL="742950" indent="-28575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2pPr>
                <a:lvl3pPr marL="11430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3pPr>
                <a:lvl4pPr marL="16002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4pPr>
                <a:lvl5pPr marL="20574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9pPr>
              </a:lstStyle>
              <a:p>
                <a:pPr>
                  <a:defRPr lang="en-US"/>
                </a:pPr>
              </a:p>
            </p:txBody>
          </p:sp>
          <p:sp>
            <p:nvSpPr>
              <p:cNvPr id="41" name="Freeform 9"/>
              <p:cNvSpPr/>
              <p:nvPr/>
            </p:nvSpPr>
            <p:spPr>
              <a:xfrm>
                <a:off x="9736455" y="4745355"/>
                <a:ext cx="655320" cy="533400"/>
              </a:xfrm>
              <a:custGeom>
                <a:avLst/>
                <a:gdLst/>
                <a:ahLst/>
                <a:cxnLst/>
                <a:rect l="0" t="0" r="655320" b="533400"/>
                <a:pathLst>
                  <a:path w="655320" h="533400">
                    <a:moveTo>
                      <a:pt x="198120" y="533400"/>
                    </a:moveTo>
                    <a:cubicBezTo>
                      <a:pt x="114300" y="469624"/>
                      <a:pt x="30480" y="405848"/>
                      <a:pt x="15240" y="324678"/>
                    </a:cubicBezTo>
                    <a:cubicBezTo>
                      <a:pt x="0" y="243509"/>
                      <a:pt x="15240" y="92765"/>
                      <a:pt x="106680" y="46383"/>
                    </a:cubicBezTo>
                    <a:cubicBezTo>
                      <a:pt x="198120" y="0"/>
                      <a:pt x="472440" y="11596"/>
                      <a:pt x="563880" y="46383"/>
                    </a:cubicBezTo>
                    <a:cubicBezTo>
                      <a:pt x="655320" y="81170"/>
                      <a:pt x="655320" y="185530"/>
                      <a:pt x="655320" y="255104"/>
                    </a:cubicBezTo>
                    <a:cubicBezTo>
                      <a:pt x="655320" y="324678"/>
                      <a:pt x="609600" y="394252"/>
                      <a:pt x="563880" y="463826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headEnd type="none"/>
                <a:tailEnd type="triangle" w="med" len="med"/>
              </a:ln>
              <a:effectLst/>
            </p:spPr>
            <p:txBody>
              <a:bodyPr vert="horz" wrap="none" lIns="0" tIns="0" rIns="655320" bIns="533400" numCol="1" spcCol="215900" anchor="ctr"/>
              <a:lstStyle/>
              <a:p>
                <a:pPr>
                  <a:defRPr lang="en-US"/>
                </a:pPr>
              </a:p>
            </p:txBody>
          </p:sp>
          <p:sp>
            <p:nvSpPr>
              <p:cNvPr id="40" name="Text Box 14"/>
              <p:cNvSpPr/>
              <p:nvPr/>
            </p:nvSpPr>
            <p:spPr>
              <a:xfrm>
                <a:off x="9848850" y="4378325"/>
                <a:ext cx="325755" cy="4603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none" lIns="91440" tIns="45720" rIns="91440" bIns="45720" numCol="1" spcCol="215900" anchor="t"/>
              <a:lstStyle>
                <a:lvl1pPr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1pPr>
                <a:lvl2pPr marL="742950" indent="-28575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2pPr>
                <a:lvl3pPr marL="11430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3pPr>
                <a:lvl4pPr marL="16002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4pPr>
                <a:lvl5pPr marL="20574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9pPr>
              </a:lstStyle>
              <a:p>
                <a:pPr>
                  <a:defRPr lang="en-US"/>
                </a:pPr>
                <a:r>
                  <a:rPr lang="en-US" cap="none">
                    <a:latin typeface="Garamond" panose="02020404030301010803" pitchFamily="1" charset="0"/>
                    <a:ea typeface="Calibri" panose="020F0502020204030204" pitchFamily="2" charset="0"/>
                    <a:cs typeface="Calibri" panose="020F0502020204030204" pitchFamily="2" charset="0"/>
                  </a:rPr>
                  <a:t>1</a:t>
                </a:r>
                <a:endParaRPr lang="en-US" cap="none">
                  <a:latin typeface="Garamond" panose="02020404030301010803" pitchFamily="1" charset="0"/>
                  <a:ea typeface="Calibri" panose="020F0502020204030204" pitchFamily="2" charset="0"/>
                  <a:cs typeface="Calibri" panose="020F0502020204030204" pitchFamily="2" charset="0"/>
                </a:endParaRPr>
              </a:p>
            </p:txBody>
          </p:sp>
          <p:sp>
            <p:nvSpPr>
              <p:cNvPr id="39" name="Line 17"/>
              <p:cNvSpPr/>
              <p:nvPr/>
            </p:nvSpPr>
            <p:spPr>
              <a:xfrm>
                <a:off x="7637780" y="5545455"/>
                <a:ext cx="37465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headEnd type="none"/>
                <a:tailEnd type="triangle" w="med" len="med"/>
              </a:ln>
              <a:effectLst/>
            </p:spPr>
            <p:txBody>
              <a:bodyPr vert="horz" wrap="none" lIns="91440" tIns="45720" rIns="91440" bIns="45720" numCol="1" spcCol="215900" anchor="ctr"/>
              <a:lstStyle/>
              <a:p>
                <a:pPr>
                  <a:defRPr lang="en-US"/>
                </a:pPr>
              </a:p>
            </p:txBody>
          </p:sp>
          <p:sp>
            <p:nvSpPr>
              <p:cNvPr id="38" name="Oval 6"/>
              <p:cNvSpPr/>
              <p:nvPr/>
            </p:nvSpPr>
            <p:spPr>
              <a:xfrm>
                <a:off x="8023225" y="5213350"/>
                <a:ext cx="732155" cy="6096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none" lIns="91440" tIns="45720" rIns="91440" bIns="45720" numCol="1" spcCol="215900" anchor="ctr"/>
              <a:lstStyle>
                <a:lvl1pPr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1pPr>
                <a:lvl2pPr marL="742950" indent="-28575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2pPr>
                <a:lvl3pPr marL="11430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3pPr>
                <a:lvl4pPr marL="16002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4pPr>
                <a:lvl5pPr marL="20574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9pPr>
              </a:lstStyle>
              <a:p>
                <a:pPr>
                  <a:defRPr lang="en-US"/>
                </a:pPr>
              </a:p>
            </p:txBody>
          </p:sp>
          <p:sp>
            <p:nvSpPr>
              <p:cNvPr id="37" name="Freeform 10"/>
              <p:cNvSpPr/>
              <p:nvPr/>
            </p:nvSpPr>
            <p:spPr>
              <a:xfrm>
                <a:off x="7933055" y="4756150"/>
                <a:ext cx="655320" cy="533400"/>
              </a:xfrm>
              <a:custGeom>
                <a:avLst/>
                <a:gdLst/>
                <a:ahLst/>
                <a:cxnLst/>
                <a:rect l="0" t="0" r="655320" b="533400"/>
                <a:pathLst>
                  <a:path w="655320" h="533400">
                    <a:moveTo>
                      <a:pt x="198120" y="533400"/>
                    </a:moveTo>
                    <a:cubicBezTo>
                      <a:pt x="114300" y="469624"/>
                      <a:pt x="30480" y="405848"/>
                      <a:pt x="15240" y="324678"/>
                    </a:cubicBezTo>
                    <a:cubicBezTo>
                      <a:pt x="0" y="243509"/>
                      <a:pt x="15240" y="92765"/>
                      <a:pt x="106680" y="46383"/>
                    </a:cubicBezTo>
                    <a:cubicBezTo>
                      <a:pt x="198120" y="0"/>
                      <a:pt x="472440" y="11596"/>
                      <a:pt x="563880" y="46383"/>
                    </a:cubicBezTo>
                    <a:cubicBezTo>
                      <a:pt x="655320" y="81170"/>
                      <a:pt x="655320" y="185530"/>
                      <a:pt x="655320" y="255104"/>
                    </a:cubicBezTo>
                    <a:cubicBezTo>
                      <a:pt x="655320" y="324678"/>
                      <a:pt x="609600" y="394252"/>
                      <a:pt x="563880" y="463826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headEnd type="none"/>
                <a:tailEnd type="triangle" w="med" len="med"/>
              </a:ln>
              <a:effectLst/>
            </p:spPr>
            <p:txBody>
              <a:bodyPr vert="horz" wrap="none" lIns="0" tIns="0" rIns="655320" bIns="533400" numCol="1" spcCol="215900" anchor="ctr"/>
              <a:lstStyle/>
              <a:p>
                <a:pPr>
                  <a:defRPr lang="en-US"/>
                </a:pPr>
              </a:p>
            </p:txBody>
          </p:sp>
          <p:sp>
            <p:nvSpPr>
              <p:cNvPr id="36" name="Text Box 12"/>
              <p:cNvSpPr/>
              <p:nvPr/>
            </p:nvSpPr>
            <p:spPr>
              <a:xfrm>
                <a:off x="8067675" y="4389755"/>
                <a:ext cx="325755" cy="4603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none" lIns="91440" tIns="45720" rIns="91440" bIns="45720" numCol="1" spcCol="215900" anchor="t"/>
              <a:lstStyle>
                <a:lvl1pPr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1pPr>
                <a:lvl2pPr marL="742950" indent="-28575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2pPr>
                <a:lvl3pPr marL="11430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3pPr>
                <a:lvl4pPr marL="16002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4pPr>
                <a:lvl5pPr marL="20574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9pPr>
              </a:lstStyle>
              <a:p>
                <a:pPr>
                  <a:defRPr lang="en-US"/>
                </a:pPr>
                <a:r>
                  <a:rPr lang="en-US" cap="none">
                    <a:latin typeface="Garamond" panose="02020404030301010803" pitchFamily="1" charset="0"/>
                    <a:ea typeface="Calibri" panose="020F0502020204030204" pitchFamily="2" charset="0"/>
                    <a:cs typeface="Calibri" panose="020F0502020204030204" pitchFamily="2" charset="0"/>
                  </a:rPr>
                  <a:t>1</a:t>
                </a:r>
                <a:endParaRPr lang="en-US" cap="none">
                  <a:latin typeface="Garamond" panose="02020404030301010803" pitchFamily="1" charset="0"/>
                  <a:ea typeface="Calibri" panose="020F0502020204030204" pitchFamily="2" charset="0"/>
                  <a:cs typeface="Calibri" panose="020F0502020204030204" pitchFamily="2" charset="0"/>
                </a:endParaRPr>
              </a:p>
            </p:txBody>
          </p:sp>
          <p:sp>
            <p:nvSpPr>
              <p:cNvPr id="35" name="Line 7"/>
              <p:cNvSpPr/>
              <p:nvPr/>
            </p:nvSpPr>
            <p:spPr>
              <a:xfrm>
                <a:off x="8720455" y="5378450"/>
                <a:ext cx="1061720" cy="14605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headEnd type="none"/>
                <a:tailEnd type="triangle" w="med" len="med"/>
              </a:ln>
              <a:effectLst/>
            </p:spPr>
            <p:txBody>
              <a:bodyPr vert="horz" wrap="none" lIns="91440" tIns="45720" rIns="91440" bIns="45720" numCol="1" spcCol="215900" anchor="ctr"/>
              <a:lstStyle/>
              <a:p>
                <a:pPr>
                  <a:defRPr lang="en-US"/>
                </a:pPr>
              </a:p>
            </p:txBody>
          </p:sp>
          <p:sp>
            <p:nvSpPr>
              <p:cNvPr id="34" name="Oval 5"/>
              <p:cNvSpPr/>
              <p:nvPr/>
            </p:nvSpPr>
            <p:spPr>
              <a:xfrm>
                <a:off x="9885680" y="5283200"/>
                <a:ext cx="547370" cy="4572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none" lIns="91440" tIns="45720" rIns="91440" bIns="45720" numCol="1" spcCol="215900" anchor="ctr"/>
              <a:lstStyle>
                <a:lvl1pPr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1pPr>
                <a:lvl2pPr marL="742950" indent="-28575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2pPr>
                <a:lvl3pPr marL="11430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3pPr>
                <a:lvl4pPr marL="16002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4pPr>
                <a:lvl5pPr marL="20574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9pPr>
              </a:lstStyle>
              <a:p>
                <a:pPr>
                  <a:defRPr lang="en-US"/>
                </a:pPr>
              </a:p>
            </p:txBody>
          </p:sp>
          <p:sp>
            <p:nvSpPr>
              <p:cNvPr id="33" name="Line 7"/>
              <p:cNvSpPr/>
              <p:nvPr/>
            </p:nvSpPr>
            <p:spPr>
              <a:xfrm>
                <a:off x="8737600" y="5638800"/>
                <a:ext cx="1060450" cy="14605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headEnd type="arrow" w="med" len="med"/>
                <a:tailEnd type="none"/>
              </a:ln>
              <a:effectLst/>
            </p:spPr>
            <p:txBody>
              <a:bodyPr vert="horz" wrap="none" lIns="91440" tIns="45720" rIns="91440" bIns="45720" numCol="1" spcCol="215900" anchor="ctr"/>
              <a:lstStyle/>
              <a:p>
                <a:pPr>
                  <a:defRPr lang="en-US"/>
                </a:pPr>
              </a:p>
            </p:txBody>
          </p:sp>
          <p:sp>
            <p:nvSpPr>
              <p:cNvPr id="32" name="Text Box 12"/>
              <p:cNvSpPr/>
              <p:nvPr/>
            </p:nvSpPr>
            <p:spPr>
              <a:xfrm>
                <a:off x="8991600" y="4981575"/>
                <a:ext cx="325755" cy="4603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none" lIns="91440" tIns="45720" rIns="91440" bIns="45720" numCol="1" spcCol="215900" anchor="t"/>
              <a:lstStyle>
                <a:lvl1pPr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1pPr>
                <a:lvl2pPr marL="742950" indent="-28575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2pPr>
                <a:lvl3pPr marL="11430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3pPr>
                <a:lvl4pPr marL="16002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4pPr>
                <a:lvl5pPr marL="20574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9pPr>
              </a:lstStyle>
              <a:p>
                <a:pPr>
                  <a:defRPr lang="en-US"/>
                </a:pPr>
                <a:r>
                  <a:rPr lang="en-US" cap="none">
                    <a:latin typeface="Garamond" panose="02020404030301010803" pitchFamily="1" charset="0"/>
                    <a:ea typeface="Calibri" panose="020F0502020204030204" pitchFamily="2" charset="0"/>
                    <a:cs typeface="Calibri" panose="020F0502020204030204" pitchFamily="2" charset="0"/>
                  </a:rPr>
                  <a:t>0</a:t>
                </a:r>
                <a:endParaRPr lang="en-US" cap="none">
                  <a:latin typeface="Garamond" panose="02020404030301010803" pitchFamily="1" charset="0"/>
                  <a:ea typeface="Calibri" panose="020F0502020204030204" pitchFamily="2" charset="0"/>
                  <a:cs typeface="Calibri" panose="020F0502020204030204" pitchFamily="2" charset="0"/>
                </a:endParaRPr>
              </a:p>
            </p:txBody>
          </p:sp>
          <p:sp>
            <p:nvSpPr>
              <p:cNvPr id="31" name="Text Box 12"/>
              <p:cNvSpPr/>
              <p:nvPr/>
            </p:nvSpPr>
            <p:spPr>
              <a:xfrm>
                <a:off x="9044305" y="5638800"/>
                <a:ext cx="325755" cy="4603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none" lIns="91440" tIns="45720" rIns="91440" bIns="45720" numCol="1" spcCol="215900" anchor="t"/>
              <a:lstStyle>
                <a:lvl1pPr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1pPr>
                <a:lvl2pPr marL="742950" indent="-28575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2pPr>
                <a:lvl3pPr marL="11430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3pPr>
                <a:lvl4pPr marL="16002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4pPr>
                <a:lvl5pPr marL="2057400" indent="-228600"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Gill Sans MT" panose="020B0502020104020203" pitchFamily="2" charset="0"/>
                    <a:ea typeface="Calibri" panose="020F0502020204030204" pitchFamily="2" charset="0"/>
                    <a:cs typeface="Calibri" panose="020F0502020204030204" pitchFamily="2" charset="0"/>
                  </a:defRPr>
                </a:lvl9pPr>
              </a:lstStyle>
              <a:p>
                <a:pPr>
                  <a:defRPr lang="en-US"/>
                </a:pPr>
                <a:r>
                  <a:rPr lang="en-US" cap="none">
                    <a:latin typeface="Garamond" panose="02020404030301010803" pitchFamily="1" charset="0"/>
                    <a:ea typeface="Calibri" panose="020F0502020204030204" pitchFamily="2" charset="0"/>
                    <a:cs typeface="Calibri" panose="020F0502020204030204" pitchFamily="2" charset="0"/>
                  </a:rPr>
                  <a:t>0</a:t>
                </a:r>
                <a:endParaRPr lang="en-US" cap="none">
                  <a:latin typeface="Garamond" panose="02020404030301010803" pitchFamily="1" charset="0"/>
                  <a:ea typeface="Calibri" panose="020F0502020204030204" pitchFamily="2" charset="0"/>
                  <a:cs typeface="Calibri" panose="020F0502020204030204" pitchFamily="2" charset="0"/>
                </a:endParaRPr>
              </a:p>
            </p:txBody>
          </p:sp>
        </p:grpSp>
      </p:grpSp>
      <p:sp>
        <p:nvSpPr>
          <p:cNvPr id="45" name="Slide Number Placeholder 2"/>
          <p:cNvSpPr txBox="1">
            <a:spLocks noGrp="1" noChangeArrowheads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defRPr lang="en-US"/>
            </a:pPr>
            <a:fld id="{3DCF6A01-4FD0-9A9C-9E77-B9C9243968EC}" type="slidenum">
              <a:rPr lang="en-US" sz="1200" cap="none">
                <a:solidFill>
                  <a:srgbClr val="FFFFFF"/>
                </a:solidFill>
              </a:rPr>
            </a:fld>
            <a:endParaRPr lang="en-US" sz="1200" cap="none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dvAuto="0"/>
      <p:bldP spid="29" grpId="0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Homework</a:t>
            </a:r>
          </a:p>
        </p:txBody>
      </p:sp>
      <p:sp>
        <p:nvSpPr>
          <p:cNvPr id="3" name="Slide Number Placeholder 3"/>
          <p:cNvSpPr txBox="1">
            <a:spLocks noGrp="1" noChangeArrowheads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defRPr lang="en-US"/>
            </a:pPr>
            <a:fld id="{3DCF31FB-B5D0-9AC7-9E77-43927F396816}" type="slidenum">
              <a:rPr lang="en-US" sz="1200" cap="none">
                <a:solidFill>
                  <a:srgbClr val="FFFFFF"/>
                </a:solidFill>
              </a:rPr>
            </a:fld>
            <a:endParaRPr lang="en-US" sz="1200" cap="none">
              <a:solidFill>
                <a:srgbClr val="FFFFFF"/>
              </a:solidFill>
            </a:endParaRPr>
          </a:p>
        </p:txBody>
      </p:sp>
      <p:pic>
        <p:nvPicPr>
          <p:cNvPr id="4" name="Content Placeholder 4"/>
          <p:cNvPicPr>
            <a:picLocks noGrp="1" noChangeArrowheads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2438400" y="2286000"/>
            <a:ext cx="6934200" cy="3429000"/>
          </a:xfrm>
          <a:prstGeom prst="rect">
            <a:avLst/>
          </a:prstGeom>
        </p:spPr>
      </p:pic>
      <p:sp>
        <p:nvSpPr>
          <p:cNvPr id="5" name="Rectangle 5"/>
          <p:cNvSpPr/>
          <p:nvPr/>
        </p:nvSpPr>
        <p:spPr>
          <a:xfrm>
            <a:off x="1752600" y="1456055"/>
            <a:ext cx="8229600" cy="5219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defRPr lang="en-US"/>
            </a:pPr>
            <a:r>
              <a:rPr lang="en-US" sz="2800" cap="none">
                <a:latin typeface="Times New Roman" panose="02020603050405020304" pitchFamily="1" charset="0"/>
                <a:ea typeface="Calibri" panose="020F0502020204030204" pitchFamily="2" charset="0"/>
                <a:cs typeface="Times New Roman" panose="02020603050405020304" pitchFamily="1" charset="0"/>
              </a:rPr>
              <a:t>Construct  RE for the following Finite Automata</a:t>
            </a:r>
            <a:endParaRPr lang="en-US" sz="2800" cap="none">
              <a:latin typeface="Times New Roman" panose="02020603050405020304" pitchFamily="1" charset="0"/>
              <a:ea typeface="Calibri" panose="020F0502020204030204" pitchFamily="2" charset="0"/>
              <a:cs typeface="Times New Roman" panose="02020603050405020304" pitchFamily="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ctr"/>
          <a:lstStyle/>
          <a:p>
            <a:pPr>
              <a:defRPr lang="en-US"/>
            </a:pPr>
            <a:r>
              <a:t>Pumping Lemma and Applications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0675" y="1095375"/>
                <a:ext cx="11699875" cy="508190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r>
                  <a:rPr lang="nn-NO" sz="2600" b="0" dirty="0" smtClean="0">
                    <a:solidFill>
                      <a:srgbClr val="FF0000"/>
                    </a:solidFill>
                    <a:latin typeface="Times New Roman" panose="02020603050405020304" pitchFamily="1" charset="0"/>
                  </a:rPr>
                  <a:t>Pumping </a:t>
                </a:r>
                <a:r>
                  <a:rPr lang="nn-NO" sz="2600" b="0" dirty="0">
                    <a:solidFill>
                      <a:srgbClr val="FF0000"/>
                    </a:solidFill>
                    <a:latin typeface="Times New Roman" panose="02020603050405020304" pitchFamily="1" charset="0"/>
                  </a:rPr>
                  <a:t>lemma</a:t>
                </a:r>
                <a:r>
                  <a:rPr lang="nn-NO" sz="2600" b="0" dirty="0">
                    <a:latin typeface="Times New Roman" panose="02020603050405020304" pitchFamily="1" charset="0"/>
                  </a:rPr>
                  <a:t> for </a:t>
                </a:r>
                <a:r>
                  <a:rPr lang="nn-NO" sz="2600" b="0" dirty="0">
                    <a:solidFill>
                      <a:srgbClr val="0070C0"/>
                    </a:solidFill>
                    <a:latin typeface="Times New Roman" panose="02020603050405020304" pitchFamily="1" charset="0"/>
                  </a:rPr>
                  <a:t>regular </a:t>
                </a:r>
                <a:r>
                  <a:rPr lang="nn-NO" sz="2600" b="0" dirty="0" smtClean="0">
                    <a:solidFill>
                      <a:srgbClr val="0070C0"/>
                    </a:solidFill>
                    <a:latin typeface="Times New Roman" panose="02020603050405020304" pitchFamily="1" charset="0"/>
                  </a:rPr>
                  <a:t>languages</a:t>
                </a:r>
                <a:r>
                  <a:rPr lang="nn-NO" sz="2600" b="0" dirty="0" smtClean="0">
                    <a:latin typeface="Times New Roman" panose="02020603050405020304" pitchFamily="1" charset="0"/>
                  </a:rPr>
                  <a:t> is a useful for showing certain languages are </a:t>
                </a:r>
                <a:r>
                  <a:rPr lang="nn-NO" sz="2600" b="0" u="sng" dirty="0" smtClean="0">
                    <a:latin typeface="Times New Roman" panose="02020603050405020304" pitchFamily="1" charset="0"/>
                  </a:rPr>
                  <a:t>not regular</a:t>
                </a:r>
                <a:r>
                  <a:rPr lang="nn-NO" sz="2600" b="0" dirty="0" smtClean="0">
                    <a:latin typeface="Times New Roman" panose="02020603050405020304" pitchFamily="1" charset="0"/>
                  </a:rPr>
                  <a:t>.</a:t>
                </a:r>
                <a:endParaRPr lang="nn-NO" sz="2600" b="0" dirty="0" smtClean="0">
                  <a:latin typeface="Times New Roman" panose="02020603050405020304" pitchFamily="1" charset="0"/>
                </a:endParaRPr>
              </a:p>
              <a:p>
                <a:pPr marL="118745" indent="0">
                  <a:buNone/>
                </a:pPr>
                <a:r>
                  <a:rPr lang="nn-NO" sz="2600" b="0" dirty="0" smtClean="0">
                    <a:latin typeface="Times New Roman" panose="02020603050405020304" pitchFamily="1" charset="0"/>
                  </a:rPr>
                  <a:t>Statement of Pumping Lemma:</a:t>
                </a:r>
                <a:endParaRPr lang="nn-NO" sz="2600" b="0" dirty="0" smtClean="0">
                  <a:latin typeface="Times New Roman" panose="02020603050405020304" pitchFamily="1" charset="0"/>
                </a:endParaRPr>
              </a:p>
              <a:p>
                <a:r>
                  <a:rPr lang="en-US" sz="2600" b="0" dirty="0">
                    <a:latin typeface="Times New Roman" panose="02020603050405020304" pitchFamily="1" charset="0"/>
                  </a:rPr>
                  <a:t>For every </a:t>
                </a:r>
                <a:r>
                  <a:rPr lang="en-US" sz="2600" b="0" dirty="0">
                    <a:solidFill>
                      <a:srgbClr val="0070C0"/>
                    </a:solidFill>
                    <a:latin typeface="Times New Roman" panose="02020603050405020304" pitchFamily="1" charset="0"/>
                  </a:rPr>
                  <a:t>regular language </a:t>
                </a:r>
                <a14:m>
                  <m:oMath xmlns:m="http://schemas.openxmlformats.org/officeDocument/2006/math">
                    <m:r>
                      <a:rPr lang="en-US" sz="2600" b="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600" b="0" dirty="0" smtClean="0">
                    <a:latin typeface="Times New Roman" panose="02020603050405020304" pitchFamily="1" charset="0"/>
                  </a:rPr>
                  <a:t>, there </a:t>
                </a:r>
                <a:r>
                  <a:rPr lang="en-US" sz="2600" b="0" dirty="0">
                    <a:latin typeface="Times New Roman" panose="02020603050405020304" pitchFamily="1" charset="0"/>
                  </a:rPr>
                  <a:t>is an integer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b="0" dirty="0">
                    <a:latin typeface="Times New Roman" panose="02020603050405020304" pitchFamily="1" charset="0"/>
                  </a:rPr>
                  <a:t>, such </a:t>
                </a:r>
                <a:r>
                  <a:rPr lang="en-US" sz="2600" b="0" dirty="0" smtClean="0">
                    <a:latin typeface="Times New Roman" panose="02020603050405020304" pitchFamily="1" charset="0"/>
                  </a:rPr>
                  <a:t>that, for </a:t>
                </a:r>
                <a:r>
                  <a:rPr lang="en-US" sz="2600" b="0" dirty="0">
                    <a:latin typeface="Times New Roman" panose="02020603050405020304" pitchFamily="1" charset="0"/>
                  </a:rPr>
                  <a:t>every </a:t>
                </a:r>
                <a:r>
                  <a:rPr lang="en-US" sz="2600" b="0" dirty="0">
                    <a:solidFill>
                      <a:srgbClr val="FF0000"/>
                    </a:solidFill>
                    <a:latin typeface="Times New Roman" panose="02020603050405020304" pitchFamily="1" charset="0"/>
                  </a:rPr>
                  <a:t>string </a:t>
                </a:r>
                <a14:m>
                  <m:oMath xmlns:m="http://schemas.openxmlformats.org/officeDocument/2006/math">
                    <m:r>
                      <a:rPr lang="en-US" sz="26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600" b="0" dirty="0">
                    <a:latin typeface="Times New Roman" panose="02020603050405020304" pitchFamily="1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600" b="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600" b="0" dirty="0" smtClean="0">
                    <a:latin typeface="Times New Roman" panose="02020603050405020304" pitchFamily="1" charset="0"/>
                  </a:rPr>
                  <a:t> </a:t>
                </a:r>
                <a:r>
                  <a:rPr lang="en-US" sz="2600" b="0" dirty="0">
                    <a:latin typeface="Times New Roman" panose="02020603050405020304" pitchFamily="1" charset="0"/>
                  </a:rPr>
                  <a:t>of length </a:t>
                </a:r>
                <a14:m>
                  <m:oMath xmlns:m="http://schemas.openxmlformats.org/officeDocument/2006/math">
                    <m:r>
                      <a:rPr lang="en-US" sz="2600" b="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&gt;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b="0" dirty="0" smtClean="0">
                    <a:latin typeface="Times New Roman" panose="02020603050405020304" pitchFamily="1" charset="0"/>
                  </a:rPr>
                  <a:t>, we </a:t>
                </a:r>
                <a:r>
                  <a:rPr lang="en-US" sz="2600" b="0" dirty="0">
                    <a:latin typeface="Times New Roman" panose="02020603050405020304" pitchFamily="1" charset="0"/>
                  </a:rPr>
                  <a:t>can write </a:t>
                </a:r>
                <a14:m>
                  <m:oMath xmlns:m="http://schemas.openxmlformats.org/officeDocument/2006/math">
                    <m:r>
                      <a:rPr lang="en-US" sz="26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𝑤</m:t>
                    </m:r>
                    <m:r>
                      <a:rPr lang="en-US" sz="26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sz="26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𝑥𝑦𝑧</m:t>
                    </m:r>
                  </m:oMath>
                </a14:m>
                <a:r>
                  <a:rPr lang="en-US" sz="2600" b="0" dirty="0">
                    <a:latin typeface="Times New Roman" panose="02020603050405020304" pitchFamily="1" charset="0"/>
                  </a:rPr>
                  <a:t> such that:</a:t>
                </a:r>
                <a:endParaRPr lang="en-US" sz="2600" b="0" dirty="0">
                  <a:latin typeface="Times New Roman" panose="02020603050405020304" pitchFamily="1" charset="0"/>
                </a:endParaRPr>
              </a:p>
              <a:p>
                <a:pPr marL="1236980" lvl="2" indent="-514350">
                  <a:buFont typeface="+mj-lt"/>
                  <a:buAutoNum type="arabicPeriod"/>
                </a:pPr>
                <a:r>
                  <a:rPr lang="en-US" sz="2600" dirty="0" smtClean="0"/>
                  <a:t>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600" i="1" dirty="0" err="1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|&lt;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/>
                  <a:t>.</a:t>
                </a:r>
                <a:endParaRPr lang="en-US" sz="2600" dirty="0"/>
              </a:p>
              <a:p>
                <a:pPr marL="1190625" lvl="2" indent="-514350">
                  <a:buFont typeface="+mj-lt"/>
                  <a:buAutoNum type="arabicPeriod"/>
                </a:pPr>
                <a:r>
                  <a:rPr lang="en-US" sz="2600" dirty="0" smtClean="0"/>
                  <a:t> </a:t>
                </a:r>
                <a14:m>
                  <m:oMath xmlns:m="http://schemas.openxmlformats.org/officeDocument/2006/math">
                    <m:r>
                      <a:rPr lang="en-US" sz="26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|&gt;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600" dirty="0"/>
                  <a:t>.</a:t>
                </a:r>
                <a:endParaRPr lang="en-US" sz="2600" dirty="0"/>
              </a:p>
              <a:p>
                <a:pPr marL="1236980" lvl="2" indent="-514350">
                  <a:buFont typeface="+mj-lt"/>
                  <a:buAutoNum type="arabicPeriod"/>
                </a:pPr>
                <a:r>
                  <a:rPr lang="en-US" sz="2600" dirty="0"/>
                  <a:t>For all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600" dirty="0"/>
                  <a:t>,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600" dirty="0"/>
                  <a:t> is </a:t>
                </a:r>
                <a:r>
                  <a:rPr lang="en-US" sz="2600" dirty="0" smtClean="0"/>
                  <a:t>in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600" dirty="0" smtClean="0"/>
                  <a:t>.</a:t>
                </a:r>
                <a:endParaRPr lang="en-US" sz="2600" dirty="0"/>
              </a:p>
              <a:p>
                <a:endParaRPr lang="en-US" sz="2600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0675" y="1095375"/>
                <a:ext cx="11699875" cy="508190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ctr"/>
          <a:lstStyle/>
          <a:p>
            <a:pPr>
              <a:defRPr lang="en-US"/>
            </a:pPr>
            <a:r>
              <a:t>Pumping Lemma and Applications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38200" y="1095375"/>
                <a:ext cx="11081385" cy="508190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 sz="3000" b="1" u="sng" dirty="0" smtClean="0">
                    <a:latin typeface="Times New Roman" panose="02020603050405020304" pitchFamily="1" charset="0"/>
                  </a:rPr>
                  <a:t>Proof</a:t>
                </a:r>
                <a:r>
                  <a:rPr lang="en-US" sz="3000" b="1" dirty="0" smtClean="0">
                    <a:latin typeface="Times New Roman" panose="02020603050405020304" pitchFamily="1" charset="0"/>
                  </a:rPr>
                  <a:t>: </a:t>
                </a:r>
                <a:r>
                  <a:rPr lang="en-US" sz="3000" dirty="0" smtClean="0">
                    <a:latin typeface="Times New Roman" panose="02020603050405020304" pitchFamily="1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3000" dirty="0" smtClean="0">
                    <a:latin typeface="Times New Roman" panose="02020603050405020304" pitchFamily="1" charset="0"/>
                  </a:rPr>
                  <a:t> is regular.</a:t>
                </a:r>
                <a:endParaRPr lang="en-US" sz="3000" dirty="0" smtClean="0">
                  <a:latin typeface="Times New Roman" panose="02020603050405020304" pitchFamily="1" charset="0"/>
                </a:endParaRPr>
              </a:p>
              <a:p>
                <a:pPr lvl="1"/>
                <a:r>
                  <a:rPr lang="en-US" b="0" dirty="0" smtClean="0"/>
                  <a:t>Then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i="1" dirty="0"/>
                  <a:t> </a:t>
                </a:r>
                <a:r>
                  <a:rPr lang="en-US" b="0" dirty="0"/>
                  <a:t>is </a:t>
                </a:r>
                <a:r>
                  <a:rPr lang="en-US" b="0" dirty="0">
                    <a:solidFill>
                      <a:schemeClr val="tx1"/>
                    </a:solidFill>
                  </a:rPr>
                  <a:t>recognized</a:t>
                </a:r>
                <a:r>
                  <a:rPr lang="en-US" b="0" dirty="0"/>
                  <a:t> by some </a:t>
                </a:r>
                <a:r>
                  <a:rPr lang="en-US" b="0" dirty="0">
                    <a:solidFill>
                      <a:schemeClr val="tx1"/>
                    </a:solidFill>
                  </a:rPr>
                  <a:t>DFA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i="1" dirty="0"/>
                  <a:t> </a:t>
                </a:r>
                <a:r>
                  <a:rPr lang="en-US" b="0" dirty="0"/>
                  <a:t>with, say</a:t>
                </a:r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i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b="0" dirty="0">
                    <a:solidFill>
                      <a:schemeClr val="tx1"/>
                    </a:solidFill>
                  </a:rPr>
                  <a:t>states</a:t>
                </a:r>
                <a:r>
                  <a:rPr lang="en-US" b="0" dirty="0"/>
                  <a:t>.</a:t>
                </a:r>
                <a:endParaRPr lang="en-US" b="0" dirty="0"/>
              </a:p>
              <a:p>
                <a:pPr lvl="1"/>
                <a:r>
                  <a:rPr lang="en-US" b="0" dirty="0"/>
                  <a:t>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. . .</m:t>
                    </m:r>
                    <m:sSub>
                      <m:sSubPr>
                        <m:ctrlPr>
                          <a:rPr lang="en-US" b="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i="1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&gt;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/>
                  <a:t>.</a:t>
                </a:r>
                <a:endParaRPr lang="en-US" b="0" dirty="0"/>
              </a:p>
              <a:p>
                <a:pPr lvl="1"/>
                <a:r>
                  <a:rPr lang="en-US" b="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=</m:t>
                    </m:r>
                    <m:acc>
                      <m:acc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𝛿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dirty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. . .</m:t>
                    </m:r>
                    <m:sSub>
                      <m:sSubPr>
                        <m:ctrlPr>
                          <a:rPr lang="en-US" b="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.</a:t>
                </a:r>
                <a:r>
                  <a:rPr lang="en-US" b="0" dirty="0" smtClean="0"/>
                  <a:t> </a:t>
                </a:r>
                <a:endParaRPr lang="en-US" b="0" dirty="0" smtClean="0"/>
              </a:p>
              <a:p>
                <a:pPr lvl="2"/>
                <a:r>
                  <a:rPr lang="en-US" dirty="0" smtClean="0"/>
                  <a:t>This implies that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⇒ ∃</m:t>
                    </m:r>
                    <m:r>
                      <a:rPr lang="en-US" i="1" dirty="0" err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&lt;</m:t>
                    </m:r>
                    <m:r>
                      <a:rPr lang="en-US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 :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it-IT" dirty="0"/>
                  <a:t>Now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𝑤</m:t>
                    </m:r>
                    <m:r>
                      <a:rPr lang="it-IT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it-IT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𝑥𝑦𝑧</m:t>
                    </m:r>
                  </m:oMath>
                </a14:m>
                <a:r>
                  <a:rPr lang="it-IT" dirty="0"/>
                  <a:t>, where</a:t>
                </a:r>
                <a:endParaRPr lang="it-IT" dirty="0"/>
              </a:p>
              <a:p>
                <a:pPr marL="1224280" lvl="2" indent="-457200">
                  <a:buFont typeface="+mj-lt"/>
                  <a:buAutoNum type="arabicPeriod"/>
                </a:pP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  <m:r>
                      <a:rPr lang="it-IT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. . .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it-IT" sz="2000" i="1" dirty="0"/>
              </a:p>
              <a:p>
                <a:pPr marL="1224280" lvl="2" indent="-457200">
                  <a:buFont typeface="+mj-lt"/>
                  <a:buAutoNum type="arabicPeriod"/>
                </a:pP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𝑦</m:t>
                    </m:r>
                    <m:r>
                      <a:rPr lang="it-IT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. . .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it-IT" sz="2000" i="1" dirty="0"/>
              </a:p>
              <a:p>
                <a:pPr marL="1224280" lvl="2" indent="-457200">
                  <a:buFont typeface="+mj-lt"/>
                  <a:buAutoNum type="arabicPeriod"/>
                </a:pP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𝑧</m:t>
                    </m:r>
                    <m:r>
                      <a:rPr lang="it-IT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. . .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it-IT" dirty="0" smtClean="0"/>
              </a:p>
              <a:p>
                <a:pPr lvl="1"/>
                <a:r>
                  <a:rPr lang="en-US" dirty="0"/>
                  <a:t>Evidently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𝑧</m:t>
                    </m:r>
                    <m:r>
                      <a:rPr lang="en-US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, for any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.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095375"/>
                <a:ext cx="11081385" cy="508190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930" y="4045585"/>
            <a:ext cx="5084445" cy="16002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ctr"/>
          <a:lstStyle/>
          <a:p>
            <a:pPr>
              <a:defRPr lang="en-US"/>
            </a:pPr>
            <a:r>
              <a:t>Pumping Lemma and Applications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07645" y="1095375"/>
                <a:ext cx="11783060" cy="508190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r>
                  <a:rPr lang="en-US" sz="3000" b="1" u="sng" dirty="0" smtClean="0">
                    <a:latin typeface="Times New Roman" panose="02020603050405020304" pitchFamily="1" charset="0"/>
                  </a:rPr>
                  <a:t>Example</a:t>
                </a:r>
                <a:r>
                  <a:rPr lang="en-US" sz="3000" b="1" dirty="0" smtClean="0">
                    <a:latin typeface="Times New Roman" panose="02020603050405020304" pitchFamily="1" charset="0"/>
                  </a:rPr>
                  <a:t>:</a:t>
                </a:r>
                <a:r>
                  <a:rPr lang="en-US" sz="3000" dirty="0" smtClean="0">
                    <a:latin typeface="Times New Roman" panose="02020603050405020304" pitchFamily="1" charset="0"/>
                  </a:rPr>
                  <a:t> Use of pumping lemma</a:t>
                </a:r>
                <a:endParaRPr lang="en-US" sz="3000" dirty="0" smtClean="0">
                  <a:latin typeface="Times New Roman" panose="02020603050405020304" pitchFamily="1" charset="0"/>
                </a:endParaRPr>
              </a:p>
              <a:p>
                <a:pPr lvl="1"/>
                <a:r>
                  <a:rPr lang="en-US" b="0" dirty="0"/>
                  <a:t>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={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en-US" b="0" dirty="0"/>
                  <a:t>be the language of </a:t>
                </a:r>
                <a:r>
                  <a:rPr lang="en-US" b="0" dirty="0" smtClean="0"/>
                  <a:t>strings with </a:t>
                </a:r>
                <a:r>
                  <a:rPr lang="en-US" b="0" dirty="0"/>
                  <a:t>equal number of zero’s </a:t>
                </a:r>
                <a:r>
                  <a:rPr lang="en-US" b="0" dirty="0" smtClean="0"/>
                  <a:t>followed by equal number of </a:t>
                </a:r>
                <a:r>
                  <a:rPr lang="en-US" b="0" dirty="0"/>
                  <a:t>one’s</a:t>
                </a:r>
                <a:r>
                  <a:rPr lang="en-US" b="0" dirty="0" smtClean="0"/>
                  <a:t>. Show that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 smtClean="0"/>
                  <a:t> is not regular?</a:t>
                </a:r>
                <a:endParaRPr lang="en-US" dirty="0" smtClean="0"/>
              </a:p>
              <a:p>
                <a:r>
                  <a:rPr lang="en-US" u="sng" dirty="0" err="1" smtClean="0">
                    <a:latin typeface="Times New Roman" panose="02020603050405020304" pitchFamily="1" charset="0"/>
                  </a:rPr>
                  <a:t>Sol</a:t>
                </a:r>
                <a:r>
                  <a:rPr lang="en-US" u="sng" baseline="30000" dirty="0" err="1" smtClean="0">
                    <a:latin typeface="Times New Roman" panose="02020603050405020304" pitchFamily="1" charset="0"/>
                  </a:rPr>
                  <a:t>n</a:t>
                </a:r>
                <a:r>
                  <a:rPr lang="en-US" dirty="0" smtClean="0">
                    <a:latin typeface="Times New Roman" panose="02020603050405020304" pitchFamily="1" charset="0"/>
                  </a:rPr>
                  <a:t>:</a:t>
                </a:r>
                <a:endParaRPr lang="en-US" dirty="0">
                  <a:latin typeface="Times New Roman" panose="02020603050405020304" pitchFamily="1" charset="0"/>
                </a:endParaRPr>
              </a:p>
              <a:p>
                <a:pPr lvl="1"/>
                <a:r>
                  <a:rPr lang="en-US" b="0" dirty="0"/>
                  <a:t>Suppose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en-US" b="0" dirty="0"/>
                  <a:t>is regular. Then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, </a:t>
                </a:r>
                <a:r>
                  <a:rPr lang="en-US" b="0" dirty="0" smtClean="0"/>
                  <a:t>for some </a:t>
                </a:r>
                <a:r>
                  <a:rPr lang="en-US" b="0" dirty="0"/>
                  <a:t>DFA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/>
                  <a:t> with, say,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/>
                  <a:t> states, and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b="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.</a:t>
                </a:r>
                <a:endParaRPr lang="en-US" b="0" dirty="0"/>
              </a:p>
              <a:p>
                <a:pPr lvl="1"/>
                <a:r>
                  <a:rPr lang="en-US" b="0" dirty="0"/>
                  <a:t>By the pumping lemma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𝑥𝑦𝑧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err="1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|≤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b="0" dirty="0" smtClean="0"/>
                  <a:t>In </a:t>
                </a:r>
                <a:r>
                  <a:rPr lang="en-US" b="0" dirty="0"/>
                  <a:t>particular,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𝑥𝑧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, but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𝑥𝑧</m:t>
                    </m:r>
                  </m:oMath>
                </a14:m>
                <a:r>
                  <a:rPr lang="en-US" b="0" i="1" dirty="0"/>
                  <a:t> </a:t>
                </a:r>
                <a:r>
                  <a:rPr lang="en-US" b="0" dirty="0"/>
                  <a:t>has fewer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b="0" dirty="0"/>
                  <a:t>’s</a:t>
                </a:r>
                <a:r>
                  <a:rPr lang="en-US" b="0" dirty="0" smtClean="0"/>
                  <a:t> than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b="0" dirty="0"/>
                  <a:t>’s. </a:t>
                </a:r>
                <a:r>
                  <a:rPr lang="en-US" b="0" dirty="0" smtClean="0"/>
                  <a:t>This implies that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 smtClean="0"/>
                  <a:t>. Hence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 smtClean="0"/>
                  <a:t> is not regular.</a:t>
                </a:r>
                <a:endParaRPr lang="en-US" b="0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07645" y="1095375"/>
                <a:ext cx="11783060" cy="508190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365" y="4368165"/>
            <a:ext cx="3653790" cy="6858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2400"/>
              </a:spcBef>
              <a:defRPr lang="en-US"/>
            </a:pPr>
            <a:r>
              <a:rPr sz="3600"/>
              <a:t>Regular Sets and Regular Expressions</a:t>
            </a:r>
            <a:endParaRPr sz="3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Box 4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99060" y="1268730"/>
                <a:ext cx="11763375" cy="475996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800" b="0" dirty="0" smtClean="0">
                    <a:latin typeface="Times New Roman" panose="02020603050405020304" pitchFamily="1" charset="0"/>
                  </a:rPr>
                  <a:t>What are Regular Expressions?</a:t>
                </a:r>
                <a:endParaRPr lang="en-US" altLang="en-US" sz="2800" b="0" dirty="0" smtClean="0">
                  <a:latin typeface="Times New Roman" panose="02020603050405020304" pitchFamily="1" charset="0"/>
                </a:endParaRPr>
              </a:p>
              <a:p>
                <a:pPr marL="457200" lvl="1" indent="0" eaLnBrk="1" hangingPunct="1">
                  <a:spcBef>
                    <a:spcPct val="50000"/>
                  </a:spcBef>
                  <a:buNone/>
                </a:pPr>
                <a:r>
                  <a:rPr lang="en-US" altLang="en-US" sz="2500" b="0" dirty="0" smtClean="0">
                    <a:solidFill>
                      <a:srgbClr val="FF0000"/>
                    </a:solidFill>
                  </a:rPr>
                  <a:t>Definition</a:t>
                </a:r>
                <a:r>
                  <a:rPr lang="en-US" altLang="en-US" sz="2500" b="0" dirty="0">
                    <a:solidFill>
                      <a:srgbClr val="FF0000"/>
                    </a:solidFill>
                  </a:rPr>
                  <a:t>:</a:t>
                </a:r>
                <a:r>
                  <a:rPr lang="en-US" altLang="en-US" sz="2500" b="0" dirty="0"/>
                  <a:t> The </a:t>
                </a:r>
                <a:r>
                  <a:rPr lang="en-US" altLang="en-US" sz="2500" b="0" i="1" dirty="0">
                    <a:solidFill>
                      <a:srgbClr val="C00000"/>
                    </a:solidFill>
                  </a:rPr>
                  <a:t>regular expressions</a:t>
                </a:r>
                <a:r>
                  <a:rPr lang="en-US" altLang="en-US" sz="2500" b="0" dirty="0"/>
                  <a:t> over a set </a:t>
                </a:r>
                <a:r>
                  <a:rPr lang="en-US" altLang="en-US" sz="2500" dirty="0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</a:t>
                </a:r>
                <a:r>
                  <a:rPr lang="en-US" altLang="en-US" sz="25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sz="2500" b="0" dirty="0"/>
                  <a:t>are </a:t>
                </a:r>
                <a:r>
                  <a:rPr lang="en-US" altLang="en-US" sz="2500" b="0" dirty="0">
                    <a:solidFill>
                      <a:schemeClr val="tx1"/>
                    </a:solidFill>
                  </a:rPr>
                  <a:t>defined</a:t>
                </a:r>
                <a:r>
                  <a:rPr lang="en-US" altLang="en-US" sz="2500" b="0" dirty="0"/>
                  <a:t> recursively by: </a:t>
                </a:r>
                <a:endParaRPr lang="en-US" altLang="en-US" sz="2500" b="0" dirty="0"/>
              </a:p>
              <a:p>
                <a:pPr lvl="1"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n-US" altLang="en-US" sz="25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en-US" sz="2500" b="0" dirty="0"/>
                  <a:t> (</a:t>
                </a:r>
                <a:r>
                  <a:rPr lang="en-US" altLang="en-US" sz="2500" b="0" dirty="0">
                    <a:solidFill>
                      <a:srgbClr val="C00000"/>
                    </a:solidFill>
                  </a:rPr>
                  <a:t>the empty set</a:t>
                </a:r>
                <a:r>
                  <a:rPr lang="en-US" altLang="en-US" sz="2500" b="0" dirty="0"/>
                  <a:t>) is a regular expression,</a:t>
                </a:r>
                <a:endParaRPr lang="en-US" altLang="en-US" sz="2500" b="0" dirty="0"/>
              </a:p>
              <a:p>
                <a:pPr lvl="1" eaLnBrk="1" hangingPunct="1">
                  <a:spcBef>
                    <a:spcPct val="50000"/>
                  </a:spcBef>
                </a:pPr>
                <a:r>
                  <a:rPr lang="en-US" altLang="en-US" sz="2500" b="0" i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MS Mincho" charset="0"/>
                    <a:cs typeface="Cambria Math" panose="02040503050406030204" pitchFamily="18" charset="0"/>
                    <a:sym typeface="Symbol" panose="05050102010706020507" pitchFamily="18" charset="2"/>
                  </a:rPr>
                  <a:t></a:t>
                </a:r>
                <a:r>
                  <a:rPr lang="en-US" altLang="en-US" sz="2500" b="0" i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MS Mincho" charset="0"/>
                    <a:cs typeface="Cambria Math" panose="02040503050406030204" pitchFamily="18" charset="0"/>
                  </a:rPr>
                  <a:t> </a:t>
                </a:r>
                <a:r>
                  <a:rPr lang="en-US" altLang="en-US" sz="2500" b="0" dirty="0"/>
                  <a:t>(</a:t>
                </a:r>
                <a:r>
                  <a:rPr lang="en-US" altLang="en-US" sz="2500" b="0" dirty="0">
                    <a:solidFill>
                      <a:srgbClr val="C00000"/>
                    </a:solidFill>
                  </a:rPr>
                  <a:t>the set containing the empty string</a:t>
                </a:r>
                <a:r>
                  <a:rPr lang="en-US" altLang="en-US" sz="2500" b="0" dirty="0"/>
                  <a:t>) is a regular expression,</a:t>
                </a:r>
                <a:endParaRPr lang="en-US" altLang="en-US" sz="2500" b="0" dirty="0"/>
              </a:p>
              <a:p>
                <a:pPr lvl="1"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n-US" altLang="en-US" sz="25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sz="2500" b="0" i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MS Mincho" charset="0"/>
                    <a:cs typeface="Cambria Math" panose="02040503050406030204" pitchFamily="18" charset="0"/>
                  </a:rPr>
                  <a:t> </a:t>
                </a:r>
                <a:r>
                  <a:rPr lang="en-US" altLang="en-US" sz="2500" b="0" dirty="0"/>
                  <a:t>is a regular expression for all </a:t>
                </a:r>
                <a14:m>
                  <m:oMath xmlns:m="http://schemas.openxmlformats.org/officeDocument/2006/math">
                    <m:r>
                      <a:rPr lang="en-US" altLang="en-US" sz="2500" b="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  <m:r>
                      <a:rPr lang="en-US" altLang="en-US" sz="2500" b="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∈</m:t>
                    </m:r>
                    <m:r>
                      <a:rPr lang="el-GR" altLang="en-US" sz="25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𝛴</m:t>
                    </m:r>
                  </m:oMath>
                </a14:m>
                <a:r>
                  <a:rPr lang="en-US" altLang="en-US" sz="2500" b="0" dirty="0" smtClean="0"/>
                  <a:t>,</a:t>
                </a:r>
                <a:endParaRPr lang="en-US" altLang="en-US" sz="2500" b="0" dirty="0"/>
              </a:p>
              <a:p>
                <a:pPr lvl="1"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n-US" altLang="en-US" sz="25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en-US" sz="25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𝐴</m:t>
                    </m:r>
                    <m:r>
                      <a:rPr lang="en-US" altLang="en-US" sz="25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∙</m:t>
                    </m:r>
                    <m:r>
                      <a:rPr lang="en-US" altLang="en-US" sz="25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𝐵</m:t>
                    </m:r>
                    <m:r>
                      <a:rPr lang="en-US" altLang="en-US" sz="25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500" b="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500" b="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, </m:t>
                    </m:r>
                    <m:r>
                      <a:rPr lang="en-US" altLang="en-US" sz="25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en-US" sz="25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𝐴</m:t>
                    </m:r>
                    <m:r>
                      <a:rPr lang="en-US" altLang="en-US" sz="25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∪</m:t>
                    </m:r>
                    <m:r>
                      <a:rPr lang="en-US" altLang="en-US" sz="25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𝐵</m:t>
                    </m:r>
                    <m:r>
                      <a:rPr lang="en-US" altLang="en-US" sz="25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500" b="0" dirty="0"/>
                  <a:t> 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5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5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en-US" sz="25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en-US" sz="2500" b="0" dirty="0"/>
                  <a:t> are regular expressions if </a:t>
                </a:r>
                <a14:m>
                  <m:oMath xmlns:m="http://schemas.openxmlformats.org/officeDocument/2006/math">
                    <m:r>
                      <a:rPr lang="en-US" altLang="en-US" sz="25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en-US" sz="2500" b="0" dirty="0"/>
                  <a:t> </a:t>
                </a:r>
                <a:r>
                  <a:rPr lang="en-US" altLang="en-US" sz="2500" b="0" dirty="0">
                    <a:solidFill>
                      <a:schemeClr val="tx1"/>
                    </a:solidFill>
                  </a:rPr>
                  <a:t>and</a:t>
                </a:r>
                <a:r>
                  <a:rPr lang="en-US" altLang="en-US" sz="25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5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en-US" sz="2500" b="0" dirty="0"/>
                  <a:t> are regular expressions</a:t>
                </a:r>
                <a:endParaRPr lang="en-US" altLang="en-US" sz="2500" b="0" dirty="0"/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500" b="0" dirty="0">
                    <a:latin typeface="Times New Roman" panose="02020603050405020304" pitchFamily="1" charset="0"/>
                  </a:rPr>
                  <a:t>Definition: A </a:t>
                </a:r>
                <a:r>
                  <a:rPr lang="en-US" altLang="en-US" sz="2500" b="0" i="1" dirty="0">
                    <a:solidFill>
                      <a:srgbClr val="FF0000"/>
                    </a:solidFill>
                    <a:latin typeface="Times New Roman" panose="02020603050405020304" pitchFamily="1" charset="0"/>
                  </a:rPr>
                  <a:t>regular set</a:t>
                </a:r>
                <a:r>
                  <a:rPr lang="en-US" altLang="en-US" sz="2500" b="0" i="1" dirty="0">
                    <a:solidFill>
                      <a:srgbClr val="FFC000"/>
                    </a:solidFill>
                    <a:latin typeface="Times New Roman" panose="02020603050405020304" pitchFamily="1" charset="0"/>
                  </a:rPr>
                  <a:t> </a:t>
                </a:r>
                <a:r>
                  <a:rPr lang="en-US" altLang="en-US" sz="2500" b="0" dirty="0">
                    <a:latin typeface="Times New Roman" panose="02020603050405020304" pitchFamily="1" charset="0"/>
                  </a:rPr>
                  <a:t>is a set represented by a </a:t>
                </a:r>
                <a:r>
                  <a:rPr lang="en-US" altLang="en-US" sz="2500" b="0" i="1" dirty="0">
                    <a:solidFill>
                      <a:srgbClr val="FF0000"/>
                    </a:solidFill>
                    <a:latin typeface="Times New Roman" panose="02020603050405020304" pitchFamily="1" charset="0"/>
                  </a:rPr>
                  <a:t>regular expression</a:t>
                </a:r>
                <a:r>
                  <a:rPr lang="en-US" altLang="en-US" sz="2500" b="0" dirty="0">
                    <a:latin typeface="Times New Roman" panose="02020603050405020304" pitchFamily="1" charset="0"/>
                  </a:rPr>
                  <a:t>.</a:t>
                </a:r>
                <a:endParaRPr lang="en-US" altLang="en-US" sz="2400" dirty="0"/>
              </a:p>
              <a:p>
                <a:pPr eaLnBrk="1" hangingPunct="1">
                  <a:spcBef>
                    <a:spcPct val="50000"/>
                  </a:spcBef>
                </a:pPr>
                <a:endParaRPr lang="en-US" altLang="en-US" sz="2400" dirty="0" smtClean="0"/>
              </a:p>
            </p:txBody>
          </p:sp>
        </mc:Choice>
        <mc:Fallback>
          <p:sp>
            <p:nvSpPr>
              <p:cNvPr id="3" name="Text Box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9060" y="1268730"/>
                <a:ext cx="11763375" cy="475996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1"/>
          <p:cNvSpPr txBox="1">
            <a:spLocks noGrp="1" noChangeArrowheads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defRPr lang="en-US"/>
            </a:pPr>
            <a:fld id="{3DCF5593-DDD0-9AA3-9E77-2BF61B39687E}" type="slidenum">
              <a:rPr lang="en-US" sz="1200" cap="none">
                <a:solidFill>
                  <a:srgbClr val="FFFFFF"/>
                </a:solidFill>
              </a:rPr>
            </a:fld>
            <a:endParaRPr lang="en-US" sz="1200" cap="none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ctr"/>
          <a:lstStyle/>
          <a:p>
            <a:pPr>
              <a:spcBef>
                <a:spcPts val="2160"/>
              </a:spcBef>
              <a:defRPr lang="en-US" sz="3600" cap="none"/>
            </a:pPr>
            <a:r>
              <a:t>Closure Properties of Regular Languages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36880" y="1095375"/>
                <a:ext cx="11506835" cy="508190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r>
                  <a:rPr lang="en-US" sz="3025" b="0" dirty="0" smtClean="0">
                    <a:latin typeface="Times New Roman" panose="02020603050405020304" pitchFamily="1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3025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3025" b="0" dirty="0">
                    <a:latin typeface="Times New Roman" panose="02020603050405020304" pitchFamily="1" charset="0"/>
                  </a:rPr>
                  <a:t> and</a:t>
                </a:r>
                <a:r>
                  <a:rPr lang="en-US" sz="3025" b="0" dirty="0">
                    <a:solidFill>
                      <a:srgbClr val="FF0000"/>
                    </a:solidFill>
                    <a:latin typeface="Times New Roman" panose="02020603050405020304" pitchFamily="1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25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025" b="0" dirty="0">
                    <a:latin typeface="Times New Roman" panose="02020603050405020304" pitchFamily="1" charset="0"/>
                  </a:rPr>
                  <a:t> be </a:t>
                </a:r>
                <a:r>
                  <a:rPr lang="en-US" sz="3025" b="0" dirty="0">
                    <a:solidFill>
                      <a:srgbClr val="FF0000"/>
                    </a:solidFill>
                    <a:latin typeface="Times New Roman" panose="02020603050405020304" pitchFamily="1" charset="0"/>
                  </a:rPr>
                  <a:t>regular languages</a:t>
                </a:r>
                <a:r>
                  <a:rPr lang="en-US" sz="3025" b="0" dirty="0">
                    <a:latin typeface="Times New Roman" panose="02020603050405020304" pitchFamily="1" charset="0"/>
                  </a:rPr>
                  <a:t>. Then </a:t>
                </a:r>
                <a:r>
                  <a:rPr lang="en-US" sz="3025" b="0" dirty="0" smtClean="0">
                    <a:latin typeface="Times New Roman" panose="02020603050405020304" pitchFamily="1" charset="0"/>
                  </a:rPr>
                  <a:t>the following </a:t>
                </a:r>
                <a:r>
                  <a:rPr lang="en-US" sz="3025" b="0" dirty="0">
                    <a:latin typeface="Times New Roman" panose="02020603050405020304" pitchFamily="1" charset="0"/>
                  </a:rPr>
                  <a:t>languages are all regular:</a:t>
                </a:r>
                <a:endParaRPr lang="en-US" sz="3025" b="0" dirty="0">
                  <a:latin typeface="Times New Roman" panose="02020603050405020304" pitchFamily="1" charset="0"/>
                </a:endParaRPr>
              </a:p>
              <a:p>
                <a:pPr lvl="1"/>
                <a:r>
                  <a:rPr lang="en-US" b="0" dirty="0" smtClean="0"/>
                  <a:t>Union</a:t>
                </a:r>
                <a:r>
                  <a:rPr lang="en-US" b="0" dirty="0"/>
                  <a:t>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𝐿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∪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𝑀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b="0" dirty="0" smtClean="0"/>
                  <a:t>Intersection</a:t>
                </a:r>
                <a:r>
                  <a:rPr lang="en-US" b="0" dirty="0"/>
                  <a:t>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𝐿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∩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𝑀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b="0" dirty="0" smtClean="0"/>
                  <a:t>Complement</a:t>
                </a:r>
                <a:r>
                  <a:rPr lang="en-US" b="0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𝑁</m:t>
                        </m:r>
                        <m:r>
                          <m:rPr>
                            <m:nor/>
                          </m:rPr>
                          <a:rPr lang="en-US" b="0" dirty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endParaRPr lang="en-US" b="0" dirty="0" smtClean="0"/>
              </a:p>
              <a:p>
                <a:pPr lvl="1"/>
                <a:r>
                  <a:rPr lang="en-US" b="0" dirty="0" smtClean="0"/>
                  <a:t>Difference</a:t>
                </a:r>
                <a:r>
                  <a:rPr lang="en-US" b="0" dirty="0"/>
                  <a:t>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𝐿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\</m:t>
                    </m:r>
                    <m:r>
                      <a:rPr lang="en-US" b="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𝑀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b="0" dirty="0" smtClean="0"/>
                  <a:t>Reversal</a:t>
                </a:r>
                <a:r>
                  <a:rPr lang="en-US" b="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={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:</m:t>
                    </m:r>
                    <m:r>
                      <a:rPr lang="en-US" b="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𝑤</m:t>
                    </m:r>
                    <m:r>
                      <a:rPr lang="en-US" b="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∈</m:t>
                    </m:r>
                    <m:r>
                      <a:rPr lang="en-US" b="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𝐿</m:t>
                    </m:r>
                    <m:r>
                      <a:rPr lang="en-US" b="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}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b="0" dirty="0" smtClean="0"/>
                  <a:t>Closure</a:t>
                </a:r>
                <a:r>
                  <a:rPr lang="en-US" b="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b="0" dirty="0" smtClean="0"/>
                  <a:t>Concatenation</a:t>
                </a:r>
                <a:r>
                  <a:rPr lang="en-US" b="0" dirty="0"/>
                  <a:t>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𝐿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∙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𝑀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b="0" dirty="0" smtClean="0"/>
                  <a:t>Homomorphism: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ℎ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𝐿</m:t>
                    </m:r>
                    <m:r>
                      <a:rPr lang="en-US" b="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)={</m:t>
                    </m:r>
                    <m:r>
                      <a:rPr lang="en-US" b="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ℎ</m:t>
                    </m:r>
                    <m:r>
                      <a:rPr lang="en-US" b="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b="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𝑤</m:t>
                    </m:r>
                    <m:r>
                      <a:rPr lang="en-US" b="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) :</m:t>
                    </m:r>
                    <m:r>
                      <a:rPr lang="en-US" b="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𝑤</m:t>
                    </m:r>
                    <m:r>
                      <a:rPr lang="en-US" b="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∈</m:t>
                    </m:r>
                    <m:r>
                      <a:rPr lang="en-US" b="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𝐿</m:t>
                    </m:r>
                    <m:r>
                      <a:rPr lang="en-US" b="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, </m:t>
                    </m:r>
                    <m:r>
                      <a:rPr lang="en-US" b="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ℎ</m:t>
                    </m:r>
                    <m:r>
                      <a:rPr lang="en-US" b="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 </m:t>
                    </m:r>
                    <m:r>
                      <a:rPr lang="en-US" b="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𝑖𝑠</m:t>
                    </m:r>
                    <m:r>
                      <a:rPr lang="en-US" b="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 </m:t>
                    </m:r>
                    <m:r>
                      <a:rPr lang="en-US" b="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𝑎</m:t>
                    </m:r>
                    <m:r>
                      <a:rPr lang="en-US" b="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ℎ𝑜𝑚𝑜𝑚𝑜𝑟𝑝ℎ𝑖𝑠𝑚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. }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b="0" dirty="0" smtClean="0"/>
                  <a:t>Inverse </a:t>
                </a:r>
                <a:r>
                  <a:rPr lang="en-US" b="0" dirty="0"/>
                  <a:t>homomorphism</a:t>
                </a:r>
                <a:r>
                  <a:rPr lang="en-US" b="0" dirty="0" smtClean="0"/>
                  <a:t>: </a:t>
                </a:r>
                <a:endParaRPr lang="en-US" b="0" dirty="0" smtClean="0"/>
              </a:p>
              <a:p>
                <a:pPr marL="76708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ℎ</m:t>
                          </m:r>
                        </m:e>
                        <m:sup>
                          <m:r>
                            <a:rPr lang="en-US" b="0" i="1" dirty="0"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dirty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b="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𝐿</m:t>
                      </m:r>
                      <m:r>
                        <a:rPr lang="en-US" b="0" i="1" dirty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)={</m:t>
                      </m:r>
                      <m:r>
                        <a:rPr lang="en-US" b="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𝑤</m:t>
                      </m:r>
                      <m:r>
                        <a:rPr lang="en-US" b="0" i="1" dirty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b="0" i="0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Σ</m:t>
                      </m:r>
                      <m:r>
                        <a:rPr lang="el-GR" b="0" i="1" dirty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 :</m:t>
                      </m:r>
                      <m:r>
                        <a:rPr lang="en-US" b="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ℎ</m:t>
                      </m:r>
                      <m:r>
                        <a:rPr lang="en-US" b="0" i="1" dirty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b="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𝑤</m:t>
                      </m:r>
                      <m:r>
                        <a:rPr lang="en-US" b="0" i="1" dirty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)∈</m:t>
                      </m:r>
                      <m:r>
                        <a:rPr lang="en-US" b="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𝐿</m:t>
                      </m:r>
                      <m:r>
                        <a:rPr lang="en-US" b="0" i="1" dirty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ℎ</m:t>
                      </m:r>
                      <m:r>
                        <a:rPr lang="en-US" b="0" i="1" dirty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 :</m:t>
                      </m:r>
                      <m:r>
                        <m:rPr>
                          <m:sty m:val="p"/>
                        </m:rPr>
                        <a:rPr lang="el-GR" b="0" i="0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Σ</m:t>
                      </m:r>
                      <m:r>
                        <a:rPr lang="el-GR" b="0" i="1" dirty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→∆ </m:t>
                      </m:r>
                      <m:r>
                        <a:rPr lang="en-US" b="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𝑖𝑠</m:t>
                      </m:r>
                      <m:r>
                        <a:rPr lang="en-US" b="0" i="1" dirty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 </m:t>
                      </m:r>
                      <m:r>
                        <a:rPr lang="en-US" b="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ℎ𝑜𝑚𝑜𝑚𝑜𝑟𝑝ℎ𝑖𝑠𝑚</m:t>
                      </m:r>
                      <m:r>
                        <a:rPr lang="en-US" b="0" i="1" dirty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36880" y="1095375"/>
                <a:ext cx="11506835" cy="508190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4"/>
          <p:cNvSpPr/>
          <p:nvPr/>
        </p:nvSpPr>
        <p:spPr>
          <a:xfrm>
            <a:off x="1158240" y="6245860"/>
            <a:ext cx="3607435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en-US"/>
            </a:pPr>
            <a:r>
              <a:rPr lang="en-US" b="1" cap="none">
                <a:latin typeface="Times New Roman" panose="02020603050405020304" pitchFamily="1" charset="0"/>
                <a:ea typeface="Calibri" panose="020F0502020204030204" pitchFamily="2" charset="0"/>
                <a:cs typeface="Times New Roman" panose="02020603050405020304" pitchFamily="1" charset="0"/>
              </a:rPr>
              <a:t>Note: Proof is left as an assignment</a:t>
            </a:r>
            <a:endParaRPr lang="en-US" b="1" cap="none">
              <a:latin typeface="Times New Roman" panose="02020603050405020304" pitchFamily="1" charset="0"/>
              <a:ea typeface="Calibri" panose="020F0502020204030204" pitchFamily="2" charset="0"/>
              <a:cs typeface="Times New Roman" panose="02020603050405020304" pitchFamily="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ctrTitle"/>
          </p:nvPr>
        </p:nvSpPr>
        <p:spPr>
          <a:xfrm>
            <a:off x="1326515" y="2446655"/>
            <a:ext cx="9144000" cy="961390"/>
          </a:xfrm>
        </p:spPr>
        <p:txBody>
          <a:bodyPr/>
          <a:lstStyle/>
          <a:p>
            <a:pPr>
              <a:spcAft>
                <a:spcPts val="0"/>
              </a:spcAft>
              <a:defRPr lang="en-US"/>
            </a:pPr>
            <a:r>
              <a:rPr lang="en-US" sz="4000" cap="none">
                <a:solidFill>
                  <a:srgbClr val="3D9CF3"/>
                </a:solidFill>
              </a:rPr>
              <a:t>Regular Grammars</a:t>
            </a:r>
            <a:endParaRPr lang="en-US" sz="4000" cap="none">
              <a:solidFill>
                <a:srgbClr val="3D9CF3"/>
              </a:solidFill>
            </a:endParaRPr>
          </a:p>
        </p:txBody>
      </p:sp>
      <p:sp>
        <p:nvSpPr>
          <p:cNvPr id="3" name="Slide Number Placeholder 2"/>
          <p:cNvSpPr txBox="1">
            <a:spLocks noGrp="1" noChangeArrowheads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buClr>
                <a:schemeClr val="accent1"/>
              </a:buClr>
              <a:buSzTx/>
              <a:buFont typeface="Wingdings 2" panose="05020102010507070707" pitchFamily="1" charset="2"/>
              <a:buChar char=""/>
              <a:defRPr lang="en-US" sz="32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"/>
              <a:defRPr lang="en-US" sz="28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spcBef>
                <a:spcPts val="0"/>
              </a:spcBef>
              <a:buClr>
                <a:srgbClr val="E66C7D"/>
              </a:buClr>
              <a:buFont typeface="Arial" panose="020B0604020202020204" pitchFamily="34" charset="0"/>
              <a:buChar char="▪"/>
              <a:defRPr lang="en-US" sz="24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spcBef>
                <a:spcPts val="0"/>
              </a:spcBef>
              <a:buClr>
                <a:srgbClr val="6BB76D"/>
              </a:buClr>
              <a:buFont typeface="Arial" panose="020B0604020202020204" pitchFamily="34" charset="0"/>
              <a:buChar char="▪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spcBef>
                <a:spcPts val="0"/>
              </a:spcBef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buNone/>
              <a:defRPr lang="en-US"/>
            </a:pPr>
            <a:fld id="{3DCF7A6C-22D0-9A8C-9E77-D4D934396881}" type="slidenum">
              <a:rPr lang="en-US" sz="1200" cap="none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2" charset="0"/>
                <a:cs typeface="Calibri" panose="020F0502020204030204" pitchFamily="2" charset="0"/>
              </a:rPr>
            </a:fld>
            <a:endParaRPr lang="en-US" sz="1200" cap="none">
              <a:solidFill>
                <a:srgbClr val="FFFFFF"/>
              </a:solidFill>
              <a:latin typeface="Arial" panose="020B0604020202020204" pitchFamily="34" charset="0"/>
              <a:ea typeface="Calibri" panose="020F0502020204030204" pitchFamily="2" charset="0"/>
              <a:cs typeface="Calibri" panose="020F05020202040302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rPr lang="en-US" cap="none">
                <a:solidFill>
                  <a:srgbClr val="3D9CF3"/>
                </a:solidFill>
              </a:rPr>
              <a:t>Grammars</a:t>
            </a:r>
            <a:endParaRPr lang="en-US" cap="none">
              <a:solidFill>
                <a:srgbClr val="3D9CF3"/>
              </a:solidFill>
            </a:endParaRPr>
          </a:p>
        </p:txBody>
      </p:sp>
      <p:sp>
        <p:nvSpPr>
          <p:cNvPr id="3" name="Content Placeholder 2"/>
          <p:cNvSpPr>
            <a:spLocks noGrp="1" noChangeArrowheads="1"/>
          </p:cNvSpPr>
          <p:nvPr>
            <p:ph type="body" idx="1"/>
          </p:nvPr>
        </p:nvSpPr>
        <p:spPr>
          <a:xfrm>
            <a:off x="153035" y="1095375"/>
            <a:ext cx="11828145" cy="5081905"/>
          </a:xfrm>
        </p:spPr>
        <p:txBody>
          <a:bodyPr/>
          <a:lstStyle/>
          <a:p>
            <a:pPr>
              <a:spcBef>
                <a:spcPts val="1800"/>
              </a:spcBef>
              <a:defRPr lang="en-US"/>
            </a:pPr>
            <a:r>
              <a:rPr lang="en-US" sz="30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For </a:t>
            </a:r>
            <a:r>
              <a:rPr lang="en-US" sz="3000" b="0" cap="none">
                <a:solidFill>
                  <a:srgbClr val="C00000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natural languages</a:t>
            </a:r>
            <a:r>
              <a:rPr lang="en-US" sz="30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, each has its </a:t>
            </a:r>
            <a:r>
              <a:rPr lang="en-US" sz="3000" b="0" cap="none">
                <a:solidFill>
                  <a:srgbClr val="0070C0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own grammar</a:t>
            </a:r>
            <a:r>
              <a:rPr lang="en-US" sz="30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. </a:t>
            </a:r>
            <a:endParaRPr lang="en-US" sz="30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 lvl="1">
              <a:spcBef>
                <a:spcPts val="1680"/>
              </a:spcBef>
              <a:defRPr lang="en-US"/>
            </a:pPr>
            <a:r>
              <a:rPr lang="en-US" b="0" cap="none">
                <a:solidFill>
                  <a:srgbClr val="C00000"/>
                </a:solidFill>
              </a:rPr>
              <a:t>An Amharic sentence</a:t>
            </a:r>
            <a:r>
              <a:rPr lang="en-US" b="0" cap="none"/>
              <a:t> </a:t>
            </a:r>
            <a:r>
              <a:rPr lang="en-US" b="0" cap="none">
                <a:solidFill>
                  <a:schemeClr val="tx1"/>
                </a:solidFill>
              </a:rPr>
              <a:t>follows Amharic language grammar</a:t>
            </a:r>
            <a:r>
              <a:rPr lang="en-US" b="0" cap="none"/>
              <a:t>.</a:t>
            </a:r>
            <a:endParaRPr lang="en-US" b="0" cap="none"/>
          </a:p>
          <a:p>
            <a:pPr lvl="1">
              <a:spcBef>
                <a:spcPts val="1680"/>
              </a:spcBef>
              <a:defRPr lang="en-US"/>
            </a:pPr>
            <a:r>
              <a:rPr lang="en-US" b="0" cap="none">
                <a:solidFill>
                  <a:srgbClr val="C00000"/>
                </a:solidFill>
              </a:rPr>
              <a:t>For programming languages</a:t>
            </a:r>
            <a:r>
              <a:rPr lang="en-US" b="0" cap="none"/>
              <a:t>, </a:t>
            </a:r>
            <a:r>
              <a:rPr lang="en-US" b="0" cap="none">
                <a:solidFill>
                  <a:schemeClr val="tx1"/>
                </a:solidFill>
              </a:rPr>
              <a:t>A C++ program has to obey</a:t>
            </a:r>
            <a:r>
              <a:rPr lang="en-US" b="0" cap="none"/>
              <a:t> the C++ programming grammar.</a:t>
            </a:r>
            <a:endParaRPr lang="en-US" b="0" cap="none"/>
          </a:p>
          <a:p>
            <a:pPr>
              <a:spcBef>
                <a:spcPts val="1680"/>
              </a:spcBef>
              <a:defRPr lang="en-US"/>
            </a:pPr>
            <a:r>
              <a:rPr lang="en-US" sz="2800" b="0" cap="none">
                <a:solidFill>
                  <a:srgbClr val="FF0000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A regular language</a:t>
            </a: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 can be </a:t>
            </a:r>
            <a:r>
              <a:rPr lang="en-US" sz="2800" b="0" u="sng" cap="none">
                <a:solidFill>
                  <a:schemeClr val="accent5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accepted</a:t>
            </a:r>
            <a:r>
              <a:rPr lang="en-US" sz="2800" b="0" cap="none">
                <a:solidFill>
                  <a:schemeClr val="accent5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 </a:t>
            </a: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by a </a:t>
            </a:r>
            <a:r>
              <a:rPr lang="en-US" sz="2800" b="0" cap="none">
                <a:solidFill>
                  <a:srgbClr val="FF0000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finite state automaton</a:t>
            </a: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 and </a:t>
            </a:r>
            <a:r>
              <a:rPr lang="en-US" sz="2800" b="0" u="sng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denoted</a:t>
            </a: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 by </a:t>
            </a:r>
            <a:r>
              <a:rPr lang="en-US" sz="280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a regular expression</a:t>
            </a: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.</a:t>
            </a:r>
            <a:endParaRPr lang="en-US" sz="28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>
              <a:spcBef>
                <a:spcPts val="1680"/>
              </a:spcBef>
              <a:defRPr lang="en-US"/>
            </a:pP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In this section, we shall show that a regular language can be </a:t>
            </a:r>
            <a:r>
              <a:rPr lang="en-US" sz="2800" b="0" u="sng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generated</a:t>
            </a: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 by a regular grammar.</a:t>
            </a:r>
            <a:endParaRPr lang="en-US" sz="28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 marL="0" indent="0">
              <a:buNone/>
              <a:defRPr lang="en-US"/>
            </a:pPr>
            <a:endParaRPr lang="en-US" sz="28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>
          <a:xfrm>
            <a:off x="838200" y="194310"/>
            <a:ext cx="10515600" cy="839470"/>
          </a:xfrm>
        </p:spPr>
        <p:txBody>
          <a:bodyPr/>
          <a:lstStyle/>
          <a:p>
            <a:pPr>
              <a:defRPr lang="en-US"/>
            </a:pPr>
            <a:r>
              <a:rPr lang="en-US" cap="none">
                <a:solidFill>
                  <a:srgbClr val="3D9CF3"/>
                </a:solidFill>
              </a:rPr>
              <a:t>Grammars</a:t>
            </a:r>
            <a:endParaRPr lang="en-US" cap="none">
              <a:solidFill>
                <a:srgbClr val="3D9CF3"/>
              </a:solidFill>
            </a:endParaRPr>
          </a:p>
        </p:txBody>
      </p:sp>
      <p:sp>
        <p:nvSpPr>
          <p:cNvPr id="3" name="Content Placeholder 2"/>
          <p:cNvSpPr>
            <a:spLocks noGrp="1" noChangeArrowheads="1"/>
          </p:cNvSpPr>
          <p:nvPr>
            <p:ph type="body" idx="1"/>
          </p:nvPr>
        </p:nvSpPr>
        <p:spPr>
          <a:xfrm>
            <a:off x="471805" y="1213485"/>
            <a:ext cx="6231890" cy="4963795"/>
          </a:xfrm>
        </p:spPr>
        <p:txBody>
          <a:bodyPr/>
          <a:lstStyle/>
          <a:p>
            <a:pPr>
              <a:defRPr lang="en-US"/>
            </a:pPr>
            <a:r>
              <a:rPr lang="en-US" sz="2800" b="0" cap="none"/>
              <a:t>Grammars express languages</a:t>
            </a:r>
            <a:endParaRPr lang="en-US" sz="2800" b="0" cap="none"/>
          </a:p>
          <a:p>
            <a:pPr marL="0" indent="0">
              <a:buNone/>
              <a:defRPr lang="en-US"/>
            </a:pPr>
            <a:r>
              <a:rPr lang="en-US" sz="2800" b="0" cap="none"/>
              <a:t>Example:    The English language</a:t>
            </a:r>
            <a:endParaRPr lang="en-US" sz="2800" b="0" cap="none"/>
          </a:p>
          <a:p>
            <a:pPr marL="0" indent="0">
              <a:buNone/>
              <a:defRPr lang="en-US"/>
            </a:pPr>
            <a:endParaRPr lang="en-US" sz="2800" b="0" cap="none"/>
          </a:p>
          <a:p>
            <a:pPr>
              <a:defRPr lang="en-US"/>
            </a:pPr>
            <a:endParaRPr lang="en-US" sz="2800" b="0" cap="none"/>
          </a:p>
          <a:p>
            <a:pPr>
              <a:defRPr lang="en-US"/>
            </a:pPr>
            <a:endParaRPr lang="en-US" sz="2800" b="0" cap="none"/>
          </a:p>
        </p:txBody>
      </p:sp>
      <p:graphicFrame>
        <p:nvGraphicFramePr>
          <p:cNvPr id="4" name="Object 2"/>
          <p:cNvGraphicFramePr>
            <a:graphicFrameLocks noGrp="1" noChangeAspect="1"/>
          </p:cNvGraphicFramePr>
          <p:nvPr>
            <p:ph type="pic" idx="2"/>
          </p:nvPr>
        </p:nvGraphicFramePr>
        <p:xfrm>
          <a:off x="749935" y="2277745"/>
          <a:ext cx="5953760" cy="2302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Microsoft Equation 3.0" r:id="rId1" imgW="8509000" imgH="3733800" progId="Microsoft Equation 3.0">
                  <p:embed/>
                </p:oleObj>
              </mc:Choice>
              <mc:Fallback>
                <p:oleObj name="Microsoft Equation 3.0" r:id="rId1" imgW="8509000" imgH="3733800" progId="Microsoft Equation 3.0">
                  <p:embed/>
                  <p:pic>
                    <p:nvPicPr>
                      <p:cNvPr id="0" name="Object 2" descr="image27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9935" y="2277745"/>
                        <a:ext cx="5953760" cy="230251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 txBox="1">
            <a:spLocks noGrp="1" noChangeArrowheads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buClr>
                <a:schemeClr val="accent1"/>
              </a:buClr>
              <a:buSzTx/>
              <a:buFont typeface="Wingdings 2" panose="05020102010507070707" pitchFamily="1" charset="2"/>
              <a:buChar char=""/>
              <a:defRPr lang="en-US" sz="32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"/>
              <a:defRPr lang="en-US" sz="28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spcBef>
                <a:spcPts val="0"/>
              </a:spcBef>
              <a:buClr>
                <a:srgbClr val="E66C7D"/>
              </a:buClr>
              <a:buFont typeface="Arial" panose="020B0604020202020204" pitchFamily="34" charset="0"/>
              <a:buChar char="▪"/>
              <a:defRPr lang="en-US" sz="24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spcBef>
                <a:spcPts val="0"/>
              </a:spcBef>
              <a:buClr>
                <a:srgbClr val="6BB76D"/>
              </a:buClr>
              <a:buFont typeface="Arial" panose="020B0604020202020204" pitchFamily="34" charset="0"/>
              <a:buChar char="▪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spcBef>
                <a:spcPts val="0"/>
              </a:spcBef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buNone/>
              <a:defRPr lang="en-US"/>
            </a:pPr>
            <a:fld id="{3DCF731C-52D0-9A85-9E77-A4D03D3968F1}" type="slidenum">
              <a:rPr lang="en-US" sz="1200" cap="none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2" charset="0"/>
                <a:cs typeface="Calibri" panose="020F0502020204030204" pitchFamily="2" charset="0"/>
              </a:rPr>
            </a:fld>
            <a:endParaRPr lang="en-US" sz="1200" cap="none">
              <a:solidFill>
                <a:srgbClr val="FFFFFF"/>
              </a:solidFill>
              <a:latin typeface="Arial" panose="020B0604020202020204" pitchFamily="34" charset="0"/>
              <a:ea typeface="Calibri" panose="020F0502020204030204" pitchFamily="2" charset="0"/>
              <a:cs typeface="Calibri" panose="020F0502020204030204" pitchFamily="2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0"/>
              </a:spcAft>
              <a:defRPr lang="en-US"/>
            </a:pPr>
            <a:r>
              <a:rPr lang="en-US" cap="none">
                <a:solidFill>
                  <a:srgbClr val="3D9CF3"/>
                </a:solidFill>
              </a:rPr>
              <a:t>Grammars</a:t>
            </a:r>
            <a:endParaRPr lang="en-US" cap="none">
              <a:solidFill>
                <a:srgbClr val="3D9CF3"/>
              </a:solidFill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2590800" y="1447800"/>
          <a:ext cx="2474595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Microsoft Equation 3.0" r:id="rId1" imgW="3111500" imgH="6146800" progId="Microsoft Equation 3.0">
                  <p:embed/>
                </p:oleObj>
              </mc:Choice>
              <mc:Fallback>
                <p:oleObj name="Microsoft Equation 3.0" r:id="rId1" imgW="3111500" imgH="6146800" progId="Microsoft Equation 3.0">
                  <p:embed/>
                  <p:pic>
                    <p:nvPicPr>
                      <p:cNvPr id="0" name="Object 2" descr="image2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90800" y="1447800"/>
                        <a:ext cx="2474595" cy="4343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 txBox="1">
            <a:spLocks noGrp="1" noChangeArrowheads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buClr>
                <a:schemeClr val="accent1"/>
              </a:buClr>
              <a:buSzTx/>
              <a:buFont typeface="Wingdings 2" panose="05020102010507070707" pitchFamily="1" charset="2"/>
              <a:buChar char=""/>
              <a:defRPr lang="en-US" sz="32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"/>
              <a:defRPr lang="en-US" sz="28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spcBef>
                <a:spcPts val="0"/>
              </a:spcBef>
              <a:buClr>
                <a:srgbClr val="E66C7D"/>
              </a:buClr>
              <a:buFont typeface="Arial" panose="020B0604020202020204" pitchFamily="34" charset="0"/>
              <a:buChar char="▪"/>
              <a:defRPr lang="en-US" sz="24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spcBef>
                <a:spcPts val="0"/>
              </a:spcBef>
              <a:buClr>
                <a:srgbClr val="6BB76D"/>
              </a:buClr>
              <a:buFont typeface="Arial" panose="020B0604020202020204" pitchFamily="34" charset="0"/>
              <a:buChar char="▪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spcBef>
                <a:spcPts val="0"/>
              </a:spcBef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buNone/>
              <a:defRPr lang="en-US"/>
            </a:pPr>
            <a:fld id="{3DCF72C4-8AD0-9A84-9E77-7CD13C396829}" type="slidenum">
              <a:rPr lang="en-US" sz="1200" cap="none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2" charset="0"/>
                <a:cs typeface="Calibri" panose="020F0502020204030204" pitchFamily="2" charset="0"/>
              </a:rPr>
            </a:fld>
            <a:endParaRPr lang="en-US" sz="1200" cap="none">
              <a:solidFill>
                <a:srgbClr val="FFFFFF"/>
              </a:solidFill>
              <a:latin typeface="Arial" panose="020B0604020202020204" pitchFamily="34" charset="0"/>
              <a:ea typeface="Calibri" panose="020F0502020204030204" pitchFamily="2" charset="0"/>
              <a:cs typeface="Calibri" panose="020F0502020204030204" pitchFamily="2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0"/>
              </a:spcAft>
              <a:defRPr lang="en-US"/>
            </a:pPr>
            <a:r>
              <a:rPr lang="en-US" cap="none">
                <a:solidFill>
                  <a:srgbClr val="3D9CF3"/>
                </a:solidFill>
              </a:rPr>
              <a:t>Grammars</a:t>
            </a:r>
            <a:endParaRPr lang="en-US" cap="none">
              <a:solidFill>
                <a:srgbClr val="3D9CF3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 lang="en-US"/>
            </a:pP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A derivation of “the boy walks”:</a:t>
            </a:r>
            <a:endParaRPr lang="en-US" sz="28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>
              <a:defRPr lang="en-US"/>
            </a:pPr>
            <a:endParaRPr lang="en-US" sz="28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>
              <a:defRPr lang="en-US"/>
            </a:pPr>
            <a:endParaRPr lang="en-US" sz="28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>
              <a:defRPr lang="en-US"/>
            </a:pPr>
            <a:endParaRPr lang="en-US" sz="28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2133600" y="1747520"/>
          <a:ext cx="7966075" cy="3971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Microsoft Equation 3.0" r:id="rId1" imgW="8509000" imgH="4597400" progId="Microsoft Equation 3.0">
                  <p:embed/>
                </p:oleObj>
              </mc:Choice>
              <mc:Fallback>
                <p:oleObj name="Microsoft Equation 3.0" r:id="rId1" imgW="8509000" imgH="4597400" progId="Microsoft Equation 3.0">
                  <p:embed/>
                  <p:pic>
                    <p:nvPicPr>
                      <p:cNvPr id="0" name="Object 2" descr="image29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33600" y="1747520"/>
                        <a:ext cx="7966075" cy="397129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 txBox="1">
            <a:spLocks noGrp="1" noChangeArrowheads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buClr>
                <a:schemeClr val="accent1"/>
              </a:buClr>
              <a:buSzTx/>
              <a:buFont typeface="Wingdings 2" panose="05020102010507070707" pitchFamily="1" charset="2"/>
              <a:buChar char=""/>
              <a:defRPr lang="en-US" sz="32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"/>
              <a:defRPr lang="en-US" sz="28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spcBef>
                <a:spcPts val="0"/>
              </a:spcBef>
              <a:buClr>
                <a:srgbClr val="E66C7D"/>
              </a:buClr>
              <a:buFont typeface="Arial" panose="020B0604020202020204" pitchFamily="34" charset="0"/>
              <a:buChar char="▪"/>
              <a:defRPr lang="en-US" sz="24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spcBef>
                <a:spcPts val="0"/>
              </a:spcBef>
              <a:buClr>
                <a:srgbClr val="6BB76D"/>
              </a:buClr>
              <a:buFont typeface="Arial" panose="020B0604020202020204" pitchFamily="34" charset="0"/>
              <a:buChar char="▪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spcBef>
                <a:spcPts val="0"/>
              </a:spcBef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buNone/>
              <a:defRPr lang="en-US"/>
            </a:pPr>
            <a:fld id="{3DCF1E51-1FD0-9AE8-9E77-E9BD503968BC}" type="slidenum">
              <a:rPr lang="en-US" sz="1200" cap="none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2" charset="0"/>
                <a:cs typeface="Calibri" panose="020F0502020204030204" pitchFamily="2" charset="0"/>
              </a:rPr>
            </a:fld>
            <a:endParaRPr lang="en-US" sz="1200" cap="none">
              <a:solidFill>
                <a:srgbClr val="FFFFFF"/>
              </a:solidFill>
              <a:latin typeface="Arial" panose="020B0604020202020204" pitchFamily="34" charset="0"/>
              <a:ea typeface="Calibri" panose="020F0502020204030204" pitchFamily="2" charset="0"/>
              <a:cs typeface="Calibri" panose="020F0502020204030204" pitchFamily="2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0"/>
              </a:spcAft>
              <a:defRPr lang="en-US"/>
            </a:pPr>
            <a:r>
              <a:rPr lang="en-US" cap="none">
                <a:solidFill>
                  <a:srgbClr val="3D9CF3"/>
                </a:solidFill>
              </a:rPr>
              <a:t>Grammars</a:t>
            </a:r>
            <a:endParaRPr lang="en-US" cap="none">
              <a:solidFill>
                <a:srgbClr val="3D9CF3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 lang="en-US"/>
            </a:pPr>
            <a:r>
              <a:rPr lang="en-US" sz="280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A derivation of “a dog runs”:</a:t>
            </a:r>
            <a:endParaRPr lang="en-US" sz="280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>
              <a:defRPr lang="en-US"/>
            </a:pPr>
            <a:endParaRPr lang="en-US" sz="280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>
              <a:defRPr lang="en-US"/>
            </a:pPr>
            <a:endParaRPr lang="en-US" sz="280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>
              <a:defRPr lang="en-US"/>
            </a:pPr>
            <a:endParaRPr lang="en-US" sz="280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1866900" y="1841500"/>
          <a:ext cx="7353300" cy="3971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Microsoft Equation 3.0" r:id="rId1" imgW="8509000" imgH="4597400" progId="Microsoft Equation 3.0">
                  <p:embed/>
                </p:oleObj>
              </mc:Choice>
              <mc:Fallback>
                <p:oleObj name="Microsoft Equation 3.0" r:id="rId1" imgW="8509000" imgH="4597400" progId="Microsoft Equation 3.0">
                  <p:embed/>
                  <p:pic>
                    <p:nvPicPr>
                      <p:cNvPr id="0" name="Object 2" descr="image3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66900" y="1841500"/>
                        <a:ext cx="7353300" cy="397129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 txBox="1">
            <a:spLocks noGrp="1" noChangeArrowheads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buClr>
                <a:schemeClr val="accent1"/>
              </a:buClr>
              <a:buSzTx/>
              <a:buFont typeface="Wingdings 2" panose="05020102010507070707" pitchFamily="1" charset="2"/>
              <a:buChar char=""/>
              <a:defRPr lang="en-US" sz="32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"/>
              <a:defRPr lang="en-US" sz="28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spcBef>
                <a:spcPts val="0"/>
              </a:spcBef>
              <a:buClr>
                <a:srgbClr val="E66C7D"/>
              </a:buClr>
              <a:buFont typeface="Arial" panose="020B0604020202020204" pitchFamily="34" charset="0"/>
              <a:buChar char="▪"/>
              <a:defRPr lang="en-US" sz="24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spcBef>
                <a:spcPts val="0"/>
              </a:spcBef>
              <a:buClr>
                <a:srgbClr val="6BB76D"/>
              </a:buClr>
              <a:buFont typeface="Arial" panose="020B0604020202020204" pitchFamily="34" charset="0"/>
              <a:buChar char="▪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spcBef>
                <a:spcPts val="0"/>
              </a:spcBef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buNone/>
              <a:defRPr lang="en-US"/>
            </a:pPr>
            <a:fld id="{3DCF1D19-57D0-9AEB-9E77-A1BE533968F4}" type="slidenum">
              <a:rPr lang="en-US" sz="1200" cap="none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2" charset="0"/>
                <a:cs typeface="Calibri" panose="020F0502020204030204" pitchFamily="2" charset="0"/>
              </a:rPr>
            </a:fld>
            <a:endParaRPr lang="en-US" sz="1200" cap="none">
              <a:solidFill>
                <a:srgbClr val="FFFFFF"/>
              </a:solidFill>
              <a:latin typeface="Arial" panose="020B0604020202020204" pitchFamily="34" charset="0"/>
              <a:ea typeface="Calibri" panose="020F0502020204030204" pitchFamily="2" charset="0"/>
              <a:cs typeface="Calibri" panose="020F0502020204030204" pitchFamily="2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0"/>
              </a:spcAft>
              <a:defRPr lang="en-US"/>
            </a:pPr>
            <a:r>
              <a:rPr lang="en-US" cap="none">
                <a:solidFill>
                  <a:srgbClr val="3D9CF3"/>
                </a:solidFill>
              </a:rPr>
              <a:t>Grammars</a:t>
            </a:r>
            <a:endParaRPr lang="en-US" cap="none">
              <a:solidFill>
                <a:srgbClr val="3D9CF3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 lang="en-US"/>
            </a:pPr>
            <a:r>
              <a:rPr lang="en-US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Language of the grammar:</a:t>
            </a:r>
            <a:endParaRPr lang="en-US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>
              <a:defRPr lang="en-US"/>
            </a:pPr>
            <a:endParaRPr lang="en-US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>
              <a:defRPr lang="en-US"/>
            </a:pPr>
            <a:endParaRPr lang="en-US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</p:txBody>
      </p:sp>
      <p:sp>
        <p:nvSpPr>
          <p:cNvPr id="5" name="Text Box 5"/>
          <p:cNvSpPr/>
          <p:nvPr/>
        </p:nvSpPr>
        <p:spPr>
          <a:xfrm>
            <a:off x="3733800" y="1676400"/>
            <a:ext cx="4260215" cy="43999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buClr>
                <a:schemeClr val="accent1"/>
              </a:buClr>
              <a:buSzTx/>
              <a:buFont typeface="Wingdings 2" panose="05020102010507070707" pitchFamily="1" charset="2"/>
              <a:buChar char=""/>
              <a:defRPr lang="en-US" sz="32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"/>
              <a:defRPr lang="en-US" sz="28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spcBef>
                <a:spcPts val="0"/>
              </a:spcBef>
              <a:buClr>
                <a:srgbClr val="E66C7D"/>
              </a:buClr>
              <a:buFont typeface="Arial" panose="020B0604020202020204" pitchFamily="34" charset="0"/>
              <a:buChar char="▪"/>
              <a:defRPr lang="en-US" sz="24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spcBef>
                <a:spcPts val="0"/>
              </a:spcBef>
              <a:buClr>
                <a:srgbClr val="6BB76D"/>
              </a:buClr>
              <a:buFont typeface="Arial" panose="020B0604020202020204" pitchFamily="34" charset="0"/>
              <a:buChar char="▪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spcBef>
                <a:spcPts val="0"/>
              </a:spcBef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buNone/>
              <a:defRPr lang="en-US"/>
            </a:pPr>
            <a:r>
              <a:rPr lang="en-US" sz="3500" cap="none">
                <a:latin typeface="Times New Roman" panose="02020603050405020304" pitchFamily="1" charset="0"/>
                <a:ea typeface="Calibri" panose="020F0502020204030204" pitchFamily="2" charset="0"/>
                <a:cs typeface="Times New Roman" panose="02020603050405020304" pitchFamily="1" charset="0"/>
              </a:rPr>
              <a:t>L = { “a boy runs”,</a:t>
            </a:r>
            <a:endParaRPr lang="en-US" sz="3500" cap="none">
              <a:latin typeface="Times New Roman" panose="02020603050405020304" pitchFamily="1" charset="0"/>
              <a:ea typeface="Calibri" panose="020F0502020204030204" pitchFamily="2" charset="0"/>
              <a:cs typeface="Times New Roman" panose="02020603050405020304" pitchFamily="1" charset="0"/>
            </a:endParaRPr>
          </a:p>
          <a:p>
            <a:pPr>
              <a:buNone/>
              <a:defRPr lang="en-US"/>
            </a:pPr>
            <a:r>
              <a:rPr lang="en-US" sz="3500" cap="none">
                <a:latin typeface="Times New Roman" panose="02020603050405020304" pitchFamily="1" charset="0"/>
                <a:ea typeface="Calibri" panose="020F0502020204030204" pitchFamily="2" charset="0"/>
                <a:cs typeface="Times New Roman" panose="02020603050405020304" pitchFamily="1" charset="0"/>
              </a:rPr>
              <a:t>        “a boy walks”,</a:t>
            </a:r>
            <a:endParaRPr lang="en-US" sz="3500" cap="none">
              <a:latin typeface="Times New Roman" panose="02020603050405020304" pitchFamily="1" charset="0"/>
              <a:ea typeface="Calibri" panose="020F0502020204030204" pitchFamily="2" charset="0"/>
              <a:cs typeface="Times New Roman" panose="02020603050405020304" pitchFamily="1" charset="0"/>
            </a:endParaRPr>
          </a:p>
          <a:p>
            <a:pPr>
              <a:buNone/>
              <a:defRPr lang="en-US"/>
            </a:pPr>
            <a:r>
              <a:rPr lang="en-US" sz="3500" cap="none">
                <a:latin typeface="Times New Roman" panose="02020603050405020304" pitchFamily="1" charset="0"/>
                <a:ea typeface="Calibri" panose="020F0502020204030204" pitchFamily="2" charset="0"/>
                <a:cs typeface="Times New Roman" panose="02020603050405020304" pitchFamily="1" charset="0"/>
              </a:rPr>
              <a:t>        “the boy runs”,</a:t>
            </a:r>
            <a:endParaRPr lang="en-US" sz="3500" cap="none">
              <a:latin typeface="Times New Roman" panose="02020603050405020304" pitchFamily="1" charset="0"/>
              <a:ea typeface="Calibri" panose="020F0502020204030204" pitchFamily="2" charset="0"/>
              <a:cs typeface="Times New Roman" panose="02020603050405020304" pitchFamily="1" charset="0"/>
            </a:endParaRPr>
          </a:p>
          <a:p>
            <a:pPr>
              <a:buNone/>
              <a:defRPr lang="en-US"/>
            </a:pPr>
            <a:r>
              <a:rPr lang="en-US" sz="3500" cap="none">
                <a:latin typeface="Times New Roman" panose="02020603050405020304" pitchFamily="1" charset="0"/>
                <a:ea typeface="Calibri" panose="020F0502020204030204" pitchFamily="2" charset="0"/>
                <a:cs typeface="Times New Roman" panose="02020603050405020304" pitchFamily="1" charset="0"/>
              </a:rPr>
              <a:t>        “the boy walks”,</a:t>
            </a:r>
            <a:endParaRPr lang="en-US" sz="3500" cap="none">
              <a:latin typeface="Times New Roman" panose="02020603050405020304" pitchFamily="1" charset="0"/>
              <a:ea typeface="Calibri" panose="020F0502020204030204" pitchFamily="2" charset="0"/>
              <a:cs typeface="Times New Roman" panose="02020603050405020304" pitchFamily="1" charset="0"/>
            </a:endParaRPr>
          </a:p>
          <a:p>
            <a:pPr>
              <a:buNone/>
              <a:defRPr lang="en-US"/>
            </a:pPr>
            <a:r>
              <a:rPr lang="en-US" sz="3500" cap="none">
                <a:latin typeface="Times New Roman" panose="02020603050405020304" pitchFamily="1" charset="0"/>
                <a:ea typeface="Calibri" panose="020F0502020204030204" pitchFamily="2" charset="0"/>
                <a:cs typeface="Times New Roman" panose="02020603050405020304" pitchFamily="1" charset="0"/>
              </a:rPr>
              <a:t>        “a dog runs”,</a:t>
            </a:r>
            <a:endParaRPr lang="en-US" sz="3500" cap="none">
              <a:latin typeface="Times New Roman" panose="02020603050405020304" pitchFamily="1" charset="0"/>
              <a:ea typeface="Calibri" panose="020F0502020204030204" pitchFamily="2" charset="0"/>
              <a:cs typeface="Times New Roman" panose="02020603050405020304" pitchFamily="1" charset="0"/>
            </a:endParaRPr>
          </a:p>
          <a:p>
            <a:pPr>
              <a:buNone/>
              <a:defRPr lang="en-US"/>
            </a:pPr>
            <a:r>
              <a:rPr lang="en-US" sz="3500" cap="none">
                <a:latin typeface="Times New Roman" panose="02020603050405020304" pitchFamily="1" charset="0"/>
                <a:ea typeface="Calibri" panose="020F0502020204030204" pitchFamily="2" charset="0"/>
                <a:cs typeface="Times New Roman" panose="02020603050405020304" pitchFamily="1" charset="0"/>
              </a:rPr>
              <a:t>        “a dog walks”,</a:t>
            </a:r>
            <a:endParaRPr lang="en-US" sz="3500" cap="none">
              <a:latin typeface="Times New Roman" panose="02020603050405020304" pitchFamily="1" charset="0"/>
              <a:ea typeface="Calibri" panose="020F0502020204030204" pitchFamily="2" charset="0"/>
              <a:cs typeface="Times New Roman" panose="02020603050405020304" pitchFamily="1" charset="0"/>
            </a:endParaRPr>
          </a:p>
          <a:p>
            <a:pPr>
              <a:buNone/>
              <a:defRPr lang="en-US"/>
            </a:pPr>
            <a:r>
              <a:rPr lang="en-US" sz="3500" cap="none">
                <a:latin typeface="Times New Roman" panose="02020603050405020304" pitchFamily="1" charset="0"/>
                <a:ea typeface="Calibri" panose="020F0502020204030204" pitchFamily="2" charset="0"/>
                <a:cs typeface="Times New Roman" panose="02020603050405020304" pitchFamily="1" charset="0"/>
              </a:rPr>
              <a:t>        “the dog runs”,</a:t>
            </a:r>
            <a:endParaRPr lang="en-US" sz="3500" cap="none">
              <a:latin typeface="Times New Roman" panose="02020603050405020304" pitchFamily="1" charset="0"/>
              <a:ea typeface="Calibri" panose="020F0502020204030204" pitchFamily="2" charset="0"/>
              <a:cs typeface="Times New Roman" panose="02020603050405020304" pitchFamily="1" charset="0"/>
            </a:endParaRPr>
          </a:p>
          <a:p>
            <a:pPr>
              <a:buNone/>
              <a:defRPr lang="en-US"/>
            </a:pPr>
            <a:r>
              <a:rPr lang="en-US" sz="3500" cap="none">
                <a:latin typeface="Times New Roman" panose="02020603050405020304" pitchFamily="1" charset="0"/>
                <a:ea typeface="Calibri" panose="020F0502020204030204" pitchFamily="2" charset="0"/>
                <a:cs typeface="Times New Roman" panose="02020603050405020304" pitchFamily="1" charset="0"/>
              </a:rPr>
              <a:t>        “the dog walks” }</a:t>
            </a:r>
            <a:endParaRPr lang="en-US" sz="3500" cap="none">
              <a:latin typeface="Times New Roman" panose="02020603050405020304" pitchFamily="1" charset="0"/>
              <a:ea typeface="Calibri" panose="020F0502020204030204" pitchFamily="2" charset="0"/>
              <a:cs typeface="Times New Roman" panose="02020603050405020304" pitchFamily="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 txBox="1">
            <a:spLocks noGrp="1" noChangeArrowheads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buClr>
                <a:schemeClr val="accent1"/>
              </a:buClr>
              <a:buSzTx/>
              <a:buFont typeface="Wingdings 2" panose="05020102010507070707" pitchFamily="1" charset="2"/>
              <a:buChar char=""/>
              <a:defRPr lang="en-US" sz="32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"/>
              <a:defRPr lang="en-US" sz="28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spcBef>
                <a:spcPts val="0"/>
              </a:spcBef>
              <a:buClr>
                <a:srgbClr val="E66C7D"/>
              </a:buClr>
              <a:buFont typeface="Arial" panose="020B0604020202020204" pitchFamily="34" charset="0"/>
              <a:buChar char="▪"/>
              <a:defRPr lang="en-US" sz="24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spcBef>
                <a:spcPts val="0"/>
              </a:spcBef>
              <a:buClr>
                <a:srgbClr val="6BB76D"/>
              </a:buClr>
              <a:buFont typeface="Arial" panose="020B0604020202020204" pitchFamily="34" charset="0"/>
              <a:buChar char="▪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spcBef>
                <a:spcPts val="0"/>
              </a:spcBef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buNone/>
              <a:defRPr lang="en-US"/>
            </a:pPr>
            <a:fld id="{3DCF2EC2-8CD0-9AD8-9E77-7A8D6039682F}" type="slidenum">
              <a:rPr lang="en-US" sz="1200" cap="none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2" charset="0"/>
                <a:cs typeface="Calibri" panose="020F0502020204030204" pitchFamily="2" charset="0"/>
              </a:rPr>
            </a:fld>
            <a:endParaRPr lang="en-US" sz="1200" cap="none">
              <a:solidFill>
                <a:srgbClr val="FFFFFF"/>
              </a:solidFill>
              <a:latin typeface="Arial" panose="020B0604020202020204" pitchFamily="34" charset="0"/>
              <a:ea typeface="Calibri" panose="020F0502020204030204" pitchFamily="2" charset="0"/>
              <a:cs typeface="Calibri" panose="020F0502020204030204" pitchFamily="2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0"/>
              </a:spcAft>
              <a:defRPr lang="en-US"/>
            </a:pPr>
            <a:r>
              <a:rPr lang="en-US" cap="none">
                <a:solidFill>
                  <a:srgbClr val="3D9CF3"/>
                </a:solidFill>
              </a:rPr>
              <a:t>Grammars</a:t>
            </a:r>
            <a:endParaRPr lang="en-US" cap="none">
              <a:solidFill>
                <a:srgbClr val="3D9CF3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 lang="en-US"/>
            </a:pPr>
            <a:r>
              <a:rPr lang="en-US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Notation:</a:t>
            </a:r>
            <a:endParaRPr lang="en-US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>
              <a:defRPr lang="en-US"/>
            </a:pPr>
            <a:endParaRPr lang="en-US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>
              <a:defRPr lang="en-US"/>
            </a:pPr>
            <a:endParaRPr lang="en-US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1828800" y="1828800"/>
            <a:ext cx="8135620" cy="3624580"/>
            <a:chOff x="1828800" y="1828800"/>
            <a:chExt cx="8135620" cy="3624580"/>
          </a:xfrm>
        </p:grpSpPr>
        <p:graphicFrame>
          <p:nvGraphicFramePr>
            <p:cNvPr id="12" name="Object 2"/>
            <p:cNvGraphicFramePr>
              <a:graphicFrameLocks noChangeAspect="1"/>
            </p:cNvGraphicFramePr>
            <p:nvPr/>
          </p:nvGraphicFramePr>
          <p:xfrm>
            <a:off x="4889500" y="1828800"/>
            <a:ext cx="2857500" cy="1422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1" name="Microsoft Equation 3.0" r:id="rId1" imgW="2857500" imgH="1422400" progId="Microsoft Equation 3.0">
                    <p:embed/>
                  </p:oleObj>
                </mc:Choice>
                <mc:Fallback>
                  <p:oleObj name="Microsoft Equation 3.0" r:id="rId1" imgW="2857500" imgH="1422400" progId="Microsoft Equation 3.0">
                    <p:embed/>
                    <p:pic>
                      <p:nvPicPr>
                        <p:cNvPr id="0" name="Object 2" descr="image31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889500" y="1828800"/>
                          <a:ext cx="2857500" cy="14224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Line 5"/>
            <p:cNvSpPr/>
            <p:nvPr/>
          </p:nvSpPr>
          <p:spPr>
            <a:xfrm flipV="1">
              <a:off x="3733800" y="3263900"/>
              <a:ext cx="1600200" cy="914400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headEnd type="none"/>
              <a:tailEnd type="arrow" w="lg" len="lg"/>
            </a:ln>
            <a:effectLst/>
          </p:spPr>
          <p:txBody>
            <a:bodyPr rot="10800000" vert="horz" wrap="none" lIns="91440" tIns="45720" rIns="91440" bIns="45720" numCol="1" spcCol="215900" anchor="ctr"/>
            <a:lstStyle/>
            <a:p>
              <a:pPr>
                <a:defRPr lang="en-US"/>
              </a:pPr>
            </a:p>
          </p:txBody>
        </p:sp>
        <p:sp>
          <p:nvSpPr>
            <p:cNvPr id="10" name="Text Box 6"/>
            <p:cNvSpPr/>
            <p:nvPr/>
          </p:nvSpPr>
          <p:spPr>
            <a:xfrm>
              <a:off x="1828800" y="4254500"/>
              <a:ext cx="1824355" cy="1198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buClr>
                  <a:schemeClr val="accent1"/>
                </a:buClr>
                <a:buSzTx/>
                <a:buFont typeface="Wingdings 2" panose="05020102010507070707" pitchFamily="1" charset="2"/>
                <a:buChar char=""/>
                <a:defRPr lang="en-US" sz="3200" cap="none">
                  <a:solidFill>
                    <a:schemeClr val="tx1"/>
                  </a:solidFill>
                  <a:latin typeface="Corbel" panose="020B0503020204020204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1pPr>
              <a:lvl2pPr marL="742950" indent="-285750">
                <a:spcBef>
                  <a:spcPts val="0"/>
                </a:spcBef>
                <a:buClr>
                  <a:schemeClr val="accent2"/>
                </a:buClr>
                <a:buSzTx/>
                <a:buFont typeface="Wingdings" panose="05000000000000000000" pitchFamily="2" charset="2"/>
                <a:buChar char=""/>
                <a:defRPr lang="en-US" sz="2800" cap="none">
                  <a:solidFill>
                    <a:schemeClr val="tx1"/>
                  </a:solidFill>
                  <a:latin typeface="Corbel" panose="020B0503020204020204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2pPr>
              <a:lvl3pPr marL="1143000" indent="-228600">
                <a:spcBef>
                  <a:spcPts val="0"/>
                </a:spcBef>
                <a:buClr>
                  <a:srgbClr val="E66C7D"/>
                </a:buClr>
                <a:buFont typeface="Arial" panose="020B0604020202020204" pitchFamily="34" charset="0"/>
                <a:buChar char="▪"/>
                <a:defRPr lang="en-US" sz="2400" cap="none">
                  <a:solidFill>
                    <a:schemeClr val="tx1"/>
                  </a:solidFill>
                  <a:latin typeface="Corbel" panose="020B0503020204020204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3pPr>
              <a:lvl4pPr marL="1600200" indent="-228600">
                <a:spcBef>
                  <a:spcPts val="0"/>
                </a:spcBef>
                <a:buClr>
                  <a:srgbClr val="6BB76D"/>
                </a:buClr>
                <a:buFont typeface="Arial" panose="020B0604020202020204" pitchFamily="34" charset="0"/>
                <a:buChar char="▪"/>
                <a:defRPr lang="en-US" sz="2000" cap="none">
                  <a:solidFill>
                    <a:schemeClr val="tx1"/>
                  </a:solidFill>
                  <a:latin typeface="Corbel" panose="020B0503020204020204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4pPr>
              <a:lvl5pPr marL="2057400" indent="-228600">
                <a:spcBef>
                  <a:spcPts val="0"/>
                </a:spcBef>
                <a:buClr>
                  <a:srgbClr val="E88651"/>
                </a:buClr>
                <a:buFont typeface="Wingdings 3" panose="05040102010807070707" pitchFamily="1" charset="2"/>
                <a:buChar char=""/>
                <a:defRPr lang="en-US" sz="2000" cap="none">
                  <a:solidFill>
                    <a:schemeClr val="tx1"/>
                  </a:solidFill>
                  <a:latin typeface="Corbel" panose="020B0503020204020204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lr>
                  <a:srgbClr val="E88651"/>
                </a:buClr>
                <a:buFont typeface="Wingdings 3" panose="05040102010807070707" pitchFamily="1" charset="2"/>
                <a:buChar char=""/>
                <a:defRPr lang="en-US" sz="2000" cap="none">
                  <a:solidFill>
                    <a:schemeClr val="tx1"/>
                  </a:solidFill>
                  <a:latin typeface="Corbel" panose="020B0503020204020204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lr>
                  <a:srgbClr val="E88651"/>
                </a:buClr>
                <a:buFont typeface="Wingdings 3" panose="05040102010807070707" pitchFamily="1" charset="2"/>
                <a:buChar char=""/>
                <a:defRPr lang="en-US" sz="2000" cap="none">
                  <a:solidFill>
                    <a:schemeClr val="tx1"/>
                  </a:solidFill>
                  <a:latin typeface="Corbel" panose="020B0503020204020204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lr>
                  <a:srgbClr val="E88651"/>
                </a:buClr>
                <a:buFont typeface="Wingdings 3" panose="05040102010807070707" pitchFamily="1" charset="2"/>
                <a:buChar char=""/>
                <a:defRPr lang="en-US" sz="2000" cap="none">
                  <a:solidFill>
                    <a:schemeClr val="tx1"/>
                  </a:solidFill>
                  <a:latin typeface="Corbel" panose="020B0503020204020204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lr>
                  <a:srgbClr val="E88651"/>
                </a:buClr>
                <a:buFont typeface="Wingdings 3" panose="05040102010807070707" pitchFamily="1" charset="2"/>
                <a:buChar char=""/>
                <a:defRPr lang="en-US" sz="2000" cap="none">
                  <a:solidFill>
                    <a:schemeClr val="tx1"/>
                  </a:solidFill>
                  <a:latin typeface="Corbel" panose="020B0503020204020204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9pPr>
            </a:lstStyle>
            <a:p>
              <a:pPr>
                <a:buNone/>
                <a:defRPr lang="en-US"/>
              </a:pPr>
              <a:r>
                <a:rPr lang="en-US" sz="2400" cap="none">
                  <a:latin typeface="Times New Roman" panose="02020603050405020304" pitchFamily="1" charset="0"/>
                  <a:ea typeface="Calibri" panose="020F0502020204030204" pitchFamily="2" charset="0"/>
                  <a:cs typeface="Times New Roman" panose="02020603050405020304" pitchFamily="1" charset="0"/>
                </a:rPr>
                <a:t>   Variable</a:t>
              </a:r>
              <a:endParaRPr lang="en-US" sz="2400" cap="none">
                <a:latin typeface="Times New Roman" panose="02020603050405020304" pitchFamily="1" charset="0"/>
                <a:ea typeface="Calibri" panose="020F0502020204030204" pitchFamily="2" charset="0"/>
                <a:cs typeface="Times New Roman" panose="02020603050405020304" pitchFamily="1" charset="0"/>
              </a:endParaRPr>
            </a:p>
            <a:p>
              <a:pPr>
                <a:buNone/>
                <a:defRPr lang="en-US"/>
              </a:pPr>
              <a:r>
                <a:rPr lang="en-US" sz="2400" cap="none">
                  <a:latin typeface="Times New Roman" panose="02020603050405020304" pitchFamily="1" charset="0"/>
                  <a:ea typeface="Calibri" panose="020F0502020204030204" pitchFamily="2" charset="0"/>
                  <a:cs typeface="Times New Roman" panose="02020603050405020304" pitchFamily="1" charset="0"/>
                </a:rPr>
                <a:t>        or</a:t>
              </a:r>
              <a:endParaRPr lang="en-US" sz="2400" cap="none">
                <a:latin typeface="Times New Roman" panose="02020603050405020304" pitchFamily="1" charset="0"/>
                <a:ea typeface="Calibri" panose="020F0502020204030204" pitchFamily="2" charset="0"/>
                <a:cs typeface="Times New Roman" panose="02020603050405020304" pitchFamily="1" charset="0"/>
              </a:endParaRPr>
            </a:p>
            <a:p>
              <a:pPr>
                <a:buNone/>
                <a:defRPr lang="en-US"/>
              </a:pPr>
              <a:r>
                <a:rPr lang="en-US" sz="2400" cap="none">
                  <a:latin typeface="Times New Roman" panose="02020603050405020304" pitchFamily="1" charset="0"/>
                  <a:ea typeface="Calibri" panose="020F0502020204030204" pitchFamily="2" charset="0"/>
                  <a:cs typeface="Times New Roman" panose="02020603050405020304" pitchFamily="1" charset="0"/>
                </a:rPr>
                <a:t>Non-terminal</a:t>
              </a:r>
              <a:endParaRPr lang="en-US" sz="2400" cap="none">
                <a:latin typeface="Times New Roman" panose="02020603050405020304" pitchFamily="1" charset="0"/>
                <a:ea typeface="Calibri" panose="020F0502020204030204" pitchFamily="2" charset="0"/>
                <a:cs typeface="Times New Roman" panose="02020603050405020304" pitchFamily="1" charset="0"/>
              </a:endParaRPr>
            </a:p>
          </p:txBody>
        </p:sp>
        <p:sp>
          <p:nvSpPr>
            <p:cNvPr id="9" name="Line 7"/>
            <p:cNvSpPr/>
            <p:nvPr/>
          </p:nvSpPr>
          <p:spPr>
            <a:xfrm flipH="1" flipV="1">
              <a:off x="7315200" y="3263900"/>
              <a:ext cx="1752600" cy="914400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headEnd type="none"/>
              <a:tailEnd type="arrow" w="lg" len="lg"/>
            </a:ln>
            <a:effectLst/>
          </p:spPr>
          <p:txBody>
            <a:bodyPr rot="10800000" vert="horz" wrap="none" lIns="91440" tIns="45720" rIns="91440" bIns="45720" numCol="1" spcCol="215900" anchor="ctr"/>
            <a:lstStyle/>
            <a:p>
              <a:pPr>
                <a:defRPr lang="en-US"/>
              </a:pPr>
            </a:p>
          </p:txBody>
        </p:sp>
        <p:sp>
          <p:nvSpPr>
            <p:cNvPr id="8" name="Text Box 8"/>
            <p:cNvSpPr/>
            <p:nvPr/>
          </p:nvSpPr>
          <p:spPr>
            <a:xfrm>
              <a:off x="8686800" y="4330700"/>
              <a:ext cx="1277620" cy="460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buClr>
                  <a:schemeClr val="accent1"/>
                </a:buClr>
                <a:buSzTx/>
                <a:buFont typeface="Wingdings 2" panose="05020102010507070707" pitchFamily="1" charset="2"/>
                <a:buChar char=""/>
                <a:defRPr lang="en-US" sz="3200" cap="none">
                  <a:solidFill>
                    <a:schemeClr val="tx1"/>
                  </a:solidFill>
                  <a:latin typeface="Corbel" panose="020B0503020204020204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1pPr>
              <a:lvl2pPr marL="742950" indent="-285750">
                <a:spcBef>
                  <a:spcPts val="0"/>
                </a:spcBef>
                <a:buClr>
                  <a:schemeClr val="accent2"/>
                </a:buClr>
                <a:buSzTx/>
                <a:buFont typeface="Wingdings" panose="05000000000000000000" pitchFamily="2" charset="2"/>
                <a:buChar char=""/>
                <a:defRPr lang="en-US" sz="2800" cap="none">
                  <a:solidFill>
                    <a:schemeClr val="tx1"/>
                  </a:solidFill>
                  <a:latin typeface="Corbel" panose="020B0503020204020204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2pPr>
              <a:lvl3pPr marL="1143000" indent="-228600">
                <a:spcBef>
                  <a:spcPts val="0"/>
                </a:spcBef>
                <a:buClr>
                  <a:srgbClr val="E66C7D"/>
                </a:buClr>
                <a:buFont typeface="Arial" panose="020B0604020202020204" pitchFamily="34" charset="0"/>
                <a:buChar char="▪"/>
                <a:defRPr lang="en-US" sz="2400" cap="none">
                  <a:solidFill>
                    <a:schemeClr val="tx1"/>
                  </a:solidFill>
                  <a:latin typeface="Corbel" panose="020B0503020204020204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3pPr>
              <a:lvl4pPr marL="1600200" indent="-228600">
                <a:spcBef>
                  <a:spcPts val="0"/>
                </a:spcBef>
                <a:buClr>
                  <a:srgbClr val="6BB76D"/>
                </a:buClr>
                <a:buFont typeface="Arial" panose="020B0604020202020204" pitchFamily="34" charset="0"/>
                <a:buChar char="▪"/>
                <a:defRPr lang="en-US" sz="2000" cap="none">
                  <a:solidFill>
                    <a:schemeClr val="tx1"/>
                  </a:solidFill>
                  <a:latin typeface="Corbel" panose="020B0503020204020204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4pPr>
              <a:lvl5pPr marL="2057400" indent="-228600">
                <a:spcBef>
                  <a:spcPts val="0"/>
                </a:spcBef>
                <a:buClr>
                  <a:srgbClr val="E88651"/>
                </a:buClr>
                <a:buFont typeface="Wingdings 3" panose="05040102010807070707" pitchFamily="1" charset="2"/>
                <a:buChar char=""/>
                <a:defRPr lang="en-US" sz="2000" cap="none">
                  <a:solidFill>
                    <a:schemeClr val="tx1"/>
                  </a:solidFill>
                  <a:latin typeface="Corbel" panose="020B0503020204020204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lr>
                  <a:srgbClr val="E88651"/>
                </a:buClr>
                <a:buFont typeface="Wingdings 3" panose="05040102010807070707" pitchFamily="1" charset="2"/>
                <a:buChar char=""/>
                <a:defRPr lang="en-US" sz="2000" cap="none">
                  <a:solidFill>
                    <a:schemeClr val="tx1"/>
                  </a:solidFill>
                  <a:latin typeface="Corbel" panose="020B0503020204020204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lr>
                  <a:srgbClr val="E88651"/>
                </a:buClr>
                <a:buFont typeface="Wingdings 3" panose="05040102010807070707" pitchFamily="1" charset="2"/>
                <a:buChar char=""/>
                <a:defRPr lang="en-US" sz="2000" cap="none">
                  <a:solidFill>
                    <a:schemeClr val="tx1"/>
                  </a:solidFill>
                  <a:latin typeface="Corbel" panose="020B0503020204020204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lr>
                  <a:srgbClr val="E88651"/>
                </a:buClr>
                <a:buFont typeface="Wingdings 3" panose="05040102010807070707" pitchFamily="1" charset="2"/>
                <a:buChar char=""/>
                <a:defRPr lang="en-US" sz="2000" cap="none">
                  <a:solidFill>
                    <a:schemeClr val="tx1"/>
                  </a:solidFill>
                  <a:latin typeface="Corbel" panose="020B0503020204020204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lr>
                  <a:srgbClr val="E88651"/>
                </a:buClr>
                <a:buFont typeface="Wingdings 3" panose="05040102010807070707" pitchFamily="1" charset="2"/>
                <a:buChar char=""/>
                <a:defRPr lang="en-US" sz="2000" cap="none">
                  <a:solidFill>
                    <a:schemeClr val="tx1"/>
                  </a:solidFill>
                  <a:latin typeface="Corbel" panose="020B0503020204020204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9pPr>
            </a:lstStyle>
            <a:p>
              <a:pPr>
                <a:buNone/>
                <a:defRPr lang="en-US"/>
              </a:pPr>
              <a:r>
                <a:rPr lang="en-US" sz="2400" cap="none">
                  <a:latin typeface="Times New Roman" panose="02020603050405020304" pitchFamily="1" charset="0"/>
                  <a:ea typeface="Calibri" panose="020F0502020204030204" pitchFamily="2" charset="0"/>
                  <a:cs typeface="Times New Roman" panose="02020603050405020304" pitchFamily="1" charset="0"/>
                </a:rPr>
                <a:t>Terminal</a:t>
              </a:r>
              <a:endParaRPr lang="en-US" sz="2400" cap="none">
                <a:latin typeface="Times New Roman" panose="02020603050405020304" pitchFamily="1" charset="0"/>
                <a:ea typeface="Calibri" panose="020F0502020204030204" pitchFamily="2" charset="0"/>
                <a:cs typeface="Times New Roman" panose="02020603050405020304" pitchFamily="1" charset="0"/>
              </a:endParaRPr>
            </a:p>
          </p:txBody>
        </p:sp>
        <p:sp>
          <p:nvSpPr>
            <p:cNvPr id="7" name="Text Box 9"/>
            <p:cNvSpPr/>
            <p:nvPr/>
          </p:nvSpPr>
          <p:spPr>
            <a:xfrm>
              <a:off x="5562600" y="4483100"/>
              <a:ext cx="2445385" cy="460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>
              <a:lvl1pPr>
                <a:buClr>
                  <a:schemeClr val="accent1"/>
                </a:buClr>
                <a:buSzTx/>
                <a:buFont typeface="Wingdings 2" panose="05020102010507070707" pitchFamily="1" charset="2"/>
                <a:buChar char=""/>
                <a:defRPr lang="en-US" sz="3200" cap="none">
                  <a:solidFill>
                    <a:schemeClr val="tx1"/>
                  </a:solidFill>
                  <a:latin typeface="Corbel" panose="020B0503020204020204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1pPr>
              <a:lvl2pPr marL="742950" indent="-285750">
                <a:spcBef>
                  <a:spcPts val="0"/>
                </a:spcBef>
                <a:buClr>
                  <a:schemeClr val="accent2"/>
                </a:buClr>
                <a:buSzTx/>
                <a:buFont typeface="Wingdings" panose="05000000000000000000" pitchFamily="2" charset="2"/>
                <a:buChar char=""/>
                <a:defRPr lang="en-US" sz="2800" cap="none">
                  <a:solidFill>
                    <a:schemeClr val="tx1"/>
                  </a:solidFill>
                  <a:latin typeface="Corbel" panose="020B0503020204020204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2pPr>
              <a:lvl3pPr marL="1143000" indent="-228600">
                <a:spcBef>
                  <a:spcPts val="0"/>
                </a:spcBef>
                <a:buClr>
                  <a:srgbClr val="E66C7D"/>
                </a:buClr>
                <a:buFont typeface="Arial" panose="020B0604020202020204" pitchFamily="34" charset="0"/>
                <a:buChar char="▪"/>
                <a:defRPr lang="en-US" sz="2400" cap="none">
                  <a:solidFill>
                    <a:schemeClr val="tx1"/>
                  </a:solidFill>
                  <a:latin typeface="Corbel" panose="020B0503020204020204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3pPr>
              <a:lvl4pPr marL="1600200" indent="-228600">
                <a:spcBef>
                  <a:spcPts val="0"/>
                </a:spcBef>
                <a:buClr>
                  <a:srgbClr val="6BB76D"/>
                </a:buClr>
                <a:buFont typeface="Arial" panose="020B0604020202020204" pitchFamily="34" charset="0"/>
                <a:buChar char="▪"/>
                <a:defRPr lang="en-US" sz="2000" cap="none">
                  <a:solidFill>
                    <a:schemeClr val="tx1"/>
                  </a:solidFill>
                  <a:latin typeface="Corbel" panose="020B0503020204020204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4pPr>
              <a:lvl5pPr marL="2057400" indent="-228600">
                <a:spcBef>
                  <a:spcPts val="0"/>
                </a:spcBef>
                <a:buClr>
                  <a:srgbClr val="E88651"/>
                </a:buClr>
                <a:buFont typeface="Wingdings 3" panose="05040102010807070707" pitchFamily="1" charset="2"/>
                <a:buChar char=""/>
                <a:defRPr lang="en-US" sz="2000" cap="none">
                  <a:solidFill>
                    <a:schemeClr val="tx1"/>
                  </a:solidFill>
                  <a:latin typeface="Corbel" panose="020B0503020204020204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lr>
                  <a:srgbClr val="E88651"/>
                </a:buClr>
                <a:buFont typeface="Wingdings 3" panose="05040102010807070707" pitchFamily="1" charset="2"/>
                <a:buChar char=""/>
                <a:defRPr lang="en-US" sz="2000" cap="none">
                  <a:solidFill>
                    <a:schemeClr val="tx1"/>
                  </a:solidFill>
                  <a:latin typeface="Corbel" panose="020B0503020204020204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lr>
                  <a:srgbClr val="E88651"/>
                </a:buClr>
                <a:buFont typeface="Wingdings 3" panose="05040102010807070707" pitchFamily="1" charset="2"/>
                <a:buChar char=""/>
                <a:defRPr lang="en-US" sz="2000" cap="none">
                  <a:solidFill>
                    <a:schemeClr val="tx1"/>
                  </a:solidFill>
                  <a:latin typeface="Corbel" panose="020B0503020204020204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lr>
                  <a:srgbClr val="E88651"/>
                </a:buClr>
                <a:buFont typeface="Wingdings 3" panose="05040102010807070707" pitchFamily="1" charset="2"/>
                <a:buChar char=""/>
                <a:defRPr lang="en-US" sz="2000" cap="none">
                  <a:solidFill>
                    <a:schemeClr val="tx1"/>
                  </a:solidFill>
                  <a:latin typeface="Corbel" panose="020B0503020204020204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lr>
                  <a:srgbClr val="E88651"/>
                </a:buClr>
                <a:buFont typeface="Wingdings 3" panose="05040102010807070707" pitchFamily="1" charset="2"/>
                <a:buChar char=""/>
                <a:defRPr lang="en-US" sz="2000" cap="none">
                  <a:solidFill>
                    <a:schemeClr val="tx1"/>
                  </a:solidFill>
                  <a:latin typeface="Corbel" panose="020B0503020204020204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lvl9pPr>
            </a:lstStyle>
            <a:p>
              <a:pPr>
                <a:buNone/>
                <a:defRPr lang="en-US"/>
              </a:pPr>
              <a:r>
                <a:rPr lang="en-US" sz="2400" cap="none">
                  <a:latin typeface="Times New Roman" panose="02020603050405020304" pitchFamily="1" charset="0"/>
                  <a:ea typeface="Calibri" panose="020F0502020204030204" pitchFamily="2" charset="0"/>
                  <a:cs typeface="Times New Roman" panose="02020603050405020304" pitchFamily="1" charset="0"/>
                </a:rPr>
                <a:t>Production</a:t>
              </a:r>
              <a:r>
                <a:rPr lang="en-US" sz="2400" cap="none">
                  <a:latin typeface="Times New Roman" panose="02020603050405020304" pitchFamily="1" charset="0"/>
                  <a:ea typeface="Calibri" panose="020F0502020204030204" pitchFamily="2" charset="0"/>
                  <a:cs typeface="Times New Roman" panose="02020603050405020304" pitchFamily="1" charset="0"/>
                </a:rPr>
                <a:t> </a:t>
              </a:r>
              <a:r>
                <a:rPr lang="en-US" sz="2400" cap="none">
                  <a:latin typeface="Times New Roman" panose="02020603050405020304" pitchFamily="1" charset="0"/>
                  <a:ea typeface="Calibri" panose="020F0502020204030204" pitchFamily="2" charset="0"/>
                  <a:cs typeface="Times New Roman" panose="02020603050405020304" pitchFamily="1" charset="0"/>
                </a:rPr>
                <a:t>rule</a:t>
              </a:r>
              <a:endParaRPr lang="en-US" sz="2400" cap="none">
                <a:latin typeface="Times New Roman" panose="02020603050405020304" pitchFamily="1" charset="0"/>
                <a:ea typeface="Calibri" panose="020F0502020204030204" pitchFamily="2" charset="0"/>
                <a:cs typeface="Times New Roman" panose="02020603050405020304" pitchFamily="1" charset="0"/>
              </a:endParaRPr>
            </a:p>
          </p:txBody>
        </p:sp>
        <p:sp>
          <p:nvSpPr>
            <p:cNvPr id="6" name="Line 10"/>
            <p:cNvSpPr/>
            <p:nvPr/>
          </p:nvSpPr>
          <p:spPr>
            <a:xfrm flipV="1">
              <a:off x="6553200" y="3187700"/>
              <a:ext cx="0" cy="1143000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headEnd type="none"/>
              <a:tailEnd type="arrow" w="lg" len="lg"/>
            </a:ln>
            <a:effectLst/>
          </p:spPr>
          <p:txBody>
            <a:bodyPr rot="10800000" vert="horz" wrap="none" lIns="91440" tIns="45720" rIns="91440" bIns="45720" numCol="1" spcCol="215900" anchor="ctr"/>
            <a:lstStyle/>
            <a:p>
              <a:pPr>
                <a:defRPr lang="en-US"/>
              </a:p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 txBox="1">
            <a:spLocks noGrp="1" noChangeArrowheads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buClr>
                <a:schemeClr val="accent1"/>
              </a:buClr>
              <a:buSzTx/>
              <a:buFont typeface="Wingdings 2" panose="05020102010507070707" pitchFamily="1" charset="2"/>
              <a:buChar char=""/>
              <a:defRPr lang="en-US" sz="32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"/>
              <a:defRPr lang="en-US" sz="28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spcBef>
                <a:spcPts val="0"/>
              </a:spcBef>
              <a:buClr>
                <a:srgbClr val="E66C7D"/>
              </a:buClr>
              <a:buFont typeface="Arial" panose="020B0604020202020204" pitchFamily="34" charset="0"/>
              <a:buChar char="▪"/>
              <a:defRPr lang="en-US" sz="24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spcBef>
                <a:spcPts val="0"/>
              </a:spcBef>
              <a:buClr>
                <a:srgbClr val="6BB76D"/>
              </a:buClr>
              <a:buFont typeface="Arial" panose="020B0604020202020204" pitchFamily="34" charset="0"/>
              <a:buChar char="▪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spcBef>
                <a:spcPts val="0"/>
              </a:spcBef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buNone/>
              <a:defRPr lang="en-US"/>
            </a:pPr>
            <a:fld id="{3DCF1CC1-8FD0-9AEA-9E77-79BF5239682C}" type="slidenum">
              <a:rPr lang="en-US" sz="1200" cap="none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2" charset="0"/>
                <a:cs typeface="Calibri" panose="020F0502020204030204" pitchFamily="2" charset="0"/>
              </a:rPr>
            </a:fld>
            <a:endParaRPr lang="en-US" sz="1200" cap="none">
              <a:solidFill>
                <a:srgbClr val="FFFFFF"/>
              </a:solidFill>
              <a:latin typeface="Arial" panose="020B0604020202020204" pitchFamily="34" charset="0"/>
              <a:ea typeface="Calibri" panose="020F0502020204030204" pitchFamily="2" charset="0"/>
              <a:cs typeface="Calibri" panose="020F0502020204030204" pitchFamily="2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0"/>
              </a:spcAft>
              <a:defRPr lang="en-US"/>
            </a:pPr>
            <a:r>
              <a:rPr lang="en-US" cap="none">
                <a:solidFill>
                  <a:srgbClr val="3D9CF3"/>
                </a:solidFill>
              </a:rPr>
              <a:t>Another Example</a:t>
            </a:r>
            <a:endParaRPr lang="en-US" cap="none">
              <a:solidFill>
                <a:srgbClr val="3D9CF3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 lang="en-US"/>
            </a:pPr>
            <a:r>
              <a:rPr lang="en-US" sz="280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Grammar:</a:t>
            </a:r>
            <a:endParaRPr lang="en-US" sz="280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>
              <a:defRPr lang="en-US"/>
            </a:pPr>
            <a:endParaRPr lang="en-US" sz="280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>
              <a:defRPr lang="en-US"/>
            </a:pPr>
            <a:endParaRPr lang="en-US" sz="280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>
              <a:defRPr lang="en-US"/>
            </a:pPr>
            <a:endParaRPr lang="en-US" sz="280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>
              <a:defRPr lang="en-US"/>
            </a:pPr>
            <a:r>
              <a:rPr lang="en-US" sz="280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Derivation of sentence       :</a:t>
            </a:r>
            <a:endParaRPr lang="en-US" sz="280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</p:txBody>
      </p:sp>
      <p:graphicFrame>
        <p:nvGraphicFramePr>
          <p:cNvPr id="5" name="Picture 66636"/>
          <p:cNvGraphicFramePr>
            <a:graphicFrameLocks noChangeAspect="1"/>
          </p:cNvGraphicFramePr>
          <p:nvPr/>
        </p:nvGraphicFramePr>
        <p:xfrm>
          <a:off x="5310505" y="1262380"/>
          <a:ext cx="1785620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Microsoft Equation 3.0" r:id="rId1" imgW="584200" imgH="406400" progId="Microsoft Equation 3.0">
                  <p:embed/>
                </p:oleObj>
              </mc:Choice>
              <mc:Fallback>
                <p:oleObj name="Microsoft Equation 3.0" r:id="rId1" imgW="584200" imgH="406400" progId="Microsoft Equation 3.0">
                  <p:embed/>
                  <p:pic>
                    <p:nvPicPr>
                      <p:cNvPr id="0" name="Picture 66636" descr="image3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10505" y="1262380"/>
                        <a:ext cx="1785620" cy="12414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Picture 66637"/>
          <p:cNvGraphicFramePr>
            <a:graphicFrameLocks noChangeAspect="1"/>
          </p:cNvGraphicFramePr>
          <p:nvPr/>
        </p:nvGraphicFramePr>
        <p:xfrm>
          <a:off x="4191000" y="4248150"/>
          <a:ext cx="3035300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Microsoft Equation 3.0" r:id="rId3" imgW="3035300" imgH="431800" progId="Microsoft Equation 3.0">
                  <p:embed/>
                </p:oleObj>
              </mc:Choice>
              <mc:Fallback>
                <p:oleObj name="Microsoft Equation 3.0" r:id="rId3" imgW="3035300" imgH="431800" progId="Microsoft Equation 3.0">
                  <p:embed/>
                  <p:pic>
                    <p:nvPicPr>
                      <p:cNvPr id="0" name="Picture 66637" descr="image3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91000" y="4248150"/>
                        <a:ext cx="3035300" cy="43053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Picture 66638"/>
          <p:cNvGraphicFramePr>
            <a:graphicFrameLocks noChangeAspect="1"/>
          </p:cNvGraphicFramePr>
          <p:nvPr/>
        </p:nvGraphicFramePr>
        <p:xfrm>
          <a:off x="6097905" y="3198495"/>
          <a:ext cx="544195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Microsoft Equation 3.0" r:id="rId5" imgW="546100" imgH="431800" progId="Microsoft Equation 3.0">
                  <p:embed/>
                </p:oleObj>
              </mc:Choice>
              <mc:Fallback>
                <p:oleObj name="Microsoft Equation 3.0" r:id="rId5" imgW="546100" imgH="431800" progId="Microsoft Equation 3.0">
                  <p:embed/>
                  <p:pic>
                    <p:nvPicPr>
                      <p:cNvPr id="0" name="Picture 66638" descr="image3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97905" y="3198495"/>
                        <a:ext cx="544195" cy="43053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9"/>
          <p:cNvSpPr/>
          <p:nvPr/>
        </p:nvSpPr>
        <p:spPr>
          <a:xfrm flipV="1">
            <a:off x="3962400" y="4724400"/>
            <a:ext cx="838200" cy="76200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  <p:txBody>
          <a:bodyPr rot="10800000" vert="horz" wrap="none" lIns="91440" tIns="45720" rIns="91440" bIns="45720" numCol="1" spcCol="215900" anchor="ctr"/>
          <a:lstStyle/>
          <a:p>
            <a:pPr>
              <a:defRPr lang="en-US"/>
            </a:pPr>
          </a:p>
        </p:txBody>
      </p:sp>
      <p:sp>
        <p:nvSpPr>
          <p:cNvPr id="9" name="Line 10"/>
          <p:cNvSpPr/>
          <p:nvPr/>
        </p:nvSpPr>
        <p:spPr>
          <a:xfrm flipH="1" flipV="1">
            <a:off x="6248400" y="4724400"/>
            <a:ext cx="533400" cy="76200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  <p:txBody>
          <a:bodyPr rot="10800000" vert="horz" wrap="none" lIns="91440" tIns="45720" rIns="91440" bIns="45720" numCol="1" spcCol="215900" anchor="ctr"/>
          <a:lstStyle/>
          <a:p>
            <a:pPr>
              <a:defRPr lang="en-US"/>
            </a:pPr>
          </a:p>
        </p:txBody>
      </p:sp>
      <p:graphicFrame>
        <p:nvGraphicFramePr>
          <p:cNvPr id="10" name="Picture 66639"/>
          <p:cNvGraphicFramePr>
            <a:graphicFrameLocks noChangeAspect="1"/>
          </p:cNvGraphicFramePr>
          <p:nvPr/>
        </p:nvGraphicFramePr>
        <p:xfrm>
          <a:off x="3117850" y="5619750"/>
          <a:ext cx="1803400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Microsoft Equation 3.0" r:id="rId7" imgW="1803400" imgH="431800" progId="Microsoft Equation 3.0">
                  <p:embed/>
                </p:oleObj>
              </mc:Choice>
              <mc:Fallback>
                <p:oleObj name="Microsoft Equation 3.0" r:id="rId7" imgW="1803400" imgH="431800" progId="Microsoft Equation 3.0">
                  <p:embed/>
                  <p:pic>
                    <p:nvPicPr>
                      <p:cNvPr id="0" name="Picture 66639" descr="image35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17850" y="5619750"/>
                        <a:ext cx="1803400" cy="43053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Picture 66640"/>
          <p:cNvGraphicFramePr>
            <a:graphicFrameLocks noChangeAspect="1"/>
          </p:cNvGraphicFramePr>
          <p:nvPr/>
        </p:nvGraphicFramePr>
        <p:xfrm>
          <a:off x="6642100" y="5501005"/>
          <a:ext cx="1168400" cy="499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Microsoft Equation 3.0" r:id="rId9" imgW="431165" imgH="177800" progId="Microsoft Equation 3.0">
                  <p:embed/>
                </p:oleObj>
              </mc:Choice>
              <mc:Fallback>
                <p:oleObj name="Microsoft Equation 3.0" r:id="rId9" imgW="431165" imgH="177800" progId="Microsoft Equation 3.0">
                  <p:embed/>
                  <p:pic>
                    <p:nvPicPr>
                      <p:cNvPr id="0" name="Picture 66640" descr="image36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642100" y="5501005"/>
                        <a:ext cx="1168400" cy="49974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2400"/>
              </a:spcBef>
              <a:defRPr lang="en-US"/>
            </a:pPr>
            <a:r>
              <a:t>Regular Sets and Regular Expressions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Box 4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44780" y="1033780"/>
                <a:ext cx="11826240" cy="525526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 marL="118745" indent="0" eaLnBrk="1" hangingPunct="1">
                  <a:lnSpc>
                    <a:spcPct val="100000"/>
                  </a:lnSpc>
                  <a:spcBef>
                    <a:spcPts val="50"/>
                  </a:spcBef>
                  <a:spcAft>
                    <a:spcPts val="0"/>
                  </a:spcAft>
                  <a:buNone/>
                </a:pPr>
                <a:r>
                  <a:rPr lang="en-US" altLang="en-US" sz="2700" dirty="0" smtClean="0">
                    <a:solidFill>
                      <a:srgbClr val="FF0000"/>
                    </a:solidFill>
                    <a:latin typeface="Times New Roman" panose="02020603050405020304" pitchFamily="1" charset="0"/>
                  </a:rPr>
                  <a:t>Regular Languages</a:t>
                </a:r>
                <a:endParaRPr lang="en-US" altLang="en-US" sz="2700" dirty="0" smtClean="0">
                  <a:solidFill>
                    <a:srgbClr val="FF0000"/>
                  </a:solidFill>
                  <a:latin typeface="Times New Roman" panose="02020603050405020304" pitchFamily="1" charset="0"/>
                </a:endParaRPr>
              </a:p>
              <a:p>
                <a:pPr eaLnBrk="1" hangingPunct="1">
                  <a:lnSpc>
                    <a:spcPct val="100000"/>
                  </a:lnSpc>
                  <a:spcBef>
                    <a:spcPts val="50"/>
                  </a:spcBef>
                  <a:spcAft>
                    <a:spcPts val="0"/>
                  </a:spcAft>
                </a:pPr>
                <a:r>
                  <a:rPr lang="en-US" altLang="en-US" sz="2700" b="0" dirty="0" smtClean="0">
                    <a:latin typeface="Times New Roman" panose="02020603050405020304" pitchFamily="1" charset="0"/>
                  </a:rPr>
                  <a:t>A </a:t>
                </a:r>
                <a:r>
                  <a:rPr lang="en-US" altLang="en-US" sz="2700" b="0" dirty="0">
                    <a:latin typeface="Times New Roman" panose="02020603050405020304" pitchFamily="1" charset="0"/>
                  </a:rPr>
                  <a:t>language is </a:t>
                </a:r>
                <a:r>
                  <a:rPr lang="en-US" altLang="en-US" sz="2700" b="0" i="1" dirty="0">
                    <a:solidFill>
                      <a:srgbClr val="FF0000"/>
                    </a:solidFill>
                    <a:latin typeface="Times New Roman" panose="02020603050405020304" pitchFamily="1" charset="0"/>
                  </a:rPr>
                  <a:t>regular</a:t>
                </a:r>
                <a:r>
                  <a:rPr lang="en-US" altLang="en-US" sz="2700" b="0" dirty="0">
                    <a:solidFill>
                      <a:srgbClr val="FF0000"/>
                    </a:solidFill>
                    <a:latin typeface="Times New Roman" panose="02020603050405020304" pitchFamily="1" charset="0"/>
                  </a:rPr>
                  <a:t> </a:t>
                </a:r>
                <a:r>
                  <a:rPr lang="en-US" altLang="en-US" sz="2700" b="0" dirty="0">
                    <a:latin typeface="Times New Roman" panose="02020603050405020304" pitchFamily="1" charset="0"/>
                  </a:rPr>
                  <a:t>if there exists </a:t>
                </a:r>
                <a:r>
                  <a:rPr lang="en-US" altLang="en-US" sz="2700" b="0" dirty="0">
                    <a:solidFill>
                      <a:srgbClr val="FF0000"/>
                    </a:solidFill>
                    <a:latin typeface="Times New Roman" panose="02020603050405020304" pitchFamily="1" charset="0"/>
                  </a:rPr>
                  <a:t>a finite automata</a:t>
                </a:r>
                <a:r>
                  <a:rPr lang="en-US" altLang="en-US" sz="2700" b="0" dirty="0">
                    <a:latin typeface="Times New Roman" panose="02020603050405020304" pitchFamily="1" charset="0"/>
                  </a:rPr>
                  <a:t> for it.</a:t>
                </a:r>
                <a:endParaRPr lang="en-US" altLang="en-US" sz="2700" b="0" dirty="0">
                  <a:latin typeface="Times New Roman" panose="02020603050405020304" pitchFamily="1" charset="0"/>
                </a:endParaRPr>
              </a:p>
              <a:p>
                <a:pPr lvl="1" eaLnBrk="1" hangingPunct="1">
                  <a:lnSpc>
                    <a:spcPct val="100000"/>
                  </a:lnSpc>
                  <a:spcBef>
                    <a:spcPts val="50"/>
                  </a:spcBef>
                  <a:spcAft>
                    <a:spcPts val="0"/>
                  </a:spcAft>
                </a:pPr>
                <a:r>
                  <a:rPr lang="en-US" altLang="en-US" sz="2600" b="0" dirty="0"/>
                  <a:t>The languages which are</a:t>
                </a:r>
                <a:r>
                  <a:rPr lang="en-US" altLang="en-US" sz="2600" b="0" dirty="0">
                    <a:solidFill>
                      <a:srgbClr val="FF0000"/>
                    </a:solidFill>
                  </a:rPr>
                  <a:t> not accepted </a:t>
                </a:r>
                <a:r>
                  <a:rPr lang="en-US" altLang="en-US" sz="2600" b="0" dirty="0"/>
                  <a:t>by a finite automata are called </a:t>
                </a:r>
                <a:r>
                  <a:rPr lang="en-US" altLang="en-US" sz="2600" b="0" i="1" dirty="0">
                    <a:solidFill>
                      <a:srgbClr val="FF0000"/>
                    </a:solidFill>
                  </a:rPr>
                  <a:t>non-regular languages</a:t>
                </a:r>
                <a:r>
                  <a:rPr lang="en-US" altLang="en-US" sz="2600" b="0" dirty="0">
                    <a:solidFill>
                      <a:srgbClr val="FF0000"/>
                    </a:solidFill>
                  </a:rPr>
                  <a:t>.</a:t>
                </a:r>
                <a:endParaRPr lang="en-US" altLang="en-US" sz="2600" b="0" dirty="0">
                  <a:solidFill>
                    <a:srgbClr val="FF0000"/>
                  </a:solidFill>
                </a:endParaRPr>
              </a:p>
              <a:p>
                <a:pPr lvl="1" eaLnBrk="1" hangingPunct="1">
                  <a:lnSpc>
                    <a:spcPct val="100000"/>
                  </a:lnSpc>
                  <a:spcBef>
                    <a:spcPts val="50"/>
                  </a:spcBef>
                  <a:spcAft>
                    <a:spcPts val="0"/>
                  </a:spcAft>
                </a:pPr>
                <a:r>
                  <a:rPr lang="en-US" altLang="en-US" sz="2600" b="0" dirty="0">
                    <a:solidFill>
                      <a:srgbClr val="FF0000"/>
                    </a:solidFill>
                  </a:rPr>
                  <a:t>All languages</a:t>
                </a:r>
                <a:r>
                  <a:rPr lang="en-US" altLang="en-US" sz="2600" b="0" dirty="0"/>
                  <a:t> are either </a:t>
                </a:r>
                <a:r>
                  <a:rPr lang="en-US" altLang="en-US" sz="2600" b="0" dirty="0">
                    <a:solidFill>
                      <a:srgbClr val="FF0000"/>
                    </a:solidFill>
                  </a:rPr>
                  <a:t>regular </a:t>
                </a:r>
                <a:r>
                  <a:rPr lang="en-US" altLang="en-US" sz="2600" b="0" dirty="0">
                    <a:solidFill>
                      <a:schemeClr val="tx1"/>
                    </a:solidFill>
                  </a:rPr>
                  <a:t>or</a:t>
                </a:r>
                <a:r>
                  <a:rPr lang="en-US" altLang="en-US" sz="2600" b="0" dirty="0"/>
                  <a:t> </a:t>
                </a:r>
                <a:r>
                  <a:rPr lang="en-US" altLang="en-US" sz="2600" b="0" dirty="0">
                    <a:solidFill>
                      <a:srgbClr val="FF0000"/>
                    </a:solidFill>
                  </a:rPr>
                  <a:t>non-regular</a:t>
                </a:r>
                <a:r>
                  <a:rPr lang="en-US" altLang="en-US" sz="2600" b="0" dirty="0"/>
                  <a:t>, </a:t>
                </a:r>
                <a:r>
                  <a:rPr lang="en-US" altLang="en-US" sz="2600" dirty="0">
                    <a:solidFill>
                      <a:schemeClr val="tx1"/>
                    </a:solidFill>
                  </a:rPr>
                  <a:t>not both</a:t>
                </a:r>
                <a:r>
                  <a:rPr lang="en-US" altLang="en-US" sz="2600" b="0" dirty="0"/>
                  <a:t>.</a:t>
                </a:r>
                <a:endParaRPr lang="en-US" altLang="en-US" sz="2600" b="0" dirty="0"/>
              </a:p>
              <a:p>
                <a:pPr eaLnBrk="1" hangingPunct="1">
                  <a:lnSpc>
                    <a:spcPct val="100000"/>
                  </a:lnSpc>
                  <a:spcBef>
                    <a:spcPts val="50"/>
                  </a:spcBef>
                  <a:spcAft>
                    <a:spcPts val="0"/>
                  </a:spcAft>
                </a:pPr>
                <a:r>
                  <a:rPr lang="en-US" altLang="en-US" sz="2700" b="0" dirty="0">
                    <a:latin typeface="Times New Roman" panose="02020603050405020304" pitchFamily="1" charset="0"/>
                  </a:rPr>
                  <a:t>Examples</a:t>
                </a:r>
                <a:endParaRPr lang="en-US" altLang="en-US" sz="2700" b="0" dirty="0">
                  <a:latin typeface="Times New Roman" panose="02020603050405020304" pitchFamily="1" charset="0"/>
                </a:endParaRPr>
              </a:p>
              <a:p>
                <a:pPr lvl="1" eaLnBrk="1" hangingPunct="1">
                  <a:lnSpc>
                    <a:spcPct val="100000"/>
                  </a:lnSpc>
                  <a:spcBef>
                    <a:spcPts val="50"/>
                  </a:spcBef>
                  <a:spcAft>
                    <a:spcPts val="0"/>
                  </a:spcAft>
                </a:pPr>
                <a:r>
                  <a:rPr lang="en-US" altLang="en-US" sz="2600" b="0" dirty="0">
                    <a:solidFill>
                      <a:schemeClr val="tx1"/>
                    </a:solidFill>
                  </a:rPr>
                  <a:t>The languages whose words are in</a:t>
                </a:r>
                <a:r>
                  <a:rPr lang="en-US" altLang="en-US" sz="2600" b="0" dirty="0">
                    <a:solidFill>
                      <a:srgbClr val="0070C0"/>
                    </a:solidFill>
                  </a:rPr>
                  <a:t> arithmetic progression</a:t>
                </a:r>
                <a:r>
                  <a:rPr lang="en-US" altLang="en-US" sz="2600" b="0" dirty="0">
                    <a:solidFill>
                      <a:schemeClr val="tx1"/>
                    </a:solidFill>
                  </a:rPr>
                  <a:t> and </a:t>
                </a:r>
                <a:r>
                  <a:rPr lang="en-US" altLang="en-US" sz="2600" b="0" dirty="0">
                    <a:solidFill>
                      <a:srgbClr val="0070C0"/>
                    </a:solidFill>
                  </a:rPr>
                  <a:t>need no comparison</a:t>
                </a:r>
                <a:r>
                  <a:rPr lang="en-US" altLang="en-US" sz="2600" b="0" dirty="0">
                    <a:solidFill>
                      <a:schemeClr val="tx1"/>
                    </a:solidFill>
                  </a:rPr>
                  <a:t> are </a:t>
                </a:r>
                <a:r>
                  <a:rPr lang="en-US" altLang="en-US" sz="2600" dirty="0">
                    <a:solidFill>
                      <a:schemeClr val="tx1"/>
                    </a:solidFill>
                  </a:rPr>
                  <a:t>regular</a:t>
                </a:r>
                <a:r>
                  <a:rPr lang="en-US" altLang="en-US" sz="2600" b="0" dirty="0">
                    <a:solidFill>
                      <a:schemeClr val="tx1"/>
                    </a:solidFill>
                  </a:rPr>
                  <a:t>: </a:t>
                </a:r>
                <a:endParaRPr lang="en-US" altLang="en-US" sz="2600" b="0" dirty="0" smtClean="0">
                  <a:solidFill>
                    <a:schemeClr val="tx1"/>
                  </a:solidFill>
                </a:endParaRPr>
              </a:p>
              <a:p>
                <a:pPr lvl="2" eaLnBrk="1" hangingPunct="1">
                  <a:lnSpc>
                    <a:spcPct val="100000"/>
                  </a:lnSpc>
                  <a:spcBef>
                    <a:spcPts val="5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en-US" sz="2600" b="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𝐿</m:t>
                    </m:r>
                    <m:r>
                      <a:rPr lang="en-US" altLang="en-US" sz="2600" b="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={</m:t>
                    </m:r>
                    <m:r>
                      <a:rPr lang="en-US" altLang="en-US" sz="2600" b="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𝑎</m:t>
                    </m:r>
                    <m:r>
                      <a:rPr lang="en-US" altLang="en-US" sz="2600" b="0" i="1" baseline="30000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2</m:t>
                    </m:r>
                    <m:r>
                      <a:rPr lang="en-US" altLang="en-US" sz="2600" b="0" i="1" baseline="30000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𝑛</m:t>
                    </m:r>
                    <m:r>
                      <a:rPr lang="en-US" altLang="en-US" sz="2600" b="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|</m:t>
                    </m:r>
                    <m:r>
                      <a:rPr lang="en-US" altLang="en-US" sz="2600" b="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 </m:t>
                    </m:r>
                    <m:r>
                      <a:rPr lang="en-US" altLang="en-US" sz="2600" b="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𝑛</m:t>
                    </m:r>
                    <m:r>
                      <a:rPr lang="en-US" altLang="en-US" sz="2600" b="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≥</m:t>
                    </m:r>
                    <m:r>
                      <a:rPr lang="en-US" altLang="en-US" sz="2600" b="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1</m:t>
                    </m:r>
                    <m:r>
                      <a:rPr lang="en-US" altLang="en-US" sz="2600" b="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en-US" sz="2600" b="0" dirty="0"/>
                  <a:t> </a:t>
                </a:r>
                <a:r>
                  <a:rPr lang="en-US" altLang="en-US" sz="2600" b="0" dirty="0">
                    <a:solidFill>
                      <a:schemeClr val="tx1"/>
                    </a:solidFill>
                  </a:rPr>
                  <a:t>words are</a:t>
                </a:r>
                <a:r>
                  <a:rPr lang="en-US" altLang="en-US" sz="2600" b="0" dirty="0"/>
                  <a:t> </a:t>
                </a:r>
                <a14:m>
                  <m:oMath xmlns:m="http://schemas.openxmlformats.org/officeDocument/2006/math">
                    <m:r>
                      <a:rPr lang="en-US" altLang="en-US" sz="2600" b="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𝑎𝑎</m:t>
                    </m:r>
                    <m:r>
                      <a:rPr lang="en-US" altLang="en-US" sz="2600" b="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, </m:t>
                    </m:r>
                    <m:r>
                      <a:rPr lang="en-US" altLang="en-US" sz="2600" b="0" i="1" dirty="0" err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𝑎𝑎𝑎𝑎</m:t>
                    </m:r>
                    <m:r>
                      <a:rPr lang="en-US" altLang="en-US" sz="2600" b="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, </m:t>
                    </m:r>
                    <m:r>
                      <a:rPr lang="en-US" altLang="en-US" sz="2600" b="0" i="1" dirty="0" err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𝑎𝑎𝑎𝑎𝑎𝑎</m:t>
                    </m:r>
                    <m:r>
                      <a:rPr lang="en-US" altLang="en-US" sz="2600" b="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, …</m:t>
                    </m:r>
                  </m:oMath>
                </a14:m>
                <a:endParaRPr lang="en-US" altLang="en-US" sz="2600" b="0" dirty="0"/>
              </a:p>
              <a:p>
                <a:pPr lvl="1" eaLnBrk="1" hangingPunct="1">
                  <a:lnSpc>
                    <a:spcPct val="100000"/>
                  </a:lnSpc>
                  <a:spcBef>
                    <a:spcPts val="50"/>
                  </a:spcBef>
                  <a:spcAft>
                    <a:spcPts val="0"/>
                  </a:spcAft>
                </a:pPr>
                <a:r>
                  <a:rPr lang="en-US" altLang="en-US" sz="2600" b="0" dirty="0">
                    <a:solidFill>
                      <a:schemeClr val="tx1"/>
                    </a:solidFill>
                  </a:rPr>
                  <a:t>The languages whose words need </a:t>
                </a:r>
                <a:r>
                  <a:rPr lang="en-US" altLang="en-US" sz="2600" b="0" dirty="0">
                    <a:solidFill>
                      <a:srgbClr val="0070C0"/>
                    </a:solidFill>
                  </a:rPr>
                  <a:t>some sort of comparison</a:t>
                </a:r>
                <a:r>
                  <a:rPr lang="en-US" altLang="en-US" sz="2600" b="0" dirty="0">
                    <a:solidFill>
                      <a:schemeClr val="tx1"/>
                    </a:solidFill>
                  </a:rPr>
                  <a:t> are </a:t>
                </a:r>
                <a:r>
                  <a:rPr lang="en-US" altLang="en-US" sz="2600" dirty="0">
                    <a:solidFill>
                      <a:schemeClr val="tx1"/>
                    </a:solidFill>
                  </a:rPr>
                  <a:t>not regular</a:t>
                </a:r>
                <a:r>
                  <a:rPr lang="en-US" altLang="en-US" sz="2600" b="0" dirty="0">
                    <a:solidFill>
                      <a:schemeClr val="tx1"/>
                    </a:solidFill>
                  </a:rPr>
                  <a:t>: </a:t>
                </a:r>
                <a:endParaRPr lang="en-US" altLang="en-US" sz="2600" b="0" dirty="0" smtClean="0">
                  <a:solidFill>
                    <a:schemeClr val="tx1"/>
                  </a:solidFill>
                </a:endParaRPr>
              </a:p>
              <a:p>
                <a:pPr lvl="2" eaLnBrk="1" hangingPunct="1">
                  <a:lnSpc>
                    <a:spcPct val="100000"/>
                  </a:lnSpc>
                  <a:spcBef>
                    <a:spcPts val="5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en-US" sz="2600" b="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𝐿</m:t>
                    </m:r>
                    <m:r>
                      <a:rPr lang="en-US" altLang="en-US" sz="2600" b="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={</m:t>
                    </m:r>
                    <m:r>
                      <a:rPr lang="en-US" altLang="en-US" sz="2600" b="0" i="1" dirty="0" err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𝑎</m:t>
                    </m:r>
                    <m:r>
                      <a:rPr lang="en-US" altLang="en-US" sz="2600" b="0" i="1" baseline="30000" dirty="0" err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𝑛</m:t>
                    </m:r>
                    <m:r>
                      <a:rPr lang="en-US" altLang="en-US" sz="2600" b="0" i="1" dirty="0" err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𝑏</m:t>
                    </m:r>
                    <m:r>
                      <a:rPr lang="en-US" altLang="en-US" sz="2600" b="0" i="1" baseline="30000" dirty="0" err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𝑛</m:t>
                    </m:r>
                    <m:r>
                      <a:rPr lang="en-US" altLang="en-US" sz="2600" b="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|</m:t>
                    </m:r>
                    <m:r>
                      <a:rPr lang="en-US" altLang="en-US" sz="2600" b="0" i="1" dirty="0" err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𝑛</m:t>
                    </m:r>
                    <m:r>
                      <a:rPr lang="en-US" altLang="en-US" sz="2600" b="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≥</m:t>
                    </m:r>
                    <m:r>
                      <a:rPr lang="en-US" altLang="en-US" sz="2600" b="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0</m:t>
                    </m:r>
                    <m:r>
                      <a:rPr lang="en-US" altLang="en-US" sz="2600" b="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en-US" sz="2600" b="0" dirty="0"/>
                  <a:t> here number of </a:t>
                </a:r>
                <a14:m>
                  <m:oMath xmlns:m="http://schemas.openxmlformats.org/officeDocument/2006/math">
                    <m:r>
                      <a:rPr lang="en-US" altLang="en-U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en-US" sz="2600" b="0" dirty="0">
                    <a:solidFill>
                      <a:schemeClr val="tx1"/>
                    </a:solidFill>
                  </a:rPr>
                  <a:t>’s </a:t>
                </a:r>
                <a:r>
                  <a:rPr lang="en-US" altLang="en-US" sz="2600" b="0" dirty="0"/>
                  <a:t>must be equal to number of</a:t>
                </a:r>
                <a:r>
                  <a:rPr lang="en-US" altLang="en-US" sz="26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en-US" sz="2600" b="0" dirty="0">
                    <a:solidFill>
                      <a:schemeClr val="tx1"/>
                    </a:solidFill>
                  </a:rPr>
                  <a:t>’s</a:t>
                </a:r>
                <a:r>
                  <a:rPr lang="en-US" altLang="en-US" sz="2600" b="0" dirty="0"/>
                  <a:t>. for each </a:t>
                </a:r>
                <a14:m>
                  <m:oMath xmlns:m="http://schemas.openxmlformats.org/officeDocument/2006/math">
                    <m:r>
                      <a:rPr lang="en-US" altLang="en-US" sz="2600" b="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en-US" sz="2600" b="0" dirty="0"/>
                  <a:t> we check existence of </a:t>
                </a:r>
                <a14:m>
                  <m:oMath xmlns:m="http://schemas.openxmlformats.org/officeDocument/2006/math">
                    <m:r>
                      <a:rPr lang="en-US" altLang="en-US" sz="2600" b="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en-US" sz="2600" b="0" dirty="0"/>
                  <a:t>; which we </a:t>
                </a:r>
                <a:r>
                  <a:rPr lang="en-US" altLang="en-US" sz="2600" b="0" dirty="0">
                    <a:solidFill>
                      <a:schemeClr val="tx1"/>
                    </a:solidFill>
                  </a:rPr>
                  <a:t>can’t using FA</a:t>
                </a:r>
                <a:r>
                  <a:rPr lang="en-US" altLang="en-US" sz="2600" b="0" dirty="0" smtClean="0"/>
                  <a:t>.</a:t>
                </a:r>
                <a:endParaRPr lang="en-US" altLang="en-US" sz="2600" b="0" dirty="0" smtClean="0"/>
              </a:p>
            </p:txBody>
          </p:sp>
        </mc:Choice>
        <mc:Fallback>
          <p:sp>
            <p:nvSpPr>
              <p:cNvPr id="3" name="Text Box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44780" y="1033780"/>
                <a:ext cx="11826240" cy="525526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1"/>
          <p:cNvSpPr txBox="1">
            <a:spLocks noGrp="1" noChangeArrowheads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defRPr lang="en-US"/>
            </a:pPr>
            <a:fld id="{3DCF5165-2BD0-9AA7-9E77-DDF21F396888}" type="slidenum">
              <a:rPr lang="en-US" sz="1200" cap="none">
                <a:solidFill>
                  <a:srgbClr val="FFFFFF"/>
                </a:solidFill>
              </a:rPr>
            </a:fld>
            <a:endParaRPr lang="en-US" sz="1200" cap="none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 txBox="1">
            <a:spLocks noGrp="1" noChangeArrowheads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buClr>
                <a:schemeClr val="accent1"/>
              </a:buClr>
              <a:buSzTx/>
              <a:buFont typeface="Wingdings 2" panose="05020102010507070707" pitchFamily="1" charset="2"/>
              <a:buChar char=""/>
              <a:defRPr lang="en-US" sz="32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"/>
              <a:defRPr lang="en-US" sz="28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spcBef>
                <a:spcPts val="0"/>
              </a:spcBef>
              <a:buClr>
                <a:srgbClr val="E66C7D"/>
              </a:buClr>
              <a:buFont typeface="Arial" panose="020B0604020202020204" pitchFamily="34" charset="0"/>
              <a:buChar char="▪"/>
              <a:defRPr lang="en-US" sz="24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spcBef>
                <a:spcPts val="0"/>
              </a:spcBef>
              <a:buClr>
                <a:srgbClr val="6BB76D"/>
              </a:buClr>
              <a:buFont typeface="Arial" panose="020B0604020202020204" pitchFamily="34" charset="0"/>
              <a:buChar char="▪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spcBef>
                <a:spcPts val="0"/>
              </a:spcBef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buNone/>
              <a:defRPr lang="en-US"/>
            </a:pPr>
            <a:fld id="{3DCF6A08-46D0-9A9C-9E77-B0C9243968E5}" type="slidenum">
              <a:rPr lang="en-US" sz="1200" cap="none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2" charset="0"/>
                <a:cs typeface="Calibri" panose="020F0502020204030204" pitchFamily="2" charset="0"/>
              </a:rPr>
            </a:fld>
            <a:endParaRPr lang="en-US" sz="1200" cap="none">
              <a:solidFill>
                <a:srgbClr val="FFFFFF"/>
              </a:solidFill>
              <a:latin typeface="Arial" panose="020B0604020202020204" pitchFamily="34" charset="0"/>
              <a:ea typeface="Calibri" panose="020F0502020204030204" pitchFamily="2" charset="0"/>
              <a:cs typeface="Calibri" panose="020F0502020204030204" pitchFamily="2" charset="0"/>
            </a:endParaRPr>
          </a:p>
        </p:txBody>
      </p:sp>
      <p:graphicFrame>
        <p:nvGraphicFramePr>
          <p:cNvPr id="3" name="Picture 67660"/>
          <p:cNvGraphicFramePr>
            <a:graphicFrameLocks noChangeAspect="1"/>
          </p:cNvGraphicFramePr>
          <p:nvPr/>
        </p:nvGraphicFramePr>
        <p:xfrm>
          <a:off x="3124200" y="4191000"/>
          <a:ext cx="5524500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Microsoft Equation 3.0" r:id="rId1" imgW="5524500" imgH="431800" progId="Microsoft Equation 3.0">
                  <p:embed/>
                </p:oleObj>
              </mc:Choice>
              <mc:Fallback>
                <p:oleObj name="Microsoft Equation 3.0" r:id="rId1" imgW="5524500" imgH="431800" progId="Microsoft Equation 3.0">
                  <p:embed/>
                  <p:pic>
                    <p:nvPicPr>
                      <p:cNvPr id="0" name="Picture 67660" descr="image37"/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lum bright="7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3124200" y="4191000"/>
                        <a:ext cx="5524500" cy="43053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Picture 67661"/>
          <p:cNvGraphicFramePr>
            <a:graphicFrameLocks noChangeAspect="1"/>
          </p:cNvGraphicFramePr>
          <p:nvPr/>
        </p:nvGraphicFramePr>
        <p:xfrm>
          <a:off x="3733800" y="5681345"/>
          <a:ext cx="1638300" cy="392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Microsoft Equation 3.0" r:id="rId3" imgW="1637665" imgH="393700" progId="Microsoft Equation 3.0">
                  <p:embed/>
                </p:oleObj>
              </mc:Choice>
              <mc:Fallback>
                <p:oleObj name="Microsoft Equation 3.0" r:id="rId3" imgW="1637665" imgH="393700" progId="Microsoft Equation 3.0">
                  <p:embed/>
                  <p:pic>
                    <p:nvPicPr>
                      <p:cNvPr id="0" name="Picture 67661" descr="image38"/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lum bright="7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3733800" y="5681345"/>
                        <a:ext cx="1638300" cy="39243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ine 7"/>
          <p:cNvSpPr/>
          <p:nvPr/>
        </p:nvSpPr>
        <p:spPr>
          <a:xfrm flipH="1" flipV="1">
            <a:off x="3733800" y="4621530"/>
            <a:ext cx="330200" cy="97155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none"/>
            <a:tailEnd type="arrow" w="lg" len="lg"/>
          </a:ln>
          <a:effectLst/>
        </p:spPr>
        <p:txBody>
          <a:bodyPr rot="10800000" vert="horz" wrap="none" lIns="91440" tIns="45720" rIns="91440" bIns="45720" numCol="1" spcCol="215900" anchor="ctr"/>
          <a:lstStyle/>
          <a:p>
            <a:pPr>
              <a:defRPr lang="en-US"/>
            </a:pPr>
          </a:p>
        </p:txBody>
      </p:sp>
      <p:sp>
        <p:nvSpPr>
          <p:cNvPr id="6" name="Line 8"/>
          <p:cNvSpPr/>
          <p:nvPr/>
        </p:nvSpPr>
        <p:spPr>
          <a:xfrm flipV="1">
            <a:off x="4800600" y="4621530"/>
            <a:ext cx="431800" cy="97155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none"/>
            <a:tailEnd type="arrow" w="lg" len="lg"/>
          </a:ln>
          <a:effectLst/>
        </p:spPr>
        <p:txBody>
          <a:bodyPr rot="10800000" vert="horz" wrap="none" lIns="91440" tIns="45720" rIns="91440" bIns="45720" numCol="1" spcCol="215900" anchor="ctr"/>
          <a:lstStyle/>
          <a:p>
            <a:pPr>
              <a:defRPr lang="en-US"/>
            </a:pPr>
          </a:p>
        </p:txBody>
      </p:sp>
      <p:graphicFrame>
        <p:nvGraphicFramePr>
          <p:cNvPr id="7" name="Picture 67662"/>
          <p:cNvGraphicFramePr>
            <a:graphicFrameLocks noChangeAspect="1"/>
          </p:cNvGraphicFramePr>
          <p:nvPr/>
        </p:nvGraphicFramePr>
        <p:xfrm>
          <a:off x="7289800" y="5727700"/>
          <a:ext cx="112585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Microsoft Equation 3.0" r:id="rId5" imgW="431165" imgH="177800" progId="Microsoft Equation 3.0">
                  <p:embed/>
                </p:oleObj>
              </mc:Choice>
              <mc:Fallback>
                <p:oleObj name="Microsoft Equation 3.0" r:id="rId5" imgW="431165" imgH="177800" progId="Microsoft Equation 3.0">
                  <p:embed/>
                  <p:pic>
                    <p:nvPicPr>
                      <p:cNvPr id="0" name="Picture 67662" descr="image39"/>
                      <p:cNvPicPr>
                        <a:picLocks noChangeAspect="1"/>
                      </p:cNvPicPr>
                      <p:nvPr/>
                    </p:nvPicPr>
                    <p:blipFill>
                      <a:blip r:embed="rId6">
                        <a:lum bright="7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7289800" y="5727700"/>
                        <a:ext cx="1125855" cy="3651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10"/>
          <p:cNvSpPr/>
          <p:nvPr/>
        </p:nvSpPr>
        <p:spPr>
          <a:xfrm flipH="1" flipV="1">
            <a:off x="7289800" y="4667250"/>
            <a:ext cx="213995" cy="101473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none"/>
            <a:tailEnd type="arrow" w="lg" len="lg"/>
          </a:ln>
          <a:effectLst/>
        </p:spPr>
        <p:txBody>
          <a:bodyPr rot="10800000" vert="horz" wrap="none" lIns="91440" tIns="45720" rIns="91440" bIns="45720" numCol="1" spcCol="215900" anchor="ctr"/>
          <a:lstStyle/>
          <a:p>
            <a:pPr>
              <a:defRPr lang="en-US"/>
            </a:pPr>
          </a:p>
        </p:txBody>
      </p:sp>
      <p:sp>
        <p:nvSpPr>
          <p:cNvPr id="9" name="Rectangle 18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defRPr lang="en-US"/>
            </a:pPr>
            <a:r>
              <a:rPr lang="en-US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Grammar:</a:t>
            </a:r>
            <a:endParaRPr lang="en-US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>
              <a:defRPr lang="en-US"/>
            </a:pPr>
          </a:p>
          <a:p>
            <a:pPr>
              <a:defRPr lang="en-US"/>
            </a:pPr>
          </a:p>
          <a:p>
            <a:pPr>
              <a:defRPr lang="en-US"/>
            </a:pPr>
          </a:p>
          <a:p>
            <a:pPr>
              <a:defRPr lang="en-US"/>
            </a:pPr>
            <a:r>
              <a:rPr lang="en-US" sz="280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Derivation of sentence :</a:t>
            </a:r>
            <a:endParaRPr lang="en-US" sz="280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>
              <a:defRPr lang="en-US"/>
            </a:pPr>
            <a:endParaRPr lang="en-US" sz="280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</p:txBody>
      </p:sp>
      <p:graphicFrame>
        <p:nvGraphicFramePr>
          <p:cNvPr id="10" name="Picture 67663"/>
          <p:cNvGraphicFramePr>
            <a:graphicFrameLocks noChangeAspect="1"/>
          </p:cNvGraphicFramePr>
          <p:nvPr/>
        </p:nvGraphicFramePr>
        <p:xfrm>
          <a:off x="5810250" y="1351280"/>
          <a:ext cx="2929255" cy="1077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Microsoft Equation 3.0" r:id="rId7" imgW="584200" imgH="406400" progId="Microsoft Equation 3.0">
                  <p:embed/>
                </p:oleObj>
              </mc:Choice>
              <mc:Fallback>
                <p:oleObj name="Microsoft Equation 3.0" r:id="rId7" imgW="584200" imgH="406400" progId="Microsoft Equation 3.0">
                  <p:embed/>
                  <p:pic>
                    <p:nvPicPr>
                      <p:cNvPr id="0" name="Picture 67663" descr="image40"/>
                      <p:cNvPicPr>
                        <a:picLocks noChangeAspect="1"/>
                      </p:cNvPicPr>
                      <p:nvPr/>
                    </p:nvPicPr>
                    <p:blipFill>
                      <a:blip r:embed="rId8">
                        <a:lum bright="7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5810250" y="1351280"/>
                        <a:ext cx="2929255" cy="107759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Picture 67664"/>
          <p:cNvGraphicFramePr>
            <a:graphicFrameLocks noChangeAspect="1"/>
          </p:cNvGraphicFramePr>
          <p:nvPr/>
        </p:nvGraphicFramePr>
        <p:xfrm>
          <a:off x="5513705" y="3341370"/>
          <a:ext cx="1368425" cy="589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Microsoft Equation 3.0" r:id="rId9" imgW="354965" imgH="177800" progId="Microsoft Equation 3.0">
                  <p:embed/>
                </p:oleObj>
              </mc:Choice>
              <mc:Fallback>
                <p:oleObj name="Microsoft Equation 3.0" r:id="rId9" imgW="354965" imgH="177800" progId="Microsoft Equation 3.0">
                  <p:embed/>
                  <p:pic>
                    <p:nvPicPr>
                      <p:cNvPr id="0" name="Picture 67664" descr="image41"/>
                      <p:cNvPicPr>
                        <a:picLocks noChangeAspect="1"/>
                      </p:cNvPicPr>
                      <p:nvPr/>
                    </p:nvPicPr>
                    <p:blipFill>
                      <a:blip r:embed="rId10">
                        <a:lum bright="7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5513705" y="3341370"/>
                        <a:ext cx="1368425" cy="58928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 txBox="1">
            <a:spLocks noGrp="1" noChangeArrowheads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buClr>
                <a:schemeClr val="accent1"/>
              </a:buClr>
              <a:buSzTx/>
              <a:buFont typeface="Wingdings 2" panose="05020102010507070707" pitchFamily="1" charset="2"/>
              <a:buChar char=""/>
              <a:defRPr lang="en-US" sz="32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"/>
              <a:defRPr lang="en-US" sz="28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spcBef>
                <a:spcPts val="0"/>
              </a:spcBef>
              <a:buClr>
                <a:srgbClr val="E66C7D"/>
              </a:buClr>
              <a:buFont typeface="Arial" panose="020B0604020202020204" pitchFamily="34" charset="0"/>
              <a:buChar char="▪"/>
              <a:defRPr lang="en-US" sz="24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spcBef>
                <a:spcPts val="0"/>
              </a:spcBef>
              <a:buClr>
                <a:srgbClr val="6BB76D"/>
              </a:buClr>
              <a:buFont typeface="Arial" panose="020B0604020202020204" pitchFamily="34" charset="0"/>
              <a:buChar char="▪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spcBef>
                <a:spcPts val="0"/>
              </a:spcBef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buNone/>
              <a:defRPr lang="en-US"/>
            </a:pPr>
            <a:fld id="{3DCF0A58-16D0-9AFC-9E77-E0A9443968B5}" type="slidenum">
              <a:rPr lang="en-US" sz="1200" cap="none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2" charset="0"/>
                <a:cs typeface="Calibri" panose="020F0502020204030204" pitchFamily="2" charset="0"/>
              </a:rPr>
            </a:fld>
            <a:endParaRPr lang="en-US" sz="1200" cap="none">
              <a:solidFill>
                <a:srgbClr val="FFFFFF"/>
              </a:solidFill>
              <a:latin typeface="Arial" panose="020B0604020202020204" pitchFamily="34" charset="0"/>
              <a:ea typeface="Calibri" panose="020F0502020204030204" pitchFamily="2" charset="0"/>
              <a:cs typeface="Calibri" panose="020F0502020204030204" pitchFamily="2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 lang="en-US"/>
            </a:pPr>
            <a:r>
              <a:rPr lang="en-US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Other derivations:</a:t>
            </a:r>
            <a:endParaRPr lang="en-US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</p:txBody>
      </p:sp>
      <p:graphicFrame>
        <p:nvGraphicFramePr>
          <p:cNvPr id="4" name="Picture 68639"/>
          <p:cNvGraphicFramePr>
            <a:graphicFrameLocks noChangeAspect="1"/>
          </p:cNvGraphicFramePr>
          <p:nvPr/>
        </p:nvGraphicFramePr>
        <p:xfrm>
          <a:off x="1860550" y="2135505"/>
          <a:ext cx="852360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Microsoft Equation 3.0" r:id="rId1" imgW="8521700" imgH="431800" progId="Microsoft Equation 3.0">
                  <p:embed/>
                </p:oleObj>
              </mc:Choice>
              <mc:Fallback>
                <p:oleObj name="Microsoft Equation 3.0" r:id="rId1" imgW="8521700" imgH="431800" progId="Microsoft Equation 3.0">
                  <p:embed/>
                  <p:pic>
                    <p:nvPicPr>
                      <p:cNvPr id="0" name="Picture 68639" descr="image42"/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lum bright="7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1860550" y="2135505"/>
                        <a:ext cx="8523605" cy="42989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Picture 68640"/>
          <p:cNvGraphicFramePr/>
          <p:nvPr/>
        </p:nvGraphicFramePr>
        <p:xfrm>
          <a:off x="1892300" y="3975100"/>
          <a:ext cx="62865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Microsoft Equation 3.0" r:id="rId3" imgW="1930400" imgH="431800" progId="Microsoft Equation 3.0">
                  <p:embed/>
                </p:oleObj>
              </mc:Choice>
              <mc:Fallback>
                <p:oleObj name="Microsoft Equation 3.0" r:id="rId3" imgW="1930400" imgH="431800" progId="Microsoft Equation 3.0">
                  <p:embed/>
                  <p:pic>
                    <p:nvPicPr>
                      <p:cNvPr id="0" name="Picture 68640" descr="image43"/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lum bright="7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1892300" y="3975100"/>
                        <a:ext cx="6286500" cy="12954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Grammars</a:t>
            </a:r>
          </a:p>
        </p:txBody>
      </p:sp>
      <p:sp>
        <p:nvSpPr>
          <p:cNvPr id="3" name="Text Box 5"/>
          <p:cNvSpPr/>
          <p:nvPr/>
        </p:nvSpPr>
        <p:spPr>
          <a:xfrm>
            <a:off x="714375" y="1143000"/>
            <a:ext cx="9398000" cy="5219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>
            <a:lvl1pPr>
              <a:buClr>
                <a:schemeClr val="accent1"/>
              </a:buClr>
              <a:buSzTx/>
              <a:buFont typeface="Wingdings 2" panose="05020102010507070707" pitchFamily="1" charset="2"/>
              <a:buChar char=""/>
              <a:defRPr lang="en-US" sz="32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"/>
              <a:defRPr lang="en-US" sz="28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spcBef>
                <a:spcPts val="0"/>
              </a:spcBef>
              <a:buClr>
                <a:srgbClr val="E66C7D"/>
              </a:buClr>
              <a:buFont typeface="Arial" panose="020B0604020202020204" pitchFamily="34" charset="0"/>
              <a:buChar char="▪"/>
              <a:defRPr lang="en-US" sz="24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spcBef>
                <a:spcPts val="0"/>
              </a:spcBef>
              <a:buClr>
                <a:srgbClr val="6BB76D"/>
              </a:buClr>
              <a:buFont typeface="Arial" panose="020B0604020202020204" pitchFamily="34" charset="0"/>
              <a:buChar char="▪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spcBef>
                <a:spcPts val="0"/>
              </a:spcBef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spcBef>
                <a:spcPts val="1680"/>
              </a:spcBef>
              <a:buNone/>
              <a:defRPr lang="en-US"/>
            </a:pPr>
            <a:r>
              <a:rPr lang="en-US" sz="2800" b="1" cap="none">
                <a:latin typeface="Times New Roman" panose="02020603050405020304" pitchFamily="1" charset="0"/>
                <a:ea typeface="Calibri" panose="020F0502020204030204" pitchFamily="2" charset="0"/>
                <a:cs typeface="Times New Roman" panose="02020603050405020304" pitchFamily="1" charset="0"/>
              </a:rPr>
              <a:t>Definition:</a:t>
            </a:r>
            <a:r>
              <a:rPr lang="en-US" sz="2800" cap="none">
                <a:latin typeface="Times New Roman" panose="02020603050405020304" pitchFamily="1" charset="0"/>
                <a:ea typeface="Calibri" panose="020F0502020204030204" pitchFamily="2" charset="0"/>
                <a:cs typeface="Times New Roman" panose="02020603050405020304" pitchFamily="1" charset="0"/>
              </a:rPr>
              <a:t> A </a:t>
            </a:r>
            <a:r>
              <a:rPr lang="en-US" sz="2800" b="1" cap="none">
                <a:latin typeface="Times New Roman" panose="02020603050405020304" pitchFamily="1" charset="0"/>
                <a:ea typeface="Calibri" panose="020F0502020204030204" pitchFamily="2" charset="0"/>
                <a:cs typeface="Times New Roman" panose="02020603050405020304" pitchFamily="1" charset="0"/>
              </a:rPr>
              <a:t>grammar</a:t>
            </a:r>
            <a:r>
              <a:rPr lang="en-US" sz="2800" cap="none">
                <a:latin typeface="Times New Roman" panose="02020603050405020304" pitchFamily="1" charset="0"/>
                <a:ea typeface="Calibri" panose="020F0502020204030204" pitchFamily="2" charset="0"/>
                <a:cs typeface="Times New Roman" panose="02020603050405020304" pitchFamily="1" charset="0"/>
              </a:rPr>
              <a:t> G = (V, T, P, S) is defined as follows.</a:t>
            </a:r>
            <a:endParaRPr lang="en-US" sz="2800" cap="none">
              <a:latin typeface="Times New Roman" panose="02020603050405020304" pitchFamily="1" charset="0"/>
              <a:ea typeface="Calibri" panose="020F0502020204030204" pitchFamily="2" charset="0"/>
              <a:cs typeface="Times New Roman" panose="02020603050405020304" pitchFamily="1" charset="0"/>
            </a:endParaRPr>
          </a:p>
        </p:txBody>
      </p:sp>
      <p:sp>
        <p:nvSpPr>
          <p:cNvPr id="4" name="Text Box 6"/>
          <p:cNvSpPr/>
          <p:nvPr/>
        </p:nvSpPr>
        <p:spPr>
          <a:xfrm>
            <a:off x="462915" y="2060575"/>
            <a:ext cx="9363710" cy="5219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>
            <a:lvl1pPr>
              <a:buClr>
                <a:schemeClr val="accent1"/>
              </a:buClr>
              <a:buSzTx/>
              <a:buFont typeface="Wingdings 2" panose="05020102010507070707" pitchFamily="1" charset="2"/>
              <a:buChar char=""/>
              <a:defRPr lang="en-US" sz="32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"/>
              <a:defRPr lang="en-US" sz="28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spcBef>
                <a:spcPts val="0"/>
              </a:spcBef>
              <a:buClr>
                <a:srgbClr val="E66C7D"/>
              </a:buClr>
              <a:buFont typeface="Arial" panose="020B0604020202020204" pitchFamily="34" charset="0"/>
              <a:buChar char="▪"/>
              <a:defRPr lang="en-US" sz="24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spcBef>
                <a:spcPts val="0"/>
              </a:spcBef>
              <a:buClr>
                <a:srgbClr val="6BB76D"/>
              </a:buClr>
              <a:buFont typeface="Arial" panose="020B0604020202020204" pitchFamily="34" charset="0"/>
              <a:buChar char="▪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spcBef>
                <a:spcPts val="0"/>
              </a:spcBef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spcBef>
                <a:spcPts val="1680"/>
              </a:spcBef>
              <a:buNone/>
              <a:defRPr lang="en-US"/>
            </a:pPr>
            <a:r>
              <a:rPr lang="en-US" sz="2800" cap="none">
                <a:latin typeface="Times New Roman" panose="02020603050405020304" pitchFamily="1" charset="0"/>
                <a:ea typeface="Calibri" panose="020F0502020204030204" pitchFamily="2" charset="0"/>
                <a:cs typeface="Times New Roman" panose="02020603050405020304" pitchFamily="1" charset="0"/>
              </a:rPr>
              <a:t>(1) </a:t>
            </a:r>
            <a:r>
              <a:rPr lang="en-US" sz="2800" b="1" cap="none">
                <a:latin typeface="Times New Roman" panose="02020603050405020304" pitchFamily="1" charset="0"/>
                <a:ea typeface="Calibri" panose="020F0502020204030204" pitchFamily="2" charset="0"/>
                <a:cs typeface="Times New Roman" panose="02020603050405020304" pitchFamily="1" charset="0"/>
              </a:rPr>
              <a:t>V </a:t>
            </a:r>
            <a:r>
              <a:rPr lang="en-US" sz="2800" cap="none">
                <a:latin typeface="Times New Roman" panose="02020603050405020304" pitchFamily="1" charset="0"/>
                <a:ea typeface="Calibri" panose="020F0502020204030204" pitchFamily="2" charset="0"/>
                <a:cs typeface="Times New Roman" panose="02020603050405020304" pitchFamily="1" charset="0"/>
              </a:rPr>
              <a:t>is a </a:t>
            </a:r>
            <a:r>
              <a:rPr lang="en-US" sz="2800" cap="none">
                <a:solidFill>
                  <a:srgbClr val="FF0000"/>
                </a:solidFill>
                <a:latin typeface="Times New Roman" panose="02020603050405020304" pitchFamily="1" charset="0"/>
                <a:ea typeface="Calibri" panose="020F0502020204030204" pitchFamily="2" charset="0"/>
                <a:cs typeface="Times New Roman" panose="02020603050405020304" pitchFamily="1" charset="0"/>
              </a:rPr>
              <a:t>finite set of variables</a:t>
            </a:r>
            <a:r>
              <a:rPr lang="en-US" sz="2800" cap="none">
                <a:latin typeface="Times New Roman" panose="02020603050405020304" pitchFamily="1" charset="0"/>
                <a:ea typeface="Calibri" panose="020F0502020204030204" pitchFamily="2" charset="0"/>
                <a:cs typeface="Times New Roman" panose="02020603050405020304" pitchFamily="1" charset="0"/>
              </a:rPr>
              <a:t>. </a:t>
            </a:r>
            <a:r>
              <a:rPr lang="en-US" sz="2800" b="1" cap="none">
                <a:latin typeface="Times New Roman" panose="02020603050405020304" pitchFamily="1" charset="0"/>
                <a:ea typeface="Calibri" panose="020F0502020204030204" pitchFamily="2" charset="0"/>
                <a:cs typeface="Times New Roman" panose="02020603050405020304" pitchFamily="1" charset="0"/>
              </a:rPr>
              <a:t>S </a:t>
            </a:r>
            <a:r>
              <a:rPr lang="en-US" sz="2800" cap="none">
                <a:latin typeface="Times New Roman" panose="02020603050405020304" pitchFamily="1" charset="0"/>
                <a:ea typeface="Calibri" panose="020F0502020204030204" pitchFamily="2" charset="0"/>
                <a:cs typeface="Times New Roman" panose="02020603050405020304" pitchFamily="1" charset="0"/>
              </a:rPr>
              <a:t>is </a:t>
            </a:r>
            <a:r>
              <a:rPr lang="en-US" sz="2800" cap="none">
                <a:solidFill>
                  <a:srgbClr val="FF0000"/>
                </a:solidFill>
                <a:latin typeface="Times New Roman" panose="02020603050405020304" pitchFamily="1" charset="0"/>
                <a:ea typeface="Calibri" panose="020F0502020204030204" pitchFamily="2" charset="0"/>
                <a:cs typeface="Times New Roman" panose="02020603050405020304" pitchFamily="1" charset="0"/>
              </a:rPr>
              <a:t>the start symbol </a:t>
            </a:r>
            <a:r>
              <a:rPr lang="en-US" sz="2800" cap="none">
                <a:latin typeface="Times New Roman" panose="02020603050405020304" pitchFamily="1" charset="0"/>
                <a:ea typeface="Calibri" panose="020F0502020204030204" pitchFamily="2" charset="0"/>
                <a:cs typeface="Times New Roman" panose="02020603050405020304" pitchFamily="1" charset="0"/>
              </a:rPr>
              <a:t>in V.</a:t>
            </a:r>
            <a:endParaRPr lang="en-US" sz="2800" cap="none">
              <a:latin typeface="Times New Roman" panose="02020603050405020304" pitchFamily="1" charset="0"/>
              <a:ea typeface="Calibri" panose="020F0502020204030204" pitchFamily="2" charset="0"/>
              <a:cs typeface="Times New Roman" panose="02020603050405020304" pitchFamily="1" charset="0"/>
            </a:endParaRPr>
          </a:p>
        </p:txBody>
      </p:sp>
      <p:sp>
        <p:nvSpPr>
          <p:cNvPr id="5" name="Text Box 7"/>
          <p:cNvSpPr/>
          <p:nvPr/>
        </p:nvSpPr>
        <p:spPr>
          <a:xfrm>
            <a:off x="462280" y="2907030"/>
            <a:ext cx="9462135" cy="5219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>
            <a:lvl1pPr>
              <a:buClr>
                <a:schemeClr val="accent1"/>
              </a:buClr>
              <a:buSzTx/>
              <a:buFont typeface="Wingdings 2" panose="05020102010507070707" pitchFamily="1" charset="2"/>
              <a:buChar char=""/>
              <a:defRPr lang="en-US" sz="32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"/>
              <a:defRPr lang="en-US" sz="28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spcBef>
                <a:spcPts val="0"/>
              </a:spcBef>
              <a:buClr>
                <a:srgbClr val="E66C7D"/>
              </a:buClr>
              <a:buFont typeface="Arial" panose="020B0604020202020204" pitchFamily="34" charset="0"/>
              <a:buChar char="▪"/>
              <a:defRPr lang="en-US" sz="24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spcBef>
                <a:spcPts val="0"/>
              </a:spcBef>
              <a:buClr>
                <a:srgbClr val="6BB76D"/>
              </a:buClr>
              <a:buFont typeface="Arial" panose="020B0604020202020204" pitchFamily="34" charset="0"/>
              <a:buChar char="▪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spcBef>
                <a:spcPts val="0"/>
              </a:spcBef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spcBef>
                <a:spcPts val="1680"/>
              </a:spcBef>
              <a:buNone/>
              <a:defRPr lang="en-US"/>
            </a:pPr>
            <a:r>
              <a:rPr lang="en-US" sz="2800" cap="none">
                <a:latin typeface="Times New Roman" panose="02020603050405020304" pitchFamily="1" charset="0"/>
                <a:ea typeface="Calibri" panose="020F0502020204030204" pitchFamily="2" charset="0"/>
                <a:cs typeface="Times New Roman" panose="02020603050405020304" pitchFamily="1" charset="0"/>
              </a:rPr>
              <a:t>(2) </a:t>
            </a:r>
            <a:r>
              <a:rPr lang="en-US" sz="2800" b="1" cap="none">
                <a:latin typeface="Times New Roman" panose="02020603050405020304" pitchFamily="1" charset="0"/>
                <a:ea typeface="Calibri" panose="020F0502020204030204" pitchFamily="2" charset="0"/>
                <a:cs typeface="Times New Roman" panose="02020603050405020304" pitchFamily="1" charset="0"/>
              </a:rPr>
              <a:t>T </a:t>
            </a:r>
            <a:r>
              <a:rPr lang="en-US" sz="2800" cap="none">
                <a:latin typeface="Times New Roman" panose="02020603050405020304" pitchFamily="1" charset="0"/>
                <a:ea typeface="Calibri" panose="020F0502020204030204" pitchFamily="2" charset="0"/>
                <a:cs typeface="Times New Roman" panose="02020603050405020304" pitchFamily="1" charset="0"/>
              </a:rPr>
              <a:t>is a</a:t>
            </a:r>
            <a:r>
              <a:rPr lang="en-US" sz="2800" cap="none">
                <a:solidFill>
                  <a:srgbClr val="FF0000"/>
                </a:solidFill>
                <a:latin typeface="Times New Roman" panose="02020603050405020304" pitchFamily="1" charset="0"/>
                <a:ea typeface="Calibri" panose="020F0502020204030204" pitchFamily="2" charset="0"/>
                <a:cs typeface="Times New Roman" panose="02020603050405020304" pitchFamily="1" charset="0"/>
              </a:rPr>
              <a:t> finite set of terminals</a:t>
            </a:r>
            <a:r>
              <a:rPr lang="en-US" sz="2800" cap="none">
                <a:latin typeface="Times New Roman" panose="02020603050405020304" pitchFamily="1" charset="0"/>
                <a:ea typeface="Calibri" panose="020F0502020204030204" pitchFamily="2" charset="0"/>
                <a:cs typeface="Times New Roman" panose="02020603050405020304" pitchFamily="1" charset="0"/>
              </a:rPr>
              <a:t>, and </a:t>
            </a:r>
            <a:r>
              <a:rPr lang="en-US" sz="2800" b="1" cap="none">
                <a:latin typeface="Times New Roman" panose="02020603050405020304" pitchFamily="1" charset="0"/>
                <a:ea typeface="Calibri" panose="020F0502020204030204" pitchFamily="2" charset="0"/>
                <a:cs typeface="Times New Roman" panose="02020603050405020304" pitchFamily="1" charset="0"/>
              </a:rPr>
              <a:t>T </a:t>
            </a:r>
            <a:r>
              <a:rPr lang="en-US" sz="2800" b="1" cap="none">
                <a:latin typeface="Symbol" panose="05050102010706020507" pitchFamily="18" charset="2"/>
                <a:ea typeface="Calibri" panose="020F0502020204030204" pitchFamily="2" charset="0"/>
                <a:cs typeface="Times New Roman" panose="02020603050405020304" pitchFamily="1" charset="0"/>
              </a:rPr>
              <a:t></a:t>
            </a:r>
            <a:r>
              <a:rPr lang="en-US" sz="2800" b="1" cap="none">
                <a:latin typeface="Times New Roman" panose="02020603050405020304" pitchFamily="1" charset="0"/>
                <a:ea typeface="Calibri" panose="020F0502020204030204" pitchFamily="2" charset="0"/>
                <a:cs typeface="Times New Roman" panose="02020603050405020304" pitchFamily="1" charset="0"/>
              </a:rPr>
              <a:t> V</a:t>
            </a:r>
            <a:r>
              <a:rPr lang="en-US" sz="2800" cap="none">
                <a:latin typeface="Times New Roman" panose="02020603050405020304" pitchFamily="1" charset="0"/>
                <a:ea typeface="Calibri" panose="020F0502020204030204" pitchFamily="2" charset="0"/>
                <a:cs typeface="Times New Roman" panose="02020603050405020304" pitchFamily="1" charset="0"/>
              </a:rPr>
              <a:t> = </a:t>
            </a:r>
            <a:r>
              <a:rPr lang="en-US" sz="2800" b="1" cap="none">
                <a:latin typeface="Symbol" panose="05050102010706020507" pitchFamily="18" charset="2"/>
                <a:ea typeface="Calibri" panose="020F0502020204030204" pitchFamily="2" charset="0"/>
                <a:cs typeface="Times New Roman" panose="02020603050405020304" pitchFamily="1" charset="0"/>
              </a:rPr>
              <a:t></a:t>
            </a:r>
            <a:r>
              <a:rPr lang="en-US" sz="2800" b="1" cap="none">
                <a:latin typeface="Times New Roman" panose="02020603050405020304" pitchFamily="1" charset="0"/>
                <a:ea typeface="Calibri" panose="020F0502020204030204" pitchFamily="2" charset="0"/>
                <a:cs typeface="Times New Roman" panose="02020603050405020304" pitchFamily="1" charset="0"/>
              </a:rPr>
              <a:t>.</a:t>
            </a:r>
            <a:endParaRPr lang="en-US" sz="2800" b="1" cap="none">
              <a:latin typeface="Times New Roman" panose="02020603050405020304" pitchFamily="1" charset="0"/>
              <a:ea typeface="Calibri" panose="020F0502020204030204" pitchFamily="2" charset="0"/>
              <a:cs typeface="Times New Roman" panose="02020603050405020304" pitchFamily="1" charset="0"/>
            </a:endParaRPr>
          </a:p>
        </p:txBody>
      </p:sp>
      <p:sp>
        <p:nvSpPr>
          <p:cNvPr id="6" name="Text Box 8"/>
          <p:cNvSpPr/>
          <p:nvPr/>
        </p:nvSpPr>
        <p:spPr>
          <a:xfrm>
            <a:off x="462915" y="3609340"/>
            <a:ext cx="11392535" cy="11728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>
            <a:lvl1pPr>
              <a:buClr>
                <a:schemeClr val="accent1"/>
              </a:buClr>
              <a:buSzTx/>
              <a:buFont typeface="Wingdings 2" panose="05020102010507070707" pitchFamily="1" charset="2"/>
              <a:buChar char=""/>
              <a:defRPr lang="en-US" sz="32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"/>
              <a:defRPr lang="en-US" sz="28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spcBef>
                <a:spcPts val="0"/>
              </a:spcBef>
              <a:buClr>
                <a:srgbClr val="E66C7D"/>
              </a:buClr>
              <a:buFont typeface="Arial" panose="020B0604020202020204" pitchFamily="34" charset="0"/>
              <a:buChar char="▪"/>
              <a:defRPr lang="en-US" sz="24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spcBef>
                <a:spcPts val="0"/>
              </a:spcBef>
              <a:buClr>
                <a:srgbClr val="6BB76D"/>
              </a:buClr>
              <a:buFont typeface="Arial" panose="020B0604020202020204" pitchFamily="34" charset="0"/>
              <a:buChar char="▪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spcBef>
                <a:spcPts val="0"/>
              </a:spcBef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spcBef>
                <a:spcPts val="1680"/>
              </a:spcBef>
              <a:buNone/>
              <a:defRPr lang="en-US"/>
            </a:pPr>
            <a:r>
              <a:rPr lang="en-US" sz="2800" cap="none">
                <a:latin typeface="Times New Roman" panose="02020603050405020304" pitchFamily="1" charset="0"/>
                <a:ea typeface="Calibri" panose="020F0502020204030204" pitchFamily="2" charset="0"/>
                <a:cs typeface="Times New Roman" panose="02020603050405020304" pitchFamily="1" charset="0"/>
              </a:rPr>
              <a:t>(3) </a:t>
            </a:r>
            <a:r>
              <a:rPr lang="en-US" sz="2800" b="1" cap="none">
                <a:latin typeface="Times New Roman" panose="02020603050405020304" pitchFamily="1" charset="0"/>
                <a:ea typeface="Calibri" panose="020F0502020204030204" pitchFamily="2" charset="0"/>
                <a:cs typeface="Times New Roman" panose="02020603050405020304" pitchFamily="1" charset="0"/>
              </a:rPr>
              <a:t>P </a:t>
            </a:r>
            <a:r>
              <a:rPr lang="en-US" sz="2800" cap="none">
                <a:latin typeface="Times New Roman" panose="02020603050405020304" pitchFamily="1" charset="0"/>
                <a:ea typeface="Calibri" panose="020F0502020204030204" pitchFamily="2" charset="0"/>
                <a:cs typeface="Times New Roman" panose="02020603050405020304" pitchFamily="1" charset="0"/>
              </a:rPr>
              <a:t>is </a:t>
            </a:r>
            <a:r>
              <a:rPr lang="en-US" sz="2800" cap="none">
                <a:solidFill>
                  <a:srgbClr val="FF0000"/>
                </a:solidFill>
                <a:latin typeface="Times New Roman" panose="02020603050405020304" pitchFamily="1" charset="0"/>
                <a:ea typeface="Calibri" panose="020F0502020204030204" pitchFamily="2" charset="0"/>
                <a:cs typeface="Times New Roman" panose="02020603050405020304" pitchFamily="1" charset="0"/>
              </a:rPr>
              <a:t>a finite set of productions</a:t>
            </a:r>
            <a:r>
              <a:rPr lang="en-US" sz="2800" cap="none">
                <a:latin typeface="Times New Roman" panose="02020603050405020304" pitchFamily="1" charset="0"/>
                <a:ea typeface="Calibri" panose="020F0502020204030204" pitchFamily="2" charset="0"/>
                <a:cs typeface="Times New Roman" panose="02020603050405020304" pitchFamily="1" charset="0"/>
              </a:rPr>
              <a:t> or </a:t>
            </a:r>
            <a:r>
              <a:rPr lang="en-US" sz="2800" cap="none">
                <a:solidFill>
                  <a:srgbClr val="FF0000"/>
                </a:solidFill>
                <a:latin typeface="Times New Roman" panose="02020603050405020304" pitchFamily="1" charset="0"/>
                <a:ea typeface="Calibri" panose="020F0502020204030204" pitchFamily="2" charset="0"/>
                <a:cs typeface="Times New Roman" panose="02020603050405020304" pitchFamily="1" charset="0"/>
              </a:rPr>
              <a:t>rewriting rules</a:t>
            </a:r>
            <a:r>
              <a:rPr lang="en-US" sz="2800" cap="none">
                <a:latin typeface="Times New Roman" panose="02020603050405020304" pitchFamily="1" charset="0"/>
                <a:ea typeface="Calibri" panose="020F0502020204030204" pitchFamily="2" charset="0"/>
                <a:cs typeface="Times New Roman" panose="02020603050405020304" pitchFamily="1" charset="0"/>
              </a:rPr>
              <a:t>. </a:t>
            </a:r>
            <a:endParaRPr lang="en-US" sz="2800" cap="none">
              <a:latin typeface="Times New Roman" panose="02020603050405020304" pitchFamily="1" charset="0"/>
              <a:ea typeface="Calibri" panose="020F0502020204030204" pitchFamily="2" charset="0"/>
              <a:cs typeface="Times New Roman" panose="02020603050405020304" pitchFamily="1" charset="0"/>
            </a:endParaRPr>
          </a:p>
          <a:p>
            <a:pPr>
              <a:spcBef>
                <a:spcPts val="1680"/>
              </a:spcBef>
              <a:buNone/>
              <a:defRPr lang="en-US"/>
            </a:pPr>
            <a:r>
              <a:rPr lang="en-US" sz="2800" cap="none">
                <a:latin typeface="Times New Roman" panose="02020603050405020304" pitchFamily="1" charset="0"/>
                <a:ea typeface="Calibri" panose="020F0502020204030204" pitchFamily="2" charset="0"/>
                <a:cs typeface="Times New Roman" panose="02020603050405020304" pitchFamily="1" charset="0"/>
              </a:rPr>
              <a:t>Each production is of the form: </a:t>
            </a:r>
            <a:endParaRPr lang="en-US" sz="2800" cap="none">
              <a:latin typeface="Times New Roman" panose="02020603050405020304" pitchFamily="1" charset="0"/>
              <a:ea typeface="Calibri" panose="020F0502020204030204" pitchFamily="2" charset="0"/>
              <a:cs typeface="Times New Roman" panose="02020603050405020304" pitchFamily="1" charset="0"/>
            </a:endParaRPr>
          </a:p>
        </p:txBody>
      </p:sp>
      <p:sp>
        <p:nvSpPr>
          <p:cNvPr id="7" name="Text Box 9"/>
          <p:cNvSpPr/>
          <p:nvPr/>
        </p:nvSpPr>
        <p:spPr>
          <a:xfrm>
            <a:off x="2900680" y="5130800"/>
            <a:ext cx="6576695" cy="5219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>
            <a:lvl1pPr>
              <a:buClr>
                <a:schemeClr val="accent1"/>
              </a:buClr>
              <a:buSzTx/>
              <a:buFont typeface="Wingdings 2" panose="05020102010507070707" pitchFamily="1" charset="2"/>
              <a:buChar char=""/>
              <a:defRPr lang="en-US" sz="32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"/>
              <a:defRPr lang="en-US" sz="28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spcBef>
                <a:spcPts val="0"/>
              </a:spcBef>
              <a:buClr>
                <a:srgbClr val="E66C7D"/>
              </a:buClr>
              <a:buFont typeface="Arial" panose="020B0604020202020204" pitchFamily="34" charset="0"/>
              <a:buChar char="▪"/>
              <a:defRPr lang="en-US" sz="24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spcBef>
                <a:spcPts val="0"/>
              </a:spcBef>
              <a:buClr>
                <a:srgbClr val="6BB76D"/>
              </a:buClr>
              <a:buFont typeface="Arial" panose="020B0604020202020204" pitchFamily="34" charset="0"/>
              <a:buChar char="▪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spcBef>
                <a:spcPts val="0"/>
              </a:spcBef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spcBef>
                <a:spcPts val="1680"/>
              </a:spcBef>
              <a:buNone/>
              <a:defRPr lang="en-US"/>
            </a:pPr>
            <a:r>
              <a:rPr lang="en-US" sz="2800" cap="none">
                <a:latin typeface="Times New Roman" panose="02020603050405020304" pitchFamily="1" charset="0"/>
                <a:ea typeface="Calibri" panose="020F0502020204030204" pitchFamily="2" charset="0"/>
                <a:cs typeface="Times New Roman" panose="02020603050405020304" pitchFamily="1" charset="0"/>
              </a:rPr>
              <a:t>A </a:t>
            </a:r>
            <a:r>
              <a:rPr lang="en-US" sz="2800" cap="none">
                <a:latin typeface="Symbol" panose="05050102010706020507" pitchFamily="18" charset="2"/>
                <a:ea typeface="Calibri" panose="020F0502020204030204" pitchFamily="2" charset="0"/>
                <a:cs typeface="Times New Roman" panose="02020603050405020304" pitchFamily="1" charset="0"/>
              </a:rPr>
              <a:t></a:t>
            </a:r>
            <a:r>
              <a:rPr lang="en-US" sz="2800" cap="none">
                <a:latin typeface="Times New Roman" panose="02020603050405020304" pitchFamily="1" charset="0"/>
                <a:ea typeface="Calibri" panose="020F0502020204030204" pitchFamily="2" charset="0"/>
                <a:cs typeface="Times New Roman" panose="02020603050405020304" pitchFamily="1" charset="0"/>
              </a:rPr>
              <a:t> aB, where A, B </a:t>
            </a:r>
            <a:r>
              <a:rPr lang="en-US" sz="2800" cap="none">
                <a:latin typeface="Symbol" panose="05050102010706020507" pitchFamily="18" charset="2"/>
                <a:ea typeface="Calibri" panose="020F0502020204030204" pitchFamily="2" charset="0"/>
                <a:cs typeface="Times New Roman" panose="02020603050405020304" pitchFamily="1" charset="0"/>
              </a:rPr>
              <a:t></a:t>
            </a:r>
            <a:r>
              <a:rPr lang="en-US" sz="2800" cap="none">
                <a:latin typeface="Times New Roman" panose="02020603050405020304" pitchFamily="1" charset="0"/>
                <a:ea typeface="Calibri" panose="020F0502020204030204" pitchFamily="2" charset="0"/>
                <a:cs typeface="Times New Roman" panose="02020603050405020304" pitchFamily="1" charset="0"/>
              </a:rPr>
              <a:t> V and a </a:t>
            </a:r>
            <a:r>
              <a:rPr lang="en-US" sz="2800" cap="none">
                <a:latin typeface="Symbol" panose="05050102010706020507" pitchFamily="18" charset="2"/>
                <a:ea typeface="Calibri" panose="020F0502020204030204" pitchFamily="2" charset="0"/>
                <a:cs typeface="Times New Roman" panose="02020603050405020304" pitchFamily="1" charset="0"/>
              </a:rPr>
              <a:t></a:t>
            </a:r>
            <a:r>
              <a:rPr lang="en-US" sz="2800" cap="none">
                <a:latin typeface="Times New Roman" panose="02020603050405020304" pitchFamily="1" charset="0"/>
                <a:ea typeface="Calibri" panose="020F0502020204030204" pitchFamily="2" charset="0"/>
                <a:cs typeface="Times New Roman" panose="02020603050405020304" pitchFamily="1" charset="0"/>
              </a:rPr>
              <a:t> T, or</a:t>
            </a:r>
            <a:endParaRPr lang="en-US" sz="2800" cap="none">
              <a:latin typeface="Times New Roman" panose="02020603050405020304" pitchFamily="1" charset="0"/>
              <a:ea typeface="Calibri" panose="020F0502020204030204" pitchFamily="2" charset="0"/>
              <a:cs typeface="Times New Roman" panose="02020603050405020304" pitchFamily="1" charset="0"/>
            </a:endParaRPr>
          </a:p>
        </p:txBody>
      </p:sp>
      <p:sp>
        <p:nvSpPr>
          <p:cNvPr id="8" name="Text Box 10"/>
          <p:cNvSpPr/>
          <p:nvPr/>
        </p:nvSpPr>
        <p:spPr>
          <a:xfrm>
            <a:off x="2900680" y="5518150"/>
            <a:ext cx="6576695" cy="5219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>
            <a:lvl1pPr>
              <a:buClr>
                <a:schemeClr val="accent1"/>
              </a:buClr>
              <a:buSzTx/>
              <a:buFont typeface="Wingdings 2" panose="05020102010507070707" pitchFamily="1" charset="2"/>
              <a:buChar char=""/>
              <a:defRPr lang="en-US" sz="32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"/>
              <a:defRPr lang="en-US" sz="28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spcBef>
                <a:spcPts val="0"/>
              </a:spcBef>
              <a:buClr>
                <a:srgbClr val="E66C7D"/>
              </a:buClr>
              <a:buFont typeface="Arial" panose="020B0604020202020204" pitchFamily="34" charset="0"/>
              <a:buChar char="▪"/>
              <a:defRPr lang="en-US" sz="24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spcBef>
                <a:spcPts val="0"/>
              </a:spcBef>
              <a:buClr>
                <a:srgbClr val="6BB76D"/>
              </a:buClr>
              <a:buFont typeface="Arial" panose="020B0604020202020204" pitchFamily="34" charset="0"/>
              <a:buChar char="▪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spcBef>
                <a:spcPts val="0"/>
              </a:spcBef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spcBef>
                <a:spcPts val="1680"/>
              </a:spcBef>
              <a:buNone/>
              <a:defRPr lang="en-US"/>
            </a:pPr>
            <a:r>
              <a:rPr lang="en-US" sz="2800" cap="none">
                <a:latin typeface="Times New Roman" panose="02020603050405020304" pitchFamily="1" charset="0"/>
                <a:ea typeface="Calibri" panose="020F0502020204030204" pitchFamily="2" charset="0"/>
                <a:cs typeface="Times New Roman" panose="02020603050405020304" pitchFamily="1" charset="0"/>
              </a:rPr>
              <a:t>A </a:t>
            </a:r>
            <a:r>
              <a:rPr lang="en-US" sz="2800" cap="none">
                <a:latin typeface="Symbol" panose="05050102010706020507" pitchFamily="18" charset="2"/>
                <a:ea typeface="Calibri" panose="020F0502020204030204" pitchFamily="2" charset="0"/>
                <a:cs typeface="Times New Roman" panose="02020603050405020304" pitchFamily="1" charset="0"/>
              </a:rPr>
              <a:t></a:t>
            </a:r>
            <a:r>
              <a:rPr lang="en-US" sz="2800" cap="none">
                <a:latin typeface="Times New Roman" panose="02020603050405020304" pitchFamily="1" charset="0"/>
                <a:ea typeface="Calibri" panose="020F0502020204030204" pitchFamily="2" charset="0"/>
                <a:cs typeface="Times New Roman" panose="02020603050405020304" pitchFamily="1" charset="0"/>
              </a:rPr>
              <a:t> a, where A </a:t>
            </a:r>
            <a:r>
              <a:rPr lang="en-US" sz="2800" cap="none">
                <a:latin typeface="Symbol" panose="05050102010706020507" pitchFamily="18" charset="2"/>
                <a:ea typeface="Calibri" panose="020F0502020204030204" pitchFamily="2" charset="0"/>
                <a:cs typeface="Times New Roman" panose="02020603050405020304" pitchFamily="1" charset="0"/>
              </a:rPr>
              <a:t></a:t>
            </a:r>
            <a:r>
              <a:rPr lang="en-US" sz="2800" cap="none">
                <a:latin typeface="Times New Roman" panose="02020603050405020304" pitchFamily="1" charset="0"/>
                <a:ea typeface="Calibri" panose="020F0502020204030204" pitchFamily="2" charset="0"/>
                <a:cs typeface="Times New Roman" panose="02020603050405020304" pitchFamily="1" charset="0"/>
              </a:rPr>
              <a:t> V and a </a:t>
            </a:r>
            <a:r>
              <a:rPr lang="en-US" sz="2800" cap="none">
                <a:latin typeface="Symbol" panose="05050102010706020507" pitchFamily="18" charset="2"/>
                <a:ea typeface="Calibri" panose="020F0502020204030204" pitchFamily="2" charset="0"/>
                <a:cs typeface="Times New Roman" panose="02020603050405020304" pitchFamily="1" charset="0"/>
              </a:rPr>
              <a:t></a:t>
            </a:r>
            <a:r>
              <a:rPr lang="en-US" sz="2800" cap="none">
                <a:latin typeface="Times New Roman" panose="02020603050405020304" pitchFamily="1" charset="0"/>
                <a:ea typeface="Calibri" panose="020F0502020204030204" pitchFamily="2" charset="0"/>
                <a:cs typeface="Times New Roman" panose="02020603050405020304" pitchFamily="1" charset="0"/>
              </a:rPr>
              <a:t> T.</a:t>
            </a:r>
            <a:endParaRPr lang="en-US" sz="2800" cap="none">
              <a:latin typeface="Times New Roman" panose="02020603050405020304" pitchFamily="1" charset="0"/>
              <a:ea typeface="Calibri" panose="020F0502020204030204" pitchFamily="2" charset="0"/>
              <a:cs typeface="Times New Roman" panose="02020603050405020304" pitchFamily="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66370"/>
            <a:ext cx="10515600" cy="867410"/>
          </a:xfrm>
        </p:spPr>
        <p:txBody>
          <a:bodyPr/>
          <a:lstStyle/>
          <a:p>
            <a:pPr>
              <a:spcAft>
                <a:spcPts val="0"/>
              </a:spcAft>
              <a:defRPr lang="en-US"/>
            </a:pPr>
            <a:r>
              <a:rPr lang="en-US" cap="none">
                <a:solidFill>
                  <a:srgbClr val="3D9CF3"/>
                </a:solidFill>
              </a:rPr>
              <a:t>A Non-Linear Grammar</a:t>
            </a:r>
            <a:endParaRPr lang="en-US" cap="none">
              <a:solidFill>
                <a:srgbClr val="3D9CF3"/>
              </a:solidFill>
            </a:endParaRPr>
          </a:p>
        </p:txBody>
      </p:sp>
      <p:sp>
        <p:nvSpPr>
          <p:cNvPr id="4" name="Slide Number Placeholder 5"/>
          <p:cNvSpPr txBox="1">
            <a:spLocks noGrp="1" noChangeArrowheads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buClr>
                <a:schemeClr val="accent1"/>
              </a:buClr>
              <a:buSzTx/>
              <a:buFont typeface="Wingdings 2" panose="05020102010507070707" pitchFamily="1" charset="2"/>
              <a:buChar char=""/>
              <a:defRPr lang="en-US" sz="32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"/>
              <a:defRPr lang="en-US" sz="28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spcBef>
                <a:spcPts val="0"/>
              </a:spcBef>
              <a:buClr>
                <a:srgbClr val="E66C7D"/>
              </a:buClr>
              <a:buFont typeface="Arial" panose="020B0604020202020204" pitchFamily="34" charset="0"/>
              <a:buChar char="▪"/>
              <a:defRPr lang="en-US" sz="24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spcBef>
                <a:spcPts val="0"/>
              </a:spcBef>
              <a:buClr>
                <a:srgbClr val="6BB76D"/>
              </a:buClr>
              <a:buFont typeface="Arial" panose="020B0604020202020204" pitchFamily="34" charset="0"/>
              <a:buChar char="▪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spcBef>
                <a:spcPts val="0"/>
              </a:spcBef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buNone/>
              <a:defRPr lang="en-US"/>
            </a:pPr>
            <a:fld id="{3DCF36C7-89D0-9AC0-9E77-7F957839682A}" type="slidenum">
              <a:rPr lang="en-US" sz="1200" cap="none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2" charset="0"/>
                <a:cs typeface="Calibri" panose="020F0502020204030204" pitchFamily="2" charset="0"/>
              </a:rPr>
            </a:fld>
            <a:endParaRPr lang="en-US" sz="1200" cap="none">
              <a:solidFill>
                <a:srgbClr val="FFFFFF"/>
              </a:solidFill>
              <a:latin typeface="Arial" panose="020B0604020202020204" pitchFamily="34" charset="0"/>
              <a:ea typeface="Calibri" panose="020F0502020204030204" pitchFamily="2" charset="0"/>
              <a:cs typeface="Calibri" panose="020F0502020204030204" pitchFamily="2" charset="0"/>
            </a:endParaRPr>
          </a:p>
        </p:txBody>
      </p:sp>
      <p:graphicFrame>
        <p:nvGraphicFramePr>
          <p:cNvPr id="5" name="Picture 69648"/>
          <p:cNvGraphicFramePr>
            <a:graphicFrameLocks noChangeAspect="1"/>
          </p:cNvGraphicFramePr>
          <p:nvPr/>
        </p:nvGraphicFramePr>
        <p:xfrm>
          <a:off x="4504690" y="1764665"/>
          <a:ext cx="2357755" cy="3329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Microsoft Equation 3.0" r:id="rId1" imgW="584200" imgH="862965" progId="Microsoft Equation 3.0">
                  <p:embed/>
                </p:oleObj>
              </mc:Choice>
              <mc:Fallback>
                <p:oleObj name="Microsoft Equation 3.0" r:id="rId1" imgW="584200" imgH="862965" progId="Microsoft Equation 3.0">
                  <p:embed/>
                  <p:pic>
                    <p:nvPicPr>
                      <p:cNvPr id="0" name="Picture 69648" descr="image4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04690" y="1764665"/>
                        <a:ext cx="2357755" cy="332930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/>
          <p:nvPr/>
        </p:nvSpPr>
        <p:spPr>
          <a:xfrm>
            <a:off x="2057400" y="1143000"/>
            <a:ext cx="4197985" cy="8299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buClr>
                <a:schemeClr val="accent1"/>
              </a:buClr>
              <a:buSzTx/>
              <a:buFont typeface="Wingdings 2" panose="05020102010507070707" pitchFamily="1" charset="2"/>
              <a:buChar char=""/>
              <a:defRPr lang="en-US" sz="32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"/>
              <a:defRPr lang="en-US" sz="28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spcBef>
                <a:spcPts val="0"/>
              </a:spcBef>
              <a:buClr>
                <a:srgbClr val="E66C7D"/>
              </a:buClr>
              <a:buFont typeface="Arial" panose="020B0604020202020204" pitchFamily="34" charset="0"/>
              <a:buChar char="▪"/>
              <a:defRPr lang="en-US" sz="24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spcBef>
                <a:spcPts val="0"/>
              </a:spcBef>
              <a:buClr>
                <a:srgbClr val="6BB76D"/>
              </a:buClr>
              <a:buFont typeface="Arial" panose="020B0604020202020204" pitchFamily="34" charset="0"/>
              <a:buChar char="▪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spcBef>
                <a:spcPts val="0"/>
              </a:spcBef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buNone/>
              <a:defRPr lang="en-US"/>
            </a:pPr>
            <a:endParaRPr lang="en-US" sz="2400" cap="none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2" charset="0"/>
              <a:cs typeface="Calibri" panose="020F0502020204030204" pitchFamily="2" charset="0"/>
            </a:endParaRPr>
          </a:p>
          <a:p>
            <a:pPr>
              <a:buNone/>
              <a:defRPr lang="en-US"/>
            </a:pPr>
            <a:r>
              <a:rPr lang="en-US" sz="2400" cap="none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2" charset="0"/>
                <a:cs typeface="Calibri" panose="020F0502020204030204" pitchFamily="2" charset="0"/>
              </a:rPr>
              <a:t>Has the production rules like: </a:t>
            </a:r>
            <a:endParaRPr lang="en-US" sz="2400" cap="none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2" charset="0"/>
              <a:cs typeface="Calibri" panose="020F05020202040302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54000"/>
            <a:ext cx="10515600" cy="779780"/>
          </a:xfrm>
        </p:spPr>
        <p:txBody>
          <a:bodyPr/>
          <a:lstStyle/>
          <a:p>
            <a:pPr>
              <a:spcAft>
                <a:spcPts val="0"/>
              </a:spcAft>
              <a:defRPr lang="en-US"/>
            </a:pPr>
            <a:r>
              <a:rPr lang="en-GB" altLang="en-US" cap="none">
                <a:solidFill>
                  <a:srgbClr val="3D9CF3"/>
                </a:solidFill>
              </a:rPr>
              <a:t> </a:t>
            </a:r>
            <a:r>
              <a:rPr lang="en-US" cap="none">
                <a:solidFill>
                  <a:srgbClr val="3D9CF3"/>
                </a:solidFill>
              </a:rPr>
              <a:t>Linear Grammars</a:t>
            </a:r>
            <a:endParaRPr lang="en-US" cap="none">
              <a:solidFill>
                <a:srgbClr val="3D9CF3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50" y="1095375"/>
            <a:ext cx="11900535" cy="5081905"/>
          </a:xfrm>
          <a:solidFill>
            <a:schemeClr val="bg1"/>
          </a:solidFill>
        </p:spPr>
        <p:txBody>
          <a:bodyPr/>
          <a:lstStyle/>
          <a:p>
            <a:pPr>
              <a:buNone/>
              <a:defRPr lang="en-US"/>
            </a:pPr>
            <a:r>
              <a:rPr lang="en-US" sz="2800" b="0" cap="none">
                <a:solidFill>
                  <a:srgbClr val="FF0000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Grammars </a:t>
            </a: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with</a:t>
            </a:r>
            <a:r>
              <a:rPr lang="en-US" sz="2800" b="0" cap="none">
                <a:solidFill>
                  <a:srgbClr val="0070C0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 at most one variable</a:t>
            </a: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 at the right side of a production</a:t>
            </a:r>
            <a:endParaRPr lang="en-US" sz="28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>
              <a:buNone/>
              <a:defRPr lang="en-US"/>
            </a:pPr>
            <a:endParaRPr lang="en-US" sz="2800" b="0" cap="none">
              <a:solidFill>
                <a:schemeClr val="bg1"/>
              </a:solidFill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>
              <a:buNone/>
              <a:defRPr lang="en-US"/>
            </a:pP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Examples:</a:t>
            </a:r>
            <a:endParaRPr lang="en-US" sz="28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>
              <a:buNone/>
              <a:defRPr lang="en-US"/>
            </a:pPr>
            <a:r>
              <a:rPr lang="en-US" sz="2800" b="0" cap="none">
                <a:solidFill>
                  <a:schemeClr val="bg1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                   </a:t>
            </a:r>
            <a:endParaRPr lang="en-US" sz="2800" b="0" cap="none">
              <a:solidFill>
                <a:schemeClr val="bg1"/>
              </a:solidFill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</p:txBody>
      </p:sp>
      <p:sp>
        <p:nvSpPr>
          <p:cNvPr id="4" name="Slide Number Placeholder 5"/>
          <p:cNvSpPr txBox="1">
            <a:spLocks noGrp="1" noChangeArrowheads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buClr>
                <a:schemeClr val="accent1"/>
              </a:buClr>
              <a:buSzTx/>
              <a:buFont typeface="Wingdings 2" panose="05020102010507070707" pitchFamily="1" charset="2"/>
              <a:buChar char=""/>
              <a:defRPr lang="en-US" sz="32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"/>
              <a:defRPr lang="en-US" sz="28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spcBef>
                <a:spcPts val="0"/>
              </a:spcBef>
              <a:buClr>
                <a:srgbClr val="E66C7D"/>
              </a:buClr>
              <a:buFont typeface="Arial" panose="020B0604020202020204" pitchFamily="34" charset="0"/>
              <a:buChar char="▪"/>
              <a:defRPr lang="en-US" sz="24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spcBef>
                <a:spcPts val="0"/>
              </a:spcBef>
              <a:buClr>
                <a:srgbClr val="6BB76D"/>
              </a:buClr>
              <a:buFont typeface="Arial" panose="020B0604020202020204" pitchFamily="34" charset="0"/>
              <a:buChar char="▪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spcBef>
                <a:spcPts val="0"/>
              </a:spcBef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buNone/>
              <a:defRPr lang="en-US"/>
            </a:pPr>
            <a:fld id="{3DCF35DE-90D0-9AC3-9E77-66967B396833}" type="slidenum">
              <a:rPr lang="en-US" sz="1200" cap="none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2" charset="0"/>
                <a:cs typeface="Calibri" panose="020F0502020204030204" pitchFamily="2" charset="0"/>
              </a:rPr>
            </a:fld>
            <a:endParaRPr lang="en-US" sz="1200" cap="none">
              <a:solidFill>
                <a:srgbClr val="FFFFFF"/>
              </a:solidFill>
              <a:latin typeface="Arial" panose="020B0604020202020204" pitchFamily="34" charset="0"/>
              <a:ea typeface="Calibri" panose="020F0502020204030204" pitchFamily="2" charset="0"/>
              <a:cs typeface="Calibri" panose="020F0502020204030204" pitchFamily="2" charset="0"/>
            </a:endParaRPr>
          </a:p>
        </p:txBody>
      </p:sp>
      <p:graphicFrame>
        <p:nvGraphicFramePr>
          <p:cNvPr id="5" name="Picture 70687"/>
          <p:cNvGraphicFramePr>
            <a:graphicFrameLocks noChangeAspect="1"/>
          </p:cNvGraphicFramePr>
          <p:nvPr/>
        </p:nvGraphicFramePr>
        <p:xfrm>
          <a:off x="7596505" y="2929255"/>
          <a:ext cx="2286000" cy="2176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Microsoft Equation 3.0" r:id="rId1" imgW="609600" imgH="635000" progId="Microsoft Equation 3.0">
                  <p:embed/>
                </p:oleObj>
              </mc:Choice>
              <mc:Fallback>
                <p:oleObj name="Microsoft Equation 3.0" r:id="rId1" imgW="609600" imgH="635000" progId="Microsoft Equation 3.0">
                  <p:embed/>
                  <p:pic>
                    <p:nvPicPr>
                      <p:cNvPr id="0" name="Picture 70687" descr="image45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96505" y="2929255"/>
                        <a:ext cx="2286000" cy="217614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Picture 70688"/>
          <p:cNvGraphicFramePr>
            <a:graphicFrameLocks noChangeAspect="1"/>
          </p:cNvGraphicFramePr>
          <p:nvPr/>
        </p:nvGraphicFramePr>
        <p:xfrm>
          <a:off x="2157095" y="3319780"/>
          <a:ext cx="1933575" cy="1395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Microsoft Equation 3.0" r:id="rId3" imgW="584200" imgH="406400" progId="Microsoft Equation 3.0">
                  <p:embed/>
                </p:oleObj>
              </mc:Choice>
              <mc:Fallback>
                <p:oleObj name="Microsoft Equation 3.0" r:id="rId3" imgW="584200" imgH="406400" progId="Microsoft Equation 3.0">
                  <p:embed/>
                  <p:pic>
                    <p:nvPicPr>
                      <p:cNvPr id="0" name="Picture 70688" descr="image4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57095" y="3319780"/>
                        <a:ext cx="1933575" cy="139509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0"/>
              </a:spcAft>
              <a:defRPr lang="en-US"/>
            </a:pPr>
            <a:r>
              <a:rPr lang="en-US" cap="none">
                <a:solidFill>
                  <a:srgbClr val="3D9CF3"/>
                </a:solidFill>
              </a:rPr>
              <a:t>Another Linear Grammar</a:t>
            </a:r>
            <a:endParaRPr lang="en-US" cap="none">
              <a:solidFill>
                <a:srgbClr val="3D9CF3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chemeClr val="bg1"/>
          </a:solidFill>
        </p:spPr>
        <p:txBody>
          <a:bodyPr/>
          <a:lstStyle/>
          <a:p>
            <a:pPr>
              <a:buNone/>
              <a:defRPr lang="en-US"/>
            </a:pPr>
            <a:endParaRPr lang="en-US" cap="none">
              <a:solidFill>
                <a:schemeClr val="bg1"/>
              </a:solidFill>
            </a:endParaRPr>
          </a:p>
          <a:p>
            <a:pPr>
              <a:buNone/>
              <a:defRPr lang="en-US"/>
            </a:pPr>
            <a:r>
              <a:rPr lang="en-US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Grammar: </a:t>
            </a:r>
            <a:endParaRPr lang="en-US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</p:txBody>
      </p:sp>
      <p:sp>
        <p:nvSpPr>
          <p:cNvPr id="4" name="Slide Number Placeholder 5"/>
          <p:cNvSpPr txBox="1">
            <a:spLocks noGrp="1" noChangeArrowheads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buClr>
                <a:schemeClr val="accent1"/>
              </a:buClr>
              <a:buSzTx/>
              <a:buFont typeface="Wingdings 2" panose="05020102010507070707" pitchFamily="1" charset="2"/>
              <a:buChar char=""/>
              <a:defRPr lang="en-US" sz="32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"/>
              <a:defRPr lang="en-US" sz="28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spcBef>
                <a:spcPts val="0"/>
              </a:spcBef>
              <a:buClr>
                <a:srgbClr val="E66C7D"/>
              </a:buClr>
              <a:buFont typeface="Arial" panose="020B0604020202020204" pitchFamily="34" charset="0"/>
              <a:buChar char="▪"/>
              <a:defRPr lang="en-US" sz="24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spcBef>
                <a:spcPts val="0"/>
              </a:spcBef>
              <a:buClr>
                <a:srgbClr val="6BB76D"/>
              </a:buClr>
              <a:buFont typeface="Arial" panose="020B0604020202020204" pitchFamily="34" charset="0"/>
              <a:buChar char="▪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spcBef>
                <a:spcPts val="0"/>
              </a:spcBef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buNone/>
              <a:defRPr lang="en-US"/>
            </a:pPr>
            <a:fld id="{3DCF5DCE-80D0-9AAB-9E77-76FE13396823}" type="slidenum">
              <a:rPr lang="en-US" sz="1200" cap="none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2" charset="0"/>
                <a:cs typeface="Calibri" panose="020F0502020204030204" pitchFamily="2" charset="0"/>
              </a:rPr>
            </a:fld>
            <a:endParaRPr lang="en-US" sz="1200" cap="none">
              <a:solidFill>
                <a:srgbClr val="FFFFFF"/>
              </a:solidFill>
              <a:latin typeface="Arial" panose="020B0604020202020204" pitchFamily="34" charset="0"/>
              <a:ea typeface="Calibri" panose="020F0502020204030204" pitchFamily="2" charset="0"/>
              <a:cs typeface="Calibri" panose="020F0502020204030204" pitchFamily="2" charset="0"/>
            </a:endParaRPr>
          </a:p>
        </p:txBody>
      </p:sp>
      <p:graphicFrame>
        <p:nvGraphicFramePr>
          <p:cNvPr id="5" name="Picture 71711"/>
          <p:cNvGraphicFramePr>
            <a:graphicFrameLocks noChangeAspect="1"/>
          </p:cNvGraphicFramePr>
          <p:nvPr/>
        </p:nvGraphicFramePr>
        <p:xfrm>
          <a:off x="3941445" y="2484755"/>
          <a:ext cx="2078355" cy="188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Microsoft Equation 3.0" r:id="rId1" imgW="698500" imgH="635000" progId="Microsoft Equation 3.0">
                  <p:embed/>
                </p:oleObj>
              </mc:Choice>
              <mc:Fallback>
                <p:oleObj name="Microsoft Equation 3.0" r:id="rId1" imgW="698500" imgH="635000" progId="Microsoft Equation 3.0">
                  <p:embed/>
                  <p:pic>
                    <p:nvPicPr>
                      <p:cNvPr id="0" name="Picture 71711" descr="image47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41445" y="2484755"/>
                        <a:ext cx="2078355" cy="18891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Picture 71712"/>
          <p:cNvGraphicFramePr>
            <a:graphicFrameLocks noChangeAspect="1"/>
          </p:cNvGraphicFramePr>
          <p:nvPr/>
        </p:nvGraphicFramePr>
        <p:xfrm>
          <a:off x="3339465" y="1704340"/>
          <a:ext cx="393700" cy="389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Microsoft Equation 3.0" r:id="rId3" imgW="393700" imgH="419100" progId="Microsoft Equation 3.0">
                  <p:embed/>
                </p:oleObj>
              </mc:Choice>
              <mc:Fallback>
                <p:oleObj name="Microsoft Equation 3.0" r:id="rId3" imgW="393700" imgH="419100" progId="Microsoft Equation 3.0">
                  <p:embed/>
                  <p:pic>
                    <p:nvPicPr>
                      <p:cNvPr id="0" name="Picture 71712" descr="image48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39465" y="1704340"/>
                        <a:ext cx="393700" cy="38925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0"/>
              </a:spcAft>
              <a:defRPr lang="en-US"/>
            </a:pPr>
            <a:r>
              <a:rPr lang="en-US" cap="none">
                <a:solidFill>
                  <a:srgbClr val="3D9CF3"/>
                </a:solidFill>
              </a:rPr>
              <a:t>Right-Linear Grammars (RLG)</a:t>
            </a:r>
            <a:endParaRPr lang="en-US" cap="none">
              <a:solidFill>
                <a:srgbClr val="3D9CF3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835" y="1165225"/>
            <a:ext cx="10895965" cy="4950460"/>
          </a:xfrm>
          <a:solidFill>
            <a:schemeClr val="bg1"/>
          </a:solidFill>
        </p:spPr>
        <p:txBody>
          <a:bodyPr/>
          <a:lstStyle/>
          <a:p>
            <a:pPr>
              <a:buNone/>
              <a:defRPr lang="en-US"/>
            </a:pPr>
            <a:r>
              <a:rPr lang="en-US" sz="2800" cap="none">
                <a:latin typeface="Times New Roman" panose="02020603050405020304" pitchFamily="1" charset="0"/>
              </a:rPr>
              <a:t>All productions have the form:</a:t>
            </a:r>
            <a:endParaRPr lang="en-US" sz="2800" cap="none">
              <a:latin typeface="Times New Roman" panose="02020603050405020304" pitchFamily="1" charset="0"/>
            </a:endParaRPr>
          </a:p>
          <a:p>
            <a:pPr>
              <a:buNone/>
              <a:defRPr lang="en-US"/>
            </a:pPr>
            <a:endParaRPr lang="en-US" sz="2800" cap="none">
              <a:latin typeface="Times New Roman" panose="02020603050405020304" pitchFamily="1" charset="0"/>
            </a:endParaRPr>
          </a:p>
          <a:p>
            <a:pPr>
              <a:buNone/>
              <a:defRPr lang="en-US"/>
            </a:pPr>
            <a:endParaRPr lang="en-US" sz="2800" cap="none">
              <a:latin typeface="Times New Roman" panose="02020603050405020304" pitchFamily="1" charset="0"/>
            </a:endParaRPr>
          </a:p>
          <a:p>
            <a:pPr>
              <a:buNone/>
              <a:defRPr lang="en-US"/>
            </a:pPr>
            <a:endParaRPr lang="en-US" sz="2800" cap="none">
              <a:latin typeface="Times New Roman" panose="02020603050405020304" pitchFamily="1" charset="0"/>
            </a:endParaRPr>
          </a:p>
          <a:p>
            <a:pPr>
              <a:buNone/>
              <a:defRPr lang="en-US"/>
            </a:pPr>
            <a:endParaRPr lang="en-US" sz="2800" cap="none">
              <a:latin typeface="Times New Roman" panose="02020603050405020304" pitchFamily="1" charset="0"/>
            </a:endParaRPr>
          </a:p>
          <a:p>
            <a:pPr>
              <a:buNone/>
              <a:defRPr lang="en-US"/>
            </a:pPr>
            <a:r>
              <a:rPr lang="en-US" sz="2800" cap="none">
                <a:latin typeface="Times New Roman" panose="02020603050405020304" pitchFamily="1" charset="0"/>
              </a:rPr>
              <a:t>Example:</a:t>
            </a:r>
            <a:endParaRPr lang="en-US" sz="2800" cap="none">
              <a:latin typeface="Times New Roman" panose="02020603050405020304" pitchFamily="1" charset="0"/>
            </a:endParaRPr>
          </a:p>
          <a:p>
            <a:pPr>
              <a:buNone/>
              <a:defRPr lang="en-US"/>
            </a:pPr>
            <a:endParaRPr lang="en-US" sz="2800" cap="none">
              <a:latin typeface="Times New Roman" panose="02020603050405020304" pitchFamily="1" charset="0"/>
            </a:endParaRPr>
          </a:p>
        </p:txBody>
      </p:sp>
      <p:sp>
        <p:nvSpPr>
          <p:cNvPr id="4" name="Slide Number Placeholder 5"/>
          <p:cNvSpPr txBox="1">
            <a:spLocks noGrp="1" noChangeArrowheads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buClr>
                <a:schemeClr val="accent1"/>
              </a:buClr>
              <a:buSzTx/>
              <a:buFont typeface="Wingdings 2" panose="05020102010507070707" pitchFamily="1" charset="2"/>
              <a:buChar char=""/>
              <a:defRPr lang="en-US" sz="32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"/>
              <a:defRPr lang="en-US" sz="28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spcBef>
                <a:spcPts val="0"/>
              </a:spcBef>
              <a:buClr>
                <a:srgbClr val="E66C7D"/>
              </a:buClr>
              <a:buFont typeface="Arial" panose="020B0604020202020204" pitchFamily="34" charset="0"/>
              <a:buChar char="▪"/>
              <a:defRPr lang="en-US" sz="24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spcBef>
                <a:spcPts val="0"/>
              </a:spcBef>
              <a:buClr>
                <a:srgbClr val="6BB76D"/>
              </a:buClr>
              <a:buFont typeface="Arial" panose="020B0604020202020204" pitchFamily="34" charset="0"/>
              <a:buChar char="▪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spcBef>
                <a:spcPts val="0"/>
              </a:spcBef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buNone/>
              <a:defRPr lang="en-US"/>
            </a:pPr>
            <a:fld id="{3DCF5E51-1FD0-9AA8-9E77-E9FD103968BC}" type="slidenum">
              <a:rPr lang="en-US" sz="1200" cap="none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2" charset="0"/>
                <a:cs typeface="Calibri" panose="020F0502020204030204" pitchFamily="2" charset="0"/>
              </a:rPr>
            </a:fld>
            <a:endParaRPr lang="en-US" sz="1200" cap="none">
              <a:solidFill>
                <a:srgbClr val="FFFFFF"/>
              </a:solidFill>
              <a:latin typeface="Arial" panose="020B0604020202020204" pitchFamily="34" charset="0"/>
              <a:ea typeface="Calibri" panose="020F0502020204030204" pitchFamily="2" charset="0"/>
              <a:cs typeface="Calibri" panose="020F0502020204030204" pitchFamily="2" charset="0"/>
            </a:endParaRPr>
          </a:p>
        </p:txBody>
      </p:sp>
      <p:graphicFrame>
        <p:nvGraphicFramePr>
          <p:cNvPr id="5" name="Picture 72750"/>
          <p:cNvGraphicFramePr>
            <a:graphicFrameLocks noChangeAspect="1"/>
          </p:cNvGraphicFramePr>
          <p:nvPr/>
        </p:nvGraphicFramePr>
        <p:xfrm>
          <a:off x="3810000" y="2286000"/>
          <a:ext cx="1638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Microsoft Equation 3.0" r:id="rId1" imgW="1638300" imgH="419100" progId="Microsoft Equation 3.0">
                  <p:embed/>
                </p:oleObj>
              </mc:Choice>
              <mc:Fallback>
                <p:oleObj name="Microsoft Equation 3.0" r:id="rId1" imgW="1638300" imgH="419100" progId="Microsoft Equation 3.0">
                  <p:embed/>
                  <p:pic>
                    <p:nvPicPr>
                      <p:cNvPr id="0" name="Picture 72750" descr="image49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10000" y="2286000"/>
                        <a:ext cx="1638300" cy="4191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Picture 72751"/>
          <p:cNvGraphicFramePr>
            <a:graphicFrameLocks noChangeAspect="1"/>
          </p:cNvGraphicFramePr>
          <p:nvPr/>
        </p:nvGraphicFramePr>
        <p:xfrm>
          <a:off x="6882130" y="2286000"/>
          <a:ext cx="1333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Microsoft Equation 3.0" r:id="rId3" imgW="1333500" imgH="419100" progId="Microsoft Equation 3.0">
                  <p:embed/>
                </p:oleObj>
              </mc:Choice>
              <mc:Fallback>
                <p:oleObj name="Microsoft Equation 3.0" r:id="rId3" imgW="1333500" imgH="419100" progId="Microsoft Equation 3.0">
                  <p:embed/>
                  <p:pic>
                    <p:nvPicPr>
                      <p:cNvPr id="0" name="Picture 72751" descr="image50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82130" y="2286000"/>
                        <a:ext cx="1333500" cy="4191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/>
          <p:nvPr/>
        </p:nvSpPr>
        <p:spPr>
          <a:xfrm>
            <a:off x="5810250" y="2286000"/>
            <a:ext cx="386080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buClr>
                <a:schemeClr val="accent1"/>
              </a:buClr>
              <a:buSzTx/>
              <a:buFont typeface="Wingdings 2" panose="05020102010507070707" pitchFamily="1" charset="2"/>
              <a:buChar char=""/>
              <a:defRPr lang="en-US" sz="32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"/>
              <a:defRPr lang="en-US" sz="28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spcBef>
                <a:spcPts val="0"/>
              </a:spcBef>
              <a:buClr>
                <a:srgbClr val="E66C7D"/>
              </a:buClr>
              <a:buFont typeface="Arial" panose="020B0604020202020204" pitchFamily="34" charset="0"/>
              <a:buChar char="▪"/>
              <a:defRPr lang="en-US" sz="24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spcBef>
                <a:spcPts val="0"/>
              </a:spcBef>
              <a:buClr>
                <a:srgbClr val="6BB76D"/>
              </a:buClr>
              <a:buFont typeface="Arial" panose="020B0604020202020204" pitchFamily="34" charset="0"/>
              <a:buChar char="▪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spcBef>
                <a:spcPts val="0"/>
              </a:spcBef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buNone/>
              <a:defRPr lang="en-US"/>
            </a:pPr>
            <a:r>
              <a:rPr lang="en-US" sz="1800" cap="none">
                <a:latin typeface="Arial" panose="020B0604020202020204" pitchFamily="34" charset="0"/>
                <a:ea typeface="Calibri" panose="020F0502020204030204" pitchFamily="2" charset="0"/>
                <a:cs typeface="Calibri" panose="020F0502020204030204" pitchFamily="2" charset="0"/>
              </a:rPr>
              <a:t>or</a:t>
            </a:r>
            <a:endParaRPr lang="en-US" sz="1800" cap="none">
              <a:latin typeface="Arial" panose="020B0604020202020204" pitchFamily="34" charset="0"/>
              <a:ea typeface="Calibri" panose="020F0502020204030204" pitchFamily="2" charset="0"/>
              <a:cs typeface="Calibri" panose="020F0502020204030204" pitchFamily="2" charset="0"/>
            </a:endParaRPr>
          </a:p>
        </p:txBody>
      </p:sp>
      <p:graphicFrame>
        <p:nvGraphicFramePr>
          <p:cNvPr id="8" name="Picture 72752"/>
          <p:cNvGraphicFramePr>
            <a:graphicFrameLocks noChangeAspect="1"/>
          </p:cNvGraphicFramePr>
          <p:nvPr/>
        </p:nvGraphicFramePr>
        <p:xfrm>
          <a:off x="4167505" y="4500880"/>
          <a:ext cx="18542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Microsoft Equation 3.0" r:id="rId5" imgW="1854200" imgH="1193800" progId="Microsoft Equation 3.0">
                  <p:embed/>
                </p:oleObj>
              </mc:Choice>
              <mc:Fallback>
                <p:oleObj name="Microsoft Equation 3.0" r:id="rId5" imgW="1854200" imgH="1193800" progId="Microsoft Equation 3.0">
                  <p:embed/>
                  <p:pic>
                    <p:nvPicPr>
                      <p:cNvPr id="0" name="Picture 72752" descr="image51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67505" y="4500880"/>
                        <a:ext cx="1854200" cy="1193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Line 8"/>
          <p:cNvSpPr/>
          <p:nvPr/>
        </p:nvSpPr>
        <p:spPr>
          <a:xfrm flipH="1" flipV="1">
            <a:off x="8096250" y="2714625"/>
            <a:ext cx="357505" cy="107188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triangle" w="med" len="med"/>
          </a:ln>
          <a:effectLst/>
        </p:spPr>
        <p:txBody>
          <a:bodyPr rot="10800000" vert="horz" wrap="square" lIns="91440" tIns="45720" rIns="91440" bIns="45720" numCol="1" spcCol="215900" anchor="t"/>
          <a:lstStyle/>
          <a:p>
            <a:pPr>
              <a:defRPr lang="en-US"/>
            </a:pPr>
          </a:p>
        </p:txBody>
      </p:sp>
      <p:sp>
        <p:nvSpPr>
          <p:cNvPr id="10" name="Text Box 9"/>
          <p:cNvSpPr/>
          <p:nvPr/>
        </p:nvSpPr>
        <p:spPr>
          <a:xfrm>
            <a:off x="7638415" y="3886200"/>
            <a:ext cx="2780030" cy="8299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buClr>
                <a:schemeClr val="accent1"/>
              </a:buClr>
              <a:buSzTx/>
              <a:buFont typeface="Wingdings 2" panose="05020102010507070707" pitchFamily="1" charset="2"/>
              <a:buChar char=""/>
              <a:defRPr lang="en-US" sz="32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"/>
              <a:defRPr lang="en-US" sz="28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spcBef>
                <a:spcPts val="0"/>
              </a:spcBef>
              <a:buClr>
                <a:srgbClr val="E66C7D"/>
              </a:buClr>
              <a:buFont typeface="Arial" panose="020B0604020202020204" pitchFamily="34" charset="0"/>
              <a:buChar char="▪"/>
              <a:defRPr lang="en-US" sz="24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spcBef>
                <a:spcPts val="0"/>
              </a:spcBef>
              <a:buClr>
                <a:srgbClr val="6BB76D"/>
              </a:buClr>
              <a:buFont typeface="Arial" panose="020B0604020202020204" pitchFamily="34" charset="0"/>
              <a:buChar char="▪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spcBef>
                <a:spcPts val="0"/>
              </a:spcBef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buNone/>
              <a:defRPr lang="en-US"/>
            </a:pPr>
            <a:r>
              <a:rPr lang="en-US" sz="2400" cap="none">
                <a:latin typeface="Times New Roman" panose="02020603050405020304" pitchFamily="1" charset="0"/>
                <a:ea typeface="Calibri" panose="020F0502020204030204" pitchFamily="2" charset="0"/>
                <a:cs typeface="Times New Roman" panose="02020603050405020304" pitchFamily="1" charset="0"/>
              </a:rPr>
              <a:t>string of</a:t>
            </a:r>
            <a:r>
              <a:rPr lang="en-GB" altLang="en-US" sz="2400" cap="none">
                <a:latin typeface="Times New Roman" panose="02020603050405020304" pitchFamily="1" charset="0"/>
                <a:ea typeface="Calibri" panose="020F0502020204030204" pitchFamily="2" charset="0"/>
                <a:cs typeface="Times New Roman" panose="02020603050405020304" pitchFamily="1" charset="0"/>
              </a:rPr>
              <a:t> </a:t>
            </a:r>
            <a:r>
              <a:rPr lang="en-US" sz="2400" cap="none">
                <a:latin typeface="Times New Roman" panose="02020603050405020304" pitchFamily="1" charset="0"/>
                <a:ea typeface="Calibri" panose="020F0502020204030204" pitchFamily="2" charset="0"/>
                <a:cs typeface="Times New Roman" panose="02020603050405020304" pitchFamily="1" charset="0"/>
              </a:rPr>
              <a:t>terminals</a:t>
            </a:r>
            <a:endParaRPr lang="en-US" sz="2400" cap="none">
              <a:latin typeface="Times New Roman" panose="02020603050405020304" pitchFamily="1" charset="0"/>
              <a:ea typeface="Calibri" panose="020F0502020204030204" pitchFamily="2" charset="0"/>
              <a:cs typeface="Times New Roman" panose="02020603050405020304" pitchFamily="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0"/>
              </a:spcAft>
              <a:defRPr lang="en-US"/>
            </a:pPr>
            <a:r>
              <a:rPr lang="en-US" cap="none">
                <a:solidFill>
                  <a:srgbClr val="3D9CF3"/>
                </a:solidFill>
              </a:rPr>
              <a:t>Left-Linear Grammars (LLG)</a:t>
            </a:r>
            <a:endParaRPr lang="en-US" cap="none">
              <a:solidFill>
                <a:srgbClr val="3D9CF3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3385" y="1095375"/>
            <a:ext cx="11467465" cy="5081905"/>
          </a:xfrm>
          <a:solidFill>
            <a:schemeClr val="bg1"/>
          </a:solidFill>
        </p:spPr>
        <p:txBody>
          <a:bodyPr/>
          <a:lstStyle/>
          <a:p>
            <a:pPr>
              <a:buNone/>
              <a:defRPr lang="en-US"/>
            </a:pPr>
            <a:r>
              <a:rPr lang="en-US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All productions have the form:</a:t>
            </a:r>
            <a:endParaRPr lang="en-US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>
              <a:buNone/>
              <a:defRPr lang="en-US"/>
            </a:pPr>
            <a:endParaRPr lang="en-US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>
              <a:buNone/>
              <a:defRPr lang="en-US"/>
            </a:pPr>
            <a:endParaRPr lang="en-US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>
              <a:buNone/>
              <a:defRPr lang="en-US"/>
            </a:pPr>
            <a:endParaRPr lang="en-US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>
              <a:buNone/>
              <a:defRPr lang="en-US"/>
            </a:pPr>
            <a:r>
              <a:rPr lang="en-US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Example:</a:t>
            </a:r>
            <a:endParaRPr lang="en-US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>
              <a:buNone/>
              <a:defRPr lang="en-US"/>
            </a:pPr>
            <a:endParaRPr lang="en-US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</p:txBody>
      </p:sp>
      <p:sp>
        <p:nvSpPr>
          <p:cNvPr id="4" name="Slide Number Placeholder 5"/>
          <p:cNvSpPr txBox="1">
            <a:spLocks noGrp="1" noChangeArrowheads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buClr>
                <a:schemeClr val="accent1"/>
              </a:buClr>
              <a:buSzTx/>
              <a:buFont typeface="Wingdings 2" panose="05020102010507070707" pitchFamily="1" charset="2"/>
              <a:buChar char=""/>
              <a:defRPr lang="en-US" sz="32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"/>
              <a:defRPr lang="en-US" sz="28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spcBef>
                <a:spcPts val="0"/>
              </a:spcBef>
              <a:buClr>
                <a:srgbClr val="E66C7D"/>
              </a:buClr>
              <a:buFont typeface="Arial" panose="020B0604020202020204" pitchFamily="34" charset="0"/>
              <a:buChar char="▪"/>
              <a:defRPr lang="en-US" sz="24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spcBef>
                <a:spcPts val="0"/>
              </a:spcBef>
              <a:buClr>
                <a:srgbClr val="6BB76D"/>
              </a:buClr>
              <a:buFont typeface="Arial" panose="020B0604020202020204" pitchFamily="34" charset="0"/>
              <a:buChar char="▪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spcBef>
                <a:spcPts val="0"/>
              </a:spcBef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buNone/>
              <a:defRPr lang="en-US"/>
            </a:pPr>
            <a:fld id="{3DCF31D8-96D0-9AC7-9E77-60927F396835}" type="slidenum">
              <a:rPr lang="en-US" sz="1200" cap="none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2" charset="0"/>
                <a:cs typeface="Calibri" panose="020F0502020204030204" pitchFamily="2" charset="0"/>
              </a:rPr>
            </a:fld>
            <a:endParaRPr lang="en-US" sz="1200" cap="none">
              <a:solidFill>
                <a:srgbClr val="FFFFFF"/>
              </a:solidFill>
              <a:latin typeface="Arial" panose="020B0604020202020204" pitchFamily="34" charset="0"/>
              <a:ea typeface="Calibri" panose="020F0502020204030204" pitchFamily="2" charset="0"/>
              <a:cs typeface="Calibri" panose="020F0502020204030204" pitchFamily="2" charset="0"/>
            </a:endParaRPr>
          </a:p>
        </p:txBody>
      </p:sp>
      <p:graphicFrame>
        <p:nvGraphicFramePr>
          <p:cNvPr id="5" name="Picture 73774"/>
          <p:cNvGraphicFramePr>
            <a:graphicFrameLocks noChangeAspect="1"/>
          </p:cNvGraphicFramePr>
          <p:nvPr/>
        </p:nvGraphicFramePr>
        <p:xfrm>
          <a:off x="3524250" y="2500630"/>
          <a:ext cx="1638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" name="Microsoft Equation 3.0" r:id="rId1" imgW="1638300" imgH="419100" progId="Microsoft Equation 3.0">
                  <p:embed/>
                </p:oleObj>
              </mc:Choice>
              <mc:Fallback>
                <p:oleObj name="Microsoft Equation 3.0" r:id="rId1" imgW="1638300" imgH="419100" progId="Microsoft Equation 3.0">
                  <p:embed/>
                  <p:pic>
                    <p:nvPicPr>
                      <p:cNvPr id="0" name="Picture 73774" descr="image5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24250" y="2500630"/>
                        <a:ext cx="1638300" cy="4191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Picture 73775"/>
          <p:cNvGraphicFramePr>
            <a:graphicFrameLocks noChangeAspect="1"/>
          </p:cNvGraphicFramePr>
          <p:nvPr/>
        </p:nvGraphicFramePr>
        <p:xfrm>
          <a:off x="4038600" y="3886200"/>
          <a:ext cx="25400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Microsoft Equation 3.0" r:id="rId3" imgW="2540000" imgH="1955800" progId="Microsoft Equation 3.0">
                  <p:embed/>
                </p:oleObj>
              </mc:Choice>
              <mc:Fallback>
                <p:oleObj name="Microsoft Equation 3.0" r:id="rId3" imgW="2540000" imgH="1955800" progId="Microsoft Equation 3.0">
                  <p:embed/>
                  <p:pic>
                    <p:nvPicPr>
                      <p:cNvPr id="0" name="Picture 73775" descr="image5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8600" y="3886200"/>
                        <a:ext cx="2540000" cy="1955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Picture 73776"/>
          <p:cNvGraphicFramePr>
            <a:graphicFrameLocks noChangeAspect="1"/>
          </p:cNvGraphicFramePr>
          <p:nvPr/>
        </p:nvGraphicFramePr>
        <p:xfrm>
          <a:off x="6381750" y="2500630"/>
          <a:ext cx="1333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Microsoft Equation 3.0" r:id="rId5" imgW="1333500" imgH="419100" progId="Microsoft Equation 3.0">
                  <p:embed/>
                </p:oleObj>
              </mc:Choice>
              <mc:Fallback>
                <p:oleObj name="Microsoft Equation 3.0" r:id="rId5" imgW="1333500" imgH="419100" progId="Microsoft Equation 3.0">
                  <p:embed/>
                  <p:pic>
                    <p:nvPicPr>
                      <p:cNvPr id="0" name="Picture 73776" descr="image50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81750" y="2500630"/>
                        <a:ext cx="1333500" cy="4191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9"/>
          <p:cNvSpPr/>
          <p:nvPr/>
        </p:nvSpPr>
        <p:spPr>
          <a:xfrm>
            <a:off x="5524500" y="2571750"/>
            <a:ext cx="386080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buClr>
                <a:schemeClr val="accent1"/>
              </a:buClr>
              <a:buSzTx/>
              <a:buFont typeface="Wingdings 2" panose="05020102010507070707" pitchFamily="1" charset="2"/>
              <a:buChar char=""/>
              <a:defRPr lang="en-US" sz="32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"/>
              <a:defRPr lang="en-US" sz="28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spcBef>
                <a:spcPts val="0"/>
              </a:spcBef>
              <a:buClr>
                <a:srgbClr val="E66C7D"/>
              </a:buClr>
              <a:buFont typeface="Arial" panose="020B0604020202020204" pitchFamily="34" charset="0"/>
              <a:buChar char="▪"/>
              <a:defRPr lang="en-US" sz="24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spcBef>
                <a:spcPts val="0"/>
              </a:spcBef>
              <a:buClr>
                <a:srgbClr val="6BB76D"/>
              </a:buClr>
              <a:buFont typeface="Arial" panose="020B0604020202020204" pitchFamily="34" charset="0"/>
              <a:buChar char="▪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spcBef>
                <a:spcPts val="0"/>
              </a:spcBef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buNone/>
              <a:defRPr lang="en-US"/>
            </a:pPr>
            <a:r>
              <a:rPr lang="en-US" sz="1800" cap="none">
                <a:latin typeface="Arial" panose="020B0604020202020204" pitchFamily="34" charset="0"/>
                <a:ea typeface="Calibri" panose="020F0502020204030204" pitchFamily="2" charset="0"/>
                <a:cs typeface="Calibri" panose="020F0502020204030204" pitchFamily="2" charset="0"/>
              </a:rPr>
              <a:t>or</a:t>
            </a:r>
            <a:endParaRPr lang="en-US" sz="1800" cap="none">
              <a:latin typeface="Arial" panose="020B0604020202020204" pitchFamily="34" charset="0"/>
              <a:ea typeface="Calibri" panose="020F0502020204030204" pitchFamily="2" charset="0"/>
              <a:cs typeface="Calibri" panose="020F0502020204030204" pitchFamily="2" charset="0"/>
            </a:endParaRPr>
          </a:p>
        </p:txBody>
      </p:sp>
      <p:sp>
        <p:nvSpPr>
          <p:cNvPr id="9" name="Line 10"/>
          <p:cNvSpPr/>
          <p:nvPr/>
        </p:nvSpPr>
        <p:spPr>
          <a:xfrm flipH="1" flipV="1">
            <a:off x="7596505" y="2929255"/>
            <a:ext cx="571500" cy="78549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triangle" w="med" len="med"/>
          </a:ln>
          <a:effectLst/>
        </p:spPr>
        <p:txBody>
          <a:bodyPr rot="10800000" vert="horz" wrap="square" lIns="91440" tIns="45720" rIns="91440" bIns="45720" numCol="1" spcCol="215900" anchor="t"/>
          <a:lstStyle/>
          <a:p>
            <a:pPr>
              <a:defRPr lang="en-US"/>
            </a:pPr>
          </a:p>
        </p:txBody>
      </p:sp>
      <p:sp>
        <p:nvSpPr>
          <p:cNvPr id="10" name="Text Box 11"/>
          <p:cNvSpPr/>
          <p:nvPr/>
        </p:nvSpPr>
        <p:spPr>
          <a:xfrm>
            <a:off x="8077200" y="3886200"/>
            <a:ext cx="2665730" cy="8299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buClr>
                <a:schemeClr val="accent1"/>
              </a:buClr>
              <a:buSzTx/>
              <a:buFont typeface="Wingdings 2" panose="05020102010507070707" pitchFamily="1" charset="2"/>
              <a:buChar char=""/>
              <a:defRPr lang="en-US" sz="32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"/>
              <a:defRPr lang="en-US" sz="28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spcBef>
                <a:spcPts val="0"/>
              </a:spcBef>
              <a:buClr>
                <a:srgbClr val="E66C7D"/>
              </a:buClr>
              <a:buFont typeface="Arial" panose="020B0604020202020204" pitchFamily="34" charset="0"/>
              <a:buChar char="▪"/>
              <a:defRPr lang="en-US" sz="24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spcBef>
                <a:spcPts val="0"/>
              </a:spcBef>
              <a:buClr>
                <a:srgbClr val="6BB76D"/>
              </a:buClr>
              <a:buFont typeface="Arial" panose="020B0604020202020204" pitchFamily="34" charset="0"/>
              <a:buChar char="▪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spcBef>
                <a:spcPts val="0"/>
              </a:spcBef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buNone/>
              <a:defRPr lang="en-US"/>
            </a:pPr>
            <a:r>
              <a:rPr lang="en-US" sz="2400" cap="none">
                <a:latin typeface="Times New Roman" panose="02020603050405020304" pitchFamily="1" charset="0"/>
                <a:ea typeface="Calibri" panose="020F0502020204030204" pitchFamily="2" charset="0"/>
                <a:cs typeface="Times New Roman" panose="02020603050405020304" pitchFamily="1" charset="0"/>
              </a:rPr>
              <a:t>string of</a:t>
            </a:r>
            <a:r>
              <a:rPr lang="en-GB" altLang="en-US" sz="2400" cap="none">
                <a:latin typeface="Times New Roman" panose="02020603050405020304" pitchFamily="1" charset="0"/>
                <a:ea typeface="Calibri" panose="020F0502020204030204" pitchFamily="2" charset="0"/>
                <a:cs typeface="Times New Roman" panose="02020603050405020304" pitchFamily="1" charset="0"/>
              </a:rPr>
              <a:t> </a:t>
            </a:r>
            <a:r>
              <a:rPr lang="en-US" sz="2400" cap="none">
                <a:latin typeface="Times New Roman" panose="02020603050405020304" pitchFamily="1" charset="0"/>
                <a:ea typeface="Calibri" panose="020F0502020204030204" pitchFamily="2" charset="0"/>
                <a:cs typeface="Times New Roman" panose="02020603050405020304" pitchFamily="1" charset="0"/>
              </a:rPr>
              <a:t>terminals</a:t>
            </a:r>
            <a:endParaRPr lang="en-US" sz="2400" cap="none">
              <a:latin typeface="Times New Roman" panose="02020603050405020304" pitchFamily="1" charset="0"/>
              <a:ea typeface="Calibri" panose="020F0502020204030204" pitchFamily="2" charset="0"/>
              <a:cs typeface="Times New Roman" panose="02020603050405020304" pitchFamily="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0"/>
              </a:spcAft>
              <a:defRPr lang="en-US"/>
            </a:pPr>
            <a:r>
              <a:rPr lang="en-US" cap="none">
                <a:solidFill>
                  <a:srgbClr val="3D9CF3"/>
                </a:solidFill>
              </a:rPr>
              <a:t>Regular Grammars</a:t>
            </a:r>
            <a:endParaRPr lang="en-US" cap="none">
              <a:solidFill>
                <a:srgbClr val="3D9CF3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0995" y="1095375"/>
            <a:ext cx="11379200" cy="5081905"/>
          </a:xfrm>
          <a:solidFill>
            <a:schemeClr val="bg1"/>
          </a:solidFill>
        </p:spPr>
        <p:txBody>
          <a:bodyPr/>
          <a:lstStyle/>
          <a:p>
            <a:pPr>
              <a:buNone/>
              <a:defRPr lang="en-US"/>
            </a:pPr>
            <a:r>
              <a:rPr lang="en-US" sz="280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A regular grammar</a:t>
            </a: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 is any </a:t>
            </a:r>
            <a:r>
              <a:rPr lang="en-US" sz="2800" b="0" cap="none">
                <a:solidFill>
                  <a:srgbClr val="FF0000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right-linear</a:t>
            </a: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 or </a:t>
            </a:r>
            <a:r>
              <a:rPr lang="en-US" sz="2800" b="0" cap="none">
                <a:solidFill>
                  <a:srgbClr val="FF0000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left-linear</a:t>
            </a: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 grammar</a:t>
            </a:r>
            <a:endParaRPr lang="en-US" sz="28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>
              <a:buNone/>
              <a:defRPr lang="en-US"/>
            </a:pPr>
            <a:endParaRPr lang="en-US" sz="280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>
              <a:buNone/>
              <a:defRPr lang="en-US"/>
            </a:pPr>
            <a:r>
              <a:rPr lang="en-US" sz="280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Examples:</a:t>
            </a:r>
            <a:endParaRPr lang="en-US" sz="280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>
              <a:buNone/>
              <a:defRPr lang="en-US"/>
            </a:pPr>
            <a:endParaRPr lang="en-US" sz="280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</p:txBody>
      </p:sp>
      <p:sp>
        <p:nvSpPr>
          <p:cNvPr id="4" name="Slide Number Placeholder 5"/>
          <p:cNvSpPr txBox="1">
            <a:spLocks noGrp="1" noChangeArrowheads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buClr>
                <a:schemeClr val="accent1"/>
              </a:buClr>
              <a:buSzTx/>
              <a:buFont typeface="Wingdings 2" panose="05020102010507070707" pitchFamily="1" charset="2"/>
              <a:buChar char=""/>
              <a:defRPr lang="en-US" sz="32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"/>
              <a:defRPr lang="en-US" sz="28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spcBef>
                <a:spcPts val="0"/>
              </a:spcBef>
              <a:buClr>
                <a:srgbClr val="E66C7D"/>
              </a:buClr>
              <a:buFont typeface="Arial" panose="020B0604020202020204" pitchFamily="34" charset="0"/>
              <a:buChar char="▪"/>
              <a:defRPr lang="en-US" sz="24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spcBef>
                <a:spcPts val="0"/>
              </a:spcBef>
              <a:buClr>
                <a:srgbClr val="6BB76D"/>
              </a:buClr>
              <a:buFont typeface="Arial" panose="020B0604020202020204" pitchFamily="34" charset="0"/>
              <a:buChar char="▪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spcBef>
                <a:spcPts val="0"/>
              </a:spcBef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buNone/>
              <a:defRPr lang="en-US"/>
            </a:pPr>
            <a:fld id="{3DCF0026-68D0-9AF6-9E77-9EA34E3968CB}" type="slidenum">
              <a:rPr lang="en-US" sz="1200" cap="none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2" charset="0"/>
                <a:cs typeface="Calibri" panose="020F0502020204030204" pitchFamily="2" charset="0"/>
              </a:rPr>
            </a:fld>
            <a:endParaRPr lang="en-US" sz="1200" cap="none">
              <a:solidFill>
                <a:srgbClr val="FFFFFF"/>
              </a:solidFill>
              <a:latin typeface="Arial" panose="020B0604020202020204" pitchFamily="34" charset="0"/>
              <a:ea typeface="Calibri" panose="020F0502020204030204" pitchFamily="2" charset="0"/>
              <a:cs typeface="Calibri" panose="020F0502020204030204" pitchFamily="2" charset="0"/>
            </a:endParaRPr>
          </a:p>
        </p:txBody>
      </p:sp>
      <p:graphicFrame>
        <p:nvGraphicFramePr>
          <p:cNvPr id="5" name="Picture 74813"/>
          <p:cNvGraphicFramePr>
            <a:graphicFrameLocks noChangeAspect="1"/>
          </p:cNvGraphicFramePr>
          <p:nvPr/>
        </p:nvGraphicFramePr>
        <p:xfrm>
          <a:off x="3276600" y="4255135"/>
          <a:ext cx="18542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" name="Microsoft Equation 3.0" r:id="rId1" imgW="1854200" imgH="1193800" progId="Microsoft Equation 3.0">
                  <p:embed/>
                </p:oleObj>
              </mc:Choice>
              <mc:Fallback>
                <p:oleObj name="Microsoft Equation 3.0" r:id="rId1" imgW="1854200" imgH="1193800" progId="Microsoft Equation 3.0">
                  <p:embed/>
                  <p:pic>
                    <p:nvPicPr>
                      <p:cNvPr id="0" name="Picture 74813" descr="image5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76600" y="4255135"/>
                        <a:ext cx="1854200" cy="1193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Picture 74814"/>
          <p:cNvGraphicFramePr>
            <a:graphicFrameLocks noChangeAspect="1"/>
          </p:cNvGraphicFramePr>
          <p:nvPr/>
        </p:nvGraphicFramePr>
        <p:xfrm>
          <a:off x="7658100" y="3962400"/>
          <a:ext cx="25400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Microsoft Equation 3.0" r:id="rId3" imgW="2540000" imgH="1955800" progId="Microsoft Equation 3.0">
                  <p:embed/>
                </p:oleObj>
              </mc:Choice>
              <mc:Fallback>
                <p:oleObj name="Microsoft Equation 3.0" r:id="rId3" imgW="2540000" imgH="1955800" progId="Microsoft Equation 3.0">
                  <p:embed/>
                  <p:pic>
                    <p:nvPicPr>
                      <p:cNvPr id="0" name="Picture 74814" descr="image5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58100" y="3962400"/>
                        <a:ext cx="2540000" cy="1955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Picture 74815"/>
          <p:cNvGraphicFramePr>
            <a:graphicFrameLocks noChangeAspect="1"/>
          </p:cNvGraphicFramePr>
          <p:nvPr/>
        </p:nvGraphicFramePr>
        <p:xfrm>
          <a:off x="3733800" y="3352800"/>
          <a:ext cx="495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Microsoft Equation 3.0" r:id="rId5" imgW="495300" imgH="571500" progId="Microsoft Equation 3.0">
                  <p:embed/>
                </p:oleObj>
              </mc:Choice>
              <mc:Fallback>
                <p:oleObj name="Microsoft Equation 3.0" r:id="rId5" imgW="495300" imgH="571500" progId="Microsoft Equation 3.0">
                  <p:embed/>
                  <p:pic>
                    <p:nvPicPr>
                      <p:cNvPr id="0" name="Picture 74815" descr="image56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33800" y="3352800"/>
                        <a:ext cx="495300" cy="571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Picture 74816"/>
          <p:cNvGraphicFramePr>
            <a:graphicFrameLocks noChangeAspect="1"/>
          </p:cNvGraphicFramePr>
          <p:nvPr/>
        </p:nvGraphicFramePr>
        <p:xfrm>
          <a:off x="8229600" y="3352800"/>
          <a:ext cx="571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Microsoft Equation 3.0" r:id="rId7" imgW="571500" imgH="571500" progId="Microsoft Equation 3.0">
                  <p:embed/>
                </p:oleObj>
              </mc:Choice>
              <mc:Fallback>
                <p:oleObj name="Microsoft Equation 3.0" r:id="rId7" imgW="571500" imgH="571500" progId="Microsoft Equation 3.0">
                  <p:embed/>
                  <p:pic>
                    <p:nvPicPr>
                      <p:cNvPr id="0" name="Picture 74816" descr="image57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229600" y="3352800"/>
                        <a:ext cx="571500" cy="571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1130"/>
            <a:ext cx="10515600" cy="882650"/>
          </a:xfrm>
        </p:spPr>
        <p:txBody>
          <a:bodyPr/>
          <a:lstStyle/>
          <a:p>
            <a:pPr>
              <a:spcAft>
                <a:spcPts val="0"/>
              </a:spcAft>
              <a:defRPr lang="en-US"/>
            </a:pPr>
            <a:r>
              <a:rPr lang="en-US" cap="none">
                <a:solidFill>
                  <a:srgbClr val="3D9CF3"/>
                </a:solidFill>
              </a:rPr>
              <a:t>Language of a Regular Grammar</a:t>
            </a:r>
            <a:endParaRPr lang="en-US" cap="none">
              <a:solidFill>
                <a:srgbClr val="3D9CF3"/>
              </a:solidFill>
            </a:endParaRPr>
          </a:p>
        </p:txBody>
      </p:sp>
      <p:sp>
        <p:nvSpPr>
          <p:cNvPr id="3" name="Slide Number Placeholder 5"/>
          <p:cNvSpPr txBox="1">
            <a:spLocks noGrp="1" noChangeArrowheads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buClr>
                <a:schemeClr val="accent1"/>
              </a:buClr>
              <a:buSzTx/>
              <a:buFont typeface="Wingdings 2" panose="05020102010507070707" pitchFamily="1" charset="2"/>
              <a:buChar char=""/>
              <a:defRPr lang="en-US" sz="32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"/>
              <a:defRPr lang="en-US" sz="28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spcBef>
                <a:spcPts val="0"/>
              </a:spcBef>
              <a:buClr>
                <a:srgbClr val="E66C7D"/>
              </a:buClr>
              <a:buFont typeface="Arial" panose="020B0604020202020204" pitchFamily="34" charset="0"/>
              <a:buChar char="▪"/>
              <a:defRPr lang="en-US" sz="24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spcBef>
                <a:spcPts val="0"/>
              </a:spcBef>
              <a:buClr>
                <a:srgbClr val="6BB76D"/>
              </a:buClr>
              <a:buFont typeface="Arial" panose="020B0604020202020204" pitchFamily="34" charset="0"/>
              <a:buChar char="▪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spcBef>
                <a:spcPts val="0"/>
              </a:spcBef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buNone/>
              <a:defRPr lang="en-US"/>
            </a:pPr>
            <a:fld id="{3DCF6D10-5ED0-9A9B-9E77-A8CE233968FD}" type="slidenum">
              <a:rPr lang="en-US" sz="1200" cap="none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2" charset="0"/>
                <a:cs typeface="Calibri" panose="020F0502020204030204" pitchFamily="2" charset="0"/>
              </a:rPr>
            </a:fld>
            <a:endParaRPr lang="en-US" sz="1200" cap="none">
              <a:solidFill>
                <a:srgbClr val="FFFFFF"/>
              </a:solidFill>
              <a:latin typeface="Arial" panose="020B0604020202020204" pitchFamily="34" charset="0"/>
              <a:ea typeface="Calibri" panose="020F0502020204030204" pitchFamily="2" charset="0"/>
              <a:cs typeface="Calibri" panose="020F0502020204030204" pitchFamily="2" charset="0"/>
            </a:endParaRPr>
          </a:p>
        </p:txBody>
      </p:sp>
      <p:sp>
        <p:nvSpPr>
          <p:cNvPr id="10" name="Content Placeholder 1"/>
          <p:cNvSpPr>
            <a:spLocks noGrp="1" noChangeArrowheads="1"/>
          </p:cNvSpPr>
          <p:nvPr>
            <p:ph type="body" idx="1"/>
          </p:nvPr>
        </p:nvSpPr>
        <p:spPr>
          <a:xfrm>
            <a:off x="269240" y="1095375"/>
            <a:ext cx="11755120" cy="5081905"/>
          </a:xfrm>
        </p:spPr>
        <p:txBody>
          <a:bodyPr/>
          <a:p>
            <a:pPr>
              <a:spcBef>
                <a:spcPts val="1680"/>
              </a:spcBef>
              <a:defRPr lang="en-US"/>
            </a:pP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The language generated by a </a:t>
            </a:r>
            <a:r>
              <a:rPr lang="en-US" sz="280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regular grammar </a:t>
            </a:r>
            <a:endParaRPr lang="en-US" sz="28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>
              <a:spcBef>
                <a:spcPts val="1680"/>
              </a:spcBef>
              <a:defRPr lang="en-US"/>
            </a:pP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G = </a:t>
            </a:r>
            <a:r>
              <a:rPr lang="en-US" sz="2800" b="0" cap="none">
                <a:solidFill>
                  <a:srgbClr val="0070C0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(V, T, P, S)</a:t>
            </a: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 is denoted by L(G).</a:t>
            </a:r>
            <a:endParaRPr lang="en-US" sz="28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>
              <a:spcBef>
                <a:spcPts val="1680"/>
              </a:spcBef>
              <a:defRPr lang="en-US"/>
            </a:pP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Example: Find L(G) for G = </a:t>
            </a:r>
            <a:r>
              <a:rPr lang="en-US" sz="2800" b="0" cap="none">
                <a:solidFill>
                  <a:schemeClr val="accent5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(V, T, P, S)</a:t>
            </a: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, where V = </a:t>
            </a:r>
            <a:r>
              <a:rPr lang="en-US" sz="2800" b="0" cap="none">
                <a:solidFill>
                  <a:schemeClr val="accent5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{S, A, B}</a:t>
            </a: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, T = </a:t>
            </a:r>
            <a:r>
              <a:rPr lang="en-US" sz="2800" b="0" cap="none">
                <a:solidFill>
                  <a:schemeClr val="accent5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{0, 1}</a:t>
            </a: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 and P contains the following productions:</a:t>
            </a:r>
            <a:endParaRPr lang="en-US" sz="28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 lvl="1">
              <a:spcBef>
                <a:spcPts val="1680"/>
              </a:spcBef>
              <a:defRPr lang="en-US"/>
            </a:pPr>
            <a:r>
              <a:rPr lang="en-US" b="0" cap="none"/>
              <a:t>S </a:t>
            </a:r>
            <a:r>
              <a:rPr lang="en-US" b="0" cap="none">
                <a:latin typeface="Symbol" panose="05050102010706020507" pitchFamily="18" charset="2"/>
                <a:ea typeface="Times New Roman" panose="02020603050405020304" pitchFamily="1" charset="0"/>
                <a:cs typeface="Times New Roman" panose="02020603050405020304" pitchFamily="1" charset="0"/>
              </a:rPr>
              <a:t></a:t>
            </a:r>
            <a:r>
              <a:rPr lang="en-US" b="0" cap="none"/>
              <a:t> 0A | 1B | 1</a:t>
            </a:r>
            <a:endParaRPr lang="en-US" b="0" cap="none"/>
          </a:p>
          <a:p>
            <a:pPr lvl="1">
              <a:spcBef>
                <a:spcPts val="1680"/>
              </a:spcBef>
              <a:defRPr lang="en-US"/>
            </a:pPr>
            <a:r>
              <a:rPr lang="en-US" b="0" cap="none"/>
              <a:t>A </a:t>
            </a:r>
            <a:r>
              <a:rPr lang="en-US" b="0" cap="none">
                <a:latin typeface="Symbol" panose="05050102010706020507" pitchFamily="18" charset="2"/>
                <a:ea typeface="Times New Roman" panose="02020603050405020304" pitchFamily="1" charset="0"/>
                <a:cs typeface="Times New Roman" panose="02020603050405020304" pitchFamily="1" charset="0"/>
              </a:rPr>
              <a:t></a:t>
            </a:r>
            <a:r>
              <a:rPr lang="en-US" b="0" cap="none"/>
              <a:t> 0S | 1B | 1</a:t>
            </a:r>
            <a:endParaRPr lang="en-US" b="0" cap="none"/>
          </a:p>
          <a:p>
            <a:pPr lvl="1">
              <a:spcBef>
                <a:spcPts val="1680"/>
              </a:spcBef>
              <a:defRPr lang="en-US"/>
            </a:pPr>
            <a:r>
              <a:rPr lang="en-US" b="0" cap="none"/>
              <a:t>B </a:t>
            </a:r>
            <a:r>
              <a:rPr lang="en-US" b="0" cap="none">
                <a:latin typeface="Symbol" panose="05050102010706020507" pitchFamily="18" charset="2"/>
                <a:ea typeface="Times New Roman" panose="02020603050405020304" pitchFamily="1" charset="0"/>
                <a:cs typeface="Times New Roman" panose="02020603050405020304" pitchFamily="1" charset="0"/>
              </a:rPr>
              <a:t></a:t>
            </a:r>
            <a:r>
              <a:rPr lang="en-US" b="0" cap="none"/>
              <a:t> 0B | 1A | 0</a:t>
            </a:r>
            <a:r>
              <a:rPr lang="en-US" b="0" cap="none"/>
              <a:t>	 </a:t>
            </a:r>
            <a:endParaRPr lang="en-US" b="0" cap="none"/>
          </a:p>
          <a:p>
            <a:pPr>
              <a:defRPr lang="en-US"/>
            </a:pPr>
            <a:endParaRPr lang="en-US" sz="2800" b="0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title"/>
          </p:nvPr>
        </p:nvSpPr>
        <p:spPr>
          <a:xfrm>
            <a:off x="838200" y="267335"/>
            <a:ext cx="10515600" cy="635000"/>
          </a:xfrm>
        </p:spPr>
        <p:txBody>
          <a:bodyPr/>
          <a:lstStyle/>
          <a:p>
            <a:pPr>
              <a:spcBef>
                <a:spcPts val="2400"/>
              </a:spcBef>
              <a:defRPr lang="en-US"/>
            </a:pPr>
            <a:r>
              <a:t>Regular Sets and Regular Expressions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Box 4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17170" y="1268730"/>
                <a:ext cx="11702415" cy="48323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 marL="118745" indent="0" eaLnBrk="1" hangingPunct="1">
                  <a:buNone/>
                </a:pPr>
                <a:r>
                  <a:rPr lang="en-US" altLang="en-US" sz="2800" dirty="0">
                    <a:solidFill>
                      <a:schemeClr val="tx1"/>
                    </a:solidFill>
                    <a:latin typeface="Times New Roman" panose="02020603050405020304" pitchFamily="1" charset="0"/>
                  </a:rPr>
                  <a:t>Operations on Strings</a:t>
                </a:r>
                <a:endParaRPr lang="en-US" altLang="en-US" sz="2800" dirty="0">
                  <a:solidFill>
                    <a:schemeClr val="tx1"/>
                  </a:solidFill>
                  <a:latin typeface="Times New Roman" panose="02020603050405020304" pitchFamily="1" charset="0"/>
                </a:endParaRPr>
              </a:p>
              <a:p>
                <a:pPr eaLnBrk="1" hangingPunct="1"/>
                <a:r>
                  <a:rPr lang="en-US" altLang="en-US" sz="2800" b="0" dirty="0">
                    <a:latin typeface="Times New Roman" panose="02020603050405020304" pitchFamily="1" charset="0"/>
                  </a:rPr>
                  <a:t>Given two strings </a:t>
                </a:r>
                <a14:m>
                  <m:oMath xmlns:m="http://schemas.openxmlformats.org/officeDocument/2006/math">
                    <m:r>
                      <a:rPr lang="en-US" altLang="en-US" sz="2800" b="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𝑠</m:t>
                    </m:r>
                    <m:r>
                      <a:rPr lang="en-US" altLang="en-US" sz="2800" b="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8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8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800" b="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en-US" sz="28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8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en-US" sz="2800" b="0" dirty="0">
                    <a:latin typeface="Times New Roman" panose="02020603050405020304" pitchFamily="1" charset="0"/>
                  </a:rPr>
                  <a:t> </a:t>
                </a:r>
                <a:r>
                  <a:rPr lang="en-US" altLang="en-US" sz="2800" b="0" dirty="0">
                    <a:solidFill>
                      <a:schemeClr val="tx1"/>
                    </a:solidFill>
                    <a:latin typeface="Times New Roman" panose="02020603050405020304" pitchFamily="1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en-US" sz="2800" b="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𝑡</m:t>
                    </m:r>
                    <m:r>
                      <a:rPr lang="en-US" altLang="en-US" sz="2800" b="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8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sz="28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800" b="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en-US" sz="28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sz="28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en-US" sz="2800" b="0" dirty="0">
                    <a:latin typeface="Times New Roman" panose="02020603050405020304" pitchFamily="1" charset="0"/>
                  </a:rPr>
                  <a:t>, we define their concatenation </a:t>
                </a:r>
                <a14:m>
                  <m:oMath xmlns:m="http://schemas.openxmlformats.org/officeDocument/2006/math">
                    <m:r>
                      <a:rPr lang="en-US" altLang="en-US" sz="2800" b="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𝑠𝑡</m:t>
                    </m:r>
                    <m:r>
                      <a:rPr lang="en-US" altLang="en-US" sz="2800" b="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8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8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800" b="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en-US" sz="28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8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en-US" sz="28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sz="28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800" b="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en-US" sz="28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sz="28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en-US" sz="2800" b="0" i="1" dirty="0">
                  <a:solidFill>
                    <a:srgbClr val="0070C0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marL="914400" lvl="2" indent="0" eaLnBrk="1" hangingPunct="1">
                  <a:buNone/>
                </a:pPr>
                <a:r>
                  <a:rPr lang="en-US" altLang="en-US" sz="2800" b="0" dirty="0">
                    <a:solidFill>
                      <a:schemeClr val="tx1"/>
                    </a:solidFill>
                  </a:rPr>
                  <a:t>Example:</a:t>
                </a:r>
                <a:r>
                  <a:rPr lang="en-US" altLang="en-US" sz="2800" b="0" dirty="0"/>
                  <a:t> </a:t>
                </a:r>
                <a14:m>
                  <m:oMath xmlns:m="http://schemas.openxmlformats.org/officeDocument/2006/math">
                    <m:r>
                      <a:rPr lang="en-US" altLang="en-US" sz="2800" b="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𝑠</m:t>
                    </m:r>
                    <m:r>
                      <a:rPr lang="en-US" altLang="en-US" sz="2800" b="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 = </m:t>
                    </m:r>
                    <m:r>
                      <a:rPr lang="en-US" altLang="en-US" sz="2800" b="0" i="1" dirty="0" err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𝑎𝑏𝑏</m:t>
                    </m:r>
                  </m:oMath>
                </a14:m>
                <a:r>
                  <a:rPr lang="en-US" altLang="en-US" sz="2800" b="0" dirty="0"/>
                  <a:t>, </a:t>
                </a:r>
                <a14:m>
                  <m:oMath xmlns:m="http://schemas.openxmlformats.org/officeDocument/2006/math">
                    <m:r>
                      <a:rPr lang="en-US" altLang="en-US" sz="2800" b="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𝑡</m:t>
                    </m:r>
                    <m:r>
                      <a:rPr lang="en-US" altLang="en-US" sz="2800" b="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 = </m:t>
                    </m:r>
                    <m:r>
                      <a:rPr lang="en-US" altLang="en-US" sz="2800" b="0" i="1" dirty="0" err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𝑐𝑏𝑎</m:t>
                    </m:r>
                  </m:oMath>
                </a14:m>
                <a:r>
                  <a:rPr lang="en-US" altLang="en-US" sz="2800" b="0" dirty="0"/>
                  <a:t>	</a:t>
                </a:r>
                <a14:m>
                  <m:oMath xmlns:m="http://schemas.openxmlformats.org/officeDocument/2006/math">
                    <m:r>
                      <a:rPr lang="en-US" altLang="en-US" sz="2800" b="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𝑠𝑡</m:t>
                    </m:r>
                    <m:r>
                      <a:rPr lang="en-US" altLang="en-US" sz="2800" b="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 = </m:t>
                    </m:r>
                    <m:r>
                      <a:rPr lang="en-US" altLang="en-US" sz="2800" b="0" i="1" dirty="0" err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𝑎𝑏𝑏𝑐𝑏𝑎</m:t>
                    </m:r>
                  </m:oMath>
                </a14:m>
                <a:endParaRPr lang="en-US" altLang="en-US" sz="2800" b="0" dirty="0"/>
              </a:p>
              <a:p>
                <a:pPr eaLnBrk="1" hangingPunct="1">
                  <a:buFont typeface="Wingdings" panose="05000000000000000000" charset="0"/>
                  <a:buChar char="§"/>
                </a:pPr>
                <a:r>
                  <a:rPr lang="en-US" altLang="en-US" sz="2800" b="0" dirty="0">
                    <a:latin typeface="Times New Roman" panose="02020603050405020304" pitchFamily="1" charset="0"/>
                  </a:rPr>
                  <a:t>We define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en-US" sz="28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en-US" sz="28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en-US" altLang="en-US" sz="2800" b="0" dirty="0">
                    <a:latin typeface="Times New Roman" panose="02020603050405020304" pitchFamily="1" charset="0"/>
                  </a:rPr>
                  <a:t> as the concatenation </a:t>
                </a:r>
                <a14:m>
                  <m:oMath xmlns:m="http://schemas.openxmlformats.org/officeDocument/2006/math">
                    <m:r>
                      <a:rPr lang="en-US" altLang="en-US" sz="2800" b="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𝑠𝑠</m:t>
                    </m:r>
                    <m:r>
                      <a:rPr lang="en-US" altLang="en-US" sz="2800" b="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…</m:t>
                    </m:r>
                    <m:r>
                      <a:rPr lang="en-US" altLang="en-US" sz="2800" b="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sz="2800" b="0" dirty="0">
                    <a:latin typeface="Times New Roman" panose="02020603050405020304" pitchFamily="1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800" b="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sz="2800" b="0" dirty="0">
                    <a:latin typeface="Times New Roman" panose="02020603050405020304" pitchFamily="1" charset="0"/>
                  </a:rPr>
                  <a:t> times</a:t>
                </a:r>
                <a:endParaRPr lang="en-US" altLang="en-US" sz="2800" b="0" dirty="0">
                  <a:latin typeface="Times New Roman" panose="02020603050405020304" pitchFamily="1" charset="0"/>
                </a:endParaRPr>
              </a:p>
              <a:p>
                <a:pPr lvl="2" eaLnBrk="1" hangingPunct="1"/>
                <a:endParaRPr lang="en-US" altLang="en-US" sz="2800" b="0" dirty="0"/>
              </a:p>
              <a:p>
                <a:pPr lvl="2" eaLnBrk="1" hangingPunct="1"/>
                <a:r>
                  <a:rPr lang="en-US" altLang="en-US" sz="2800" b="0" dirty="0">
                    <a:solidFill>
                      <a:schemeClr val="tx1"/>
                    </a:solidFill>
                  </a:rPr>
                  <a:t>Example:</a:t>
                </a:r>
                <a:r>
                  <a:rPr lang="en-US" altLang="en-US" sz="2800" b="0" dirty="0"/>
                  <a:t> </a:t>
                </a:r>
                <a14:m>
                  <m:oMath xmlns:m="http://schemas.openxmlformats.org/officeDocument/2006/math">
                    <m:r>
                      <a:rPr lang="en-US" altLang="en-US" sz="2800" b="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𝑠</m:t>
                    </m:r>
                    <m:r>
                      <a:rPr lang="en-US" altLang="en-US" sz="2800" b="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 = </m:t>
                    </m:r>
                    <m:r>
                      <a:rPr lang="en-US" altLang="en-US" sz="2800" b="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011</m:t>
                    </m:r>
                  </m:oMath>
                </a14:m>
                <a:r>
                  <a:rPr lang="en-US" altLang="en-US" sz="2800" b="0" dirty="0"/>
                  <a:t>		</a:t>
                </a:r>
                <a14:m>
                  <m:oMath xmlns:m="http://schemas.openxmlformats.org/officeDocument/2006/math">
                    <m:r>
                      <a:rPr lang="en-US" altLang="en-US" sz="2800" b="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𝑠</m:t>
                    </m:r>
                    <m:r>
                      <a:rPr lang="en-US" altLang="en-US" sz="2800" b="0" i="1" baseline="30000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3</m:t>
                    </m:r>
                    <m:r>
                      <a:rPr lang="en-US" altLang="en-US" sz="2800" b="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 = </m:t>
                    </m:r>
                    <m:r>
                      <a:rPr lang="en-US" altLang="en-US" sz="2800" b="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011011011</m:t>
                    </m:r>
                  </m:oMath>
                </a14:m>
                <a:endParaRPr lang="en-US" altLang="en-US" sz="2800" b="0" dirty="0"/>
              </a:p>
              <a:p>
                <a:pPr marL="457200" lvl="1" indent="0" eaLnBrk="1" hangingPunct="1">
                  <a:buNone/>
                </a:pPr>
                <a:endParaRPr lang="en-US" altLang="en-US" sz="2800" b="0" dirty="0"/>
              </a:p>
            </p:txBody>
          </p:sp>
        </mc:Choice>
        <mc:Fallback>
          <p:sp>
            <p:nvSpPr>
              <p:cNvPr id="3" name="Text Box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17170" y="1268730"/>
                <a:ext cx="11702415" cy="483235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1"/>
          <p:cNvSpPr txBox="1">
            <a:spLocks noGrp="1" noChangeArrowheads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defRPr lang="en-US"/>
            </a:pPr>
            <a:fld id="{3DCF20CE-80D0-9AD6-9E77-76836E396823}" type="slidenum">
              <a:rPr lang="en-US" sz="1200" cap="none">
                <a:solidFill>
                  <a:srgbClr val="FFFFFF"/>
                </a:solidFill>
              </a:rPr>
            </a:fld>
            <a:endParaRPr lang="en-US" sz="1200" cap="none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0"/>
              </a:spcAft>
              <a:defRPr lang="en-US"/>
            </a:pPr>
            <a:r>
              <a:rPr lang="en-US" cap="none">
                <a:solidFill>
                  <a:srgbClr val="3D9CF3"/>
                </a:solidFill>
              </a:rPr>
              <a:t>Language of a Regular Grammar</a:t>
            </a:r>
            <a:endParaRPr lang="en-US" cap="none">
              <a:solidFill>
                <a:srgbClr val="3D9CF3"/>
              </a:solidFill>
            </a:endParaRPr>
          </a:p>
        </p:txBody>
      </p:sp>
      <p:sp>
        <p:nvSpPr>
          <p:cNvPr id="3" name="Slide Number Placeholder 5"/>
          <p:cNvSpPr txBox="1">
            <a:spLocks noGrp="1" noChangeArrowheads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buClr>
                <a:schemeClr val="accent1"/>
              </a:buClr>
              <a:buSzTx/>
              <a:buFont typeface="Wingdings 2" panose="05020102010507070707" pitchFamily="1" charset="2"/>
              <a:buChar char=""/>
              <a:defRPr lang="en-US" sz="32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"/>
              <a:defRPr lang="en-US" sz="28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spcBef>
                <a:spcPts val="0"/>
              </a:spcBef>
              <a:buClr>
                <a:srgbClr val="E66C7D"/>
              </a:buClr>
              <a:buFont typeface="Arial" panose="020B0604020202020204" pitchFamily="34" charset="0"/>
              <a:buChar char="▪"/>
              <a:defRPr lang="en-US" sz="24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spcBef>
                <a:spcPts val="0"/>
              </a:spcBef>
              <a:buClr>
                <a:srgbClr val="6BB76D"/>
              </a:buClr>
              <a:buFont typeface="Arial" panose="020B0604020202020204" pitchFamily="34" charset="0"/>
              <a:buChar char="▪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spcBef>
                <a:spcPts val="0"/>
              </a:spcBef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buNone/>
              <a:defRPr lang="en-US"/>
            </a:pPr>
            <a:fld id="{3DCF1BB2-FCD0-9AED-9E77-0AB85539685F}" type="slidenum">
              <a:rPr lang="en-US" sz="1200" cap="none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2" charset="0"/>
                <a:cs typeface="Calibri" panose="020F0502020204030204" pitchFamily="2" charset="0"/>
              </a:rPr>
            </a:fld>
            <a:endParaRPr lang="en-US" sz="1200" cap="none">
              <a:solidFill>
                <a:srgbClr val="FFFFFF"/>
              </a:solidFill>
              <a:latin typeface="Arial" panose="020B0604020202020204" pitchFamily="34" charset="0"/>
              <a:ea typeface="Calibri" panose="020F0502020204030204" pitchFamily="2" charset="0"/>
              <a:cs typeface="Calibri" panose="020F0502020204030204" pitchFamily="2" charset="0"/>
            </a:endParaRP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8229600" y="3352800"/>
          <a:ext cx="571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Package" r:id="rId1" imgW="571500" imgH="571500" progId="Package">
                  <p:embed/>
                </p:oleObj>
              </mc:Choice>
              <mc:Fallback>
                <p:oleObj name="Package" r:id="rId1" imgW="571500" imgH="571500" progId="Package">
                  <p:embed/>
                  <p:pic>
                    <p:nvPicPr>
                      <p:cNvPr id="0" name="Object 3" descr="image57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29600" y="3352800"/>
                        <a:ext cx="571500" cy="571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/>
          <p:nvPr/>
        </p:nvSpPr>
        <p:spPr>
          <a:xfrm>
            <a:off x="5019675" y="3175635"/>
            <a:ext cx="1928495" cy="1383665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 cap="none">
                <a:solidFill>
                  <a:srgbClr val="000000"/>
                </a:solidFill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pPr>
            <a:r>
              <a:rPr lang="en-US" sz="2800" cap="none"/>
              <a:t>S </a:t>
            </a:r>
            <a:r>
              <a:rPr lang="en-US" sz="2800" cap="none">
                <a:latin typeface="Symbol" panose="05050102010706020507" pitchFamily="18" charset="2"/>
                <a:ea typeface="Calibri" panose="020F0502020204030204" pitchFamily="2" charset="0"/>
                <a:cs typeface="Calibri" panose="020F0502020204030204" pitchFamily="2" charset="0"/>
              </a:rPr>
              <a:t></a:t>
            </a:r>
            <a:r>
              <a:rPr lang="en-US" sz="2800" cap="none"/>
              <a:t> 1B</a:t>
            </a:r>
            <a:endParaRPr lang="en-US" sz="2800" cap="none"/>
          </a:p>
          <a:p>
            <a:pPr>
              <a:defRPr lang="en-US" cap="none">
                <a:solidFill>
                  <a:srgbClr val="000000"/>
                </a:solidFill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pPr>
            <a:r>
              <a:rPr lang="en-US" sz="2800" cap="none"/>
              <a:t>   </a:t>
            </a:r>
            <a:r>
              <a:rPr lang="en-US" sz="2800" cap="none">
                <a:latin typeface="Symbol" panose="05050102010706020507" pitchFamily="18" charset="2"/>
                <a:ea typeface="Calibri" panose="020F0502020204030204" pitchFamily="2" charset="0"/>
                <a:cs typeface="Calibri" panose="020F0502020204030204" pitchFamily="2" charset="0"/>
              </a:rPr>
              <a:t></a:t>
            </a:r>
            <a:r>
              <a:rPr lang="en-US" sz="2800" cap="none"/>
              <a:t> 10B</a:t>
            </a:r>
            <a:endParaRPr lang="en-US" sz="2800" cap="none"/>
          </a:p>
          <a:p>
            <a:pPr>
              <a:defRPr lang="en-US" cap="none">
                <a:solidFill>
                  <a:srgbClr val="000000"/>
                </a:solidFill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pPr>
            <a:r>
              <a:rPr lang="en-US" sz="2800" cap="none"/>
              <a:t>   </a:t>
            </a:r>
            <a:r>
              <a:rPr lang="en-US" sz="2800" cap="none">
                <a:latin typeface="Symbol" panose="05050102010706020507" pitchFamily="18" charset="2"/>
                <a:ea typeface="Calibri" panose="020F0502020204030204" pitchFamily="2" charset="0"/>
                <a:cs typeface="Calibri" panose="020F0502020204030204" pitchFamily="2" charset="0"/>
              </a:rPr>
              <a:t></a:t>
            </a:r>
            <a:r>
              <a:rPr lang="en-US" sz="2800" cap="none"/>
              <a:t> </a:t>
            </a:r>
            <a:r>
              <a:rPr lang="en-US" sz="2800" u="sng" cap="none"/>
              <a:t>100</a:t>
            </a:r>
            <a:endParaRPr lang="en-US" sz="2800" u="sng" cap="none"/>
          </a:p>
        </p:txBody>
      </p:sp>
      <p:sp>
        <p:nvSpPr>
          <p:cNvPr id="10" name="TextBox 9"/>
          <p:cNvSpPr/>
          <p:nvPr/>
        </p:nvSpPr>
        <p:spPr>
          <a:xfrm>
            <a:off x="7377430" y="3175635"/>
            <a:ext cx="1928495" cy="953135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 cap="none">
                <a:solidFill>
                  <a:srgbClr val="000000"/>
                </a:solidFill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pPr>
            <a:r>
              <a:rPr lang="en-US" sz="2800" cap="none"/>
              <a:t>S </a:t>
            </a:r>
            <a:r>
              <a:rPr lang="en-US" sz="2800" cap="none">
                <a:latin typeface="Symbol" panose="05050102010706020507" pitchFamily="18" charset="2"/>
                <a:ea typeface="Calibri" panose="020F0502020204030204" pitchFamily="2" charset="0"/>
                <a:cs typeface="Calibri" panose="020F0502020204030204" pitchFamily="2" charset="0"/>
              </a:rPr>
              <a:t></a:t>
            </a:r>
            <a:r>
              <a:rPr lang="en-US" sz="2800" cap="none"/>
              <a:t> 0A</a:t>
            </a:r>
            <a:endParaRPr lang="en-US" sz="2800" cap="none"/>
          </a:p>
          <a:p>
            <a:pPr>
              <a:defRPr lang="en-US" cap="none">
                <a:solidFill>
                  <a:srgbClr val="000000"/>
                </a:solidFill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pPr>
            <a:r>
              <a:rPr lang="en-US" sz="2800" cap="none"/>
              <a:t>   </a:t>
            </a:r>
            <a:r>
              <a:rPr lang="en-US" sz="2800" cap="none">
                <a:latin typeface="Symbol" panose="05050102010706020507" pitchFamily="18" charset="2"/>
                <a:ea typeface="Calibri" panose="020F0502020204030204" pitchFamily="2" charset="0"/>
                <a:cs typeface="Calibri" panose="020F0502020204030204" pitchFamily="2" charset="0"/>
              </a:rPr>
              <a:t></a:t>
            </a:r>
            <a:r>
              <a:rPr lang="en-US" sz="2800" cap="none"/>
              <a:t> </a:t>
            </a:r>
            <a:r>
              <a:rPr lang="en-US" sz="2800" u="sng" cap="none"/>
              <a:t>01</a:t>
            </a:r>
            <a:r>
              <a:rPr lang="en-US" sz="2800" cap="none"/>
              <a:t>   </a:t>
            </a:r>
            <a:endParaRPr lang="en-US" sz="2800" cap="none"/>
          </a:p>
        </p:txBody>
      </p:sp>
      <p:sp>
        <p:nvSpPr>
          <p:cNvPr id="11" name="TextBox 10"/>
          <p:cNvSpPr/>
          <p:nvPr/>
        </p:nvSpPr>
        <p:spPr>
          <a:xfrm>
            <a:off x="1583690" y="3059430"/>
            <a:ext cx="1928495" cy="224536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spcBef>
                <a:spcPts val="0"/>
              </a:spcBef>
              <a:defRPr lang="en-US" cap="none">
                <a:solidFill>
                  <a:srgbClr val="000000"/>
                </a:solidFill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pPr>
            <a:r>
              <a:rPr lang="en-US" sz="2800" cap="none"/>
              <a:t>S </a:t>
            </a:r>
            <a:r>
              <a:rPr lang="en-US" sz="2800" cap="none">
                <a:latin typeface="Symbol" panose="05050102010706020507" pitchFamily="18" charset="2"/>
                <a:ea typeface="Calibri" panose="020F0502020204030204" pitchFamily="2" charset="0"/>
                <a:cs typeface="Calibri" panose="020F0502020204030204" pitchFamily="2" charset="0"/>
              </a:rPr>
              <a:t></a:t>
            </a:r>
            <a:r>
              <a:rPr lang="en-US" sz="2800" cap="none"/>
              <a:t> 0</a:t>
            </a:r>
            <a:r>
              <a:rPr lang="en-US" sz="2800" b="1" cap="none"/>
              <a:t>A</a:t>
            </a:r>
            <a:endParaRPr lang="en-US" sz="2800" b="1" cap="none"/>
          </a:p>
          <a:p>
            <a:pPr>
              <a:spcBef>
                <a:spcPts val="0"/>
              </a:spcBef>
              <a:defRPr lang="en-US" cap="none">
                <a:solidFill>
                  <a:srgbClr val="000000"/>
                </a:solidFill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pPr>
            <a:r>
              <a:rPr lang="en-US" sz="2800" cap="none"/>
              <a:t>   </a:t>
            </a:r>
            <a:r>
              <a:rPr lang="en-US" sz="2800" cap="none">
                <a:latin typeface="Symbol" panose="05050102010706020507" pitchFamily="18" charset="2"/>
                <a:ea typeface="Calibri" panose="020F0502020204030204" pitchFamily="2" charset="0"/>
                <a:cs typeface="Calibri" panose="020F0502020204030204" pitchFamily="2" charset="0"/>
              </a:rPr>
              <a:t></a:t>
            </a:r>
            <a:r>
              <a:rPr lang="en-US" sz="2800" cap="none"/>
              <a:t> 01</a:t>
            </a:r>
            <a:r>
              <a:rPr lang="en-US" sz="2800" b="1" cap="none"/>
              <a:t>B</a:t>
            </a:r>
            <a:endParaRPr lang="en-US" sz="2800" b="1" cap="none"/>
          </a:p>
          <a:p>
            <a:pPr>
              <a:spcBef>
                <a:spcPts val="0"/>
              </a:spcBef>
              <a:defRPr lang="en-US" cap="none">
                <a:solidFill>
                  <a:srgbClr val="000000"/>
                </a:solidFill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pPr>
            <a:r>
              <a:rPr lang="en-US" sz="2800" cap="none"/>
              <a:t>   </a:t>
            </a:r>
            <a:r>
              <a:rPr lang="en-US" sz="2800" cap="none">
                <a:latin typeface="Symbol" panose="05050102010706020507" pitchFamily="18" charset="2"/>
                <a:ea typeface="Calibri" panose="020F0502020204030204" pitchFamily="2" charset="0"/>
                <a:cs typeface="Calibri" panose="020F0502020204030204" pitchFamily="2" charset="0"/>
              </a:rPr>
              <a:t></a:t>
            </a:r>
            <a:r>
              <a:rPr lang="en-US" sz="2800" cap="none"/>
              <a:t> 010B</a:t>
            </a:r>
            <a:endParaRPr lang="en-US" sz="2800" cap="none"/>
          </a:p>
          <a:p>
            <a:pPr>
              <a:spcBef>
                <a:spcPts val="0"/>
              </a:spcBef>
              <a:defRPr lang="en-US" cap="none">
                <a:solidFill>
                  <a:srgbClr val="000000"/>
                </a:solidFill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pPr>
            <a:r>
              <a:rPr lang="en-US" sz="2800" cap="none"/>
              <a:t>   </a:t>
            </a:r>
            <a:r>
              <a:rPr lang="en-US" sz="2800" cap="none">
                <a:latin typeface="Symbol" panose="05050102010706020507" pitchFamily="18" charset="2"/>
                <a:ea typeface="Calibri" panose="020F0502020204030204" pitchFamily="2" charset="0"/>
                <a:cs typeface="Calibri" panose="020F0502020204030204" pitchFamily="2" charset="0"/>
              </a:rPr>
              <a:t></a:t>
            </a:r>
            <a:r>
              <a:rPr lang="en-US" sz="2800" cap="none"/>
              <a:t> 0101</a:t>
            </a:r>
            <a:r>
              <a:rPr lang="en-US" sz="2800" b="1" cap="none"/>
              <a:t>A</a:t>
            </a:r>
            <a:endParaRPr lang="en-US" sz="2800" b="1" cap="none"/>
          </a:p>
          <a:p>
            <a:pPr>
              <a:spcBef>
                <a:spcPts val="0"/>
              </a:spcBef>
              <a:defRPr lang="en-US" cap="none">
                <a:solidFill>
                  <a:srgbClr val="000000"/>
                </a:solidFill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pPr>
            <a:r>
              <a:rPr lang="en-US" sz="2800" cap="none"/>
              <a:t>   </a:t>
            </a:r>
            <a:r>
              <a:rPr lang="en-US" sz="2800" cap="none">
                <a:latin typeface="Symbol" panose="05050102010706020507" pitchFamily="18" charset="2"/>
                <a:ea typeface="Calibri" panose="020F0502020204030204" pitchFamily="2" charset="0"/>
                <a:cs typeface="Calibri" panose="020F0502020204030204" pitchFamily="2" charset="0"/>
              </a:rPr>
              <a:t></a:t>
            </a:r>
            <a:r>
              <a:rPr lang="en-US" sz="2800" cap="none"/>
              <a:t> </a:t>
            </a:r>
            <a:r>
              <a:rPr lang="en-US" sz="2800" u="sng" cap="none"/>
              <a:t>01011</a:t>
            </a:r>
            <a:endParaRPr lang="en-US" sz="2800" u="sng" cap="none"/>
          </a:p>
        </p:txBody>
      </p:sp>
      <p:sp>
        <p:nvSpPr>
          <p:cNvPr id="14" name="Content Placeholder 1"/>
          <p:cNvSpPr>
            <a:spLocks noGrp="1" noChangeArrowheads="1"/>
          </p:cNvSpPr>
          <p:nvPr>
            <p:ph type="body" idx="1"/>
          </p:nvPr>
        </p:nvSpPr>
        <p:spPr>
          <a:xfrm>
            <a:off x="153035" y="1095375"/>
            <a:ext cx="11711305" cy="5081905"/>
          </a:xfrm>
        </p:spPr>
        <p:txBody>
          <a:bodyPr vert="horz" wrap="square" lIns="91440" tIns="45720" rIns="91440" bIns="45720" numCol="1" spcCol="215900" anchor="t"/>
          <a:lstStyle/>
          <a:p>
            <a:pPr>
              <a:lnSpc>
                <a:spcPct val="80000"/>
              </a:lnSpc>
              <a:spcBef>
                <a:spcPts val="0"/>
              </a:spcBef>
              <a:defRPr lang="en-US" sz="2945" cap="none"/>
            </a:pPr>
            <a:r>
              <a:rPr lang="en-US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Solution:</a:t>
            </a:r>
            <a:r>
              <a:rPr lang="en-US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 The </a:t>
            </a:r>
            <a:r>
              <a:rPr lang="en-US" b="0" cap="none">
                <a:solidFill>
                  <a:srgbClr val="FF0000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set</a:t>
            </a:r>
            <a:r>
              <a:rPr lang="en-US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 generated by a </a:t>
            </a:r>
            <a:r>
              <a:rPr lang="en-US" b="0" cap="none">
                <a:solidFill>
                  <a:srgbClr val="FF0000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regular grammar</a:t>
            </a:r>
            <a:r>
              <a:rPr lang="en-US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 </a:t>
            </a:r>
            <a:r>
              <a:rPr lang="en-US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G </a:t>
            </a:r>
            <a:r>
              <a:rPr lang="en-US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is Produced by </a:t>
            </a:r>
            <a:r>
              <a:rPr lang="en-US" b="0" cap="none">
                <a:solidFill>
                  <a:srgbClr val="0070C0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applying the production</a:t>
            </a:r>
            <a:r>
              <a:rPr lang="en-US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 rules until all the variables are </a:t>
            </a:r>
            <a:r>
              <a:rPr lang="en-US" b="0" cap="none">
                <a:solidFill>
                  <a:schemeClr val="accent5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reduced to terminals.</a:t>
            </a:r>
            <a:endParaRPr lang="en-US" b="0" cap="none">
              <a:solidFill>
                <a:schemeClr val="accent5"/>
              </a:solidFill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>
              <a:lnSpc>
                <a:spcPct val="80000"/>
              </a:lnSpc>
              <a:spcBef>
                <a:spcPts val="1765"/>
              </a:spcBef>
              <a:defRPr lang="en-US" sz="2945" cap="none"/>
            </a:pPr>
            <a:r>
              <a:rPr lang="en-US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P: S </a:t>
            </a:r>
            <a:r>
              <a:rPr lang="en-US" b="0" cap="none">
                <a:latin typeface="Symbol" panose="05050102010706020507" pitchFamily="18" charset="2"/>
                <a:ea typeface="Times New Roman" panose="02020603050405020304" pitchFamily="1" charset="0"/>
                <a:cs typeface="Times New Roman" panose="02020603050405020304" pitchFamily="1" charset="0"/>
              </a:rPr>
              <a:t></a:t>
            </a:r>
            <a:r>
              <a:rPr lang="en-US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 0A | 1B | 1,  </a:t>
            </a:r>
            <a:r>
              <a:rPr lang="en-US" b="0" cap="none">
                <a:solidFill>
                  <a:srgbClr val="FF0000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A </a:t>
            </a:r>
            <a:r>
              <a:rPr lang="en-US" b="0" cap="none">
                <a:solidFill>
                  <a:srgbClr val="FF0000"/>
                </a:solidFill>
                <a:latin typeface="Symbol" panose="05050102010706020507" pitchFamily="18" charset="2"/>
                <a:ea typeface="Times New Roman" panose="02020603050405020304" pitchFamily="1" charset="0"/>
                <a:cs typeface="Times New Roman" panose="02020603050405020304" pitchFamily="1" charset="0"/>
              </a:rPr>
              <a:t></a:t>
            </a:r>
            <a:r>
              <a:rPr lang="en-US" b="0" cap="none">
                <a:solidFill>
                  <a:srgbClr val="FF0000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 0S | 1B | 1</a:t>
            </a:r>
            <a:r>
              <a:rPr lang="en-US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,  </a:t>
            </a:r>
            <a:r>
              <a:rPr lang="en-US" b="0" cap="none">
                <a:solidFill>
                  <a:srgbClr val="0070C0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B </a:t>
            </a:r>
            <a:r>
              <a:rPr lang="en-US" b="0" cap="none">
                <a:solidFill>
                  <a:srgbClr val="0070C0"/>
                </a:solidFill>
                <a:latin typeface="Symbol" panose="05050102010706020507" pitchFamily="18" charset="2"/>
                <a:ea typeface="Times New Roman" panose="02020603050405020304" pitchFamily="1" charset="0"/>
                <a:cs typeface="Times New Roman" panose="02020603050405020304" pitchFamily="1" charset="0"/>
              </a:rPr>
              <a:t></a:t>
            </a:r>
            <a:r>
              <a:rPr lang="en-US" b="0" cap="none">
                <a:solidFill>
                  <a:srgbClr val="0070C0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 0B | 1A | 0</a:t>
            </a:r>
            <a:endParaRPr lang="en-US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lang="en-US" sz="2945" cap="none"/>
            </a:pPr>
            <a:endParaRPr lang="en-US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lang="en-US" sz="2945" cap="none"/>
            </a:pPr>
            <a:endParaRPr lang="en-US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lang="en-US" sz="2945" cap="none"/>
            </a:pPr>
            <a:endParaRPr lang="en-US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lang="en-US" sz="2945" cap="none"/>
            </a:pPr>
            <a:endParaRPr lang="en-US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lang="en-US" sz="2945" cap="none"/>
            </a:pPr>
            <a:endParaRPr lang="en-US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lang="en-US" sz="2945" cap="none"/>
            </a:pPr>
            <a:endParaRPr lang="en-US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lang="en-US" sz="2945" cap="none"/>
            </a:pPr>
            <a:endParaRPr lang="en-US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defRPr lang="en-US" sz="2945" cap="none"/>
            </a:pPr>
            <a:endParaRPr lang="en-US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lang="en-US" sz="2945" cap="none"/>
            </a:pPr>
            <a:r>
              <a:rPr lang="en-US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{</a:t>
            </a:r>
            <a:r>
              <a:rPr lang="en-US" b="0" cap="none">
                <a:latin typeface="Symbol" panose="05050102010706020507" pitchFamily="18" charset="2"/>
                <a:ea typeface="Times New Roman" panose="02020603050405020304" pitchFamily="1" charset="0"/>
                <a:cs typeface="Times New Roman" panose="02020603050405020304" pitchFamily="1" charset="0"/>
              </a:rPr>
              <a:t></a:t>
            </a:r>
            <a:r>
              <a:rPr lang="en-US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 </a:t>
            </a:r>
            <a:r>
              <a:rPr lang="en-US" b="0" cap="none">
                <a:latin typeface="Symbol" panose="05050102010706020507" pitchFamily="18" charset="2"/>
                <a:ea typeface="Times New Roman" panose="02020603050405020304" pitchFamily="1" charset="0"/>
                <a:cs typeface="Times New Roman" panose="02020603050405020304" pitchFamily="1" charset="0"/>
              </a:rPr>
              <a:t></a:t>
            </a:r>
            <a:r>
              <a:rPr lang="en-US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 {0, 1}* | </a:t>
            </a:r>
            <a:r>
              <a:rPr lang="en-US" b="0" cap="none">
                <a:latin typeface="Symbol" panose="05050102010706020507" pitchFamily="18" charset="2"/>
                <a:ea typeface="Times New Roman" panose="02020603050405020304" pitchFamily="1" charset="0"/>
                <a:cs typeface="Times New Roman" panose="02020603050405020304" pitchFamily="1" charset="0"/>
              </a:rPr>
              <a:t></a:t>
            </a:r>
            <a:r>
              <a:rPr lang="en-US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 </a:t>
            </a:r>
            <a:r>
              <a:rPr lang="en-US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has odd number of 1’s}.</a:t>
            </a:r>
            <a:endParaRPr lang="en-US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0"/>
              </a:spcAft>
              <a:defRPr lang="en-US"/>
            </a:pPr>
            <a:r>
              <a:rPr lang="en-US" cap="none">
                <a:solidFill>
                  <a:srgbClr val="3D9CF3"/>
                </a:solidFill>
              </a:rPr>
              <a:t>Example</a:t>
            </a:r>
            <a:endParaRPr lang="en-US" cap="none">
              <a:solidFill>
                <a:srgbClr val="3D9CF3"/>
              </a:solidFill>
            </a:endParaRPr>
          </a:p>
        </p:txBody>
      </p:sp>
      <p:sp>
        <p:nvSpPr>
          <p:cNvPr id="3" name="Content Placeholder 2"/>
          <p:cNvSpPr>
            <a:spLocks noGrp="1" noChangeArrowheads="1"/>
          </p:cNvSpPr>
          <p:nvPr>
            <p:ph type="body" idx="1"/>
          </p:nvPr>
        </p:nvSpPr>
        <p:spPr>
          <a:xfrm>
            <a:off x="341630" y="1123950"/>
            <a:ext cx="11726545" cy="5053330"/>
          </a:xfrm>
        </p:spPr>
        <p:txBody>
          <a:bodyPr/>
          <a:lstStyle/>
          <a:p>
            <a:pPr>
              <a:buNone/>
              <a:defRPr lang="en-US"/>
            </a:pP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S → aS | bA</a:t>
            </a:r>
            <a:endParaRPr lang="en-US" sz="28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>
              <a:buNone/>
              <a:defRPr lang="en-US"/>
            </a:pP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A → cA | </a:t>
            </a: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ε</a:t>
            </a:r>
            <a:endParaRPr lang="en-US" sz="28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>
              <a:buNone/>
              <a:defRPr lang="en-US"/>
            </a:pPr>
            <a:endParaRPr lang="en-US" sz="28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>
              <a:buNone/>
              <a:defRPr lang="en-US"/>
            </a:pP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This</a:t>
            </a:r>
            <a:r>
              <a:rPr lang="en-US" sz="2800" b="0" cap="none">
                <a:solidFill>
                  <a:srgbClr val="0070C0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 grammar produces</a:t>
            </a: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 the </a:t>
            </a:r>
            <a:r>
              <a:rPr lang="en-US" sz="2800" b="0" cap="none">
                <a:solidFill>
                  <a:srgbClr val="FF0000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language </a:t>
            </a: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produced by the regular expression </a:t>
            </a:r>
            <a:r>
              <a:rPr lang="en-US" sz="2800" cap="none">
                <a:solidFill>
                  <a:srgbClr val="FF0000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a</a:t>
            </a:r>
            <a:r>
              <a:rPr lang="en-US" sz="2800" cap="none" baseline="30000">
                <a:solidFill>
                  <a:srgbClr val="FF0000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*</a:t>
            </a:r>
            <a:r>
              <a:rPr lang="en-US" sz="2800" cap="none">
                <a:solidFill>
                  <a:srgbClr val="FF0000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bc</a:t>
            </a:r>
            <a:r>
              <a:rPr lang="en-US" sz="2800" cap="none" baseline="30000">
                <a:solidFill>
                  <a:srgbClr val="FF0000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*</a:t>
            </a:r>
            <a:endParaRPr lang="en-US" sz="2800" cap="none" baseline="30000">
              <a:solidFill>
                <a:srgbClr val="FF0000"/>
              </a:solidFill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>
              <a:buNone/>
              <a:defRPr lang="en-US"/>
            </a:pPr>
            <a:endParaRPr lang="en-US" sz="2800" b="0" cap="none" baseline="30000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>
              <a:buNone/>
              <a:defRPr lang="en-US"/>
            </a:pP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S → aS → aaS → … → a…aS →a…abA →a…abcA </a:t>
            </a:r>
            <a:endParaRPr lang="en-US" sz="28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>
              <a:buNone/>
              <a:defRPr lang="en-US"/>
            </a:pP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   → a…abccA → … → a…abc…c</a:t>
            </a:r>
            <a:endParaRPr lang="en-US" sz="28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</p:txBody>
      </p:sp>
      <p:sp>
        <p:nvSpPr>
          <p:cNvPr id="4" name="Slide Number Placeholder 3"/>
          <p:cNvSpPr txBox="1">
            <a:spLocks noGrp="1" noChangeArrowheads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buClr>
                <a:schemeClr val="accent1"/>
              </a:buClr>
              <a:buSzTx/>
              <a:buFont typeface="Wingdings 2" panose="05020102010507070707" pitchFamily="1" charset="2"/>
              <a:buChar char=""/>
              <a:defRPr lang="en-US" sz="32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"/>
              <a:defRPr lang="en-US" sz="28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spcBef>
                <a:spcPts val="0"/>
              </a:spcBef>
              <a:buClr>
                <a:srgbClr val="E66C7D"/>
              </a:buClr>
              <a:buFont typeface="Arial" panose="020B0604020202020204" pitchFamily="34" charset="0"/>
              <a:buChar char="▪"/>
              <a:defRPr lang="en-US" sz="24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spcBef>
                <a:spcPts val="0"/>
              </a:spcBef>
              <a:buClr>
                <a:srgbClr val="6BB76D"/>
              </a:buClr>
              <a:buFont typeface="Arial" panose="020B0604020202020204" pitchFamily="34" charset="0"/>
              <a:buChar char="▪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spcBef>
                <a:spcPts val="0"/>
              </a:spcBef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buNone/>
              <a:defRPr lang="en-US"/>
            </a:pPr>
            <a:fld id="{3DCF7955-1BD0-9A8F-9E77-EDDA373968B8}" type="slidenum">
              <a:rPr lang="en-US" sz="1200" cap="none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2" charset="0"/>
                <a:cs typeface="Calibri" panose="020F0502020204030204" pitchFamily="2" charset="0"/>
              </a:rPr>
            </a:fld>
            <a:endParaRPr lang="en-US" sz="1200" cap="none">
              <a:solidFill>
                <a:srgbClr val="FFFFFF"/>
              </a:solidFill>
              <a:latin typeface="Arial" panose="020B0604020202020204" pitchFamily="34" charset="0"/>
              <a:ea typeface="Calibri" panose="020F0502020204030204" pitchFamily="2" charset="0"/>
              <a:cs typeface="Calibri" panose="020F05020202040302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ctr"/>
          <a:lstStyle/>
          <a:p>
            <a:pPr>
              <a:spcAft>
                <a:spcPts val="0"/>
              </a:spcAft>
              <a:defRPr lang="en-US"/>
            </a:pPr>
            <a:r>
              <a:rPr lang="en-US" cap="none">
                <a:solidFill>
                  <a:srgbClr val="3D9CF3"/>
                </a:solidFill>
              </a:rPr>
              <a:t>Reg. Grammars Vs  Reg. Languages</a:t>
            </a:r>
            <a:endParaRPr lang="en-US" cap="none">
              <a:solidFill>
                <a:srgbClr val="3D9CF3"/>
              </a:solidFill>
            </a:endParaRPr>
          </a:p>
        </p:txBody>
      </p:sp>
      <p:sp>
        <p:nvSpPr>
          <p:cNvPr id="3" name="Content Placeholder 2"/>
          <p:cNvSpPr>
            <a:spLocks noGrp="1" noChangeArrowheads="1"/>
          </p:cNvSpPr>
          <p:nvPr>
            <p:ph type="body" idx="1"/>
          </p:nvPr>
        </p:nvSpPr>
        <p:spPr>
          <a:xfrm>
            <a:off x="400050" y="1095375"/>
            <a:ext cx="11391265" cy="5081905"/>
          </a:xfrm>
        </p:spPr>
        <p:txBody>
          <a:bodyPr vert="horz" wrap="square" lIns="91440" tIns="45720" rIns="91440" bIns="45720" numCol="1" spcCol="215900" anchor="t"/>
          <a:lstStyle/>
          <a:p>
            <a:pPr marL="438785" indent="-320040">
              <a:spcBef>
                <a:spcPts val="0"/>
              </a:spcBef>
              <a:spcAft>
                <a:spcPts val="0"/>
              </a:spcAft>
              <a:buNone/>
              <a:defRPr lang="en-US"/>
            </a:pPr>
            <a:r>
              <a:rPr lang="en-US" sz="2800" b="0" cap="none">
                <a:solidFill>
                  <a:srgbClr val="0070C0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Right Linear Grammars</a:t>
            </a: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 are equivalent to </a:t>
            </a:r>
            <a:r>
              <a:rPr lang="en-US" sz="2800" b="0" cap="none">
                <a:solidFill>
                  <a:srgbClr val="0070C0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εNFA</a:t>
            </a:r>
            <a:endParaRPr lang="en-US" sz="28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 marL="438785" indent="-320040">
              <a:spcBef>
                <a:spcPts val="0"/>
              </a:spcBef>
              <a:spcAft>
                <a:spcPts val="0"/>
              </a:spcAft>
              <a:buNone/>
              <a:defRPr lang="en-US"/>
            </a:pPr>
            <a:r>
              <a:rPr lang="en-US" sz="2800" b="0" cap="none">
                <a:solidFill>
                  <a:srgbClr val="FF0000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Two directions:</a:t>
            </a:r>
            <a:endParaRPr lang="en-US" sz="2800" b="0" cap="none">
              <a:solidFill>
                <a:srgbClr val="FF0000"/>
              </a:solidFill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 marL="514350" indent="-514350">
              <a:spcBef>
                <a:spcPts val="0"/>
              </a:spcBef>
              <a:spcAft>
                <a:spcPts val="0"/>
              </a:spcAft>
              <a:buFontTx/>
              <a:buAutoNum type="arabicPeriod"/>
              <a:defRPr lang="en-US"/>
            </a:pP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Given a Right Linear grammar, we can construct an </a:t>
            </a: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ε</a:t>
            </a: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NFA that recognizes the same language with the Right Linear grammar.</a:t>
            </a:r>
            <a:endParaRPr lang="en-US" sz="28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 marL="514350" indent="-514350">
              <a:spcBef>
                <a:spcPts val="0"/>
              </a:spcBef>
              <a:spcAft>
                <a:spcPts val="0"/>
              </a:spcAft>
              <a:buFontTx/>
              <a:buAutoNum type="arabicPeriod"/>
              <a:defRPr lang="en-US"/>
            </a:pPr>
            <a:endParaRPr lang="en-US" sz="28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 marL="514350" indent="-514350">
              <a:spcBef>
                <a:spcPts val="0"/>
              </a:spcBef>
              <a:spcAft>
                <a:spcPts val="0"/>
              </a:spcAft>
              <a:buFontTx/>
              <a:buAutoNum type="arabicPeriod"/>
              <a:defRPr lang="en-US"/>
            </a:pP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Given an </a:t>
            </a: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ε</a:t>
            </a: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NFA, we can construct a Right Linear grammar that describes the same language with the </a:t>
            </a: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ε</a:t>
            </a: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NFA.</a:t>
            </a:r>
            <a:endParaRPr lang="en-US" sz="28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</p:txBody>
      </p:sp>
      <p:sp>
        <p:nvSpPr>
          <p:cNvPr id="4" name="Slide Number Placeholder 3"/>
          <p:cNvSpPr txBox="1">
            <a:spLocks noGrp="1" noChangeArrowheads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buClr>
                <a:schemeClr val="accent1"/>
              </a:buClr>
              <a:buSzTx/>
              <a:buFont typeface="Wingdings 2" panose="05020102010507070707" pitchFamily="1" charset="2"/>
              <a:buChar char=""/>
              <a:defRPr lang="en-US" sz="32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"/>
              <a:defRPr lang="en-US" sz="28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spcBef>
                <a:spcPts val="0"/>
              </a:spcBef>
              <a:buClr>
                <a:srgbClr val="E66C7D"/>
              </a:buClr>
              <a:buFont typeface="Arial" panose="020B0604020202020204" pitchFamily="34" charset="0"/>
              <a:buChar char="▪"/>
              <a:defRPr lang="en-US" sz="24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spcBef>
                <a:spcPts val="0"/>
              </a:spcBef>
              <a:buClr>
                <a:srgbClr val="6BB76D"/>
              </a:buClr>
              <a:buFont typeface="Arial" panose="020B0604020202020204" pitchFamily="34" charset="0"/>
              <a:buChar char="▪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spcBef>
                <a:spcPts val="0"/>
              </a:spcBef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buNone/>
              <a:defRPr lang="en-US"/>
            </a:pPr>
            <a:fld id="{3DCF19C3-8DD0-9AEF-9E77-7BBA5739682E}" type="slidenum">
              <a:rPr lang="en-US" sz="1200" cap="none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2" charset="0"/>
                <a:cs typeface="Calibri" panose="020F0502020204030204" pitchFamily="2" charset="0"/>
              </a:rPr>
            </a:fld>
            <a:endParaRPr lang="en-US" sz="1200" cap="none">
              <a:solidFill>
                <a:srgbClr val="FFFFFF"/>
              </a:solidFill>
              <a:latin typeface="Arial" panose="020B0604020202020204" pitchFamily="34" charset="0"/>
              <a:ea typeface="Calibri" panose="020F0502020204030204" pitchFamily="2" charset="0"/>
              <a:cs typeface="Calibri" panose="020F05020202040302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0"/>
              </a:spcAft>
              <a:defRPr lang="en-US"/>
            </a:pPr>
            <a:r>
              <a:rPr lang="en-US" cap="none">
                <a:solidFill>
                  <a:srgbClr val="3D9CF3"/>
                </a:solidFill>
              </a:rPr>
              <a:t>1. RLG→ </a:t>
            </a:r>
            <a:r>
              <a:rPr lang="en-US" cap="none">
                <a:solidFill>
                  <a:srgbClr val="3D9CF3"/>
                </a:solidFill>
              </a:rPr>
              <a:t>ε</a:t>
            </a:r>
            <a:r>
              <a:rPr lang="en-US" cap="none">
                <a:solidFill>
                  <a:srgbClr val="3D9CF3"/>
                </a:solidFill>
              </a:rPr>
              <a:t>NFA</a:t>
            </a:r>
            <a:endParaRPr lang="en-US" cap="none">
              <a:solidFill>
                <a:srgbClr val="3D9CF3"/>
              </a:solidFill>
            </a:endParaRPr>
          </a:p>
        </p:txBody>
      </p:sp>
      <p:sp>
        <p:nvSpPr>
          <p:cNvPr id="3" name="Content Placeholder 2"/>
          <p:cNvSpPr>
            <a:spLocks noGrp="1" noChangeArrowheads="1"/>
          </p:cNvSpPr>
          <p:nvPr>
            <p:ph type="body" idx="1"/>
          </p:nvPr>
        </p:nvSpPr>
        <p:spPr>
          <a:xfrm>
            <a:off x="283845" y="1095375"/>
            <a:ext cx="11580495" cy="5081905"/>
          </a:xfrm>
        </p:spPr>
        <p:txBody>
          <a:bodyPr/>
          <a:lstStyle/>
          <a:p>
            <a:pPr>
              <a:defRPr lang="en-US"/>
            </a:pP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Suppose that we have </a:t>
            </a:r>
            <a:r>
              <a:rPr lang="en-US" sz="2800" b="0" cap="none">
                <a:solidFill>
                  <a:srgbClr val="FF0000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a right linear grammar </a:t>
            </a: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(V, Σ, P, S). construct </a:t>
            </a:r>
            <a:r>
              <a:rPr lang="en-US" sz="2800" b="0" cap="none">
                <a:solidFill>
                  <a:srgbClr val="0070C0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an εNFA (Q, Σ, δ, S, {f}).</a:t>
            </a:r>
            <a:endParaRPr lang="en-US" sz="28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>
              <a:defRPr lang="en-US"/>
            </a:pP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The set of</a:t>
            </a:r>
            <a:r>
              <a:rPr lang="en-US" sz="2800" b="0" cap="none">
                <a:solidFill>
                  <a:srgbClr val="0070C0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 states Q</a:t>
            </a: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 will be the set </a:t>
            </a:r>
            <a:r>
              <a:rPr lang="en-US" sz="2800" b="0" cap="none">
                <a:solidFill>
                  <a:srgbClr val="0070C0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VU{f}</a:t>
            </a: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, where </a:t>
            </a:r>
            <a:r>
              <a:rPr lang="en-US" sz="280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f </a:t>
            </a: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is a new symbol denoting the </a:t>
            </a:r>
            <a:r>
              <a:rPr lang="en-US" sz="2800" b="0" cap="none">
                <a:solidFill>
                  <a:srgbClr val="FF0000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final state</a:t>
            </a:r>
            <a:endParaRPr lang="en-US" sz="28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>
              <a:defRPr lang="en-US"/>
            </a:pP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Productions in </a:t>
            </a:r>
            <a:r>
              <a:rPr lang="en-US" sz="280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P </a:t>
            </a: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have </a:t>
            </a:r>
            <a:r>
              <a:rPr lang="en-US" sz="2800" b="0" cap="none">
                <a:solidFill>
                  <a:srgbClr val="FF0000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three </a:t>
            </a: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possible forms:</a:t>
            </a:r>
            <a:endParaRPr lang="en-US" sz="28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 lvl="1">
              <a:defRPr lang="en-US"/>
            </a:pPr>
            <a:r>
              <a:rPr lang="en-US" b="0" cap="none"/>
              <a:t>A → </a:t>
            </a:r>
            <a:r>
              <a:rPr lang="en-US" b="0" cap="none"/>
              <a:t>ε : </a:t>
            </a:r>
            <a:r>
              <a:rPr lang="en-US" b="0" cap="none"/>
              <a:t>add the transition </a:t>
            </a:r>
            <a:r>
              <a:rPr lang="en-US" b="0" cap="none"/>
              <a:t>δ(Α,ε) </a:t>
            </a:r>
            <a:r>
              <a:rPr lang="en-US" b="0" cap="none"/>
              <a:t>= f</a:t>
            </a:r>
            <a:endParaRPr lang="en-US" b="0" cap="none"/>
          </a:p>
          <a:p>
            <a:pPr lvl="1">
              <a:defRPr lang="en-US"/>
            </a:pPr>
            <a:r>
              <a:rPr lang="en-US" b="0" cap="none"/>
              <a:t>A → a : add the transition </a:t>
            </a:r>
            <a:r>
              <a:rPr lang="en-US" b="0" cap="none"/>
              <a:t>δ(</a:t>
            </a:r>
            <a:r>
              <a:rPr lang="en-US" b="0" cap="none"/>
              <a:t>A</a:t>
            </a:r>
            <a:r>
              <a:rPr lang="en-US" b="0" cap="none"/>
              <a:t>,</a:t>
            </a:r>
            <a:r>
              <a:rPr lang="en-US" b="0" cap="none"/>
              <a:t>a) = f</a:t>
            </a:r>
            <a:endParaRPr lang="en-US" b="0" cap="none"/>
          </a:p>
          <a:p>
            <a:pPr lvl="1">
              <a:defRPr lang="en-US"/>
            </a:pPr>
            <a:r>
              <a:rPr lang="en-US" b="0" cap="none"/>
              <a:t>A → aB : add the transition </a:t>
            </a:r>
            <a:r>
              <a:rPr lang="en-US" b="0" cap="none"/>
              <a:t>δ(Α,</a:t>
            </a:r>
            <a:r>
              <a:rPr lang="en-US" b="0" cap="none"/>
              <a:t>a) = B</a:t>
            </a:r>
            <a:endParaRPr lang="en-US" b="0" cap="none"/>
          </a:p>
          <a:p>
            <a:pPr>
              <a:defRPr lang="en-US"/>
            </a:pPr>
            <a:endParaRPr lang="en-US" b="0" cap="none"/>
          </a:p>
        </p:txBody>
      </p:sp>
      <p:sp>
        <p:nvSpPr>
          <p:cNvPr id="4" name="Slide Number Placeholder 3"/>
          <p:cNvSpPr txBox="1">
            <a:spLocks noGrp="1" noChangeArrowheads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buClr>
                <a:schemeClr val="accent1"/>
              </a:buClr>
              <a:buSzTx/>
              <a:buFont typeface="Wingdings 2" panose="05020102010507070707" pitchFamily="1" charset="2"/>
              <a:buChar char=""/>
              <a:defRPr lang="en-US" sz="32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"/>
              <a:defRPr lang="en-US" sz="28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spcBef>
                <a:spcPts val="0"/>
              </a:spcBef>
              <a:buClr>
                <a:srgbClr val="E66C7D"/>
              </a:buClr>
              <a:buFont typeface="Arial" panose="020B0604020202020204" pitchFamily="34" charset="0"/>
              <a:buChar char="▪"/>
              <a:defRPr lang="en-US" sz="24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spcBef>
                <a:spcPts val="0"/>
              </a:spcBef>
              <a:buClr>
                <a:srgbClr val="6BB76D"/>
              </a:buClr>
              <a:buFont typeface="Arial" panose="020B0604020202020204" pitchFamily="34" charset="0"/>
              <a:buChar char="▪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spcBef>
                <a:spcPts val="0"/>
              </a:spcBef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buNone/>
              <a:defRPr lang="en-US"/>
            </a:pPr>
            <a:fld id="{3DCF69F2-BCD0-9A9F-9E77-4ACA2739681F}" type="slidenum">
              <a:rPr lang="en-US" sz="1200" cap="none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2" charset="0"/>
                <a:cs typeface="Calibri" panose="020F0502020204030204" pitchFamily="2" charset="0"/>
              </a:rPr>
            </a:fld>
            <a:endParaRPr lang="en-US" sz="1200" cap="none">
              <a:solidFill>
                <a:srgbClr val="FFFFFF"/>
              </a:solidFill>
              <a:latin typeface="Arial" panose="020B0604020202020204" pitchFamily="34" charset="0"/>
              <a:ea typeface="Calibri" panose="020F0502020204030204" pitchFamily="2" charset="0"/>
              <a:cs typeface="Calibri" panose="020F05020202040302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0"/>
              </a:spcAft>
              <a:defRPr lang="en-US"/>
            </a:pPr>
            <a:r>
              <a:rPr lang="en-US" cap="none">
                <a:solidFill>
                  <a:srgbClr val="3D9CF3"/>
                </a:solidFill>
              </a:rPr>
              <a:t>2. </a:t>
            </a:r>
            <a:r>
              <a:rPr lang="en-US" cap="none">
                <a:solidFill>
                  <a:srgbClr val="3D9CF3"/>
                </a:solidFill>
              </a:rPr>
              <a:t>ε</a:t>
            </a:r>
            <a:r>
              <a:rPr lang="en-US" cap="none">
                <a:solidFill>
                  <a:srgbClr val="3D9CF3"/>
                </a:solidFill>
              </a:rPr>
              <a:t>NFA</a:t>
            </a:r>
            <a:r>
              <a:rPr lang="en-US" cap="none">
                <a:solidFill>
                  <a:srgbClr val="3D9CF3"/>
                </a:solidFill>
              </a:rPr>
              <a:t> </a:t>
            </a:r>
            <a:r>
              <a:rPr lang="en-US" cap="none">
                <a:solidFill>
                  <a:srgbClr val="3D9CF3"/>
                </a:solidFill>
              </a:rPr>
              <a:t>→ RLG</a:t>
            </a:r>
            <a:endParaRPr lang="en-US" cap="none">
              <a:solidFill>
                <a:srgbClr val="3D9CF3"/>
              </a:solidFill>
            </a:endParaRPr>
          </a:p>
        </p:txBody>
      </p:sp>
      <p:sp>
        <p:nvSpPr>
          <p:cNvPr id="3" name="Content Placeholder 2"/>
          <p:cNvSpPr>
            <a:spLocks noGrp="1" noChangeArrowheads="1"/>
          </p:cNvSpPr>
          <p:nvPr>
            <p:ph type="body" idx="1"/>
          </p:nvPr>
        </p:nvSpPr>
        <p:spPr>
          <a:xfrm>
            <a:off x="182245" y="1095375"/>
            <a:ext cx="11769090" cy="5081905"/>
          </a:xfrm>
        </p:spPr>
        <p:txBody>
          <a:bodyPr/>
          <a:lstStyle/>
          <a:p>
            <a:pPr>
              <a:buNone/>
              <a:defRPr lang="en-US"/>
            </a:pP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Suppose that We have an</a:t>
            </a:r>
            <a:r>
              <a:rPr lang="en-US" sz="2800" b="0" cap="none">
                <a:solidFill>
                  <a:srgbClr val="0070C0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 εNFA (Q, Σ, δ, q</a:t>
            </a:r>
            <a:r>
              <a:rPr lang="en-US" sz="2800" b="0" cap="none" baseline="-24000">
                <a:solidFill>
                  <a:srgbClr val="0070C0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0</a:t>
            </a:r>
            <a:r>
              <a:rPr lang="en-US" sz="2800" b="0" cap="none">
                <a:solidFill>
                  <a:srgbClr val="0070C0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, F,)</a:t>
            </a: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. construct a </a:t>
            </a:r>
            <a:r>
              <a:rPr lang="en-US" sz="2800" b="0" cap="none">
                <a:solidFill>
                  <a:srgbClr val="FF0000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right linear grammar (Q, Σ, P, q</a:t>
            </a:r>
            <a:r>
              <a:rPr lang="en-US" sz="2800" b="0" cap="none" baseline="-24000">
                <a:solidFill>
                  <a:srgbClr val="FF0000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0</a:t>
            </a:r>
            <a:r>
              <a:rPr lang="en-US" sz="2800" b="0" cap="none">
                <a:solidFill>
                  <a:srgbClr val="FF0000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).</a:t>
            </a:r>
            <a:endParaRPr lang="en-US" sz="2800" b="0" cap="none">
              <a:solidFill>
                <a:srgbClr val="FF0000"/>
              </a:solidFill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>
              <a:defRPr lang="en-US"/>
            </a:pP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For each transition </a:t>
            </a:r>
            <a:r>
              <a:rPr lang="en-US" sz="2800" b="0" cap="none">
                <a:solidFill>
                  <a:srgbClr val="FF0000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δ(q</a:t>
            </a:r>
            <a:r>
              <a:rPr lang="en-US" sz="2800" b="0" cap="none" baseline="-24000">
                <a:solidFill>
                  <a:srgbClr val="FF0000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i</a:t>
            </a:r>
            <a:r>
              <a:rPr lang="en-US" sz="2800" b="0" cap="none">
                <a:solidFill>
                  <a:srgbClr val="FF0000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 ,a) = q</a:t>
            </a:r>
            <a:r>
              <a:rPr lang="en-US" sz="2800" b="0" cap="none" baseline="-24000">
                <a:solidFill>
                  <a:srgbClr val="FF0000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j</a:t>
            </a: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, construct the rule </a:t>
            </a:r>
            <a:r>
              <a:rPr lang="en-US" sz="2800" b="0" cap="none">
                <a:solidFill>
                  <a:srgbClr val="0070C0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q</a:t>
            </a:r>
            <a:r>
              <a:rPr lang="en-US" sz="2800" b="0" cap="none" baseline="-24000">
                <a:solidFill>
                  <a:srgbClr val="0070C0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i</a:t>
            </a:r>
            <a:r>
              <a:rPr lang="en-US" sz="2800" b="0" cap="none">
                <a:solidFill>
                  <a:srgbClr val="0070C0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 → aq</a:t>
            </a:r>
            <a:r>
              <a:rPr lang="en-US" sz="2800" b="0" cap="none" baseline="-24000">
                <a:solidFill>
                  <a:srgbClr val="0070C0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j</a:t>
            </a:r>
            <a:r>
              <a:rPr lang="en-US" sz="2800" b="0" cap="none">
                <a:solidFill>
                  <a:srgbClr val="0070C0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 in P</a:t>
            </a: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. </a:t>
            </a:r>
            <a:endParaRPr lang="en-US" sz="28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>
              <a:defRPr lang="en-US"/>
            </a:pPr>
            <a:endParaRPr lang="en-US" sz="28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>
              <a:defRPr lang="en-US"/>
            </a:pP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Furthermore,</a:t>
            </a:r>
            <a:r>
              <a:rPr lang="en-US" sz="2800" b="0" cap="none">
                <a:solidFill>
                  <a:srgbClr val="FF0000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 for every state q</a:t>
            </a:r>
            <a:r>
              <a:rPr lang="en-US" sz="2800" b="0" cap="none" baseline="-24000">
                <a:solidFill>
                  <a:srgbClr val="FF0000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i</a:t>
            </a:r>
            <a:r>
              <a:rPr lang="en-US" sz="2800" b="0" cap="none">
                <a:solidFill>
                  <a:srgbClr val="FF0000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 in F</a:t>
            </a: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, add the rule </a:t>
            </a:r>
            <a:r>
              <a:rPr lang="en-US" sz="2800" b="0" cap="none">
                <a:solidFill>
                  <a:srgbClr val="0070C0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q</a:t>
            </a:r>
            <a:r>
              <a:rPr lang="en-US" sz="2800" b="0" cap="none" baseline="-24000">
                <a:solidFill>
                  <a:srgbClr val="0070C0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i</a:t>
            </a:r>
            <a:r>
              <a:rPr lang="en-US" sz="2800" b="0" cap="none">
                <a:solidFill>
                  <a:srgbClr val="0070C0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 → ε in P</a:t>
            </a: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.</a:t>
            </a:r>
            <a:endParaRPr lang="en-US" sz="28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</p:txBody>
      </p:sp>
      <p:sp>
        <p:nvSpPr>
          <p:cNvPr id="4" name="Slide Number Placeholder 3"/>
          <p:cNvSpPr txBox="1">
            <a:spLocks noGrp="1" noChangeArrowheads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buClr>
                <a:schemeClr val="accent1"/>
              </a:buClr>
              <a:buSzTx/>
              <a:buFont typeface="Wingdings 2" panose="05020102010507070707" pitchFamily="1" charset="2"/>
              <a:buChar char=""/>
              <a:defRPr lang="en-US" sz="32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"/>
              <a:defRPr lang="en-US" sz="28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spcBef>
                <a:spcPts val="0"/>
              </a:spcBef>
              <a:buClr>
                <a:srgbClr val="E66C7D"/>
              </a:buClr>
              <a:buFont typeface="Arial" panose="020B0604020202020204" pitchFamily="34" charset="0"/>
              <a:buChar char="▪"/>
              <a:defRPr lang="en-US" sz="24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spcBef>
                <a:spcPts val="0"/>
              </a:spcBef>
              <a:buClr>
                <a:srgbClr val="6BB76D"/>
              </a:buClr>
              <a:buFont typeface="Arial" panose="020B0604020202020204" pitchFamily="34" charset="0"/>
              <a:buChar char="▪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spcBef>
                <a:spcPts val="0"/>
              </a:spcBef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buNone/>
              <a:defRPr lang="en-US"/>
            </a:pPr>
            <a:fld id="{3DCF23DC-92D0-9AD5-9E77-64806D396831}" type="slidenum">
              <a:rPr lang="en-US" sz="1200" cap="none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2" charset="0"/>
                <a:cs typeface="Calibri" panose="020F0502020204030204" pitchFamily="2" charset="0"/>
              </a:rPr>
            </a:fld>
            <a:endParaRPr lang="en-US" sz="1200" cap="none">
              <a:solidFill>
                <a:srgbClr val="FFFFFF"/>
              </a:solidFill>
              <a:latin typeface="Arial" panose="020B0604020202020204" pitchFamily="34" charset="0"/>
              <a:ea typeface="Calibri" panose="020F0502020204030204" pitchFamily="2" charset="0"/>
              <a:cs typeface="Calibri" panose="020F05020202040302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0"/>
              </a:spcAft>
              <a:defRPr lang="en-US"/>
            </a:pPr>
            <a:r>
              <a:rPr lang="en-US" cap="none">
                <a:solidFill>
                  <a:srgbClr val="3D9CF3"/>
                </a:solidFill>
              </a:rPr>
              <a:t>Examples</a:t>
            </a:r>
            <a:endParaRPr lang="en-US" cap="none">
              <a:solidFill>
                <a:srgbClr val="3D9CF3"/>
              </a:solidFill>
            </a:endParaRPr>
          </a:p>
        </p:txBody>
      </p:sp>
      <p:sp>
        <p:nvSpPr>
          <p:cNvPr id="3" name="Content Placeholder 2"/>
          <p:cNvSpPr>
            <a:spLocks noGrp="1" noChangeArrowheads="1"/>
          </p:cNvSpPr>
          <p:nvPr>
            <p:ph type="body" idx="1"/>
          </p:nvPr>
        </p:nvSpPr>
        <p:spPr>
          <a:xfrm>
            <a:off x="454025" y="1299845"/>
            <a:ext cx="11177270" cy="4339590"/>
          </a:xfrm>
        </p:spPr>
        <p:txBody>
          <a:bodyPr vert="horz" wrap="square" lIns="91440" tIns="45720" rIns="91440" bIns="45720" numCol="1" spcCol="215900" anchor="t"/>
          <a:lstStyle/>
          <a:p>
            <a:pPr marL="514350" indent="-514350">
              <a:buFontTx/>
              <a:buAutoNum type="arabicParenR"/>
              <a:defRPr lang="en-US"/>
            </a:pP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Transform the following Right Linear grammar into an equivalent </a:t>
            </a: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ε</a:t>
            </a: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NFA</a:t>
            </a: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.</a:t>
            </a:r>
            <a:endParaRPr lang="en-US" sz="28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 marL="514350" indent="-514350">
              <a:buNone/>
              <a:defRPr lang="en-US"/>
            </a:pP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S → aS |bA</a:t>
            </a:r>
            <a:endParaRPr lang="en-US" sz="28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 marL="514350" indent="-514350">
              <a:buNone/>
              <a:defRPr lang="en-US"/>
            </a:pP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A → cA | </a:t>
            </a: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ε</a:t>
            </a:r>
            <a:endParaRPr lang="en-US" sz="28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 marL="514350" indent="-514350">
              <a:buNone/>
              <a:defRPr lang="en-US"/>
            </a:pP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Solution:</a:t>
            </a:r>
            <a:endParaRPr lang="en-US" sz="28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</p:txBody>
      </p:sp>
      <p:sp>
        <p:nvSpPr>
          <p:cNvPr id="4" name="Slide Number Placeholder 16"/>
          <p:cNvSpPr txBox="1">
            <a:spLocks noGrp="1" noChangeArrowheads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buClr>
                <a:schemeClr val="accent1"/>
              </a:buClr>
              <a:buSzTx/>
              <a:buFont typeface="Wingdings 2" panose="05020102010507070707" pitchFamily="1" charset="2"/>
              <a:buChar char=""/>
              <a:defRPr lang="en-US" sz="32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"/>
              <a:defRPr lang="en-US" sz="28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spcBef>
                <a:spcPts val="0"/>
              </a:spcBef>
              <a:buClr>
                <a:srgbClr val="E66C7D"/>
              </a:buClr>
              <a:buFont typeface="Arial" panose="020B0604020202020204" pitchFamily="34" charset="0"/>
              <a:buChar char="▪"/>
              <a:defRPr lang="en-US" sz="24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spcBef>
                <a:spcPts val="0"/>
              </a:spcBef>
              <a:buClr>
                <a:srgbClr val="6BB76D"/>
              </a:buClr>
              <a:buFont typeface="Arial" panose="020B0604020202020204" pitchFamily="34" charset="0"/>
              <a:buChar char="▪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spcBef>
                <a:spcPts val="0"/>
              </a:spcBef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buNone/>
              <a:defRPr lang="en-US"/>
            </a:pPr>
            <a:fld id="{3DCF34E0-AED0-9AC2-9E77-58977A39680D}" type="slidenum">
              <a:rPr lang="en-US" sz="1200" cap="none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2" charset="0"/>
                <a:cs typeface="Calibri" panose="020F0502020204030204" pitchFamily="2" charset="0"/>
              </a:rPr>
            </a:fld>
            <a:endParaRPr lang="en-US" sz="1200" cap="none">
              <a:solidFill>
                <a:srgbClr val="FFFFFF"/>
              </a:solidFill>
              <a:latin typeface="Arial" panose="020B0604020202020204" pitchFamily="34" charset="0"/>
              <a:ea typeface="Calibri" panose="020F0502020204030204" pitchFamily="2" charset="0"/>
              <a:cs typeface="Calibri" panose="020F0502020204030204" pitchFamily="2" charset="0"/>
            </a:endParaRPr>
          </a:p>
        </p:txBody>
      </p:sp>
      <p:grpSp>
        <p:nvGrpSpPr>
          <p:cNvPr id="20" name="Group 19"/>
          <p:cNvGrpSpPr/>
          <p:nvPr/>
        </p:nvGrpSpPr>
        <p:grpSpPr bwMode="auto">
          <a:xfrm>
            <a:off x="2894014" y="3830955"/>
            <a:ext cx="4086225" cy="1201738"/>
            <a:chOff x="3222079" y="5013176"/>
            <a:chExt cx="4086225" cy="1201887"/>
          </a:xfrm>
        </p:grpSpPr>
        <p:sp>
          <p:nvSpPr>
            <p:cNvPr id="33798" name="Rectangle 18"/>
            <p:cNvSpPr>
              <a:spLocks noChangeArrowheads="1"/>
            </p:cNvSpPr>
            <p:nvPr/>
          </p:nvSpPr>
          <p:spPr bwMode="auto">
            <a:xfrm>
              <a:off x="4163442" y="5013176"/>
              <a:ext cx="33655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accent1"/>
                </a:buClr>
                <a:buSzPct val="80000"/>
                <a:buFont typeface="Wingdings 2" panose="05020102010507070707" pitchFamily="1" charset="2"/>
                <a:buChar char=""/>
                <a:defRPr sz="3200">
                  <a:solidFill>
                    <a:schemeClr val="tx1"/>
                  </a:solidFill>
                  <a:latin typeface="Corbel" panose="020B0503020204020204" pitchFamily="2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"/>
                <a:defRPr sz="2800">
                  <a:solidFill>
                    <a:schemeClr val="tx1"/>
                  </a:solidFill>
                  <a:latin typeface="Corbel" panose="020B0503020204020204" pitchFamily="2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66C7D"/>
                </a:buClr>
                <a:buFont typeface="Arial" panose="020B0604020202020204" pitchFamily="34" charset="0"/>
                <a:buChar char="▪"/>
                <a:defRPr sz="2400">
                  <a:solidFill>
                    <a:schemeClr val="tx1"/>
                  </a:solidFill>
                  <a:latin typeface="Corbel" panose="020B0503020204020204" pitchFamily="2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6BB76D"/>
                </a:buClr>
                <a:buFont typeface="Arial" panose="020B0604020202020204" pitchFamily="34" charset="0"/>
                <a:buChar char="▪"/>
                <a:defRPr sz="2000">
                  <a:solidFill>
                    <a:schemeClr val="tx1"/>
                  </a:solidFill>
                  <a:latin typeface="Corbel" panose="020B0503020204020204" pitchFamily="2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E88651"/>
                </a:buClr>
                <a:buFont typeface="Wingdings 3" panose="05040102010807070707" pitchFamily="1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anose="05040102010807070707" pitchFamily="1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anose="05040102010807070707" pitchFamily="1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anose="05040102010807070707" pitchFamily="1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anose="05040102010807070707" pitchFamily="1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2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2400" b="1">
                  <a:latin typeface="Calibri" panose="020F0502020204030204" pitchFamily="2" charset="0"/>
                </a:rPr>
                <a:t>a</a:t>
              </a:r>
              <a:endParaRPr lang="el-GR" altLang="en-US" sz="2400" b="1">
                <a:latin typeface="Calibri" panose="020F0502020204030204" pitchFamily="2" charset="0"/>
              </a:endParaRPr>
            </a:p>
          </p:txBody>
        </p:sp>
        <p:grpSp>
          <p:nvGrpSpPr>
            <p:cNvPr id="33799" name="Group 1"/>
            <p:cNvGrpSpPr/>
            <p:nvPr/>
          </p:nvGrpSpPr>
          <p:grpSpPr bwMode="auto">
            <a:xfrm>
              <a:off x="3222079" y="5072063"/>
              <a:ext cx="4086225" cy="1143000"/>
              <a:chOff x="1785938" y="5072063"/>
              <a:chExt cx="3714750" cy="1143000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500313" y="5643492"/>
                <a:ext cx="571500" cy="57157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b="1" dirty="0">
                    <a:solidFill>
                      <a:schemeClr val="tx1"/>
                    </a:solidFill>
                  </a:rPr>
                  <a:t>S</a:t>
                </a:r>
                <a:endParaRPr lang="el-G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714029" y="5643492"/>
                <a:ext cx="571500" cy="57157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l-GR" b="1" dirty="0">
                    <a:solidFill>
                      <a:schemeClr val="tx1"/>
                    </a:solidFill>
                  </a:rPr>
                  <a:t>Α</a:t>
                </a:r>
                <a:endParaRPr lang="el-G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 bwMode="auto">
              <a:xfrm>
                <a:off x="4929188" y="5643492"/>
                <a:ext cx="571500" cy="57157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l-G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 bwMode="auto">
              <a:xfrm>
                <a:off x="4999903" y="5714938"/>
                <a:ext cx="419966" cy="41915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b="1" dirty="0">
                    <a:solidFill>
                      <a:schemeClr val="tx1"/>
                    </a:solidFill>
                  </a:rPr>
                  <a:t>f</a:t>
                </a:r>
                <a:endParaRPr lang="el-GR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" name="Straight Arrow Connector 24"/>
              <p:cNvCxnSpPr>
                <a:stCxn id="21" idx="6"/>
                <a:endCxn id="22" idx="2"/>
              </p:cNvCxnSpPr>
              <p:nvPr/>
            </p:nvCxnSpPr>
            <p:spPr>
              <a:xfrm>
                <a:off x="3071813" y="5929277"/>
                <a:ext cx="642216" cy="15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22" idx="6"/>
              </p:cNvCxnSpPr>
              <p:nvPr/>
            </p:nvCxnSpPr>
            <p:spPr>
              <a:xfrm>
                <a:off x="4285529" y="5929277"/>
                <a:ext cx="643659" cy="15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urved Connector 26"/>
              <p:cNvCxnSpPr>
                <a:stCxn id="21" idx="1"/>
                <a:endCxn id="21" idx="7"/>
              </p:cNvCxnSpPr>
              <p:nvPr/>
            </p:nvCxnSpPr>
            <p:spPr>
              <a:xfrm rot="5400000" flipH="1" flipV="1">
                <a:off x="2785990" y="5524079"/>
                <a:ext cx="1587" cy="405535"/>
              </a:xfrm>
              <a:prstGeom prst="curvedConnector3">
                <a:avLst>
                  <a:gd name="adj1" fmla="val 19665932"/>
                </a:avLst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urved Connector 27"/>
              <p:cNvCxnSpPr>
                <a:stCxn id="22" idx="1"/>
                <a:endCxn id="22" idx="7"/>
              </p:cNvCxnSpPr>
              <p:nvPr/>
            </p:nvCxnSpPr>
            <p:spPr>
              <a:xfrm rot="5400000" flipH="1" flipV="1">
                <a:off x="4000428" y="5524801"/>
                <a:ext cx="1587" cy="404091"/>
              </a:xfrm>
              <a:prstGeom prst="curvedConnector3">
                <a:avLst>
                  <a:gd name="adj1" fmla="val 19665932"/>
                </a:avLst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808" name="Rectangle 17"/>
              <p:cNvSpPr>
                <a:spLocks noChangeArrowheads="1"/>
              </p:cNvSpPr>
              <p:nvPr/>
            </p:nvSpPr>
            <p:spPr bwMode="auto">
              <a:xfrm>
                <a:off x="3857625" y="5072063"/>
                <a:ext cx="284460" cy="4617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lr>
                    <a:schemeClr val="accent1"/>
                  </a:buClr>
                  <a:buSzPct val="80000"/>
                  <a:buFont typeface="Wingdings 2" panose="05020102010507070707" pitchFamily="1" charset="2"/>
                  <a:buChar char=""/>
                  <a:defRPr sz="3200">
                    <a:solidFill>
                      <a:schemeClr val="tx1"/>
                    </a:solidFill>
                    <a:latin typeface="Corbel" panose="020B0503020204020204" pitchFamily="2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"/>
                  <a:defRPr sz="2800">
                    <a:solidFill>
                      <a:schemeClr val="tx1"/>
                    </a:solidFill>
                    <a:latin typeface="Corbel" panose="020B0503020204020204" pitchFamily="2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E66C7D"/>
                  </a:buClr>
                  <a:buFont typeface="Arial" panose="020B0604020202020204" pitchFamily="34" charset="0"/>
                  <a:buChar char="▪"/>
                  <a:defRPr sz="2400">
                    <a:solidFill>
                      <a:schemeClr val="tx1"/>
                    </a:solidFill>
                    <a:latin typeface="Corbel" panose="020B0503020204020204" pitchFamily="2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6BB76D"/>
                  </a:buClr>
                  <a:buFont typeface="Arial" panose="020B0604020202020204" pitchFamily="34" charset="0"/>
                  <a:buChar char="▪"/>
                  <a:defRPr sz="2000">
                    <a:solidFill>
                      <a:schemeClr val="tx1"/>
                    </a:solidFill>
                    <a:latin typeface="Corbel" panose="020B0503020204020204" pitchFamily="2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E88651"/>
                  </a:buClr>
                  <a:buFont typeface="Wingdings 3" panose="05040102010807070707" pitchFamily="1" charset="2"/>
                  <a:buChar char=""/>
                  <a:defRPr sz="2000">
                    <a:solidFill>
                      <a:schemeClr val="tx1"/>
                    </a:solidFill>
                    <a:latin typeface="Corbel" panose="020B0503020204020204" pitchFamily="2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E88651"/>
                  </a:buClr>
                  <a:buFont typeface="Wingdings 3" panose="05040102010807070707" pitchFamily="1" charset="2"/>
                  <a:buChar char=""/>
                  <a:defRPr sz="2000">
                    <a:solidFill>
                      <a:schemeClr val="tx1"/>
                    </a:solidFill>
                    <a:latin typeface="Corbel" panose="020B0503020204020204" pitchFamily="2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E88651"/>
                  </a:buClr>
                  <a:buFont typeface="Wingdings 3" panose="05040102010807070707" pitchFamily="1" charset="2"/>
                  <a:buChar char=""/>
                  <a:defRPr sz="2000">
                    <a:solidFill>
                      <a:schemeClr val="tx1"/>
                    </a:solidFill>
                    <a:latin typeface="Corbel" panose="020B0503020204020204" pitchFamily="2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E88651"/>
                  </a:buClr>
                  <a:buFont typeface="Wingdings 3" panose="05040102010807070707" pitchFamily="1" charset="2"/>
                  <a:buChar char=""/>
                  <a:defRPr sz="2000">
                    <a:solidFill>
                      <a:schemeClr val="tx1"/>
                    </a:solidFill>
                    <a:latin typeface="Corbel" panose="020B0503020204020204" pitchFamily="2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E88651"/>
                  </a:buClr>
                  <a:buFont typeface="Wingdings 3" panose="05040102010807070707" pitchFamily="1" charset="2"/>
                  <a:buChar char=""/>
                  <a:defRPr sz="2000">
                    <a:solidFill>
                      <a:schemeClr val="tx1"/>
                    </a:solidFill>
                    <a:latin typeface="Corbel" panose="020B0503020204020204" pitchFamily="2" charset="0"/>
                  </a:defRPr>
                </a:lvl9pPr>
              </a:lstStyle>
              <a:p>
                <a:pPr eaLnBrk="1" hangingPunct="1"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Calibri" panose="020F0502020204030204" pitchFamily="2" charset="0"/>
                  </a:rPr>
                  <a:t>c</a:t>
                </a:r>
                <a:endParaRPr lang="el-GR" altLang="en-US" sz="2400" b="1">
                  <a:latin typeface="Calibri" panose="020F0502020204030204" pitchFamily="2" charset="0"/>
                </a:endParaRPr>
              </a:p>
            </p:txBody>
          </p:sp>
          <p:sp>
            <p:nvSpPr>
              <p:cNvPr id="33809" name="Rectangle 19"/>
              <p:cNvSpPr>
                <a:spLocks noChangeArrowheads="1"/>
              </p:cNvSpPr>
              <p:nvPr/>
            </p:nvSpPr>
            <p:spPr bwMode="auto">
              <a:xfrm>
                <a:off x="3217863" y="5559425"/>
                <a:ext cx="317978" cy="4617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lr>
                    <a:schemeClr val="accent1"/>
                  </a:buClr>
                  <a:buSzPct val="80000"/>
                  <a:buFont typeface="Wingdings 2" panose="05020102010507070707" pitchFamily="1" charset="2"/>
                  <a:buChar char=""/>
                  <a:defRPr sz="3200">
                    <a:solidFill>
                      <a:schemeClr val="tx1"/>
                    </a:solidFill>
                    <a:latin typeface="Corbel" panose="020B0503020204020204" pitchFamily="2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"/>
                  <a:defRPr sz="2800">
                    <a:solidFill>
                      <a:schemeClr val="tx1"/>
                    </a:solidFill>
                    <a:latin typeface="Corbel" panose="020B0503020204020204" pitchFamily="2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E66C7D"/>
                  </a:buClr>
                  <a:buFont typeface="Arial" panose="020B0604020202020204" pitchFamily="34" charset="0"/>
                  <a:buChar char="▪"/>
                  <a:defRPr sz="2400">
                    <a:solidFill>
                      <a:schemeClr val="tx1"/>
                    </a:solidFill>
                    <a:latin typeface="Corbel" panose="020B0503020204020204" pitchFamily="2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6BB76D"/>
                  </a:buClr>
                  <a:buFont typeface="Arial" panose="020B0604020202020204" pitchFamily="34" charset="0"/>
                  <a:buChar char="▪"/>
                  <a:defRPr sz="2000">
                    <a:solidFill>
                      <a:schemeClr val="tx1"/>
                    </a:solidFill>
                    <a:latin typeface="Corbel" panose="020B0503020204020204" pitchFamily="2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E88651"/>
                  </a:buClr>
                  <a:buFont typeface="Wingdings 3" panose="05040102010807070707" pitchFamily="1" charset="2"/>
                  <a:buChar char=""/>
                  <a:defRPr sz="2000">
                    <a:solidFill>
                      <a:schemeClr val="tx1"/>
                    </a:solidFill>
                    <a:latin typeface="Corbel" panose="020B0503020204020204" pitchFamily="2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E88651"/>
                  </a:buClr>
                  <a:buFont typeface="Wingdings 3" panose="05040102010807070707" pitchFamily="1" charset="2"/>
                  <a:buChar char=""/>
                  <a:defRPr sz="2000">
                    <a:solidFill>
                      <a:schemeClr val="tx1"/>
                    </a:solidFill>
                    <a:latin typeface="Corbel" panose="020B0503020204020204" pitchFamily="2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E88651"/>
                  </a:buClr>
                  <a:buFont typeface="Wingdings 3" panose="05040102010807070707" pitchFamily="1" charset="2"/>
                  <a:buChar char=""/>
                  <a:defRPr sz="2000">
                    <a:solidFill>
                      <a:schemeClr val="tx1"/>
                    </a:solidFill>
                    <a:latin typeface="Corbel" panose="020B0503020204020204" pitchFamily="2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E88651"/>
                  </a:buClr>
                  <a:buFont typeface="Wingdings 3" panose="05040102010807070707" pitchFamily="1" charset="2"/>
                  <a:buChar char=""/>
                  <a:defRPr sz="2000">
                    <a:solidFill>
                      <a:schemeClr val="tx1"/>
                    </a:solidFill>
                    <a:latin typeface="Corbel" panose="020B0503020204020204" pitchFamily="2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E88651"/>
                  </a:buClr>
                  <a:buFont typeface="Wingdings 3" panose="05040102010807070707" pitchFamily="1" charset="2"/>
                  <a:buChar char=""/>
                  <a:defRPr sz="2000">
                    <a:solidFill>
                      <a:schemeClr val="tx1"/>
                    </a:solidFill>
                    <a:latin typeface="Corbel" panose="020B0503020204020204" pitchFamily="2" charset="0"/>
                  </a:defRPr>
                </a:lvl9pPr>
              </a:lstStyle>
              <a:p>
                <a:pPr eaLnBrk="1" hangingPunct="1"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Calibri" panose="020F0502020204030204" pitchFamily="2" charset="0"/>
                  </a:rPr>
                  <a:t>b</a:t>
                </a:r>
                <a:endParaRPr lang="el-GR" altLang="en-US" sz="2400" b="1">
                  <a:latin typeface="Calibri" panose="020F0502020204030204" pitchFamily="2" charset="0"/>
                </a:endParaRPr>
              </a:p>
            </p:txBody>
          </p:sp>
          <p:sp>
            <p:nvSpPr>
              <p:cNvPr id="33810" name="Rectangle 20"/>
              <p:cNvSpPr>
                <a:spLocks noChangeArrowheads="1"/>
              </p:cNvSpPr>
              <p:nvPr/>
            </p:nvSpPr>
            <p:spPr bwMode="auto">
              <a:xfrm>
                <a:off x="4432300" y="5559425"/>
                <a:ext cx="296118" cy="4617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lr>
                    <a:schemeClr val="accent1"/>
                  </a:buClr>
                  <a:buSzPct val="80000"/>
                  <a:buFont typeface="Wingdings 2" panose="05020102010507070707" pitchFamily="1" charset="2"/>
                  <a:buChar char=""/>
                  <a:defRPr sz="3200">
                    <a:solidFill>
                      <a:schemeClr val="tx1"/>
                    </a:solidFill>
                    <a:latin typeface="Corbel" panose="020B0503020204020204" pitchFamily="2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"/>
                  <a:defRPr sz="2800">
                    <a:solidFill>
                      <a:schemeClr val="tx1"/>
                    </a:solidFill>
                    <a:latin typeface="Corbel" panose="020B0503020204020204" pitchFamily="2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E66C7D"/>
                  </a:buClr>
                  <a:buFont typeface="Arial" panose="020B0604020202020204" pitchFamily="34" charset="0"/>
                  <a:buChar char="▪"/>
                  <a:defRPr sz="2400">
                    <a:solidFill>
                      <a:schemeClr val="tx1"/>
                    </a:solidFill>
                    <a:latin typeface="Corbel" panose="020B0503020204020204" pitchFamily="2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6BB76D"/>
                  </a:buClr>
                  <a:buFont typeface="Arial" panose="020B0604020202020204" pitchFamily="34" charset="0"/>
                  <a:buChar char="▪"/>
                  <a:defRPr sz="2000">
                    <a:solidFill>
                      <a:schemeClr val="tx1"/>
                    </a:solidFill>
                    <a:latin typeface="Corbel" panose="020B0503020204020204" pitchFamily="2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E88651"/>
                  </a:buClr>
                  <a:buFont typeface="Wingdings 3" panose="05040102010807070707" pitchFamily="1" charset="2"/>
                  <a:buChar char=""/>
                  <a:defRPr sz="2000">
                    <a:solidFill>
                      <a:schemeClr val="tx1"/>
                    </a:solidFill>
                    <a:latin typeface="Corbel" panose="020B0503020204020204" pitchFamily="2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E88651"/>
                  </a:buClr>
                  <a:buFont typeface="Wingdings 3" panose="05040102010807070707" pitchFamily="1" charset="2"/>
                  <a:buChar char=""/>
                  <a:defRPr sz="2000">
                    <a:solidFill>
                      <a:schemeClr val="tx1"/>
                    </a:solidFill>
                    <a:latin typeface="Corbel" panose="020B0503020204020204" pitchFamily="2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E88651"/>
                  </a:buClr>
                  <a:buFont typeface="Wingdings 3" panose="05040102010807070707" pitchFamily="1" charset="2"/>
                  <a:buChar char=""/>
                  <a:defRPr sz="2000">
                    <a:solidFill>
                      <a:schemeClr val="tx1"/>
                    </a:solidFill>
                    <a:latin typeface="Corbel" panose="020B0503020204020204" pitchFamily="2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E88651"/>
                  </a:buClr>
                  <a:buFont typeface="Wingdings 3" panose="05040102010807070707" pitchFamily="1" charset="2"/>
                  <a:buChar char=""/>
                  <a:defRPr sz="2000">
                    <a:solidFill>
                      <a:schemeClr val="tx1"/>
                    </a:solidFill>
                    <a:latin typeface="Corbel" panose="020B0503020204020204" pitchFamily="2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E88651"/>
                  </a:buClr>
                  <a:buFont typeface="Wingdings 3" panose="05040102010807070707" pitchFamily="1" charset="2"/>
                  <a:buChar char=""/>
                  <a:defRPr sz="2000">
                    <a:solidFill>
                      <a:schemeClr val="tx1"/>
                    </a:solidFill>
                    <a:latin typeface="Corbel" panose="020B0503020204020204" pitchFamily="2" charset="0"/>
                  </a:defRPr>
                </a:lvl9pPr>
              </a:lstStyle>
              <a:p>
                <a:pPr eaLnBrk="1" hangingPunct="1">
                  <a:buClrTx/>
                  <a:buSzTx/>
                  <a:buFontTx/>
                  <a:buNone/>
                </a:pPr>
                <a:r>
                  <a:rPr lang="el-GR" altLang="en-US" sz="2400" b="1">
                    <a:latin typeface="Calibri" panose="020F0502020204030204" pitchFamily="2" charset="0"/>
                  </a:rPr>
                  <a:t>ε</a:t>
                </a:r>
                <a:endParaRPr lang="el-GR" altLang="en-US" sz="2400" b="1">
                  <a:latin typeface="Calibri" panose="020F0502020204030204" pitchFamily="2" charset="0"/>
                </a:endParaRPr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>
                <a:off x="1785938" y="5929277"/>
                <a:ext cx="642215" cy="15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0"/>
              </a:spcAft>
              <a:defRPr lang="en-US"/>
            </a:pPr>
            <a:r>
              <a:rPr lang="en-US" cap="none">
                <a:solidFill>
                  <a:srgbClr val="3D9CF3"/>
                </a:solidFill>
              </a:rPr>
              <a:t>Examples</a:t>
            </a:r>
            <a:endParaRPr lang="en-US" cap="none">
              <a:solidFill>
                <a:srgbClr val="3D9CF3"/>
              </a:solidFill>
            </a:endParaRPr>
          </a:p>
        </p:txBody>
      </p:sp>
      <p:sp>
        <p:nvSpPr>
          <p:cNvPr id="3" name="Content Placeholder 2"/>
          <p:cNvSpPr>
            <a:spLocks noGrp="1" noChangeArrowheads="1"/>
          </p:cNvSpPr>
          <p:nvPr>
            <p:ph type="body" idx="1"/>
          </p:nvPr>
        </p:nvSpPr>
        <p:spPr>
          <a:xfrm>
            <a:off x="341630" y="1279525"/>
            <a:ext cx="11605895" cy="4686300"/>
          </a:xfrm>
        </p:spPr>
        <p:txBody>
          <a:bodyPr/>
          <a:lstStyle/>
          <a:p>
            <a:pPr>
              <a:buNone/>
              <a:defRPr lang="en-US"/>
            </a:pP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2) Transform the following DFA to a right linear grammar</a:t>
            </a:r>
            <a:endParaRPr lang="en-US" sz="28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>
              <a:buNone/>
              <a:defRPr lang="en-US"/>
            </a:pPr>
            <a:endParaRPr lang="en-US" sz="28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>
              <a:buNone/>
              <a:defRPr lang="en-US"/>
            </a:pPr>
            <a:endParaRPr lang="en-US" sz="28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>
              <a:buNone/>
              <a:defRPr lang="en-US"/>
            </a:pPr>
            <a:endParaRPr lang="en-US" sz="28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>
              <a:buNone/>
              <a:defRPr lang="en-US"/>
            </a:pP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Solution:</a:t>
            </a:r>
            <a:endParaRPr lang="en-US" sz="28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>
              <a:buNone/>
              <a:defRPr lang="en-US"/>
            </a:pP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Q</a:t>
            </a:r>
            <a:r>
              <a:rPr lang="en-US" sz="2800" b="0" cap="none" baseline="-24000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0</a:t>
            </a: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 → aQ</a:t>
            </a:r>
            <a:r>
              <a:rPr lang="en-US" sz="2800" b="0" cap="none" baseline="-24000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1</a:t>
            </a: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 | bQ</a:t>
            </a:r>
            <a:r>
              <a:rPr lang="en-US" sz="2800" b="0" cap="none" baseline="-24000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0</a:t>
            </a:r>
            <a:endParaRPr lang="en-US" sz="2800" b="0" cap="none" baseline="-24000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>
              <a:buNone/>
              <a:defRPr lang="en-US"/>
            </a:pP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Q</a:t>
            </a:r>
            <a:r>
              <a:rPr lang="en-US" sz="2800" b="0" cap="none" baseline="-24000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1</a:t>
            </a: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 → aQ</a:t>
            </a:r>
            <a:r>
              <a:rPr lang="en-US" sz="2800" b="0" cap="none" baseline="-24000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1</a:t>
            </a: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 |bQ</a:t>
            </a:r>
            <a:r>
              <a:rPr lang="en-US" sz="2800" b="0" cap="none" baseline="-24000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0</a:t>
            </a: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 | </a:t>
            </a: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ε</a:t>
            </a:r>
            <a:endParaRPr lang="en-US" sz="28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</p:txBody>
      </p:sp>
      <p:sp>
        <p:nvSpPr>
          <p:cNvPr id="4" name="Slide Number Placeholder 16"/>
          <p:cNvSpPr txBox="1">
            <a:spLocks noGrp="1" noChangeArrowheads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buClr>
                <a:schemeClr val="accent1"/>
              </a:buClr>
              <a:buSzTx/>
              <a:buFont typeface="Wingdings 2" panose="05020102010507070707" pitchFamily="1" charset="2"/>
              <a:buChar char=""/>
              <a:defRPr lang="en-US" sz="32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"/>
              <a:defRPr lang="en-US" sz="28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spcBef>
                <a:spcPts val="0"/>
              </a:spcBef>
              <a:buClr>
                <a:srgbClr val="E66C7D"/>
              </a:buClr>
              <a:buFont typeface="Arial" panose="020B0604020202020204" pitchFamily="34" charset="0"/>
              <a:buChar char="▪"/>
              <a:defRPr lang="en-US" sz="24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spcBef>
                <a:spcPts val="0"/>
              </a:spcBef>
              <a:buClr>
                <a:srgbClr val="6BB76D"/>
              </a:buClr>
              <a:buFont typeface="Arial" panose="020B0604020202020204" pitchFamily="34" charset="0"/>
              <a:buChar char="▪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spcBef>
                <a:spcPts val="0"/>
              </a:spcBef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buNone/>
              <a:defRPr lang="en-US"/>
            </a:pPr>
            <a:fld id="{3DCF0540-0ED0-9AF3-9E77-F8A64B3968AD}" type="slidenum">
              <a:rPr lang="en-US" sz="1200" cap="none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2" charset="0"/>
                <a:cs typeface="Calibri" panose="020F0502020204030204" pitchFamily="2" charset="0"/>
              </a:rPr>
            </a:fld>
            <a:endParaRPr lang="en-US" sz="1200" cap="none">
              <a:solidFill>
                <a:srgbClr val="FFFFFF"/>
              </a:solidFill>
              <a:latin typeface="Arial" panose="020B0604020202020204" pitchFamily="34" charset="0"/>
              <a:ea typeface="Calibri" panose="020F0502020204030204" pitchFamily="2" charset="0"/>
              <a:cs typeface="Calibri" panose="020F0502020204030204" pitchFamily="2" charset="0"/>
            </a:endParaRPr>
          </a:p>
        </p:txBody>
      </p:sp>
      <p:grpSp>
        <p:nvGrpSpPr>
          <p:cNvPr id="5" name="Group 46"/>
          <p:cNvGrpSpPr/>
          <p:nvPr/>
        </p:nvGrpSpPr>
        <p:grpSpPr>
          <a:xfrm>
            <a:off x="7596505" y="3143250"/>
            <a:ext cx="704850" cy="704850"/>
            <a:chOff x="7596505" y="3143250"/>
            <a:chExt cx="704850" cy="704850"/>
          </a:xfrm>
        </p:grpSpPr>
        <p:sp>
          <p:nvSpPr>
            <p:cNvPr id="7" name="Oval 47"/>
            <p:cNvSpPr/>
            <p:nvPr/>
          </p:nvSpPr>
          <p:spPr>
            <a:xfrm>
              <a:off x="7596505" y="3143250"/>
              <a:ext cx="704850" cy="704850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 lang="en-US" cap="none">
                  <a:solidFill>
                    <a:srgbClr val="000000"/>
                  </a:solidFill>
                  <a:latin typeface="Calibri" panose="020F0502020204030204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pPr>
              <a:endParaRPr lang="en-US" sz="2000" cap="none" baseline="-24000">
                <a:solidFill>
                  <a:schemeClr val="tx1"/>
                </a:solidFill>
              </a:endParaRPr>
            </a:p>
          </p:txBody>
        </p:sp>
        <p:sp>
          <p:nvSpPr>
            <p:cNvPr id="6" name="Oval 48"/>
            <p:cNvSpPr/>
            <p:nvPr/>
          </p:nvSpPr>
          <p:spPr>
            <a:xfrm>
              <a:off x="7668260" y="3214370"/>
              <a:ext cx="571500" cy="572135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 lang="en-US" cap="none">
                  <a:solidFill>
                    <a:srgbClr val="000000"/>
                  </a:solidFill>
                  <a:latin typeface="Calibri" panose="020F0502020204030204" pitchFamily="2" charset="0"/>
                  <a:ea typeface="Calibri" panose="020F0502020204030204" pitchFamily="2" charset="0"/>
                  <a:cs typeface="Calibri" panose="020F0502020204030204" pitchFamily="2" charset="0"/>
                </a:defRPr>
              </a:pPr>
              <a:r>
                <a:rPr lang="en-US" sz="2000" cap="none">
                  <a:solidFill>
                    <a:schemeClr val="tx1"/>
                  </a:solidFill>
                </a:rPr>
                <a:t>q</a:t>
              </a:r>
              <a:r>
                <a:rPr lang="en-US" sz="2000" cap="none" baseline="-24000">
                  <a:solidFill>
                    <a:schemeClr val="tx1"/>
                  </a:solidFill>
                </a:rPr>
                <a:t>1</a:t>
              </a:r>
              <a:endParaRPr lang="en-US" sz="2000" cap="none" baseline="-24000">
                <a:solidFill>
                  <a:schemeClr val="tx1"/>
                </a:solidFill>
              </a:endParaRPr>
            </a:p>
          </p:txBody>
        </p:sp>
      </p:grpSp>
      <p:sp>
        <p:nvSpPr>
          <p:cNvPr id="8" name="Oval 49"/>
          <p:cNvSpPr/>
          <p:nvPr/>
        </p:nvSpPr>
        <p:spPr>
          <a:xfrm>
            <a:off x="4881880" y="3215005"/>
            <a:ext cx="704850" cy="704850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 lang="en-US" cap="none">
                <a:solidFill>
                  <a:srgbClr val="000000"/>
                </a:solidFill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pPr>
            <a:r>
              <a:rPr lang="en-US" sz="2000" cap="none">
                <a:solidFill>
                  <a:schemeClr val="tx1"/>
                </a:solidFill>
              </a:rPr>
              <a:t>q</a:t>
            </a:r>
            <a:r>
              <a:rPr lang="en-US" sz="2000" cap="none" baseline="-24000">
                <a:solidFill>
                  <a:schemeClr val="tx1"/>
                </a:solidFill>
              </a:rPr>
              <a:t>0</a:t>
            </a:r>
            <a:endParaRPr lang="en-US" sz="2000" cap="none" baseline="-24000">
              <a:solidFill>
                <a:schemeClr val="tx1"/>
              </a:solidFill>
            </a:endParaRPr>
          </a:p>
        </p:txBody>
      </p:sp>
      <p:cxnSp>
        <p:nvCxnSpPr>
          <p:cNvPr id="9" name="Straight Arrow Connector 50"/>
          <p:cNvCxnSpPr>
            <a:endCxn id="8" idx="2"/>
          </p:cNvCxnSpPr>
          <p:nvPr/>
        </p:nvCxnSpPr>
        <p:spPr>
          <a:xfrm flipV="1">
            <a:off x="4381500" y="3567430"/>
            <a:ext cx="500380" cy="444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none"/>
            <a:tailEnd type="arrow" w="med" len="med"/>
          </a:ln>
          <a:effectLst/>
        </p:spPr>
      </p:cxnSp>
      <p:cxnSp>
        <p:nvCxnSpPr>
          <p:cNvPr id="10" name="Straight Arrow Connector 51"/>
          <p:cNvCxnSpPr>
            <a:stCxn id="8" idx="6"/>
          </p:cNvCxnSpPr>
          <p:nvPr/>
        </p:nvCxnSpPr>
        <p:spPr>
          <a:xfrm>
            <a:off x="5586730" y="3567430"/>
            <a:ext cx="2009775" cy="444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none"/>
            <a:tailEnd type="arrow" w="med" len="med"/>
          </a:ln>
          <a:effectLst/>
        </p:spPr>
      </p:cxnSp>
      <p:cxnSp>
        <p:nvCxnSpPr>
          <p:cNvPr id="11" name="Curved Connector 52"/>
          <p:cNvCxnSpPr>
            <a:stCxn id="7" idx="0"/>
            <a:endCxn id="8" idx="0"/>
          </p:cNvCxnSpPr>
          <p:nvPr/>
        </p:nvCxnSpPr>
        <p:spPr>
          <a:xfrm rot="5400000">
            <a:off x="6555740" y="1821815"/>
            <a:ext cx="71755" cy="2714625"/>
          </a:xfrm>
          <a:prstGeom prst="curvedConnector3">
            <a:avLst>
              <a:gd name="adj1" fmla="val -319989"/>
            </a:avLst>
          </a:prstGeom>
          <a:noFill/>
          <a:ln w="25400" cap="flat" cmpd="sng" algn="ctr">
            <a:solidFill>
              <a:schemeClr val="tx1"/>
            </a:solidFill>
            <a:prstDash val="solid"/>
            <a:headEnd type="none"/>
            <a:tailEnd type="arrow" w="med" len="med"/>
          </a:ln>
          <a:effectLst/>
        </p:spPr>
      </p:cxnSp>
      <p:cxnSp>
        <p:nvCxnSpPr>
          <p:cNvPr id="12" name="Curved Connector 53"/>
          <p:cNvCxnSpPr/>
          <p:nvPr/>
        </p:nvCxnSpPr>
        <p:spPr>
          <a:xfrm rot="5400000">
            <a:off x="7948295" y="3496310"/>
            <a:ext cx="1905" cy="496570"/>
          </a:xfrm>
          <a:prstGeom prst="curvedConnector3">
            <a:avLst>
              <a:gd name="adj1" fmla="val 20895718"/>
            </a:avLst>
          </a:prstGeom>
          <a:noFill/>
          <a:ln w="25400" cap="flat" cmpd="sng" algn="ctr">
            <a:solidFill>
              <a:schemeClr val="tx1"/>
            </a:solidFill>
            <a:prstDash val="solid"/>
            <a:headEnd type="none"/>
            <a:tailEnd type="arrow" w="med" len="med"/>
          </a:ln>
          <a:effectLst/>
        </p:spPr>
      </p:cxnSp>
      <p:cxnSp>
        <p:nvCxnSpPr>
          <p:cNvPr id="13" name="Curved Connector 54"/>
          <p:cNvCxnSpPr>
            <a:stCxn id="8" idx="5"/>
            <a:endCxn id="8" idx="3"/>
          </p:cNvCxnSpPr>
          <p:nvPr/>
        </p:nvCxnSpPr>
        <p:spPr>
          <a:xfrm rot="5400000">
            <a:off x="5233670" y="3567430"/>
            <a:ext cx="12700" cy="498475"/>
          </a:xfrm>
          <a:prstGeom prst="curvedConnector3">
            <a:avLst>
              <a:gd name="adj1" fmla="val 7222500"/>
            </a:avLst>
          </a:prstGeom>
          <a:noFill/>
          <a:ln w="25400" cap="flat" cmpd="sng" algn="ctr">
            <a:solidFill>
              <a:schemeClr val="tx1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14" name="Rectangle 55"/>
          <p:cNvSpPr/>
          <p:nvPr/>
        </p:nvSpPr>
        <p:spPr>
          <a:xfrm>
            <a:off x="5729605" y="3286125"/>
            <a:ext cx="292100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buClr>
                <a:schemeClr val="accent1"/>
              </a:buClr>
              <a:buSzTx/>
              <a:buFont typeface="Wingdings 2" panose="05020102010507070707" pitchFamily="1" charset="2"/>
              <a:buChar char=""/>
              <a:defRPr lang="en-US" sz="32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"/>
              <a:defRPr lang="en-US" sz="28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spcBef>
                <a:spcPts val="0"/>
              </a:spcBef>
              <a:buClr>
                <a:srgbClr val="E66C7D"/>
              </a:buClr>
              <a:buFont typeface="Arial" panose="020B0604020202020204" pitchFamily="34" charset="0"/>
              <a:buChar char="▪"/>
              <a:defRPr lang="en-US" sz="24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spcBef>
                <a:spcPts val="0"/>
              </a:spcBef>
              <a:buClr>
                <a:srgbClr val="6BB76D"/>
              </a:buClr>
              <a:buFont typeface="Arial" panose="020B0604020202020204" pitchFamily="34" charset="0"/>
              <a:buChar char="▪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spcBef>
                <a:spcPts val="0"/>
              </a:spcBef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buNone/>
              <a:defRPr lang="en-US"/>
            </a:pPr>
            <a:r>
              <a:rPr lang="en-US" sz="1800" cap="none"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</a:rPr>
              <a:t>a</a:t>
            </a:r>
            <a:endParaRPr lang="en-US" sz="1800" cap="none">
              <a:latin typeface="Calibri" panose="020F0502020204030204" pitchFamily="2" charset="0"/>
              <a:ea typeface="Calibri" panose="020F0502020204030204" pitchFamily="2" charset="0"/>
              <a:cs typeface="Calibri" panose="020F0502020204030204" pitchFamily="2" charset="0"/>
            </a:endParaRPr>
          </a:p>
        </p:txBody>
      </p:sp>
      <p:sp>
        <p:nvSpPr>
          <p:cNvPr id="15" name="Rectangle 56"/>
          <p:cNvSpPr/>
          <p:nvPr/>
        </p:nvSpPr>
        <p:spPr>
          <a:xfrm>
            <a:off x="7800975" y="3990975"/>
            <a:ext cx="292100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buClr>
                <a:schemeClr val="accent1"/>
              </a:buClr>
              <a:buSzTx/>
              <a:buFont typeface="Wingdings 2" panose="05020102010507070707" pitchFamily="1" charset="2"/>
              <a:buChar char=""/>
              <a:defRPr lang="en-US" sz="32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"/>
              <a:defRPr lang="en-US" sz="28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spcBef>
                <a:spcPts val="0"/>
              </a:spcBef>
              <a:buClr>
                <a:srgbClr val="E66C7D"/>
              </a:buClr>
              <a:buFont typeface="Arial" panose="020B0604020202020204" pitchFamily="34" charset="0"/>
              <a:buChar char="▪"/>
              <a:defRPr lang="en-US" sz="24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spcBef>
                <a:spcPts val="0"/>
              </a:spcBef>
              <a:buClr>
                <a:srgbClr val="6BB76D"/>
              </a:buClr>
              <a:buFont typeface="Arial" panose="020B0604020202020204" pitchFamily="34" charset="0"/>
              <a:buChar char="▪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spcBef>
                <a:spcPts val="0"/>
              </a:spcBef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buNone/>
              <a:defRPr lang="en-US"/>
            </a:pPr>
            <a:r>
              <a:rPr lang="en-US" sz="1800" cap="none"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</a:rPr>
              <a:t>a</a:t>
            </a:r>
            <a:endParaRPr lang="en-US" sz="1800" cap="none">
              <a:latin typeface="Calibri" panose="020F0502020204030204" pitchFamily="2" charset="0"/>
              <a:ea typeface="Calibri" panose="020F0502020204030204" pitchFamily="2" charset="0"/>
              <a:cs typeface="Calibri" panose="020F0502020204030204" pitchFamily="2" charset="0"/>
            </a:endParaRPr>
          </a:p>
        </p:txBody>
      </p:sp>
      <p:sp>
        <p:nvSpPr>
          <p:cNvPr id="16" name="Rectangle 57"/>
          <p:cNvSpPr/>
          <p:nvPr/>
        </p:nvSpPr>
        <p:spPr>
          <a:xfrm>
            <a:off x="5095875" y="4072255"/>
            <a:ext cx="302895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buClr>
                <a:schemeClr val="accent1"/>
              </a:buClr>
              <a:buSzTx/>
              <a:buFont typeface="Wingdings 2" panose="05020102010507070707" pitchFamily="1" charset="2"/>
              <a:buChar char=""/>
              <a:defRPr lang="en-US" sz="32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"/>
              <a:defRPr lang="en-US" sz="28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spcBef>
                <a:spcPts val="0"/>
              </a:spcBef>
              <a:buClr>
                <a:srgbClr val="E66C7D"/>
              </a:buClr>
              <a:buFont typeface="Arial" panose="020B0604020202020204" pitchFamily="34" charset="0"/>
              <a:buChar char="▪"/>
              <a:defRPr lang="en-US" sz="24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spcBef>
                <a:spcPts val="0"/>
              </a:spcBef>
              <a:buClr>
                <a:srgbClr val="6BB76D"/>
              </a:buClr>
              <a:buFont typeface="Arial" panose="020B0604020202020204" pitchFamily="34" charset="0"/>
              <a:buChar char="▪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spcBef>
                <a:spcPts val="0"/>
              </a:spcBef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buNone/>
              <a:defRPr lang="en-US"/>
            </a:pPr>
            <a:r>
              <a:rPr lang="en-US" sz="1800" cap="none"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</a:rPr>
              <a:t>b</a:t>
            </a:r>
            <a:endParaRPr lang="en-US" sz="1800" cap="none">
              <a:latin typeface="Calibri" panose="020F0502020204030204" pitchFamily="2" charset="0"/>
              <a:ea typeface="Calibri" panose="020F0502020204030204" pitchFamily="2" charset="0"/>
              <a:cs typeface="Calibri" panose="020F0502020204030204" pitchFamily="2" charset="0"/>
            </a:endParaRPr>
          </a:p>
        </p:txBody>
      </p:sp>
      <p:sp>
        <p:nvSpPr>
          <p:cNvPr id="17" name="Rectangle 58"/>
          <p:cNvSpPr/>
          <p:nvPr/>
        </p:nvSpPr>
        <p:spPr>
          <a:xfrm>
            <a:off x="5789930" y="2571750"/>
            <a:ext cx="302895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buClr>
                <a:schemeClr val="accent1"/>
              </a:buClr>
              <a:buSzTx/>
              <a:buFont typeface="Wingdings 2" panose="05020102010507070707" pitchFamily="1" charset="2"/>
              <a:buChar char=""/>
              <a:defRPr lang="en-US" sz="32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"/>
              <a:defRPr lang="en-US" sz="28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spcBef>
                <a:spcPts val="0"/>
              </a:spcBef>
              <a:buClr>
                <a:srgbClr val="E66C7D"/>
              </a:buClr>
              <a:buFont typeface="Arial" panose="020B0604020202020204" pitchFamily="34" charset="0"/>
              <a:buChar char="▪"/>
              <a:defRPr lang="en-US" sz="24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spcBef>
                <a:spcPts val="0"/>
              </a:spcBef>
              <a:buClr>
                <a:srgbClr val="6BB76D"/>
              </a:buClr>
              <a:buFont typeface="Arial" panose="020B0604020202020204" pitchFamily="34" charset="0"/>
              <a:buChar char="▪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spcBef>
                <a:spcPts val="0"/>
              </a:spcBef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buNone/>
              <a:defRPr lang="en-US"/>
            </a:pPr>
            <a:r>
              <a:rPr lang="en-US" sz="1800" cap="none"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</a:rPr>
              <a:t>b</a:t>
            </a:r>
            <a:endParaRPr lang="en-US" sz="1800" cap="none">
              <a:latin typeface="Calibri" panose="020F0502020204030204" pitchFamily="2" charset="0"/>
              <a:ea typeface="Calibri" panose="020F0502020204030204" pitchFamily="2" charset="0"/>
              <a:cs typeface="Calibri" panose="020F05020202040302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dvAuto="0"/>
      <p:bldP spid="3" grpId="1" animBg="1" advAuto="0"/>
      <p:bldP spid="3" grpId="2" animBg="1" advAuto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0"/>
              </a:spcAft>
              <a:defRPr lang="en-US"/>
            </a:pPr>
            <a:r>
              <a:rPr lang="en-US" cap="none">
                <a:solidFill>
                  <a:srgbClr val="3D9CF3"/>
                </a:solidFill>
              </a:rPr>
              <a:t>Left Linear Grammars</a:t>
            </a:r>
            <a:endParaRPr lang="en-US" cap="none">
              <a:solidFill>
                <a:srgbClr val="3D9CF3"/>
              </a:solidFill>
            </a:endParaRPr>
          </a:p>
        </p:txBody>
      </p:sp>
      <p:sp>
        <p:nvSpPr>
          <p:cNvPr id="3" name="Content Placeholder 2"/>
          <p:cNvSpPr>
            <a:spLocks noGrp="1" noChangeArrowheads="1"/>
          </p:cNvSpPr>
          <p:nvPr>
            <p:ph type="body" idx="1"/>
          </p:nvPr>
        </p:nvSpPr>
        <p:spPr>
          <a:xfrm>
            <a:off x="356870" y="1095375"/>
            <a:ext cx="11580495" cy="5081905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  <a:defRPr lang="en-US"/>
            </a:pPr>
            <a:r>
              <a:rPr lang="en-US" sz="2700" b="0" cap="none">
                <a:solidFill>
                  <a:srgbClr val="FF0000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Left Linear Grammars</a:t>
            </a:r>
            <a:r>
              <a:rPr lang="en-US" sz="27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 also produce the </a:t>
            </a:r>
            <a:r>
              <a:rPr lang="en-US" sz="2700" b="0" cap="none">
                <a:solidFill>
                  <a:schemeClr val="accent5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Regular Languages</a:t>
            </a:r>
            <a:r>
              <a:rPr lang="en-US" sz="27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 but </a:t>
            </a:r>
            <a:r>
              <a:rPr lang="en-US" sz="2700" b="0" cap="none">
                <a:solidFill>
                  <a:srgbClr val="C00000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not straightforward. </a:t>
            </a:r>
            <a:endParaRPr lang="en-US" sz="2700" b="0" cap="none">
              <a:solidFill>
                <a:srgbClr val="C00000"/>
              </a:solidFill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>
              <a:buFont typeface="Arial" panose="020B0604020202020204" pitchFamily="34" charset="0"/>
              <a:buChar char="•"/>
              <a:defRPr lang="en-US"/>
            </a:pPr>
            <a:r>
              <a:rPr lang="en-US" sz="27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Actually, </a:t>
            </a:r>
            <a:r>
              <a:rPr lang="en-US" sz="2700" b="0" cap="none">
                <a:solidFill>
                  <a:srgbClr val="FF0000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a Left Linear grammar</a:t>
            </a:r>
            <a:r>
              <a:rPr lang="en-US" sz="27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 produces the </a:t>
            </a:r>
            <a:r>
              <a:rPr lang="en-US" sz="2700" b="0" cap="none">
                <a:solidFill>
                  <a:srgbClr val="0070C0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reverse of the language produced by the Right Linear grammar</a:t>
            </a:r>
            <a:r>
              <a:rPr lang="en-US" sz="27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 in which we reversed the rules: </a:t>
            </a:r>
            <a:endParaRPr lang="en-US" sz="27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>
              <a:buFont typeface="Arial" panose="020B0604020202020204" pitchFamily="34" charset="0"/>
              <a:buChar char="•"/>
              <a:defRPr lang="en-US"/>
            </a:pPr>
            <a:endParaRPr lang="en-US" sz="28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>
              <a:buFont typeface="Arial" panose="020B0604020202020204" pitchFamily="34" charset="0"/>
              <a:buChar char="•"/>
              <a:defRPr lang="en-US"/>
            </a:pP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A → Ba to A →aB. </a:t>
            </a:r>
            <a:endParaRPr lang="en-US" sz="28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>
              <a:buFont typeface="Arial" panose="020B0604020202020204" pitchFamily="34" charset="0"/>
              <a:buChar char="•"/>
              <a:defRPr lang="en-US"/>
            </a:pPr>
            <a:endParaRPr lang="en-US" sz="28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</p:txBody>
      </p:sp>
      <p:sp>
        <p:nvSpPr>
          <p:cNvPr id="4" name="Slide Number Placeholder 3"/>
          <p:cNvSpPr txBox="1">
            <a:spLocks noGrp="1" noChangeArrowheads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buClr>
                <a:schemeClr val="accent1"/>
              </a:buClr>
              <a:buSzTx/>
              <a:buFont typeface="Wingdings 2" panose="05020102010507070707" pitchFamily="1" charset="2"/>
              <a:buChar char=""/>
              <a:defRPr lang="en-US" sz="32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"/>
              <a:defRPr lang="en-US" sz="28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spcBef>
                <a:spcPts val="0"/>
              </a:spcBef>
              <a:buClr>
                <a:srgbClr val="E66C7D"/>
              </a:buClr>
              <a:buFont typeface="Arial" panose="020B0604020202020204" pitchFamily="34" charset="0"/>
              <a:buChar char="▪"/>
              <a:defRPr lang="en-US" sz="24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spcBef>
                <a:spcPts val="0"/>
              </a:spcBef>
              <a:buClr>
                <a:srgbClr val="6BB76D"/>
              </a:buClr>
              <a:buFont typeface="Arial" panose="020B0604020202020204" pitchFamily="34" charset="0"/>
              <a:buChar char="▪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spcBef>
                <a:spcPts val="0"/>
              </a:spcBef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buNone/>
              <a:defRPr lang="en-US"/>
            </a:pPr>
            <a:fld id="{3DCF286A-24D0-9ADE-9E77-D28B66396887}" type="slidenum">
              <a:rPr lang="en-US" sz="1200" cap="none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2" charset="0"/>
                <a:cs typeface="Calibri" panose="020F0502020204030204" pitchFamily="2" charset="0"/>
              </a:rPr>
            </a:fld>
            <a:endParaRPr lang="en-US" sz="1200" cap="none">
              <a:solidFill>
                <a:srgbClr val="FFFFFF"/>
              </a:solidFill>
              <a:latin typeface="Arial" panose="020B0604020202020204" pitchFamily="34" charset="0"/>
              <a:ea typeface="Calibri" panose="020F0502020204030204" pitchFamily="2" charset="0"/>
              <a:cs typeface="Calibri" panose="020F05020202040302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0"/>
              </a:spcAft>
              <a:defRPr lang="en-US"/>
            </a:pPr>
            <a:r>
              <a:rPr lang="en-US" cap="none">
                <a:solidFill>
                  <a:srgbClr val="3D9CF3"/>
                </a:solidFill>
              </a:rPr>
              <a:t>Example</a:t>
            </a:r>
            <a:endParaRPr lang="en-US" cap="none">
              <a:solidFill>
                <a:srgbClr val="3D9CF3"/>
              </a:solidFill>
            </a:endParaRPr>
          </a:p>
        </p:txBody>
      </p:sp>
      <p:sp>
        <p:nvSpPr>
          <p:cNvPr id="3" name="Content Placeholder 2"/>
          <p:cNvSpPr>
            <a:spLocks noGrp="1" noChangeArrowheads="1"/>
          </p:cNvSpPr>
          <p:nvPr>
            <p:ph type="body" idx="1"/>
          </p:nvPr>
        </p:nvSpPr>
        <p:spPr>
          <a:xfrm>
            <a:off x="187960" y="1220470"/>
            <a:ext cx="11686540" cy="4878705"/>
          </a:xfrm>
        </p:spPr>
        <p:txBody>
          <a:bodyPr vert="horz" wrap="square" lIns="91440" tIns="45720" rIns="91440" bIns="45720" numCol="1" spcCol="215900" anchor="t"/>
          <a:lstStyle/>
          <a:p>
            <a:pPr marL="438785" indent="-32004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lang="en-US"/>
            </a:pPr>
            <a:r>
              <a:rPr lang="en-US" sz="27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C → Bc</a:t>
            </a:r>
            <a:endParaRPr lang="en-US" sz="27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 marL="438785" indent="-32004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lang="en-US"/>
            </a:pPr>
            <a:r>
              <a:rPr lang="en-US" sz="27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B → Ab</a:t>
            </a:r>
            <a:endParaRPr lang="en-US" sz="27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 marL="438785" indent="-32004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lang="en-US"/>
            </a:pPr>
            <a:r>
              <a:rPr lang="en-US" sz="27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A → a</a:t>
            </a:r>
            <a:endParaRPr lang="en-US" sz="27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 marL="438785" indent="-32004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lang="en-US"/>
            </a:pPr>
            <a:endParaRPr lang="en-US" sz="27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 marL="438785" indent="-32004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lang="en-US"/>
            </a:pPr>
            <a:r>
              <a:rPr lang="en-US" sz="2700" b="0" cap="none">
                <a:solidFill>
                  <a:srgbClr val="0070C0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The derivation of abc is:</a:t>
            </a:r>
            <a:endParaRPr lang="en-US" sz="2700" b="0" cap="none">
              <a:solidFill>
                <a:srgbClr val="0070C0"/>
              </a:solidFill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 marL="438785" indent="-32004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lang="en-US"/>
            </a:pPr>
            <a:r>
              <a:rPr lang="en-US" sz="27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		C → Bc → Abc → abc</a:t>
            </a:r>
            <a:endParaRPr lang="en-US" sz="27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 marL="438785" indent="-32004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lang="en-US"/>
            </a:pPr>
            <a:endParaRPr lang="en-US" sz="27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 marL="575945" indent="-45720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 lang="en-US"/>
            </a:pPr>
            <a:r>
              <a:rPr lang="en-US" sz="27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The </a:t>
            </a:r>
            <a:r>
              <a:rPr lang="en-US" sz="2700" b="0" cap="none">
                <a:solidFill>
                  <a:srgbClr val="FF0000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Right Regular grammar</a:t>
            </a:r>
            <a:r>
              <a:rPr lang="en-US" sz="27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 with the rules of the form  </a:t>
            </a:r>
            <a:r>
              <a:rPr lang="en-US" sz="2700" b="0" cap="none">
                <a:solidFill>
                  <a:srgbClr val="FF0000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A → Ba</a:t>
            </a:r>
            <a:r>
              <a:rPr lang="en-US" sz="27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 reversed is</a:t>
            </a:r>
            <a:endParaRPr lang="en-US" sz="27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 marL="438785" indent="-32004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lang="en-US"/>
            </a:pPr>
            <a:r>
              <a:rPr lang="en-US" sz="27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C → cB</a:t>
            </a:r>
            <a:endParaRPr lang="en-US" sz="27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 marL="438785" indent="-32004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lang="en-US"/>
            </a:pPr>
            <a:r>
              <a:rPr lang="en-US" sz="27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B → bA</a:t>
            </a:r>
            <a:endParaRPr lang="en-US" sz="27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 marL="438785" indent="-32004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lang="en-US"/>
            </a:pPr>
            <a:r>
              <a:rPr lang="en-US" sz="27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A → a</a:t>
            </a:r>
            <a:endParaRPr lang="en-US" sz="27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 marL="438785" indent="-32004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lang="en-US"/>
            </a:pPr>
            <a:endParaRPr lang="en-US" sz="27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 marL="438785" indent="-32004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lang="en-US"/>
            </a:pPr>
            <a:r>
              <a:rPr lang="en-US" sz="27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and it produces the</a:t>
            </a:r>
            <a:r>
              <a:rPr lang="en-US" sz="2700" b="0" cap="none">
                <a:solidFill>
                  <a:srgbClr val="0070C0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 reverse language</a:t>
            </a:r>
            <a:r>
              <a:rPr lang="en-US" sz="27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. </a:t>
            </a:r>
            <a:endParaRPr lang="en-US" sz="27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 marL="438785" indent="-32004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lang="en-US"/>
            </a:pPr>
            <a:endParaRPr lang="en-US" sz="27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 marL="438785" indent="-32004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lang="en-US"/>
            </a:pPr>
            <a:r>
              <a:rPr lang="en-US" sz="27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C → cB → cbA → cba  and then take the reverse.</a:t>
            </a:r>
            <a:endParaRPr lang="en-US" sz="27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</p:txBody>
      </p:sp>
      <p:sp>
        <p:nvSpPr>
          <p:cNvPr id="4" name="Slide Number Placeholder 3"/>
          <p:cNvSpPr txBox="1">
            <a:spLocks noGrp="1" noChangeArrowheads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buClr>
                <a:schemeClr val="accent1"/>
              </a:buClr>
              <a:buSzTx/>
              <a:buFont typeface="Wingdings 2" panose="05020102010507070707" pitchFamily="1" charset="2"/>
              <a:buChar char=""/>
              <a:defRPr lang="en-US" sz="32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"/>
              <a:defRPr lang="en-US" sz="28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spcBef>
                <a:spcPts val="0"/>
              </a:spcBef>
              <a:buClr>
                <a:srgbClr val="E66C7D"/>
              </a:buClr>
              <a:buFont typeface="Arial" panose="020B0604020202020204" pitchFamily="34" charset="0"/>
              <a:buChar char="▪"/>
              <a:defRPr lang="en-US" sz="24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spcBef>
                <a:spcPts val="0"/>
              </a:spcBef>
              <a:buClr>
                <a:srgbClr val="6BB76D"/>
              </a:buClr>
              <a:buFont typeface="Arial" panose="020B0604020202020204" pitchFamily="34" charset="0"/>
              <a:buChar char="▪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spcBef>
                <a:spcPts val="0"/>
              </a:spcBef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buNone/>
              <a:defRPr lang="en-US"/>
            </a:pPr>
            <a:fld id="{3DCF0CD7-99D0-9AFA-9E77-6FAF4239683A}" type="slidenum">
              <a:rPr lang="en-US" sz="1200" cap="none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2" charset="0"/>
                <a:cs typeface="Calibri" panose="020F0502020204030204" pitchFamily="2" charset="0"/>
              </a:rPr>
            </a:fld>
            <a:endParaRPr lang="en-US" sz="1200" cap="none">
              <a:solidFill>
                <a:srgbClr val="FFFFFF"/>
              </a:solidFill>
              <a:latin typeface="Arial" panose="020B0604020202020204" pitchFamily="34" charset="0"/>
              <a:ea typeface="Calibri" panose="020F0502020204030204" pitchFamily="2" charset="0"/>
              <a:cs typeface="Calibri" panose="020F05020202040302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>
          <a:xfrm>
            <a:off x="838200" y="166370"/>
            <a:ext cx="10515600" cy="867410"/>
          </a:xfrm>
        </p:spPr>
        <p:txBody>
          <a:bodyPr/>
          <a:lstStyle/>
          <a:p>
            <a:pPr>
              <a:spcAft>
                <a:spcPts val="0"/>
              </a:spcAft>
              <a:defRPr lang="en-US"/>
            </a:pPr>
            <a:r>
              <a:rPr lang="en-US" cap="none">
                <a:solidFill>
                  <a:srgbClr val="3D9CF3"/>
                </a:solidFill>
              </a:rPr>
              <a:t>Example (continued)</a:t>
            </a:r>
            <a:endParaRPr lang="en-US" cap="none">
              <a:solidFill>
                <a:srgbClr val="3D9CF3"/>
              </a:solidFill>
            </a:endParaRPr>
          </a:p>
        </p:txBody>
      </p:sp>
      <p:sp>
        <p:nvSpPr>
          <p:cNvPr id="3" name="Content Placeholder 2"/>
          <p:cNvSpPr>
            <a:spLocks noGrp="1" noChangeArrowheads="1"/>
          </p:cNvSpPr>
          <p:nvPr>
            <p:ph type="body" idx="1"/>
          </p:nvPr>
        </p:nvSpPr>
        <p:spPr>
          <a:xfrm>
            <a:off x="319405" y="1322705"/>
            <a:ext cx="11569700" cy="4742180"/>
          </a:xfrm>
        </p:spPr>
        <p:txBody>
          <a:bodyPr/>
          <a:lstStyle/>
          <a:p>
            <a:pPr algn="just">
              <a:defRPr lang="en-US"/>
            </a:pP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So, just create the </a:t>
            </a:r>
            <a:r>
              <a:rPr lang="en-US" sz="2800" b="0" cap="none">
                <a:solidFill>
                  <a:srgbClr val="FF0000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εNFA </a:t>
            </a: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for the language produced by the </a:t>
            </a:r>
            <a:r>
              <a:rPr lang="en-US" sz="2800" b="0" cap="none">
                <a:solidFill>
                  <a:srgbClr val="FF0000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Right Regular grammar</a:t>
            </a: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 and then </a:t>
            </a:r>
            <a:r>
              <a:rPr lang="en-US" sz="2800" b="0" cap="none">
                <a:solidFill>
                  <a:srgbClr val="FF0000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compute the reverse</a:t>
            </a: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 (</a:t>
            </a:r>
            <a:r>
              <a:rPr lang="en-US" sz="2800" b="0" cap="none">
                <a:solidFill>
                  <a:schemeClr val="accent5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change start with final state and reverse the arrows</a:t>
            </a: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). </a:t>
            </a:r>
            <a:endParaRPr lang="en-US" sz="28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>
              <a:defRPr lang="en-US"/>
            </a:pPr>
            <a:endParaRPr lang="en-US" sz="28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 algn="just">
              <a:defRPr lang="en-US"/>
            </a:pP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This </a:t>
            </a:r>
            <a:r>
              <a:rPr lang="en-US" sz="280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results </a:t>
            </a: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in an </a:t>
            </a:r>
            <a:r>
              <a:rPr lang="en-US" sz="2800" b="0" cap="none">
                <a:solidFill>
                  <a:srgbClr val="FF0000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εNFA </a:t>
            </a: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for the</a:t>
            </a:r>
            <a:r>
              <a:rPr lang="en-US" sz="2800" b="0" cap="none">
                <a:solidFill>
                  <a:schemeClr val="accent5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 Left Regular grammar</a:t>
            </a: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. </a:t>
            </a:r>
            <a:endParaRPr lang="en-US" sz="28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>
              <a:defRPr lang="en-US"/>
            </a:pPr>
            <a:endParaRPr lang="en-US" sz="28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</p:txBody>
      </p:sp>
      <p:sp>
        <p:nvSpPr>
          <p:cNvPr id="4" name="Slide Number Placeholder 3"/>
          <p:cNvSpPr txBox="1">
            <a:spLocks noGrp="1" noChangeArrowheads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buClr>
                <a:schemeClr val="accent1"/>
              </a:buClr>
              <a:buSzTx/>
              <a:buFont typeface="Wingdings 2" panose="05020102010507070707" pitchFamily="1" charset="2"/>
              <a:buChar char=""/>
              <a:defRPr lang="en-US" sz="32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"/>
              <a:defRPr lang="en-US" sz="28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spcBef>
                <a:spcPts val="0"/>
              </a:spcBef>
              <a:buClr>
                <a:srgbClr val="E66C7D"/>
              </a:buClr>
              <a:buFont typeface="Arial" panose="020B0604020202020204" pitchFamily="34" charset="0"/>
              <a:buChar char="▪"/>
              <a:defRPr lang="en-US" sz="24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spcBef>
                <a:spcPts val="0"/>
              </a:spcBef>
              <a:buClr>
                <a:srgbClr val="6BB76D"/>
              </a:buClr>
              <a:buFont typeface="Arial" panose="020B0604020202020204" pitchFamily="34" charset="0"/>
              <a:buChar char="▪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spcBef>
                <a:spcPts val="0"/>
              </a:spcBef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buNone/>
              <a:defRPr lang="en-US"/>
            </a:pPr>
            <a:fld id="{3DCF744C-02D0-9A82-9E77-F4D73A3968A1}" type="slidenum">
              <a:rPr lang="en-US" sz="1200" cap="none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2" charset="0"/>
                <a:cs typeface="Calibri" panose="020F0502020204030204" pitchFamily="2" charset="0"/>
              </a:rPr>
            </a:fld>
            <a:endParaRPr lang="en-US" sz="1200" cap="none">
              <a:solidFill>
                <a:srgbClr val="FFFFFF"/>
              </a:solidFill>
              <a:latin typeface="Arial" panose="020B0604020202020204" pitchFamily="34" charset="0"/>
              <a:ea typeface="Calibri" panose="020F0502020204030204" pitchFamily="2" charset="0"/>
              <a:cs typeface="Calibri" panose="020F05020202040302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2400"/>
              </a:spcBef>
              <a:defRPr lang="en-US"/>
            </a:pPr>
            <a:r>
              <a:t>Regular Sets and Regular Expressions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Box 4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67970" y="1182370"/>
                <a:ext cx="11623040" cy="529463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 marL="118745" indent="0" eaLnBrk="1" hangingPunct="1">
                  <a:buNone/>
                </a:pPr>
                <a:r>
                  <a:rPr lang="en-US" b="0" dirty="0">
                    <a:solidFill>
                      <a:schemeClr val="accent1">
                        <a:satMod val="150000"/>
                      </a:schemeClr>
                    </a:solidFill>
                    <a:latin typeface="Times New Roman" panose="02020603050405020304" pitchFamily="1" charset="0"/>
                  </a:rPr>
                  <a:t>Operations on languages</a:t>
                </a:r>
                <a:endParaRPr lang="en-US" altLang="en-US" b="0" dirty="0">
                  <a:latin typeface="Times New Roman" panose="02020603050405020304" pitchFamily="1" charset="0"/>
                </a:endParaRPr>
              </a:p>
              <a:p>
                <a:pPr eaLnBrk="1" hangingPunct="1"/>
                <a:r>
                  <a:rPr lang="en-US" altLang="en-US" sz="2800" b="0" dirty="0">
                    <a:latin typeface="Times New Roman" panose="02020603050405020304" pitchFamily="1" charset="0"/>
                  </a:rPr>
                  <a:t>The </a:t>
                </a:r>
                <a:r>
                  <a:rPr lang="en-US" altLang="en-US" sz="2800" b="0" u="sng" dirty="0">
                    <a:solidFill>
                      <a:srgbClr val="FF0000"/>
                    </a:solidFill>
                    <a:latin typeface="Times New Roman" panose="02020603050405020304" pitchFamily="1" charset="0"/>
                  </a:rPr>
                  <a:t>concatenation</a:t>
                </a:r>
                <a:r>
                  <a:rPr lang="en-US" altLang="en-US" sz="2800" b="0" dirty="0">
                    <a:solidFill>
                      <a:srgbClr val="FF0000"/>
                    </a:solidFill>
                    <a:latin typeface="Times New Roman" panose="02020603050405020304" pitchFamily="1" charset="0"/>
                  </a:rPr>
                  <a:t> </a:t>
                </a:r>
                <a:r>
                  <a:rPr lang="en-US" altLang="en-US" sz="2800" b="0" dirty="0">
                    <a:latin typeface="Times New Roman" panose="02020603050405020304" pitchFamily="1" charset="0"/>
                  </a:rPr>
                  <a:t>of languages </a:t>
                </a:r>
                <a14:m>
                  <m:oMath xmlns:m="http://schemas.openxmlformats.org/officeDocument/2006/math">
                    <m:r>
                      <a:rPr lang="en-US" altLang="en-US" sz="2800" b="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𝐿</m:t>
                    </m:r>
                    <m:r>
                      <a:rPr lang="en-US" altLang="en-US" sz="2800" b="0" i="1" baseline="-25000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en-US" sz="2800" b="0" dirty="0">
                    <a:latin typeface="Times New Roman" panose="02020603050405020304" pitchFamily="1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sz="2800" b="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𝐿</m:t>
                    </m:r>
                    <m:r>
                      <a:rPr lang="en-US" altLang="en-US" sz="2800" b="0" i="1" baseline="-25000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en-US" sz="2800" b="0" dirty="0">
                    <a:latin typeface="Times New Roman" panose="02020603050405020304" pitchFamily="1" charset="0"/>
                  </a:rPr>
                  <a:t> is </a:t>
                </a:r>
                <a:endParaRPr lang="en-US" altLang="en-US" sz="2800" b="0" dirty="0">
                  <a:latin typeface="Times New Roman" panose="02020603050405020304" pitchFamily="1" charset="0"/>
                </a:endParaRP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b="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𝐿</m:t>
                      </m:r>
                      <m:r>
                        <a:rPr lang="en-US" altLang="en-US" sz="2800" b="0" i="1" baseline="-25000" dirty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1</m:t>
                      </m:r>
                      <m:r>
                        <a:rPr lang="en-US" altLang="en-US" sz="2800" b="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𝐿</m:t>
                      </m:r>
                      <m:r>
                        <a:rPr lang="en-US" altLang="en-US" sz="2800" b="0" i="1" baseline="-25000" dirty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2</m:t>
                      </m:r>
                      <m:r>
                        <a:rPr lang="en-US" altLang="en-US" sz="2800" b="0" i="1" dirty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 = {</m:t>
                      </m:r>
                      <m:r>
                        <a:rPr lang="en-US" altLang="en-US" sz="2800" b="0" i="1" dirty="0" err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𝑠𝑡</m:t>
                      </m:r>
                      <m:r>
                        <a:rPr lang="en-US" altLang="en-US" sz="2800" b="0" i="1" dirty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: </m:t>
                      </m:r>
                      <m:r>
                        <a:rPr lang="en-US" altLang="en-US" sz="2800" b="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𝑠</m:t>
                      </m:r>
                      <m:r>
                        <a:rPr lang="en-US" altLang="en-US" sz="2800" b="0" i="1" dirty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  <a:sym typeface="Symbol" panose="05050102010706020507" pitchFamily="18" charset="2"/>
                        </a:rPr>
                        <m:t></m:t>
                      </m:r>
                      <m:r>
                        <a:rPr lang="en-US" altLang="en-US" sz="2800" b="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𝐿</m:t>
                      </m:r>
                      <m:r>
                        <a:rPr lang="en-US" altLang="en-US" sz="2800" b="0" i="1" baseline="-25000" dirty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1</m:t>
                      </m:r>
                      <m:r>
                        <a:rPr lang="en-US" altLang="en-US" sz="2800" b="0" i="1" dirty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, </m:t>
                      </m:r>
                      <m:r>
                        <a:rPr lang="en-US" altLang="en-US" sz="2800" b="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𝑡</m:t>
                      </m:r>
                      <m:r>
                        <a:rPr lang="en-US" altLang="en-US" sz="2800" b="0" i="1" dirty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  <a:sym typeface="Symbol" panose="05050102010706020507" pitchFamily="18" charset="2"/>
                        </a:rPr>
                        <m:t></m:t>
                      </m:r>
                      <m:r>
                        <a:rPr lang="en-US" altLang="en-US" sz="2800" b="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𝐿</m:t>
                      </m:r>
                      <m:r>
                        <a:rPr lang="en-US" altLang="en-US" sz="2800" b="0" i="1" baseline="-25000" dirty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2</m:t>
                      </m:r>
                      <m:r>
                        <a:rPr lang="en-US" altLang="en-US" sz="2800" b="0" i="1" dirty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en-US" sz="2800" b="0" dirty="0">
                  <a:latin typeface="Times New Roman" panose="02020603050405020304" pitchFamily="1" charset="0"/>
                </a:endParaRPr>
              </a:p>
              <a:p>
                <a:pPr lvl="1" eaLnBrk="1" hangingPunct="1"/>
                <a:r>
                  <a:rPr lang="en-US" altLang="en-US" b="0" dirty="0"/>
                  <a:t>Similarly, we write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en-US" b="0" i="1" baseline="300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b="0" dirty="0"/>
                  <a:t> for </a:t>
                </a:r>
                <a14:m>
                  <m:oMath xmlns:m="http://schemas.openxmlformats.org/officeDocument/2006/math">
                    <m:r>
                      <a:rPr lang="en-US" altLang="en-US" b="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𝐿𝐿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…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en-US" b="0" dirty="0"/>
                  <a:t> (</a:t>
                </a:r>
                <a:r>
                  <a:rPr lang="en-US" altLang="en-US" b="0" i="1" dirty="0"/>
                  <a:t>n</a:t>
                </a:r>
                <a:r>
                  <a:rPr lang="en-US" altLang="en-US" b="0" dirty="0"/>
                  <a:t> times)</a:t>
                </a:r>
                <a:endParaRPr lang="en-US" altLang="en-US" b="0" dirty="0"/>
              </a:p>
              <a:p>
                <a:pPr eaLnBrk="1" hangingPunct="1"/>
                <a:r>
                  <a:rPr lang="en-US" altLang="en-US" sz="2800" b="0" dirty="0">
                    <a:latin typeface="Times New Roman" panose="02020603050405020304" pitchFamily="1" charset="0"/>
                  </a:rPr>
                  <a:t>The </a:t>
                </a:r>
                <a:r>
                  <a:rPr lang="en-US" altLang="en-US" sz="2800" b="0" u="sng" dirty="0">
                    <a:solidFill>
                      <a:srgbClr val="FF0000"/>
                    </a:solidFill>
                    <a:latin typeface="Times New Roman" panose="02020603050405020304" pitchFamily="1" charset="0"/>
                  </a:rPr>
                  <a:t>union</a:t>
                </a:r>
                <a:r>
                  <a:rPr lang="en-US" altLang="en-US" sz="2800" b="0" dirty="0">
                    <a:solidFill>
                      <a:srgbClr val="FF0000"/>
                    </a:solidFill>
                    <a:latin typeface="Times New Roman" panose="02020603050405020304" pitchFamily="1" charset="0"/>
                  </a:rPr>
                  <a:t> </a:t>
                </a:r>
                <a:r>
                  <a:rPr lang="en-US" altLang="en-US" sz="2800" b="0" dirty="0">
                    <a:latin typeface="Times New Roman" panose="02020603050405020304" pitchFamily="1" charset="0"/>
                  </a:rPr>
                  <a:t>of languages </a:t>
                </a:r>
                <a14:m>
                  <m:oMath xmlns:m="http://schemas.openxmlformats.org/officeDocument/2006/math">
                    <m:r>
                      <a:rPr lang="en-US" altLang="en-US" sz="2800" b="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𝐿</m:t>
                    </m:r>
                    <m:r>
                      <a:rPr lang="en-US" altLang="en-US" sz="2800" b="0" i="1" baseline="-25000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1</m:t>
                    </m:r>
                    <m:r>
                      <a:rPr lang="en-US" altLang="en-US" sz="2800" b="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 </m:t>
                    </m:r>
                    <m:r>
                      <a:rPr lang="en-US" altLang="en-US" sz="2800" b="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Symbol" panose="05050102010706020507" pitchFamily="18" charset="2"/>
                      </a:rPr>
                      <m:t></m:t>
                    </m:r>
                    <m:r>
                      <a:rPr lang="en-US" altLang="en-US" sz="2800" b="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 </m:t>
                    </m:r>
                    <m:r>
                      <a:rPr lang="en-US" altLang="en-US" sz="2800" b="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𝐿</m:t>
                    </m:r>
                    <m:r>
                      <a:rPr lang="en-US" altLang="en-US" sz="2800" b="0" i="1" baseline="-25000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2</m:t>
                    </m:r>
                    <m:r>
                      <a:rPr lang="en-US" altLang="en-US" sz="2800" b="0" i="1" baseline="-25000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800" b="0" dirty="0">
                    <a:latin typeface="Times New Roman" panose="02020603050405020304" pitchFamily="1" charset="0"/>
                  </a:rPr>
                  <a:t>is the set of all strings that are in </a:t>
                </a:r>
                <a14:m>
                  <m:oMath xmlns:m="http://schemas.openxmlformats.org/officeDocument/2006/math">
                    <m:r>
                      <a:rPr lang="en-US" altLang="en-US" sz="2800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𝐿</m:t>
                    </m:r>
                    <m:r>
                      <a:rPr lang="en-US" altLang="en-US" sz="2800" b="0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en-US" sz="2800" b="0" dirty="0">
                    <a:latin typeface="Times New Roman" panose="02020603050405020304" pitchFamily="1" charset="0"/>
                  </a:rPr>
                  <a:t> or in </a:t>
                </a:r>
                <a14:m>
                  <m:oMath xmlns:m="http://schemas.openxmlformats.org/officeDocument/2006/math">
                    <m:r>
                      <a:rPr lang="en-US" altLang="en-US" sz="2800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𝐿</m:t>
                    </m:r>
                    <m:r>
                      <a:rPr lang="en-US" altLang="en-US" sz="2800" b="0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en-US" sz="2800" b="0" baseline="-25000" dirty="0">
                  <a:latin typeface="Times New Roman" panose="02020603050405020304" pitchFamily="1" charset="0"/>
                </a:endParaRPr>
              </a:p>
              <a:p>
                <a:pPr eaLnBrk="1" hangingPunct="1"/>
                <a:endParaRPr lang="en-US" altLang="en-US" b="0" baseline="-25000" dirty="0"/>
              </a:p>
              <a:p>
                <a:pPr lvl="1" eaLnBrk="1" hangingPunct="1"/>
                <a:r>
                  <a:rPr lang="en-US" altLang="en-US" b="0" dirty="0"/>
                  <a:t>Example</a:t>
                </a:r>
                <a:r>
                  <a:rPr lang="en-US" altLang="en-US" b="0" dirty="0">
                    <a:solidFill>
                      <a:schemeClr val="accent2"/>
                    </a:solidFill>
                  </a:rPr>
                  <a:t>:</a:t>
                </a:r>
                <a:r>
                  <a:rPr lang="en-US" altLang="en-US" b="0" dirty="0"/>
                  <a:t> </a:t>
                </a:r>
                <a14:m>
                  <m:oMath xmlns:m="http://schemas.openxmlformats.org/officeDocument/2006/math">
                    <m:r>
                      <a:rPr lang="en-US" altLang="en-US" b="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𝐿</m:t>
                    </m:r>
                    <m:r>
                      <a:rPr lang="en-US" altLang="en-US" b="0" i="1" baseline="-25000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1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 = {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01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, 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0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}, 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𝐿</m:t>
                    </m:r>
                    <m:r>
                      <a:rPr lang="en-US" altLang="en-US" b="0" i="1" baseline="-25000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2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 = {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𝜀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, 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1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, 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11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, 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111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, …}</m:t>
                    </m:r>
                  </m:oMath>
                </a14:m>
                <a:r>
                  <a:rPr lang="en-US" altLang="en-US" b="0" dirty="0"/>
                  <a:t>.</a:t>
                </a:r>
                <a:endParaRPr lang="en-US" altLang="en-US" b="0" dirty="0"/>
              </a:p>
              <a:p>
                <a:pPr marL="457200" lvl="1" indent="0" eaLnBrk="1" hangingPunct="1">
                  <a:buNone/>
                </a:pPr>
                <a:r>
                  <a:rPr lang="en-GB" altLang="en-US" b="0" dirty="0"/>
                  <a:t>     </a:t>
                </a:r>
                <a:r>
                  <a:rPr lang="en-US" altLang="en-US" b="0" dirty="0"/>
                  <a:t> What is </a:t>
                </a:r>
                <a14:m>
                  <m:oMath xmlns:m="http://schemas.openxmlformats.org/officeDocument/2006/math">
                    <m:r>
                      <a:rPr lang="en-US" altLang="en-US" b="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𝐿</m:t>
                    </m:r>
                    <m:r>
                      <a:rPr lang="en-US" altLang="en-US" b="0" i="1" baseline="-25000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1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𝐿</m:t>
                    </m:r>
                    <m:r>
                      <a:rPr lang="en-US" altLang="en-US" b="0" i="1" baseline="-25000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en-US" b="0" dirty="0"/>
                  <a:t>  and </a:t>
                </a:r>
                <a14:m>
                  <m:oMath xmlns:m="http://schemas.openxmlformats.org/officeDocument/2006/math">
                    <m:r>
                      <a:rPr lang="en-US" altLang="en-US" b="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𝐿</m:t>
                    </m:r>
                    <m:r>
                      <a:rPr lang="en-US" altLang="en-US" b="0" i="1" baseline="-25000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1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 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Symbol" panose="05050102010706020507" pitchFamily="18" charset="2"/>
                      </a:rPr>
                      <m:t>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 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𝐿</m:t>
                    </m:r>
                    <m:r>
                      <a:rPr lang="en-US" altLang="en-US" b="0" i="1" baseline="-25000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en-US" b="0" dirty="0"/>
                  <a:t>?</a:t>
                </a:r>
                <a:endParaRPr lang="en-US" altLang="en-US" b="0" dirty="0"/>
              </a:p>
            </p:txBody>
          </p:sp>
        </mc:Choice>
        <mc:Fallback>
          <p:sp>
            <p:nvSpPr>
              <p:cNvPr id="3" name="Text Box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67970" y="1182370"/>
                <a:ext cx="11623040" cy="529463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1"/>
          <p:cNvSpPr txBox="1">
            <a:spLocks noGrp="1" noChangeArrowheads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defRPr lang="en-US"/>
            </a:pPr>
            <a:fld id="{3DCF2BE9-A7D0-9ADD-9E77-518865396804}" type="slidenum">
              <a:rPr lang="en-US" sz="1200" cap="none">
                <a:solidFill>
                  <a:srgbClr val="FFFFFF"/>
                </a:solidFill>
              </a:rPr>
            </a:fld>
            <a:endParaRPr lang="en-US" sz="1200" cap="none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/>
          <p:nvPr/>
        </p:nvSpPr>
        <p:spPr>
          <a:xfrm>
            <a:off x="310515" y="1153795"/>
            <a:ext cx="11741785" cy="2491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spcBef>
                <a:spcPts val="1800"/>
              </a:spcBef>
              <a:defRPr lang="en-US"/>
            </a:pPr>
            <a:r>
              <a:rPr lang="en-US" sz="3000" b="1" u="sng" cap="none">
                <a:latin typeface="Times New Roman" panose="02020603050405020304" pitchFamily="1" charset="0"/>
                <a:ea typeface="Calibri" panose="020F0502020204030204" pitchFamily="2" charset="0"/>
                <a:cs typeface="Times New Roman" panose="02020603050405020304" pitchFamily="1" charset="0"/>
              </a:rPr>
              <a:t>Note:</a:t>
            </a:r>
            <a:endParaRPr lang="en-US" sz="3000" b="1" cap="none">
              <a:latin typeface="Times New Roman" panose="02020603050405020304" pitchFamily="1" charset="0"/>
              <a:ea typeface="Calibri" panose="020F0502020204030204" pitchFamily="2" charset="0"/>
              <a:cs typeface="Times New Roman" panose="02020603050405020304" pitchFamily="1" charset="0"/>
            </a:endParaRPr>
          </a:p>
          <a:p>
            <a:pPr marL="342900" indent="-342900">
              <a:spcBef>
                <a:spcPts val="1680"/>
              </a:spcBef>
              <a:buFontTx/>
              <a:buAutoNum type="arabicParenBoth"/>
              <a:defRPr lang="en-US"/>
            </a:pPr>
            <a:r>
              <a:rPr lang="en-US" sz="2700" cap="none">
                <a:latin typeface="Times New Roman" panose="02020603050405020304" pitchFamily="1" charset="0"/>
                <a:ea typeface="Calibri" panose="020F0502020204030204" pitchFamily="2" charset="0"/>
                <a:cs typeface="Times New Roman" panose="02020603050405020304" pitchFamily="1" charset="0"/>
              </a:rPr>
              <a:t>A DFA can </a:t>
            </a:r>
            <a:r>
              <a:rPr lang="en-US" sz="2700" b="1" u="sng" cap="none">
                <a:latin typeface="Times New Roman" panose="02020603050405020304" pitchFamily="1" charset="0"/>
                <a:ea typeface="Calibri" panose="020F0502020204030204" pitchFamily="2" charset="0"/>
                <a:cs typeface="Times New Roman" panose="02020603050405020304" pitchFamily="1" charset="0"/>
              </a:rPr>
              <a:t>recognize</a:t>
            </a:r>
            <a:r>
              <a:rPr lang="en-US" sz="2700" cap="none">
                <a:latin typeface="Times New Roman" panose="02020603050405020304" pitchFamily="1" charset="0"/>
                <a:ea typeface="Calibri" panose="020F0502020204030204" pitchFamily="2" charset="0"/>
                <a:cs typeface="Times New Roman" panose="02020603050405020304" pitchFamily="1" charset="0"/>
              </a:rPr>
              <a:t> a regular language.</a:t>
            </a:r>
            <a:endParaRPr lang="en-US" sz="2700" cap="none">
              <a:latin typeface="Times New Roman" panose="02020603050405020304" pitchFamily="1" charset="0"/>
              <a:ea typeface="Calibri" panose="020F0502020204030204" pitchFamily="2" charset="0"/>
              <a:cs typeface="Times New Roman" panose="02020603050405020304" pitchFamily="1" charset="0"/>
            </a:endParaRPr>
          </a:p>
          <a:p>
            <a:pPr marL="342900" indent="-342900">
              <a:spcBef>
                <a:spcPts val="1680"/>
              </a:spcBef>
              <a:buFontTx/>
              <a:buAutoNum type="arabicParenBoth"/>
              <a:defRPr lang="en-US"/>
            </a:pPr>
            <a:r>
              <a:rPr lang="en-US" sz="2700" cap="none">
                <a:latin typeface="Times New Roman" panose="02020603050405020304" pitchFamily="1" charset="0"/>
                <a:ea typeface="Calibri" panose="020F0502020204030204" pitchFamily="2" charset="0"/>
                <a:cs typeface="Times New Roman" panose="02020603050405020304" pitchFamily="1" charset="0"/>
              </a:rPr>
              <a:t>A regular expression can </a:t>
            </a:r>
            <a:r>
              <a:rPr lang="en-US" sz="2700" b="1" u="sng" cap="none">
                <a:latin typeface="Times New Roman" panose="02020603050405020304" pitchFamily="1" charset="0"/>
                <a:ea typeface="Calibri" panose="020F0502020204030204" pitchFamily="2" charset="0"/>
                <a:cs typeface="Times New Roman" panose="02020603050405020304" pitchFamily="1" charset="0"/>
              </a:rPr>
              <a:t>represent</a:t>
            </a:r>
            <a:r>
              <a:rPr lang="en-US" sz="2700" cap="none">
                <a:latin typeface="Times New Roman" panose="02020603050405020304" pitchFamily="1" charset="0"/>
                <a:ea typeface="Calibri" panose="020F0502020204030204" pitchFamily="2" charset="0"/>
                <a:cs typeface="Times New Roman" panose="02020603050405020304" pitchFamily="1" charset="0"/>
              </a:rPr>
              <a:t> a regular language.</a:t>
            </a:r>
            <a:endParaRPr lang="en-US" sz="2700" cap="none">
              <a:latin typeface="Times New Roman" panose="02020603050405020304" pitchFamily="1" charset="0"/>
              <a:ea typeface="Calibri" panose="020F0502020204030204" pitchFamily="2" charset="0"/>
              <a:cs typeface="Times New Roman" panose="02020603050405020304" pitchFamily="1" charset="0"/>
            </a:endParaRPr>
          </a:p>
          <a:p>
            <a:pPr marL="342900" indent="-342900">
              <a:spcBef>
                <a:spcPts val="1680"/>
              </a:spcBef>
              <a:buFontTx/>
              <a:buAutoNum type="arabicParenBoth"/>
              <a:defRPr lang="en-US"/>
            </a:pPr>
            <a:r>
              <a:rPr lang="en-US" sz="2700" cap="none">
                <a:latin typeface="Times New Roman" panose="02020603050405020304" pitchFamily="1" charset="0"/>
                <a:ea typeface="Calibri" panose="020F0502020204030204" pitchFamily="2" charset="0"/>
                <a:cs typeface="Times New Roman" panose="02020603050405020304" pitchFamily="1" charset="0"/>
              </a:rPr>
              <a:t>A regular grammar can </a:t>
            </a:r>
            <a:r>
              <a:rPr lang="en-US" sz="2700" b="1" u="sng" cap="none">
                <a:latin typeface="Times New Roman" panose="02020603050405020304" pitchFamily="1" charset="0"/>
                <a:ea typeface="Calibri" panose="020F0502020204030204" pitchFamily="2" charset="0"/>
                <a:cs typeface="Times New Roman" panose="02020603050405020304" pitchFamily="1" charset="0"/>
              </a:rPr>
              <a:t>generate</a:t>
            </a:r>
            <a:r>
              <a:rPr lang="en-US" sz="2700" cap="none">
                <a:latin typeface="Times New Roman" panose="02020603050405020304" pitchFamily="1" charset="0"/>
                <a:ea typeface="Calibri" panose="020F0502020204030204" pitchFamily="2" charset="0"/>
                <a:cs typeface="Times New Roman" panose="02020603050405020304" pitchFamily="1" charset="0"/>
              </a:rPr>
              <a:t> a regular language.</a:t>
            </a:r>
            <a:endParaRPr lang="en-US" sz="2700" cap="none">
              <a:latin typeface="Times New Roman" panose="02020603050405020304" pitchFamily="1" charset="0"/>
              <a:ea typeface="Calibri" panose="020F0502020204030204" pitchFamily="2" charset="0"/>
              <a:cs typeface="Times New Roman" panose="02020603050405020304" pitchFamily="1" charset="0"/>
            </a:endParaRPr>
          </a:p>
        </p:txBody>
      </p:sp>
      <p:sp>
        <p:nvSpPr>
          <p:cNvPr id="3" name="Slide Number Placeholder 7"/>
          <p:cNvSpPr txBox="1">
            <a:spLocks noGrp="1" noChangeArrowheads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buClr>
                <a:schemeClr val="accent1"/>
              </a:buClr>
              <a:buSzTx/>
              <a:buFont typeface="Wingdings 2" panose="05020102010507070707" pitchFamily="1" charset="2"/>
              <a:buChar char=""/>
              <a:defRPr lang="en-US" sz="32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"/>
              <a:defRPr lang="en-US" sz="28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spcBef>
                <a:spcPts val="0"/>
              </a:spcBef>
              <a:buClr>
                <a:srgbClr val="E66C7D"/>
              </a:buClr>
              <a:buFont typeface="Arial" panose="020B0604020202020204" pitchFamily="34" charset="0"/>
              <a:buChar char="▪"/>
              <a:defRPr lang="en-US" sz="24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spcBef>
                <a:spcPts val="0"/>
              </a:spcBef>
              <a:buClr>
                <a:srgbClr val="6BB76D"/>
              </a:buClr>
              <a:buFont typeface="Arial" panose="020B0604020202020204" pitchFamily="34" charset="0"/>
              <a:buChar char="▪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spcBef>
                <a:spcPts val="0"/>
              </a:spcBef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buNone/>
              <a:defRPr lang="en-US"/>
            </a:pPr>
            <a:fld id="{3DCF1AF4-BAD0-9AEC-9E77-4CB954396819}" type="slidenum">
              <a:rPr lang="en-US" sz="1200" cap="none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2" charset="0"/>
                <a:cs typeface="Calibri" panose="020F0502020204030204" pitchFamily="2" charset="0"/>
              </a:rPr>
            </a:fld>
            <a:endParaRPr lang="en-US" sz="1200" cap="none">
              <a:solidFill>
                <a:srgbClr val="FFFFFF"/>
              </a:solidFill>
              <a:latin typeface="Arial" panose="020B0604020202020204" pitchFamily="34" charset="0"/>
              <a:ea typeface="Calibri" panose="020F0502020204030204" pitchFamily="2" charset="0"/>
              <a:cs typeface="Calibri" panose="020F05020202040302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0"/>
              </a:spcAft>
              <a:defRPr lang="en-US"/>
            </a:pPr>
            <a:r>
              <a:rPr lang="en-US" cap="none">
                <a:solidFill>
                  <a:srgbClr val="3D9CF3"/>
                </a:solidFill>
              </a:rPr>
              <a:t>Exercise</a:t>
            </a:r>
            <a:endParaRPr lang="en-US" cap="none">
              <a:solidFill>
                <a:srgbClr val="3D9CF3"/>
              </a:solidFill>
            </a:endParaRPr>
          </a:p>
        </p:txBody>
      </p:sp>
      <p:sp>
        <p:nvSpPr>
          <p:cNvPr id="3" name="Content Placeholder 2"/>
          <p:cNvSpPr>
            <a:spLocks noGrp="1" noChangeArrowheads="1"/>
          </p:cNvSpPr>
          <p:nvPr>
            <p:ph type="body" idx="1"/>
          </p:nvPr>
        </p:nvSpPr>
        <p:spPr>
          <a:xfrm>
            <a:off x="391795" y="1264920"/>
            <a:ext cx="10811510" cy="4974590"/>
          </a:xfrm>
        </p:spPr>
        <p:txBody>
          <a:bodyPr vert="horz" wrap="square" lIns="91440" tIns="45720" rIns="91440" bIns="45720" numCol="1" spcCol="215900" anchor="t"/>
          <a:lstStyle/>
          <a:p>
            <a:pPr marL="438785" indent="-320040">
              <a:spcBef>
                <a:spcPts val="0"/>
              </a:spcBef>
              <a:spcAft>
                <a:spcPts val="0"/>
              </a:spcAft>
              <a:buNone/>
              <a:defRPr lang="en-US"/>
            </a:pP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Given the following English grammar. </a:t>
            </a:r>
            <a:endParaRPr lang="en-US" sz="28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 marL="749300" indent="0">
              <a:spcBef>
                <a:spcPts val="0"/>
              </a:spcBef>
              <a:spcAft>
                <a:spcPts val="0"/>
              </a:spcAft>
              <a:buNone/>
              <a:defRPr lang="en-US"/>
            </a:pP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S  →NP VP </a:t>
            </a:r>
            <a:endParaRPr lang="en-US" sz="28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 marL="749300" indent="0">
              <a:spcBef>
                <a:spcPts val="0"/>
              </a:spcBef>
              <a:spcAft>
                <a:spcPts val="0"/>
              </a:spcAft>
              <a:buNone/>
              <a:defRPr lang="en-US"/>
            </a:pP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VP  → V NP </a:t>
            </a:r>
            <a:endParaRPr lang="en-US" sz="28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 marL="749300" indent="0">
              <a:spcBef>
                <a:spcPts val="0"/>
              </a:spcBef>
              <a:spcAft>
                <a:spcPts val="0"/>
              </a:spcAft>
              <a:buNone/>
              <a:defRPr lang="en-US"/>
            </a:pP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NP  → NAME </a:t>
            </a:r>
            <a:endParaRPr lang="en-US" sz="28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 marL="749300" indent="0">
              <a:spcBef>
                <a:spcPts val="0"/>
              </a:spcBef>
              <a:spcAft>
                <a:spcPts val="0"/>
              </a:spcAft>
              <a:buNone/>
              <a:defRPr lang="en-US"/>
            </a:pP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NP  → DET N </a:t>
            </a:r>
            <a:endParaRPr lang="en-US" sz="28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 marL="749300" indent="0">
              <a:spcBef>
                <a:spcPts val="0"/>
              </a:spcBef>
              <a:spcAft>
                <a:spcPts val="0"/>
              </a:spcAft>
              <a:buNone/>
              <a:defRPr lang="en-US"/>
            </a:pP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NAME → Abebe </a:t>
            </a:r>
            <a:endParaRPr lang="en-US" sz="28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 marL="749300" indent="0">
              <a:spcBef>
                <a:spcPts val="0"/>
              </a:spcBef>
              <a:spcAft>
                <a:spcPts val="0"/>
              </a:spcAft>
              <a:buNone/>
              <a:defRPr lang="en-US"/>
            </a:pP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V  → killed </a:t>
            </a:r>
            <a:endParaRPr lang="en-US" sz="28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 marL="749300" indent="0">
              <a:spcBef>
                <a:spcPts val="0"/>
              </a:spcBef>
              <a:spcAft>
                <a:spcPts val="0"/>
              </a:spcAft>
              <a:buNone/>
              <a:defRPr lang="en-US"/>
            </a:pP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DET → the </a:t>
            </a:r>
            <a:endParaRPr lang="en-US" sz="28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 marL="749300" indent="0">
              <a:spcBef>
                <a:spcPts val="0"/>
              </a:spcBef>
              <a:spcAft>
                <a:spcPts val="0"/>
              </a:spcAft>
              <a:buNone/>
              <a:defRPr lang="en-US"/>
            </a:pP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N  → lion</a:t>
            </a:r>
            <a:endParaRPr lang="en-US" sz="28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 marL="165100" indent="0">
              <a:spcBef>
                <a:spcPts val="0"/>
              </a:spcBef>
              <a:spcAft>
                <a:spcPts val="0"/>
              </a:spcAft>
              <a:buNone/>
              <a:defRPr lang="en-US"/>
            </a:pPr>
            <a:endParaRPr lang="en-US" sz="28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 marL="165100" indent="0">
              <a:spcBef>
                <a:spcPts val="0"/>
              </a:spcBef>
              <a:spcAft>
                <a:spcPts val="0"/>
              </a:spcAft>
              <a:buNone/>
              <a:defRPr lang="en-US"/>
            </a:pP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Show the generaiton of the sentence </a:t>
            </a:r>
            <a:r>
              <a:rPr lang="en-US" sz="2800" b="0" u="sng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Abebe killed the lion</a:t>
            </a:r>
            <a:endParaRPr lang="en-US" sz="2800" b="0" u="sng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</p:txBody>
      </p:sp>
      <p:sp>
        <p:nvSpPr>
          <p:cNvPr id="4" name="Slide Number Placeholder 3"/>
          <p:cNvSpPr txBox="1">
            <a:spLocks noGrp="1" noChangeArrowheads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buClr>
                <a:schemeClr val="accent1"/>
              </a:buClr>
              <a:buSzTx/>
              <a:buFont typeface="Wingdings 2" panose="05020102010507070707" pitchFamily="1" charset="2"/>
              <a:buChar char=""/>
              <a:defRPr lang="en-US" sz="32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"/>
              <a:defRPr lang="en-US" sz="28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spcBef>
                <a:spcPts val="0"/>
              </a:spcBef>
              <a:buClr>
                <a:srgbClr val="E66C7D"/>
              </a:buClr>
              <a:buFont typeface="Arial" panose="020B0604020202020204" pitchFamily="34" charset="0"/>
              <a:buChar char="▪"/>
              <a:defRPr lang="en-US" sz="24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spcBef>
                <a:spcPts val="0"/>
              </a:spcBef>
              <a:buClr>
                <a:srgbClr val="6BB76D"/>
              </a:buClr>
              <a:buFont typeface="Arial" panose="020B0604020202020204" pitchFamily="34" charset="0"/>
              <a:buChar char="▪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spcBef>
                <a:spcPts val="0"/>
              </a:spcBef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buNone/>
              <a:defRPr lang="en-US"/>
            </a:pPr>
            <a:fld id="{3DCF5455-1BD0-9AA2-9E77-EDF71A3968B8}" type="slidenum">
              <a:rPr lang="en-US" sz="1200" cap="none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2" charset="0"/>
                <a:cs typeface="Calibri" panose="020F0502020204030204" pitchFamily="2" charset="0"/>
              </a:rPr>
            </a:fld>
            <a:endParaRPr lang="en-US" sz="1200" cap="none">
              <a:solidFill>
                <a:srgbClr val="FFFFFF"/>
              </a:solidFill>
              <a:latin typeface="Arial" panose="020B0604020202020204" pitchFamily="34" charset="0"/>
              <a:ea typeface="Calibri" panose="020F0502020204030204" pitchFamily="2" charset="0"/>
              <a:cs typeface="Calibri" panose="020F0502020204030204" pitchFamily="2" charset="0"/>
            </a:endParaRPr>
          </a:p>
        </p:txBody>
      </p:sp>
      <p:sp>
        <p:nvSpPr>
          <p:cNvPr id="5" name="Content Placeholder 2"/>
          <p:cNvSpPr/>
          <p:nvPr/>
        </p:nvSpPr>
        <p:spPr>
          <a:xfrm>
            <a:off x="6343650" y="1821815"/>
            <a:ext cx="4358005" cy="321437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54610" tIns="91440" rIns="91440" bIns="45720" numCol="1" spcCol="215900" anchor="t"/>
          <a:lstStyle/>
          <a:p>
            <a:pPr marL="438785" indent="-32004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lang="en-US" sz="1530" cap="none"/>
            </a:pPr>
            <a:r>
              <a:rPr lang="en-US" sz="2720" cap="none">
                <a:solidFill>
                  <a:schemeClr val="bg1"/>
                </a:solidFill>
              </a:rPr>
              <a:t>Answer:</a:t>
            </a:r>
            <a:endParaRPr lang="en-US" sz="2720" cap="none">
              <a:solidFill>
                <a:schemeClr val="bg1"/>
              </a:solidFill>
            </a:endParaRPr>
          </a:p>
          <a:p>
            <a:pPr marL="438785" indent="-32004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lang="en-US" sz="1530" cap="none"/>
            </a:pPr>
            <a:r>
              <a:rPr lang="en-US" sz="2720" cap="none">
                <a:solidFill>
                  <a:schemeClr val="bg1"/>
                </a:solidFill>
              </a:rPr>
              <a:t>S ⇒NP VP</a:t>
            </a:r>
            <a:endParaRPr lang="en-US" sz="2720" cap="none">
              <a:solidFill>
                <a:schemeClr val="bg1"/>
              </a:solidFill>
            </a:endParaRPr>
          </a:p>
          <a:p>
            <a:pPr marL="438785" indent="-32004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lang="en-US" sz="1530" cap="none"/>
            </a:pPr>
            <a:r>
              <a:rPr lang="en-US" sz="2720" cap="none">
                <a:solidFill>
                  <a:schemeClr val="bg1"/>
                </a:solidFill>
              </a:rPr>
              <a:t>	⇒ NAME VP</a:t>
            </a:r>
            <a:endParaRPr lang="en-US" sz="2720" cap="none">
              <a:solidFill>
                <a:schemeClr val="bg1"/>
              </a:solidFill>
            </a:endParaRPr>
          </a:p>
          <a:p>
            <a:pPr marL="438785" indent="-32004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lang="en-US" sz="1530" cap="none"/>
            </a:pPr>
            <a:r>
              <a:rPr lang="en-US" sz="2720" cap="none">
                <a:solidFill>
                  <a:schemeClr val="bg1"/>
                </a:solidFill>
              </a:rPr>
              <a:t>	⇒ Abebe VP</a:t>
            </a:r>
            <a:endParaRPr lang="en-US" sz="2720" cap="none">
              <a:solidFill>
                <a:schemeClr val="bg1"/>
              </a:solidFill>
            </a:endParaRPr>
          </a:p>
          <a:p>
            <a:pPr marL="438785" indent="-32004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lang="en-US" sz="1530" cap="none"/>
            </a:pPr>
            <a:r>
              <a:rPr lang="en-US" sz="2720" cap="none">
                <a:solidFill>
                  <a:schemeClr val="bg1"/>
                </a:solidFill>
              </a:rPr>
              <a:t>	⇒ Abebe V NP</a:t>
            </a:r>
            <a:endParaRPr lang="en-US" sz="2720" cap="none">
              <a:solidFill>
                <a:schemeClr val="bg1"/>
              </a:solidFill>
            </a:endParaRPr>
          </a:p>
          <a:p>
            <a:pPr marL="438785" indent="-32004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lang="en-US" sz="1530" cap="none"/>
            </a:pPr>
            <a:r>
              <a:rPr lang="en-US" sz="2720" cap="none">
                <a:solidFill>
                  <a:schemeClr val="bg1"/>
                </a:solidFill>
              </a:rPr>
              <a:t>	⇒ Abebe killed NP</a:t>
            </a:r>
            <a:endParaRPr lang="en-US" sz="2720" cap="none">
              <a:solidFill>
                <a:schemeClr val="bg1"/>
              </a:solidFill>
            </a:endParaRPr>
          </a:p>
          <a:p>
            <a:pPr marL="438785" indent="-32004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lang="en-US" sz="1530" cap="none"/>
            </a:pPr>
            <a:r>
              <a:rPr lang="en-US" sz="2720" cap="none">
                <a:solidFill>
                  <a:schemeClr val="bg1"/>
                </a:solidFill>
              </a:rPr>
              <a:t>	⇒ Abebe killed DET N</a:t>
            </a:r>
            <a:endParaRPr lang="en-US" sz="2720" cap="none">
              <a:solidFill>
                <a:schemeClr val="bg1"/>
              </a:solidFill>
            </a:endParaRPr>
          </a:p>
          <a:p>
            <a:pPr marL="438785" indent="-32004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lang="en-US" sz="1530" cap="none"/>
            </a:pPr>
            <a:r>
              <a:rPr lang="en-US" sz="2720" cap="none">
                <a:solidFill>
                  <a:schemeClr val="bg1"/>
                </a:solidFill>
              </a:rPr>
              <a:t>	⇒ Abebe killed the N</a:t>
            </a:r>
            <a:endParaRPr lang="en-US" sz="2720" cap="none">
              <a:solidFill>
                <a:schemeClr val="bg1"/>
              </a:solidFill>
            </a:endParaRPr>
          </a:p>
          <a:p>
            <a:pPr marL="438785" indent="-32004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lang="en-US" sz="1530" cap="none"/>
            </a:pPr>
            <a:r>
              <a:rPr lang="en-US" sz="2720" cap="none">
                <a:solidFill>
                  <a:schemeClr val="bg1"/>
                </a:solidFill>
              </a:rPr>
              <a:t>	⇒ Abebe killed the lion</a:t>
            </a:r>
            <a:endParaRPr lang="en-US" sz="2720" cap="none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0"/>
              </a:spcAft>
              <a:defRPr lang="en-US"/>
            </a:pPr>
            <a:r>
              <a:rPr lang="en-US" cap="none">
                <a:solidFill>
                  <a:srgbClr val="3D9CF3"/>
                </a:solidFill>
              </a:rPr>
              <a:t>Home work</a:t>
            </a:r>
            <a:endParaRPr lang="en-US" cap="none">
              <a:solidFill>
                <a:srgbClr val="3D9CF3"/>
              </a:solidFill>
            </a:endParaRPr>
          </a:p>
        </p:txBody>
      </p:sp>
      <p:sp>
        <p:nvSpPr>
          <p:cNvPr id="3" name="Content Placeholder 2"/>
          <p:cNvSpPr>
            <a:spLocks noGrp="1" noChangeArrowheads="1"/>
          </p:cNvSpPr>
          <p:nvPr>
            <p:ph type="body" idx="1"/>
          </p:nvPr>
        </p:nvSpPr>
        <p:spPr>
          <a:xfrm>
            <a:off x="450215" y="1214755"/>
            <a:ext cx="11292205" cy="4934585"/>
          </a:xfrm>
        </p:spPr>
        <p:txBody>
          <a:bodyPr vert="horz" wrap="square" lIns="91440" tIns="45720" rIns="91440" bIns="45720" numCol="1" spcCol="215900" anchor="t"/>
          <a:lstStyle/>
          <a:p>
            <a:pPr marL="633095" indent="-514350" algn="just">
              <a:spcBef>
                <a:spcPts val="0"/>
              </a:spcBef>
              <a:spcAft>
                <a:spcPts val="0"/>
              </a:spcAft>
              <a:buFontTx/>
              <a:buAutoNum type="arabicPeriod"/>
              <a:defRPr lang="en-US"/>
            </a:pP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Create a regular grammar for the language of strings over {a, b} which contains the substring aa.</a:t>
            </a:r>
            <a:endParaRPr lang="en-US" sz="28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 marL="633095" indent="-514350">
              <a:spcBef>
                <a:spcPts val="0"/>
              </a:spcBef>
              <a:spcAft>
                <a:spcPts val="0"/>
              </a:spcAft>
              <a:buFontTx/>
              <a:buAutoNum type="arabicPeriod"/>
              <a:defRPr lang="en-US"/>
            </a:pPr>
            <a:endParaRPr lang="en-US" sz="28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 marL="405130" indent="-287655" algn="just">
              <a:spcBef>
                <a:spcPts val="0"/>
              </a:spcBef>
              <a:spcAft>
                <a:spcPts val="0"/>
              </a:spcAft>
              <a:buFontTx/>
              <a:buAutoNum type="arabicPeriod"/>
              <a:defRPr lang="en-US"/>
            </a:pP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Create NFA’s for the following languages and construct the corresponding regular grammars. Use S as the first non-terminal.</a:t>
            </a:r>
            <a:endParaRPr lang="en-US" sz="28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 marL="633095" indent="-514350">
              <a:spcBef>
                <a:spcPts val="0"/>
              </a:spcBef>
              <a:spcAft>
                <a:spcPts val="0"/>
              </a:spcAft>
              <a:buNone/>
              <a:defRPr lang="en-US"/>
            </a:pP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	(a) </a:t>
            </a: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(1</a:t>
            </a: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+</a:t>
            </a: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0)</a:t>
            </a:r>
            <a:r>
              <a:rPr lang="en-US" sz="2800" b="0" cap="none" baseline="30000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∗</a:t>
            </a: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01</a:t>
            </a:r>
            <a:r>
              <a:rPr lang="en-US" sz="2800" b="0" cap="none" baseline="30000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∗</a:t>
            </a:r>
            <a:endParaRPr lang="en-US" sz="28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 marL="633095" indent="-514350">
              <a:spcBef>
                <a:spcPts val="0"/>
              </a:spcBef>
              <a:spcAft>
                <a:spcPts val="0"/>
              </a:spcAft>
              <a:buFontTx/>
              <a:buAutoNum type="arabicPeriod"/>
              <a:defRPr lang="en-US"/>
            </a:pPr>
            <a:endParaRPr lang="en-US" sz="28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 marL="633095" indent="-514350">
              <a:spcBef>
                <a:spcPts val="0"/>
              </a:spcBef>
              <a:spcAft>
                <a:spcPts val="0"/>
              </a:spcAft>
              <a:buNone/>
              <a:defRPr lang="en-US"/>
            </a:pP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	(b) {w| w ∈ {0,1}</a:t>
            </a:r>
            <a:r>
              <a:rPr lang="en-US" sz="2800" b="0" cap="none" baseline="30000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 ∗</a:t>
            </a: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 and w doesn’t end in 01}</a:t>
            </a:r>
            <a:endParaRPr lang="en-US" sz="28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</p:txBody>
      </p:sp>
      <p:sp>
        <p:nvSpPr>
          <p:cNvPr id="4" name="Slide Number Placeholder 3"/>
          <p:cNvSpPr txBox="1">
            <a:spLocks noGrp="1" noChangeArrowheads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buClr>
                <a:schemeClr val="accent1"/>
              </a:buClr>
              <a:buSzTx/>
              <a:buFont typeface="Wingdings 2" panose="05020102010507070707" pitchFamily="1" charset="2"/>
              <a:buChar char=""/>
              <a:defRPr lang="en-US" sz="32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"/>
              <a:defRPr lang="en-US" sz="28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spcBef>
                <a:spcPts val="0"/>
              </a:spcBef>
              <a:buClr>
                <a:srgbClr val="E66C7D"/>
              </a:buClr>
              <a:buFont typeface="Arial" panose="020B0604020202020204" pitchFamily="34" charset="0"/>
              <a:buChar char="▪"/>
              <a:defRPr lang="en-US" sz="24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spcBef>
                <a:spcPts val="0"/>
              </a:spcBef>
              <a:buClr>
                <a:srgbClr val="6BB76D"/>
              </a:buClr>
              <a:buFont typeface="Arial" panose="020B0604020202020204" pitchFamily="34" charset="0"/>
              <a:buChar char="▪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spcBef>
                <a:spcPts val="0"/>
              </a:spcBef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buNone/>
              <a:defRPr lang="en-US"/>
            </a:pPr>
            <a:fld id="{3DCF30FB-B5D0-9AC6-9E77-43937E396816}" type="slidenum">
              <a:rPr lang="en-US" sz="1200" cap="none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2" charset="0"/>
                <a:cs typeface="Calibri" panose="020F0502020204030204" pitchFamily="2" charset="0"/>
              </a:rPr>
            </a:fld>
            <a:endParaRPr lang="en-US" sz="1200" cap="none">
              <a:solidFill>
                <a:srgbClr val="FFFFFF"/>
              </a:solidFill>
              <a:latin typeface="Arial" panose="020B0604020202020204" pitchFamily="34" charset="0"/>
              <a:ea typeface="Calibri" panose="020F0502020204030204" pitchFamily="2" charset="0"/>
              <a:cs typeface="Calibri" panose="020F05020202040302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0"/>
              </a:spcAft>
              <a:defRPr lang="en-US"/>
            </a:pPr>
            <a:r>
              <a:rPr lang="en-US" cap="none">
                <a:solidFill>
                  <a:srgbClr val="3D9CF3"/>
                </a:solidFill>
              </a:rPr>
              <a:t>Home work</a:t>
            </a:r>
            <a:endParaRPr lang="en-US" cap="none">
              <a:solidFill>
                <a:srgbClr val="3D9CF3"/>
              </a:solidFill>
            </a:endParaRPr>
          </a:p>
        </p:txBody>
      </p:sp>
      <p:sp>
        <p:nvSpPr>
          <p:cNvPr id="3" name="Content Placeholder 2"/>
          <p:cNvSpPr>
            <a:spLocks noGrp="1" noChangeArrowheads="1"/>
          </p:cNvSpPr>
          <p:nvPr>
            <p:ph type="body" idx="1"/>
          </p:nvPr>
        </p:nvSpPr>
        <p:spPr>
          <a:xfrm>
            <a:off x="386080" y="1095375"/>
            <a:ext cx="11403965" cy="5081905"/>
          </a:xfrm>
        </p:spPr>
        <p:txBody>
          <a:bodyPr vert="horz" wrap="square" lIns="91440" tIns="45720" rIns="91440" bIns="45720" numCol="1" spcCol="215900" anchor="t"/>
          <a:lstStyle/>
          <a:p>
            <a:pPr marL="633095" indent="-514350">
              <a:spcBef>
                <a:spcPts val="0"/>
              </a:spcBef>
              <a:spcAft>
                <a:spcPts val="0"/>
              </a:spcAft>
              <a:buFontTx/>
              <a:buAutoNum type="arabicPeriod" startAt="3"/>
              <a:defRPr lang="en-US"/>
            </a:pP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Construct the equivalent DFA for the grammar having the following productions:</a:t>
            </a:r>
            <a:endParaRPr lang="en-US" sz="28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 marL="633095" indent="-514350">
              <a:spcBef>
                <a:spcPts val="0"/>
              </a:spcBef>
              <a:spcAft>
                <a:spcPts val="0"/>
              </a:spcAft>
              <a:buNone/>
              <a:defRPr lang="en-US"/>
            </a:pP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	A →0A|1B</a:t>
            </a:r>
            <a:endParaRPr lang="en-US" sz="28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 marL="633095" indent="-514350">
              <a:spcBef>
                <a:spcPts val="0"/>
              </a:spcBef>
              <a:spcAft>
                <a:spcPts val="0"/>
              </a:spcAft>
              <a:buNone/>
              <a:defRPr lang="en-US"/>
            </a:pP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	B →0C|1B</a:t>
            </a:r>
            <a:endParaRPr lang="en-US" sz="28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 marL="633095" indent="-514350">
              <a:spcBef>
                <a:spcPts val="0"/>
              </a:spcBef>
              <a:spcAft>
                <a:spcPts val="0"/>
              </a:spcAft>
              <a:buNone/>
              <a:defRPr lang="en-US"/>
            </a:pP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	C →0B|1D|</a:t>
            </a: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 ε</a:t>
            </a:r>
            <a:endParaRPr lang="en-US" sz="28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 marL="633095" indent="-514350">
              <a:spcBef>
                <a:spcPts val="0"/>
              </a:spcBef>
              <a:spcAft>
                <a:spcPts val="0"/>
              </a:spcAft>
              <a:buNone/>
              <a:defRPr lang="en-US"/>
            </a:pP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	D →0D|1D</a:t>
            </a:r>
            <a:endParaRPr lang="en-US" sz="28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 marL="633095" indent="-514350">
              <a:spcBef>
                <a:spcPts val="0"/>
              </a:spcBef>
              <a:spcAft>
                <a:spcPts val="0"/>
              </a:spcAft>
              <a:buNone/>
              <a:defRPr lang="en-US"/>
            </a:pPr>
            <a:endParaRPr lang="en-US" sz="28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 marL="633095" indent="-514350">
              <a:spcBef>
                <a:spcPts val="0"/>
              </a:spcBef>
              <a:spcAft>
                <a:spcPts val="0"/>
              </a:spcAft>
              <a:buFontTx/>
              <a:buAutoNum type="arabicPeriod" startAt="4"/>
              <a:defRPr lang="en-US"/>
            </a:pP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Construct the RLG and LLG for the regular expression: a(a+b)*ab.</a:t>
            </a:r>
            <a:endParaRPr lang="en-US" sz="28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 marL="633095" indent="-514350">
              <a:spcBef>
                <a:spcPts val="0"/>
              </a:spcBef>
              <a:spcAft>
                <a:spcPts val="0"/>
              </a:spcAft>
              <a:buFontTx/>
              <a:buAutoNum type="arabicPeriod" startAt="4"/>
              <a:defRPr lang="en-US"/>
            </a:pPr>
            <a:endParaRPr lang="en-US" sz="28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 marL="633095" indent="-514350">
              <a:spcBef>
                <a:spcPts val="0"/>
              </a:spcBef>
              <a:spcAft>
                <a:spcPts val="0"/>
              </a:spcAft>
              <a:buNone/>
              <a:defRPr lang="en-US"/>
            </a:pP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	 </a:t>
            </a:r>
            <a:r>
              <a:rPr lang="en-US" sz="2800" b="0" u="sng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Hint</a:t>
            </a: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: for LLG, reverse the regular expression, find its RLG, then change the terminals with variables in the right side of P.</a:t>
            </a:r>
            <a:endParaRPr lang="en-US" sz="28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</p:txBody>
      </p:sp>
      <p:sp>
        <p:nvSpPr>
          <p:cNvPr id="4" name="Slide Number Placeholder 3"/>
          <p:cNvSpPr txBox="1">
            <a:spLocks noGrp="1" noChangeArrowheads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buClr>
                <a:schemeClr val="accent1"/>
              </a:buClr>
              <a:buSzTx/>
              <a:buFont typeface="Wingdings 2" panose="05020102010507070707" pitchFamily="1" charset="2"/>
              <a:buChar char=""/>
              <a:defRPr lang="en-US" sz="32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"/>
              <a:defRPr lang="en-US" sz="28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spcBef>
                <a:spcPts val="0"/>
              </a:spcBef>
              <a:buClr>
                <a:srgbClr val="E66C7D"/>
              </a:buClr>
              <a:buFont typeface="Arial" panose="020B0604020202020204" pitchFamily="34" charset="0"/>
              <a:buChar char="▪"/>
              <a:defRPr lang="en-US" sz="24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spcBef>
                <a:spcPts val="0"/>
              </a:spcBef>
              <a:buClr>
                <a:srgbClr val="6BB76D"/>
              </a:buClr>
              <a:buFont typeface="Arial" panose="020B0604020202020204" pitchFamily="34" charset="0"/>
              <a:buChar char="▪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spcBef>
                <a:spcPts val="0"/>
              </a:spcBef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buNone/>
              <a:defRPr lang="en-US"/>
            </a:pPr>
            <a:fld id="{3DCF1370-3ED0-9AE5-9E77-C8B05D39689D}" type="slidenum">
              <a:rPr lang="en-US" sz="1200" cap="none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2" charset="0"/>
                <a:cs typeface="Calibri" panose="020F0502020204030204" pitchFamily="2" charset="0"/>
              </a:rPr>
            </a:fld>
            <a:endParaRPr lang="en-US" sz="1200" cap="none">
              <a:solidFill>
                <a:srgbClr val="FFFFFF"/>
              </a:solidFill>
              <a:latin typeface="Arial" panose="020B0604020202020204" pitchFamily="34" charset="0"/>
              <a:ea typeface="Calibri" panose="020F0502020204030204" pitchFamily="2" charset="0"/>
              <a:cs typeface="Calibri" panose="020F05020202040302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dvAuto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0"/>
              </a:spcAft>
              <a:defRPr lang="en-US"/>
            </a:pPr>
            <a:r>
              <a:rPr lang="en-US" cap="none">
                <a:solidFill>
                  <a:srgbClr val="3D9CF3"/>
                </a:solidFill>
              </a:rPr>
              <a:t>Home work</a:t>
            </a:r>
            <a:endParaRPr lang="en-US" cap="none">
              <a:solidFill>
                <a:srgbClr val="3D9CF3"/>
              </a:solidFill>
            </a:endParaRPr>
          </a:p>
        </p:txBody>
      </p:sp>
      <p:sp>
        <p:nvSpPr>
          <p:cNvPr id="3" name="Content Placeholder 2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91440" tIns="45720" rIns="91440" bIns="45720" numCol="1" spcCol="215900" anchor="t"/>
          <a:lstStyle/>
          <a:p>
            <a:pPr marL="575945" indent="-457200">
              <a:spcBef>
                <a:spcPts val="0"/>
              </a:spcBef>
              <a:spcAft>
                <a:spcPts val="0"/>
              </a:spcAft>
              <a:defRPr lang="en-US"/>
            </a:pP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State and Prove the Pumping Lemma?</a:t>
            </a:r>
            <a:endParaRPr lang="en-US" sz="28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 marL="868045" lvl="1" indent="-457200">
              <a:spcBef>
                <a:spcPts val="0"/>
              </a:spcBef>
              <a:spcAft>
                <a:spcPts val="0"/>
              </a:spcAft>
              <a:defRPr lang="en-US"/>
            </a:pPr>
            <a:r>
              <a:rPr lang="en-US" b="0" cap="none"/>
              <a:t>Why we use it for?</a:t>
            </a:r>
            <a:endParaRPr lang="en-US" b="0" cap="none"/>
          </a:p>
          <a:p>
            <a:pPr marL="868045" lvl="1" indent="-457200">
              <a:spcBef>
                <a:spcPts val="0"/>
              </a:spcBef>
              <a:spcAft>
                <a:spcPts val="0"/>
              </a:spcAft>
              <a:defRPr lang="en-US"/>
            </a:pPr>
            <a:r>
              <a:rPr lang="en-US" b="0" cap="none"/>
              <a:t>How do we use it?</a:t>
            </a:r>
            <a:endParaRPr lang="en-US" b="0" cap="none"/>
          </a:p>
        </p:txBody>
      </p:sp>
      <p:sp>
        <p:nvSpPr>
          <p:cNvPr id="4" name="Slide Number Placeholder 3"/>
          <p:cNvSpPr txBox="1">
            <a:spLocks noGrp="1" noChangeArrowheads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buClr>
                <a:schemeClr val="accent1"/>
              </a:buClr>
              <a:buSzTx/>
              <a:buFont typeface="Wingdings 2" panose="05020102010507070707" pitchFamily="1" charset="2"/>
              <a:buChar char=""/>
              <a:defRPr lang="en-US" sz="32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"/>
              <a:defRPr lang="en-US" sz="28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spcBef>
                <a:spcPts val="0"/>
              </a:spcBef>
              <a:buClr>
                <a:srgbClr val="E66C7D"/>
              </a:buClr>
              <a:buFont typeface="Arial" panose="020B0604020202020204" pitchFamily="34" charset="0"/>
              <a:buChar char="▪"/>
              <a:defRPr lang="en-US" sz="24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spcBef>
                <a:spcPts val="0"/>
              </a:spcBef>
              <a:buClr>
                <a:srgbClr val="6BB76D"/>
              </a:buClr>
              <a:buFont typeface="Arial" panose="020B0604020202020204" pitchFamily="34" charset="0"/>
              <a:buChar char="▪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spcBef>
                <a:spcPts val="0"/>
              </a:spcBef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rgbClr val="E88651"/>
              </a:buClr>
              <a:buFont typeface="Wingdings 3" panose="05040102010807070707" pitchFamily="1" charset="2"/>
              <a:buChar char=""/>
              <a:defRPr lang="en-US" sz="2000" cap="none">
                <a:solidFill>
                  <a:schemeClr val="tx1"/>
                </a:solidFill>
                <a:latin typeface="Corbel" panose="020B0503020204020204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buNone/>
              <a:defRPr lang="en-US"/>
            </a:pPr>
            <a:fld id="{3DCF105A-14D0-9AE6-9E77-E2B35E3968B7}" type="slidenum">
              <a:rPr lang="en-US" sz="1200" cap="none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2" charset="0"/>
                <a:cs typeface="Calibri" panose="020F0502020204030204" pitchFamily="2" charset="0"/>
              </a:rPr>
            </a:fld>
            <a:endParaRPr lang="en-US" sz="1200" cap="none">
              <a:solidFill>
                <a:srgbClr val="FFFFFF"/>
              </a:solidFill>
              <a:latin typeface="Arial" panose="020B0604020202020204" pitchFamily="34" charset="0"/>
              <a:ea typeface="Calibri" panose="020F0502020204030204" pitchFamily="2" charset="0"/>
              <a:cs typeface="Calibri" panose="020F05020202040302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 lang="en-US"/>
            </a:pPr>
            <a:endParaRPr lang="en-US" cap="none"/>
          </a:p>
          <a:p>
            <a:pPr>
              <a:defRPr lang="en-US"/>
            </a:pPr>
            <a:endParaRPr lang="en-US" cap="none"/>
          </a:p>
          <a:p>
            <a:pPr>
              <a:defRPr lang="en-US"/>
            </a:pPr>
            <a:endParaRPr lang="en-US" cap="none"/>
          </a:p>
          <a:p>
            <a:pPr>
              <a:defRPr lang="en-US"/>
            </a:pPr>
            <a:endParaRPr lang="en-US" cap="none"/>
          </a:p>
          <a:p>
            <a:pPr marL="3657600" lvl="8" indent="457200">
              <a:buNone/>
              <a:defRPr lang="en-US"/>
            </a:pPr>
            <a:r>
              <a:rPr lang="en-US" sz="4000" cap="none">
                <a:latin typeface="Times New Roman" panose="02020603050405020304" pitchFamily="1" charset="0"/>
                <a:ea typeface="Calibri" panose="020F0502020204030204" pitchFamily="2" charset="0"/>
                <a:cs typeface="Times New Roman" panose="02020603050405020304" pitchFamily="1" charset="0"/>
              </a:rPr>
              <a:t>Thanks!!!</a:t>
            </a:r>
            <a:endParaRPr lang="en-US" sz="4000" cap="none">
              <a:latin typeface="Times New Roman" panose="02020603050405020304" pitchFamily="1" charset="0"/>
              <a:ea typeface="Calibri" panose="020F0502020204030204" pitchFamily="2" charset="0"/>
              <a:cs typeface="Times New Roman" panose="02020603050405020304" pitchFamily="1" charset="0"/>
            </a:endParaRPr>
          </a:p>
        </p:txBody>
      </p:sp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title"/>
          </p:nvPr>
        </p:nvSpPr>
        <p:spPr>
          <a:xfrm>
            <a:off x="838200" y="253365"/>
            <a:ext cx="10515600" cy="663575"/>
          </a:xfrm>
        </p:spPr>
        <p:txBody>
          <a:bodyPr/>
          <a:lstStyle/>
          <a:p>
            <a:pPr>
              <a:spcBef>
                <a:spcPts val="2400"/>
              </a:spcBef>
              <a:defRPr lang="en-US"/>
            </a:pPr>
            <a:r>
              <a:t>Regular Sets and Regular Expressions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Box 4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01930" y="1268730"/>
                <a:ext cx="11631295" cy="474408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 marL="118745" indent="0" eaLnBrk="1" hangingPunct="1">
                  <a:buNone/>
                </a:pPr>
                <a:r>
                  <a:rPr lang="en-US" sz="2800" b="0" dirty="0" smtClean="0">
                    <a:solidFill>
                      <a:schemeClr val="accent1">
                        <a:satMod val="150000"/>
                      </a:schemeClr>
                    </a:solidFill>
                    <a:latin typeface="Times New Roman" panose="02020603050405020304" pitchFamily="1" charset="0"/>
                  </a:rPr>
                  <a:t>Operations on languages</a:t>
                </a:r>
                <a:endParaRPr lang="en-US" sz="2800" b="0" dirty="0" smtClean="0">
                  <a:solidFill>
                    <a:schemeClr val="accent1">
                      <a:satMod val="150000"/>
                    </a:schemeClr>
                  </a:solidFill>
                  <a:latin typeface="Times New Roman" panose="02020603050405020304" pitchFamily="1" charset="0"/>
                </a:endParaRPr>
              </a:p>
              <a:p>
                <a:pPr eaLnBrk="1" hangingPunct="1"/>
                <a:r>
                  <a:rPr lang="en-US" altLang="en-US" sz="2800" b="0" dirty="0">
                    <a:latin typeface="Times New Roman" panose="02020603050405020304" pitchFamily="1" charset="0"/>
                  </a:rPr>
                  <a:t>The </a:t>
                </a:r>
                <a:r>
                  <a:rPr lang="en-US" altLang="en-US" sz="2800" b="0" u="sng" dirty="0">
                    <a:latin typeface="Times New Roman" panose="02020603050405020304" pitchFamily="1" charset="0"/>
                  </a:rPr>
                  <a:t>star (</a:t>
                </a:r>
                <a:r>
                  <a:rPr lang="en-US" altLang="en-US" sz="2800" b="0" u="sng" dirty="0">
                    <a:solidFill>
                      <a:srgbClr val="C00000"/>
                    </a:solidFill>
                    <a:latin typeface="Times New Roman" panose="02020603050405020304" pitchFamily="1" charset="0"/>
                  </a:rPr>
                  <a:t>Kleene closure</a:t>
                </a:r>
                <a:r>
                  <a:rPr lang="en-US" altLang="en-US" sz="2800" b="0" u="sng" dirty="0">
                    <a:latin typeface="Times New Roman" panose="02020603050405020304" pitchFamily="1" charset="0"/>
                  </a:rPr>
                  <a:t>)</a:t>
                </a:r>
                <a:r>
                  <a:rPr lang="en-US" altLang="en-US" sz="2800" b="0" dirty="0">
                    <a:latin typeface="Times New Roman" panose="02020603050405020304" pitchFamily="1" charset="0"/>
                  </a:rPr>
                  <a:t> of </a:t>
                </a:r>
                <a:r>
                  <a:rPr lang="en-US" altLang="en-US" sz="2800" b="0" i="1" dirty="0">
                    <a:latin typeface="Times New Roman" panose="02020603050405020304" pitchFamily="1" charset="0"/>
                  </a:rPr>
                  <a:t>L</a:t>
                </a:r>
                <a:r>
                  <a:rPr lang="en-US" altLang="en-US" sz="2800" b="0" dirty="0">
                    <a:latin typeface="Times New Roman" panose="02020603050405020304" pitchFamily="1" charset="0"/>
                  </a:rPr>
                  <a:t> are all strings made up of </a:t>
                </a:r>
                <a:r>
                  <a:rPr lang="en-US" altLang="en-US" sz="2800" b="0" dirty="0">
                    <a:solidFill>
                      <a:srgbClr val="FF0000"/>
                    </a:solidFill>
                    <a:latin typeface="Times New Roman" panose="02020603050405020304" pitchFamily="1" charset="0"/>
                  </a:rPr>
                  <a:t>zero</a:t>
                </a:r>
                <a:r>
                  <a:rPr lang="en-US" altLang="en-US" sz="2800" b="0" dirty="0">
                    <a:latin typeface="Times New Roman" panose="02020603050405020304" pitchFamily="1" charset="0"/>
                  </a:rPr>
                  <a:t> or </a:t>
                </a:r>
                <a:r>
                  <a:rPr lang="en-US" altLang="en-US" sz="2800" b="0" dirty="0">
                    <a:solidFill>
                      <a:srgbClr val="FF0000"/>
                    </a:solidFill>
                    <a:latin typeface="Times New Roman" panose="02020603050405020304" pitchFamily="1" charset="0"/>
                  </a:rPr>
                  <a:t>more </a:t>
                </a:r>
                <a:r>
                  <a:rPr lang="en-US" altLang="en-US" sz="2800" b="0" dirty="0">
                    <a:latin typeface="Times New Roman" panose="02020603050405020304" pitchFamily="1" charset="0"/>
                  </a:rPr>
                  <a:t>chunks from </a:t>
                </a:r>
                <a:r>
                  <a:rPr lang="en-US" altLang="en-US" sz="2800" b="0" i="1" dirty="0">
                    <a:latin typeface="Times New Roman" panose="02020603050405020304" pitchFamily="1" charset="0"/>
                  </a:rPr>
                  <a:t>L</a:t>
                </a:r>
                <a:r>
                  <a:rPr lang="en-US" altLang="en-US" sz="2800" b="0" dirty="0">
                    <a:latin typeface="Times New Roman" panose="02020603050405020304" pitchFamily="1" charset="0"/>
                  </a:rPr>
                  <a:t>:</a:t>
                </a:r>
                <a:endParaRPr lang="en-US" altLang="en-US" sz="2800" b="0" dirty="0">
                  <a:latin typeface="Times New Roman" panose="02020603050405020304" pitchFamily="1" charset="0"/>
                </a:endParaRPr>
              </a:p>
              <a:p>
                <a:pPr marL="118745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sz="2800" b="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800" b="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en-US" sz="2800" b="0" i="1" dirty="0" smtClean="0"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en-US" sz="2800" b="0" i="1" dirty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lang="en-US" altLang="en-US" sz="2800" b="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𝐿</m:t>
                      </m:r>
                      <m:r>
                        <a:rPr lang="en-US" altLang="en-US" sz="2800" b="0" i="1" baseline="30000" dirty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0</m:t>
                      </m:r>
                      <m:r>
                        <a:rPr lang="en-US" altLang="en-US" sz="2800" b="0" i="1" dirty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 </m:t>
                      </m:r>
                      <m:r>
                        <a:rPr lang="en-US" altLang="en-US" sz="2800" b="0" i="1" dirty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  <a:sym typeface="Symbol" panose="05050102010706020507" pitchFamily="18" charset="2"/>
                        </a:rPr>
                        <m:t></m:t>
                      </m:r>
                      <m:r>
                        <a:rPr lang="en-US" altLang="en-US" sz="2800" b="0" i="1" dirty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 </m:t>
                      </m:r>
                      <m:r>
                        <a:rPr lang="en-US" altLang="en-US" sz="2800" b="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𝐿</m:t>
                      </m:r>
                      <m:r>
                        <a:rPr lang="en-US" altLang="en-US" sz="2800" b="0" i="1" baseline="30000" dirty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1</m:t>
                      </m:r>
                      <m:r>
                        <a:rPr lang="en-US" altLang="en-US" sz="2800" b="0" i="1" dirty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 </m:t>
                      </m:r>
                      <m:r>
                        <a:rPr lang="en-US" altLang="en-US" sz="2800" b="0" i="1" dirty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  <a:sym typeface="Symbol" panose="05050102010706020507" pitchFamily="18" charset="2"/>
                        </a:rPr>
                        <m:t></m:t>
                      </m:r>
                      <m:r>
                        <a:rPr lang="en-US" altLang="en-US" sz="2800" b="0" i="1" dirty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 </m:t>
                      </m:r>
                      <m:r>
                        <a:rPr lang="en-US" altLang="en-US" sz="2800" b="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𝐿</m:t>
                      </m:r>
                      <m:r>
                        <a:rPr lang="en-US" altLang="en-US" sz="2800" b="0" i="1" baseline="30000" dirty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2</m:t>
                      </m:r>
                      <m:r>
                        <a:rPr lang="en-US" altLang="en-US" sz="2800" b="0" i="1" dirty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 </m:t>
                      </m:r>
                      <m:r>
                        <a:rPr lang="en-US" altLang="en-US" sz="2800" b="0" i="1" dirty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  <a:sym typeface="Symbol" panose="05050102010706020507" pitchFamily="18" charset="2"/>
                        </a:rPr>
                        <m:t></m:t>
                      </m:r>
                      <m:r>
                        <a:rPr lang="en-US" altLang="en-US" sz="2800" b="0" i="1" dirty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US" altLang="en-US" sz="2800" b="0" dirty="0"/>
              </a:p>
              <a:p>
                <a:pPr lvl="1" eaLnBrk="1" hangingPunct="1"/>
                <a:r>
                  <a:rPr lang="en-US" altLang="en-US" sz="2800" b="0" dirty="0" smtClean="0"/>
                  <a:t>This </a:t>
                </a:r>
                <a:r>
                  <a:rPr lang="en-US" altLang="en-US" sz="2800" b="0" dirty="0"/>
                  <a:t>is always </a:t>
                </a:r>
                <a:r>
                  <a:rPr lang="en-US" altLang="en-US" sz="2800" b="0" dirty="0">
                    <a:solidFill>
                      <a:srgbClr val="FF0000"/>
                    </a:solidFill>
                  </a:rPr>
                  <a:t>infinite</a:t>
                </a:r>
                <a:r>
                  <a:rPr lang="en-US" altLang="en-US" sz="2800" b="0" dirty="0"/>
                  <a:t>, and always contains</a:t>
                </a:r>
                <a:r>
                  <a:rPr lang="en-US" altLang="en-US" sz="2800" b="0" dirty="0">
                    <a:solidFill>
                      <a:srgbClr val="FF0000"/>
                    </a:solidFill>
                  </a:rPr>
                  <a:t> e</a:t>
                </a:r>
                <a:endParaRPr lang="en-US" altLang="en-US" sz="2800" b="0" dirty="0"/>
              </a:p>
              <a:p>
                <a:pPr eaLnBrk="1" hangingPunct="1"/>
                <a:endParaRPr lang="en-US" altLang="en-US" sz="2800" b="0" dirty="0"/>
              </a:p>
              <a:p>
                <a:pPr lvl="1" eaLnBrk="1" hangingPunct="1"/>
                <a:r>
                  <a:rPr lang="en-US" altLang="en-US" sz="2800" b="0" dirty="0">
                    <a:solidFill>
                      <a:schemeClr val="accent2"/>
                    </a:solidFill>
                  </a:rPr>
                  <a:t>Example:</a:t>
                </a:r>
                <a:r>
                  <a:rPr lang="en-US" altLang="en-US" sz="2800" b="0" dirty="0"/>
                  <a:t> </a:t>
                </a:r>
                <a14:m>
                  <m:oMath xmlns:m="http://schemas.openxmlformats.org/officeDocument/2006/math">
                    <m:r>
                      <a:rPr lang="en-US" altLang="en-US" sz="2800" b="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𝐿</m:t>
                    </m:r>
                    <m:r>
                      <a:rPr lang="en-US" altLang="en-US" sz="2800" b="0" i="1" baseline="-25000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1</m:t>
                    </m:r>
                    <m:r>
                      <a:rPr lang="en-US" altLang="en-US" sz="2800" b="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={</m:t>
                    </m:r>
                    <m:r>
                      <a:rPr lang="en-US" altLang="en-US" sz="2800" b="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01</m:t>
                    </m:r>
                    <m:r>
                      <a:rPr lang="en-US" altLang="en-US" sz="2800" b="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, </m:t>
                    </m:r>
                    <m:r>
                      <a:rPr lang="en-US" altLang="en-US" sz="2800" b="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0</m:t>
                    </m:r>
                    <m:r>
                      <a:rPr lang="en-US" altLang="en-US" sz="2800" b="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}, </m:t>
                    </m:r>
                    <m:r>
                      <a:rPr lang="en-US" altLang="en-US" sz="2800" b="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 </m:t>
                    </m:r>
                    <m:r>
                      <a:rPr lang="en-US" altLang="en-US" sz="2800" b="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𝐿</m:t>
                    </m:r>
                    <m:r>
                      <a:rPr lang="en-US" altLang="en-US" sz="2800" b="0" i="1" baseline="-25000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2</m:t>
                    </m:r>
                    <m:r>
                      <a:rPr lang="en-US" altLang="en-US" sz="2800" b="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={</m:t>
                    </m:r>
                    <m:r>
                      <a:rPr lang="en-US" altLang="en-US" sz="2800" b="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𝜀</m:t>
                    </m:r>
                    <m:r>
                      <a:rPr lang="en-US" altLang="en-US" sz="2800" b="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, </m:t>
                    </m:r>
                    <m:r>
                      <a:rPr lang="en-US" altLang="en-US" sz="2800" b="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1</m:t>
                    </m:r>
                    <m:r>
                      <a:rPr lang="en-US" altLang="en-US" sz="2800" b="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, </m:t>
                    </m:r>
                    <m:r>
                      <a:rPr lang="en-US" altLang="en-US" sz="2800" b="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11</m:t>
                    </m:r>
                    <m:r>
                      <a:rPr lang="en-US" altLang="en-US" sz="2800" b="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, </m:t>
                    </m:r>
                    <m:r>
                      <a:rPr lang="en-US" altLang="en-US" sz="2800" b="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111</m:t>
                    </m:r>
                    <m:r>
                      <a:rPr lang="en-US" altLang="en-US" sz="2800" b="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, …}</m:t>
                    </m:r>
                  </m:oMath>
                </a14:m>
                <a:r>
                  <a:rPr lang="en-US" altLang="en-US" sz="2800" b="0" dirty="0"/>
                  <a:t>. </a:t>
                </a:r>
                <a:endParaRPr lang="en-US" altLang="en-US" sz="2800" b="0" dirty="0"/>
              </a:p>
              <a:p>
                <a:pPr marL="914400" lvl="2" indent="457200" eaLnBrk="1" hangingPunct="1">
                  <a:buNone/>
                </a:pPr>
                <a:r>
                  <a:rPr lang="en-US" altLang="en-US" sz="2800" b="0" dirty="0" smtClean="0"/>
                  <a:t>What </a:t>
                </a:r>
                <a:r>
                  <a:rPr lang="en-US" altLang="en-US" sz="2800" b="0" dirty="0"/>
                  <a:t>is </a:t>
                </a:r>
                <a:r>
                  <a:rPr lang="en-US" altLang="en-US" sz="2800" b="0" i="1" dirty="0" smtClean="0"/>
                  <a:t>L</a:t>
                </a:r>
                <a:r>
                  <a:rPr lang="en-US" altLang="en-US" sz="2800" b="0" baseline="-25000" dirty="0" smtClean="0"/>
                  <a:t>1</a:t>
                </a:r>
                <a:r>
                  <a:rPr lang="en-US" altLang="en-US" sz="2800" b="0" baseline="30000" dirty="0" smtClean="0"/>
                  <a:t>*</a:t>
                </a:r>
                <a:r>
                  <a:rPr lang="en-US" altLang="en-US" sz="2800" b="0" dirty="0" smtClean="0"/>
                  <a:t> </a:t>
                </a:r>
                <a:r>
                  <a:rPr lang="en-US" altLang="en-US" sz="2800" b="0" dirty="0">
                    <a:solidFill>
                      <a:schemeClr val="tx1"/>
                    </a:solidFill>
                  </a:rPr>
                  <a:t>and </a:t>
                </a:r>
                <a:r>
                  <a:rPr lang="en-US" altLang="en-US" sz="2800" b="0" i="1" dirty="0"/>
                  <a:t>L</a:t>
                </a:r>
                <a:r>
                  <a:rPr lang="en-US" altLang="en-US" sz="2800" b="0" baseline="-25000" dirty="0"/>
                  <a:t>2</a:t>
                </a:r>
                <a:r>
                  <a:rPr lang="en-US" altLang="en-US" sz="2800" b="0" baseline="30000" dirty="0"/>
                  <a:t>*</a:t>
                </a:r>
                <a:r>
                  <a:rPr lang="en-US" altLang="en-US" sz="2800" b="0" dirty="0"/>
                  <a:t>?  </a:t>
                </a:r>
                <a:endParaRPr lang="en-US" altLang="en-US" sz="2800" b="0" dirty="0"/>
              </a:p>
              <a:p>
                <a:pPr eaLnBrk="1" hangingPunct="1"/>
                <a:endParaRPr lang="en-US" altLang="en-US" sz="2800" b="0" dirty="0"/>
              </a:p>
            </p:txBody>
          </p:sp>
        </mc:Choice>
        <mc:Fallback>
          <p:sp>
            <p:nvSpPr>
              <p:cNvPr id="3" name="Text Box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01930" y="1268730"/>
                <a:ext cx="11631295" cy="474408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1"/>
          <p:cNvSpPr txBox="1">
            <a:spLocks noGrp="1" noChangeArrowheads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defRPr lang="en-US"/>
            </a:pPr>
            <a:fld id="{3DCF47FC-B2D0-9AB1-9E77-44E409396811}" type="slidenum">
              <a:rPr lang="en-US" sz="1200" cap="none">
                <a:solidFill>
                  <a:srgbClr val="FFFFFF"/>
                </a:solidFill>
              </a:rPr>
            </a:fld>
            <a:endParaRPr lang="en-US" sz="1200" cap="none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09550"/>
            <a:ext cx="10515600" cy="619125"/>
          </a:xfrm>
        </p:spPr>
        <p:txBody>
          <a:bodyPr vert="horz" wrap="square" lIns="91440" tIns="45720" rIns="91440" bIns="45720" numCol="1" spcCol="215900" anchor="ctr"/>
          <a:lstStyle/>
          <a:p>
            <a:pPr>
              <a:spcAft>
                <a:spcPts val="0"/>
              </a:spcAft>
              <a:defRPr lang="en-US"/>
            </a:pPr>
            <a:r>
              <a:t>Regular Sets and Regular Expressions</a:t>
            </a:r>
            <a:endParaRPr lang="en-US" cap="none">
              <a:solidFill>
                <a:srgbClr val="3D9CF3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268730"/>
            <a:ext cx="11598910" cy="1855470"/>
          </a:xfrm>
        </p:spPr>
        <p:txBody>
          <a:bodyPr vert="horz" wrap="square" lIns="91440" tIns="45720" rIns="91440" bIns="45720" numCol="1" spcCol="215900" anchor="t"/>
          <a:lstStyle/>
          <a:p>
            <a:pPr marL="118745" indent="0">
              <a:lnSpc>
                <a:spcPct val="80000"/>
              </a:lnSpc>
              <a:buNone/>
              <a:defRPr lang="en-US"/>
            </a:pPr>
            <a:r>
              <a:rPr lang="en-US" sz="2800" b="0" cap="none">
                <a:solidFill>
                  <a:srgbClr val="3D9CF3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Constructing languages with operations</a:t>
            </a:r>
            <a:endParaRPr lang="en-US" sz="28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>
              <a:lnSpc>
                <a:spcPct val="80000"/>
              </a:lnSpc>
              <a:defRPr lang="en-US"/>
            </a:pP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Let’s fix an </a:t>
            </a:r>
            <a:r>
              <a:rPr lang="en-US" sz="2800" b="0" cap="none">
                <a:solidFill>
                  <a:srgbClr val="FF0000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alphabet</a:t>
            </a: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, say S = {0, 1}</a:t>
            </a:r>
            <a:endParaRPr lang="en-US" sz="28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>
              <a:lnSpc>
                <a:spcPct val="80000"/>
              </a:lnSpc>
              <a:defRPr lang="en-US"/>
            </a:pP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We can </a:t>
            </a:r>
            <a:r>
              <a:rPr lang="en-US" sz="2800" b="0" cap="none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construct languages</a:t>
            </a:r>
            <a:r>
              <a:rPr lang="en-US" sz="2800" b="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 by starting with simple ones, like {0}, {1} and combining them</a:t>
            </a:r>
            <a:endParaRPr lang="en-US" sz="2800" b="0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</p:txBody>
      </p:sp>
      <p:sp>
        <p:nvSpPr>
          <p:cNvPr id="4" name="Text Box 4"/>
          <p:cNvSpPr/>
          <p:nvPr/>
        </p:nvSpPr>
        <p:spPr>
          <a:xfrm>
            <a:off x="2164080" y="3829050"/>
            <a:ext cx="3566795" cy="8915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spcBef>
                <a:spcPts val="1680"/>
              </a:spcBef>
              <a:defRPr lang="en-US"/>
            </a:pPr>
            <a:r>
              <a:rPr lang="en-US" sz="2800" cap="none">
                <a:latin typeface="Garamond" panose="02020404030301010803" pitchFamily="1" charset="0"/>
                <a:ea typeface="Calibri" panose="020F0502020204030204" pitchFamily="2" charset="0"/>
                <a:cs typeface="Calibri" panose="020F0502020204030204" pitchFamily="2" charset="0"/>
              </a:rPr>
              <a:t>{0}({0}</a:t>
            </a:r>
            <a:r>
              <a:rPr lang="en-US" sz="2800" cap="none">
                <a:latin typeface="Symbol" panose="05050102010706020507" pitchFamily="18" charset="2"/>
                <a:ea typeface="Calibri" panose="020F0502020204030204" pitchFamily="2" charset="0"/>
                <a:cs typeface="Calibri" panose="020F0502020204030204" pitchFamily="2" charset="0"/>
              </a:rPr>
              <a:t></a:t>
            </a:r>
            <a:r>
              <a:rPr lang="en-US" sz="2800" cap="none">
                <a:latin typeface="Garamond" panose="02020404030301010803" pitchFamily="1" charset="0"/>
                <a:ea typeface="Calibri" panose="020F0502020204030204" pitchFamily="2" charset="0"/>
                <a:cs typeface="Calibri" panose="020F0502020204030204" pitchFamily="2" charset="0"/>
              </a:rPr>
              <a:t>{1})*</a:t>
            </a:r>
            <a:br>
              <a:rPr lang="en-US" sz="2800" cap="none">
                <a:latin typeface="Garamond" panose="02020404030301010803" pitchFamily="1" charset="0"/>
                <a:ea typeface="Calibri" panose="020F0502020204030204" pitchFamily="2" charset="0"/>
                <a:cs typeface="Calibri" panose="020F0502020204030204" pitchFamily="2" charset="0"/>
              </a:rPr>
            </a:br>
            <a:r>
              <a:t>all strings that start with </a:t>
            </a:r>
            <a:r>
              <a:rPr lang="en-US" cap="none">
                <a:latin typeface="Garamond" panose="02020404030301010803" pitchFamily="1" charset="0"/>
                <a:ea typeface="Calibri" panose="020F0502020204030204" pitchFamily="2" charset="0"/>
                <a:cs typeface="Calibri" panose="020F0502020204030204" pitchFamily="2" charset="0"/>
              </a:rPr>
              <a:t>0</a:t>
            </a:r>
            <a:endParaRPr lang="en-US" cap="none">
              <a:latin typeface="Garamond" panose="02020404030301010803" pitchFamily="1" charset="0"/>
              <a:ea typeface="Calibri" panose="020F0502020204030204" pitchFamily="2" charset="0"/>
              <a:cs typeface="Calibri" panose="020F0502020204030204" pitchFamily="2" charset="0"/>
            </a:endParaRPr>
          </a:p>
        </p:txBody>
      </p:sp>
      <p:sp>
        <p:nvSpPr>
          <p:cNvPr id="5" name="Text Box 5"/>
          <p:cNvSpPr/>
          <p:nvPr/>
        </p:nvSpPr>
        <p:spPr>
          <a:xfrm>
            <a:off x="2164080" y="5181600"/>
            <a:ext cx="3382645" cy="5219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spcBef>
                <a:spcPts val="1680"/>
              </a:spcBef>
              <a:defRPr lang="en-US"/>
            </a:pPr>
            <a:r>
              <a:rPr lang="en-US" sz="2800" cap="none">
                <a:latin typeface="Garamond" panose="02020404030301010803" pitchFamily="1" charset="0"/>
                <a:ea typeface="Calibri" panose="020F0502020204030204" pitchFamily="2" charset="0"/>
                <a:cs typeface="Calibri" panose="020F0502020204030204" pitchFamily="2" charset="0"/>
              </a:rPr>
              <a:t>({0}{1}*)</a:t>
            </a:r>
            <a:r>
              <a:rPr lang="en-US" sz="2800" cap="none">
                <a:latin typeface="Symbol" panose="05050102010706020507" pitchFamily="18" charset="2"/>
                <a:ea typeface="Calibri" panose="020F0502020204030204" pitchFamily="2" charset="0"/>
                <a:cs typeface="Calibri" panose="020F0502020204030204" pitchFamily="2" charset="0"/>
              </a:rPr>
              <a:t></a:t>
            </a:r>
            <a:r>
              <a:rPr lang="en-US" sz="2800" cap="none">
                <a:latin typeface="Garamond" panose="02020404030301010803" pitchFamily="1" charset="0"/>
                <a:ea typeface="Calibri" panose="020F0502020204030204" pitchFamily="2" charset="0"/>
                <a:cs typeface="Calibri" panose="020F0502020204030204" pitchFamily="2" charset="0"/>
              </a:rPr>
              <a:t>({1}{0}*)</a:t>
            </a:r>
            <a:endParaRPr lang="en-US" sz="2800" cap="none">
              <a:latin typeface="Garamond" panose="02020404030301010803" pitchFamily="1" charset="0"/>
              <a:ea typeface="Calibri" panose="020F0502020204030204" pitchFamily="2" charset="0"/>
              <a:cs typeface="Calibri" panose="020F0502020204030204" pitchFamily="2" charset="0"/>
            </a:endParaRPr>
          </a:p>
        </p:txBody>
      </p:sp>
      <p:sp>
        <p:nvSpPr>
          <p:cNvPr id="6" name="Text Box 6"/>
          <p:cNvSpPr/>
          <p:nvPr/>
        </p:nvSpPr>
        <p:spPr>
          <a:xfrm>
            <a:off x="7559675" y="4038600"/>
            <a:ext cx="1462405" cy="5219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spcBef>
                <a:spcPts val="1680"/>
              </a:spcBef>
              <a:defRPr lang="en-US"/>
            </a:pPr>
            <a:r>
              <a:rPr lang="en-US" sz="2800" cap="none">
                <a:latin typeface="Garamond" panose="02020404030301010803" pitchFamily="1" charset="0"/>
                <a:ea typeface="Calibri" panose="020F0502020204030204" pitchFamily="2" charset="0"/>
                <a:cs typeface="Calibri" panose="020F0502020204030204" pitchFamily="2" charset="0"/>
              </a:rPr>
              <a:t>0(0+1)*</a:t>
            </a:r>
            <a:endParaRPr lang="en-US" cap="none">
              <a:latin typeface="Garamond" panose="02020404030301010803" pitchFamily="1" charset="0"/>
              <a:ea typeface="Calibri" panose="020F0502020204030204" pitchFamily="2" charset="0"/>
              <a:cs typeface="Calibri" panose="020F0502020204030204" pitchFamily="2" charset="0"/>
            </a:endParaRPr>
          </a:p>
        </p:txBody>
      </p:sp>
      <p:sp>
        <p:nvSpPr>
          <p:cNvPr id="7" name="Text Box 7"/>
          <p:cNvSpPr/>
          <p:nvPr/>
        </p:nvSpPr>
        <p:spPr>
          <a:xfrm>
            <a:off x="7559675" y="5181600"/>
            <a:ext cx="1644650" cy="5219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spcBef>
                <a:spcPts val="1680"/>
              </a:spcBef>
              <a:defRPr lang="en-US"/>
            </a:pPr>
            <a:r>
              <a:rPr lang="en-US" sz="2800" cap="none">
                <a:latin typeface="Garamond" panose="02020404030301010803" pitchFamily="1" charset="0"/>
                <a:ea typeface="Calibri" panose="020F0502020204030204" pitchFamily="2" charset="0"/>
                <a:cs typeface="Calibri" panose="020F0502020204030204" pitchFamily="2" charset="0"/>
              </a:rPr>
              <a:t>01*+10*</a:t>
            </a:r>
            <a:endParaRPr lang="en-US" sz="2800" cap="none">
              <a:latin typeface="Garamond" panose="02020404030301010803" pitchFamily="1" charset="0"/>
              <a:ea typeface="Calibri" panose="020F0502020204030204" pitchFamily="2" charset="0"/>
              <a:cs typeface="Calibri" panose="020F0502020204030204" pitchFamily="2" charset="0"/>
            </a:endParaRPr>
          </a:p>
        </p:txBody>
      </p:sp>
      <p:sp>
        <p:nvSpPr>
          <p:cNvPr id="8" name="AutoShape 8"/>
          <p:cNvSpPr/>
          <p:nvPr/>
        </p:nvSpPr>
        <p:spPr>
          <a:xfrm>
            <a:off x="6096000" y="4038600"/>
            <a:ext cx="914400" cy="4572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>
            <a:lvl1pPr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defRPr lang="en-US"/>
            </a:pPr>
          </a:p>
        </p:txBody>
      </p:sp>
      <p:sp>
        <p:nvSpPr>
          <p:cNvPr id="9" name="AutoShape 9"/>
          <p:cNvSpPr/>
          <p:nvPr/>
        </p:nvSpPr>
        <p:spPr>
          <a:xfrm>
            <a:off x="6096000" y="5181600"/>
            <a:ext cx="914400" cy="4572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>
            <a:lvl1pPr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defRPr lang="en-US"/>
            </a:pPr>
          </a:p>
        </p:txBody>
      </p:sp>
      <p:sp>
        <p:nvSpPr>
          <p:cNvPr id="10" name="Slide Number Placeholder 1"/>
          <p:cNvSpPr txBox="1">
            <a:spLocks noGrp="1" noChangeArrowheads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Gill Sans MT" panose="020B0502020104020203" pitchFamily="2" charset="0"/>
                <a:ea typeface="Calibri" panose="020F0502020204030204" pitchFamily="2" charset="0"/>
                <a:cs typeface="Calibri" panose="020F0502020204030204" pitchFamily="2" charset="0"/>
              </a:defRPr>
            </a:lvl9pPr>
          </a:lstStyle>
          <a:p>
            <a:pPr>
              <a:defRPr lang="en-US"/>
            </a:pPr>
            <a:fld id="{3DCF4213-5DD0-9AB4-9E77-ABE10C3968FE}" type="slidenum">
              <a:rPr lang="en-US" sz="1200" cap="none">
                <a:solidFill>
                  <a:srgbClr val="FFFFFF"/>
                </a:solidFill>
              </a:rPr>
            </a:fld>
            <a:endParaRPr lang="en-US" sz="1200" cap="none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Times New Roman"/>
        <a:ea typeface="Times New Roman"/>
        <a:cs typeface="Times New Roman"/>
      </a:majorFont>
      <a:minorFont>
        <a:latin typeface="Times New Roman"/>
        <a:ea typeface="Times New Roma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Times New Roman"/>
        <a:ea typeface="Times New Roman"/>
        <a:cs typeface="Times New Roman"/>
      </a:majorFont>
      <a:minorFont>
        <a:latin typeface="Times New Roman"/>
        <a:ea typeface="Times New Roma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Times New Roman"/>
        <a:ea typeface="Times New Roman"/>
        <a:cs typeface="Times New Roman"/>
      </a:majorFont>
      <a:minorFont>
        <a:latin typeface="Times New Roman"/>
        <a:ea typeface="Times New Roma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18624</Words>
  <Application>WPS Presentation</Application>
  <PresentationFormat/>
  <Paragraphs>1055</Paragraphs>
  <Slides>75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35</vt:i4>
      </vt:variant>
      <vt:variant>
        <vt:lpstr>幻灯片标题</vt:lpstr>
      </vt:variant>
      <vt:variant>
        <vt:i4>75</vt:i4>
      </vt:variant>
    </vt:vector>
  </HeadingPairs>
  <TitlesOfParts>
    <vt:vector size="132" baseType="lpstr">
      <vt:lpstr>Arial</vt:lpstr>
      <vt:lpstr>SimSun</vt:lpstr>
      <vt:lpstr>Wingdings</vt:lpstr>
      <vt:lpstr>Calibri</vt:lpstr>
      <vt:lpstr>Times New Roman</vt:lpstr>
      <vt:lpstr>Trebuchet MS</vt:lpstr>
      <vt:lpstr>Gill Sans MT</vt:lpstr>
      <vt:lpstr>Symbol</vt:lpstr>
      <vt:lpstr>Cambria Math</vt:lpstr>
      <vt:lpstr>MS Mincho</vt:lpstr>
      <vt:lpstr>Segoe Print</vt:lpstr>
      <vt:lpstr>Wingdings</vt:lpstr>
      <vt:lpstr>Garamond</vt:lpstr>
      <vt:lpstr>Microsoft YaHei</vt:lpstr>
      <vt:lpstr>Arial Unicode MS</vt:lpstr>
      <vt:lpstr>Wingdings 2</vt:lpstr>
      <vt:lpstr>PMingLiU</vt:lpstr>
      <vt:lpstr>Wingdings 2</vt:lpstr>
      <vt:lpstr>Wingdings</vt:lpstr>
      <vt:lpstr>Corbel</vt:lpstr>
      <vt:lpstr>Wingdings 3</vt:lpstr>
      <vt:lpstr>Presentation</vt:lpstr>
      <vt:lpstr>Paint.Picture</vt:lpstr>
      <vt:lpstr>Microsoft Equation 3.0</vt:lpstr>
      <vt:lpstr>Microsoft Equation 3.0</vt:lpstr>
      <vt:lpstr>Microsoft Equation 3.0</vt:lpstr>
      <vt:lpstr>Microsoft Equation 3.0</vt:lpstr>
      <vt:lpstr>Microsoft Equation 3.0</vt:lpstr>
      <vt:lpstr>Microsoft Equation 3.0</vt:lpstr>
      <vt:lpstr>Microsoft Equation 3.0</vt:lpstr>
      <vt:lpstr>Microsoft Equation 3.0</vt:lpstr>
      <vt:lpstr>Microsoft Equation 3.0</vt:lpstr>
      <vt:lpstr>Microsoft Equation 3.0</vt:lpstr>
      <vt:lpstr>Paint.Picture</vt:lpstr>
      <vt:lpstr>Microsoft Equation 3.0</vt:lpstr>
      <vt:lpstr>Microsoft Equation 3.0</vt:lpstr>
      <vt:lpstr>Microsoft Equation 3.0</vt:lpstr>
      <vt:lpstr>Microsoft Equation 3.0</vt:lpstr>
      <vt:lpstr>Microsoft Equation 3.0</vt:lpstr>
      <vt:lpstr>Microsoft Equation 3.0</vt:lpstr>
      <vt:lpstr>Microsoft Equation 3.0</vt:lpstr>
      <vt:lpstr>Microsoft Equation 3.0</vt:lpstr>
      <vt:lpstr>Microsoft Equation 3.0</vt:lpstr>
      <vt:lpstr>Microsoft Equation 3.0</vt:lpstr>
      <vt:lpstr>Microsoft Equation 3.0</vt:lpstr>
      <vt:lpstr>Microsoft Equation 3.0</vt:lpstr>
      <vt:lpstr>Microsoft Equation 3.0</vt:lpstr>
      <vt:lpstr>Microsoft Equation 3.0</vt:lpstr>
      <vt:lpstr>Microsoft Equation 3.0</vt:lpstr>
      <vt:lpstr>Microsoft Equation 3.0</vt:lpstr>
      <vt:lpstr>Package</vt:lpstr>
      <vt:lpstr>Microsoft Equation 3.0</vt:lpstr>
      <vt:lpstr>Microsoft Equation 3.0</vt:lpstr>
      <vt:lpstr>Microsoft Equation 3.0</vt:lpstr>
      <vt:lpstr>Microsoft Equation 3.0</vt:lpstr>
      <vt:lpstr>Microsoft Equation 3.0</vt:lpstr>
      <vt:lpstr>Microsoft Equation 3.0</vt:lpstr>
      <vt:lpstr>PowerPoint 演示文稿</vt:lpstr>
      <vt:lpstr>Outline</vt:lpstr>
      <vt:lpstr>Regular Sets and Regular Expressions</vt:lpstr>
      <vt:lpstr>Regular Sets and Regular Expressions</vt:lpstr>
      <vt:lpstr>Regular Sets and Regular Expressions</vt:lpstr>
      <vt:lpstr>Regular Sets and Regular Expressions</vt:lpstr>
      <vt:lpstr>Regular Sets and Regular Expressions</vt:lpstr>
      <vt:lpstr>Regular Sets and Regular Expressions</vt:lpstr>
      <vt:lpstr>Regular Sets and Regular Expressions</vt:lpstr>
      <vt:lpstr>Algebraic Laws for Regular Expressions</vt:lpstr>
      <vt:lpstr>Algebraic Laws for Regular Expressions</vt:lpstr>
      <vt:lpstr>Algebraic Laws for Regular Expressions</vt:lpstr>
      <vt:lpstr>Algebraic Laws for Regular Expressions</vt:lpstr>
      <vt:lpstr>Algebraic Laws for Regular Expressions</vt:lpstr>
      <vt:lpstr>Algebraic Laws for Regular Expressions</vt:lpstr>
      <vt:lpstr>PowerPoint 演示文稿</vt:lpstr>
      <vt:lpstr>Algebraic Laws for Regular Expressions</vt:lpstr>
      <vt:lpstr>Algebraic Laws for Regular Expressions</vt:lpstr>
      <vt:lpstr>Algebraic Laws for Regular Expressions</vt:lpstr>
      <vt:lpstr>Examples</vt:lpstr>
      <vt:lpstr>Examples</vt:lpstr>
      <vt:lpstr>Conversion of FA to RE and Vice Versa </vt:lpstr>
      <vt:lpstr>Conversion of FA to RE and Vice Versa </vt:lpstr>
      <vt:lpstr>Conversion of FA to RE and Vice Versa </vt:lpstr>
      <vt:lpstr>Conversion of FA to RE and Vice Versa </vt:lpstr>
      <vt:lpstr>Conversion of FA to RE and Vice Versa </vt:lpstr>
      <vt:lpstr>Examples: regular expression → eNFA</vt:lpstr>
      <vt:lpstr>Convention</vt:lpstr>
      <vt:lpstr>Conversion of FA to RE and Vice Versa </vt:lpstr>
      <vt:lpstr>Conversion of FA to RE and Vice Versa </vt:lpstr>
      <vt:lpstr>Conversion of FA to RE and Vice Versa </vt:lpstr>
      <vt:lpstr>Conversion of FA to RE and Vice Versa </vt:lpstr>
      <vt:lpstr>Example</vt:lpstr>
      <vt:lpstr>Example</vt:lpstr>
      <vt:lpstr>Example</vt:lpstr>
      <vt:lpstr>Homework</vt:lpstr>
      <vt:lpstr>Pumping Lemma and Applications</vt:lpstr>
      <vt:lpstr>Pumping Lemma and Applications</vt:lpstr>
      <vt:lpstr>Pumping Lemma and Applications</vt:lpstr>
      <vt:lpstr>Closure Properties of Regular Languages</vt:lpstr>
      <vt:lpstr>Regular Grammars</vt:lpstr>
      <vt:lpstr>Grammars</vt:lpstr>
      <vt:lpstr>Grammars</vt:lpstr>
      <vt:lpstr>Grammars</vt:lpstr>
      <vt:lpstr>Grammars</vt:lpstr>
      <vt:lpstr>Grammars</vt:lpstr>
      <vt:lpstr>Grammars</vt:lpstr>
      <vt:lpstr>Grammars</vt:lpstr>
      <vt:lpstr>Another Example</vt:lpstr>
      <vt:lpstr>PowerPoint 演示文稿</vt:lpstr>
      <vt:lpstr>PowerPoint 演示文稿</vt:lpstr>
      <vt:lpstr>Grammars</vt:lpstr>
      <vt:lpstr>A Non-Linear Grammar</vt:lpstr>
      <vt:lpstr> Linear Grammars</vt:lpstr>
      <vt:lpstr>Another Linear Grammar</vt:lpstr>
      <vt:lpstr>Right-Linear Grammars (RLG)</vt:lpstr>
      <vt:lpstr>Left-Linear Grammars (LLG)</vt:lpstr>
      <vt:lpstr>Regular Grammars</vt:lpstr>
      <vt:lpstr>Language of a Regular Grammar</vt:lpstr>
      <vt:lpstr>Language of a Regular Grammar</vt:lpstr>
      <vt:lpstr>Example</vt:lpstr>
      <vt:lpstr>Reg. Grammars Vs  Reg. Languages</vt:lpstr>
      <vt:lpstr>1. RLG→ εNFA</vt:lpstr>
      <vt:lpstr>2. εNFA → RLG</vt:lpstr>
      <vt:lpstr>Examples</vt:lpstr>
      <vt:lpstr>Examples</vt:lpstr>
      <vt:lpstr>Left Linear Grammars</vt:lpstr>
      <vt:lpstr>Example</vt:lpstr>
      <vt:lpstr>Example (continued)</vt:lpstr>
      <vt:lpstr>PowerPoint 演示文稿</vt:lpstr>
      <vt:lpstr>Exercise</vt:lpstr>
      <vt:lpstr>Home work</vt:lpstr>
      <vt:lpstr>Home work</vt:lpstr>
      <vt:lpstr>Home work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የአጉንታ ልጅ</dc:creator>
  <cp:lastModifiedBy>sfsaa</cp:lastModifiedBy>
  <cp:revision>111</cp:revision>
  <dcterms:created xsi:type="dcterms:W3CDTF">2021-02-02T11:53:00Z</dcterms:created>
  <dcterms:modified xsi:type="dcterms:W3CDTF">2024-06-04T12:43:57Z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0D16ED20E0AB4CBC92991F66F6F7F8A5_13</vt:lpwstr>
  </property>
  <property fmtid="{D5CDD505-2E9C-101B-9397-08002B2CF9AE}" pid="3" name="KSOProductBuildVer">
    <vt:lpwstr>2057-12.2.0.16909</vt:lpwstr>
  </property>
</Properties>
</file>