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05"/>
  </p:notesMasterIdLst>
  <p:handoutMasterIdLst>
    <p:handoutMasterId r:id="rId106"/>
  </p:handoutMasterIdLst>
  <p:sldIdLst>
    <p:sldId id="833" r:id="rId3"/>
    <p:sldId id="834" r:id="rId4"/>
    <p:sldId id="836" r:id="rId5"/>
    <p:sldId id="838" r:id="rId6"/>
    <p:sldId id="839" r:id="rId7"/>
    <p:sldId id="840" r:id="rId8"/>
    <p:sldId id="841" r:id="rId9"/>
    <p:sldId id="842" r:id="rId10"/>
    <p:sldId id="843" r:id="rId11"/>
    <p:sldId id="844" r:id="rId12"/>
    <p:sldId id="846" r:id="rId13"/>
    <p:sldId id="848" r:id="rId14"/>
    <p:sldId id="849" r:id="rId15"/>
    <p:sldId id="850" r:id="rId16"/>
    <p:sldId id="851" r:id="rId17"/>
    <p:sldId id="852" r:id="rId18"/>
    <p:sldId id="853" r:id="rId19"/>
    <p:sldId id="854" r:id="rId20"/>
    <p:sldId id="855" r:id="rId21"/>
    <p:sldId id="856" r:id="rId22"/>
    <p:sldId id="857" r:id="rId23"/>
    <p:sldId id="858" r:id="rId24"/>
    <p:sldId id="860" r:id="rId25"/>
    <p:sldId id="862" r:id="rId26"/>
    <p:sldId id="863" r:id="rId27"/>
    <p:sldId id="864" r:id="rId28"/>
    <p:sldId id="866" r:id="rId29"/>
    <p:sldId id="867" r:id="rId30"/>
    <p:sldId id="868" r:id="rId31"/>
    <p:sldId id="869" r:id="rId32"/>
    <p:sldId id="870" r:id="rId33"/>
    <p:sldId id="871" r:id="rId34"/>
    <p:sldId id="872" r:id="rId35"/>
    <p:sldId id="873" r:id="rId36"/>
    <p:sldId id="874" r:id="rId37"/>
    <p:sldId id="875" r:id="rId38"/>
    <p:sldId id="876" r:id="rId39"/>
    <p:sldId id="877" r:id="rId40"/>
    <p:sldId id="878" r:id="rId41"/>
    <p:sldId id="879" r:id="rId42"/>
    <p:sldId id="880" r:id="rId43"/>
    <p:sldId id="881" r:id="rId44"/>
    <p:sldId id="882" r:id="rId45"/>
    <p:sldId id="883" r:id="rId46"/>
    <p:sldId id="884" r:id="rId47"/>
    <p:sldId id="885" r:id="rId48"/>
    <p:sldId id="886" r:id="rId49"/>
    <p:sldId id="887" r:id="rId50"/>
    <p:sldId id="888" r:id="rId51"/>
    <p:sldId id="889" r:id="rId52"/>
    <p:sldId id="890" r:id="rId53"/>
    <p:sldId id="891" r:id="rId54"/>
    <p:sldId id="892" r:id="rId55"/>
    <p:sldId id="893" r:id="rId56"/>
    <p:sldId id="894" r:id="rId57"/>
    <p:sldId id="895" r:id="rId58"/>
    <p:sldId id="896" r:id="rId59"/>
    <p:sldId id="897" r:id="rId60"/>
    <p:sldId id="898" r:id="rId61"/>
    <p:sldId id="899" r:id="rId62"/>
    <p:sldId id="900" r:id="rId63"/>
    <p:sldId id="901" r:id="rId64"/>
    <p:sldId id="902" r:id="rId65"/>
    <p:sldId id="903" r:id="rId66"/>
    <p:sldId id="904" r:id="rId67"/>
    <p:sldId id="905" r:id="rId68"/>
    <p:sldId id="906" r:id="rId69"/>
    <p:sldId id="907" r:id="rId70"/>
    <p:sldId id="908" r:id="rId71"/>
    <p:sldId id="909" r:id="rId72"/>
    <p:sldId id="910" r:id="rId73"/>
    <p:sldId id="911" r:id="rId74"/>
    <p:sldId id="912" r:id="rId75"/>
    <p:sldId id="913" r:id="rId76"/>
    <p:sldId id="914" r:id="rId77"/>
    <p:sldId id="915" r:id="rId78"/>
    <p:sldId id="916" r:id="rId79"/>
    <p:sldId id="918" r:id="rId80"/>
    <p:sldId id="919" r:id="rId81"/>
    <p:sldId id="920" r:id="rId82"/>
    <p:sldId id="921" r:id="rId83"/>
    <p:sldId id="922" r:id="rId84"/>
    <p:sldId id="923" r:id="rId85"/>
    <p:sldId id="924" r:id="rId86"/>
    <p:sldId id="925" r:id="rId87"/>
    <p:sldId id="926" r:id="rId88"/>
    <p:sldId id="927" r:id="rId89"/>
    <p:sldId id="928" r:id="rId90"/>
    <p:sldId id="929" r:id="rId91"/>
    <p:sldId id="930" r:id="rId92"/>
    <p:sldId id="931" r:id="rId93"/>
    <p:sldId id="932" r:id="rId94"/>
    <p:sldId id="933" r:id="rId95"/>
    <p:sldId id="934" r:id="rId96"/>
    <p:sldId id="936" r:id="rId97"/>
    <p:sldId id="937" r:id="rId98"/>
    <p:sldId id="938" r:id="rId99"/>
    <p:sldId id="939" r:id="rId100"/>
    <p:sldId id="940" r:id="rId101"/>
    <p:sldId id="941" r:id="rId102"/>
    <p:sldId id="942" r:id="rId103"/>
    <p:sldId id="832" r:id="rId104"/>
  </p:sldIdLst>
  <p:sldSz cx="12192000" cy="6858000"/>
  <p:notesSz cx="6881495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055" autoAdjust="0"/>
  </p:normalViewPr>
  <p:slideViewPr>
    <p:cSldViewPr snapToGrid="0">
      <p:cViewPr varScale="1">
        <p:scale>
          <a:sx n="58" d="100"/>
          <a:sy n="58" d="100"/>
        </p:scale>
        <p:origin x="11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9" Type="http://schemas.openxmlformats.org/officeDocument/2006/relationships/tableStyles" Target="tableStyles.xml"/><Relationship Id="rId108" Type="http://schemas.openxmlformats.org/officeDocument/2006/relationships/viewProps" Target="viewProps.xml"/><Relationship Id="rId107" Type="http://schemas.openxmlformats.org/officeDocument/2006/relationships/presProps" Target="presProps.xml"/><Relationship Id="rId106" Type="http://schemas.openxmlformats.org/officeDocument/2006/relationships/handoutMaster" Target="handoutMasters/handoutMaster1.xml"/><Relationship Id="rId105" Type="http://schemas.openxmlformats.org/officeDocument/2006/relationships/notesMaster" Target="notesMasters/notesMaster1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50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1.wmf"/><Relationship Id="rId1" Type="http://schemas.openxmlformats.org/officeDocument/2006/relationships/image" Target="../media/image6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61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40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9CD452-6B32-4CEB-BAC6-DAC1F24A2EFA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EBC10-AEC0-4F11-8BB8-DCE231A5715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A399C5B-032D-4600-B520-FEF23E744E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73892"/>
            <a:ext cx="5505450" cy="3660458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CEAF900A-D127-4761-9989-E5C9575D9F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479" y="1553028"/>
            <a:ext cx="9144000" cy="1855304"/>
          </a:xfrm>
        </p:spPr>
        <p:txBody>
          <a:bodyPr anchor="b"/>
          <a:lstStyle>
            <a:lvl1pPr algn="ctr">
              <a:defRPr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1429"/>
            <a:ext cx="9144000" cy="1266371"/>
          </a:xfrm>
        </p:spPr>
        <p:txBody>
          <a:bodyPr>
            <a:normAutofit/>
          </a:bodyPr>
          <a:lstStyle>
            <a:lvl1pPr marL="0" indent="0" algn="ctr">
              <a:buNone/>
              <a:defRPr sz="3600" b="1">
                <a:solidFill>
                  <a:srgbClr val="0070C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Slide Number Placeholder 5"/>
          <p:cNvSpPr txBox="1"/>
          <p:nvPr/>
        </p:nvSpPr>
        <p:spPr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375"/>
            <a:ext cx="10515600" cy="5081588"/>
          </a:xfrm>
        </p:spPr>
        <p:txBody>
          <a:bodyPr>
            <a:normAutofit/>
          </a:bodyPr>
          <a:lstStyle>
            <a:lvl1pPr marL="228600" indent="-228600" algn="just">
              <a:buFont typeface="Wingdings" panose="05000000000000000000" pitchFamily="2" charset="2"/>
              <a:buChar char="§"/>
              <a:defRPr sz="30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algn="just">
              <a:buClr>
                <a:srgbClr val="0070C0"/>
              </a:buClr>
              <a:buSzPct val="60000"/>
              <a:buFont typeface="Wingdings" panose="05000000000000000000" pitchFamily="2" charset="2"/>
              <a:buChar char=""/>
              <a:defRPr sz="2800" b="1">
                <a:solidFill>
                  <a:srgbClr val="0070C0"/>
                </a:solidFill>
              </a:defRPr>
            </a:lvl2pPr>
            <a:lvl3pPr algn="just">
              <a:defRPr sz="2400" b="1">
                <a:solidFill>
                  <a:srgbClr val="FF0000"/>
                </a:solidFill>
              </a:defRPr>
            </a:lvl3pPr>
            <a:lvl4pPr marL="1600200" indent="-228600" algn="just">
              <a:buClr>
                <a:schemeClr val="accent6">
                  <a:lumMod val="75000"/>
                </a:schemeClr>
              </a:buClr>
              <a:buSzPct val="60000"/>
              <a:buFont typeface="Trebuchet MS" panose="020B0603020202020204" pitchFamily="34" charset="0"/>
              <a:buChar char="»"/>
              <a:defRPr sz="2000" b="1">
                <a:solidFill>
                  <a:srgbClr val="7030A0"/>
                </a:solidFill>
              </a:defRPr>
            </a:lvl4pPr>
            <a:lvl5pPr algn="just">
              <a:defRPr sz="2000" b="1">
                <a:solidFill>
                  <a:srgbClr val="00B05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21070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13189"/>
            <a:ext cx="5181600" cy="49637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 txBox="1"/>
          <p:nvPr userDrawn="1"/>
        </p:nvSpPr>
        <p:spPr>
          <a:xfrm>
            <a:off x="11219542" y="-9413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607" y="268607"/>
            <a:ext cx="11137900" cy="6588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7052" y="1268415"/>
            <a:ext cx="11137900" cy="5113337"/>
          </a:xfr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sz="28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7"/>
          <p:cNvSpPr txBox="1"/>
          <p:nvPr userDrawn="1"/>
        </p:nvSpPr>
        <p:spPr>
          <a:xfrm>
            <a:off x="11713210" y="2717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098"/>
            <a:ext cx="10515600" cy="984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92200"/>
            <a:ext cx="10515600" cy="508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 useBgFill="1">
        <p:nvSpPr>
          <p:cNvPr id="10" name="Slide Number Placeholder 5"/>
          <p:cNvSpPr txBox="1"/>
          <p:nvPr/>
        </p:nvSpPr>
        <p:spPr>
          <a:xfrm>
            <a:off x="11234057" y="0"/>
            <a:ext cx="812800" cy="550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US" sz="1800" b="1" dirty="0">
                <a:solidFill>
                  <a:srgbClr val="0070C0"/>
                </a:solidFill>
              </a:rPr>
              <a:t>4</a:t>
            </a:r>
            <a:r>
              <a:rPr lang="en-US" sz="1800" b="1" dirty="0">
                <a:solidFill>
                  <a:srgbClr val="0070C0"/>
                </a:solidFill>
              </a:rPr>
              <a:t>-</a:t>
            </a:r>
            <a:fld id="{4718B81D-0182-44A6-97B5-969885B107D6}" type="slidenum">
              <a:rPr lang="en-US" sz="1800" b="1" smtClean="0">
                <a:solidFill>
                  <a:srgbClr val="0070C0"/>
                </a:solidFill>
              </a:rPr>
            </a:fld>
            <a:endParaRPr lang="en-US" sz="1800" b="1" dirty="0">
              <a:solidFill>
                <a:srgbClr val="0070C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0C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rgbClr val="0070C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b="1" kern="1200">
          <a:solidFill>
            <a:srgbClr val="FF000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7030A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1" kern="1200">
          <a:solidFill>
            <a:srgbClr val="00B05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6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2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3" Type="http://schemas.openxmlformats.org/officeDocument/2006/relationships/image" Target="../media/image20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5.png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2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8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oleObject" Target="../embeddings/oleObject24.bin"/><Relationship Id="rId7" Type="http://schemas.openxmlformats.org/officeDocument/2006/relationships/image" Target="../media/image32.wmf"/><Relationship Id="rId6" Type="http://schemas.openxmlformats.org/officeDocument/2006/relationships/oleObject" Target="../embeddings/oleObject23.bin"/><Relationship Id="rId5" Type="http://schemas.openxmlformats.org/officeDocument/2006/relationships/image" Target="../media/image31.png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9.wmf"/><Relationship Id="rId11" Type="http://schemas.openxmlformats.org/officeDocument/2006/relationships/vmlDrawing" Target="../drawings/vmlDrawing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8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37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4.xml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8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2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9.w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9.bin"/><Relationship Id="rId8" Type="http://schemas.openxmlformats.org/officeDocument/2006/relationships/image" Target="../media/image46.wmf"/><Relationship Id="rId7" Type="http://schemas.openxmlformats.org/officeDocument/2006/relationships/oleObject" Target="../embeddings/oleObject38.bin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44.wmf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8.png"/><Relationship Id="rId10" Type="http://schemas.openxmlformats.org/officeDocument/2006/relationships/image" Target="../media/image47.wmf"/><Relationship Id="rId1" Type="http://schemas.openxmlformats.org/officeDocument/2006/relationships/oleObject" Target="../embeddings/oleObject35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9.wmf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1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9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5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49.wmf"/><Relationship Id="rId11" Type="http://schemas.openxmlformats.org/officeDocument/2006/relationships/vmlDrawing" Target="../drawings/vmlDrawing1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49.wmf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4.png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5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8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1.w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0.wmf"/><Relationship Id="rId1" Type="http://schemas.openxmlformats.org/officeDocument/2006/relationships/oleObject" Target="../embeddings/oleObject60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1.wmf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63.wmf"/><Relationship Id="rId2" Type="http://schemas.openxmlformats.org/officeDocument/2006/relationships/oleObject" Target="../embeddings/oleObject62.bin"/><Relationship Id="rId1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8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3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66.wmf"/><Relationship Id="rId2" Type="http://schemas.openxmlformats.org/officeDocument/2006/relationships/oleObject" Target="../embeddings/oleObject65.bin"/><Relationship Id="rId1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7.png"/><Relationship Id="rId2" Type="http://schemas.openxmlformats.org/officeDocument/2006/relationships/image" Target="../media/image61.wmf"/><Relationship Id="rId1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69.bin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3.png"/><Relationship Id="rId4" Type="http://schemas.openxmlformats.org/officeDocument/2006/relationships/image" Target="../media/image61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2.wmf"/><Relationship Id="rId1" Type="http://schemas.openxmlformats.org/officeDocument/2006/relationships/oleObject" Target="../embeddings/oleObject71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1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2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73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6.wmf"/><Relationship Id="rId1" Type="http://schemas.openxmlformats.org/officeDocument/2006/relationships/oleObject" Target="../embeddings/oleObject7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9.wmf"/><Relationship Id="rId3" Type="http://schemas.openxmlformats.org/officeDocument/2006/relationships/oleObject" Target="../embeddings/oleObject79.bin"/><Relationship Id="rId2" Type="http://schemas.openxmlformats.org/officeDocument/2006/relationships/image" Target="../media/image78.wmf"/><Relationship Id="rId1" Type="http://schemas.openxmlformats.org/officeDocument/2006/relationships/oleObject" Target="../embeddings/oleObject7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83.png"/><Relationship Id="rId6" Type="http://schemas.openxmlformats.org/officeDocument/2006/relationships/image" Target="../media/image82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2" Type="http://schemas.openxmlformats.org/officeDocument/2006/relationships/image" Target="../media/image80.wmf"/><Relationship Id="rId1" Type="http://schemas.openxmlformats.org/officeDocument/2006/relationships/oleObject" Target="../embeddings/oleObject80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.w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5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2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8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0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1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5"/>
          <p:cNvSpPr>
            <a:spLocks noChangeArrowheads="1"/>
          </p:cNvSpPr>
          <p:nvPr/>
        </p:nvSpPr>
        <p:spPr bwMode="auto">
          <a:xfrm>
            <a:off x="609600" y="304800"/>
            <a:ext cx="5922963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r">
              <a:spcBef>
                <a:spcPct val="40000"/>
              </a:spcBef>
            </a:pPr>
            <a:r>
              <a:rPr lang="en-US" altLang="en-US" sz="1800" dirty="0" smtClean="0"/>
              <a:t> </a:t>
            </a:r>
            <a:endParaRPr lang="en-US" altLang="en-US" sz="1800" dirty="0"/>
          </a:p>
        </p:txBody>
      </p:sp>
      <p:sp>
        <p:nvSpPr>
          <p:cNvPr id="9219" name="Line 6"/>
          <p:cNvSpPr>
            <a:spLocks noChangeShapeType="1"/>
          </p:cNvSpPr>
          <p:nvPr/>
        </p:nvSpPr>
        <p:spPr bwMode="auto">
          <a:xfrm>
            <a:off x="1084263" y="5949950"/>
            <a:ext cx="10023475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8"/>
          <p:cNvSpPr txBox="1">
            <a:spLocks noChangeArrowheads="1"/>
          </p:cNvSpPr>
          <p:nvPr/>
        </p:nvSpPr>
        <p:spPr bwMode="auto">
          <a:xfrm>
            <a:off x="337820" y="1168400"/>
            <a:ext cx="11715750" cy="4628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  <a:buClrTx/>
              <a:buSzTx/>
              <a:buNone/>
            </a:pP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Grammar and</a:t>
            </a:r>
            <a:r>
              <a:rPr lang="en-GB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Languages</a:t>
            </a:r>
            <a:endParaRPr lang="en-US" alt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endParaRPr lang="en-US" altLang="en-US" sz="3600" dirty="0"/>
          </a:p>
        </p:txBody>
      </p:sp>
      <p:sp>
        <p:nvSpPr>
          <p:cNvPr id="9221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73A09FE1-CC82-497A-9491-7CD798A58463}" type="slidenum">
              <a:rPr lang="en-US" altLang="en-US" sz="1200" smtClean="0">
                <a:solidFill>
                  <a:srgbClr val="FFFFFF"/>
                </a:solidFill>
              </a:rPr>
            </a:fld>
            <a:endParaRPr lang="en-US" altLang="en-US" sz="120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 and </a:t>
            </a:r>
            <a:r>
              <a:rPr lang="en-US" dirty="0"/>
              <a:t>Sentential </a:t>
            </a:r>
            <a:r>
              <a:rPr lang="en-US" dirty="0" smtClean="0"/>
              <a:t>Forms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9700" y="1095375"/>
                <a:ext cx="11706860" cy="5081905"/>
              </a:xfrm>
            </p:spPr>
            <p:txBody>
              <a:bodyPr/>
              <a:lstStyle/>
              <a:p>
                <a:r>
                  <a:rPr lang="en-US" altLang="en-US" sz="2600" b="0" dirty="0" smtClean="0"/>
                  <a:t>Sentential Forms:</a:t>
                </a:r>
                <a:endParaRPr lang="en-US" altLang="en-US" sz="2600" b="0" dirty="0" smtClean="0"/>
              </a:p>
              <a:p>
                <a:pPr lvl="1"/>
                <a:r>
                  <a:rPr lang="en-US" altLang="en-US" sz="2600" b="0" dirty="0"/>
                  <a:t>Any string of variables </a:t>
                </a:r>
                <a:r>
                  <a:rPr lang="en-US" altLang="en-US" sz="2600" b="0" dirty="0">
                    <a:solidFill>
                      <a:srgbClr val="000000"/>
                    </a:solidFill>
                  </a:rPr>
                  <a:t>and/or </a:t>
                </a:r>
                <a:r>
                  <a:rPr lang="en-US" altLang="en-US" sz="2600" b="0" dirty="0"/>
                  <a:t>terminals derived </a:t>
                </a:r>
                <a:r>
                  <a:rPr lang="en-US" altLang="en-US" sz="2600" b="0" dirty="0">
                    <a:solidFill>
                      <a:srgbClr val="000000"/>
                    </a:solidFill>
                  </a:rPr>
                  <a:t>from the start symbol </a:t>
                </a:r>
                <a:r>
                  <a:rPr lang="en-US" altLang="en-US" sz="2600" b="0" dirty="0"/>
                  <a:t>is called a </a:t>
                </a:r>
                <a:r>
                  <a:rPr lang="en-US" altLang="en-US" sz="2600" b="0" i="1" dirty="0">
                    <a:solidFill>
                      <a:srgbClr val="FF0066"/>
                    </a:solidFill>
                  </a:rPr>
                  <a:t>sentential form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/>
                  <a:t>Formally,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 sz="2600" b="0" dirty="0"/>
                  <a:t> is a sentential form </a:t>
                </a:r>
                <a:r>
                  <a:rPr lang="en-US" altLang="en-US" sz="2600" b="0" dirty="0" err="1"/>
                  <a:t>iff</a:t>
                </a:r>
                <a:r>
                  <a:rPr lang="en-US" altLang="en-US" sz="2600" b="0" dirty="0"/>
                  <a:t> 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6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6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6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endParaRPr lang="en-US" altLang="en-US" sz="2600" dirty="0" smtClean="0">
                  <a:sym typeface="+mn-ea"/>
                </a:endParaRPr>
              </a:p>
              <a:p>
                <a:pPr marL="457200" lvl="1" indent="0">
                  <a:buNone/>
                </a:pPr>
                <a:r>
                  <a:rPr lang="en-US" altLang="en-US" sz="2600" dirty="0" smtClean="0">
                    <a:sym typeface="+mn-ea"/>
                  </a:rPr>
                  <a:t>For a grammar  </a:t>
                </a:r>
                <a14:m>
                  <m:oMath xmlns:m="http://schemas.openxmlformats.org/officeDocument/2006/math">
                    <m:r>
                      <a:rPr lang="en-US" altLang="en-US" sz="26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sz="2600" dirty="0" smtClean="0">
                    <a:sym typeface="+mn-ea"/>
                  </a:rPr>
                  <a:t>  with start variable  </a:t>
                </a:r>
                <a14:m>
                  <m:oMath xmlns:m="http://schemas.openxmlformats.org/officeDocument/2006/math">
                    <m:r>
                      <a:rPr lang="en-US" altLang="en-US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altLang="en-US" sz="2600" dirty="0" smtClean="0">
                    <a:sym typeface="+mn-ea"/>
                  </a:rPr>
                  <a:t>   </a:t>
                </a:r>
                <a:endParaRPr lang="en-US" altLang="en-US" sz="2600" dirty="0" smtClean="0"/>
              </a:p>
              <a:p>
                <a:pPr marL="457200" lvl="1" indent="0">
                  <a:buNone/>
                </a:pPr>
                <a:endParaRPr lang="en-US" altLang="en-US" sz="2600" b="0" dirty="0"/>
              </a:p>
              <a:p>
                <a:pPr marL="0" indent="0">
                  <a:buNone/>
                </a:pPr>
                <a:endParaRPr lang="en-US" altLang="en-US" sz="26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9700" y="1095375"/>
                <a:ext cx="11706860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136775" y="3833495"/>
          <a:ext cx="60198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67" name="Equation" r:id="rId2" imgW="4775200" imgH="825500" progId="Equation.3">
                  <p:embed/>
                </p:oleObj>
              </mc:Choice>
              <mc:Fallback>
                <p:oleObj name="Equation" r:id="rId2" imgW="4775200" imgH="825500" progId="Equation.3">
                  <p:embed/>
                  <p:pic>
                    <p:nvPicPr>
                      <p:cNvPr id="0" name="Picture 78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775" y="3833495"/>
                        <a:ext cx="6019800" cy="8953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475231" y="5593715"/>
            <a:ext cx="39954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of terminals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V="1">
            <a:off x="4151630" y="4603115"/>
            <a:ext cx="0" cy="990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Pumping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675" y="1214755"/>
                <a:ext cx="11612245" cy="518604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en-US" b="0" dirty="0" smtClean="0"/>
                  <a:t>Non-CFL’s typically involve trying to match two pairs of counts or match two strings.</a:t>
                </a:r>
                <a:endParaRPr lang="en-US" altLang="en-US" b="0" dirty="0" smtClean="0"/>
              </a:p>
              <a:p>
                <a:r>
                  <a:rPr lang="en-US" altLang="en-US" b="0" dirty="0">
                    <a:solidFill>
                      <a:srgbClr val="33CC33"/>
                    </a:solidFill>
                  </a:rPr>
                  <a:t>Example</a:t>
                </a:r>
                <a:r>
                  <a:rPr lang="en-US" altLang="en-US" b="0" dirty="0"/>
                  <a:t>: </a:t>
                </a:r>
                <a:r>
                  <a:rPr lang="en-US" altLang="en-US" b="0" dirty="0" smtClean="0"/>
                  <a:t>the text uses </a:t>
                </a:r>
                <a:r>
                  <a:rPr lang="en-US" altLang="en-US" b="0" dirty="0"/>
                  <a:t>the pumping lemma to show </a:t>
                </a:r>
                <a:r>
                  <a:rPr lang="en-US" altLang="en-US" b="0" i="0" dirty="0" smtClean="0">
                    <a:latin typeface="+mj-lt"/>
                  </a:rPr>
                  <a:t>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dirty="0" err="1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b="0" dirty="0"/>
                  <a:t> is not a CFL.</a:t>
                </a:r>
                <a:endParaRPr lang="en-US" altLang="en-US" b="0" dirty="0"/>
              </a:p>
              <a:p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b="0" dirty="0"/>
                  <a:t> is a CFL.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We can match one pair of counts.</a:t>
                </a:r>
                <a:endParaRPr lang="en-US" altLang="en-US" b="0" dirty="0"/>
              </a:p>
              <a:p>
                <a:r>
                  <a:rPr lang="en-US" altLang="en-US" b="0" dirty="0"/>
                  <a:t>But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b="0" dirty="0"/>
                  <a:t> is not.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We can’t match two pairs, or three counts as a group.</a:t>
                </a:r>
                <a:endParaRPr lang="en-US" altLang="en-US" b="0" dirty="0"/>
              </a:p>
              <a:p>
                <a:r>
                  <a:rPr lang="en-US" altLang="en-US" b="0" dirty="0">
                    <a:solidFill>
                      <a:srgbClr val="3366FF"/>
                    </a:solidFill>
                  </a:rPr>
                  <a:t>Proof</a:t>
                </a:r>
                <a:r>
                  <a:rPr lang="en-US" altLang="en-US" b="0" dirty="0"/>
                  <a:t> using the pumping lemma.</a:t>
                </a:r>
                <a:endParaRPr lang="en-US" altLang="en-US" b="0" dirty="0"/>
              </a:p>
              <a:p>
                <a:pPr lvl="1"/>
                <a:r>
                  <a:rPr lang="en-US" altLang="en-US" b="0" dirty="0" smtClean="0"/>
                  <a:t>Suppose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b="0" dirty="0"/>
                  <a:t> were a CFL.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 be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b="0" dirty="0"/>
                  <a:t>’s pumping-lemma constant</a:t>
                </a:r>
                <a:r>
                  <a:rPr lang="en-US" altLang="en-US" b="0" dirty="0" smtClean="0"/>
                  <a:t>.</a:t>
                </a:r>
                <a:endParaRPr lang="en-US" altLang="en-US" b="0" dirty="0" smtClean="0"/>
              </a:p>
              <a:p>
                <a:pPr lvl="1"/>
                <a:r>
                  <a:rPr lang="en-US" alt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2"/>
                <a:r>
                  <a:rPr lang="en-US" altLang="en-US" b="0" dirty="0"/>
                  <a:t>We can write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</a:rPr>
                      <m:t>𝑢𝑣𝑤𝑥𝑦</m:t>
                    </m:r>
                  </m:oMath>
                </a14:m>
                <a:r>
                  <a:rPr lang="en-US" altLang="en-US" b="0" dirty="0"/>
                  <a:t>, where    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</a:rPr>
                      <m:t>𝑣𝑤𝑥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dirty="0" err="1">
                        <a:latin typeface="Cambria Math" panose="02040503050406030204" pitchFamily="18" charset="0"/>
                      </a:rPr>
                      <m:t>𝑣𝑥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 smtClean="0"/>
                  <a:t>.</a:t>
                </a:r>
                <a:endParaRPr lang="en-US" alt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675" y="1214755"/>
                <a:ext cx="11612245" cy="5186045"/>
              </a:xfrm>
              <a:blipFill rotWithShape="1">
                <a:blip r:embed="rId1"/>
                <a:stretch>
                  <a:fillRect t="-90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Pumping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7170" y="1214755"/>
                <a:ext cx="11744325" cy="5186045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b="0" dirty="0">
                    <a:solidFill>
                      <a:srgbClr val="CC3300"/>
                    </a:solidFill>
                  </a:rPr>
                  <a:t>Case 1</a:t>
                </a:r>
                <a:r>
                  <a:rPr lang="en-US" altLang="en-US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r>
                  <a:rPr lang="en-US" altLang="en-US" b="0" dirty="0"/>
                  <a:t> has no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en-US" b="0" dirty="0"/>
                  <a:t>s.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Then at least one of them is a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/>
                  <a:t>,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𝑢𝑤𝑦</m:t>
                    </m:r>
                  </m:oMath>
                </a14:m>
                <a:r>
                  <a:rPr lang="en-US" altLang="en-US" b="0" dirty="0"/>
                  <a:t> has at most one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/>
                  <a:t>, which no string in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b="0" dirty="0"/>
                  <a:t> does.</a:t>
                </a:r>
                <a:endParaRPr lang="en-US" altLang="en-US" b="0" dirty="0"/>
              </a:p>
              <a:p>
                <a:r>
                  <a:rPr lang="en-US" altLang="en-US" b="0" dirty="0"/>
                  <a:t>Still considering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r>
                  <a:rPr lang="en-US" altLang="en-US" b="0" dirty="0">
                    <a:solidFill>
                      <a:srgbClr val="CC3300"/>
                    </a:solidFill>
                  </a:rPr>
                  <a:t>Case 2</a:t>
                </a:r>
                <a:r>
                  <a:rPr lang="en-US" altLang="en-US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𝑣𝑥</m:t>
                    </m:r>
                  </m:oMath>
                </a14:m>
                <a:r>
                  <a:rPr lang="en-US" altLang="en-US" b="0" dirty="0"/>
                  <a:t> has at least one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𝑣𝑤𝑥</m:t>
                    </m:r>
                  </m:oMath>
                </a14:m>
                <a:r>
                  <a:rPr lang="en-US" altLang="en-US" b="0" dirty="0"/>
                  <a:t> is too short (</a:t>
                </a:r>
                <a:r>
                  <a:rPr lang="en-US" altLang="en-US" b="0" dirty="0" smtClean="0"/>
                  <a:t>length </a:t>
                </a:r>
                <a:r>
                  <a:rPr lang="en-US" altLang="en-US" b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≤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) to extend to all three blocks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/>
                  <a:t>’s in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b="0" i="1" baseline="30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Thus,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𝑢𝑤𝑦</m:t>
                    </m:r>
                  </m:oMath>
                </a14:m>
                <a:r>
                  <a:rPr lang="en-US" altLang="en-US" b="0" dirty="0"/>
                  <a:t> has at least one block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/>
                  <a:t>’s, and at least one block with fewer than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/>
                  <a:t>’s.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Thus,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𝑢𝑤𝑦</m:t>
                    </m:r>
                  </m:oMath>
                </a14:m>
                <a:r>
                  <a:rPr lang="en-US" altLang="en-US" b="0" dirty="0"/>
                  <a:t> is not in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b="0" dirty="0" smtClean="0"/>
                  <a:t>.</a:t>
                </a:r>
                <a:endParaRPr lang="en-US" alt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7170" y="1214755"/>
                <a:ext cx="11744325" cy="518604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pPr marL="3657600" lvl="8" indent="457200">
              <a:buNone/>
            </a:pPr>
            <a:r>
              <a:rPr lang="en-GB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Thanks!!!</a:t>
            </a:r>
            <a:endParaRPr lang="en-GB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Languages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6530" y="1095375"/>
                <a:ext cx="11829415" cy="5081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sz="2600" dirty="0" smtClean="0"/>
                  <a:t>A language</a:t>
                </a:r>
                <a:r>
                  <a:rPr lang="en-US" altLang="en-US" sz="2600" b="0" dirty="0" smtClean="0"/>
                  <a:t> that is defined by some </a:t>
                </a:r>
                <a:r>
                  <a:rPr lang="en-US" altLang="en-US" sz="2600" dirty="0" smtClean="0"/>
                  <a:t>CFG </a:t>
                </a:r>
                <a:r>
                  <a:rPr lang="en-US" altLang="en-US" sz="2600" b="0" dirty="0" smtClean="0"/>
                  <a:t>is called a </a:t>
                </a:r>
                <a:r>
                  <a:rPr lang="en-US" altLang="en-US" sz="2600" b="0" i="1" dirty="0">
                    <a:solidFill>
                      <a:srgbClr val="FF0066"/>
                    </a:solidFill>
                  </a:rPr>
                  <a:t>context-free language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rgbClr val="0000FF"/>
                    </a:solidFill>
                  </a:rPr>
                  <a:t>A language  </a:t>
                </a:r>
                <a14:m>
                  <m:oMath xmlns:m="http://schemas.openxmlformats.org/officeDocument/2006/math">
                    <m:r>
                      <a:rPr lang="en-US" altLang="en-US" sz="2600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600" b="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600" b="0" dirty="0">
                    <a:solidFill>
                      <a:srgbClr val="FF0000"/>
                    </a:solidFill>
                  </a:rPr>
                  <a:t>is </a:t>
                </a:r>
                <a:r>
                  <a:rPr lang="en-US" altLang="en-US" sz="2600" b="0" dirty="0" smtClean="0">
                    <a:solidFill>
                      <a:srgbClr val="FF0000"/>
                    </a:solidFill>
                  </a:rPr>
                  <a:t>context-free</a:t>
                </a:r>
                <a:r>
                  <a:rPr lang="en-US" altLang="en-US" sz="2600" b="0" dirty="0" smtClean="0"/>
                  <a:t> </a:t>
                </a:r>
                <a:r>
                  <a:rPr lang="en-US" altLang="en-US" sz="2600" b="0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there is a context-free grammar </a:t>
                </a:r>
                <a14:m>
                  <m:oMath xmlns:m="http://schemas.openxmlformats.org/officeDocument/2006/math"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600" b="0" dirty="0" smtClean="0"/>
                  <a:t> </a:t>
                </a:r>
                <a:r>
                  <a:rPr lang="en-US" altLang="en-US" sz="2600" b="0" dirty="0" smtClean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6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600" b="0" dirty="0">
                    <a:solidFill>
                      <a:schemeClr val="tx1"/>
                    </a:solidFill>
                  </a:rPr>
                  <a:t> is a CFG</a:t>
                </a:r>
                <a:r>
                  <a:rPr lang="en-US" altLang="en-US" sz="2600" b="0" dirty="0"/>
                  <a:t>, then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600" b="0" dirty="0"/>
                  <a:t>, the </a:t>
                </a:r>
                <a:r>
                  <a:rPr lang="en-US" altLang="en-US" sz="2600" b="0" i="1" dirty="0">
                    <a:solidFill>
                      <a:srgbClr val="FF0066"/>
                    </a:solidFill>
                  </a:rPr>
                  <a:t>language of G</a:t>
                </a:r>
                <a:r>
                  <a:rPr lang="en-US" altLang="en-US" sz="2600" b="0" dirty="0"/>
                  <a:t>, is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600" b="0" i="1" dirty="0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6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rgbClr val="3366FF"/>
                    </a:solidFill>
                  </a:rPr>
                  <a:t>Note</a:t>
                </a:r>
                <a:r>
                  <a:rPr lang="en-US" altLang="en-US" sz="2600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sz="2600" b="0" dirty="0"/>
                  <a:t>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must be a</a:t>
                </a:r>
                <a:r>
                  <a:rPr lang="en-US" altLang="en-US" sz="2600" b="0" dirty="0"/>
                  <a:t>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terminal string</a:t>
                </a:r>
                <a:r>
                  <a:rPr lang="en-US" altLang="en-US" sz="2600" b="0" dirty="0"/>
                  <a:t>, S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is the start symbol</a:t>
                </a:r>
                <a:r>
                  <a:rPr lang="en-US" altLang="en-US" sz="2600" b="0" dirty="0" smtClean="0"/>
                  <a:t>.</a:t>
                </a:r>
                <a:endParaRPr lang="en-US" altLang="en-US" sz="2600" b="0" dirty="0" smtClean="0"/>
              </a:p>
              <a:p>
                <a:pPr marL="457200" lvl="1" indent="0">
                  <a:buNone/>
                </a:pPr>
                <a:endParaRPr lang="en-US" altLang="en-US" sz="2600" b="0" dirty="0">
                  <a:solidFill>
                    <a:srgbClr val="33CC33"/>
                  </a:solidFill>
                  <a:sym typeface="+mn-ea"/>
                </a:endParaRPr>
              </a:p>
              <a:p>
                <a:pPr marL="457200" lvl="1" indent="0">
                  <a:buNone/>
                </a:pPr>
                <a:r>
                  <a:rPr lang="en-US" altLang="en-US" sz="2600" b="0" dirty="0">
                    <a:solidFill>
                      <a:srgbClr val="33CC33"/>
                    </a:solidFill>
                    <a:sym typeface="+mn-ea"/>
                  </a:rPr>
                  <a:t>Example</a:t>
                </a:r>
                <a:r>
                  <a:rPr lang="en-US" altLang="en-US" sz="2600" b="0" dirty="0">
                    <a:sym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sz="2600" b="0" dirty="0">
                    <a:sym typeface="+mn-ea"/>
                  </a:rPr>
                  <a:t> </a:t>
                </a:r>
                <a:r>
                  <a:rPr lang="en-US" altLang="en-US" sz="2600" b="0" dirty="0">
                    <a:solidFill>
                      <a:srgbClr val="000000"/>
                    </a:solidFill>
                    <a:sym typeface="+mn-ea"/>
                  </a:rPr>
                  <a:t>has productions</a:t>
                </a:r>
                <a:r>
                  <a:rPr lang="en-US" altLang="en-US" sz="2600" b="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 b="0" dirty="0">
                    <a:solidFill>
                      <a:schemeClr val="tx1"/>
                    </a:solidFill>
                    <a:sym typeface="+mn-ea"/>
                  </a:rPr>
                  <a:t>and</a:t>
                </a:r>
                <a:r>
                  <a:rPr lang="en-US" altLang="en-US" sz="2600" b="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600" b="0" dirty="0">
                    <a:sym typeface="+mn-ea"/>
                  </a:rPr>
                  <a:t>.</a:t>
                </a:r>
                <a:endParaRPr lang="en-US" altLang="en-US" sz="26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600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600" b="0" i="1" baseline="30000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600" b="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600" b="0" dirty="0">
                    <a:sym typeface="+mn-ea"/>
                  </a:rPr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rgbClr val="3366FF"/>
                    </a:solidFill>
                    <a:sym typeface="+mn-ea"/>
                  </a:rPr>
                  <a:t>Note</a:t>
                </a:r>
                <a:r>
                  <a:rPr lang="en-US" altLang="en-US" sz="2600" b="0" dirty="0">
                    <a:sym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en-US" sz="2600" b="0" dirty="0">
                    <a:sym typeface="+mn-ea"/>
                  </a:rPr>
                  <a:t> is a </a:t>
                </a:r>
                <a:r>
                  <a:rPr lang="en-US" altLang="en-US" sz="2600" b="0" dirty="0" smtClean="0">
                    <a:sym typeface="+mn-ea"/>
                  </a:rPr>
                  <a:t>legitimate right </a:t>
                </a:r>
                <a:r>
                  <a:rPr lang="en-US" altLang="en-US" sz="2600" b="0" dirty="0">
                    <a:sym typeface="+mn-ea"/>
                  </a:rPr>
                  <a:t>side.</a:t>
                </a:r>
                <a:endParaRPr lang="en-US" altLang="en-US" sz="2600" b="0" dirty="0">
                  <a:sym typeface="+mn-ea"/>
                </a:endParaRPr>
              </a:p>
              <a:p>
                <a:pPr lvl="0">
                  <a:buFont typeface="Wingdings" panose="05000000000000000000" charset="0"/>
                  <a:buChar char="ü"/>
                </a:pPr>
                <a:r>
                  <a:rPr lang="en-US" altLang="en-US" sz="2600" b="0" dirty="0">
                    <a:solidFill>
                      <a:schemeClr val="tx1"/>
                    </a:solidFill>
                    <a:sym typeface="+mn-ea"/>
                  </a:rPr>
                  <a:t>There are CFL’s that</a:t>
                </a:r>
                <a:r>
                  <a:rPr lang="en-US" altLang="en-US" sz="2600" b="0" dirty="0">
                    <a:sym typeface="+mn-ea"/>
                  </a:rPr>
                  <a:t> are </a:t>
                </a:r>
                <a:r>
                  <a:rPr lang="en-US" altLang="en-US" sz="2600" b="0" dirty="0">
                    <a:solidFill>
                      <a:srgbClr val="FF0000"/>
                    </a:solidFill>
                    <a:sym typeface="+mn-ea"/>
                  </a:rPr>
                  <a:t>not regular languages</a:t>
                </a:r>
                <a:r>
                  <a:rPr lang="en-US" altLang="en-US" sz="2600" b="0" dirty="0">
                    <a:sym typeface="+mn-ea"/>
                  </a:rPr>
                  <a:t>, such as the example just given.</a:t>
                </a:r>
                <a:endParaRPr lang="en-US" altLang="en-US" sz="2600" b="0" dirty="0">
                  <a:sym typeface="+mn-ea"/>
                </a:endParaRPr>
              </a:p>
              <a:p>
                <a:pPr lvl="0">
                  <a:buFont typeface="Wingdings" panose="05000000000000000000" charset="0"/>
                  <a:buChar char="ü"/>
                </a:pPr>
                <a:r>
                  <a:rPr lang="en-US" altLang="en-US" sz="2600" b="0" dirty="0">
                    <a:sym typeface="+mn-ea"/>
                  </a:rPr>
                  <a:t>But </a:t>
                </a:r>
                <a:r>
                  <a:rPr lang="en-US" altLang="en-US" sz="2600" b="0" dirty="0">
                    <a:solidFill>
                      <a:srgbClr val="FF0000"/>
                    </a:solidFill>
                    <a:sym typeface="+mn-ea"/>
                  </a:rPr>
                  <a:t>not all languages</a:t>
                </a:r>
                <a:r>
                  <a:rPr lang="en-US" altLang="en-US" sz="2600" b="0" dirty="0">
                    <a:sym typeface="+mn-ea"/>
                  </a:rPr>
                  <a:t> are </a:t>
                </a:r>
                <a:r>
                  <a:rPr lang="en-US" altLang="en-US" sz="2600" dirty="0">
                    <a:sym typeface="+mn-ea"/>
                  </a:rPr>
                  <a:t>CFL’s</a:t>
                </a:r>
                <a:r>
                  <a:rPr lang="en-US" altLang="en-US" sz="2600" b="0" dirty="0">
                    <a:sym typeface="+mn-ea"/>
                  </a:rPr>
                  <a:t>.</a:t>
                </a:r>
                <a:endParaRPr lang="en-US" altLang="en-US" sz="2600" b="0" dirty="0"/>
              </a:p>
              <a:p>
                <a:pPr marL="457200" lvl="1" indent="0">
                  <a:buNone/>
                </a:pPr>
                <a:r>
                  <a:rPr lang="en-US" altLang="en-US" sz="2600" b="0" dirty="0">
                    <a:solidFill>
                      <a:srgbClr val="3366FF"/>
                    </a:solidFill>
                    <a:sym typeface="+mn-ea"/>
                  </a:rPr>
                  <a:t>Intuitively</a:t>
                </a:r>
                <a:r>
                  <a:rPr lang="en-US" altLang="en-US" sz="2600" b="0" dirty="0">
                    <a:sym typeface="+mn-ea"/>
                  </a:rPr>
                  <a:t>: CFL’s can count </a:t>
                </a:r>
                <a:r>
                  <a:rPr lang="en-US" altLang="en-US" sz="2600" b="0" dirty="0">
                    <a:solidFill>
                      <a:srgbClr val="000000"/>
                    </a:solidFill>
                    <a:sym typeface="+mn-ea"/>
                  </a:rPr>
                  <a:t>two things</a:t>
                </a:r>
                <a:r>
                  <a:rPr lang="en-US" altLang="en-US" sz="2600" b="0" dirty="0">
                    <a:sym typeface="+mn-ea"/>
                  </a:rPr>
                  <a:t>, </a:t>
                </a:r>
                <a:r>
                  <a:rPr lang="en-US" altLang="en-US" sz="2600" b="0" dirty="0">
                    <a:solidFill>
                      <a:srgbClr val="FF0000"/>
                    </a:solidFill>
                    <a:sym typeface="+mn-ea"/>
                  </a:rPr>
                  <a:t>not three</a:t>
                </a:r>
                <a:r>
                  <a:rPr lang="en-US" altLang="en-US" sz="2600" b="0" dirty="0">
                    <a:sym typeface="+mn-ea"/>
                  </a:rPr>
                  <a:t>.</a:t>
                </a:r>
                <a:endParaRPr lang="en-US" altLang="en-US" sz="2600" b="0" dirty="0"/>
              </a:p>
              <a:p>
                <a:pPr marL="457200" lvl="1" indent="0">
                  <a:buNone/>
                </a:pPr>
                <a:endParaRPr lang="en-US" sz="2600" b="0" dirty="0"/>
              </a:p>
              <a:p>
                <a:pPr marL="457200" lvl="1" indent="0">
                  <a:buNone/>
                </a:pPr>
                <a:endParaRPr lang="en-US" altLang="en-US" sz="26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530" y="1095375"/>
                <a:ext cx="11829415" cy="5081905"/>
              </a:xfrm>
              <a:blipFill rotWithShape="1">
                <a:blip r:embed="rId1"/>
                <a:stretch>
                  <a:fillRect t="-125" b="-82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684174-8A11-4DB2-BC03-AB0899B244D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Text Box 12"/>
              <p:cNvSpPr txBox="1">
                <a:spLocks noChangeArrowheads="1"/>
              </p:cNvSpPr>
              <p:nvPr/>
            </p:nvSpPr>
            <p:spPr bwMode="auto">
              <a:xfrm>
                <a:off x="1039496" y="2222500"/>
                <a:ext cx="6657975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context-free grammar 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4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496" y="2222500"/>
                <a:ext cx="6657975" cy="5835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838200" y="1244601"/>
          <a:ext cx="41910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0" name="Equation" r:id="rId2" imgW="1320165" imgH="241300" progId="Equation.3">
                  <p:embed/>
                </p:oleObj>
              </mc:Choice>
              <mc:Fallback>
                <p:oleObj name="Equation" r:id="rId2" imgW="1320165" imgH="241300" progId="Equation.3">
                  <p:embed/>
                  <p:pic>
                    <p:nvPicPr>
                      <p:cNvPr id="0" name="Picture 810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44601"/>
                        <a:ext cx="4191000" cy="760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Text Box 9"/>
          <p:cNvSpPr txBox="1">
            <a:spLocks noChangeArrowheads="1"/>
          </p:cNvSpPr>
          <p:nvPr/>
        </p:nvSpPr>
        <p:spPr bwMode="auto">
          <a:xfrm>
            <a:off x="1905000" y="266700"/>
            <a:ext cx="792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7" name="Text Box 11"/>
          <p:cNvSpPr txBox="1">
            <a:spLocks noChangeArrowheads="1"/>
          </p:cNvSpPr>
          <p:nvPr/>
        </p:nvSpPr>
        <p:spPr bwMode="auto">
          <a:xfrm>
            <a:off x="5192396" y="1244600"/>
            <a:ext cx="51727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is a context-free language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8" name="Text Box 14"/>
          <p:cNvSpPr txBox="1">
            <a:spLocks noChangeArrowheads="1"/>
          </p:cNvSpPr>
          <p:nvPr/>
        </p:nvSpPr>
        <p:spPr bwMode="auto">
          <a:xfrm>
            <a:off x="1350011" y="3200400"/>
            <a:ext cx="20739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249" name="Object 15"/>
          <p:cNvGraphicFramePr>
            <a:graphicFrameLocks noChangeAspect="1"/>
          </p:cNvGraphicFramePr>
          <p:nvPr/>
        </p:nvGraphicFramePr>
        <p:xfrm>
          <a:off x="4525645" y="3200401"/>
          <a:ext cx="22098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1" name="Equation" r:id="rId4" imgW="622300" imgH="215900" progId="Equation.3">
                  <p:embed/>
                </p:oleObj>
              </mc:Choice>
              <mc:Fallback>
                <p:oleObj name="Equation" r:id="rId4" imgW="622300" imgH="215900" progId="Equation.3">
                  <p:embed/>
                  <p:pic>
                    <p:nvPicPr>
                      <p:cNvPr id="0" name="Picture 8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645" y="3200401"/>
                        <a:ext cx="2209800" cy="765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7"/>
          <p:cNvGraphicFramePr>
            <a:graphicFrameLocks noChangeAspect="1"/>
          </p:cNvGraphicFramePr>
          <p:nvPr/>
        </p:nvGraphicFramePr>
        <p:xfrm>
          <a:off x="6735446" y="2222500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72" name="Equation" r:id="rId6" imgW="889000" imgH="228600" progId="Equation.3">
                  <p:embed/>
                </p:oleObj>
              </mc:Choice>
              <mc:Fallback>
                <p:oleObj name="Equation" r:id="rId6" imgW="889000" imgH="228600" progId="Equation.3">
                  <p:embed/>
                  <p:pic>
                    <p:nvPicPr>
                      <p:cNvPr id="0" name="Picture 8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446" y="2222500"/>
                        <a:ext cx="2765425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538595"/>
            <a:ext cx="879475" cy="21336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7D5114-BDA1-4A33-A96B-4419B239B61B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5981700" y="3666490"/>
          <a:ext cx="228600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2" name="Equation" r:id="rId1" imgW="228600" imgH="520700" progId="Equation.3">
                  <p:embed/>
                </p:oleObj>
              </mc:Choice>
              <mc:Fallback>
                <p:oleObj name="Equation" r:id="rId1" imgW="228600" imgH="520700" progId="Equation.3">
                  <p:embed/>
                  <p:pic>
                    <p:nvPicPr>
                      <p:cNvPr id="0" name="Picture 82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3666490"/>
                        <a:ext cx="228600" cy="403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3733800" y="1773555"/>
          <a:ext cx="434022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3" name="Equation" r:id="rId3" imgW="1282700" imgH="228600" progId="Equation.3">
                  <p:embed/>
                </p:oleObj>
              </mc:Choice>
              <mc:Fallback>
                <p:oleObj name="Equation" r:id="rId3" imgW="1282700" imgH="228600" progId="Equation.3">
                  <p:embed/>
                  <p:pic>
                    <p:nvPicPr>
                      <p:cNvPr id="0" name="Picture 822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73555"/>
                        <a:ext cx="4340225" cy="5981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1905000" y="3355975"/>
          <a:ext cx="4572000" cy="274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4" name="Equation" r:id="rId5" imgW="5549900" imgH="431800" progId="Equation.3">
                  <p:embed/>
                </p:oleObj>
              </mc:Choice>
              <mc:Fallback>
                <p:oleObj name="Equation" r:id="rId5" imgW="5549900" imgH="431800" progId="Equation.3">
                  <p:embed/>
                  <p:pic>
                    <p:nvPicPr>
                      <p:cNvPr id="0" name="Picture 822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355975"/>
                        <a:ext cx="4572000" cy="2749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270" name="Text Box 8"/>
              <p:cNvSpPr txBox="1">
                <a:spLocks noChangeArrowheads="1"/>
              </p:cNvSpPr>
              <p:nvPr/>
            </p:nvSpPr>
            <p:spPr bwMode="auto">
              <a:xfrm>
                <a:off x="1828800" y="1045845"/>
                <a:ext cx="5495290" cy="452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no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Context-free grammar 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7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8800" y="1045845"/>
                <a:ext cx="5495290" cy="452120"/>
              </a:xfrm>
              <a:prstGeom prst="rect">
                <a:avLst/>
              </a:prstGeom>
              <a:blipFill rotWithShape="1">
                <a:blip r:embed="rId7"/>
                <a:stretch>
                  <a:fillRect b="-179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828800" y="2722245"/>
            <a:ext cx="4101465" cy="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derivations: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273" name="Object 12"/>
          <p:cNvGraphicFramePr>
            <a:graphicFrameLocks noChangeAspect="1"/>
          </p:cNvGraphicFramePr>
          <p:nvPr/>
        </p:nvGraphicFramePr>
        <p:xfrm>
          <a:off x="1905000" y="4116070"/>
          <a:ext cx="6858000" cy="267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5" name="Equation" r:id="rId8" imgW="8547100" imgH="431800" progId="Equation.3">
                  <p:embed/>
                </p:oleObj>
              </mc:Choice>
              <mc:Fallback>
                <p:oleObj name="Equation" r:id="rId8" imgW="8547100" imgH="431800" progId="Equation.3">
                  <p:embed/>
                  <p:pic>
                    <p:nvPicPr>
                      <p:cNvPr id="0" name="Picture 822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16070"/>
                        <a:ext cx="6858000" cy="2673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3"/>
          <p:cNvGraphicFramePr>
            <a:graphicFrameLocks noChangeAspect="1"/>
          </p:cNvGraphicFramePr>
          <p:nvPr/>
        </p:nvGraphicFramePr>
        <p:xfrm>
          <a:off x="3276600" y="4989195"/>
          <a:ext cx="1460500" cy="41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6" name="Equation" r:id="rId10" imgW="1459865" imgH="533400" progId="Equation.3">
                  <p:embed/>
                </p:oleObj>
              </mc:Choice>
              <mc:Fallback>
                <p:oleObj name="Equation" r:id="rId10" imgW="1459865" imgH="533400" progId="Equation.3">
                  <p:embed/>
                  <p:pic>
                    <p:nvPicPr>
                      <p:cNvPr id="0" name="Picture 82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989195"/>
                        <a:ext cx="1460500" cy="4133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054" name="Object 14"/>
          <p:cNvGraphicFramePr>
            <a:graphicFrameLocks noChangeAspect="1"/>
          </p:cNvGraphicFramePr>
          <p:nvPr/>
        </p:nvGraphicFramePr>
        <p:xfrm>
          <a:off x="4724400" y="4879340"/>
          <a:ext cx="414020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7" name="Equation" r:id="rId12" imgW="4140200" imgH="723900" progId="Equation.3">
                  <p:embed/>
                </p:oleObj>
              </mc:Choice>
              <mc:Fallback>
                <p:oleObj name="Equation" r:id="rId12" imgW="4140200" imgH="723900" progId="Equation.3">
                  <p:embed/>
                  <p:pic>
                    <p:nvPicPr>
                      <p:cNvPr id="0" name="Picture 82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879340"/>
                        <a:ext cx="4140200" cy="56134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Line 15"/>
          <p:cNvSpPr>
            <a:spLocks noChangeShapeType="1"/>
          </p:cNvSpPr>
          <p:nvPr/>
        </p:nvSpPr>
        <p:spPr bwMode="auto">
          <a:xfrm>
            <a:off x="1828800" y="4730750"/>
            <a:ext cx="309880" cy="285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noAutofit/>
          </a:bodyPr>
          <a:lstStyle/>
          <a:p>
            <a:endParaRPr lang="en-US"/>
          </a:p>
        </p:txBody>
      </p:sp>
      <p:sp>
        <p:nvSpPr>
          <p:cNvPr id="11277" name="Text Box 16"/>
          <p:cNvSpPr txBox="1">
            <a:spLocks noChangeArrowheads="1"/>
          </p:cNvSpPr>
          <p:nvPr/>
        </p:nvSpPr>
        <p:spPr bwMode="auto">
          <a:xfrm>
            <a:off x="3276600" y="5674995"/>
            <a:ext cx="5254625" cy="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Palindromes of even length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78" name="Text Box 17"/>
          <p:cNvSpPr txBox="1">
            <a:spLocks noChangeArrowheads="1"/>
          </p:cNvSpPr>
          <p:nvPr/>
        </p:nvSpPr>
        <p:spPr bwMode="auto">
          <a:xfrm>
            <a:off x="4038600" y="131445"/>
            <a:ext cx="3442335" cy="45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altLang="en-US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5B07AA-C1F5-41B0-AB92-6976F4C3F4C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1" name="Object 1024"/>
          <p:cNvGraphicFramePr>
            <a:graphicFrameLocks noChangeAspect="1"/>
          </p:cNvGraphicFramePr>
          <p:nvPr/>
        </p:nvGraphicFramePr>
        <p:xfrm>
          <a:off x="3962400" y="1463040"/>
          <a:ext cx="3886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5" name="Equation" r:id="rId1" imgW="2578100" imgH="431800" progId="Equation.3">
                  <p:embed/>
                </p:oleObj>
              </mc:Choice>
              <mc:Fallback>
                <p:oleObj name="Equation" r:id="rId1" imgW="2578100" imgH="431800" progId="Equation.3">
                  <p:embed/>
                  <p:pic>
                    <p:nvPicPr>
                      <p:cNvPr id="0" name="Picture 83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463040"/>
                        <a:ext cx="3886200" cy="508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1025"/>
          <p:cNvGraphicFramePr>
            <a:graphicFrameLocks noChangeAspect="1"/>
          </p:cNvGraphicFramePr>
          <p:nvPr/>
        </p:nvGraphicFramePr>
        <p:xfrm>
          <a:off x="1828800" y="2514601"/>
          <a:ext cx="4648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6" name="Equation" r:id="rId3" imgW="6108700" imgH="431800" progId="Equation.3">
                  <p:embed/>
                </p:oleObj>
              </mc:Choice>
              <mc:Fallback>
                <p:oleObj name="Equation" r:id="rId3" imgW="6108700" imgH="431800" progId="Equation.3">
                  <p:embed/>
                  <p:pic>
                    <p:nvPicPr>
                      <p:cNvPr id="0" name="Picture 83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14601"/>
                        <a:ext cx="4648200" cy="328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293" name="Text Box 8"/>
              <p:cNvSpPr txBox="1">
                <a:spLocks noChangeArrowheads="1"/>
              </p:cNvSpPr>
              <p:nvPr/>
            </p:nvSpPr>
            <p:spPr bwMode="auto">
              <a:xfrm>
                <a:off x="1413510" y="964565"/>
                <a:ext cx="5478145" cy="5835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accent2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Context-free grammar 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93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3510" y="964565"/>
                <a:ext cx="5478145" cy="5835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5" name="Text Box 10"/>
          <p:cNvSpPr txBox="1">
            <a:spLocks noChangeArrowheads="1"/>
          </p:cNvSpPr>
          <p:nvPr/>
        </p:nvSpPr>
        <p:spPr bwMode="auto">
          <a:xfrm>
            <a:off x="1524001" y="1905000"/>
            <a:ext cx="41014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derivations: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296" name="Object 1027"/>
          <p:cNvGraphicFramePr>
            <a:graphicFrameLocks noChangeAspect="1"/>
          </p:cNvGraphicFramePr>
          <p:nvPr/>
        </p:nvGraphicFramePr>
        <p:xfrm>
          <a:off x="1752600" y="3048001"/>
          <a:ext cx="6858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7" name="Equation" r:id="rId6" imgW="8597900" imgH="431800" progId="Equation.3">
                  <p:embed/>
                </p:oleObj>
              </mc:Choice>
              <mc:Fallback>
                <p:oleObj name="Equation" r:id="rId6" imgW="8597900" imgH="431800" progId="Equation.3">
                  <p:embed/>
                  <p:pic>
                    <p:nvPicPr>
                      <p:cNvPr id="0" name="Picture 83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048001"/>
                        <a:ext cx="6858000" cy="333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Line 15"/>
          <p:cNvSpPr>
            <a:spLocks noChangeShapeType="1"/>
          </p:cNvSpPr>
          <p:nvPr/>
        </p:nvSpPr>
        <p:spPr bwMode="auto">
          <a:xfrm>
            <a:off x="1676400" y="3581400"/>
            <a:ext cx="85344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5104" name="Text Box 16"/>
          <p:cNvSpPr txBox="1">
            <a:spLocks noChangeArrowheads="1"/>
          </p:cNvSpPr>
          <p:nvPr/>
        </p:nvSpPr>
        <p:spPr bwMode="auto">
          <a:xfrm>
            <a:off x="4692651" y="5559744"/>
            <a:ext cx="30226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((( ))) (( ))</a:t>
            </a:r>
            <a:endParaRPr lang="en-US" alt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9" name="Text Box 17"/>
          <p:cNvSpPr txBox="1">
            <a:spLocks noChangeArrowheads="1"/>
          </p:cNvSpPr>
          <p:nvPr/>
        </p:nvSpPr>
        <p:spPr bwMode="auto">
          <a:xfrm>
            <a:off x="2133600" y="3810000"/>
            <a:ext cx="2629535" cy="176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parentheses: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300" name="Object 1030"/>
          <p:cNvGraphicFramePr>
            <a:graphicFrameLocks noChangeAspect="1"/>
          </p:cNvGraphicFramePr>
          <p:nvPr/>
        </p:nvGraphicFramePr>
        <p:xfrm>
          <a:off x="8045450" y="5783898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78" name="Equation" r:id="rId8" imgW="2019300" imgH="431800" progId="Equation.3">
                  <p:embed/>
                </p:oleObj>
              </mc:Choice>
              <mc:Fallback>
                <p:oleObj name="Equation" r:id="rId8" imgW="2019300" imgH="431800" progId="Equation.3">
                  <p:embed/>
                  <p:pic>
                    <p:nvPicPr>
                      <p:cNvPr id="0" name="Picture 83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450" y="5783898"/>
                        <a:ext cx="2019300" cy="431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20"/>
          <p:cNvSpPr txBox="1">
            <a:spLocks noChangeArrowheads="1"/>
          </p:cNvSpPr>
          <p:nvPr/>
        </p:nvSpPr>
        <p:spPr bwMode="auto">
          <a:xfrm>
            <a:off x="4038600" y="335915"/>
            <a:ext cx="34423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altLang="en-US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02" name="Rectangle 17"/>
          <p:cNvSpPr>
            <a:spLocks noChangeArrowheads="1"/>
          </p:cNvSpPr>
          <p:nvPr/>
        </p:nvSpPr>
        <p:spPr bwMode="auto">
          <a:xfrm>
            <a:off x="5105400" y="3962400"/>
            <a:ext cx="518160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core idea of most programming languages.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0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94945"/>
            <a:ext cx="10515600" cy="838835"/>
          </a:xfrm>
        </p:spPr>
        <p:txBody>
          <a:bodyPr/>
          <a:lstStyle/>
          <a:p>
            <a:r>
              <a:rPr lang="en-US" altLang="en-US" smtClean="0"/>
              <a:t>Another Example</a:t>
            </a:r>
            <a:endParaRPr lang="en-US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7950" y="3124200"/>
            <a:ext cx="9305290" cy="303784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0" smtClean="0"/>
              <a:t>Is ab, baba, abbbaa in </a:t>
            </a:r>
            <a:r>
              <a:rPr lang="en-US" altLang="en-US" sz="2800" b="0" i="1" smtClean="0"/>
              <a:t>L</a:t>
            </a:r>
            <a:r>
              <a:rPr lang="en-US" altLang="en-US" sz="2800" b="0" smtClean="0"/>
              <a:t>?</a:t>
            </a:r>
            <a:endParaRPr lang="en-US" altLang="en-US" sz="2800" b="0" smtClean="0"/>
          </a:p>
          <a:p>
            <a:pPr>
              <a:buFontTx/>
              <a:buNone/>
            </a:pPr>
            <a:r>
              <a:rPr lang="en-US" altLang="en-US" sz="2800" b="0" smtClean="0"/>
              <a:t>How about a, bba,abbaba?</a:t>
            </a:r>
            <a:endParaRPr lang="en-US" altLang="en-US" sz="2800" b="0" smtClean="0"/>
          </a:p>
          <a:p>
            <a:pPr>
              <a:buFontTx/>
              <a:buNone/>
            </a:pPr>
            <a:r>
              <a:rPr lang="en-US" altLang="en-US" sz="2800" b="0" smtClean="0"/>
              <a:t>Show with the possible derivations.</a:t>
            </a:r>
            <a:endParaRPr lang="en-US" altLang="en-US" sz="2800" b="0" smtClean="0"/>
          </a:p>
        </p:txBody>
      </p: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2438400" y="1371600"/>
            <a:ext cx="3810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TW">
                <a:latin typeface="Garamond" panose="02020404030301010803" pitchFamily="18" charset="0"/>
                <a:ea typeface="PMingLiU" pitchFamily="18" charset="-120"/>
              </a:rPr>
              <a:t>S </a:t>
            </a:r>
            <a:r>
              <a:rPr lang="en-US" altLang="zh-TW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 aB | bA</a:t>
            </a:r>
            <a:endParaRPr lang="en-US" altLang="zh-TW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A  a | aS | bAA</a:t>
            </a:r>
            <a:endParaRPr lang="en-US" altLang="zh-TW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B  b | bS | aBB</a:t>
            </a:r>
            <a:endParaRPr lang="en-US" altLang="zh-TW"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F5785D-39D8-4417-B529-3411AB7C60C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Another Example</a:t>
            </a:r>
            <a:endParaRPr lang="en-US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5360" y="1219200"/>
            <a:ext cx="9359265" cy="176911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b="0" dirty="0" smtClean="0"/>
              <a:t>Construct a grammar that generates the language: </a:t>
            </a:r>
            <a:endParaRPr lang="en-US" altLang="en-US" sz="2800" b="0" dirty="0" smtClean="0"/>
          </a:p>
          <a:p>
            <a:pPr>
              <a:buFontTx/>
              <a:buNone/>
            </a:pPr>
            <a:r>
              <a:rPr lang="en-US" altLang="en-US" sz="2800" b="0" dirty="0" smtClean="0"/>
              <a:t>		L={a</a:t>
            </a:r>
            <a:r>
              <a:rPr lang="en-US" altLang="en-US" sz="2800" b="0" baseline="30000" dirty="0" smtClean="0"/>
              <a:t>n</a:t>
            </a:r>
            <a:r>
              <a:rPr lang="en-US" altLang="en-US" sz="2800" b="0" dirty="0" smtClean="0"/>
              <a:t>b</a:t>
            </a:r>
            <a:r>
              <a:rPr lang="en-US" altLang="en-US" sz="2800" b="0" baseline="30000" dirty="0" smtClean="0"/>
              <a:t>n</a:t>
            </a:r>
            <a:r>
              <a:rPr lang="en-US" altLang="en-US" sz="2800" b="0" dirty="0" smtClean="0"/>
              <a:t>c</a:t>
            </a:r>
            <a:r>
              <a:rPr lang="en-US" altLang="en-US" sz="2800" b="0" baseline="30000" dirty="0" smtClean="0"/>
              <a:t>i</a:t>
            </a:r>
            <a:r>
              <a:rPr lang="en-US" altLang="en-US" sz="2800" b="0" dirty="0" smtClean="0"/>
              <a:t>|n≥0,i≥0}</a:t>
            </a:r>
            <a:endParaRPr lang="en-US" altLang="en-US" sz="2800" b="0" dirty="0" smtClean="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743200" y="2470785"/>
            <a:ext cx="5410200" cy="217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Answer: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		S 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 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endParaRPr lang="en-US" altLang="zh-TW" b="1" baseline="-25000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		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 aS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b| 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		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 cS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|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697012-887C-4C21-AE39-8E8448FBAE5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837565" y="5029200"/>
            <a:ext cx="105162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Check your answer by deriving abc, aabbc, aaabbbcccc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4155"/>
            <a:ext cx="10515600" cy="809625"/>
          </a:xfrm>
        </p:spPr>
        <p:txBody>
          <a:bodyPr/>
          <a:lstStyle/>
          <a:p>
            <a:r>
              <a:rPr lang="en-US" altLang="en-US" smtClean="0"/>
              <a:t>Another Example</a:t>
            </a:r>
            <a:endParaRPr lang="en-US" altLang="en-US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0410" y="1219200"/>
            <a:ext cx="9594215" cy="165290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0" smtClean="0"/>
              <a:t>Write the productions of </a:t>
            </a:r>
            <a:r>
              <a:rPr lang="en-US" altLang="en-US" smtClean="0"/>
              <a:t>CFG </a:t>
            </a:r>
            <a:r>
              <a:rPr lang="en-US" altLang="en-US" b="0" smtClean="0"/>
              <a:t>that accept the language: </a:t>
            </a:r>
            <a:endParaRPr lang="en-US" altLang="en-US" b="0" smtClean="0"/>
          </a:p>
          <a:p>
            <a:pPr>
              <a:buFontTx/>
              <a:buNone/>
            </a:pPr>
            <a:r>
              <a:rPr lang="en-US" altLang="en-US" b="0" smtClean="0"/>
              <a:t>		L= {ab (bbaa)</a:t>
            </a:r>
            <a:r>
              <a:rPr lang="en-US" altLang="en-US" b="0" baseline="30000" smtClean="0"/>
              <a:t>n</a:t>
            </a:r>
            <a:r>
              <a:rPr lang="en-US" altLang="en-US" b="0" smtClean="0"/>
              <a:t> bba|n≥0}</a:t>
            </a:r>
            <a:endParaRPr lang="en-US" altLang="en-US" b="0" smtClean="0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828800" y="2872106"/>
            <a:ext cx="3810000" cy="207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Ans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: S 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 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3</a:t>
            </a:r>
            <a:endParaRPr lang="en-US" altLang="zh-TW" b="1" baseline="-25000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	   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 ab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       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 bbaaS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2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|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       S</a:t>
            </a:r>
            <a:r>
              <a:rPr lang="en-US" altLang="zh-TW" b="1" baseline="-25000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3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 </a:t>
            </a:r>
            <a:r>
              <a:rPr lang="en-US" altLang="zh-TW" b="1" dirty="0" err="1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bba</a:t>
            </a:r>
            <a:endParaRPr lang="en-US" altLang="zh-TW" b="1" dirty="0" err="1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DC09D7-522E-4AE5-963B-5F174450E03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6000" y="3057525"/>
            <a:ext cx="3810000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buFontTx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Ans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</a:rPr>
              <a:t>:  S 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 </a:t>
            </a:r>
            <a:r>
              <a:rPr lang="en-US" altLang="zh-TW" b="1" dirty="0" err="1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abABa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        A  </a:t>
            </a:r>
            <a:r>
              <a:rPr lang="en-US" altLang="zh-TW" b="1" dirty="0" err="1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bbaaA</a:t>
            </a: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|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Garamond" panose="02020404030301010803" pitchFamily="18" charset="0"/>
                <a:ea typeface="PMingLiU" pitchFamily="18" charset="-120"/>
                <a:sym typeface="Symbol" panose="05050102010706020507" pitchFamily="18" charset="2"/>
              </a:rPr>
              <a:t>         B  bb         </a:t>
            </a:r>
            <a:endParaRPr lang="en-US" altLang="zh-TW" b="1" dirty="0">
              <a:solidFill>
                <a:srgbClr val="0000FF"/>
              </a:solidFill>
              <a:latin typeface="Garamond" panose="02020404030301010803" pitchFamily="18" charset="0"/>
              <a:ea typeface="PMingLiU" pitchFamily="18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8440" y="1786255"/>
            <a:ext cx="11682095" cy="114300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solidFill>
                  <a:schemeClr val="tx1"/>
                </a:solidFill>
              </a:rPr>
              <a:t>Leftmost </a:t>
            </a:r>
            <a:r>
              <a:rPr lang="en-US" altLang="en-US" b="0" dirty="0" smtClean="0">
                <a:solidFill>
                  <a:schemeClr val="tx1"/>
                </a:solidFill>
              </a:rPr>
              <a:t>and </a:t>
            </a:r>
            <a:r>
              <a:rPr lang="en-US" altLang="en-US" dirty="0" smtClean="0">
                <a:solidFill>
                  <a:schemeClr val="tx1"/>
                </a:solidFill>
              </a:rPr>
              <a:t>Rightmost Derivations </a:t>
            </a:r>
            <a:r>
              <a:rPr lang="en-US" altLang="en-US" b="0" dirty="0" smtClean="0">
                <a:solidFill>
                  <a:schemeClr val="tx1"/>
                </a:solidFill>
              </a:rPr>
              <a:t>and </a:t>
            </a:r>
            <a:r>
              <a:rPr lang="en-US" altLang="en-US" dirty="0" smtClean="0">
                <a:solidFill>
                  <a:schemeClr val="tx1"/>
                </a:solidFill>
              </a:rPr>
              <a:t>Derivation Trees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760"/>
            <a:ext cx="10515600" cy="795020"/>
          </a:xfrm>
        </p:spPr>
        <p:txBody>
          <a:bodyPr/>
          <a:lstStyle/>
          <a:p>
            <a:r>
              <a:rPr lang="en-US" dirty="0" smtClean="0"/>
              <a:t>Leftmost and Rightmost Derivations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6860" y="1095375"/>
                <a:ext cx="11670665" cy="5081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b="0" dirty="0" smtClean="0"/>
                  <a:t>Derivations </a:t>
                </a:r>
                <a:r>
                  <a:rPr lang="en-US" altLang="en-US" b="0" dirty="0" smtClean="0">
                    <a:solidFill>
                      <a:srgbClr val="0000FF"/>
                    </a:solidFill>
                  </a:rPr>
                  <a:t>allow us to replace</a:t>
                </a:r>
                <a:r>
                  <a:rPr lang="en-US" altLang="en-US" b="0" dirty="0" smtClean="0"/>
                  <a:t> any of the variables in a string.</a:t>
                </a:r>
                <a:endParaRPr lang="en-US" altLang="en-US" b="0" dirty="0" smtClean="0"/>
              </a:p>
              <a:p>
                <a:pPr lvl="2"/>
                <a:r>
                  <a:rPr lang="en-US" altLang="en-US" sz="2500" b="0" dirty="0" smtClean="0">
                    <a:solidFill>
                      <a:schemeClr val="tx1"/>
                    </a:solidFill>
                  </a:rPr>
                  <a:t>Leads </a:t>
                </a:r>
                <a:r>
                  <a:rPr lang="en-US" altLang="en-US" sz="2500" b="0" dirty="0">
                    <a:solidFill>
                      <a:schemeClr val="tx1"/>
                    </a:solidFill>
                  </a:rPr>
                  <a:t>to many </a:t>
                </a:r>
                <a:r>
                  <a:rPr lang="en-US" altLang="en-US" sz="2500" b="0" dirty="0"/>
                  <a:t>different derivations </a:t>
                </a:r>
                <a:r>
                  <a:rPr lang="en-US" altLang="en-US" sz="2500" b="0" dirty="0">
                    <a:solidFill>
                      <a:schemeClr val="tx1"/>
                    </a:solidFill>
                  </a:rPr>
                  <a:t>of the same string.</a:t>
                </a:r>
                <a:endParaRPr lang="en-US" altLang="en-US" sz="2500" b="0" dirty="0"/>
              </a:p>
              <a:p>
                <a:pPr lvl="2"/>
                <a:r>
                  <a:rPr lang="en-US" altLang="en-US" sz="2500" b="0" dirty="0">
                    <a:solidFill>
                      <a:schemeClr val="tx1"/>
                    </a:solidFill>
                  </a:rPr>
                  <a:t>By forcing </a:t>
                </a:r>
                <a:r>
                  <a:rPr lang="en-US" altLang="en-US" sz="2500" b="0" dirty="0"/>
                  <a:t>the leftmost variable (or alternatively, the rightmost variable) </a:t>
                </a:r>
                <a:r>
                  <a:rPr lang="en-US" altLang="en-US" sz="2500" b="0" dirty="0">
                    <a:solidFill>
                      <a:schemeClr val="tx1"/>
                    </a:solidFill>
                  </a:rPr>
                  <a:t>to be replaced</a:t>
                </a:r>
                <a:r>
                  <a:rPr lang="en-US" altLang="en-US" sz="2500" b="0" dirty="0"/>
                  <a:t>, we avoid these “distinctions without a difference.”</a:t>
                </a:r>
                <a:endParaRPr lang="en-US" altLang="en-US" sz="2500" b="0" dirty="0"/>
              </a:p>
              <a:p>
                <a:pPr marL="118745" indent="0">
                  <a:buNone/>
                </a:pPr>
                <a:r>
                  <a:rPr lang="en-US" altLang="en-US" b="0" dirty="0"/>
                  <a:t>Leftmost </a:t>
                </a:r>
                <a:r>
                  <a:rPr lang="en-US" altLang="en-US" b="0" dirty="0" smtClean="0"/>
                  <a:t>Derivations:</a:t>
                </a:r>
                <a:endParaRPr lang="en-US" altLang="en-US" b="0" dirty="0" smtClean="0"/>
              </a:p>
              <a:p>
                <a:pPr lvl="1"/>
                <a:r>
                  <a:rPr lang="en-US" altLang="en-US" b="0" dirty="0"/>
                  <a:t>Say</a:t>
                </a:r>
                <a:r>
                  <a:rPr lang="en-US" alt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𝑤𝐴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=&gt;</m:t>
                    </m:r>
                    <m:r>
                      <a:rPr lang="en-US" altLang="en-US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𝑙𝑚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</m:t>
                    </m:r>
                  </m:oMath>
                </a14:m>
                <a:r>
                  <a:rPr lang="en-US" altLang="en-US" b="0" dirty="0"/>
                  <a:t> if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/>
                  <a:t> is </a:t>
                </a:r>
                <a:r>
                  <a:rPr lang="en-US" altLang="en-US" b="0" dirty="0">
                    <a:solidFill>
                      <a:schemeClr val="tx1"/>
                    </a:solidFill>
                  </a:rPr>
                  <a:t>a string of terminals</a:t>
                </a:r>
                <a:r>
                  <a:rPr lang="en-US" altLang="en-US" b="0" dirty="0"/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</a:rPr>
                  <a:t>only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/>
                  <a:t>is a production.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Also,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b="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𝑙𝑚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r>
                  <a:rPr lang="en-US" altLang="en-US" b="0" dirty="0" smtClean="0"/>
                  <a:t> </a:t>
                </a:r>
                <a:r>
                  <a:rPr lang="en-US" altLang="en-US" b="0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 b="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b="0" dirty="0"/>
                  <a:t>becomes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r>
                  <a:rPr lang="en-US" altLang="en-US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 </a:t>
                </a:r>
                <a:r>
                  <a:rPr lang="en-US" altLang="en-US" b="0" dirty="0"/>
                  <a:t>by </a:t>
                </a:r>
                <a:r>
                  <a:rPr lang="en-US" altLang="en-US" b="0" dirty="0" smtClean="0"/>
                  <a:t>sequence </a:t>
                </a:r>
                <a:r>
                  <a:rPr lang="en-US" altLang="en-US" b="0" dirty="0"/>
                  <a:t>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>
                    <a:solidFill>
                      <a:schemeClr val="tx1"/>
                    </a:solidFill>
                  </a:rPr>
                  <a:t> or more</a:t>
                </a:r>
                <a:r>
                  <a:rPr lang="en-US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en-US" b="0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𝑙𝑚</m:t>
                    </m:r>
                  </m:oMath>
                </a14:m>
                <a:r>
                  <a:rPr lang="en-US" altLang="en-US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en-US" b="0" dirty="0">
                    <a:solidFill>
                      <a:schemeClr val="tx1"/>
                    </a:solidFill>
                  </a:rPr>
                  <a:t>steps</a:t>
                </a:r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860" y="1095375"/>
                <a:ext cx="11670665" cy="5081905"/>
              </a:xfrm>
              <a:blipFill rotWithShape="1">
                <a:blip r:embed="rId1"/>
                <a:stretch>
                  <a:fillRect t="-28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b="0" dirty="0" smtClean="0"/>
              <a:t>Context </a:t>
            </a:r>
            <a:r>
              <a:rPr lang="en-US" sz="2700" b="0" dirty="0"/>
              <a:t>Free Grammar</a:t>
            </a:r>
            <a:endParaRPr lang="en-US" sz="2700" b="0" dirty="0"/>
          </a:p>
          <a:p>
            <a:r>
              <a:rPr lang="en-US" sz="2700" b="0" dirty="0" smtClean="0"/>
              <a:t>Derivations and </a:t>
            </a:r>
            <a:r>
              <a:rPr lang="en-US" sz="2700" b="0" dirty="0"/>
              <a:t>Sentential forms</a:t>
            </a:r>
            <a:endParaRPr lang="en-US" sz="2700" b="0" dirty="0"/>
          </a:p>
          <a:p>
            <a:pPr lvl="1"/>
            <a:r>
              <a:rPr lang="en-US" sz="2700" b="0" dirty="0" smtClean="0"/>
              <a:t>Leftmost </a:t>
            </a:r>
            <a:r>
              <a:rPr lang="en-US" sz="2700" b="0" dirty="0"/>
              <a:t>and </a:t>
            </a:r>
            <a:r>
              <a:rPr lang="en-US" sz="2700" b="0" dirty="0" smtClean="0"/>
              <a:t>Rightmost derivation and Derivation Trees</a:t>
            </a:r>
            <a:endParaRPr lang="en-US" sz="2700" b="0" dirty="0"/>
          </a:p>
          <a:p>
            <a:pPr lvl="1"/>
            <a:r>
              <a:rPr lang="en-US" sz="2700" b="0" dirty="0"/>
              <a:t>Ambiguity of Grammar and Language</a:t>
            </a:r>
            <a:endParaRPr lang="en-US" sz="2700" b="0" dirty="0"/>
          </a:p>
          <a:p>
            <a:r>
              <a:rPr lang="en-US" sz="2700" b="0" dirty="0"/>
              <a:t>Simplification of CFGs</a:t>
            </a:r>
            <a:endParaRPr lang="en-US" sz="2700" b="0" dirty="0"/>
          </a:p>
          <a:p>
            <a:pPr lvl="0"/>
            <a:r>
              <a:rPr lang="en-US" sz="2700" b="0" dirty="0" smtClean="0"/>
              <a:t>Normal Forms</a:t>
            </a:r>
            <a:endParaRPr lang="en-US" sz="2700" b="0" dirty="0" smtClean="0"/>
          </a:p>
          <a:p>
            <a:pPr lvl="1"/>
            <a:r>
              <a:rPr lang="en-US" sz="2700" b="0" dirty="0" err="1" smtClean="0"/>
              <a:t>Chmosky</a:t>
            </a:r>
            <a:r>
              <a:rPr lang="en-US" sz="2700" b="0" dirty="0" smtClean="0"/>
              <a:t> </a:t>
            </a:r>
            <a:r>
              <a:rPr lang="en-US" sz="2700" b="0" dirty="0"/>
              <a:t>Normal Form (CNF</a:t>
            </a:r>
            <a:r>
              <a:rPr lang="en-US" sz="2700" b="0" dirty="0" smtClean="0"/>
              <a:t>)</a:t>
            </a:r>
            <a:endParaRPr lang="en-US" sz="2700" b="0" dirty="0"/>
          </a:p>
          <a:p>
            <a:pPr lvl="1"/>
            <a:r>
              <a:rPr lang="en-US" sz="2700" b="0" dirty="0" err="1" smtClean="0"/>
              <a:t>Greibach</a:t>
            </a:r>
            <a:r>
              <a:rPr lang="en-US" sz="2700" b="0" dirty="0" smtClean="0"/>
              <a:t> Normal  </a:t>
            </a:r>
            <a:r>
              <a:rPr lang="en-US" sz="2700" b="0" dirty="0"/>
              <a:t>Form (GNF)</a:t>
            </a:r>
            <a:endParaRPr lang="en-US" sz="2700" b="0" dirty="0"/>
          </a:p>
          <a:p>
            <a:r>
              <a:rPr lang="en-US" sz="2700" b="0" dirty="0"/>
              <a:t>Pumping Lemma for Context Free Languages</a:t>
            </a:r>
            <a:endParaRPr lang="en-US" sz="27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605"/>
            <a:ext cx="10515600" cy="765175"/>
          </a:xfrm>
        </p:spPr>
        <p:txBody>
          <a:bodyPr/>
          <a:lstStyle/>
          <a:p>
            <a:r>
              <a:rPr lang="en-US" dirty="0" smtClean="0"/>
              <a:t>Leftmost and Rightmost Derivations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1620" y="1095375"/>
                <a:ext cx="11668760" cy="5081905"/>
              </a:xfrm>
            </p:spPr>
            <p:txBody>
              <a:bodyPr>
                <a:normAutofit/>
              </a:bodyPr>
              <a:lstStyle/>
              <a:p>
                <a:pPr marL="118745" indent="0">
                  <a:buNone/>
                </a:pPr>
                <a:r>
                  <a:rPr lang="en-US" altLang="en-US" sz="2700" b="0" dirty="0" smtClean="0">
                    <a:solidFill>
                      <a:srgbClr val="33CC33"/>
                    </a:solidFill>
                  </a:rPr>
                  <a:t>Example</a:t>
                </a:r>
                <a:r>
                  <a:rPr lang="en-US" altLang="en-US" sz="2700" b="0" dirty="0"/>
                  <a:t>: Leftmost </a:t>
                </a:r>
                <a:r>
                  <a:rPr lang="en-US" altLang="en-US" sz="2700" b="0" dirty="0" smtClean="0"/>
                  <a:t>Derivations</a:t>
                </a:r>
                <a:endParaRPr lang="en-US" altLang="en-US" sz="2700" b="0" dirty="0" smtClean="0"/>
              </a:p>
              <a:p>
                <a:r>
                  <a:rPr lang="en-US" altLang="en-US" sz="2700" b="0" dirty="0"/>
                  <a:t>Balanced-parentheses </a:t>
                </a:r>
                <a:r>
                  <a:rPr lang="en-US" altLang="en-US" sz="2700" b="0" dirty="0" smtClean="0"/>
                  <a:t>grammar: 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altLang="en-US" sz="27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sz="27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| (</m:t>
                    </m:r>
                    <m:r>
                      <a:rPr lang="en-US" altLang="en-US" sz="27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 | ()</m:t>
                    </m:r>
                  </m:oMath>
                </a14:m>
                <a:endParaRPr lang="en-US" altLang="en-US" sz="2700" b="0" dirty="0">
                  <a:solidFill>
                    <a:srgbClr val="00B0F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(())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(())()</m:t>
                    </m:r>
                  </m:oMath>
                </a14:m>
                <a:endParaRPr lang="en-US" altLang="en-US" sz="2700" b="0" dirty="0"/>
              </a:p>
              <a:p>
                <a:pPr lvl="1"/>
                <a:r>
                  <a:rPr lang="en-US" altLang="en-US" sz="2700" b="0" dirty="0"/>
                  <a:t>Thus,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(())()</m:t>
                    </m:r>
                  </m:oMath>
                </a14:m>
                <a:endParaRPr lang="en-US" altLang="en-US" sz="2700" b="0" dirty="0"/>
              </a:p>
              <a:p>
                <a:pPr lvl="1"/>
                <a:r>
                  <a:rPr lang="en-US" altLang="en-US" sz="2700" b="0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()⇒(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)()⇒(())()</m:t>
                    </m:r>
                  </m:oMath>
                </a14:m>
                <a:r>
                  <a:rPr lang="en-US" altLang="en-US" sz="2700" b="0" dirty="0"/>
                  <a:t> </a:t>
                </a:r>
                <a:r>
                  <a:rPr lang="en-US" altLang="en-US" sz="2700" b="0" dirty="0" smtClean="0"/>
                  <a:t>is </a:t>
                </a:r>
                <a:r>
                  <a:rPr lang="en-US" altLang="en-US" sz="2700" b="0" dirty="0"/>
                  <a:t>a derivation,</a:t>
                </a:r>
                <a:r>
                  <a:rPr lang="en-US" altLang="en-US" sz="2700" b="0" dirty="0">
                    <a:solidFill>
                      <a:srgbClr val="FF0000"/>
                    </a:solidFill>
                  </a:rPr>
                  <a:t> but not a leftmost derivation</a:t>
                </a:r>
                <a:r>
                  <a:rPr lang="en-US" altLang="en-US" sz="2700" b="0" dirty="0" smtClean="0">
                    <a:solidFill>
                      <a:srgbClr val="FF0000"/>
                    </a:solidFill>
                  </a:rPr>
                  <a:t>.</a:t>
                </a:r>
                <a:endParaRPr lang="en-US" altLang="en-US" sz="2700" b="0" dirty="0">
                  <a:solidFill>
                    <a:srgbClr val="FF0000"/>
                  </a:solidFill>
                </a:endParaRPr>
              </a:p>
              <a:p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620" y="1095375"/>
                <a:ext cx="11668760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155"/>
            <a:ext cx="10515600" cy="735965"/>
          </a:xfrm>
        </p:spPr>
        <p:txBody>
          <a:bodyPr/>
          <a:lstStyle/>
          <a:p>
            <a:r>
              <a:rPr lang="en-US" dirty="0" smtClean="0"/>
              <a:t>Leftmost and Rightmost Derivations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045" y="1095375"/>
                <a:ext cx="11598910" cy="5081905"/>
              </a:xfrm>
            </p:spPr>
            <p:txBody>
              <a:bodyPr>
                <a:normAutofit fontScale="92500"/>
              </a:bodyPr>
              <a:lstStyle/>
              <a:p>
                <a:pPr marL="118745" indent="0">
                  <a:buNone/>
                </a:pPr>
                <a:r>
                  <a:rPr lang="en-US" b="1" dirty="0" smtClean="0"/>
                  <a:t>Rightmost Derivations:</a:t>
                </a:r>
                <a:endParaRPr lang="en-US" b="1" dirty="0" smtClean="0"/>
              </a:p>
              <a:p>
                <a:r>
                  <a:rPr lang="en-US" altLang="en-US" b="0" dirty="0"/>
                  <a:t>Say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𝐴𝑤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⇒</m:t>
                    </m:r>
                    <m:r>
                      <a:rPr lang="en-US" altLang="en-US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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𝑤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/>
                  <a:t> is a string of terminals only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/>
                  <a:t>is a production.</a:t>
                </a:r>
                <a:endParaRPr lang="en-US" altLang="en-US" b="0" dirty="0"/>
              </a:p>
              <a:p>
                <a:r>
                  <a:rPr lang="en-US" altLang="en-US" b="0" dirty="0"/>
                  <a:t>Also,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  <m:r>
                      <a:rPr lang="en-US" altLang="en-US" b="0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altLang="en-US" b="0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 b="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b="0" dirty="0"/>
                  <a:t>becomes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</m:oMath>
                </a14:m>
                <a:r>
                  <a:rPr lang="en-US" altLang="en-US" b="0" i="1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US" altLang="en-US" b="0" dirty="0"/>
                  <a:t>by a sequence of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b="0" dirty="0">
                    <a:solidFill>
                      <a:srgbClr val="0000FF"/>
                    </a:solidFill>
                  </a:rPr>
                  <a:t> or more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baseline="-25000" dirty="0" err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</m:oMath>
                </a14:m>
                <a:r>
                  <a:rPr lang="en-US" altLang="en-US" b="0" dirty="0">
                    <a:solidFill>
                      <a:srgbClr val="0000FF"/>
                    </a:solidFill>
                  </a:rPr>
                  <a:t> step</a:t>
                </a:r>
                <a:r>
                  <a:rPr lang="en-US" altLang="en-US" b="0" dirty="0"/>
                  <a:t>s.</a:t>
                </a:r>
                <a:endParaRPr lang="en-US" altLang="en-US" b="0" dirty="0"/>
              </a:p>
              <a:p>
                <a:pPr marL="118745" indent="0">
                  <a:buNone/>
                </a:pPr>
                <a:r>
                  <a:rPr lang="en-US" altLang="en-US" b="0" dirty="0">
                    <a:solidFill>
                      <a:srgbClr val="33CC33"/>
                    </a:solidFill>
                  </a:rPr>
                  <a:t>Example</a:t>
                </a:r>
                <a:r>
                  <a:rPr lang="en-US" altLang="en-US" b="0" dirty="0"/>
                  <a:t>: Rightmost Derivations</a:t>
                </a:r>
                <a:endParaRPr lang="en-US" altLang="en-US" b="0" dirty="0" smtClean="0"/>
              </a:p>
              <a:p>
                <a:r>
                  <a:rPr lang="en-US" altLang="en-US" b="0" dirty="0" smtClean="0"/>
                  <a:t>Balanced-parentheses </a:t>
                </a:r>
                <a:r>
                  <a:rPr lang="en-US" altLang="en-US" b="0" dirty="0" err="1"/>
                  <a:t>grammmar</a:t>
                </a:r>
                <a:r>
                  <a:rPr lang="en-US" altLang="en-US" b="0" dirty="0" smtClean="0"/>
                  <a:t>: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⟶ </m:t>
                    </m:r>
                    <m:r>
                      <a:rPr lang="en-US" altLang="en-US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| (</m:t>
                    </m:r>
                    <m:r>
                      <a:rPr lang="en-US" altLang="en-US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 | ()</m:t>
                    </m:r>
                  </m:oMath>
                </a14:m>
                <a:endParaRPr lang="en-US" altLang="en-US" b="0" dirty="0">
                  <a:solidFill>
                    <a:srgbClr val="00B0F0"/>
                  </a:solidFill>
                </a:endParaRPr>
              </a:p>
              <a:p>
                <a:pPr lvl="1"/>
                <a:r>
                  <a:rPr lang="en-US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baseline="-25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baseline="-25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()⇒</m:t>
                    </m:r>
                    <m:r>
                      <a:rPr lang="en-US" altLang="en-US" b="0" i="1" baseline="-25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)()⇒</m:t>
                    </m:r>
                    <m:r>
                      <a:rPr lang="en-US" altLang="en-US" b="0" i="1" baseline="-25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())()</m:t>
                    </m:r>
                  </m:oMath>
                </a14:m>
                <a:endParaRPr lang="en-US" altLang="en-US" b="0" dirty="0"/>
              </a:p>
              <a:p>
                <a:pPr lvl="1"/>
                <a:r>
                  <a:rPr lang="en-US" altLang="en-US" b="0" dirty="0"/>
                  <a:t>Thus,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b="0" i="1" baseline="-25000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𝑟𝑚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(())()</m:t>
                    </m:r>
                  </m:oMath>
                </a14:m>
                <a:endParaRPr lang="en-US" altLang="en-US" b="0" dirty="0"/>
              </a:p>
              <a:p>
                <a:pPr lvl="1"/>
                <a:r>
                  <a:rPr lang="en-US" altLang="en-US" b="0" dirty="0" smtClean="0"/>
                  <a:t>But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()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⇒()()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⇒()()()</m:t>
                    </m:r>
                  </m:oMath>
                </a14:m>
                <a:r>
                  <a:rPr lang="en-US" altLang="en-US" b="0" dirty="0"/>
                  <a:t> is neither a rightmost nor a leftmost derivation.</a:t>
                </a:r>
                <a:endParaRPr lang="en-US" alt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045" y="1095375"/>
                <a:ext cx="11598910" cy="5081905"/>
              </a:xfrm>
              <a:blipFill rotWithShape="1">
                <a:blip r:embed="rId1"/>
                <a:stretch>
                  <a:fillRect b="-3724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312525" y="6477000"/>
            <a:ext cx="879475" cy="274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8B18E6-8B98-47FE-A85B-35934A4A3D1F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Derivation Order</a:t>
            </a:r>
            <a:endParaRPr lang="en-US" altLang="en-US" smtClean="0"/>
          </a:p>
        </p:txBody>
      </p:sp>
      <p:sp>
        <p:nvSpPr>
          <p:cNvPr id="17413" name="Text Box 13"/>
          <p:cNvSpPr txBox="1">
            <a:spLocks noChangeArrowheads="1"/>
          </p:cNvSpPr>
          <p:nvPr/>
        </p:nvSpPr>
        <p:spPr bwMode="auto">
          <a:xfrm>
            <a:off x="565785" y="1168400"/>
            <a:ext cx="10625455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example grammar with 5 productions:</a:t>
            </a:r>
            <a:endParaRPr lang="en-US" altLang="en-US" sz="25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414" name="Group 15"/>
          <p:cNvGrpSpPr/>
          <p:nvPr/>
        </p:nvGrpSpPr>
        <p:grpSpPr bwMode="auto">
          <a:xfrm>
            <a:off x="1080770" y="2001520"/>
            <a:ext cx="8331200" cy="812800"/>
            <a:chOff x="112" y="1968"/>
            <a:chExt cx="5248" cy="816"/>
          </a:xfrm>
          <a:solidFill>
            <a:schemeClr val="tx1"/>
          </a:solidFill>
        </p:grpSpPr>
        <p:graphicFrame>
          <p:nvGraphicFramePr>
            <p:cNvPr id="17415" name="Object 4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8" name="Equation" r:id="rId1" imgW="2260600" imgH="533400" progId="Equation.3">
                    <p:embed/>
                  </p:oleObj>
                </mc:Choice>
                <mc:Fallback>
                  <p:oleObj name="Equation" r:id="rId1" imgW="2260600" imgH="533400" progId="Equation.3">
                    <p:embed/>
                    <p:pic>
                      <p:nvPicPr>
                        <p:cNvPr id="0" name="Picture 84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7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39" name="Equation" r:id="rId3" imgW="2476500" imgH="1295400" progId="Equation.3">
                    <p:embed/>
                  </p:oleObj>
                </mc:Choice>
                <mc:Fallback>
                  <p:oleObj name="Equation" r:id="rId3" imgW="2476500" imgH="1295400" progId="Equation.3">
                    <p:embed/>
                    <p:pic>
                      <p:nvPicPr>
                        <p:cNvPr id="0" name="Picture 84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8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40" name="Equation" r:id="rId5" imgW="2260600" imgH="1295400" progId="Equation.3">
                    <p:embed/>
                  </p:oleObj>
                </mc:Choice>
                <mc:Fallback>
                  <p:oleObj name="Equation" r:id="rId5" imgW="2260600" imgH="1295400" progId="Equation.3">
                    <p:embed/>
                    <p:pic>
                      <p:nvPicPr>
                        <p:cNvPr id="0" name="Picture 84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862331" y="2907030"/>
            <a:ext cx="5309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 derivation order of string :</a:t>
            </a:r>
            <a:endParaRPr lang="en-US" altLang="en-US" sz="280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8" name="Object 14"/>
          <p:cNvGraphicFramePr>
            <a:graphicFrameLocks noChangeAspect="1"/>
          </p:cNvGraphicFramePr>
          <p:nvPr>
            <p:ph sz="half" idx="1"/>
          </p:nvPr>
        </p:nvGraphicFramePr>
        <p:xfrm>
          <a:off x="6913245" y="2857511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0" name="Equation" r:id="rId7" imgW="304800" imgH="190500" progId="Equation.3">
                  <p:embed/>
                </p:oleObj>
              </mc:Choice>
              <mc:Fallback>
                <p:oleObj name="Equation" r:id="rId7" imgW="304800" imgH="190500" progId="Equation.3">
                  <p:embed/>
                  <p:pic>
                    <p:nvPicPr>
                      <p:cNvPr id="0" name="Picture 852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245" y="2857511"/>
                        <a:ext cx="9144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8"/>
          <p:cNvGraphicFramePr>
            <a:graphicFrameLocks noChangeAspect="1"/>
          </p:cNvGraphicFramePr>
          <p:nvPr/>
        </p:nvGraphicFramePr>
        <p:xfrm>
          <a:off x="1468120" y="3632200"/>
          <a:ext cx="7787005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9" name="Equation" r:id="rId9" imgW="7785100" imgH="876300" progId="Equation.3">
                  <p:embed/>
                </p:oleObj>
              </mc:Choice>
              <mc:Fallback>
                <p:oleObj name="Equation" r:id="rId9" imgW="7785100" imgH="876300" progId="Equation.3">
                  <p:embed/>
                  <p:pic>
                    <p:nvPicPr>
                      <p:cNvPr id="0" name="Picture 85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120" y="3632200"/>
                        <a:ext cx="7787005" cy="655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5"/>
          <p:cNvSpPr txBox="1">
            <a:spLocks noChangeArrowheads="1"/>
          </p:cNvSpPr>
          <p:nvPr/>
        </p:nvSpPr>
        <p:spPr bwMode="auto">
          <a:xfrm>
            <a:off x="1080770" y="4827270"/>
            <a:ext cx="85744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substitute the</a:t>
            </a:r>
            <a:r>
              <a:rPr lang="en-GB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 variable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666874-8003-454C-ACCC-20D450999A5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780" y="1095375"/>
            <a:ext cx="11511280" cy="508190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  <a:endParaRPr lang="en-US" altLang="en-US" smtClean="0"/>
          </a:p>
        </p:txBody>
      </p:sp>
      <p:graphicFrame>
        <p:nvGraphicFramePr>
          <p:cNvPr id="19460" name="Object 10"/>
          <p:cNvGraphicFramePr>
            <a:graphicFrameLocks noChangeAspect="1"/>
          </p:cNvGraphicFramePr>
          <p:nvPr/>
        </p:nvGraphicFramePr>
        <p:xfrm>
          <a:off x="2172335" y="3514090"/>
          <a:ext cx="7342505" cy="65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3" name="Equation" r:id="rId1" imgW="7340600" imgH="876300" progId="Equation.3">
                  <p:embed/>
                </p:oleObj>
              </mc:Choice>
              <mc:Fallback>
                <p:oleObj name="Equation" r:id="rId1" imgW="7340600" imgH="876300" progId="Equation.3">
                  <p:embed/>
                  <p:pic>
                    <p:nvPicPr>
                      <p:cNvPr id="0" name="Picture 863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335" y="3514090"/>
                        <a:ext cx="7342505" cy="6553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15"/>
          <p:cNvSpPr txBox="1">
            <a:spLocks noChangeArrowheads="1"/>
          </p:cNvSpPr>
          <p:nvPr/>
        </p:nvSpPr>
        <p:spPr bwMode="auto">
          <a:xfrm>
            <a:off x="1179196" y="2461895"/>
            <a:ext cx="83356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 order of string         :</a:t>
            </a:r>
            <a:endParaRPr lang="en-US" alt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462" name="Object 16"/>
          <p:cNvGraphicFramePr>
            <a:graphicFrameLocks noChangeAspect="1"/>
          </p:cNvGraphicFramePr>
          <p:nvPr/>
        </p:nvGraphicFramePr>
        <p:xfrm>
          <a:off x="8600440" y="2576830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04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863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0440" y="2576830"/>
                        <a:ext cx="9144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17"/>
          <p:cNvSpPr txBox="1">
            <a:spLocks noChangeArrowheads="1"/>
          </p:cNvSpPr>
          <p:nvPr/>
        </p:nvSpPr>
        <p:spPr bwMode="auto">
          <a:xfrm>
            <a:off x="1179195" y="4885690"/>
            <a:ext cx="103695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step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substitute the</a:t>
            </a:r>
            <a:r>
              <a:rPr lang="en-GB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variable</a:t>
            </a:r>
            <a:endParaRPr lang="en-US" altLang="en-US" sz="28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464" name="Group 18"/>
          <p:cNvGrpSpPr/>
          <p:nvPr/>
        </p:nvGrpSpPr>
        <p:grpSpPr bwMode="auto">
          <a:xfrm>
            <a:off x="838835" y="1226185"/>
            <a:ext cx="10184765" cy="984885"/>
            <a:chOff x="112" y="1968"/>
            <a:chExt cx="5248" cy="816"/>
          </a:xfrm>
        </p:grpSpPr>
        <p:graphicFrame>
          <p:nvGraphicFramePr>
            <p:cNvPr id="19465" name="Object 19"/>
            <p:cNvGraphicFramePr>
              <a:graphicFrameLocks noChangeAspect="1"/>
            </p:cNvGraphicFramePr>
            <p:nvPr/>
          </p:nvGraphicFramePr>
          <p:xfrm>
            <a:off x="112" y="1968"/>
            <a:ext cx="1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5" name="Equation" r:id="rId5" imgW="2260600" imgH="533400" progId="Equation.3">
                    <p:embed/>
                  </p:oleObj>
                </mc:Choice>
                <mc:Fallback>
                  <p:oleObj name="Equation" r:id="rId5" imgW="2260600" imgH="533400" progId="Equation.3">
                    <p:embed/>
                    <p:pic>
                      <p:nvPicPr>
                        <p:cNvPr id="0" name="Picture 86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" y="1968"/>
                          <a:ext cx="1424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20"/>
            <p:cNvGraphicFramePr>
              <a:graphicFrameLocks noChangeAspect="1"/>
            </p:cNvGraphicFramePr>
            <p:nvPr/>
          </p:nvGraphicFramePr>
          <p:xfrm>
            <a:off x="1920" y="1968"/>
            <a:ext cx="1560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6" name="Equation" r:id="rId7" imgW="2476500" imgH="1295400" progId="Equation.3">
                    <p:embed/>
                  </p:oleObj>
                </mc:Choice>
                <mc:Fallback>
                  <p:oleObj name="Equation" r:id="rId7" imgW="2476500" imgH="1295400" progId="Equation.3">
                    <p:embed/>
                    <p:pic>
                      <p:nvPicPr>
                        <p:cNvPr id="0" name="Picture 86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68"/>
                          <a:ext cx="1560" cy="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21"/>
            <p:cNvGraphicFramePr>
              <a:graphicFrameLocks noChangeAspect="1"/>
            </p:cNvGraphicFramePr>
            <p:nvPr/>
          </p:nvGraphicFramePr>
          <p:xfrm>
            <a:off x="3936" y="1968"/>
            <a:ext cx="142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307" name="Equation" r:id="rId9" imgW="2260600" imgH="1295400" progId="Equation.3">
                    <p:embed/>
                  </p:oleObj>
                </mc:Choice>
                <mc:Fallback>
                  <p:oleObj name="Equation" r:id="rId9" imgW="2260600" imgH="1295400" progId="Equation.3">
                    <p:embed/>
                    <p:pic>
                      <p:nvPicPr>
                        <p:cNvPr id="0" name="Picture 86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968"/>
                          <a:ext cx="1424" cy="81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Trees (Parse Trees)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680" y="1095375"/>
                <a:ext cx="11729085" cy="5081905"/>
              </a:xfrm>
            </p:spPr>
            <p:txBody>
              <a:bodyPr/>
              <a:lstStyle/>
              <a:p>
                <a:r>
                  <a:rPr lang="en-US" altLang="en-US" b="0" i="1" dirty="0">
                    <a:solidFill>
                      <a:srgbClr val="FF0066"/>
                    </a:solidFill>
                  </a:rPr>
                  <a:t>Parse trees</a:t>
                </a:r>
                <a:r>
                  <a:rPr lang="en-US" altLang="en-US" b="0" dirty="0"/>
                  <a:t>  are </a:t>
                </a:r>
                <a:r>
                  <a:rPr lang="en-US" altLang="en-US" b="0" dirty="0">
                    <a:solidFill>
                      <a:srgbClr val="0000FF"/>
                    </a:solidFill>
                  </a:rPr>
                  <a:t>trees labeled by symbols</a:t>
                </a:r>
                <a:r>
                  <a:rPr lang="en-US" altLang="en-US" b="0" dirty="0"/>
                  <a:t> of a particular </a:t>
                </a:r>
                <a:r>
                  <a:rPr lang="en-US" altLang="en-US" dirty="0"/>
                  <a:t>CFG</a:t>
                </a:r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:r>
                  <a:rPr lang="en-US" altLang="en-US" b="0" dirty="0">
                    <a:solidFill>
                      <a:srgbClr val="FF0000"/>
                    </a:solidFill>
                  </a:rPr>
                  <a:t>Leaves</a:t>
                </a:r>
                <a:r>
                  <a:rPr lang="en-US" altLang="en-US" b="0" dirty="0"/>
                  <a:t>: labeled by a terminal or </a:t>
                </a:r>
                <a:r>
                  <a:rPr lang="en-US" altLang="en-US" b="0" dirty="0"/>
                  <a:t>ε.</a:t>
                </a:r>
                <a:endParaRPr lang="en-US" altLang="en-US" b="0" dirty="0"/>
              </a:p>
              <a:p>
                <a:pPr lvl="1"/>
                <a:r>
                  <a:rPr lang="en-US" altLang="en-US" b="0" dirty="0">
                    <a:solidFill>
                      <a:srgbClr val="FF0000"/>
                    </a:solidFill>
                  </a:rPr>
                  <a:t>Interior nodes:</a:t>
                </a:r>
                <a:r>
                  <a:rPr lang="en-US" altLang="en-US" b="0" dirty="0"/>
                  <a:t> labeled by a variable.</a:t>
                </a:r>
                <a:endParaRPr lang="en-US" altLang="en-US" b="0" dirty="0"/>
              </a:p>
              <a:p>
                <a:pPr lvl="2"/>
                <a:r>
                  <a:rPr lang="en-US" altLang="en-US" b="0" dirty="0">
                    <a:solidFill>
                      <a:srgbClr val="000000"/>
                    </a:solidFill>
                  </a:rPr>
                  <a:t>Children are labeled by the right side of a production for the parent.</a:t>
                </a:r>
                <a:endParaRPr lang="en-US" altLang="en-US" b="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altLang="en-US" b="0" dirty="0">
                    <a:solidFill>
                      <a:srgbClr val="FF0000"/>
                    </a:solidFill>
                  </a:rPr>
                  <a:t>Root:</a:t>
                </a:r>
                <a:r>
                  <a:rPr lang="en-US" altLang="en-US" b="0" dirty="0"/>
                  <a:t> must be labeled by the start symbol.</a:t>
                </a:r>
                <a:endParaRPr lang="en-US" altLang="en-US" b="0" dirty="0"/>
              </a:p>
              <a:p>
                <a:r>
                  <a:rPr lang="en-US" b="0" dirty="0">
                    <a:solidFill>
                      <a:srgbClr val="33CC33"/>
                    </a:solidFill>
                  </a:rPr>
                  <a:t>Example</a:t>
                </a:r>
                <a:r>
                  <a:rPr lang="en-US" b="0" dirty="0" smtClean="0"/>
                  <a:t>: Parse Tree</a:t>
                </a:r>
                <a:endParaRPr lang="en-US" b="0" dirty="0" smtClean="0"/>
              </a:p>
              <a:p>
                <a:pPr marL="457200" lvl="1" indent="0">
                  <a:buNone/>
                </a:pPr>
                <a:r>
                  <a:rPr lang="en-US" altLang="en-US" b="0" dirty="0" smtClean="0">
                    <a:solidFill>
                      <a:srgbClr val="CC33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| (</m:t>
                    </m:r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 | ()</m:t>
                    </m:r>
                  </m:oMath>
                </a14:m>
                <a:endParaRPr lang="en-US" alt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680" y="1095375"/>
                <a:ext cx="11729085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pSp>
        <p:nvGrpSpPr>
          <p:cNvPr id="5" name="Group 28"/>
          <p:cNvGrpSpPr/>
          <p:nvPr/>
        </p:nvGrpSpPr>
        <p:grpSpPr bwMode="auto">
          <a:xfrm>
            <a:off x="7391401" y="3429000"/>
            <a:ext cx="3641724" cy="2657492"/>
            <a:chOff x="1536" y="1632"/>
            <a:chExt cx="2448" cy="1968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grpSp>
          <p:nvGrpSpPr>
            <p:cNvPr id="7" name="Group 27"/>
            <p:cNvGrpSpPr/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26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27" name="Line 14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15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24"/>
            <p:cNvGrpSpPr/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19" name="Oval 5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20" name="Oval 6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22" name="Line 16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17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5"/>
            <p:cNvGrpSpPr/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15" name="Oval 10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16" name="Oval 1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26"/>
            <p:cNvGrpSpPr/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11" name="Oval 9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970"/>
            <a:ext cx="10515600" cy="765810"/>
          </a:xfrm>
        </p:spPr>
        <p:txBody>
          <a:bodyPr/>
          <a:lstStyle/>
          <a:p>
            <a:r>
              <a:rPr lang="en-US" dirty="0" smtClean="0"/>
              <a:t>Yield of Parse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850" y="1095375"/>
            <a:ext cx="11769725" cy="5081905"/>
          </a:xfrm>
        </p:spPr>
        <p:txBody>
          <a:bodyPr/>
          <a:lstStyle/>
          <a:p>
            <a:r>
              <a:rPr lang="en-US" altLang="en-US" sz="2800" b="0" i="1" dirty="0" smtClean="0">
                <a:solidFill>
                  <a:srgbClr val="FF0066"/>
                </a:solidFill>
              </a:rPr>
              <a:t>Yield</a:t>
            </a:r>
            <a:r>
              <a:rPr lang="en-US" altLang="en-US" sz="2800" b="0" dirty="0" smtClean="0"/>
              <a:t>  </a:t>
            </a:r>
            <a:r>
              <a:rPr lang="en-US" altLang="en-US" sz="2800" b="0" dirty="0"/>
              <a:t>of the parse </a:t>
            </a:r>
            <a:r>
              <a:rPr lang="en-US" altLang="en-US" sz="2800" b="0" dirty="0" smtClean="0"/>
              <a:t>tree is the </a:t>
            </a:r>
            <a:r>
              <a:rPr lang="en-US" altLang="en-US" sz="2800" b="0" dirty="0">
                <a:solidFill>
                  <a:srgbClr val="FF0000"/>
                </a:solidFill>
              </a:rPr>
              <a:t>concatenation of the labels</a:t>
            </a:r>
            <a:r>
              <a:rPr lang="en-US" altLang="en-US" sz="2800" b="0" dirty="0"/>
              <a:t> of the leaves in</a:t>
            </a:r>
            <a:r>
              <a:rPr lang="en-US" altLang="en-US" sz="2800" b="0" dirty="0">
                <a:solidFill>
                  <a:srgbClr val="0000FF"/>
                </a:solidFill>
              </a:rPr>
              <a:t> left-to-right order</a:t>
            </a:r>
            <a:endParaRPr lang="en-US" altLang="en-US" sz="2800" b="0" dirty="0">
              <a:solidFill>
                <a:srgbClr val="0000FF"/>
              </a:solidFill>
            </a:endParaRPr>
          </a:p>
          <a:p>
            <a:pPr lvl="1"/>
            <a:r>
              <a:rPr lang="en-US" altLang="en-US" sz="2800" b="0" dirty="0"/>
              <a:t>That is, in the order of a </a:t>
            </a:r>
            <a:r>
              <a:rPr lang="en-US" altLang="en-US" sz="2800" b="0" dirty="0">
                <a:solidFill>
                  <a:srgbClr val="0000FF"/>
                </a:solidFill>
              </a:rPr>
              <a:t>preorder traversal</a:t>
            </a:r>
            <a:r>
              <a:rPr lang="en-US" altLang="en-US" sz="2800" b="0" dirty="0"/>
              <a:t>.</a:t>
            </a:r>
            <a:endParaRPr lang="en-US" altLang="en-US" sz="2800" b="0" dirty="0" smtClean="0">
              <a:solidFill>
                <a:srgbClr val="33CC33"/>
              </a:solidFill>
            </a:endParaRPr>
          </a:p>
          <a:p>
            <a:r>
              <a:rPr lang="en-US" altLang="en-US" sz="2800" b="0" dirty="0" smtClean="0">
                <a:solidFill>
                  <a:srgbClr val="33CC33"/>
                </a:solidFill>
              </a:rPr>
              <a:t>Example</a:t>
            </a:r>
            <a:r>
              <a:rPr lang="en-US" altLang="en-US" sz="2800" b="0" dirty="0"/>
              <a:t>: yield of  </a:t>
            </a:r>
            <a:r>
              <a:rPr lang="en-US" altLang="en-US" sz="2800" b="0" dirty="0" smtClean="0"/>
              <a:t>below parse tree is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rgbClr val="FF0000"/>
                </a:solidFill>
              </a:rPr>
              <a:t>(())() </a:t>
            </a:r>
            <a:endParaRPr lang="en-US" altLang="en-US" sz="2800" b="0" dirty="0"/>
          </a:p>
          <a:p>
            <a:endParaRPr lang="en-US" sz="28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pSp>
        <p:nvGrpSpPr>
          <p:cNvPr id="29" name="Group 4"/>
          <p:cNvGrpSpPr/>
          <p:nvPr/>
        </p:nvGrpSpPr>
        <p:grpSpPr bwMode="auto">
          <a:xfrm>
            <a:off x="2743200" y="3253740"/>
            <a:ext cx="4038600" cy="2809892"/>
            <a:chOff x="1536" y="1632"/>
            <a:chExt cx="2448" cy="1968"/>
          </a:xfrm>
        </p:grpSpPr>
        <p:sp>
          <p:nvSpPr>
            <p:cNvPr id="30" name="Oval 5"/>
            <p:cNvSpPr>
              <a:spLocks noChangeArrowheads="1"/>
            </p:cNvSpPr>
            <p:nvPr/>
          </p:nvSpPr>
          <p:spPr bwMode="auto">
            <a:xfrm>
              <a:off x="2688" y="1632"/>
              <a:ext cx="288" cy="288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/>
                <a:t>S</a:t>
              </a:r>
              <a:endParaRPr lang="en-US" altLang="en-US" dirty="0"/>
            </a:p>
          </p:txBody>
        </p:sp>
        <p:grpSp>
          <p:nvGrpSpPr>
            <p:cNvPr id="31" name="Group 6"/>
            <p:cNvGrpSpPr/>
            <p:nvPr/>
          </p:nvGrpSpPr>
          <p:grpSpPr bwMode="auto">
            <a:xfrm>
              <a:off x="2064" y="1872"/>
              <a:ext cx="1584" cy="576"/>
              <a:chOff x="2064" y="1872"/>
              <a:chExt cx="1584" cy="576"/>
            </a:xfrm>
          </p:grpSpPr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51" name="Line 9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10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2" name="Group 11"/>
            <p:cNvGrpSpPr/>
            <p:nvPr/>
          </p:nvGrpSpPr>
          <p:grpSpPr bwMode="auto">
            <a:xfrm>
              <a:off x="1536" y="2400"/>
              <a:ext cx="1296" cy="624"/>
              <a:chOff x="1536" y="2400"/>
              <a:chExt cx="1296" cy="624"/>
            </a:xfrm>
          </p:grpSpPr>
          <p:sp>
            <p:nvSpPr>
              <p:cNvPr id="43" name="Oval 12"/>
              <p:cNvSpPr>
                <a:spLocks noChangeArrowheads="1"/>
              </p:cNvSpPr>
              <p:nvPr/>
            </p:nvSpPr>
            <p:spPr bwMode="auto">
              <a:xfrm>
                <a:off x="206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44" name="Oval 13"/>
              <p:cNvSpPr>
                <a:spLocks noChangeArrowheads="1"/>
              </p:cNvSpPr>
              <p:nvPr/>
            </p:nvSpPr>
            <p:spPr bwMode="auto">
              <a:xfrm>
                <a:off x="2544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45" name="Oval 14"/>
              <p:cNvSpPr>
                <a:spLocks noChangeArrowheads="1"/>
              </p:cNvSpPr>
              <p:nvPr/>
            </p:nvSpPr>
            <p:spPr bwMode="auto">
              <a:xfrm>
                <a:off x="153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46" name="Line 15"/>
              <p:cNvSpPr>
                <a:spLocks noChangeShapeType="1"/>
              </p:cNvSpPr>
              <p:nvPr/>
            </p:nvSpPr>
            <p:spPr bwMode="auto">
              <a:xfrm>
                <a:off x="2208" y="2448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6"/>
              <p:cNvSpPr>
                <a:spLocks noChangeShapeType="1"/>
              </p:cNvSpPr>
              <p:nvPr/>
            </p:nvSpPr>
            <p:spPr bwMode="auto">
              <a:xfrm flipH="1">
                <a:off x="1728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7"/>
              <p:cNvSpPr>
                <a:spLocks noChangeShapeType="1"/>
              </p:cNvSpPr>
              <p:nvPr/>
            </p:nvSpPr>
            <p:spPr bwMode="auto">
              <a:xfrm>
                <a:off x="2304" y="2400"/>
                <a:ext cx="336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3" name="Group 18"/>
            <p:cNvGrpSpPr/>
            <p:nvPr/>
          </p:nvGrpSpPr>
          <p:grpSpPr bwMode="auto">
            <a:xfrm>
              <a:off x="1824" y="2976"/>
              <a:ext cx="768" cy="624"/>
              <a:chOff x="1824" y="2976"/>
              <a:chExt cx="768" cy="624"/>
            </a:xfrm>
          </p:grpSpPr>
          <p:sp>
            <p:nvSpPr>
              <p:cNvPr id="39" name="Oval 19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40" name="Oval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4" name="Group 23"/>
            <p:cNvGrpSpPr/>
            <p:nvPr/>
          </p:nvGrpSpPr>
          <p:grpSpPr bwMode="auto">
            <a:xfrm>
              <a:off x="3072" y="2448"/>
              <a:ext cx="912" cy="576"/>
              <a:chOff x="3072" y="2448"/>
              <a:chExt cx="912" cy="576"/>
            </a:xfrm>
          </p:grpSpPr>
          <p:sp>
            <p:nvSpPr>
              <p:cNvPr id="35" name="Oval 24"/>
              <p:cNvSpPr>
                <a:spLocks noChangeArrowheads="1"/>
              </p:cNvSpPr>
              <p:nvPr/>
            </p:nvSpPr>
            <p:spPr bwMode="auto">
              <a:xfrm>
                <a:off x="3072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36" name="Oval 25"/>
              <p:cNvSpPr>
                <a:spLocks noChangeArrowheads="1"/>
              </p:cNvSpPr>
              <p:nvPr/>
            </p:nvSpPr>
            <p:spPr bwMode="auto">
              <a:xfrm>
                <a:off x="3696" y="2736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37" name="Line 26"/>
              <p:cNvSpPr>
                <a:spLocks noChangeShapeType="1"/>
              </p:cNvSpPr>
              <p:nvPr/>
            </p:nvSpPr>
            <p:spPr bwMode="auto">
              <a:xfrm flipH="1">
                <a:off x="3216" y="2448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27"/>
              <p:cNvSpPr>
                <a:spLocks noChangeShapeType="1"/>
              </p:cNvSpPr>
              <p:nvPr/>
            </p:nvSpPr>
            <p:spPr bwMode="auto">
              <a:xfrm>
                <a:off x="3600" y="2448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312525" y="6477000"/>
            <a:ext cx="879475" cy="274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B7D33B-D93C-4A7E-B92B-2296E61E6832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3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Yield of Parse Tree</a:t>
            </a:r>
            <a:endParaRPr lang="en-US" altLang="en-US" dirty="0" smtClean="0"/>
          </a:p>
        </p:txBody>
      </p:sp>
      <p:sp>
        <p:nvSpPr>
          <p:cNvPr id="21508" name="Text Box 37"/>
          <p:cNvSpPr txBox="1">
            <a:spLocks noChangeArrowheads="1"/>
          </p:cNvSpPr>
          <p:nvPr/>
        </p:nvSpPr>
        <p:spPr bwMode="auto">
          <a:xfrm>
            <a:off x="541655" y="1208405"/>
            <a:ext cx="674624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same example grammar:</a:t>
            </a:r>
            <a:endParaRPr lang="en-US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09" name="Object 39"/>
          <p:cNvGraphicFramePr>
            <a:graphicFrameLocks noChangeAspect="1"/>
          </p:cNvGraphicFramePr>
          <p:nvPr/>
        </p:nvGraphicFramePr>
        <p:xfrm>
          <a:off x="663575" y="3143250"/>
          <a:ext cx="977773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1" name="Equation" r:id="rId1" imgW="8915400" imgH="431800" progId="Equation.3">
                  <p:embed/>
                </p:oleObj>
              </mc:Choice>
              <mc:Fallback>
                <p:oleObj name="Equation" r:id="rId1" imgW="8915400" imgH="431800" progId="Equation.3">
                  <p:embed/>
                  <p:pic>
                    <p:nvPicPr>
                      <p:cNvPr id="0" name="Picture 883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143250"/>
                        <a:ext cx="9777730" cy="37211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40"/>
          <p:cNvSpPr txBox="1">
            <a:spLocks noChangeArrowheads="1"/>
          </p:cNvSpPr>
          <p:nvPr/>
        </p:nvSpPr>
        <p:spPr bwMode="auto">
          <a:xfrm>
            <a:off x="542290" y="2398395"/>
            <a:ext cx="5363210" cy="558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a derivation of         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511" name="Object 41"/>
          <p:cNvGraphicFramePr>
            <a:graphicFrameLocks noChangeAspect="1"/>
          </p:cNvGraphicFramePr>
          <p:nvPr/>
        </p:nvGraphicFramePr>
        <p:xfrm>
          <a:off x="6022340" y="2398395"/>
          <a:ext cx="914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52" name="Equation" r:id="rId3" imgW="304800" imgH="190500" progId="Equation.3">
                  <p:embed/>
                </p:oleObj>
              </mc:Choice>
              <mc:Fallback>
                <p:oleObj name="Equation" r:id="rId3" imgW="304800" imgH="190500" progId="Equation.3">
                  <p:embed/>
                  <p:pic>
                    <p:nvPicPr>
                      <p:cNvPr id="0" name="Picture 88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340" y="2398395"/>
                        <a:ext cx="9144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12" name="Group 44"/>
          <p:cNvGrpSpPr/>
          <p:nvPr/>
        </p:nvGrpSpPr>
        <p:grpSpPr bwMode="auto">
          <a:xfrm>
            <a:off x="664210" y="1824990"/>
            <a:ext cx="9162415" cy="386080"/>
            <a:chOff x="200" y="1200"/>
            <a:chExt cx="5144" cy="335"/>
          </a:xfrm>
          <a:solidFill>
            <a:schemeClr val="tx1"/>
          </a:solidFill>
        </p:grpSpPr>
        <p:graphicFrame>
          <p:nvGraphicFramePr>
            <p:cNvPr id="21513" name="Object 17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3" name="Equation" r:id="rId5" imgW="1714500" imgH="419100" progId="Equation.3">
                    <p:embed/>
                  </p:oleObj>
                </mc:Choice>
                <mc:Fallback>
                  <p:oleObj name="Equation" r:id="rId5" imgW="1714500" imgH="419100" progId="Equation.3">
                    <p:embed/>
                    <p:pic>
                      <p:nvPicPr>
                        <p:cNvPr id="0" name="Picture 88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8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4" name="Equation" r:id="rId7" imgW="2463800" imgH="533400" progId="Equation.3">
                    <p:embed/>
                  </p:oleObj>
                </mc:Choice>
                <mc:Fallback>
                  <p:oleObj name="Equation" r:id="rId7" imgW="2463800" imgH="533400" progId="Equation.3">
                    <p:embed/>
                    <p:pic>
                      <p:nvPicPr>
                        <p:cNvPr id="0" name="Picture 88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19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355" name="Equation" r:id="rId9" imgW="2235200" imgH="533400" progId="Equation.3">
                    <p:embed/>
                  </p:oleObj>
                </mc:Choice>
                <mc:Fallback>
                  <p:oleObj name="Equation" r:id="rId9" imgW="2235200" imgH="533400" progId="Equation.3">
                    <p:embed/>
                    <p:pic>
                      <p:nvPicPr>
                        <p:cNvPr id="0" name="Picture 88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1"/>
          <a:stretch>
            <a:fillRect/>
          </a:stretch>
        </p:blipFill>
        <p:spPr>
          <a:xfrm>
            <a:off x="3642360" y="3816985"/>
            <a:ext cx="3958590" cy="2216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A3E76-DAA8-48C8-8E3E-88C8DC7609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318000" y="1942465"/>
          <a:ext cx="355600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2" name="Equation" r:id="rId1" imgW="3556000" imgH="419100" progId="Equation.3">
                  <p:embed/>
                </p:oleObj>
              </mc:Choice>
              <mc:Fallback>
                <p:oleObj name="Equation" r:id="rId1" imgW="3556000" imgH="419100" progId="Equation.3">
                  <p:embed/>
                  <p:pic>
                    <p:nvPicPr>
                      <p:cNvPr id="0" name="Picture 90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0" y="1942465"/>
                        <a:ext cx="3556000" cy="31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3" name="Group 57"/>
          <p:cNvGrpSpPr/>
          <p:nvPr/>
        </p:nvGrpSpPr>
        <p:grpSpPr bwMode="auto">
          <a:xfrm>
            <a:off x="751205" y="1334135"/>
            <a:ext cx="10582910" cy="398780"/>
            <a:chOff x="200" y="1200"/>
            <a:chExt cx="5144" cy="335"/>
          </a:xfrm>
          <a:solidFill>
            <a:schemeClr val="tx1"/>
          </a:solidFill>
        </p:grpSpPr>
        <p:graphicFrame>
          <p:nvGraphicFramePr>
            <p:cNvPr id="23577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43" name="Equation" r:id="rId3" imgW="1714500" imgH="419100" progId="Equation.3">
                    <p:embed/>
                  </p:oleObj>
                </mc:Choice>
                <mc:Fallback>
                  <p:oleObj name="Equation" r:id="rId3" imgW="1714500" imgH="419100" progId="Equation.3">
                    <p:embed/>
                    <p:pic>
                      <p:nvPicPr>
                        <p:cNvPr id="0" name="Picture 90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44" name="Equation" r:id="rId5" imgW="2463800" imgH="533400" progId="Equation.3">
                    <p:embed/>
                  </p:oleObj>
                </mc:Choice>
                <mc:Fallback>
                  <p:oleObj name="Equation" r:id="rId5" imgW="2463800" imgH="533400" progId="Equation.3">
                    <p:embed/>
                    <p:pic>
                      <p:nvPicPr>
                        <p:cNvPr id="0" name="Picture 90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445" name="Equation" r:id="rId7" imgW="2235200" imgH="533400" progId="Equation.3">
                    <p:embed/>
                  </p:oleObj>
                </mc:Choice>
                <mc:Fallback>
                  <p:oleObj name="Equation" r:id="rId7" imgW="2235200" imgH="533400" progId="Equation.3">
                    <p:embed/>
                    <p:pic>
                      <p:nvPicPr>
                        <p:cNvPr id="0" name="Picture 90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6" name="Object 64"/>
          <p:cNvGraphicFramePr>
            <a:graphicFrameLocks noChangeAspect="1"/>
          </p:cNvGraphicFramePr>
          <p:nvPr/>
        </p:nvGraphicFramePr>
        <p:xfrm>
          <a:off x="8610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446" name="Equation" r:id="rId9" imgW="431165" imgH="177800" progId="Equation.3">
                  <p:embed/>
                </p:oleObj>
              </mc:Choice>
              <mc:Fallback>
                <p:oleObj name="Equation" r:id="rId9" imgW="431165" imgH="177800" progId="Equation.3">
                  <p:embed/>
                  <p:pic>
                    <p:nvPicPr>
                      <p:cNvPr id="0" name="Picture 904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13025" y="2348865"/>
            <a:ext cx="6965950" cy="34156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A3E76-DAA8-48C8-8E3E-88C8DC7609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343400" y="1866900"/>
          <a:ext cx="355600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86" name="Equation" r:id="rId1" imgW="3556000" imgH="419100" progId="Equation.3">
                  <p:embed/>
                </p:oleObj>
              </mc:Choice>
              <mc:Fallback>
                <p:oleObj name="Equation" r:id="rId1" imgW="3556000" imgH="419100" progId="Equation.3">
                  <p:embed/>
                  <p:pic>
                    <p:nvPicPr>
                      <p:cNvPr id="0" name="Picture 108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66900"/>
                        <a:ext cx="3556000" cy="3073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3" name="Group 57"/>
          <p:cNvGrpSpPr/>
          <p:nvPr/>
        </p:nvGrpSpPr>
        <p:grpSpPr bwMode="auto">
          <a:xfrm>
            <a:off x="1103630" y="1219200"/>
            <a:ext cx="9132570" cy="386080"/>
            <a:chOff x="200" y="1200"/>
            <a:chExt cx="5144" cy="335"/>
          </a:xfrm>
          <a:solidFill>
            <a:schemeClr val="tx1"/>
          </a:solidFill>
        </p:grpSpPr>
        <p:graphicFrame>
          <p:nvGraphicFramePr>
            <p:cNvPr id="23577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87" name="Equation" r:id="rId3" imgW="1714500" imgH="419100" progId="Equation.3">
                    <p:embed/>
                  </p:oleObj>
                </mc:Choice>
                <mc:Fallback>
                  <p:oleObj name="Equation" r:id="rId3" imgW="1714500" imgH="419100" progId="Equation.3">
                    <p:embed/>
                    <p:pic>
                      <p:nvPicPr>
                        <p:cNvPr id="0" name="Picture 1087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88" name="Equation" r:id="rId5" imgW="2463800" imgH="533400" progId="Equation.3">
                    <p:embed/>
                  </p:oleObj>
                </mc:Choice>
                <mc:Fallback>
                  <p:oleObj name="Equation" r:id="rId5" imgW="2463800" imgH="533400" progId="Equation.3">
                    <p:embed/>
                    <p:pic>
                      <p:nvPicPr>
                        <p:cNvPr id="0" name="Picture 1087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89" name="Equation" r:id="rId7" imgW="2235200" imgH="533400" progId="Equation.3">
                    <p:embed/>
                  </p:oleObj>
                </mc:Choice>
                <mc:Fallback>
                  <p:oleObj name="Equation" r:id="rId7" imgW="2235200" imgH="533400" progId="Equation.3">
                    <p:embed/>
                    <p:pic>
                      <p:nvPicPr>
                        <p:cNvPr id="0" name="Picture 108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4335" y="2401570"/>
            <a:ext cx="6362065" cy="37579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A3E76-DAA8-48C8-8E3E-88C8DC7609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343400" y="1914525"/>
          <a:ext cx="3556000" cy="346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10" name="Equation" r:id="rId1" imgW="3556000" imgH="419100" progId="Equation.3">
                  <p:embed/>
                </p:oleObj>
              </mc:Choice>
              <mc:Fallback>
                <p:oleObj name="Equation" r:id="rId1" imgW="3556000" imgH="419100" progId="Equation.3">
                  <p:embed/>
                  <p:pic>
                    <p:nvPicPr>
                      <p:cNvPr id="0" name="Picture 1098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14525"/>
                        <a:ext cx="3556000" cy="346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3" name="Group 57"/>
          <p:cNvGrpSpPr/>
          <p:nvPr/>
        </p:nvGrpSpPr>
        <p:grpSpPr bwMode="auto">
          <a:xfrm>
            <a:off x="414020" y="1229360"/>
            <a:ext cx="10744835" cy="386715"/>
            <a:chOff x="200" y="1200"/>
            <a:chExt cx="5144" cy="335"/>
          </a:xfrm>
          <a:solidFill>
            <a:schemeClr val="tx1"/>
          </a:solidFill>
        </p:grpSpPr>
        <p:graphicFrame>
          <p:nvGraphicFramePr>
            <p:cNvPr id="23577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11" name="Equation" r:id="rId3" imgW="1714500" imgH="419100" progId="Equation.3">
                    <p:embed/>
                  </p:oleObj>
                </mc:Choice>
                <mc:Fallback>
                  <p:oleObj name="Equation" r:id="rId3" imgW="1714500" imgH="419100" progId="Equation.3">
                    <p:embed/>
                    <p:pic>
                      <p:nvPicPr>
                        <p:cNvPr id="0" name="Picture 1098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12" name="Equation" r:id="rId5" imgW="2463800" imgH="533400" progId="Equation.3">
                    <p:embed/>
                  </p:oleObj>
                </mc:Choice>
                <mc:Fallback>
                  <p:oleObj name="Equation" r:id="rId5" imgW="2463800" imgH="533400" progId="Equation.3">
                    <p:embed/>
                    <p:pic>
                      <p:nvPicPr>
                        <p:cNvPr id="0" name="Picture 1098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13" name="Equation" r:id="rId7" imgW="2235200" imgH="533400" progId="Equation.3">
                    <p:embed/>
                  </p:oleObj>
                </mc:Choice>
                <mc:Fallback>
                  <p:oleObj name="Equation" r:id="rId7" imgW="2235200" imgH="533400" progId="Equation.3">
                    <p:embed/>
                    <p:pic>
                      <p:nvPicPr>
                        <p:cNvPr id="0" name="Picture 109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2420" y="2560320"/>
            <a:ext cx="6291580" cy="34651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3840" y="1095375"/>
                <a:ext cx="11795125" cy="508190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sz="2800" b="0" dirty="0"/>
                  <a:t>A </a:t>
                </a:r>
                <a:r>
                  <a:rPr lang="en-US" altLang="en-US" sz="2800" b="0" i="1" dirty="0">
                    <a:solidFill>
                      <a:srgbClr val="FF0066"/>
                    </a:solidFill>
                  </a:rPr>
                  <a:t>context-free grammar</a:t>
                </a:r>
                <a:r>
                  <a:rPr lang="en-US" altLang="en-US" sz="2800" b="0" dirty="0"/>
                  <a:t>  is a notation for</a:t>
                </a:r>
                <a:r>
                  <a:rPr lang="en-US" altLang="en-US" sz="2800" b="0" dirty="0">
                    <a:solidFill>
                      <a:srgbClr val="FF0000"/>
                    </a:solidFill>
                  </a:rPr>
                  <a:t> describing languages.</a:t>
                </a:r>
                <a:endParaRPr lang="en-US" altLang="en-US" sz="2800" b="0" dirty="0"/>
              </a:p>
              <a:p>
                <a:r>
                  <a:rPr lang="en-US" altLang="en-US" sz="2800" b="0" dirty="0" smtClean="0"/>
                  <a:t>It </a:t>
                </a:r>
                <a:r>
                  <a:rPr lang="en-US" altLang="en-US" sz="2800" b="0" dirty="0"/>
                  <a:t>is</a:t>
                </a:r>
                <a:r>
                  <a:rPr lang="en-US" altLang="en-US" sz="2800" b="0" dirty="0">
                    <a:solidFill>
                      <a:srgbClr val="FF0000"/>
                    </a:solidFill>
                  </a:rPr>
                  <a:t> more powerful</a:t>
                </a:r>
                <a:r>
                  <a:rPr lang="en-US" altLang="en-US" sz="2800" b="0" dirty="0"/>
                  <a:t> than </a:t>
                </a:r>
                <a:r>
                  <a:rPr lang="en-US" altLang="en-US" sz="2800" b="0" dirty="0">
                    <a:solidFill>
                      <a:srgbClr val="0000FF"/>
                    </a:solidFill>
                  </a:rPr>
                  <a:t>finite automata</a:t>
                </a:r>
                <a:r>
                  <a:rPr lang="en-US" altLang="en-US" sz="2800" b="0" dirty="0"/>
                  <a:t> or </a:t>
                </a:r>
                <a:r>
                  <a:rPr lang="en-US" altLang="en-US" sz="2800" b="0" dirty="0">
                    <a:solidFill>
                      <a:srgbClr val="0000FF"/>
                    </a:solidFill>
                  </a:rPr>
                  <a:t>RE’s</a:t>
                </a:r>
                <a:r>
                  <a:rPr lang="en-US" altLang="en-US" sz="2800" b="0" dirty="0"/>
                  <a:t>, but still cannot define all possible languages.</a:t>
                </a:r>
                <a:endParaRPr lang="en-US" altLang="en-US" sz="2800" b="0" dirty="0"/>
              </a:p>
              <a:p>
                <a:r>
                  <a:rPr lang="en-US" altLang="en-US" sz="2800" b="0" dirty="0" smtClean="0"/>
                  <a:t>Useful </a:t>
                </a:r>
                <a:r>
                  <a:rPr lang="en-US" altLang="en-US" sz="2800" b="0" dirty="0"/>
                  <a:t>for </a:t>
                </a:r>
                <a:r>
                  <a:rPr lang="en-US" altLang="en-US" sz="2800" b="0" dirty="0">
                    <a:solidFill>
                      <a:srgbClr val="0000FF"/>
                    </a:solidFill>
                  </a:rPr>
                  <a:t>nested structures</a:t>
                </a:r>
                <a:r>
                  <a:rPr lang="en-US" altLang="en-US" sz="2800" b="0" dirty="0"/>
                  <a:t>, e.g., parentheses in programming languages.</a:t>
                </a:r>
                <a:endParaRPr lang="en-US" altLang="en-US" sz="2800" b="0" dirty="0"/>
              </a:p>
              <a:p>
                <a:r>
                  <a:rPr lang="en-US" altLang="en-US" sz="2800" b="0" dirty="0" smtClean="0">
                    <a:sym typeface="+mn-ea"/>
                  </a:rPr>
                  <a:t>Basic idea is to use “</a:t>
                </a:r>
                <a:r>
                  <a:rPr lang="en-US" altLang="en-US" sz="2800" b="0" dirty="0" smtClean="0">
                    <a:solidFill>
                      <a:srgbClr val="FF0000"/>
                    </a:solidFill>
                    <a:sym typeface="+mn-ea"/>
                  </a:rPr>
                  <a:t>variables</a:t>
                </a:r>
                <a:r>
                  <a:rPr lang="en-US" altLang="en-US" sz="2800" b="0" dirty="0">
                    <a:sym typeface="+mn-ea"/>
                  </a:rPr>
                  <a:t>” to stand for </a:t>
                </a:r>
                <a:r>
                  <a:rPr lang="en-US" altLang="en-US" sz="2800" b="0" dirty="0">
                    <a:solidFill>
                      <a:srgbClr val="0000FF"/>
                    </a:solidFill>
                    <a:sym typeface="+mn-ea"/>
                  </a:rPr>
                  <a:t>sets of strings</a:t>
                </a:r>
                <a:r>
                  <a:rPr lang="en-US" altLang="en-US" sz="2800" b="0" dirty="0">
                    <a:sym typeface="+mn-ea"/>
                  </a:rPr>
                  <a:t> (i.e., languages).</a:t>
                </a:r>
                <a:endParaRPr lang="en-US" altLang="en-US" sz="2800" b="0" dirty="0"/>
              </a:p>
              <a:p>
                <a:pPr lvl="1"/>
                <a:r>
                  <a:rPr lang="en-US" altLang="en-US" sz="2800" b="0" dirty="0" smtClean="0">
                    <a:solidFill>
                      <a:srgbClr val="0000FF"/>
                    </a:solidFill>
                    <a:sym typeface="+mn-ea"/>
                  </a:rPr>
                  <a:t>These </a:t>
                </a:r>
                <a:r>
                  <a:rPr lang="en-US" altLang="en-US" sz="2800" b="0" dirty="0">
                    <a:solidFill>
                      <a:srgbClr val="0000FF"/>
                    </a:solidFill>
                    <a:sym typeface="+mn-ea"/>
                  </a:rPr>
                  <a:t>variables</a:t>
                </a:r>
                <a:r>
                  <a:rPr lang="en-US" altLang="en-US" sz="2800" b="0" dirty="0">
                    <a:sym typeface="+mn-ea"/>
                  </a:rPr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  <a:sym typeface="+mn-ea"/>
                  </a:rPr>
                  <a:t>are defined recursively</a:t>
                </a:r>
                <a:r>
                  <a:rPr lang="en-US" altLang="en-US" sz="2800" b="0" dirty="0">
                    <a:sym typeface="+mn-ea"/>
                  </a:rPr>
                  <a:t>, in terms of one another.</a:t>
                </a:r>
                <a:endParaRPr lang="en-US" altLang="en-US" sz="2800" b="0" dirty="0"/>
              </a:p>
              <a:p>
                <a:pPr lvl="1"/>
                <a:r>
                  <a:rPr lang="en-US" altLang="en-US" sz="2800" b="0" dirty="0" smtClean="0">
                    <a:solidFill>
                      <a:srgbClr val="0000FF"/>
                    </a:solidFill>
                    <a:sym typeface="+mn-ea"/>
                  </a:rPr>
                  <a:t>Recursive </a:t>
                </a:r>
                <a:r>
                  <a:rPr lang="en-US" altLang="en-US" sz="2800" b="0" dirty="0">
                    <a:solidFill>
                      <a:srgbClr val="0000FF"/>
                    </a:solidFill>
                    <a:sym typeface="+mn-ea"/>
                  </a:rPr>
                  <a:t>rules</a:t>
                </a:r>
                <a:r>
                  <a:rPr lang="en-US" altLang="en-US" sz="2800" b="0" dirty="0">
                    <a:sym typeface="+mn-ea"/>
                  </a:rPr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  <a:sym typeface="+mn-ea"/>
                  </a:rPr>
                  <a:t>(“productions”)</a:t>
                </a:r>
                <a:r>
                  <a:rPr lang="en-US" altLang="en-US" sz="2800" b="0" dirty="0">
                    <a:sym typeface="+mn-ea"/>
                  </a:rPr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  <a:sym typeface="+mn-ea"/>
                  </a:rPr>
                  <a:t>involve </a:t>
                </a:r>
                <a:r>
                  <a:rPr lang="en-US" altLang="en-US" sz="2800" b="0" dirty="0">
                    <a:solidFill>
                      <a:srgbClr val="0000FF"/>
                    </a:solidFill>
                    <a:sym typeface="+mn-ea"/>
                  </a:rPr>
                  <a:t>only concatenation</a:t>
                </a:r>
                <a:r>
                  <a:rPr lang="en-US" altLang="en-US" sz="2800" b="0" dirty="0">
                    <a:sym typeface="+mn-ea"/>
                  </a:rPr>
                  <a:t>.</a:t>
                </a:r>
                <a:endParaRPr lang="en-US" altLang="en-US" sz="2800" b="0" dirty="0"/>
              </a:p>
              <a:p>
                <a:pPr lvl="1"/>
                <a:r>
                  <a:rPr lang="en-US" altLang="en-US" sz="2800" b="0" dirty="0" smtClean="0">
                    <a:solidFill>
                      <a:srgbClr val="0000FF"/>
                    </a:solidFill>
                    <a:sym typeface="+mn-ea"/>
                  </a:rPr>
                  <a:t>Alternative </a:t>
                </a:r>
                <a:r>
                  <a:rPr lang="en-US" altLang="en-US" sz="2800" b="0" dirty="0">
                    <a:solidFill>
                      <a:srgbClr val="0000FF"/>
                    </a:solidFill>
                    <a:sym typeface="+mn-ea"/>
                  </a:rPr>
                  <a:t>rules</a:t>
                </a:r>
                <a:r>
                  <a:rPr lang="en-US" altLang="en-US" sz="2800" b="0" dirty="0">
                    <a:sym typeface="+mn-ea"/>
                  </a:rPr>
                  <a:t> </a:t>
                </a:r>
                <a:r>
                  <a:rPr lang="en-US" altLang="en-US" sz="2800" b="0" dirty="0">
                    <a:solidFill>
                      <a:schemeClr val="tx1"/>
                    </a:solidFill>
                    <a:sym typeface="+mn-ea"/>
                  </a:rPr>
                  <a:t>for a variable allow </a:t>
                </a:r>
                <a:r>
                  <a:rPr lang="en-US" altLang="en-US" sz="2800" dirty="0">
                    <a:solidFill>
                      <a:schemeClr val="tx1"/>
                    </a:solidFill>
                    <a:sym typeface="+mn-ea"/>
                  </a:rPr>
                  <a:t>union</a:t>
                </a:r>
                <a:r>
                  <a:rPr lang="en-US" altLang="en-US" sz="2800" b="0" dirty="0">
                    <a:sym typeface="+mn-ea"/>
                  </a:rPr>
                  <a:t>.</a:t>
                </a:r>
                <a:endParaRPr lang="en-US" altLang="en-US" sz="2800" b="0" dirty="0"/>
              </a:p>
              <a:p>
                <a:pPr marL="0" indent="0">
                  <a:buNone/>
                </a:pPr>
                <a:r>
                  <a:rPr lang="en-US" sz="2800" b="0" dirty="0" smtClean="0">
                    <a:sym typeface="+mn-ea"/>
                  </a:rPr>
                  <a:t>Example: </a:t>
                </a:r>
                <a:r>
                  <a:rPr lang="en-US" altLang="en-US" sz="2800" b="0" dirty="0">
                    <a:sym typeface="+mn-ea"/>
                  </a:rPr>
                  <a:t>CFG for </a:t>
                </a:r>
                <a14:m>
                  <m:oMath xmlns:m="http://schemas.openxmlformats.org/officeDocument/2006/math"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{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sz="2800" b="0" i="1" baseline="30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baseline="30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| 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≥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  <m:r>
                      <a:rPr lang="en-US" altLang="en-US" sz="2800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sz="2800" b="0" dirty="0">
                    <a:sym typeface="+mn-ea"/>
                  </a:rPr>
                  <a:t> </a:t>
                </a:r>
                <a:endParaRPr lang="en-US" altLang="en-US" sz="2800" b="0" dirty="0" smtClean="0"/>
              </a:p>
              <a:p>
                <a:pPr lvl="1"/>
                <a:r>
                  <a:rPr lang="en-US" sz="2800" dirty="0">
                    <a:solidFill>
                      <a:schemeClr val="tx1"/>
                    </a:solidFill>
                    <a:sym typeface="+mn-ea"/>
                  </a:rPr>
                  <a:t>Productions</a:t>
                </a:r>
                <a:r>
                  <a:rPr lang="en-US" sz="2800" dirty="0" smtClean="0">
                    <a:solidFill>
                      <a:schemeClr val="tx1"/>
                    </a:solidFill>
                    <a:sym typeface="+mn-ea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sym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sz="2800" b="0" dirty="0">
                    <a:sym typeface="+mn-ea"/>
                  </a:rPr>
                  <a:t>Basis: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2800" b="0" dirty="0">
                    <a:sym typeface="+mn-ea"/>
                  </a:rPr>
                  <a:t> is in the language.</a:t>
                </a:r>
                <a:endParaRPr lang="en-US" sz="2800" b="0" dirty="0"/>
              </a:p>
              <a:p>
                <a:pPr lvl="2"/>
                <a:r>
                  <a:rPr lang="en-US" sz="2800" b="0" dirty="0">
                    <a:sym typeface="+mn-ea"/>
                  </a:rPr>
                  <a:t>Induction: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b="0" dirty="0">
                    <a:sym typeface="+mn-ea"/>
                  </a:rPr>
                  <a:t> is in the language, then so is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b="0" dirty="0">
                    <a:sym typeface="+mn-ea"/>
                  </a:rPr>
                  <a:t>.</a:t>
                </a:r>
                <a:endParaRPr lang="en-US" sz="2800" b="0" dirty="0"/>
              </a:p>
              <a:p>
                <a:pPr marL="0" indent="0">
                  <a:buNone/>
                </a:pPr>
                <a:endParaRPr lang="en-US" alt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3840" y="1095375"/>
                <a:ext cx="11795125" cy="5081905"/>
              </a:xfrm>
              <a:blipFill rotWithShape="1">
                <a:blip r:embed="rId1"/>
                <a:stretch>
                  <a:fillRect t="-212" b="-1734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1A3E76-DAA8-48C8-8E3E-88C8DC7609E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4343400" y="1823085"/>
          <a:ext cx="3556000" cy="29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4" name="Equation" r:id="rId1" imgW="3556000" imgH="419100" progId="Equation.3">
                  <p:embed/>
                </p:oleObj>
              </mc:Choice>
              <mc:Fallback>
                <p:oleObj name="Equation" r:id="rId1" imgW="3556000" imgH="419100" progId="Equation.3">
                  <p:embed/>
                  <p:pic>
                    <p:nvPicPr>
                      <p:cNvPr id="0" name="Picture 110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823085"/>
                        <a:ext cx="3556000" cy="295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3" name="Group 57"/>
          <p:cNvGrpSpPr/>
          <p:nvPr/>
        </p:nvGrpSpPr>
        <p:grpSpPr bwMode="auto">
          <a:xfrm>
            <a:off x="2070100" y="1153160"/>
            <a:ext cx="8166100" cy="386080"/>
            <a:chOff x="200" y="1200"/>
            <a:chExt cx="5144" cy="335"/>
          </a:xfrm>
          <a:solidFill>
            <a:schemeClr val="tx1"/>
          </a:solidFill>
        </p:grpSpPr>
        <p:graphicFrame>
          <p:nvGraphicFramePr>
            <p:cNvPr id="23577" name="Object 58"/>
            <p:cNvGraphicFramePr>
              <a:graphicFrameLocks noChangeAspect="1"/>
            </p:cNvGraphicFramePr>
            <p:nvPr/>
          </p:nvGraphicFramePr>
          <p:xfrm>
            <a:off x="200" y="1235"/>
            <a:ext cx="108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35" name="Equation" r:id="rId3" imgW="1714500" imgH="419100" progId="Equation.3">
                    <p:embed/>
                  </p:oleObj>
                </mc:Choice>
                <mc:Fallback>
                  <p:oleObj name="Equation" r:id="rId3" imgW="1714500" imgH="419100" progId="Equation.3">
                    <p:embed/>
                    <p:pic>
                      <p:nvPicPr>
                        <p:cNvPr id="0" name="Picture 1108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" y="1235"/>
                          <a:ext cx="1080" cy="26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8" name="Object 59"/>
            <p:cNvGraphicFramePr>
              <a:graphicFrameLocks noChangeAspect="1"/>
            </p:cNvGraphicFramePr>
            <p:nvPr/>
          </p:nvGraphicFramePr>
          <p:xfrm>
            <a:off x="1872" y="1200"/>
            <a:ext cx="155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36" name="Equation" r:id="rId5" imgW="2463800" imgH="533400" progId="Equation.3">
                    <p:embed/>
                  </p:oleObj>
                </mc:Choice>
                <mc:Fallback>
                  <p:oleObj name="Equation" r:id="rId5" imgW="2463800" imgH="533400" progId="Equation.3">
                    <p:embed/>
                    <p:pic>
                      <p:nvPicPr>
                        <p:cNvPr id="0" name="Picture 1108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1552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9" name="Object 60"/>
            <p:cNvGraphicFramePr>
              <a:graphicFrameLocks noChangeAspect="1"/>
            </p:cNvGraphicFramePr>
            <p:nvPr/>
          </p:nvGraphicFramePr>
          <p:xfrm>
            <a:off x="3936" y="1200"/>
            <a:ext cx="140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37" name="Equation" r:id="rId7" imgW="2235200" imgH="533400" progId="Equation.3">
                    <p:embed/>
                  </p:oleObj>
                </mc:Choice>
                <mc:Fallback>
                  <p:oleObj name="Equation" r:id="rId7" imgW="2235200" imgH="533400" progId="Equation.3">
                    <p:embed/>
                    <p:pic>
                      <p:nvPicPr>
                        <p:cNvPr id="0" name="Picture 110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1408" cy="33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6" name="Object 64"/>
          <p:cNvGraphicFramePr>
            <a:graphicFrameLocks noChangeAspect="1"/>
          </p:cNvGraphicFramePr>
          <p:nvPr/>
        </p:nvGraphicFramePr>
        <p:xfrm>
          <a:off x="8610600" y="4419600"/>
          <a:ext cx="12017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8" name="Equation" r:id="rId9" imgW="431165" imgH="177800" progId="Equation.3">
                  <p:embed/>
                </p:oleObj>
              </mc:Choice>
              <mc:Fallback>
                <p:oleObj name="Equation" r:id="rId9" imgW="431165" imgH="177800" progId="Equation.3">
                  <p:embed/>
                  <p:pic>
                    <p:nvPicPr>
                      <p:cNvPr id="0" name="Picture 1108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419600"/>
                        <a:ext cx="12017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53845" y="2401570"/>
            <a:ext cx="9164320" cy="364045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812338" y="6324600"/>
            <a:ext cx="598487" cy="30357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4D6A43-5840-489C-97E5-979AD367342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6220" y="2193925"/>
            <a:ext cx="11762740" cy="302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above production rules: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most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Right most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derivations and construct a parse tree (Generation tree) for generating the strings: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FontTx/>
              <a:buAutoNum type="romanLcParenR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aabaaa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FontTx/>
              <a:buAutoNum type="romanLcParenR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abaabaa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spcBef>
                <a:spcPct val="20000"/>
              </a:spcBef>
              <a:buFontTx/>
              <a:buAutoNum type="romanLcParenR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aabaabbaaaa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17370" y="1235076"/>
            <a:ext cx="7848600" cy="6451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 lvl="1">
              <a:spcBef>
                <a:spcPct val="20000"/>
              </a:spcBef>
              <a:defRPr/>
            </a:pPr>
            <a:r>
              <a:rPr lang="en-US" altLang="zh-TW" sz="3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S </a:t>
            </a:r>
            <a:r>
              <a:rPr lang="en-US" altLang="zh-TW" sz="3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TW" sz="3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aAS</a:t>
            </a:r>
            <a:r>
              <a:rPr lang="en-US" altLang="zh-TW" sz="3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| a	</a:t>
            </a:r>
            <a:r>
              <a:rPr lang="en-US" altLang="zh-TW" sz="3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TW" sz="3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TW" sz="3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SbA</a:t>
            </a:r>
            <a:r>
              <a:rPr lang="en-US" altLang="zh-TW" sz="3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 | SS | </a:t>
            </a:r>
            <a:r>
              <a:rPr lang="en-US" altLang="zh-TW" sz="3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  <a:sym typeface="Symbol" panose="05050102010706020507" pitchFamily="18" charset="2"/>
              </a:rPr>
              <a:t>ba</a:t>
            </a:r>
            <a:endParaRPr lang="en-US" altLang="zh-TW" sz="3600" dirty="0">
              <a:latin typeface="Times New Roman" panose="02020603050405020304" pitchFamily="18" charset="0"/>
              <a:ea typeface="PMingLiU" pitchFamily="18" charset="-12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856BC5-3575-4D79-8BE2-0E5A16D17F64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3845" y="1095375"/>
            <a:ext cx="11595100" cy="508190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mtClean="0"/>
              <a:t> </a:t>
            </a:r>
            <a:endParaRPr lang="en-US" altLang="en-US" smtClean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1776730" y="1801495"/>
          <a:ext cx="812927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2" name="Equation" r:id="rId1" imgW="8356600" imgH="431800" progId="Equation.3">
                  <p:embed/>
                </p:oleObj>
              </mc:Choice>
              <mc:Fallback>
                <p:oleObj name="Equation" r:id="rId1" imgW="8356600" imgH="431800" progId="Equation.3">
                  <p:embed/>
                  <p:pic>
                    <p:nvPicPr>
                      <p:cNvPr id="0" name="Picture 94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730" y="1801495"/>
                        <a:ext cx="8129270" cy="349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1981200" y="2868295"/>
          <a:ext cx="7543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3" name="Equation" r:id="rId3" imgW="7912100" imgH="431800" progId="Equation.3">
                  <p:embed/>
                </p:oleObj>
              </mc:Choice>
              <mc:Fallback>
                <p:oleObj name="Equation" r:id="rId3" imgW="7912100" imgH="431800" progId="Equation.3">
                  <p:embed/>
                  <p:pic>
                    <p:nvPicPr>
                      <p:cNvPr id="0" name="Picture 94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68295"/>
                        <a:ext cx="7543800" cy="3746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 Box 35"/>
          <p:cNvSpPr txBox="1">
            <a:spLocks noChangeArrowheads="1"/>
          </p:cNvSpPr>
          <p:nvPr/>
        </p:nvSpPr>
        <p:spPr bwMode="auto">
          <a:xfrm>
            <a:off x="718820" y="3810000"/>
            <a:ext cx="50311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same derivation tree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8680" name="Text Box 37"/>
          <p:cNvSpPr txBox="1">
            <a:spLocks noChangeArrowheads="1"/>
          </p:cNvSpPr>
          <p:nvPr/>
        </p:nvSpPr>
        <p:spPr bwMode="auto">
          <a:xfrm>
            <a:off x="2480945" y="367665"/>
            <a:ext cx="72294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Sometimes, derivation order doesn’t matter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1" name="Text Box 39"/>
          <p:cNvSpPr txBox="1">
            <a:spLocks noChangeArrowheads="1"/>
          </p:cNvSpPr>
          <p:nvPr/>
        </p:nvSpPr>
        <p:spPr bwMode="auto">
          <a:xfrm>
            <a:off x="1600200" y="1173162"/>
            <a:ext cx="35128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 derivation:</a:t>
            </a:r>
            <a:endParaRPr lang="en-US" altLang="en-US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82" name="Text Box 40"/>
          <p:cNvSpPr txBox="1">
            <a:spLocks noChangeArrowheads="1"/>
          </p:cNvSpPr>
          <p:nvPr/>
        </p:nvSpPr>
        <p:spPr bwMode="auto">
          <a:xfrm>
            <a:off x="1524001" y="2239962"/>
            <a:ext cx="37395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buClrTx/>
              <a:buSzTx/>
              <a:buFontTx/>
              <a:buNone/>
            </a:pPr>
            <a:r>
              <a:rPr lang="en-US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Rightmost derivation:</a:t>
            </a:r>
            <a:endParaRPr lang="en-US" altLang="en-US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0" y="3578860"/>
            <a:ext cx="4041775" cy="25977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8240" y="155448"/>
            <a:ext cx="10176510" cy="916098"/>
          </a:xfrm>
        </p:spPr>
        <p:txBody>
          <a:bodyPr>
            <a:normAutofit/>
          </a:bodyPr>
          <a:lstStyle/>
          <a:p>
            <a:r>
              <a:rPr lang="en-US" dirty="0" smtClean="0"/>
              <a:t>Parse Trees, Left- and Rightmost Derivations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835" y="1095375"/>
                <a:ext cx="11685905" cy="5081905"/>
              </a:xfrm>
            </p:spPr>
            <p:txBody>
              <a:bodyPr/>
              <a:lstStyle/>
              <a:p>
                <a:r>
                  <a:rPr lang="en-US" altLang="en-US" b="0" dirty="0" smtClean="0"/>
                  <a:t>For every parse tree, there is a </a:t>
                </a:r>
                <a:r>
                  <a:rPr lang="en-US" altLang="en-US" b="0" dirty="0" smtClean="0">
                    <a:solidFill>
                      <a:srgbClr val="0000FF"/>
                    </a:solidFill>
                  </a:rPr>
                  <a:t>unique leftmost</a:t>
                </a:r>
                <a:r>
                  <a:rPr lang="en-US" altLang="en-US" b="0" dirty="0" smtClean="0"/>
                  <a:t>, and a </a:t>
                </a:r>
                <a:r>
                  <a:rPr lang="en-US" altLang="en-US" b="0" dirty="0" smtClean="0">
                    <a:solidFill>
                      <a:srgbClr val="0000FF"/>
                    </a:solidFill>
                  </a:rPr>
                  <a:t>unique rightmost</a:t>
                </a:r>
                <a:r>
                  <a:rPr lang="en-US" altLang="en-US" b="0" dirty="0" smtClean="0"/>
                  <a:t> derivation.</a:t>
                </a:r>
                <a:endParaRPr lang="en-US" altLang="en-US" b="0" dirty="0" smtClean="0"/>
              </a:p>
              <a:p>
                <a:r>
                  <a:rPr lang="en-US" altLang="en-US" b="0" dirty="0" smtClean="0">
                    <a:solidFill>
                      <a:srgbClr val="00B050"/>
                    </a:solidFill>
                  </a:rPr>
                  <a:t>Exercise</a:t>
                </a:r>
                <a:r>
                  <a:rPr lang="en-US" altLang="en-US" b="0" dirty="0" smtClean="0"/>
                  <a:t>: Prove the following:</a:t>
                </a:r>
                <a:endParaRPr lang="en-US" altLang="en-US" b="0" dirty="0"/>
              </a:p>
              <a:p>
                <a:pPr marL="990600" lvl="1" indent="-533400">
                  <a:buFont typeface="Monotype Sorts" pitchFamily="2" charset="2"/>
                  <a:buAutoNum type="arabicPeriod"/>
                </a:pPr>
                <a:r>
                  <a:rPr lang="en-US" altLang="en-US" b="0" dirty="0"/>
                  <a:t>If there is a parse tree with root labeled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0" dirty="0"/>
                  <a:t> and yield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/>
                  <a:t>, </a:t>
                </a:r>
                <a:r>
                  <a:rPr lang="en-US" altLang="en-US" b="0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0" i="1" dirty="0" smtClean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 smtClean="0"/>
                  <a:t>.</a:t>
                </a:r>
                <a:endParaRPr lang="en-US" altLang="en-US" b="0" dirty="0"/>
              </a:p>
              <a:p>
                <a:pPr marL="990600" lvl="1" indent="-533400">
                  <a:buFont typeface="Monotype Sorts" pitchFamily="2" charset="2"/>
                  <a:buAutoNum type="arabicPeriod"/>
                </a:pPr>
                <a:r>
                  <a:rPr lang="en-US" altLang="en-US" b="0" dirty="0"/>
                  <a:t>If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b="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b="0" i="1" dirty="0"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b="0" i="1" baseline="-25000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𝑙𝑚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/>
                  <a:t>, then there is a parse tree with root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0" dirty="0"/>
                  <a:t> and yield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835" y="1095375"/>
                <a:ext cx="11685905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2121535"/>
            <a:ext cx="9540240" cy="914400"/>
          </a:xfrm>
        </p:spPr>
        <p:txBody>
          <a:bodyPr>
            <a:normAutofit/>
          </a:bodyPr>
          <a:lstStyle/>
          <a:p>
            <a:r>
              <a:rPr lang="en-US" altLang="en-US" dirty="0"/>
              <a:t>Ambiguity  of Grammars and </a:t>
            </a:r>
            <a:r>
              <a:rPr lang="en-US" altLang="en-US" dirty="0" smtClean="0"/>
              <a:t>Languages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Grammars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2450" y="1095375"/>
                <a:ext cx="11235690" cy="5081905"/>
              </a:xfrm>
            </p:spPr>
            <p:txBody>
              <a:bodyPr/>
              <a:lstStyle/>
              <a:p>
                <a:r>
                  <a:rPr lang="en-US" altLang="en-US" sz="2800" b="0" dirty="0"/>
                  <a:t>A CFG is </a:t>
                </a:r>
                <a:r>
                  <a:rPr lang="en-US" altLang="en-US" sz="2800" b="0" i="1" dirty="0">
                    <a:solidFill>
                      <a:srgbClr val="FF0066"/>
                    </a:solidFill>
                  </a:rPr>
                  <a:t>ambiguous</a:t>
                </a:r>
                <a:r>
                  <a:rPr lang="en-US" altLang="en-US" sz="2800" b="0" dirty="0">
                    <a:solidFill>
                      <a:srgbClr val="FF0066"/>
                    </a:solidFill>
                  </a:rPr>
                  <a:t> </a:t>
                </a:r>
                <a:r>
                  <a:rPr lang="en-US" altLang="en-US" sz="2800" b="0" dirty="0"/>
                  <a:t> if there is a string in the language that is the yield of </a:t>
                </a:r>
                <a:r>
                  <a:rPr lang="en-US" altLang="en-US" sz="2800" b="0" dirty="0">
                    <a:solidFill>
                      <a:srgbClr val="0000FF"/>
                    </a:solidFill>
                  </a:rPr>
                  <a:t>two </a:t>
                </a:r>
                <a:r>
                  <a:rPr lang="en-US" altLang="en-US" sz="2800" b="0" dirty="0"/>
                  <a:t>or </a:t>
                </a:r>
                <a:r>
                  <a:rPr lang="en-US" altLang="en-US" sz="2800" b="0" dirty="0">
                    <a:solidFill>
                      <a:srgbClr val="0000FF"/>
                    </a:solidFill>
                  </a:rPr>
                  <a:t>more </a:t>
                </a:r>
                <a:r>
                  <a:rPr lang="en-US" altLang="en-US" sz="2800" b="0" dirty="0"/>
                  <a:t>parse trees.</a:t>
                </a:r>
                <a:endParaRPr lang="en-US" altLang="en-US" sz="2800" b="0" dirty="0"/>
              </a:p>
              <a:p>
                <a:r>
                  <a:rPr lang="en-US" altLang="en-US" sz="2800" b="0" dirty="0" smtClean="0">
                    <a:solidFill>
                      <a:srgbClr val="33CC33"/>
                    </a:solidFill>
                  </a:rPr>
                  <a:t>Example</a:t>
                </a:r>
                <a:r>
                  <a:rPr lang="en-US" altLang="en-US" sz="2800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𝑆𝑆</m:t>
                    </m:r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| (</m:t>
                    </m:r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𝑆</m:t>
                    </m:r>
                    <m:r>
                      <a:rPr lang="en-US" altLang="en-US" sz="2800" b="0" i="1" dirty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 | () </m:t>
                    </m:r>
                  </m:oMath>
                </a14:m>
                <a:endParaRPr lang="en-US" altLang="en-US" sz="2800" b="0" dirty="0" smtClean="0"/>
              </a:p>
              <a:p>
                <a:pPr lvl="1"/>
                <a:r>
                  <a:rPr lang="en-US" altLang="en-US" sz="2800" b="0" dirty="0" smtClean="0"/>
                  <a:t>Two </a:t>
                </a:r>
                <a:r>
                  <a:rPr lang="en-US" altLang="en-US" sz="2800" b="0" dirty="0"/>
                  <a:t>parse trees </a:t>
                </a:r>
                <a:r>
                  <a:rPr lang="en-US" altLang="en-US" sz="2800" b="0" dirty="0" smtClean="0"/>
                  <a:t>for the yield string ()()() </a:t>
                </a:r>
                <a:endParaRPr lang="en-US" alt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095375"/>
                <a:ext cx="11235690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693035" y="3239135"/>
            <a:ext cx="6553200" cy="2552700"/>
            <a:chOff x="152400" y="1905000"/>
            <a:chExt cx="8077200" cy="32004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2286000" y="19050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1295400" y="2286000"/>
              <a:ext cx="2514600" cy="914400"/>
              <a:chOff x="2064" y="1872"/>
              <a:chExt cx="1584" cy="576"/>
            </a:xfrm>
          </p:grpSpPr>
          <p:sp>
            <p:nvSpPr>
              <p:cNvPr id="47" name="Oval 6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48" name="Oval 7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49" name="Line 8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9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33400" y="36576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057400" y="36576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 flipH="1">
              <a:off x="838200" y="3124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1676400" y="3124200"/>
              <a:ext cx="5334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7"/>
            <p:cNvGrpSpPr/>
            <p:nvPr/>
          </p:nvGrpSpPr>
          <p:grpSpPr bwMode="auto">
            <a:xfrm>
              <a:off x="152400" y="4114800"/>
              <a:ext cx="1219200" cy="990600"/>
              <a:chOff x="1824" y="2976"/>
              <a:chExt cx="768" cy="624"/>
            </a:xfrm>
          </p:grpSpPr>
          <p:sp>
            <p:nvSpPr>
              <p:cNvPr id="43" name="Oval 18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45" name="Line 20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21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" name="Oval 28"/>
            <p:cNvSpPr>
              <a:spLocks noChangeArrowheads="1"/>
            </p:cNvSpPr>
            <p:nvPr/>
          </p:nvSpPr>
          <p:spPr bwMode="auto">
            <a:xfrm>
              <a:off x="5943600" y="19050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grpSp>
          <p:nvGrpSpPr>
            <p:cNvPr id="14" name="Group 29"/>
            <p:cNvGrpSpPr/>
            <p:nvPr/>
          </p:nvGrpSpPr>
          <p:grpSpPr bwMode="auto">
            <a:xfrm>
              <a:off x="4953000" y="2286000"/>
              <a:ext cx="2514600" cy="914400"/>
              <a:chOff x="2064" y="1872"/>
              <a:chExt cx="1584" cy="576"/>
            </a:xfrm>
          </p:grpSpPr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2064" y="2160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S</a:t>
                </a:r>
                <a:endParaRPr lang="en-US" altLang="en-US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 flipH="1">
                <a:off x="2304" y="1872"/>
                <a:ext cx="38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3"/>
              <p:cNvSpPr>
                <a:spLocks noChangeShapeType="1"/>
              </p:cNvSpPr>
              <p:nvPr/>
            </p:nvSpPr>
            <p:spPr bwMode="auto">
              <a:xfrm>
                <a:off x="2976" y="1872"/>
                <a:ext cx="432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" name="Oval 35"/>
            <p:cNvSpPr>
              <a:spLocks noChangeArrowheads="1"/>
            </p:cNvSpPr>
            <p:nvPr/>
          </p:nvSpPr>
          <p:spPr bwMode="auto">
            <a:xfrm>
              <a:off x="7772400" y="36576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sp>
          <p:nvSpPr>
            <p:cNvPr id="16" name="Oval 36"/>
            <p:cNvSpPr>
              <a:spLocks noChangeArrowheads="1"/>
            </p:cNvSpPr>
            <p:nvPr/>
          </p:nvSpPr>
          <p:spPr bwMode="auto">
            <a:xfrm>
              <a:off x="6324600" y="3657600"/>
              <a:ext cx="457200" cy="457200"/>
            </a:xfrm>
            <a:prstGeom prst="ellipse">
              <a:avLst/>
            </a:prstGeom>
            <a:solidFill>
              <a:srgbClr val="FF99CC">
                <a:alpha val="50000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S</a:t>
              </a:r>
              <a:endParaRPr lang="en-US" altLang="en-US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>
              <a:off x="7391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0"/>
            <p:cNvSpPr>
              <a:spLocks noChangeShapeType="1"/>
            </p:cNvSpPr>
            <p:nvPr/>
          </p:nvSpPr>
          <p:spPr bwMode="auto">
            <a:xfrm flipH="1">
              <a:off x="6629400" y="3200400"/>
              <a:ext cx="457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" name="Group 41"/>
            <p:cNvGrpSpPr/>
            <p:nvPr/>
          </p:nvGrpSpPr>
          <p:grpSpPr bwMode="auto">
            <a:xfrm>
              <a:off x="5943600" y="4114800"/>
              <a:ext cx="1219200" cy="990600"/>
              <a:chOff x="1824" y="2976"/>
              <a:chExt cx="768" cy="624"/>
            </a:xfrm>
          </p:grpSpPr>
          <p:sp>
            <p:nvSpPr>
              <p:cNvPr id="35" name="Oval 4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 dirty="0"/>
                  <a:t>(</a:t>
                </a:r>
                <a:endParaRPr lang="en-US" altLang="en-US" dirty="0"/>
              </a:p>
            </p:txBody>
          </p:sp>
          <p:sp>
            <p:nvSpPr>
              <p:cNvPr id="36" name="Oval 4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37" name="Line 44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45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1"/>
            <p:cNvGrpSpPr/>
            <p:nvPr/>
          </p:nvGrpSpPr>
          <p:grpSpPr bwMode="auto">
            <a:xfrm>
              <a:off x="1676400" y="4114800"/>
              <a:ext cx="1219200" cy="990600"/>
              <a:chOff x="1824" y="2976"/>
              <a:chExt cx="768" cy="624"/>
            </a:xfrm>
          </p:grpSpPr>
          <p:sp>
            <p:nvSpPr>
              <p:cNvPr id="31" name="Oval 5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32" name="Oval 5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33" name="Line 54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55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56"/>
            <p:cNvGrpSpPr/>
            <p:nvPr/>
          </p:nvGrpSpPr>
          <p:grpSpPr bwMode="auto">
            <a:xfrm>
              <a:off x="2971800" y="3200400"/>
              <a:ext cx="1219200" cy="990600"/>
              <a:chOff x="1824" y="2976"/>
              <a:chExt cx="768" cy="624"/>
            </a:xfrm>
          </p:grpSpPr>
          <p:sp>
            <p:nvSpPr>
              <p:cNvPr id="27" name="Oval 57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28" name="Oval 58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29" name="Line 59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60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61"/>
            <p:cNvGrpSpPr/>
            <p:nvPr/>
          </p:nvGrpSpPr>
          <p:grpSpPr bwMode="auto">
            <a:xfrm>
              <a:off x="4572000" y="3200400"/>
              <a:ext cx="1219200" cy="990600"/>
              <a:chOff x="1824" y="2976"/>
              <a:chExt cx="768" cy="624"/>
            </a:xfrm>
          </p:grpSpPr>
          <p:sp>
            <p:nvSpPr>
              <p:cNvPr id="23" name="Oval 62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(</a:t>
                </a:r>
                <a:endParaRPr lang="en-US" altLang="en-US"/>
              </a:p>
            </p:txBody>
          </p:sp>
          <p:sp>
            <p:nvSpPr>
              <p:cNvPr id="24" name="Oval 63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288" cy="288"/>
              </a:xfrm>
              <a:prstGeom prst="ellipse">
                <a:avLst/>
              </a:prstGeom>
              <a:solidFill>
                <a:srgbClr val="FF99CC">
                  <a:alpha val="50000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en-US"/>
                  <a:t>)</a:t>
                </a:r>
                <a:endParaRPr lang="en-US" altLang="en-US"/>
              </a:p>
            </p:txBody>
          </p:sp>
          <p:sp>
            <p:nvSpPr>
              <p:cNvPr id="25" name="Line 64"/>
              <p:cNvSpPr>
                <a:spLocks noChangeShapeType="1"/>
              </p:cNvSpPr>
              <p:nvPr/>
            </p:nvSpPr>
            <p:spPr bwMode="auto">
              <a:xfrm flipH="1">
                <a:off x="1968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65"/>
              <p:cNvSpPr>
                <a:spLocks noChangeShapeType="1"/>
              </p:cNvSpPr>
              <p:nvPr/>
            </p:nvSpPr>
            <p:spPr bwMode="auto">
              <a:xfrm>
                <a:off x="2304" y="2976"/>
                <a:ext cx="14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C0A7A-8B1A-4D01-8FA1-1C32DBBC45D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Text Box 68"/>
          <p:cNvSpPr txBox="1">
            <a:spLocks noChangeArrowheads="1"/>
          </p:cNvSpPr>
          <p:nvPr/>
        </p:nvSpPr>
        <p:spPr bwMode="auto">
          <a:xfrm>
            <a:off x="1905000" y="401955"/>
            <a:ext cx="723074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Grammar for mathematical expressions</a:t>
            </a: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24" name="Object 70"/>
          <p:cNvGraphicFramePr>
            <a:graphicFrameLocks noChangeAspect="1"/>
          </p:cNvGraphicFramePr>
          <p:nvPr/>
        </p:nvGraphicFramePr>
        <p:xfrm>
          <a:off x="3581400" y="3152775"/>
          <a:ext cx="48768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6" name="Equation" r:id="rId1" imgW="1904365" imgH="215900" progId="Equation.3">
                  <p:embed/>
                </p:oleObj>
              </mc:Choice>
              <mc:Fallback>
                <p:oleObj name="Equation" r:id="rId1" imgW="1904365" imgH="215900" progId="Equation.3">
                  <p:embed/>
                  <p:pic>
                    <p:nvPicPr>
                      <p:cNvPr id="0" name="Picture 953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52775"/>
                        <a:ext cx="4876800" cy="552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71"/>
          <p:cNvSpPr txBox="1">
            <a:spLocks noChangeArrowheads="1"/>
          </p:cNvSpPr>
          <p:nvPr/>
        </p:nvSpPr>
        <p:spPr bwMode="auto">
          <a:xfrm>
            <a:off x="2057401" y="2467610"/>
            <a:ext cx="2926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strings: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26" name="Line 73"/>
          <p:cNvSpPr>
            <a:spLocks noChangeShapeType="1"/>
          </p:cNvSpPr>
          <p:nvPr/>
        </p:nvSpPr>
        <p:spPr bwMode="auto">
          <a:xfrm flipV="1">
            <a:off x="3465195" y="3665855"/>
            <a:ext cx="30988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27" name="Text Box 74"/>
          <p:cNvSpPr txBox="1">
            <a:spLocks noChangeArrowheads="1"/>
          </p:cNvSpPr>
          <p:nvPr/>
        </p:nvSpPr>
        <p:spPr bwMode="auto">
          <a:xfrm>
            <a:off x="1905000" y="4034155"/>
            <a:ext cx="35458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Denotes any number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729" name="Object 2"/>
          <p:cNvGraphicFramePr>
            <a:graphicFrameLocks noChangeAspect="1"/>
          </p:cNvGraphicFramePr>
          <p:nvPr/>
        </p:nvGraphicFramePr>
        <p:xfrm>
          <a:off x="2667000" y="1497330"/>
          <a:ext cx="611060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7" name="Equation" r:id="rId3" imgW="6108700" imgH="546100" progId="Equation.3">
                  <p:embed/>
                </p:oleObj>
              </mc:Choice>
              <mc:Fallback>
                <p:oleObj name="Equation" r:id="rId3" imgW="6108700" imgH="546100" progId="Equation.3">
                  <p:embed/>
                  <p:pic>
                    <p:nvPicPr>
                      <p:cNvPr id="0" name="Picture 953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97330"/>
                        <a:ext cx="6110605" cy="4279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4" y="1151255"/>
            <a:ext cx="4444047" cy="4700083"/>
          </a:xfrm>
          <a:prstGeom prst="rect">
            <a:avLst/>
          </a:prstGeom>
        </p:spPr>
      </p:pic>
      <p:sp>
        <p:nvSpPr>
          <p:cNvPr id="317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F56F6-7B45-42C6-ACA8-45BC8E6E968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34"/>
          <p:cNvSpPr txBox="1">
            <a:spLocks noChangeArrowheads="1"/>
          </p:cNvSpPr>
          <p:nvPr/>
        </p:nvSpPr>
        <p:spPr bwMode="auto">
          <a:xfrm>
            <a:off x="5140325" y="3733800"/>
            <a:ext cx="639762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leftmost derivation</a:t>
            </a:r>
            <a:r>
              <a:rPr lang="en-GB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altLang="en-US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748" name="Object 3"/>
          <p:cNvGraphicFramePr>
            <a:graphicFrameLocks noChangeAspect="1"/>
          </p:cNvGraphicFramePr>
          <p:nvPr/>
        </p:nvGraphicFramePr>
        <p:xfrm>
          <a:off x="10252710" y="3855086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6" name="Equation" r:id="rId2" imgW="1676400" imgH="342900" progId="Equation.3">
                  <p:embed/>
                </p:oleObj>
              </mc:Choice>
              <mc:Fallback>
                <p:oleObj name="Equation" r:id="rId2" imgW="1676400" imgH="342900" progId="Equation.3">
                  <p:embed/>
                  <p:pic>
                    <p:nvPicPr>
                      <p:cNvPr id="0" name="Picture 965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2710" y="3855086"/>
                        <a:ext cx="1676400" cy="341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Object 33"/>
          <p:cNvGraphicFramePr>
            <a:graphicFrameLocks noChangeAspect="1"/>
          </p:cNvGraphicFramePr>
          <p:nvPr/>
        </p:nvGraphicFramePr>
        <p:xfrm>
          <a:off x="3571875" y="1861820"/>
          <a:ext cx="8129905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7" name="Equation" r:id="rId4" imgW="6578600" imgH="1295400" progId="Equation.3">
                  <p:embed/>
                </p:oleObj>
              </mc:Choice>
              <mc:Fallback>
                <p:oleObj name="Equation" r:id="rId4" imgW="6578600" imgH="1295400" progId="Equation.3">
                  <p:embed/>
                  <p:pic>
                    <p:nvPicPr>
                      <p:cNvPr id="0" name="Picture 965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1861820"/>
                        <a:ext cx="8129905" cy="9505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Object 36"/>
          <p:cNvGraphicFramePr>
            <a:graphicFrameLocks noChangeAspect="1"/>
          </p:cNvGraphicFramePr>
          <p:nvPr/>
        </p:nvGraphicFramePr>
        <p:xfrm>
          <a:off x="3234690" y="1151255"/>
          <a:ext cx="7220585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38" name="Equation" r:id="rId6" imgW="6108700" imgH="546100" progId="Equation.3">
                  <p:embed/>
                </p:oleObj>
              </mc:Choice>
              <mc:Fallback>
                <p:oleObj name="Equation" r:id="rId6" imgW="6108700" imgH="546100" progId="Equation.3">
                  <p:embed/>
                  <p:pic>
                    <p:nvPicPr>
                      <p:cNvPr id="0" name="Picture 965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690" y="1151255"/>
                        <a:ext cx="7220585" cy="4235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2470" y="2080260"/>
            <a:ext cx="4649470" cy="3883025"/>
          </a:xfrm>
          <a:prstGeom prst="rect">
            <a:avLst/>
          </a:prstGeom>
        </p:spPr>
      </p:pic>
      <p:sp>
        <p:nvSpPr>
          <p:cNvPr id="3277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9DB44E-2BF3-4AE3-92BE-EBDAD05FD9E8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2800" name="Object 1034"/>
          <p:cNvGraphicFramePr>
            <a:graphicFrameLocks noChangeAspect="1"/>
          </p:cNvGraphicFramePr>
          <p:nvPr/>
        </p:nvGraphicFramePr>
        <p:xfrm>
          <a:off x="333375" y="1905000"/>
          <a:ext cx="8505825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0" name="Equation" r:id="rId2" imgW="7327900" imgH="1295400" progId="Equation.3">
                  <p:embed/>
                </p:oleObj>
              </mc:Choice>
              <mc:Fallback>
                <p:oleObj name="Equation" r:id="rId2" imgW="7327900" imgH="1295400" progId="Equation.3">
                  <p:embed/>
                  <p:pic>
                    <p:nvPicPr>
                      <p:cNvPr id="0" name="Picture 975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905000"/>
                        <a:ext cx="8505825" cy="9283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1" name="Text Box 34"/>
          <p:cNvSpPr txBox="1">
            <a:spLocks noChangeArrowheads="1"/>
          </p:cNvSpPr>
          <p:nvPr/>
        </p:nvSpPr>
        <p:spPr bwMode="auto">
          <a:xfrm>
            <a:off x="334010" y="3733800"/>
            <a:ext cx="63607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leftmost derivation</a:t>
            </a:r>
            <a:r>
              <a:rPr lang="en-GB" alt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altLang="en-US" dirty="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804" name="Object 1036"/>
          <p:cNvGraphicFramePr>
            <a:graphicFrameLocks noChangeAspect="1"/>
          </p:cNvGraphicFramePr>
          <p:nvPr/>
        </p:nvGraphicFramePr>
        <p:xfrm>
          <a:off x="2446020" y="1224280"/>
          <a:ext cx="611060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1" name="Equation" r:id="rId4" imgW="6108700" imgH="546100" progId="Equation.3">
                  <p:embed/>
                </p:oleObj>
              </mc:Choice>
              <mc:Fallback>
                <p:oleObj name="Equation" r:id="rId4" imgW="6108700" imgH="546100" progId="Equation.3">
                  <p:embed/>
                  <p:pic>
                    <p:nvPicPr>
                      <p:cNvPr id="0" name="Picture 975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020" y="1224280"/>
                        <a:ext cx="6110605" cy="43053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1035"/>
          <p:cNvGraphicFramePr>
            <a:graphicFrameLocks noChangeAspect="1"/>
          </p:cNvGraphicFramePr>
          <p:nvPr/>
        </p:nvGraphicFramePr>
        <p:xfrm>
          <a:off x="1676400" y="446024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562" name="Equation" r:id="rId6" imgW="1676400" imgH="342900" progId="Equation.3">
                  <p:embed/>
                </p:oleObj>
              </mc:Choice>
              <mc:Fallback>
                <p:oleObj name="Equation" r:id="rId6" imgW="1676400" imgH="342900" progId="Equation.3">
                  <p:embed/>
                  <p:pic>
                    <p:nvPicPr>
                      <p:cNvPr id="0" name="Picture 975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60241"/>
                        <a:ext cx="1676400" cy="341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135920-6B91-4AB2-9307-114B72426973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856" name="Object 1045"/>
          <p:cNvGraphicFramePr>
            <a:graphicFrameLocks noChangeAspect="1"/>
          </p:cNvGraphicFramePr>
          <p:nvPr/>
        </p:nvGraphicFramePr>
        <p:xfrm>
          <a:off x="1550670" y="1209675"/>
          <a:ext cx="8763000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613" name="Equation" r:id="rId1" imgW="6108700" imgH="546100" progId="Equation.3">
                  <p:embed/>
                </p:oleObj>
              </mc:Choice>
              <mc:Fallback>
                <p:oleObj name="Equation" r:id="rId1" imgW="6108700" imgH="546100" progId="Equation.3">
                  <p:embed/>
                  <p:pic>
                    <p:nvPicPr>
                      <p:cNvPr id="0" name="Picture 98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670" y="1209675"/>
                        <a:ext cx="8763000" cy="38227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615" y="1789430"/>
            <a:ext cx="10613390" cy="4169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778B9E-914F-48D0-9DA4-7DCC3762ADC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Formal Definitions</a:t>
            </a:r>
            <a:endParaRPr lang="en-US" altLang="en-US" dirty="0" smtClean="0"/>
          </a:p>
        </p:txBody>
      </p:sp>
      <p:graphicFrame>
        <p:nvGraphicFramePr>
          <p:cNvPr id="5124" name="Object 0"/>
          <p:cNvGraphicFramePr>
            <a:graphicFrameLocks noChangeAspect="1"/>
          </p:cNvGraphicFramePr>
          <p:nvPr/>
        </p:nvGraphicFramePr>
        <p:xfrm>
          <a:off x="4403725" y="1355725"/>
          <a:ext cx="2819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33" name="Equation" r:id="rId1" imgW="951865" imgH="215900" progId="Equation.3">
                  <p:embed/>
                </p:oleObj>
              </mc:Choice>
              <mc:Fallback>
                <p:oleObj name="Equation" r:id="rId1" imgW="951865" imgH="215900" progId="Equation.3">
                  <p:embed/>
                  <p:pic>
                    <p:nvPicPr>
                      <p:cNvPr id="0" name="Picture 75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725" y="1355725"/>
                        <a:ext cx="2819400" cy="615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9"/>
          <p:cNvSpPr txBox="1">
            <a:spLocks noChangeArrowheads="1"/>
          </p:cNvSpPr>
          <p:nvPr/>
        </p:nvSpPr>
        <p:spPr bwMode="auto">
          <a:xfrm>
            <a:off x="1752600" y="2667000"/>
            <a:ext cx="1879600" cy="117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6" name="Text Box 10"/>
          <p:cNvSpPr txBox="1">
            <a:spLocks noChangeArrowheads="1"/>
          </p:cNvSpPr>
          <p:nvPr/>
        </p:nvSpPr>
        <p:spPr bwMode="auto">
          <a:xfrm>
            <a:off x="3886201" y="3581400"/>
            <a:ext cx="1875790" cy="1764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terminal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symbols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7" name="Text Box 11"/>
          <p:cNvSpPr txBox="1">
            <a:spLocks noChangeArrowheads="1"/>
          </p:cNvSpPr>
          <p:nvPr/>
        </p:nvSpPr>
        <p:spPr bwMode="auto">
          <a:xfrm>
            <a:off x="8382001" y="3581400"/>
            <a:ext cx="1681480" cy="117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8" name="Text Box 12"/>
          <p:cNvSpPr txBox="1">
            <a:spLocks noChangeArrowheads="1"/>
          </p:cNvSpPr>
          <p:nvPr/>
        </p:nvSpPr>
        <p:spPr bwMode="auto">
          <a:xfrm>
            <a:off x="5791201" y="3733800"/>
            <a:ext cx="2399030" cy="1174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Set of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productions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auto">
          <a:xfrm flipV="1">
            <a:off x="3276600" y="1981200"/>
            <a:ext cx="2057400" cy="838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" name="Text Box 15"/>
          <p:cNvSpPr txBox="1">
            <a:spLocks noChangeArrowheads="1"/>
          </p:cNvSpPr>
          <p:nvPr/>
        </p:nvSpPr>
        <p:spPr bwMode="auto">
          <a:xfrm>
            <a:off x="1752600" y="1371601"/>
            <a:ext cx="224663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Grammar:</a:t>
            </a:r>
            <a:endParaRPr lang="en-US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1" name="Line 16"/>
          <p:cNvSpPr>
            <a:spLocks noChangeShapeType="1"/>
          </p:cNvSpPr>
          <p:nvPr/>
        </p:nvSpPr>
        <p:spPr bwMode="auto">
          <a:xfrm flipV="1">
            <a:off x="4724400" y="1981200"/>
            <a:ext cx="11430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2" name="Line 17"/>
          <p:cNvSpPr>
            <a:spLocks noChangeShapeType="1"/>
          </p:cNvSpPr>
          <p:nvPr/>
        </p:nvSpPr>
        <p:spPr bwMode="auto">
          <a:xfrm flipH="1" flipV="1">
            <a:off x="6400800" y="1981200"/>
            <a:ext cx="381000" cy="16764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Line 18"/>
          <p:cNvSpPr>
            <a:spLocks noChangeShapeType="1"/>
          </p:cNvSpPr>
          <p:nvPr/>
        </p:nvSpPr>
        <p:spPr bwMode="auto">
          <a:xfrm flipH="1" flipV="1">
            <a:off x="6934200" y="1981200"/>
            <a:ext cx="1828800" cy="16002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540" y="1162050"/>
            <a:ext cx="10993755" cy="48698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145540"/>
            <a:ext cx="11135360" cy="50031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25735" y="6477000"/>
            <a:ext cx="1009015" cy="2749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3DEAA9-8E35-4D30-A83C-279604609A59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339725" y="1343025"/>
            <a:ext cx="11577955" cy="983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derivation trees</a:t>
            </a:r>
            <a:r>
              <a:rPr lang="en-GB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29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 problems</a:t>
            </a: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applications which</a:t>
            </a:r>
            <a:r>
              <a:rPr lang="en-GB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derivation trees:</a:t>
            </a:r>
            <a:endParaRPr lang="en-US" altLang="en-US" sz="2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8" name="Text Box 6"/>
          <p:cNvSpPr txBox="1">
            <a:spLocks noChangeArrowheads="1"/>
          </p:cNvSpPr>
          <p:nvPr/>
        </p:nvSpPr>
        <p:spPr bwMode="auto">
          <a:xfrm>
            <a:off x="1548765" y="2640965"/>
            <a:ext cx="544068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Evaluating expressions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869" name="Text Box 7"/>
          <p:cNvSpPr txBox="1">
            <a:spLocks noChangeArrowheads="1"/>
          </p:cNvSpPr>
          <p:nvPr/>
        </p:nvSpPr>
        <p:spPr bwMode="auto">
          <a:xfrm>
            <a:off x="1520190" y="3623945"/>
            <a:ext cx="9150985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In general, in compilers</a:t>
            </a:r>
            <a:r>
              <a:rPr lang="en-GB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for programming languages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258B51-B63D-4A5F-8A9D-39B4C64FA1C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584575" y="383858"/>
            <a:ext cx="466598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 Grammar:</a:t>
            </a:r>
            <a:endParaRPr lang="en-US" altLang="en-US" sz="3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241935" y="1143000"/>
            <a:ext cx="1178496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context-free grammar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 string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has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 different derivation trees</a:t>
            </a:r>
            <a:r>
              <a:rPr lang="en-GB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leftmost derivations</a:t>
            </a:r>
            <a:endParaRPr lang="en-US" altLang="en-US" sz="28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893" name="Object 2"/>
          <p:cNvGraphicFramePr>
            <a:graphicFrameLocks noChangeAspect="1"/>
          </p:cNvGraphicFramePr>
          <p:nvPr/>
        </p:nvGraphicFramePr>
        <p:xfrm>
          <a:off x="4212590" y="120015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8" name="Equation" r:id="rId1" imgW="393700" imgH="419100" progId="Equation.3">
                  <p:embed/>
                </p:oleObj>
              </mc:Choice>
              <mc:Fallback>
                <p:oleObj name="Equation" r:id="rId1" imgW="393700" imgH="419100" progId="Equation.3">
                  <p:embed/>
                  <p:pic>
                    <p:nvPicPr>
                      <p:cNvPr id="0" name="Picture 1014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2590" y="1200150"/>
                        <a:ext cx="393700" cy="419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3"/>
          <p:cNvGraphicFramePr>
            <a:graphicFrameLocks noChangeAspect="1"/>
          </p:cNvGraphicFramePr>
          <p:nvPr/>
        </p:nvGraphicFramePr>
        <p:xfrm>
          <a:off x="3178810" y="1711961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89" name="Equation" r:id="rId3" imgW="1879600" imgH="533400" progId="Equation.3">
                  <p:embed/>
                </p:oleObj>
              </mc:Choice>
              <mc:Fallback>
                <p:oleObj name="Equation" r:id="rId3" imgW="1879600" imgH="533400" progId="Equation.3">
                  <p:embed/>
                  <p:pic>
                    <p:nvPicPr>
                      <p:cNvPr id="0" name="Picture 1014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810" y="1711961"/>
                        <a:ext cx="1879600" cy="531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151765" y="3338195"/>
            <a:ext cx="11875135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400">
                <a:solidFill>
                  <a:srgbClr val="CC0099"/>
                </a:solidFill>
              </a:rPr>
              <a:t>(Two different derivation trees give two</a:t>
            </a:r>
            <a:r>
              <a:rPr lang="en-GB" altLang="en-US" sz="2400">
                <a:solidFill>
                  <a:srgbClr val="CC0099"/>
                </a:solidFill>
              </a:rPr>
              <a:t> </a:t>
            </a:r>
            <a:r>
              <a:rPr lang="en-US" altLang="en-US" sz="2400">
                <a:solidFill>
                  <a:srgbClr val="CC0099"/>
                </a:solidFill>
              </a:rPr>
              <a:t>different leftmost derivations and vice-versa)</a:t>
            </a:r>
            <a:endParaRPr lang="en-US" altLang="en-US" sz="2400">
              <a:solidFill>
                <a:srgbClr val="CC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66C1B2-422C-4A7D-96F7-45C09A3D7F8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6" name="Text Box 72"/>
          <p:cNvSpPr txBox="1">
            <a:spLocks noChangeArrowheads="1"/>
          </p:cNvSpPr>
          <p:nvPr/>
        </p:nvSpPr>
        <p:spPr bwMode="auto">
          <a:xfrm>
            <a:off x="1751013" y="2204085"/>
            <a:ext cx="12103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17" name="Object 2"/>
          <p:cNvGraphicFramePr>
            <a:graphicFrameLocks noChangeAspect="1"/>
          </p:cNvGraphicFramePr>
          <p:nvPr/>
        </p:nvGraphicFramePr>
        <p:xfrm>
          <a:off x="3198813" y="2324736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2" name="Equation" r:id="rId1" imgW="1676400" imgH="342900" progId="Equation.3">
                  <p:embed/>
                </p:oleObj>
              </mc:Choice>
              <mc:Fallback>
                <p:oleObj name="Equation" r:id="rId1" imgW="1676400" imgH="342900" progId="Equation.3">
                  <p:embed/>
                  <p:pic>
                    <p:nvPicPr>
                      <p:cNvPr id="0" name="Picture 1027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324736"/>
                        <a:ext cx="1676400" cy="341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Text Box 74"/>
          <p:cNvSpPr txBox="1">
            <a:spLocks noChangeArrowheads="1"/>
          </p:cNvSpPr>
          <p:nvPr/>
        </p:nvSpPr>
        <p:spPr bwMode="auto">
          <a:xfrm>
            <a:off x="5029201" y="2204085"/>
            <a:ext cx="40538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derivation trees</a:t>
            </a:r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923" name="Object 3"/>
          <p:cNvGraphicFramePr>
            <a:graphicFrameLocks noChangeAspect="1"/>
          </p:cNvGraphicFramePr>
          <p:nvPr/>
        </p:nvGraphicFramePr>
        <p:xfrm>
          <a:off x="2672080" y="1304925"/>
          <a:ext cx="7150735" cy="41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3" name="Equation" r:id="rId3" imgW="6108700" imgH="546100" progId="Equation.3">
                  <p:embed/>
                </p:oleObj>
              </mc:Choice>
              <mc:Fallback>
                <p:oleObj name="Equation" r:id="rId3" imgW="6108700" imgH="546100" progId="Equation.3">
                  <p:embed/>
                  <p:pic>
                    <p:nvPicPr>
                      <p:cNvPr id="0" name="Picture 1027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080" y="1304925"/>
                        <a:ext cx="7150735" cy="4121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Text Box 78"/>
          <p:cNvSpPr txBox="1">
            <a:spLocks noChangeArrowheads="1"/>
          </p:cNvSpPr>
          <p:nvPr/>
        </p:nvSpPr>
        <p:spPr bwMode="auto">
          <a:xfrm>
            <a:off x="247015" y="1741170"/>
            <a:ext cx="86067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his grammar is</a:t>
            </a:r>
            <a:r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ambiguous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1" name="Text Box 79"/>
          <p:cNvSpPr txBox="1">
            <a:spLocks noChangeArrowheads="1"/>
          </p:cNvSpPr>
          <p:nvPr/>
        </p:nvSpPr>
        <p:spPr bwMode="auto">
          <a:xfrm>
            <a:off x="1584325" y="-127000"/>
            <a:ext cx="309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endParaRPr lang="en-US" altLang="en-US"/>
          </a:p>
        </p:txBody>
      </p:sp>
      <p:sp>
        <p:nvSpPr>
          <p:cNvPr id="38922" name="Text Box 80"/>
          <p:cNvSpPr txBox="1">
            <a:spLocks noChangeArrowheads="1"/>
          </p:cNvSpPr>
          <p:nvPr/>
        </p:nvSpPr>
        <p:spPr bwMode="auto">
          <a:xfrm>
            <a:off x="620395" y="1157605"/>
            <a:ext cx="185356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altLang="en-US" b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370" y="2923540"/>
            <a:ext cx="11238230" cy="2999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142E54-D7E4-45D0-89D1-3D7820B6B4D5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Text Box 5"/>
          <p:cNvSpPr txBox="1">
            <a:spLocks noChangeArrowheads="1"/>
          </p:cNvSpPr>
          <p:nvPr/>
        </p:nvSpPr>
        <p:spPr bwMode="auto">
          <a:xfrm>
            <a:off x="1614170" y="2462530"/>
            <a:ext cx="12103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940" name="Object 2"/>
          <p:cNvGraphicFramePr>
            <a:graphicFrameLocks noChangeAspect="1"/>
          </p:cNvGraphicFramePr>
          <p:nvPr/>
        </p:nvGraphicFramePr>
        <p:xfrm>
          <a:off x="3200400" y="2583181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6" name="Equation" r:id="rId1" imgW="1676400" imgH="342900" progId="Equation.3">
                  <p:embed/>
                </p:oleObj>
              </mc:Choice>
              <mc:Fallback>
                <p:oleObj name="Equation" r:id="rId1" imgW="1676400" imgH="342900" progId="Equation.3">
                  <p:embed/>
                  <p:pic>
                    <p:nvPicPr>
                      <p:cNvPr id="0" name="Picture 103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83181"/>
                        <a:ext cx="1676400" cy="341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7"/>
          <p:cNvSpPr txBox="1">
            <a:spLocks noChangeArrowheads="1"/>
          </p:cNvSpPr>
          <p:nvPr/>
        </p:nvSpPr>
        <p:spPr bwMode="auto">
          <a:xfrm>
            <a:off x="5030788" y="2462530"/>
            <a:ext cx="47771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altLang="en-US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leftmost derivations</a:t>
            </a:r>
            <a:endParaRPr lang="en-US" altLang="en-US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942" name="Object 3"/>
          <p:cNvGraphicFramePr>
            <a:graphicFrameLocks noChangeAspect="1"/>
          </p:cNvGraphicFramePr>
          <p:nvPr/>
        </p:nvGraphicFramePr>
        <p:xfrm>
          <a:off x="567690" y="4947920"/>
          <a:ext cx="11371580" cy="89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7" name="Equation" r:id="rId3" imgW="7327900" imgH="1295400" progId="Equation.3">
                  <p:embed/>
                </p:oleObj>
              </mc:Choice>
              <mc:Fallback>
                <p:oleObj name="Equation" r:id="rId3" imgW="7327900" imgH="1295400" progId="Equation.3">
                  <p:embed/>
                  <p:pic>
                    <p:nvPicPr>
                      <p:cNvPr id="0" name="Picture 103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" y="4947920"/>
                        <a:ext cx="11371580" cy="89789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3" name="Object 4"/>
          <p:cNvGraphicFramePr>
            <a:graphicFrameLocks noChangeAspect="1"/>
          </p:cNvGraphicFramePr>
          <p:nvPr/>
        </p:nvGraphicFramePr>
        <p:xfrm>
          <a:off x="567055" y="3247390"/>
          <a:ext cx="11229340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8" name="Equation" r:id="rId5" imgW="6578600" imgH="1295400" progId="Equation.3">
                  <p:embed/>
                </p:oleObj>
              </mc:Choice>
              <mc:Fallback>
                <p:oleObj name="Equation" r:id="rId5" imgW="6578600" imgH="1295400" progId="Equation.3">
                  <p:embed/>
                  <p:pic>
                    <p:nvPicPr>
                      <p:cNvPr id="0" name="Picture 103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" y="3247390"/>
                        <a:ext cx="11229340" cy="112458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6" name="Object 5"/>
          <p:cNvGraphicFramePr>
            <a:graphicFrameLocks noChangeAspect="1"/>
          </p:cNvGraphicFramePr>
          <p:nvPr/>
        </p:nvGraphicFramePr>
        <p:xfrm>
          <a:off x="1796415" y="1334137"/>
          <a:ext cx="6110288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49" name="Equation" r:id="rId7" imgW="6108700" imgH="546100" progId="Equation.3">
                  <p:embed/>
                </p:oleObj>
              </mc:Choice>
              <mc:Fallback>
                <p:oleObj name="Equation" r:id="rId7" imgW="6108700" imgH="546100" progId="Equation.3">
                  <p:embed/>
                  <p:pic>
                    <p:nvPicPr>
                      <p:cNvPr id="0" name="Picture 103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415" y="1334137"/>
                        <a:ext cx="6110288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22"/>
          <p:cNvSpPr txBox="1">
            <a:spLocks noChangeArrowheads="1"/>
          </p:cNvSpPr>
          <p:nvPr/>
        </p:nvSpPr>
        <p:spPr bwMode="auto">
          <a:xfrm>
            <a:off x="567690" y="1878965"/>
            <a:ext cx="110896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grammar is also </a:t>
            </a:r>
            <a:r>
              <a:rPr lang="en-US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because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D7CCEA-EE9F-4BD9-A8E9-9F42408EB536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524000" y="1371600"/>
            <a:ext cx="137604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STMT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4495801" y="1371600"/>
            <a:ext cx="3937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EXPR then STMT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66" name="Object 3"/>
          <p:cNvGraphicFramePr>
            <a:graphicFrameLocks noChangeAspect="1"/>
          </p:cNvGraphicFramePr>
          <p:nvPr/>
        </p:nvGraphicFramePr>
        <p:xfrm>
          <a:off x="3962400" y="1981200"/>
          <a:ext cx="1222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9" name="Equation" r:id="rId1" imgW="76200" imgH="431165" progId="Equation.3">
                  <p:embed/>
                </p:oleObj>
              </mc:Choice>
              <mc:Fallback>
                <p:oleObj name="Equation" r:id="rId1" imgW="76200" imgH="431165" progId="Equation.3">
                  <p:embed/>
                  <p:pic>
                    <p:nvPicPr>
                      <p:cNvPr id="0" name="Picture 1045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981200"/>
                        <a:ext cx="122238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4235450" y="2133600"/>
            <a:ext cx="61277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EXPR then STMT else STMT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8" name="Text Box 9"/>
          <p:cNvSpPr txBox="1">
            <a:spLocks noChangeArrowheads="1"/>
          </p:cNvSpPr>
          <p:nvPr/>
        </p:nvSpPr>
        <p:spPr bwMode="auto">
          <a:xfrm>
            <a:off x="2823210" y="318135"/>
            <a:ext cx="7231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ambiguous grammar:</a:t>
            </a:r>
            <a:endParaRPr lang="en-US" altLang="en-US" b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4572001" y="3810000"/>
            <a:ext cx="19462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0" name="Line 12"/>
          <p:cNvSpPr>
            <a:spLocks noChangeShapeType="1"/>
          </p:cNvSpPr>
          <p:nvPr/>
        </p:nvSpPr>
        <p:spPr bwMode="auto">
          <a:xfrm flipV="1">
            <a:off x="5334000" y="2819400"/>
            <a:ext cx="309880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1" name="Line 13"/>
          <p:cNvSpPr>
            <a:spLocks noChangeShapeType="1"/>
          </p:cNvSpPr>
          <p:nvPr/>
        </p:nvSpPr>
        <p:spPr bwMode="auto">
          <a:xfrm flipV="1">
            <a:off x="8534400" y="2819400"/>
            <a:ext cx="309880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7696200" y="3810000"/>
            <a:ext cx="20370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Terminals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158750" y="4709795"/>
            <a:ext cx="116401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Very common piece of grammar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languages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74" name="Line 16"/>
          <p:cNvSpPr>
            <a:spLocks noChangeShapeType="1"/>
          </p:cNvSpPr>
          <p:nvPr/>
        </p:nvSpPr>
        <p:spPr bwMode="auto">
          <a:xfrm flipV="1">
            <a:off x="5638800" y="2743200"/>
            <a:ext cx="1600200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84550" y="1600200"/>
            <a:ext cx="111125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38600" y="19812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1217295"/>
            <a:ext cx="10972800" cy="47821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5E560B-4349-4D77-BFFE-C515FC43C4F0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1" name="Text Box 5"/>
          <p:cNvSpPr txBox="1">
            <a:spLocks noChangeArrowheads="1"/>
          </p:cNvSpPr>
          <p:nvPr/>
        </p:nvSpPr>
        <p:spPr bwMode="auto">
          <a:xfrm>
            <a:off x="365760" y="1085850"/>
            <a:ext cx="11094085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90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ambiguity is bad </a:t>
            </a: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90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want to remove it</a:t>
            </a:r>
            <a:endParaRPr lang="en-US" altLang="en-US" sz="2900">
              <a:solidFill>
                <a:srgbClr val="CC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2" name="Text Box 6"/>
          <p:cNvSpPr txBox="1">
            <a:spLocks noChangeArrowheads="1"/>
          </p:cNvSpPr>
          <p:nvPr/>
        </p:nvSpPr>
        <p:spPr bwMode="auto">
          <a:xfrm>
            <a:off x="365760" y="2057400"/>
            <a:ext cx="1139825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Sometimes it is possible to find</a:t>
            </a:r>
            <a:r>
              <a:rPr lang="en-GB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9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non-ambiguous grammar</a:t>
            </a:r>
            <a:r>
              <a:rPr lang="en-US" altLang="en-US" sz="2900">
                <a:latin typeface="Times New Roman" panose="02020603050405020304" pitchFamily="18" charset="0"/>
                <a:cs typeface="Times New Roman" panose="02020603050405020304" pitchFamily="18" charset="0"/>
              </a:rPr>
              <a:t> for a language</a:t>
            </a:r>
            <a:endParaRPr lang="en-US" altLang="en-US" sz="2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3" name="Text Box 7"/>
          <p:cNvSpPr txBox="1">
            <a:spLocks noChangeArrowheads="1"/>
          </p:cNvSpPr>
          <p:nvPr/>
        </p:nvSpPr>
        <p:spPr bwMode="auto">
          <a:xfrm>
            <a:off x="2192021" y="3028950"/>
            <a:ext cx="4834890" cy="53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2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But, in general we</a:t>
            </a:r>
            <a:r>
              <a:rPr lang="en-US" altLang="en-US" sz="29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cannot do so</a:t>
            </a:r>
            <a:endParaRPr lang="en-US" altLang="en-US" sz="29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Disambiguation</a:t>
            </a:r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240" y="1095375"/>
            <a:ext cx="11711305" cy="5081905"/>
          </a:xfrm>
        </p:spPr>
        <p:txBody>
          <a:bodyPr/>
          <a:lstStyle/>
          <a:p>
            <a:r>
              <a:rPr lang="en-US" altLang="en-US" sz="2800" b="0" smtClean="0"/>
              <a:t>Can we always disambiguate a grammar?</a:t>
            </a:r>
            <a:endParaRPr lang="en-US" altLang="en-US" sz="2800" b="0" smtClean="0"/>
          </a:p>
          <a:p>
            <a:endParaRPr lang="en-US" altLang="en-US" sz="2800" b="0" smtClean="0"/>
          </a:p>
          <a:p>
            <a:r>
              <a:rPr lang="en-US" altLang="en-US" sz="2800" b="0" smtClean="0">
                <a:solidFill>
                  <a:srgbClr val="FF0000"/>
                </a:solidFill>
              </a:rPr>
              <a:t>No</a:t>
            </a:r>
            <a:r>
              <a:rPr lang="en-US" altLang="en-US" sz="2800" b="0" smtClean="0"/>
              <a:t>, for </a:t>
            </a:r>
            <a:r>
              <a:rPr lang="en-US" altLang="en-US" sz="2800" b="0" smtClean="0">
                <a:solidFill>
                  <a:srgbClr val="0000FF"/>
                </a:solidFill>
              </a:rPr>
              <a:t>two reasons</a:t>
            </a:r>
            <a:endParaRPr lang="en-US" altLang="en-US" sz="2800" b="0" smtClean="0"/>
          </a:p>
          <a:p>
            <a:pPr lvl="1" algn="l"/>
            <a:r>
              <a:rPr lang="en-US" altLang="en-US" sz="2800" b="0" smtClean="0"/>
              <a:t>There exists an </a:t>
            </a:r>
            <a:r>
              <a:rPr lang="en-US" altLang="en-US" sz="2800" b="0" smtClean="0">
                <a:solidFill>
                  <a:srgbClr val="FF0000"/>
                </a:solidFill>
              </a:rPr>
              <a:t>inherently ambiguous context-free </a:t>
            </a:r>
            <a:r>
              <a:rPr lang="en-US" altLang="en-US" sz="2800" b="0" i="1" smtClean="0">
                <a:solidFill>
                  <a:srgbClr val="FF0000"/>
                </a:solidFill>
              </a:rPr>
              <a:t>L</a:t>
            </a:r>
            <a:r>
              <a:rPr lang="en-US" altLang="en-US" sz="2800" b="0" smtClean="0"/>
              <a:t>:</a:t>
            </a:r>
            <a:r>
              <a:rPr lang="en-GB" altLang="en-US" sz="2800" b="0" smtClean="0"/>
              <a:t> </a:t>
            </a:r>
            <a:r>
              <a:rPr lang="en-US" altLang="en-US" sz="2800" b="0" smtClean="0"/>
              <a:t>Every CFG for this language is ambiguous </a:t>
            </a:r>
            <a:endParaRPr lang="en-US" altLang="en-US" sz="2800" b="0" smtClean="0"/>
          </a:p>
          <a:p>
            <a:pPr lvl="1"/>
            <a:r>
              <a:rPr lang="en-US" altLang="en-US" sz="2800" b="0" smtClean="0"/>
              <a:t>There is </a:t>
            </a:r>
            <a:r>
              <a:rPr lang="en-US" altLang="en-US" sz="2800" b="0" smtClean="0">
                <a:solidFill>
                  <a:srgbClr val="FF0000"/>
                </a:solidFill>
              </a:rPr>
              <a:t>no general procedure</a:t>
            </a:r>
            <a:r>
              <a:rPr lang="en-US" altLang="en-US" sz="2800" b="0" smtClean="0"/>
              <a:t> that can tell if a grammar is ambiguous</a:t>
            </a:r>
            <a:endParaRPr lang="en-US" altLang="en-US" sz="2800" b="0" smtClean="0"/>
          </a:p>
          <a:p>
            <a:pPr lvl="1"/>
            <a:endParaRPr lang="en-US" altLang="en-US" sz="2800" b="0" smtClean="0"/>
          </a:p>
          <a:p>
            <a:r>
              <a:rPr lang="en-US" altLang="en-US" sz="2800" b="0" smtClean="0"/>
              <a:t>However,  </a:t>
            </a:r>
            <a:r>
              <a:rPr lang="en-US" altLang="en-US" sz="2800" smtClean="0"/>
              <a:t>grammars </a:t>
            </a:r>
            <a:r>
              <a:rPr lang="en-US" altLang="en-US" sz="2800" b="0" smtClean="0"/>
              <a:t>used in programming languages can typically be </a:t>
            </a:r>
            <a:r>
              <a:rPr lang="en-US" altLang="en-US" sz="2800" b="0" smtClean="0">
                <a:solidFill>
                  <a:srgbClr val="FF0000"/>
                </a:solidFill>
              </a:rPr>
              <a:t>disambiguated</a:t>
            </a:r>
            <a:endParaRPr lang="en-US" altLang="en-US" sz="2800" b="0" smtClean="0">
              <a:solidFill>
                <a:srgbClr val="FF0000"/>
              </a:solidFill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8EDB6-D817-410A-A124-93C033C86C8A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</a:t>
            </a:r>
            <a:r>
              <a:rPr lang="en-US" dirty="0" smtClean="0"/>
              <a:t>Definition of CFG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8285" y="1095375"/>
                <a:ext cx="11728450" cy="5081905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 smtClean="0"/>
                  <a:t>A CFG </a:t>
                </a:r>
                <a:r>
                  <a:rPr lang="en-US" sz="2600" b="0" dirty="0" smtClean="0"/>
                  <a:t>is defined as </a:t>
                </a:r>
                <a:r>
                  <a:rPr lang="en-US" sz="2600" b="0" u="sng" dirty="0" smtClean="0"/>
                  <a:t>four</a:t>
                </a:r>
                <a:r>
                  <a:rPr lang="en-US" sz="2600" b="0" dirty="0" smtClean="0"/>
                  <a:t> tuple </a:t>
                </a:r>
                <a14:m>
                  <m:oMath xmlns:m="http://schemas.openxmlformats.org/officeDocument/2006/math"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b="0" dirty="0" smtClean="0"/>
                  <a:t>, where</a:t>
                </a:r>
                <a:endParaRPr lang="en-US" sz="2600" b="0" dirty="0" smtClean="0"/>
              </a:p>
              <a:p>
                <a:pPr lvl="1"/>
                <a:r>
                  <a:rPr lang="en-US" altLang="en-US" sz="2600" b="0" i="1" dirty="0">
                    <a:solidFill>
                      <a:srgbClr val="FF0066"/>
                    </a:solidFill>
                  </a:rPr>
                  <a:t>Variables</a:t>
                </a:r>
                <a:r>
                  <a:rPr lang="en-US" altLang="en-US" sz="2600" b="0" dirty="0"/>
                  <a:t> </a:t>
                </a:r>
                <a:r>
                  <a:rPr lang="en-US" altLang="en-US" sz="2600" b="0" dirty="0" smtClean="0"/>
                  <a:t>{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en-US" sz="2600" b="0" dirty="0" smtClean="0"/>
                  <a:t>}  </a:t>
                </a:r>
                <a:r>
                  <a:rPr lang="en-US" altLang="en-US" sz="2600" b="0" dirty="0"/>
                  <a:t>= </a:t>
                </a:r>
                <a:r>
                  <a:rPr lang="en-US" altLang="en-US" sz="2600" b="0" i="1" dirty="0" err="1">
                    <a:solidFill>
                      <a:srgbClr val="FF0066"/>
                    </a:solidFill>
                  </a:rPr>
                  <a:t>nonterminals</a:t>
                </a:r>
                <a:r>
                  <a:rPr lang="en-US" altLang="en-US" sz="2600" b="0" dirty="0"/>
                  <a:t>  =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a finite set of other symbols, each of which represents a language.</a:t>
                </a:r>
                <a:endParaRPr lang="en-US" altLang="en-US" sz="2600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en-US" sz="2600" b="0" i="1" dirty="0" smtClean="0">
                    <a:solidFill>
                      <a:srgbClr val="FF0066"/>
                    </a:solidFill>
                  </a:rPr>
                  <a:t>Terminals</a:t>
                </a:r>
                <a:r>
                  <a:rPr lang="en-US" altLang="en-US" sz="2600" b="0" dirty="0" smtClean="0"/>
                  <a:t> </a:t>
                </a:r>
                <a:r>
                  <a:rPr lang="en-US" altLang="en-US" sz="2600" b="0" dirty="0"/>
                  <a:t>{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sz="2600" b="0" dirty="0"/>
                  <a:t>}</a:t>
                </a:r>
                <a:r>
                  <a:rPr lang="en-US" altLang="en-US" sz="2600" b="0" dirty="0" smtClean="0"/>
                  <a:t> </a:t>
                </a:r>
                <a:r>
                  <a:rPr lang="en-US" altLang="en-US" sz="2600" b="0" dirty="0"/>
                  <a:t>=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symbols of the</a:t>
                </a:r>
                <a:r>
                  <a:rPr lang="en-US" altLang="en-US" sz="2600" b="0" dirty="0"/>
                  <a:t> alphabet of the language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being defined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i="1" dirty="0" smtClean="0">
                    <a:solidFill>
                      <a:srgbClr val="FF0066"/>
                    </a:solidFill>
                  </a:rPr>
                  <a:t>Start </a:t>
                </a:r>
                <a:r>
                  <a:rPr lang="en-US" altLang="en-US" sz="2600" b="0" i="1" dirty="0">
                    <a:solidFill>
                      <a:srgbClr val="FF0066"/>
                    </a:solidFill>
                  </a:rPr>
                  <a:t>symbol</a:t>
                </a:r>
                <a:r>
                  <a:rPr lang="en-US" altLang="en-US" sz="2600" b="0" dirty="0"/>
                  <a:t> {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600" b="0" dirty="0"/>
                  <a:t>} = the variable whose language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 is the one being defined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i="1" dirty="0">
                    <a:solidFill>
                      <a:srgbClr val="FF0066"/>
                    </a:solidFill>
                  </a:rPr>
                  <a:t>A production</a:t>
                </a:r>
                <a:r>
                  <a:rPr lang="en-US" altLang="en-US" sz="2600" b="0" dirty="0"/>
                  <a:t> {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en-US" sz="2600" b="0" dirty="0"/>
                  <a:t>} </a:t>
                </a:r>
                <a:r>
                  <a:rPr lang="en-US" altLang="en-US" sz="2600" b="0" dirty="0" smtClean="0"/>
                  <a:t>of </a:t>
                </a:r>
                <a:r>
                  <a:rPr lang="en-US" altLang="en-US" sz="2600" b="0" dirty="0"/>
                  <a:t>the form </a:t>
                </a:r>
                <a:r>
                  <a:rPr lang="en-US" altLang="en-US" sz="2600" b="0" dirty="0">
                    <a:solidFill>
                      <a:srgbClr val="CC3300"/>
                    </a:solidFill>
                  </a:rPr>
                  <a:t>variable</a:t>
                </a:r>
                <a14:m>
                  <m:oMath xmlns:m="http://schemas.openxmlformats.org/officeDocument/2006/math">
                    <m:r>
                      <a:rPr lang="en-US" altLang="en-US" sz="2600" b="0" i="1" dirty="0" smtClean="0">
                        <a:solidFill>
                          <a:srgbClr val="CC33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en-US" sz="2600" b="0" dirty="0">
                    <a:solidFill>
                      <a:srgbClr val="CC3300"/>
                    </a:solidFill>
                  </a:rPr>
                  <a:t>string of variables and terminals</a:t>
                </a:r>
                <a:r>
                  <a:rPr lang="en-US" altLang="en-US" sz="2600" b="0" dirty="0"/>
                  <a:t>.</a:t>
                </a:r>
                <a:endParaRPr lang="en-US" altLang="en-US" sz="2600" b="0" dirty="0"/>
              </a:p>
              <a:p>
                <a:r>
                  <a:rPr lang="en-US" altLang="en-US" sz="2600" dirty="0">
                    <a:solidFill>
                      <a:srgbClr val="0000FF"/>
                    </a:solidFill>
                  </a:rPr>
                  <a:t>Convention</a:t>
                </a:r>
                <a:r>
                  <a:rPr lang="en-US" altLang="en-US" sz="2600" b="0" dirty="0"/>
                  <a:t>: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chemeClr val="tx1"/>
                    </a:solidFill>
                  </a:rPr>
                  <a:t>A, B, C</a:t>
                </a:r>
                <a:r>
                  <a:rPr lang="en-US" altLang="en-US" sz="2600" b="0" dirty="0"/>
                  <a:t>,… are variables.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chemeClr val="tx1"/>
                    </a:solidFill>
                  </a:rPr>
                  <a:t>a, b, c</a:t>
                </a:r>
                <a:r>
                  <a:rPr lang="en-US" altLang="en-US" sz="2600" b="0" dirty="0"/>
                  <a:t>,… are terminals.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/>
                  <a:t>…,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X, Y, Z</a:t>
                </a:r>
                <a:r>
                  <a:rPr lang="en-US" altLang="en-US" sz="2600" b="0" dirty="0"/>
                  <a:t> are either terminals or variables.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/>
                  <a:t>…, 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w, x, y, z</a:t>
                </a:r>
                <a:r>
                  <a:rPr lang="en-US" altLang="en-US" sz="2600" b="0" dirty="0"/>
                  <a:t> are strings of terminals only.</a:t>
                </a:r>
                <a:endParaRPr lang="en-US" altLang="en-US" sz="2600" b="0" dirty="0"/>
              </a:p>
              <a:p>
                <a:pPr lvl="1"/>
                <a:r>
                  <a:rPr lang="en-US" altLang="en-US" sz="2600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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600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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, </a:t>
                </a:r>
                <a:r>
                  <a:rPr lang="en-US" altLang="en-US" sz="2600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</a:t>
                </a:r>
                <a:r>
                  <a:rPr lang="en-US" altLang="en-US" sz="2600" b="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en-US" sz="2600" b="0" dirty="0"/>
                  <a:t>… are strings of terminals and/or variables.</a:t>
                </a:r>
                <a:endParaRPr lang="en-US" altLang="en-US" sz="2600" b="0" dirty="0"/>
              </a:p>
              <a:p>
                <a:endParaRPr lang="en-US" altLang="en-US" sz="2200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285" y="1095375"/>
                <a:ext cx="11728450" cy="5081905"/>
              </a:xfrm>
              <a:blipFill rotWithShape="1">
                <a:blip r:embed="rId1"/>
                <a:stretch>
                  <a:fillRect b="-719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90BFE-B890-42EF-822C-2E08E493FF8C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5059" name="Object 2"/>
          <p:cNvGraphicFramePr>
            <a:graphicFrameLocks noChangeAspect="1"/>
          </p:cNvGraphicFramePr>
          <p:nvPr/>
        </p:nvGraphicFramePr>
        <p:xfrm>
          <a:off x="1565275" y="1955800"/>
          <a:ext cx="253365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4" name="Equation" r:id="rId1" imgW="889000" imgH="939800" progId="Equation.3">
                  <p:embed/>
                </p:oleObj>
              </mc:Choice>
              <mc:Fallback>
                <p:oleObj name="Equation" r:id="rId1" imgW="889000" imgH="939800" progId="Equation.3">
                  <p:embed/>
                  <p:pic>
                    <p:nvPicPr>
                      <p:cNvPr id="0" name="Picture 1055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955800"/>
                        <a:ext cx="2533650" cy="2667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3"/>
          <p:cNvGraphicFramePr>
            <a:graphicFrameLocks noChangeAspect="1"/>
          </p:cNvGraphicFramePr>
          <p:nvPr/>
        </p:nvGraphicFramePr>
        <p:xfrm>
          <a:off x="7365365" y="2350135"/>
          <a:ext cx="2971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5" name="Equation" r:id="rId3" imgW="1002665" imgH="723900" progId="Equation.3">
                  <p:embed/>
                </p:oleObj>
              </mc:Choice>
              <mc:Fallback>
                <p:oleObj name="Equation" r:id="rId3" imgW="1002665" imgH="723900" progId="Equation.3">
                  <p:embed/>
                  <p:pic>
                    <p:nvPicPr>
                      <p:cNvPr id="0" name="Picture 1055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5365" y="2350135"/>
                        <a:ext cx="2971800" cy="2146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811530" y="1066800"/>
            <a:ext cx="40411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Ambiguous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934200" y="1590675"/>
            <a:ext cx="46774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Non-Ambiguous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Text Box 12"/>
          <p:cNvSpPr txBox="1">
            <a:spLocks noChangeArrowheads="1"/>
          </p:cNvSpPr>
          <p:nvPr/>
        </p:nvSpPr>
        <p:spPr bwMode="auto">
          <a:xfrm>
            <a:off x="6934201" y="1066800"/>
            <a:ext cx="183388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4" name="Text Box 13"/>
          <p:cNvSpPr txBox="1">
            <a:spLocks noChangeArrowheads="1"/>
          </p:cNvSpPr>
          <p:nvPr/>
        </p:nvSpPr>
        <p:spPr bwMode="auto">
          <a:xfrm>
            <a:off x="5414645" y="5161280"/>
            <a:ext cx="60452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the same</a:t>
            </a:r>
            <a:r>
              <a:rPr lang="en-GB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Text Box 14"/>
          <p:cNvSpPr txBox="1">
            <a:spLocks noChangeArrowheads="1"/>
          </p:cNvSpPr>
          <p:nvPr/>
        </p:nvSpPr>
        <p:spPr bwMode="auto">
          <a:xfrm>
            <a:off x="3920491" y="177800"/>
            <a:ext cx="39522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example:</a:t>
            </a:r>
            <a:endParaRPr lang="en-US" altLang="en-US" b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AC2110-5136-4101-A55B-6EA925F64ED7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6083" name="Object 2"/>
          <p:cNvGraphicFramePr>
            <a:graphicFrameLocks noChangeAspect="1"/>
          </p:cNvGraphicFramePr>
          <p:nvPr/>
        </p:nvGraphicFramePr>
        <p:xfrm>
          <a:off x="1064260" y="1231265"/>
          <a:ext cx="925766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1" name="Equation" r:id="rId1" imgW="9156700" imgH="1168400" progId="Equation.3">
                  <p:embed/>
                </p:oleObj>
              </mc:Choice>
              <mc:Fallback>
                <p:oleObj name="Equation" r:id="rId1" imgW="9156700" imgH="1168400" progId="Equation.3">
                  <p:embed/>
                  <p:pic>
                    <p:nvPicPr>
                      <p:cNvPr id="0" name="Picture 1068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4260" y="1231265"/>
                        <a:ext cx="9257665" cy="96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22" name="Object 16"/>
          <p:cNvGraphicFramePr>
            <a:graphicFrameLocks noChangeAspect="1"/>
          </p:cNvGraphicFramePr>
          <p:nvPr/>
        </p:nvGraphicFramePr>
        <p:xfrm>
          <a:off x="1635760" y="2541271"/>
          <a:ext cx="2971800" cy="218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2" name="Equation" r:id="rId3" imgW="2247900" imgH="1651000" progId="Equation.3">
                  <p:embed/>
                </p:oleObj>
              </mc:Choice>
              <mc:Fallback>
                <p:oleObj name="Equation" r:id="rId3" imgW="2247900" imgH="1651000" progId="Equation.3">
                  <p:embed/>
                  <p:pic>
                    <p:nvPicPr>
                      <p:cNvPr id="0" name="Picture 1068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760" y="2541271"/>
                        <a:ext cx="2971800" cy="2182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3" name="Text Box 45"/>
          <p:cNvSpPr txBox="1">
            <a:spLocks noChangeArrowheads="1"/>
          </p:cNvSpPr>
          <p:nvPr/>
        </p:nvSpPr>
        <p:spPr bwMode="auto">
          <a:xfrm>
            <a:off x="346075" y="4724400"/>
            <a:ext cx="49860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derivation tree</a:t>
            </a: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endParaRPr lang="en-US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124" name="Object 17"/>
          <p:cNvGraphicFramePr>
            <a:graphicFrameLocks noChangeAspect="1"/>
          </p:cNvGraphicFramePr>
          <p:nvPr/>
        </p:nvGraphicFramePr>
        <p:xfrm>
          <a:off x="2000885" y="5556886"/>
          <a:ext cx="1676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873" name="Equation" r:id="rId5" imgW="1676400" imgH="342900" progId="Equation.3">
                  <p:embed/>
                </p:oleObj>
              </mc:Choice>
              <mc:Fallback>
                <p:oleObj name="Equation" r:id="rId5" imgW="1676400" imgH="342900" progId="Equation.3">
                  <p:embed/>
                  <p:pic>
                    <p:nvPicPr>
                      <p:cNvPr id="0" name="Picture 1068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885" y="5556886"/>
                        <a:ext cx="1676400" cy="3413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6650" y="2434590"/>
            <a:ext cx="5427345" cy="3418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Disambiguation Exercise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4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b="0" dirty="0" smtClean="0"/>
                  <a:t>Exercise</a:t>
                </a:r>
                <a:r>
                  <a:rPr lang="en-US" altLang="en-US" b="0" dirty="0" smtClean="0"/>
                  <a:t>: </a:t>
                </a:r>
                <a:endParaRPr lang="en-US" altLang="en-US" b="0" dirty="0" smtClean="0"/>
              </a:p>
              <a:p>
                <a:pPr marL="514350" indent="-514350" eaLnBrk="1" hangingPunct="1">
                  <a:buFont typeface="+mj-lt"/>
                  <a:buAutoNum type="arabicPeriod"/>
                </a:pPr>
                <a:r>
                  <a:rPr lang="en-US" altLang="en-US" b="0" dirty="0" smtClean="0"/>
                  <a:t>For the balanced-parenthesis language grammar</a:t>
                </a:r>
                <a:endParaRPr lang="en-US" altLang="en-US" b="0" dirty="0" smtClean="0"/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>
                          <a:solidFill>
                            <a:srgbClr val="CC3300"/>
                          </a:solidFill>
                          <a:latin typeface="Cambria Math" panose="02040503050406030204" pitchFamily="18" charset="0"/>
                        </a:rPr>
                        <m:t>) | ()</m:t>
                      </m:r>
                    </m:oMath>
                  </m:oMathPara>
                </a14:m>
                <a:endParaRPr lang="en-US" altLang="en-US" b="0" dirty="0"/>
              </a:p>
              <a:p>
                <a:pPr lvl="2" eaLnBrk="1" hangingPunct="1"/>
                <a:r>
                  <a:rPr lang="en-US" altLang="en-US" b="0" dirty="0"/>
                  <a:t>Find an equivalent unambiguous grammar?</a:t>
                </a:r>
                <a:endParaRPr lang="en-US" altLang="en-US" b="0" dirty="0"/>
              </a:p>
              <a:p>
                <a:pPr marL="514350" lvl="0" indent="-514350" eaLnBrk="1" hangingPunct="1">
                  <a:buAutoNum type="arabicPeriod"/>
                </a:pPr>
                <a:r>
                  <a:rPr lang="en-US" altLang="en-US" b="0" dirty="0" smtClean="0"/>
                  <a:t>Define what an LL(1) grammar is?</a:t>
                </a:r>
                <a:endParaRPr lang="en-US" altLang="en-US" b="0" dirty="0" smtClean="0"/>
              </a:p>
              <a:p>
                <a:pPr marL="457200" lvl="1" indent="0" eaLnBrk="1" hangingPunct="1">
                  <a:buNone/>
                </a:pPr>
                <a:endParaRPr lang="en-US" altLang="en-US" b="0" dirty="0" smtClean="0"/>
              </a:p>
            </p:txBody>
          </p:sp>
        </mc:Choice>
        <mc:Fallback>
          <p:sp>
            <p:nvSpPr>
              <p:cNvPr id="10243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6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D43AA-7D9C-4B66-8630-CCC166D1B478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0" y="1143000"/>
            <a:ext cx="8560969" cy="50449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4F0A34-554A-4304-8061-45DDD0C684F1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657600" y="1105535"/>
            <a:ext cx="445262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Languages</a:t>
            </a:r>
            <a:endParaRPr lang="en-US" altLang="en-US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 flipH="1">
            <a:off x="4038600" y="1873250"/>
            <a:ext cx="121920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477000" y="1689100"/>
            <a:ext cx="1447800" cy="55308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noAutofit/>
          </a:bodyPr>
          <a:lstStyle/>
          <a:p>
            <a:endParaRPr lang="en-US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162800" y="2540000"/>
            <a:ext cx="38265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Pushdown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458470" y="2425700"/>
            <a:ext cx="451485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0" y="3666349"/>
            <a:ext cx="3580411" cy="21978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60" y="2313940"/>
            <a:ext cx="9692640" cy="76136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</a:b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Simplification of CFGs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Simplifying CFGs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55270" y="1095375"/>
            <a:ext cx="11668125" cy="5081905"/>
          </a:xfrm>
        </p:spPr>
        <p:txBody>
          <a:bodyPr/>
          <a:lstStyle/>
          <a:p>
            <a:pPr eaLnBrk="1" hangingPunct="1"/>
            <a:r>
              <a:rPr lang="en-US" altLang="en-US" sz="2800" b="0" dirty="0" smtClean="0"/>
              <a:t>There are several ways in which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context-free grammars</a:t>
            </a:r>
            <a:r>
              <a:rPr lang="en-US" altLang="en-US" sz="2800" b="0" dirty="0" smtClean="0"/>
              <a:t> can be </a:t>
            </a:r>
            <a:r>
              <a:rPr lang="en-US" altLang="en-US" sz="2800" b="0" u="sng" dirty="0" smtClean="0"/>
              <a:t>simplified</a:t>
            </a:r>
            <a:r>
              <a:rPr lang="en-US" altLang="en-US" sz="2800" b="0" dirty="0" smtClean="0"/>
              <a:t>.</a:t>
            </a:r>
            <a:endParaRPr lang="en-US" altLang="en-US" sz="2800" b="0" dirty="0" smtClean="0"/>
          </a:p>
          <a:p>
            <a:pPr eaLnBrk="1" hangingPunct="1"/>
            <a:r>
              <a:rPr lang="en-US" altLang="en-US" sz="2800" b="0" dirty="0" smtClean="0"/>
              <a:t>One natural way is to eliminate </a:t>
            </a:r>
            <a:r>
              <a:rPr lang="en-US" altLang="en-US" sz="2800" b="0" u="sng" dirty="0" smtClean="0"/>
              <a:t>useless symbols</a:t>
            </a:r>
            <a:endParaRPr lang="en-US" altLang="en-US" sz="2800" b="0" u="sng" dirty="0" smtClean="0"/>
          </a:p>
          <a:p>
            <a:pPr lvl="1" eaLnBrk="1" hangingPunct="1"/>
            <a:r>
              <a:rPr lang="en-GB" altLang="en-US" sz="2800" b="0" dirty="0" smtClean="0"/>
              <a:t>T</a:t>
            </a:r>
            <a:r>
              <a:rPr lang="en-US" altLang="en-US" sz="2800" b="0" dirty="0" smtClean="0"/>
              <a:t>hose that cannot be part of a derivation (or parse tree)</a:t>
            </a:r>
            <a:endParaRPr lang="en-US" altLang="en-US" sz="2800" b="0" dirty="0" smtClean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800" b="0" dirty="0" smtClean="0"/>
          </a:p>
          <a:p>
            <a:pPr eaLnBrk="1" hangingPunct="1"/>
            <a:r>
              <a:rPr lang="en-US" altLang="en-US" sz="2800" b="0" dirty="0" smtClean="0"/>
              <a:t>Symbols may be useless in one of two ways.  </a:t>
            </a:r>
            <a:endParaRPr lang="en-US" altLang="en-US" sz="2800" b="0" dirty="0" smtClean="0"/>
          </a:p>
          <a:p>
            <a:pPr lvl="1" eaLnBrk="1" hangingPunct="1"/>
            <a:r>
              <a:rPr lang="en-US" altLang="en-US" sz="2800" b="0" dirty="0" smtClean="0"/>
              <a:t>they may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not be reachable</a:t>
            </a:r>
            <a:r>
              <a:rPr lang="en-US" altLang="en-US" sz="2800" b="0" dirty="0" smtClean="0"/>
              <a:t> from the start symbol, or</a:t>
            </a:r>
            <a:endParaRPr lang="en-US" altLang="en-US" sz="2800" b="0" dirty="0" smtClean="0"/>
          </a:p>
          <a:p>
            <a:pPr lvl="1" eaLnBrk="1" hangingPunct="1"/>
            <a:r>
              <a:rPr lang="en-US" altLang="en-US" sz="2800" b="0" dirty="0" smtClean="0"/>
              <a:t>they may be </a:t>
            </a:r>
            <a:r>
              <a:rPr lang="en-US" altLang="en-US" sz="2800" b="0" dirty="0" smtClean="0">
                <a:solidFill>
                  <a:srgbClr val="FF0000"/>
                </a:solidFill>
              </a:rPr>
              <a:t>variables that cannot derive </a:t>
            </a:r>
            <a:r>
              <a:rPr lang="en-US" altLang="en-US" sz="2800" b="0" dirty="0" smtClean="0"/>
              <a:t>a string of terminals</a:t>
            </a:r>
            <a:endParaRPr lang="en-US" altLang="en-US" sz="2800" b="0" dirty="0" smtClean="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16D43AA-7D9C-4B66-8630-CCC166D1B478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 of a useless symbol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69240" y="1095375"/>
            <a:ext cx="11725910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Consider the CFG G with rules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S </a:t>
            </a:r>
            <a:r>
              <a:rPr lang="en-US" altLang="en-US" sz="2800" b="0" smtClean="0">
                <a:cs typeface="Arial" panose="020B0604020202020204" pitchFamily="34" charset="0"/>
              </a:rPr>
              <a:t>→</a:t>
            </a:r>
            <a:r>
              <a:rPr lang="en-US" altLang="en-US" sz="2800" b="0" smtClean="0"/>
              <a:t> aBC,  B → b|Cb,  C → c|cC,  D → d</a:t>
            </a:r>
            <a:endParaRPr lang="en-US" altLang="en-US" sz="2800" b="0" smtClean="0"/>
          </a:p>
          <a:p>
            <a:pPr lvl="1" eaLnBrk="1" hangingPunct="1">
              <a:buFontTx/>
              <a:buNone/>
            </a:pP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Here the symbols </a:t>
            </a:r>
            <a:r>
              <a:rPr lang="en-US" altLang="en-US" sz="2800" b="0" smtClean="0">
                <a:solidFill>
                  <a:srgbClr val="FF0000"/>
                </a:solidFill>
              </a:rPr>
              <a:t>S</a:t>
            </a:r>
            <a:r>
              <a:rPr lang="en-US" altLang="en-US" sz="2800" b="0" smtClean="0"/>
              <a:t>, </a:t>
            </a:r>
            <a:r>
              <a:rPr lang="en-US" altLang="en-US" sz="2800" b="0" smtClean="0">
                <a:solidFill>
                  <a:srgbClr val="FF0000"/>
                </a:solidFill>
              </a:rPr>
              <a:t>B</a:t>
            </a:r>
            <a:r>
              <a:rPr lang="en-US" altLang="en-US" sz="2800" b="0" smtClean="0"/>
              <a:t>, </a:t>
            </a:r>
            <a:r>
              <a:rPr lang="en-US" altLang="en-US" sz="2800" b="0" smtClean="0">
                <a:solidFill>
                  <a:srgbClr val="FF0000"/>
                </a:solidFill>
              </a:rPr>
              <a:t>C</a:t>
            </a:r>
            <a:r>
              <a:rPr lang="en-US" altLang="en-US" sz="2800" b="0" smtClean="0"/>
              <a:t>, </a:t>
            </a:r>
            <a:r>
              <a:rPr lang="en-US" altLang="en-US" sz="2800" b="0" smtClean="0">
                <a:solidFill>
                  <a:srgbClr val="FF0000"/>
                </a:solidFill>
              </a:rPr>
              <a:t>a</a:t>
            </a:r>
            <a:r>
              <a:rPr lang="en-US" altLang="en-US" sz="2800" b="0" smtClean="0"/>
              <a:t>, </a:t>
            </a:r>
            <a:r>
              <a:rPr lang="en-US" altLang="en-US" sz="2800" b="0" smtClean="0">
                <a:solidFill>
                  <a:srgbClr val="FF0000"/>
                </a:solidFill>
              </a:rPr>
              <a:t>b</a:t>
            </a:r>
            <a:r>
              <a:rPr lang="en-US" altLang="en-US" sz="2800" b="0" smtClean="0"/>
              <a:t>, and </a:t>
            </a:r>
            <a:r>
              <a:rPr lang="en-US" altLang="en-US" sz="2800" b="0" smtClean="0">
                <a:solidFill>
                  <a:srgbClr val="FF0000"/>
                </a:solidFill>
              </a:rPr>
              <a:t>c</a:t>
            </a:r>
            <a:r>
              <a:rPr lang="en-US" altLang="en-US" sz="2800" b="0" smtClean="0"/>
              <a:t> are reachable, but </a:t>
            </a:r>
            <a:r>
              <a:rPr lang="en-US" altLang="en-US" sz="2800" b="0" smtClean="0">
                <a:solidFill>
                  <a:srgbClr val="0000FF"/>
                </a:solidFill>
              </a:rPr>
              <a:t>D </a:t>
            </a:r>
            <a:r>
              <a:rPr lang="en-US" altLang="en-US" sz="2800" b="0" smtClean="0"/>
              <a:t>is </a:t>
            </a:r>
            <a:r>
              <a:rPr lang="en-US" altLang="en-US" sz="2800" b="0" smtClean="0">
                <a:solidFill>
                  <a:srgbClr val="0000FF"/>
                </a:solidFill>
              </a:rPr>
              <a:t>not</a:t>
            </a:r>
            <a:r>
              <a:rPr lang="en-US" altLang="en-US" sz="2800" b="0" smtClean="0"/>
              <a:t>.  </a:t>
            </a:r>
            <a:endParaRPr lang="en-US" altLang="en-US" sz="2800" b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0" smtClean="0"/>
          </a:p>
          <a:p>
            <a:pPr eaLnBrk="1" hangingPunct="1"/>
            <a:r>
              <a:rPr lang="en-US" altLang="en-US" sz="2800" smtClean="0">
                <a:solidFill>
                  <a:srgbClr val="0000FF"/>
                </a:solidFill>
              </a:rPr>
              <a:t>D </a:t>
            </a:r>
            <a:r>
              <a:rPr lang="en-US" altLang="en-US" sz="2800" b="0" smtClean="0"/>
              <a:t>may be </a:t>
            </a:r>
            <a:r>
              <a:rPr lang="en-US" altLang="en-US" sz="2800" b="0" smtClean="0">
                <a:solidFill>
                  <a:srgbClr val="0000FF"/>
                </a:solidFill>
              </a:rPr>
              <a:t>removed without</a:t>
            </a:r>
            <a:r>
              <a:rPr lang="en-US" altLang="en-US" sz="2800" b="0" smtClean="0"/>
              <a:t> changing </a:t>
            </a:r>
            <a:r>
              <a:rPr lang="en-US" altLang="en-US" sz="2800" smtClean="0"/>
              <a:t>L(G)</a:t>
            </a:r>
            <a:endParaRPr lang="en-US" altLang="en-US" sz="2800" smtClean="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925C45-5876-4021-8D60-08C4A0D131AB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Reachable symbols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46685" y="1095375"/>
                <a:ext cx="11887835" cy="5081905"/>
              </a:xfrm>
            </p:spPr>
            <p:txBody>
              <a:bodyPr/>
              <a:lstStyle/>
              <a:p>
                <a:pPr algn="just" eaLnBrk="1" hangingPunct="1">
                  <a:buClrTx/>
                  <a:buSzTx/>
                </a:pPr>
                <a:r>
                  <a:rPr lang="en-US" altLang="en-US" sz="2800" b="0" dirty="0" smtClean="0"/>
                  <a:t>In a </a:t>
                </a:r>
                <a:r>
                  <a:rPr lang="en-US" altLang="en-US" sz="2800" dirty="0" smtClean="0"/>
                  <a:t>CFG</a:t>
                </a:r>
                <a:r>
                  <a:rPr lang="en-US" altLang="en-US" sz="2800" b="0" dirty="0" smtClean="0"/>
                  <a:t>, a </a:t>
                </a:r>
                <a:r>
                  <a:rPr lang="en-US" altLang="en-US" sz="2800" b="0" dirty="0" smtClean="0">
                    <a:solidFill>
                      <a:srgbClr val="0000FF"/>
                    </a:solidFill>
                  </a:rPr>
                  <a:t>symbol is reachable</a:t>
                </a:r>
                <a:r>
                  <a:rPr lang="en-US" altLang="en-US" sz="2800" b="0" dirty="0" smtClean="0"/>
                  <a:t> iff it is </a:t>
                </a:r>
                <a14:m>
                  <m:oMath xmlns:m="http://schemas.openxmlformats.org/officeDocument/2006/math">
                    <m:r>
                      <a:rPr lang="en-US" altLang="en-US" sz="2800" b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800" b="0" dirty="0" smtClean="0"/>
                  <a:t> or</a:t>
                </a:r>
                <a:endParaRPr lang="en-US" altLang="en-US" sz="2800" b="0" dirty="0" smtClean="0"/>
              </a:p>
              <a:p>
                <a:pPr lvl="1" eaLnBrk="1" hangingPunct="1"/>
                <a:r>
                  <a:rPr lang="en-US" altLang="en-US" b="0" dirty="0" smtClean="0"/>
                  <a:t>it appears in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b="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 smtClean="0"/>
                  <a:t>is a rule of the grammar, and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0" dirty="0" smtClean="0"/>
                  <a:t> is reachable</a:t>
                </a:r>
                <a:endParaRPr lang="en-US" altLang="en-US" b="0" dirty="0" smtClean="0"/>
              </a:p>
              <a:p>
                <a:pPr eaLnBrk="1" hangingPunct="1"/>
                <a:r>
                  <a:rPr lang="en-US" altLang="en-US" sz="2800" b="0" dirty="0" smtClean="0"/>
                  <a:t>So in the grammar above</a:t>
                </a:r>
                <a:endParaRPr lang="en-US" altLang="en-US" sz="2800" b="0" dirty="0" smtClean="0"/>
              </a:p>
              <a:p>
                <a:pPr lvl="1" eaLnBrk="1" hangingPunct="1"/>
                <a:r>
                  <a:rPr lang="en-US" altLang="en-US" b="0" dirty="0" smtClean="0"/>
                  <a:t>we first find that S is reachable</a:t>
                </a:r>
                <a:endParaRPr lang="en-US" altLang="en-US" b="0" dirty="0" smtClean="0"/>
              </a:p>
              <a:p>
                <a:pPr lvl="1" eaLnBrk="1" hangingPunct="1"/>
                <a:r>
                  <a:rPr lang="en-US" altLang="en-US" b="0" dirty="0" smtClean="0"/>
                  <a:t>then a, B, and C are</a:t>
                </a:r>
                <a:endParaRPr lang="en-US" altLang="en-US" b="0" dirty="0" smtClean="0"/>
              </a:p>
              <a:p>
                <a:pPr lvl="1" eaLnBrk="1" hangingPunct="1"/>
                <a:r>
                  <a:rPr lang="en-US" altLang="en-US" b="0" dirty="0" smtClean="0"/>
                  <a:t>and finally b and c are.</a:t>
                </a:r>
                <a:endParaRPr lang="en-US" altLang="en-US" b="0" dirty="0" smtClean="0"/>
              </a:p>
              <a:p>
                <a:pPr algn="just" eaLnBrk="1" hangingPunct="1">
                  <a:buClrTx/>
                  <a:buSzTx/>
                </a:pPr>
                <a:r>
                  <a:rPr lang="en-US" altLang="en-US" sz="2800" b="0" dirty="0" smtClean="0"/>
                  <a:t>A symbol that is </a:t>
                </a:r>
                <a:r>
                  <a:rPr lang="en-US" altLang="en-US" sz="2800" b="0" dirty="0" smtClean="0">
                    <a:solidFill>
                      <a:srgbClr val="FF0000"/>
                    </a:solidFill>
                  </a:rPr>
                  <a:t>unreachable</a:t>
                </a:r>
                <a:r>
                  <a:rPr lang="en-US" altLang="en-US" sz="2800" b="0" dirty="0" smtClean="0"/>
                  <a:t> </a:t>
                </a:r>
                <a:r>
                  <a:rPr lang="en-US" altLang="en-US" sz="2800" b="0" dirty="0" smtClean="0">
                    <a:solidFill>
                      <a:srgbClr val="FF0000"/>
                    </a:solidFill>
                  </a:rPr>
                  <a:t>cannot </a:t>
                </a:r>
                <a:r>
                  <a:rPr lang="en-US" altLang="en-US" sz="2800" b="0" dirty="0" smtClean="0"/>
                  <a:t>be part of a </a:t>
                </a:r>
                <a:r>
                  <a:rPr lang="en-US" altLang="en-US" sz="2800" dirty="0" smtClean="0"/>
                  <a:t>derivation</a:t>
                </a:r>
                <a:r>
                  <a:rPr lang="en-US" altLang="en-US" sz="2800" b="0" dirty="0" smtClean="0"/>
                  <a:t>.  It may be eliminated along with all of its rules.</a:t>
                </a:r>
                <a:endParaRPr lang="en-US" altLang="en-US" sz="2800" b="0" dirty="0" smtClean="0"/>
              </a:p>
            </p:txBody>
          </p:sp>
        </mc:Choice>
        <mc:Fallback>
          <p:sp>
            <p:nvSpPr>
              <p:cNvPr id="122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6685" y="1095375"/>
                <a:ext cx="11887835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6D146C-1F4C-4F06-A0AC-F36573A732E4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Another reachability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356870" y="1095375"/>
            <a:ext cx="11507470" cy="5081905"/>
          </a:xfrm>
        </p:spPr>
        <p:txBody>
          <a:bodyPr rtlCol="0">
            <a:normAutofit/>
          </a:bodyPr>
          <a:lstStyle/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sz="2800" b="0"/>
              <a:t>Suppose the grammar G instead had rules</a:t>
            </a:r>
            <a:endParaRPr lang="en-US" sz="2800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S → aB,  B → b|Cb,  C → c|cC,  D → d,</a:t>
            </a:r>
            <a:endParaRPr lang="en-US" b="0"/>
          </a:p>
          <a:p>
            <a:pPr marL="438785" indent="-32004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/>
              <a:buChar char=""/>
              <a:defRPr/>
            </a:pPr>
            <a:r>
              <a:rPr lang="en-US" sz="2800" b="0"/>
              <a:t>Then we would first see that S is reachable</a:t>
            </a:r>
            <a:endParaRPr lang="en-US" sz="2800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then that a and B are</a:t>
            </a:r>
            <a:endParaRPr lang="en-US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then that b and C are</a:t>
            </a:r>
            <a:endParaRPr lang="en-US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and finally that c is</a:t>
            </a:r>
            <a:endParaRPr lang="en-US" b="0"/>
          </a:p>
          <a:p>
            <a:pPr marL="438785" indent="-320040" algn="just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Wingdings 2" panose="05020102010507070707"/>
              <a:buChar char=""/>
              <a:defRPr/>
            </a:pPr>
            <a:r>
              <a:rPr lang="en-US" sz="2800" b="0"/>
              <a:t>We might say in this case that </a:t>
            </a:r>
            <a:endParaRPr lang="en-US" sz="2800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S is reachable at level 0, </a:t>
            </a:r>
            <a:endParaRPr lang="en-US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a and B at level 1, </a:t>
            </a:r>
            <a:endParaRPr lang="en-US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b and C at level 2, </a:t>
            </a:r>
            <a:endParaRPr lang="en-US" b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b="0"/>
              <a:t>and c at level 3.</a:t>
            </a:r>
            <a:endParaRPr lang="en-US" b="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4F16C9-7D43-4B6F-B09E-9C7F31822126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37413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363725-153B-4FB1-99D4-8FCC651549E5}" type="slidenum">
              <a:rPr lang="en-US" altLang="en-US" sz="3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3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085976" y="407988"/>
            <a:ext cx="527748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Grammar:</a:t>
            </a:r>
            <a:endParaRPr lang="en-US" altLang="en-US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438401" y="1395413"/>
            <a:ext cx="570674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All productions in     are of the form</a:t>
            </a: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657090" y="1992314"/>
          <a:ext cx="17526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2" name="Equation" r:id="rId1" imgW="481965" imgH="177800" progId="Equation.3">
                  <p:embed/>
                </p:oleObj>
              </mc:Choice>
              <mc:Fallback>
                <p:oleObj name="Equation" r:id="rId1" imgW="481965" imgH="177800" progId="Equation.3">
                  <p:embed/>
                  <p:pic>
                    <p:nvPicPr>
                      <p:cNvPr id="0" name="Picture 770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7090" y="1992314"/>
                        <a:ext cx="1752600" cy="644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6762750" y="2875915"/>
            <a:ext cx="5276215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 of variables and terminals</a:t>
            </a:r>
            <a:endParaRPr lang="en-US" altLang="en-US" sz="3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7086600" y="457200"/>
          <a:ext cx="266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3" name="Equation" r:id="rId3" imgW="977265" imgH="203200" progId="Equation.3">
                  <p:embed/>
                </p:oleObj>
              </mc:Choice>
              <mc:Fallback>
                <p:oleObj name="Equation" r:id="rId3" imgW="977265" imgH="203200" progId="Equation.3">
                  <p:embed/>
                  <p:pic>
                    <p:nvPicPr>
                      <p:cNvPr id="0" name="Picture 770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457200"/>
                        <a:ext cx="2667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18"/>
          <p:cNvGraphicFramePr>
            <a:graphicFrameLocks noChangeAspect="1"/>
          </p:cNvGraphicFramePr>
          <p:nvPr/>
        </p:nvGraphicFramePr>
        <p:xfrm>
          <a:off x="5417821" y="1446213"/>
          <a:ext cx="4683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4" name="Equation" r:id="rId5" imgW="152400" imgH="177800" progId="Equation.3">
                  <p:embed/>
                </p:oleObj>
              </mc:Choice>
              <mc:Fallback>
                <p:oleObj name="Equation" r:id="rId5" imgW="152400" imgH="177800" progId="Equation.3">
                  <p:embed/>
                  <p:pic>
                    <p:nvPicPr>
                      <p:cNvPr id="0" name="Picture 770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7821" y="1446213"/>
                        <a:ext cx="4683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9"/>
          <p:cNvGraphicFramePr>
            <a:graphicFrameLocks noChangeAspect="1"/>
          </p:cNvGraphicFramePr>
          <p:nvPr/>
        </p:nvGraphicFramePr>
        <p:xfrm>
          <a:off x="5886450" y="2940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25" name="Equation" r:id="rId7" imgW="114300" imgH="215900" progId="Equation.3">
                  <p:embed/>
                </p:oleObj>
              </mc:Choice>
              <mc:Fallback>
                <p:oleObj name="Equation" r:id="rId7" imgW="114300" imgH="215900" progId="Equation.3">
                  <p:embed/>
                  <p:pic>
                    <p:nvPicPr>
                      <p:cNvPr id="0" name="Picture 77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6450" y="2940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20"/>
          <p:cNvSpPr txBox="1">
            <a:spLocks noChangeArrowheads="1"/>
          </p:cNvSpPr>
          <p:nvPr/>
        </p:nvSpPr>
        <p:spPr bwMode="auto">
          <a:xfrm>
            <a:off x="2971801" y="2906713"/>
            <a:ext cx="1451610" cy="553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 sz="3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endParaRPr lang="en-US" altLang="en-US" sz="300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5" name="Line 21"/>
          <p:cNvSpPr>
            <a:spLocks noChangeShapeType="1"/>
          </p:cNvSpPr>
          <p:nvPr/>
        </p:nvSpPr>
        <p:spPr bwMode="auto">
          <a:xfrm flipV="1">
            <a:off x="4047490" y="2586673"/>
            <a:ext cx="609600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6" name="Line 22"/>
          <p:cNvSpPr>
            <a:spLocks noChangeShapeType="1"/>
          </p:cNvSpPr>
          <p:nvPr/>
        </p:nvSpPr>
        <p:spPr bwMode="auto">
          <a:xfrm flipH="1" flipV="1">
            <a:off x="6000750" y="2538730"/>
            <a:ext cx="762000" cy="3683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57" name="Rectangle 14"/>
          <p:cNvSpPr>
            <a:spLocks noChangeArrowheads="1"/>
          </p:cNvSpPr>
          <p:nvPr/>
        </p:nvSpPr>
        <p:spPr bwMode="auto">
          <a:xfrm>
            <a:off x="241935" y="4488180"/>
            <a:ext cx="1160462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just">
              <a:buFontTx/>
              <a:buNone/>
            </a:pPr>
            <a:r>
              <a:rPr lang="en-US" alt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* The restriction on the right side of the productions made on regular grammar regarding the number and position of variables are relaxed.</a:t>
            </a:r>
            <a:endParaRPr lang="en-US" altLang="en-US" sz="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 second kind of useless symbol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55270" y="1095375"/>
            <a:ext cx="11681460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>
                <a:solidFill>
                  <a:srgbClr val="FF0000"/>
                </a:solidFill>
              </a:rPr>
              <a:t>Two simple inductions</a:t>
            </a:r>
            <a:r>
              <a:rPr lang="en-US" altLang="en-US" sz="2800" b="0" smtClean="0"/>
              <a:t> show that </a:t>
            </a:r>
            <a:r>
              <a:rPr lang="en-US" altLang="en-US" sz="2800" b="0" smtClean="0">
                <a:solidFill>
                  <a:srgbClr val="0000FF"/>
                </a:solidFill>
              </a:rPr>
              <a:t>X is reachable</a:t>
            </a:r>
            <a:r>
              <a:rPr lang="en-US" altLang="en-US" sz="2800" b="0" smtClean="0"/>
              <a:t> iff</a:t>
            </a:r>
            <a:r>
              <a:rPr lang="en-US" altLang="en-US" sz="2800" smtClean="0"/>
              <a:t> S =*&gt; aXb</a:t>
            </a:r>
            <a:r>
              <a:rPr lang="en-US" altLang="en-US" sz="2800" b="0" smtClean="0"/>
              <a:t> for some strings </a:t>
            </a:r>
            <a:r>
              <a:rPr lang="en-US" altLang="en-US" sz="2800" b="0" smtClean="0"/>
              <a:t>a and b of symbols.</a:t>
            </a:r>
            <a:endParaRPr lang="en-US" altLang="en-US" sz="2800" b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A symbol</a:t>
            </a:r>
            <a:r>
              <a:rPr lang="en-US" altLang="en-US" sz="2800" b="0" smtClean="0">
                <a:solidFill>
                  <a:srgbClr val="FF0000"/>
                </a:solidFill>
              </a:rPr>
              <a:t> X is also useless</a:t>
            </a:r>
            <a:r>
              <a:rPr lang="en-US" altLang="en-US" sz="2800" b="0" smtClean="0"/>
              <a:t> iff it </a:t>
            </a:r>
            <a:r>
              <a:rPr lang="en-US" altLang="en-US" sz="2800" b="0" smtClean="0">
                <a:solidFill>
                  <a:srgbClr val="0000FF"/>
                </a:solidFill>
              </a:rPr>
              <a:t>cannot derive a string of terminals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that is, iff there's no string w of terminals such that </a:t>
            </a:r>
            <a:r>
              <a:rPr lang="en-US" altLang="en-US" sz="2800" b="0" smtClean="0">
                <a:solidFill>
                  <a:srgbClr val="FF0000"/>
                </a:solidFill>
              </a:rPr>
              <a:t>X =*&gt; w.</a:t>
            </a:r>
            <a:endParaRPr lang="en-US" altLang="en-US" sz="2800" b="0" smtClean="0">
              <a:solidFill>
                <a:srgbClr val="FF0000"/>
              </a:solidFill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DD7C80-B234-4EE1-A9DC-480DB793061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151130"/>
            <a:ext cx="10515600" cy="8826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Another simplification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42265" y="1095375"/>
            <a:ext cx="11725910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In the grammar with rules</a:t>
            </a:r>
            <a:endParaRPr lang="en-US" altLang="en-US" sz="2800" b="0" smtClean="0"/>
          </a:p>
          <a:p>
            <a:pPr lvl="1" algn="just" eaLnBrk="1" hangingPunct="1"/>
            <a:r>
              <a:rPr lang="en-US" altLang="en-US" sz="2610" b="0" smtClean="0">
                <a:solidFill>
                  <a:srgbClr val="0000FF"/>
                </a:solidFill>
              </a:rPr>
              <a:t>S → aB,  B → b|BD|cC,  C → cC,  D → d</a:t>
            </a:r>
            <a:endParaRPr lang="en-US" altLang="en-US" sz="2610" b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800" b="0" smtClean="0"/>
              <a:t>the symbol </a:t>
            </a:r>
            <a:r>
              <a:rPr lang="en-US" altLang="en-US" sz="2800" b="0" smtClean="0">
                <a:solidFill>
                  <a:srgbClr val="FF0000"/>
                </a:solidFill>
              </a:rPr>
              <a:t>C cannot</a:t>
            </a:r>
            <a:r>
              <a:rPr lang="en-US" altLang="en-US" sz="2800" b="0" smtClean="0"/>
              <a:t> derive a string of </a:t>
            </a:r>
            <a:r>
              <a:rPr lang="en-US" altLang="en-US" sz="2800" smtClean="0"/>
              <a:t>terminals</a:t>
            </a:r>
            <a:r>
              <a:rPr lang="en-US" altLang="en-US" sz="2800" b="0" smtClean="0"/>
              <a:t>.  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So it and all rules that contain it may be eliminated to get just </a:t>
            </a:r>
            <a:endParaRPr lang="en-US" altLang="en-US" sz="2800" b="0" smtClean="0"/>
          </a:p>
          <a:p>
            <a:pPr lvl="1" eaLnBrk="1" hangingPunct="1"/>
            <a:r>
              <a:rPr lang="en-US" altLang="en-US" sz="2610" b="0" smtClean="0">
                <a:solidFill>
                  <a:srgbClr val="0000FF"/>
                </a:solidFill>
              </a:rPr>
              <a:t>S → aB,  B → b|BD, D → d</a:t>
            </a:r>
            <a:endParaRPr lang="en-US" altLang="en-US" sz="2610" b="0" smtClean="0">
              <a:solidFill>
                <a:srgbClr val="0000FF"/>
              </a:solidFill>
            </a:endParaRP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8B9B79-F561-4A62-A142-A92B7347BB3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Generating strings of terminals</a:t>
            </a:r>
            <a:endParaRPr lang="en-US">
              <a:solidFill>
                <a:schemeClr val="accent1">
                  <a:satMod val="150000"/>
                </a:schemeClr>
              </a:solidFill>
              <a:latin typeface="Symbol" panose="05050102010706020507" pitchFamily="18" charset="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56870" y="1095375"/>
            <a:ext cx="11405235" cy="5081905"/>
          </a:xfrm>
        </p:spPr>
        <p:txBody>
          <a:bodyPr/>
          <a:lstStyle/>
          <a:p>
            <a:pPr eaLnBrk="1" hangingPunct="1"/>
            <a:r>
              <a:rPr lang="en-US" altLang="en-US" sz="2900" b="0" smtClean="0">
                <a:solidFill>
                  <a:srgbClr val="FF0000"/>
                </a:solidFill>
              </a:rPr>
              <a:t>A simple induction</a:t>
            </a:r>
            <a:r>
              <a:rPr lang="en-US" altLang="en-US" sz="2900" b="0" smtClean="0"/>
              <a:t> shows that the </a:t>
            </a:r>
            <a:r>
              <a:rPr lang="en-US" altLang="en-US" sz="2900" b="0" smtClean="0">
                <a:solidFill>
                  <a:srgbClr val="0000FF"/>
                </a:solidFill>
              </a:rPr>
              <a:t>only symbols </a:t>
            </a:r>
            <a:r>
              <a:rPr lang="en-US" altLang="en-US" sz="2900" b="0" smtClean="0"/>
              <a:t>that can generate strings of terminals are </a:t>
            </a:r>
            <a:endParaRPr lang="en-US" altLang="en-US" sz="2900" b="0" smtClean="0"/>
          </a:p>
          <a:p>
            <a:pPr lvl="1" eaLnBrk="1" hangingPunct="1"/>
            <a:r>
              <a:rPr lang="en-GB" altLang="en-US" sz="2900" b="0" smtClean="0"/>
              <a:t>T</a:t>
            </a:r>
            <a:r>
              <a:rPr lang="en-US" altLang="en-US" sz="2900" b="0" smtClean="0"/>
              <a:t>erminal symbols</a:t>
            </a:r>
            <a:endParaRPr lang="en-US" altLang="en-US" sz="2900" b="0" smtClean="0"/>
          </a:p>
          <a:p>
            <a:pPr lvl="1" eaLnBrk="1" hangingPunct="1"/>
            <a:r>
              <a:rPr lang="en-GB" altLang="en-US" sz="2900" b="0" smtClean="0"/>
              <a:t>V</a:t>
            </a:r>
            <a:r>
              <a:rPr lang="en-US" altLang="en-US" sz="2900" b="0" smtClean="0"/>
              <a:t>ariable </a:t>
            </a:r>
            <a:r>
              <a:rPr lang="en-US" altLang="en-US" sz="2900" b="0" smtClean="0">
                <a:solidFill>
                  <a:srgbClr val="FF0000"/>
                </a:solidFill>
              </a:rPr>
              <a:t>A</a:t>
            </a:r>
            <a:r>
              <a:rPr lang="en-US" altLang="en-US" sz="2900" b="0" smtClean="0"/>
              <a:t> for which </a:t>
            </a:r>
            <a:r>
              <a:rPr lang="en-US" altLang="en-US" sz="2900" b="0" smtClean="0">
                <a:solidFill>
                  <a:srgbClr val="FF0000"/>
                </a:solidFill>
              </a:rPr>
              <a:t>A → a</a:t>
            </a:r>
            <a:r>
              <a:rPr lang="en-US" altLang="en-US" sz="2900" b="0" smtClean="0"/>
              <a:t> is a rule of the grammar and every symbol of a generates a string of terminals</a:t>
            </a:r>
            <a:endParaRPr lang="en-US" altLang="en-US" sz="2900" b="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4B6613-1EDF-4599-A47E-AB59D9E8B2A8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136525"/>
            <a:ext cx="10515600" cy="8972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Our example revisited</a:t>
            </a:r>
            <a:endParaRPr lang="en-US">
              <a:solidFill>
                <a:schemeClr val="accent1">
                  <a:satMod val="150000"/>
                </a:schemeClr>
              </a:solidFill>
              <a:latin typeface="Symbol" panose="05050102010706020507" pitchFamily="18" charset="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8470" y="1095375"/>
            <a:ext cx="11522075" cy="5081905"/>
          </a:xfrm>
        </p:spPr>
        <p:txBody>
          <a:bodyPr/>
          <a:lstStyle/>
          <a:p>
            <a:pPr marL="438150" lvl="1" indent="-319405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marL="438150" lvl="1" indent="-319405" eaLnBrk="1" hangingPunct="1">
              <a:spcBef>
                <a:spcPct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sz="2800" b="0" dirty="0" smtClean="0"/>
              <a:t>	S → </a:t>
            </a:r>
            <a:r>
              <a:rPr lang="en-US" sz="2800" b="0" dirty="0" err="1" smtClean="0"/>
              <a:t>aB</a:t>
            </a:r>
            <a:r>
              <a:rPr lang="en-US" sz="2800" b="0" dirty="0" smtClean="0"/>
              <a:t>,  B → </a:t>
            </a:r>
            <a:r>
              <a:rPr lang="en-US" sz="2800" b="0" dirty="0" err="1" smtClean="0"/>
              <a:t>b|BD|cC</a:t>
            </a:r>
            <a:r>
              <a:rPr lang="en-US" sz="2800" b="0" dirty="0" smtClean="0"/>
              <a:t>,  C → </a:t>
            </a:r>
            <a:r>
              <a:rPr lang="en-US" sz="2800" b="0" dirty="0" err="1" smtClean="0"/>
              <a:t>cC</a:t>
            </a:r>
            <a:r>
              <a:rPr lang="en-US" sz="2800" b="0" dirty="0" smtClean="0"/>
              <a:t>,  D → d</a:t>
            </a:r>
            <a:endParaRPr lang="en-US" sz="2800" b="0" dirty="0" smtClean="0"/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2800" b="0" dirty="0" smtClean="0"/>
              <a:t>In the grammar above, we would observe</a:t>
            </a:r>
            <a:endParaRPr lang="en-US" sz="2800" b="0" dirty="0" smtClean="0"/>
          </a:p>
          <a:p>
            <a:pPr lvl="1" eaLnBrk="1" hangingPunct="1">
              <a:defRPr/>
            </a:pPr>
            <a:r>
              <a:rPr lang="en-US" sz="2800" b="0" dirty="0" smtClean="0"/>
              <a:t>first that a, b, c, and d generate strings of terminals (at level 0),  </a:t>
            </a:r>
            <a:endParaRPr lang="en-US" sz="2800" b="0" dirty="0" smtClean="0"/>
          </a:p>
          <a:p>
            <a:pPr lvl="1" eaLnBrk="1" hangingPunct="1">
              <a:defRPr/>
            </a:pPr>
            <a:r>
              <a:rPr lang="en-US" sz="2800" b="0" dirty="0" smtClean="0"/>
              <a:t>then that B and D do (at level 1), </a:t>
            </a:r>
            <a:endParaRPr lang="en-US" sz="2800" b="0" dirty="0" smtClean="0"/>
          </a:p>
          <a:p>
            <a:pPr lvl="1" eaLnBrk="1" hangingPunct="1">
              <a:defRPr/>
            </a:pPr>
            <a:r>
              <a:rPr lang="en-US" sz="2800" b="0" dirty="0" smtClean="0"/>
              <a:t>and finally that S does (at level 2)</a:t>
            </a:r>
            <a:endParaRPr lang="en-US" sz="2800" b="0" dirty="0" smtClean="0"/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018DCD-8CD4-444E-B6AB-651F0ABD61C2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Removing the two kinds of useless symbols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2245" y="1095375"/>
            <a:ext cx="11798300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The characterizations of the </a:t>
            </a:r>
            <a:r>
              <a:rPr lang="en-US" altLang="en-US" sz="2800" b="0" smtClean="0">
                <a:solidFill>
                  <a:srgbClr val="FF0000"/>
                </a:solidFill>
              </a:rPr>
              <a:t>two kinds of useless symbols are similar</a:t>
            </a:r>
            <a:r>
              <a:rPr lang="en-US" altLang="en-US" sz="2800" b="0" smtClean="0"/>
              <a:t>, except that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To find reachable symbols, </a:t>
            </a:r>
            <a:r>
              <a:rPr lang="en-US" altLang="en-US" sz="2800" b="0" smtClean="0">
                <a:solidFill>
                  <a:srgbClr val="0000FF"/>
                </a:solidFill>
              </a:rPr>
              <a:t>we work top down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To find generating symbols, </a:t>
            </a:r>
            <a:r>
              <a:rPr lang="en-US" altLang="en-US" sz="2800" b="0" smtClean="0">
                <a:solidFill>
                  <a:srgbClr val="0000FF"/>
                </a:solidFill>
              </a:rPr>
              <a:t>we work bottom up.</a:t>
            </a:r>
            <a:endParaRPr lang="en-US" altLang="en-US" sz="2800" b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800" b="0" smtClean="0"/>
              <a:t>When removing </a:t>
            </a:r>
            <a:r>
              <a:rPr lang="en-US" altLang="en-US" sz="2800" b="0" smtClean="0">
                <a:solidFill>
                  <a:srgbClr val="FF0000"/>
                </a:solidFill>
              </a:rPr>
              <a:t>useless symbols</a:t>
            </a:r>
            <a:r>
              <a:rPr lang="en-US" altLang="en-US" sz="2800" b="0" smtClean="0"/>
              <a:t>, it’s important to </a:t>
            </a:r>
            <a:r>
              <a:rPr lang="en-US" altLang="en-US" sz="2800" b="0" smtClean="0">
                <a:solidFill>
                  <a:srgbClr val="0000FF"/>
                </a:solidFill>
              </a:rPr>
              <a:t>remove unreachable symbols</a:t>
            </a:r>
            <a:r>
              <a:rPr lang="en-US" altLang="en-US" sz="2800" b="0" smtClean="0"/>
              <a:t> </a:t>
            </a:r>
            <a:r>
              <a:rPr lang="en-US" altLang="en-US" sz="2800" b="0" smtClean="0">
                <a:solidFill>
                  <a:srgbClr val="0000FF"/>
                </a:solidFill>
              </a:rPr>
              <a:t>last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since only this order will leave only useful symbols at the end of the process.</a:t>
            </a:r>
            <a:endParaRPr lang="en-US" altLang="en-US" sz="2800" b="0" smtClean="0"/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FA73A8-9471-4E95-8CC8-C1BD3CC72424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327025"/>
            <a:ext cx="10515600" cy="70675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Example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of removing useless symbols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095375"/>
            <a:ext cx="11828145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Using the </a:t>
            </a:r>
            <a:r>
              <a:rPr lang="en-US" altLang="en-US" sz="2800" b="0" smtClean="0">
                <a:solidFill>
                  <a:srgbClr val="FF0000"/>
                </a:solidFill>
              </a:rPr>
              <a:t>algorithms</a:t>
            </a:r>
            <a:r>
              <a:rPr lang="en-US" altLang="en-US" sz="2800" b="0" smtClean="0"/>
              <a:t> implicit in the above characterizations, suppose a </a:t>
            </a:r>
            <a:r>
              <a:rPr lang="en-US" altLang="en-US" sz="2800" smtClean="0"/>
              <a:t>CFG </a:t>
            </a:r>
            <a:r>
              <a:rPr lang="en-US" altLang="en-US" sz="2800" b="0" smtClean="0"/>
              <a:t>has rules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    S → aB,  B → b|bB|CD,  C → cC,  D → d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We first observe that a, b, c, and d generate strings of terminals </a:t>
            </a:r>
            <a:r>
              <a:rPr lang="en-US" altLang="en-US" sz="2800" b="0" smtClean="0">
                <a:solidFill>
                  <a:srgbClr val="0000FF"/>
                </a:solidFill>
              </a:rPr>
              <a:t>(at level 0)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then that B and D do (at level 1)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and finally that S does (at level 2).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But removing the rule </a:t>
            </a:r>
            <a:r>
              <a:rPr lang="en-US" altLang="en-US" sz="2800" b="0" smtClean="0">
                <a:solidFill>
                  <a:srgbClr val="FF0000"/>
                </a:solidFill>
              </a:rPr>
              <a:t>B → CD</a:t>
            </a:r>
            <a:r>
              <a:rPr lang="en-US" altLang="en-US" sz="2800" b="0" smtClean="0"/>
              <a:t> from this grammar makes the  symbol</a:t>
            </a:r>
            <a:r>
              <a:rPr lang="en-US" altLang="en-US" sz="2800" b="0" smtClean="0">
                <a:solidFill>
                  <a:srgbClr val="FF0000"/>
                </a:solidFill>
              </a:rPr>
              <a:t> D unreachable.</a:t>
            </a:r>
            <a:endParaRPr lang="en-US" altLang="en-US" sz="2800" b="0" smtClean="0">
              <a:solidFill>
                <a:srgbClr val="FF0000"/>
              </a:solidFill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8A2BD0-02BD-43E1-8A41-25B2056D042E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179705"/>
            <a:ext cx="10515600" cy="85407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Exercise on 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removing useless symbols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2710" y="1095375"/>
            <a:ext cx="11978005" cy="5081905"/>
          </a:xfrm>
        </p:spPr>
        <p:txBody>
          <a:bodyPr rtlCol="0">
            <a:normAutofit lnSpcReduction="10000"/>
          </a:bodyPr>
          <a:lstStyle/>
          <a:p>
            <a:pPr marL="438785" indent="-320040" algn="l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b="0" dirty="0" smtClean="0"/>
              <a:t>Eliminate the useless variables from the grammar given by the production rules:</a:t>
            </a:r>
            <a:endParaRPr lang="en-US" b="0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1)      S → </a:t>
            </a:r>
            <a:r>
              <a:rPr lang="en-US" dirty="0" err="1" smtClean="0"/>
              <a:t>aS|A|C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A → a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B → </a:t>
            </a:r>
            <a:r>
              <a:rPr lang="en-US" dirty="0" err="1" smtClean="0"/>
              <a:t>aa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C → </a:t>
            </a:r>
            <a:r>
              <a:rPr lang="en-US" dirty="0" err="1" smtClean="0"/>
              <a:t>aCb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2)     S → </a:t>
            </a:r>
            <a:r>
              <a:rPr lang="en-US" dirty="0" err="1" smtClean="0"/>
              <a:t>aB|bC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A → </a:t>
            </a:r>
            <a:r>
              <a:rPr lang="en-US" dirty="0" err="1" smtClean="0"/>
              <a:t>Bac|bSC|a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B → </a:t>
            </a:r>
            <a:r>
              <a:rPr lang="en-US" dirty="0" err="1" smtClean="0"/>
              <a:t>aSB|bBC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r>
              <a:rPr lang="en-US" dirty="0" smtClean="0"/>
              <a:t>         C → </a:t>
            </a:r>
            <a:r>
              <a:rPr lang="en-US" dirty="0" err="1" smtClean="0"/>
              <a:t>SBc|aBC|ac</a:t>
            </a:r>
            <a:endParaRPr lang="en-US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None/>
              <a:defRPr/>
            </a:pPr>
            <a:endParaRPr 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7060" y="1877060"/>
            <a:ext cx="25146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 → aS|A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 → a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781800" y="3774440"/>
            <a:ext cx="2514600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 → bC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 → ac</a:t>
            </a:r>
            <a:endParaRPr lang="en-US" alt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24A48-2795-4791-9286-D06E87C84B06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Eliminating</a:t>
            </a:r>
            <a:r>
              <a:rPr lang="en-US">
                <a:solidFill>
                  <a:schemeClr val="accent1">
                    <a:satMod val="150000"/>
                  </a:schemeClr>
                </a:solidFill>
                <a:latin typeface="Symbol" panose="05050102010706020507" pitchFamily="18" charset="2"/>
              </a:rPr>
              <a:t> l</a:t>
            </a: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-rules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82245" y="1095375"/>
            <a:ext cx="11798300" cy="5081905"/>
          </a:xfrm>
        </p:spPr>
        <p:txBody>
          <a:bodyPr/>
          <a:lstStyle/>
          <a:p>
            <a:pPr eaLnBrk="1" hangingPunct="1"/>
            <a:r>
              <a:rPr lang="en-US" altLang="en-US" sz="2900" b="0" smtClean="0"/>
              <a:t>Sometimes it is </a:t>
            </a:r>
            <a:r>
              <a:rPr lang="en-US" altLang="en-US" sz="2900" b="0" smtClean="0">
                <a:solidFill>
                  <a:srgbClr val="FF0000"/>
                </a:solidFill>
              </a:rPr>
              <a:t>desirable to eliminate</a:t>
            </a:r>
            <a:r>
              <a:rPr lang="en-US" altLang="en-US" sz="2900" b="0" smtClean="0"/>
              <a:t> l-rules from a grammar G.  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This </a:t>
            </a:r>
            <a:r>
              <a:rPr lang="en-US" altLang="en-US" sz="2900" b="0" smtClean="0">
                <a:solidFill>
                  <a:srgbClr val="FF0000"/>
                </a:solidFill>
              </a:rPr>
              <a:t>cannot be done if l is in L(G)</a:t>
            </a:r>
            <a:r>
              <a:rPr lang="en-US" altLang="en-US" sz="2900" b="0" smtClean="0"/>
              <a:t>, 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But it's always </a:t>
            </a:r>
            <a:r>
              <a:rPr lang="en-US" altLang="en-US" sz="2900" b="0" smtClean="0">
                <a:solidFill>
                  <a:srgbClr val="FF0000"/>
                </a:solidFill>
              </a:rPr>
              <a:t>possible to eliminate l-rules from a CFG </a:t>
            </a:r>
            <a:r>
              <a:rPr lang="en-US" altLang="en-US" sz="2900" b="0" smtClean="0"/>
              <a:t>and get a grammar that generates L(G) - {l}.</a:t>
            </a:r>
            <a:endParaRPr lang="en-US" altLang="en-US" sz="2900" b="0" smtClean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D8C272-87F4-45EE-8A6E-5D0AAEBDAD4A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82575"/>
            <a:ext cx="10515600" cy="6191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Nullable symbols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98450" y="1095375"/>
            <a:ext cx="11594465" cy="5081905"/>
          </a:xfrm>
        </p:spPr>
        <p:txBody>
          <a:bodyPr/>
          <a:lstStyle/>
          <a:p>
            <a:pPr eaLnBrk="1" hangingPunct="1"/>
            <a:r>
              <a:rPr lang="en-US" altLang="en-US" sz="2900" b="0" smtClean="0">
                <a:solidFill>
                  <a:srgbClr val="FF0000"/>
                </a:solidFill>
              </a:rPr>
              <a:t>Eliminating</a:t>
            </a:r>
            <a:r>
              <a:rPr lang="en-US" altLang="en-US" sz="2900" b="0" smtClean="0"/>
              <a:t> l-rules is like </a:t>
            </a:r>
            <a:r>
              <a:rPr lang="en-US" altLang="en-US" sz="2900" b="0" smtClean="0">
                <a:solidFill>
                  <a:srgbClr val="FF0000"/>
                </a:solidFill>
              </a:rPr>
              <a:t>eliminating useless</a:t>
            </a:r>
            <a:r>
              <a:rPr lang="en-US" altLang="en-US" sz="2900" b="0" smtClean="0"/>
              <a:t> symbols.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We first define a </a:t>
            </a:r>
            <a:r>
              <a:rPr lang="en-US" altLang="en-US" sz="2900" b="0" u="sng" smtClean="0">
                <a:solidFill>
                  <a:srgbClr val="FF0000"/>
                </a:solidFill>
              </a:rPr>
              <a:t>nullable</a:t>
            </a:r>
            <a:r>
              <a:rPr lang="en-US" altLang="en-US" sz="2900" b="0" smtClean="0"/>
              <a:t> symbol </a:t>
            </a:r>
            <a:r>
              <a:rPr lang="en-US" altLang="en-US" sz="2900" smtClean="0">
                <a:solidFill>
                  <a:srgbClr val="0000FF"/>
                </a:solidFill>
              </a:rPr>
              <a:t>A </a:t>
            </a:r>
            <a:r>
              <a:rPr lang="en-US" altLang="en-US" sz="2900" b="0" smtClean="0"/>
              <a:t>to be one such that </a:t>
            </a:r>
            <a:r>
              <a:rPr lang="en-US" altLang="en-US" sz="2900" b="0" smtClean="0">
                <a:solidFill>
                  <a:srgbClr val="0000FF"/>
                </a:solidFill>
              </a:rPr>
              <a:t>A =*&gt; l.  </a:t>
            </a:r>
            <a:endParaRPr lang="en-US" altLang="en-US" sz="2900" b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900" b="0" smtClean="0"/>
              <a:t>Then for </a:t>
            </a:r>
            <a:r>
              <a:rPr lang="en-US" altLang="en-US" sz="2900" b="0" smtClean="0">
                <a:solidFill>
                  <a:srgbClr val="FF0000"/>
                </a:solidFill>
              </a:rPr>
              <a:t>every rule</a:t>
            </a:r>
            <a:r>
              <a:rPr lang="en-US" altLang="en-US" sz="2900" b="0" smtClean="0"/>
              <a:t> that contains a </a:t>
            </a:r>
            <a:r>
              <a:rPr lang="en-US" altLang="en-US" sz="2900" b="0" smtClean="0">
                <a:solidFill>
                  <a:srgbClr val="0000FF"/>
                </a:solidFill>
              </a:rPr>
              <a:t>nullable symbol</a:t>
            </a:r>
            <a:r>
              <a:rPr lang="en-US" altLang="en-US" sz="2900" b="0" smtClean="0"/>
              <a:t> on the </a:t>
            </a:r>
            <a:r>
              <a:rPr lang="en-US" altLang="en-US" sz="2900" smtClean="0"/>
              <a:t>RHS</a:t>
            </a:r>
            <a:r>
              <a:rPr lang="en-US" altLang="en-US" sz="2900" b="0" smtClean="0"/>
              <a:t>, we add a version of the rule that</a:t>
            </a:r>
            <a:r>
              <a:rPr lang="en-US" altLang="en-US" sz="2900" b="0" smtClean="0">
                <a:solidFill>
                  <a:srgbClr val="0000FF"/>
                </a:solidFill>
              </a:rPr>
              <a:t> doesn't contain this symbol</a:t>
            </a:r>
            <a:r>
              <a:rPr lang="en-US" altLang="en-US" sz="2900" b="0" smtClean="0"/>
              <a:t>.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Finally we </a:t>
            </a:r>
            <a:r>
              <a:rPr lang="en-US" altLang="en-US" sz="2900" b="0" smtClean="0">
                <a:solidFill>
                  <a:srgbClr val="0000FF"/>
                </a:solidFill>
              </a:rPr>
              <a:t>remove all l-productions</a:t>
            </a:r>
            <a:r>
              <a:rPr lang="en-US" altLang="en-US" sz="2900" b="0" smtClean="0"/>
              <a:t> from the resulting grammar.</a:t>
            </a:r>
            <a:endParaRPr lang="en-US" altLang="en-US" sz="2900" b="0" smtClean="0"/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13E0D3-F7D8-429B-855C-C42905FBECC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09550"/>
            <a:ext cx="10515600" cy="82423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Nullability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10820" y="1095375"/>
            <a:ext cx="11770360" cy="5081905"/>
          </a:xfrm>
        </p:spPr>
        <p:txBody>
          <a:bodyPr/>
          <a:lstStyle/>
          <a:p>
            <a:pPr eaLnBrk="1" hangingPunct="1"/>
            <a:r>
              <a:rPr lang="en-US" altLang="en-US" sz="2900" b="0" smtClean="0"/>
              <a:t>Note that l is in </a:t>
            </a:r>
            <a:r>
              <a:rPr lang="en-US" altLang="en-US" sz="2900" b="0" smtClean="0">
                <a:solidFill>
                  <a:srgbClr val="0000FF"/>
                </a:solidFill>
              </a:rPr>
              <a:t>L(G) iff S</a:t>
            </a:r>
            <a:r>
              <a:rPr lang="en-US" altLang="en-US" sz="2900" b="0" smtClean="0"/>
              <a:t> is </a:t>
            </a:r>
            <a:r>
              <a:rPr lang="en-US" altLang="en-US" sz="2900" smtClean="0"/>
              <a:t>nullable</a:t>
            </a:r>
            <a:r>
              <a:rPr lang="en-US" altLang="en-US" sz="2900" b="0" smtClean="0"/>
              <a:t>.  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In this case a </a:t>
            </a:r>
            <a:r>
              <a:rPr lang="en-US" altLang="en-US" sz="2900" smtClean="0"/>
              <a:t>CFG </a:t>
            </a:r>
            <a:r>
              <a:rPr lang="en-US" altLang="en-US" sz="2900" b="0" smtClean="0"/>
              <a:t>with </a:t>
            </a:r>
            <a:r>
              <a:rPr lang="en-US" altLang="en-US" sz="2900" b="0" smtClean="0">
                <a:solidFill>
                  <a:srgbClr val="0000FF"/>
                </a:solidFill>
              </a:rPr>
              <a:t>S → l</a:t>
            </a:r>
            <a:r>
              <a:rPr lang="en-US" altLang="en-US" sz="2900" b="0" smtClean="0"/>
              <a:t> as its only </a:t>
            </a:r>
            <a:r>
              <a:rPr lang="en-US" altLang="en-US" sz="2900" b="0" smtClean="0">
                <a:solidFill>
                  <a:srgbClr val="0000FF"/>
                </a:solidFill>
              </a:rPr>
              <a:t>l-rule</a:t>
            </a:r>
            <a:r>
              <a:rPr lang="en-US" altLang="en-US" sz="2900" b="0" smtClean="0"/>
              <a:t> can be obtained by removing all other l-rules and then adding this rule.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Otherwise, </a:t>
            </a:r>
            <a:r>
              <a:rPr lang="en-US" altLang="en-US" sz="2900" b="0" smtClean="0">
                <a:solidFill>
                  <a:srgbClr val="0000FF"/>
                </a:solidFill>
              </a:rPr>
              <a:t>removing l-rules</a:t>
            </a:r>
            <a:r>
              <a:rPr lang="en-US" altLang="en-US" sz="2900" b="0" smtClean="0"/>
              <a:t> gives a CFG  that generates </a:t>
            </a:r>
            <a:r>
              <a:rPr lang="en-US" altLang="en-US" sz="2900" b="0" smtClean="0">
                <a:solidFill>
                  <a:srgbClr val="0000FF"/>
                </a:solidFill>
              </a:rPr>
              <a:t>L(G) = L(G) - {l}</a:t>
            </a:r>
            <a:endParaRPr lang="en-US" altLang="en-US" sz="2900" b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sz="2900" b="0" smtClean="0"/>
              <a:t>By a simple induction, </a:t>
            </a:r>
            <a:r>
              <a:rPr lang="en-US" altLang="en-US" sz="2900" smtClean="0"/>
              <a:t>A </a:t>
            </a:r>
            <a:r>
              <a:rPr lang="en-US" altLang="en-US" sz="2900" b="0" smtClean="0"/>
              <a:t>is </a:t>
            </a:r>
            <a:r>
              <a:rPr lang="en-US" altLang="en-US" sz="2900" b="0" smtClean="0">
                <a:solidFill>
                  <a:srgbClr val="0000FF"/>
                </a:solidFill>
              </a:rPr>
              <a:t>nullable iff</a:t>
            </a:r>
            <a:endParaRPr lang="en-US" altLang="en-US" sz="2900" b="0" smtClean="0">
              <a:solidFill>
                <a:srgbClr val="0000FF"/>
              </a:solidFill>
            </a:endParaRPr>
          </a:p>
          <a:p>
            <a:pPr lvl="1" eaLnBrk="1" hangingPunct="1"/>
            <a:r>
              <a:rPr lang="en-US" altLang="en-US" sz="2900" b="0" smtClean="0">
                <a:solidFill>
                  <a:srgbClr val="C00000"/>
                </a:solidFill>
              </a:rPr>
              <a:t>G has a rule A → l</a:t>
            </a:r>
            <a:r>
              <a:rPr lang="en-US" altLang="en-US" sz="2900" b="0" smtClean="0"/>
              <a:t>, or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>
                <a:solidFill>
                  <a:srgbClr val="C00000"/>
                </a:solidFill>
              </a:rPr>
              <a:t>G has a rule A → a</a:t>
            </a:r>
            <a:r>
              <a:rPr lang="en-US" altLang="en-US" sz="2900" b="0" smtClean="0"/>
              <a:t>, where every symbol in a is </a:t>
            </a:r>
            <a:r>
              <a:rPr lang="en-US" altLang="en-US" sz="2900" b="0" smtClean="0">
                <a:solidFill>
                  <a:srgbClr val="C00000"/>
                </a:solidFill>
              </a:rPr>
              <a:t>nullable</a:t>
            </a:r>
            <a:endParaRPr lang="en-US" altLang="en-US" sz="2900" b="0" smtClean="0">
              <a:solidFill>
                <a:srgbClr val="C00000"/>
              </a:solidFill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4C247B-89BB-4A60-B5AB-49091885145C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5AA5C-70D9-4F40-A649-CD7864FD38BE}" type="slidenum">
              <a:rPr lang="en-US" altLang="en-US"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alt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171" name="Object 1024"/>
          <p:cNvGraphicFramePr>
            <a:graphicFrameLocks noChangeAspect="1"/>
          </p:cNvGraphicFramePr>
          <p:nvPr/>
        </p:nvGraphicFramePr>
        <p:xfrm>
          <a:off x="2444751" y="1316355"/>
          <a:ext cx="276542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1" name="Equation" r:id="rId1" imgW="889000" imgH="228600" progId="Equation.3">
                  <p:embed/>
                </p:oleObj>
              </mc:Choice>
              <mc:Fallback>
                <p:oleObj name="Equation" r:id="rId1" imgW="889000" imgH="228600" progId="Equation.3">
                  <p:embed/>
                  <p:pic>
                    <p:nvPicPr>
                      <p:cNvPr id="0" name="Picture 78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1" y="1316355"/>
                        <a:ext cx="2765425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025"/>
          <p:cNvGraphicFramePr>
            <a:graphicFrameLocks noChangeAspect="1"/>
          </p:cNvGraphicFramePr>
          <p:nvPr/>
        </p:nvGraphicFramePr>
        <p:xfrm>
          <a:off x="3673476" y="3508375"/>
          <a:ext cx="289877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2" name="Equation" r:id="rId3" imgW="951865" imgH="215900" progId="Equation.3">
                  <p:embed/>
                </p:oleObj>
              </mc:Choice>
              <mc:Fallback>
                <p:oleObj name="Equation" r:id="rId3" imgW="951865" imgH="215900" progId="Equation.3">
                  <p:embed/>
                  <p:pic>
                    <p:nvPicPr>
                      <p:cNvPr id="0" name="Picture 78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3476" y="3508375"/>
                        <a:ext cx="2898775" cy="8016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26"/>
          <p:cNvGraphicFramePr>
            <a:graphicFrameLocks noChangeAspect="1"/>
          </p:cNvGraphicFramePr>
          <p:nvPr/>
        </p:nvGraphicFramePr>
        <p:xfrm>
          <a:off x="2057400" y="5029201"/>
          <a:ext cx="15367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3" name="Equation" r:id="rId5" imgW="1536065" imgH="533400" progId="Equation.3">
                  <p:embed/>
                </p:oleObj>
              </mc:Choice>
              <mc:Fallback>
                <p:oleObj name="Equation" r:id="rId5" imgW="1536065" imgH="533400" progId="Equation.3">
                  <p:embed/>
                  <p:pic>
                    <p:nvPicPr>
                      <p:cNvPr id="0" name="Picture 78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029201"/>
                        <a:ext cx="15367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027"/>
          <p:cNvGraphicFramePr>
            <a:graphicFrameLocks noChangeAspect="1"/>
          </p:cNvGraphicFramePr>
          <p:nvPr/>
        </p:nvGraphicFramePr>
        <p:xfrm>
          <a:off x="4394200" y="5187951"/>
          <a:ext cx="1892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4" name="Equation" r:id="rId7" imgW="1892300" imgH="533400" progId="Equation.3">
                  <p:embed/>
                </p:oleObj>
              </mc:Choice>
              <mc:Fallback>
                <p:oleObj name="Equation" r:id="rId7" imgW="1892300" imgH="533400" progId="Equation.3">
                  <p:embed/>
                  <p:pic>
                    <p:nvPicPr>
                      <p:cNvPr id="0" name="Picture 78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187951"/>
                        <a:ext cx="18923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028"/>
          <p:cNvGraphicFramePr>
            <a:graphicFrameLocks noChangeAspect="1"/>
          </p:cNvGraphicFramePr>
          <p:nvPr/>
        </p:nvGraphicFramePr>
        <p:xfrm>
          <a:off x="5715000" y="2209801"/>
          <a:ext cx="46990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name="Equation" r:id="rId9" imgW="4699000" imgH="546100" progId="Equation.3">
                  <p:embed/>
                </p:oleObj>
              </mc:Choice>
              <mc:Fallback>
                <p:oleObj name="Equation" r:id="rId9" imgW="4699000" imgH="546100" progId="Equation.3">
                  <p:embed/>
                  <p:pic>
                    <p:nvPicPr>
                      <p:cNvPr id="0" name="Picture 78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209801"/>
                        <a:ext cx="4699000" cy="5445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Line 1034"/>
          <p:cNvSpPr>
            <a:spLocks noChangeShapeType="1"/>
          </p:cNvSpPr>
          <p:nvPr/>
        </p:nvSpPr>
        <p:spPr bwMode="auto">
          <a:xfrm flipV="1">
            <a:off x="3429000" y="4267200"/>
            <a:ext cx="1295400" cy="685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1035"/>
          <p:cNvSpPr>
            <a:spLocks noChangeShapeType="1"/>
          </p:cNvSpPr>
          <p:nvPr/>
        </p:nvSpPr>
        <p:spPr bwMode="auto">
          <a:xfrm flipH="1" flipV="1">
            <a:off x="5333365" y="4267200"/>
            <a:ext cx="635" cy="84963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1036"/>
          <p:cNvSpPr>
            <a:spLocks noChangeShapeType="1"/>
          </p:cNvSpPr>
          <p:nvPr/>
        </p:nvSpPr>
        <p:spPr bwMode="auto">
          <a:xfrm flipH="1" flipV="1">
            <a:off x="6324600" y="4191000"/>
            <a:ext cx="1905000" cy="1143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Text Box 1037"/>
          <p:cNvSpPr txBox="1">
            <a:spLocks noChangeArrowheads="1"/>
          </p:cNvSpPr>
          <p:nvPr/>
        </p:nvSpPr>
        <p:spPr bwMode="auto">
          <a:xfrm>
            <a:off x="1676400" y="5486400"/>
            <a:ext cx="18796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0" name="Text Box 1038"/>
          <p:cNvSpPr txBox="1">
            <a:spLocks noChangeArrowheads="1"/>
          </p:cNvSpPr>
          <p:nvPr/>
        </p:nvSpPr>
        <p:spPr bwMode="auto">
          <a:xfrm>
            <a:off x="4189095" y="5561330"/>
            <a:ext cx="190690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erminals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1" name="Text Box 1039"/>
          <p:cNvSpPr txBox="1">
            <a:spLocks noChangeArrowheads="1"/>
          </p:cNvSpPr>
          <p:nvPr/>
        </p:nvSpPr>
        <p:spPr bwMode="auto">
          <a:xfrm>
            <a:off x="7010401" y="1524000"/>
            <a:ext cx="21247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roductions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2" name="Line 1040"/>
          <p:cNvSpPr>
            <a:spLocks noChangeShapeType="1"/>
          </p:cNvSpPr>
          <p:nvPr/>
        </p:nvSpPr>
        <p:spPr bwMode="auto">
          <a:xfrm flipH="1">
            <a:off x="6019800" y="2819400"/>
            <a:ext cx="1676400" cy="762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Text Box 1041"/>
          <p:cNvSpPr txBox="1">
            <a:spLocks noChangeArrowheads="1"/>
          </p:cNvSpPr>
          <p:nvPr/>
        </p:nvSpPr>
        <p:spPr bwMode="auto">
          <a:xfrm>
            <a:off x="7086601" y="5257800"/>
            <a:ext cx="278828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start variable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4" name="Text Box 1043"/>
          <p:cNvSpPr txBox="1">
            <a:spLocks noChangeArrowheads="1"/>
          </p:cNvSpPr>
          <p:nvPr/>
        </p:nvSpPr>
        <p:spPr bwMode="auto">
          <a:xfrm>
            <a:off x="1402715" y="330835"/>
            <a:ext cx="977011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accent2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b="1">
                <a:solidFill>
                  <a:srgbClr val="3399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of Context-Free Grammar</a:t>
            </a:r>
            <a:endParaRPr lang="en-US" altLang="en-US" b="1">
              <a:solidFill>
                <a:srgbClr val="3399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Example:  removing nullable symbols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13055" y="1095375"/>
            <a:ext cx="11623675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Suppose </a:t>
            </a:r>
            <a:r>
              <a:rPr lang="en-US" altLang="en-US" sz="2800" smtClean="0"/>
              <a:t>G </a:t>
            </a:r>
            <a:r>
              <a:rPr lang="en-US" altLang="en-US" sz="2800" b="0" smtClean="0"/>
              <a:t>has the </a:t>
            </a:r>
            <a:r>
              <a:rPr lang="en-US" altLang="en-US" sz="2800" b="0" smtClean="0">
                <a:solidFill>
                  <a:srgbClr val="C00000"/>
                </a:solidFill>
              </a:rPr>
              <a:t>9 rules</a:t>
            </a:r>
            <a:endParaRPr lang="en-US" altLang="en-US" sz="2800" b="0" smtClean="0">
              <a:solidFill>
                <a:srgbClr val="C00000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0" smtClean="0"/>
              <a:t>S → ABC | CDB,  A → l|aA, B → b|bB, </a:t>
            </a:r>
            <a:endParaRPr lang="en-US" altLang="en-US" sz="2800" b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0" smtClean="0"/>
              <a:t>C → l|cC,  D → AC 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Then </a:t>
            </a:r>
            <a:r>
              <a:rPr lang="en-US" altLang="en-US" sz="2800" b="0" smtClean="0">
                <a:solidFill>
                  <a:srgbClr val="C00000"/>
                </a:solidFill>
              </a:rPr>
              <a:t>A </a:t>
            </a:r>
            <a:r>
              <a:rPr lang="en-US" altLang="en-US" sz="2800" b="0" smtClean="0"/>
              <a:t>and </a:t>
            </a:r>
            <a:r>
              <a:rPr lang="en-US" altLang="en-US" sz="2800" b="0" smtClean="0">
                <a:solidFill>
                  <a:srgbClr val="C00000"/>
                </a:solidFill>
              </a:rPr>
              <a:t>C </a:t>
            </a:r>
            <a:r>
              <a:rPr lang="en-US" altLang="en-US" sz="2800" b="0" smtClean="0"/>
              <a:t>are </a:t>
            </a:r>
            <a:r>
              <a:rPr lang="en-US" altLang="en-US" sz="2800" b="0" smtClean="0">
                <a:solidFill>
                  <a:srgbClr val="0000FF"/>
                </a:solidFill>
              </a:rPr>
              <a:t>nullable</a:t>
            </a:r>
            <a:r>
              <a:rPr lang="en-US" altLang="en-US" sz="2800" b="0" smtClean="0"/>
              <a:t>, as is </a:t>
            </a:r>
            <a:r>
              <a:rPr lang="en-US" altLang="en-US" sz="2800" smtClean="0"/>
              <a:t>D</a:t>
            </a:r>
            <a:r>
              <a:rPr lang="en-US" altLang="en-US" sz="2800" b="0" smtClean="0"/>
              <a:t>.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Optionally deleting nullable symbols adds: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S → BC | AB | B,   S → DB | CB | B,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A → a,    C → c,    D → A | C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>
                <a:solidFill>
                  <a:srgbClr val="FF0000"/>
                </a:solidFill>
              </a:rPr>
              <a:t>Removing</a:t>
            </a:r>
            <a:r>
              <a:rPr lang="en-US" altLang="en-US" sz="2800" b="0" smtClean="0"/>
              <a:t> </a:t>
            </a:r>
            <a:r>
              <a:rPr lang="en-US" altLang="en-US" sz="2800" b="0" smtClean="0">
                <a:solidFill>
                  <a:srgbClr val="C00000"/>
                </a:solidFill>
              </a:rPr>
              <a:t>A → l</a:t>
            </a:r>
            <a:r>
              <a:rPr lang="en-US" altLang="en-US" sz="2800" b="0" smtClean="0"/>
              <a:t> and </a:t>
            </a:r>
            <a:r>
              <a:rPr lang="en-US" altLang="en-US" sz="2800" b="0" smtClean="0">
                <a:solidFill>
                  <a:srgbClr val="C00000"/>
                </a:solidFill>
              </a:rPr>
              <a:t>C → l </a:t>
            </a:r>
            <a:r>
              <a:rPr lang="en-US" altLang="en-US" sz="2800" b="0" smtClean="0"/>
              <a:t>(and not adding D → l) gives a </a:t>
            </a:r>
            <a:r>
              <a:rPr lang="en-US" altLang="en-US" sz="2800" smtClean="0"/>
              <a:t>CFG </a:t>
            </a:r>
            <a:r>
              <a:rPr lang="en-US" altLang="en-US" sz="2800" b="0" smtClean="0"/>
              <a:t>with 16 distinct rules</a:t>
            </a:r>
            <a:endParaRPr lang="en-US" altLang="en-US" sz="2800" b="0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10AB58-9097-4254-A6FC-1AD152706AAA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Exercise on Eliminating  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Symbol" panose="05050102010706020507" pitchFamily="18" charset="2"/>
              </a:rPr>
              <a:t>l-</a:t>
            </a: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Productions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254635" y="1095375"/>
            <a:ext cx="11551285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>
                <a:solidFill>
                  <a:srgbClr val="FF0000"/>
                </a:solidFill>
              </a:rPr>
              <a:t>Remove Empty Productions</a:t>
            </a:r>
            <a:r>
              <a:rPr lang="en-US" altLang="en-US" sz="2800" b="0" smtClean="0"/>
              <a:t> from the following production rule of a </a:t>
            </a:r>
            <a:r>
              <a:rPr lang="en-US" altLang="en-US" sz="2800" smtClean="0"/>
              <a:t>CFG</a:t>
            </a:r>
            <a:endParaRPr lang="en-US" altLang="en-US" sz="2800" b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 → AB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A → aAA | </a:t>
            </a:r>
            <a:r>
              <a:rPr lang="en-US" altLang="en-US" smtClean="0">
                <a:latin typeface="Symbol" panose="05050102010706020507" pitchFamily="18" charset="2"/>
              </a:rPr>
              <a:t>l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B → bBB | </a:t>
            </a:r>
            <a:r>
              <a:rPr lang="en-US" altLang="en-US" smtClean="0">
                <a:latin typeface="Symbol" panose="05050102010706020507" pitchFamily="18" charset="2"/>
              </a:rPr>
              <a:t>l</a:t>
            </a: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12155" y="1867535"/>
            <a:ext cx="3276600" cy="181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→ AB | A | B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→ aAA | aA |a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 → bBB | bB | b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5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550850-4C8D-4384-9DBD-D3E86DDC1433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Observations on the previous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53035" y="1095375"/>
            <a:ext cx="11798300" cy="5081905"/>
          </a:xfrm>
        </p:spPr>
        <p:txBody>
          <a:bodyPr>
            <a:norm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0" smtClean="0"/>
              <a:t>				S → ABC | CDB,  A → l|aA, B → b|bB, </a:t>
            </a:r>
            <a:endParaRPr lang="en-US" altLang="en-US" sz="2800" b="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800" b="0" smtClean="0"/>
              <a:t>				C → l|cC,  D → AC </a:t>
            </a:r>
            <a:endParaRPr lang="en-US" altLang="en-US" sz="2800" b="0" smtClean="0"/>
          </a:p>
          <a:p>
            <a:pPr eaLnBrk="1" hangingPunct="1"/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Note that if the rule </a:t>
            </a:r>
            <a:r>
              <a:rPr lang="en-US" altLang="en-US" sz="2800" b="0" smtClean="0">
                <a:solidFill>
                  <a:srgbClr val="FF0000"/>
                </a:solidFill>
              </a:rPr>
              <a:t>S → ABC</a:t>
            </a:r>
            <a:r>
              <a:rPr lang="en-US" altLang="en-US" sz="2800" b="0" smtClean="0"/>
              <a:t> had been replaced by </a:t>
            </a:r>
            <a:endParaRPr lang="en-US" altLang="en-US" sz="2800" b="0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800" b="0" smtClean="0"/>
              <a:t>	</a:t>
            </a:r>
            <a:r>
              <a:rPr lang="en-US" altLang="en-US" sz="2800" b="0" smtClean="0">
                <a:solidFill>
                  <a:srgbClr val="FF0000"/>
                </a:solidFill>
              </a:rPr>
              <a:t>S → AC</a:t>
            </a:r>
            <a:r>
              <a:rPr lang="en-US" altLang="en-US" sz="2800" b="0" smtClean="0"/>
              <a:t>, then l would be in </a:t>
            </a:r>
            <a:r>
              <a:rPr lang="en-US" altLang="en-US" sz="2800" smtClean="0"/>
              <a:t>L(G)</a:t>
            </a:r>
            <a:r>
              <a:rPr lang="en-US" altLang="en-US" sz="2800" b="0" smtClean="0"/>
              <a:t>.  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We’d then have to allow the rule </a:t>
            </a:r>
            <a:r>
              <a:rPr lang="en-US" altLang="en-US" sz="2800" smtClean="0">
                <a:solidFill>
                  <a:srgbClr val="FF0000"/>
                </a:solidFill>
              </a:rPr>
              <a:t>S → l</a:t>
            </a:r>
            <a:r>
              <a:rPr lang="en-US" altLang="en-US" sz="2800" b="0" smtClean="0">
                <a:solidFill>
                  <a:srgbClr val="FF0000"/>
                </a:solidFill>
              </a:rPr>
              <a:t> </a:t>
            </a:r>
            <a:r>
              <a:rPr lang="en-US" altLang="en-US" sz="2800" b="0" smtClean="0"/>
              <a:t>into the simplified grammar to generate all of </a:t>
            </a:r>
            <a:r>
              <a:rPr lang="en-US" altLang="en-US" sz="2800" smtClean="0"/>
              <a:t>L(G)</a:t>
            </a:r>
            <a:r>
              <a:rPr lang="en-US" altLang="en-US" sz="2800" b="0" smtClean="0"/>
              <a:t>.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Our algorithm for eliminating</a:t>
            </a:r>
            <a:r>
              <a:rPr lang="en-US" altLang="en-US" sz="2800" b="0" smtClean="0">
                <a:solidFill>
                  <a:srgbClr val="FF0000"/>
                </a:solidFill>
              </a:rPr>
              <a:t> l-rules</a:t>
            </a:r>
            <a:r>
              <a:rPr lang="en-US" altLang="en-US" sz="2800" b="0" smtClean="0"/>
              <a:t> has the annoying property that it introduces rules with a single variable on the </a:t>
            </a:r>
            <a:r>
              <a:rPr lang="en-US" altLang="en-US" sz="2800" smtClean="0"/>
              <a:t>RHS </a:t>
            </a:r>
            <a:endParaRPr lang="en-US" altLang="en-US" sz="280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5A4323-5F77-4384-B8DC-A06D736DA53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Unit productions 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10820" y="1095375"/>
            <a:ext cx="11726545" cy="5081905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Productions of the form </a:t>
            </a:r>
            <a:r>
              <a:rPr lang="en-US" altLang="en-US" sz="2800" smtClean="0"/>
              <a:t>A → B</a:t>
            </a:r>
            <a:r>
              <a:rPr lang="en-US" altLang="en-US" sz="2800" b="0" smtClean="0"/>
              <a:t> are called </a:t>
            </a:r>
            <a:r>
              <a:rPr lang="en-US" altLang="en-US" sz="2800" b="0" u="sng" smtClean="0">
                <a:solidFill>
                  <a:srgbClr val="FF0000"/>
                </a:solidFill>
              </a:rPr>
              <a:t>unit productions</a:t>
            </a:r>
            <a:r>
              <a:rPr lang="en-US" altLang="en-US" sz="2800" b="0" smtClean="0">
                <a:solidFill>
                  <a:srgbClr val="FF0000"/>
                </a:solidFill>
              </a:rPr>
              <a:t>.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>
                <a:solidFill>
                  <a:srgbClr val="0000FF"/>
                </a:solidFill>
              </a:rPr>
              <a:t>Unit productions </a:t>
            </a:r>
            <a:r>
              <a:rPr lang="en-US" altLang="en-US" sz="2800" b="0" smtClean="0"/>
              <a:t>can be </a:t>
            </a:r>
            <a:r>
              <a:rPr lang="en-US" altLang="en-US" sz="2800" b="0" smtClean="0">
                <a:solidFill>
                  <a:srgbClr val="FF0000"/>
                </a:solidFill>
              </a:rPr>
              <a:t>eliminated</a:t>
            </a:r>
            <a:r>
              <a:rPr lang="en-US" altLang="en-US" sz="2800" b="0" smtClean="0"/>
              <a:t> from a </a:t>
            </a:r>
            <a:r>
              <a:rPr lang="en-US" altLang="en-US" sz="2800" smtClean="0"/>
              <a:t>CFG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In all cases where </a:t>
            </a:r>
            <a:r>
              <a:rPr lang="en-US" altLang="en-US" sz="2800" b="0" smtClean="0">
                <a:solidFill>
                  <a:srgbClr val="FF0000"/>
                </a:solidFill>
              </a:rPr>
              <a:t>A =*&gt; B =&gt; </a:t>
            </a:r>
            <a:r>
              <a:rPr lang="en-US" altLang="en-US" sz="2800" b="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r>
              <a:rPr lang="en-US" altLang="en-US" sz="2800" b="0" smtClean="0">
                <a:latin typeface="Symbol" panose="05050102010706020507" pitchFamily="18" charset="2"/>
              </a:rPr>
              <a:t>, </a:t>
            </a:r>
            <a:r>
              <a:rPr lang="en-US" altLang="en-US" sz="2800" b="0" smtClean="0"/>
              <a:t>a rule must be added of the form </a:t>
            </a:r>
            <a:r>
              <a:rPr lang="en-US" altLang="en-US" sz="2800" smtClean="0">
                <a:solidFill>
                  <a:srgbClr val="FF0000"/>
                </a:solidFill>
              </a:rPr>
              <a:t>A → </a:t>
            </a:r>
            <a:r>
              <a:rPr lang="en-US" altLang="en-US" sz="2800" smtClean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en-US" altLang="en-US" sz="2800" b="0" smtClean="0"/>
          </a:p>
          <a:p>
            <a:pPr eaLnBrk="1" hangingPunct="1"/>
            <a:endParaRPr lang="en-US" altLang="en-US" sz="2800" b="0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AD9344-528A-4C8F-91B5-027FE6A7A681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39395"/>
            <a:ext cx="10515600" cy="794385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Eliminating unit productions --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22885" y="1139190"/>
            <a:ext cx="11790680" cy="5038090"/>
          </a:xfrm>
        </p:spPr>
        <p:txBody>
          <a:bodyPr/>
          <a:lstStyle/>
          <a:p>
            <a:pPr eaLnBrk="1" hangingPunct="1"/>
            <a:r>
              <a:rPr lang="en-US" altLang="en-US" sz="2800" b="0" smtClean="0"/>
              <a:t>Consider the familiar grammar with rules</a:t>
            </a:r>
            <a:endParaRPr lang="en-US" altLang="en-US" sz="2800" b="0" smtClean="0"/>
          </a:p>
          <a:p>
            <a:pPr lvl="1" eaLnBrk="1" hangingPunct="1"/>
            <a:r>
              <a:rPr lang="pt-BR" altLang="en-US" sz="2800" b="0" smtClean="0"/>
              <a:t>E → E+T | T,    T → T*F | F,     F → x | (E)</a:t>
            </a:r>
            <a:endParaRPr lang="pt-BR" altLang="en-US" sz="2800" b="0" smtClean="0"/>
          </a:p>
          <a:p>
            <a:pPr eaLnBrk="1" hangingPunct="1"/>
            <a:r>
              <a:rPr lang="en-US" altLang="en-US" sz="2800" b="0" smtClean="0"/>
              <a:t>Here we have that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E =*&gt; T and T =*&gt; F (at level 0), and </a:t>
            </a:r>
            <a:endParaRPr lang="en-US" altLang="en-US" sz="2800" b="0" smtClean="0"/>
          </a:p>
          <a:p>
            <a:pPr lvl="1" eaLnBrk="1" hangingPunct="1"/>
            <a:r>
              <a:rPr lang="en-US" altLang="en-US" sz="2800" b="0" smtClean="0"/>
              <a:t>E =*&gt; F (at level 1)</a:t>
            </a:r>
            <a:endParaRPr lang="en-US" altLang="en-US" sz="2800" b="0" smtClean="0"/>
          </a:p>
          <a:p>
            <a:pPr eaLnBrk="1" hangingPunct="1"/>
            <a:r>
              <a:rPr lang="en-US" altLang="en-US" sz="2800" b="0" smtClean="0"/>
              <a:t>Eliminating unit productions gives new rules</a:t>
            </a:r>
            <a:endParaRPr lang="en-US" altLang="en-US" sz="2800" b="0" smtClean="0"/>
          </a:p>
          <a:p>
            <a:pPr lvl="1" eaLnBrk="1" hangingPunct="1"/>
            <a:r>
              <a:rPr lang="pt-BR" altLang="en-US" sz="2800" b="0" smtClean="0"/>
              <a:t>E → E+T | T*F | x | (E)</a:t>
            </a:r>
            <a:endParaRPr lang="pt-BR" altLang="en-US" sz="2800" b="0" smtClean="0"/>
          </a:p>
          <a:p>
            <a:pPr lvl="1" eaLnBrk="1" hangingPunct="1"/>
            <a:r>
              <a:rPr lang="pt-BR" altLang="en-US" sz="2800" b="0" smtClean="0"/>
              <a:t>T → T*F | x | (E)</a:t>
            </a:r>
            <a:endParaRPr lang="pt-BR" altLang="en-US" sz="2800" b="0" smtClean="0"/>
          </a:p>
          <a:p>
            <a:pPr lvl="1" eaLnBrk="1" hangingPunct="1"/>
            <a:r>
              <a:rPr lang="en-US" altLang="en-US" sz="2800" b="0" smtClean="0"/>
              <a:t>F → x | (E)</a:t>
            </a:r>
            <a:endParaRPr lang="en-US" altLang="en-US" sz="2800" b="0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49F4A-CCD2-463E-97AB-076C3C345390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54000"/>
            <a:ext cx="10515600" cy="77978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</a:rPr>
              <a:t>Exercise on Eliminating unit Productions</a:t>
            </a:r>
            <a:endParaRPr lang="en-US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13055" y="1095375"/>
            <a:ext cx="11653520" cy="508190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Remove </a:t>
            </a:r>
            <a:r>
              <a:rPr lang="en-US" altLang="en-US" b="0" smtClean="0">
                <a:solidFill>
                  <a:srgbClr val="FF0000"/>
                </a:solidFill>
              </a:rPr>
              <a:t>Unit Productions</a:t>
            </a:r>
            <a:r>
              <a:rPr lang="en-US" altLang="en-US" b="0" smtClean="0"/>
              <a:t> from the following production rule of a </a:t>
            </a:r>
            <a:r>
              <a:rPr lang="en-US" altLang="en-US" smtClean="0"/>
              <a:t>CFG</a:t>
            </a:r>
            <a:endParaRPr lang="en-US" altLang="en-US" b="0" smtClean="0"/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S → Aa|A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A → a|bc|B</a:t>
            </a:r>
            <a:endParaRPr lang="en-US" altLang="en-US" smtClean="0"/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mtClean="0"/>
              <a:t>B → A|bb</a:t>
            </a:r>
            <a:endParaRPr lang="en-US" altLang="en-US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943600" y="2092960"/>
            <a:ext cx="3276600" cy="237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 → Aa |a|bc|bb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 → a| bc |bb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 → a| bc |bb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D8B888-E815-4183-8B31-E8061C3D9BE5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83210"/>
            <a:ext cx="10515600" cy="75057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Order of steps when simplifying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095375"/>
            <a:ext cx="11667490" cy="5081905"/>
          </a:xfrm>
        </p:spPr>
        <p:txBody>
          <a:bodyPr/>
          <a:lstStyle/>
          <a:p>
            <a:pPr eaLnBrk="1" hangingPunct="1"/>
            <a:r>
              <a:rPr lang="en-US" altLang="en-US" b="0" smtClean="0"/>
              <a:t>To </a:t>
            </a:r>
            <a:r>
              <a:rPr lang="en-US" altLang="en-US" b="0" smtClean="0">
                <a:solidFill>
                  <a:srgbClr val="FF0000"/>
                </a:solidFill>
              </a:rPr>
              <a:t>eliminate </a:t>
            </a:r>
            <a:r>
              <a:rPr lang="en-US" altLang="en-US" b="0" smtClean="0">
                <a:solidFill>
                  <a:srgbClr val="0000FF"/>
                </a:solidFill>
              </a:rPr>
              <a:t>useless symbols</a:t>
            </a:r>
            <a:r>
              <a:rPr lang="en-US" altLang="en-US" b="0" smtClean="0"/>
              <a:t>, </a:t>
            </a:r>
            <a:r>
              <a:rPr lang="en-US" altLang="en-US" b="0" smtClean="0">
                <a:solidFill>
                  <a:srgbClr val="0000FF"/>
                </a:solidFill>
              </a:rPr>
              <a:t>l-productions</a:t>
            </a:r>
            <a:r>
              <a:rPr lang="en-US" altLang="en-US" b="0" smtClean="0"/>
              <a:t>, and </a:t>
            </a:r>
            <a:r>
              <a:rPr lang="en-US" altLang="en-US" b="0" smtClean="0">
                <a:solidFill>
                  <a:srgbClr val="0000FF"/>
                </a:solidFill>
              </a:rPr>
              <a:t>unit productions</a:t>
            </a:r>
            <a:r>
              <a:rPr lang="en-US" altLang="en-US" b="0" smtClean="0"/>
              <a:t> safely from a </a:t>
            </a:r>
            <a:r>
              <a:rPr lang="en-US" altLang="en-US" smtClean="0"/>
              <a:t>CFG</a:t>
            </a:r>
            <a:r>
              <a:rPr lang="en-US" altLang="en-US" b="0" smtClean="0"/>
              <a:t>, we need to apply the </a:t>
            </a:r>
            <a:r>
              <a:rPr lang="en-US" altLang="en-US" b="0" smtClean="0">
                <a:solidFill>
                  <a:srgbClr val="0000FF"/>
                </a:solidFill>
              </a:rPr>
              <a:t>simplification algorithms</a:t>
            </a:r>
            <a:r>
              <a:rPr lang="en-US" altLang="en-US" b="0" smtClean="0"/>
              <a:t> in an appropriate order.</a:t>
            </a:r>
            <a:endParaRPr lang="en-US" altLang="en-US" b="0" smtClean="0"/>
          </a:p>
          <a:p>
            <a:pPr eaLnBrk="1" hangingPunct="1"/>
            <a:r>
              <a:rPr lang="en-US" altLang="en-US" smtClean="0"/>
              <a:t>A safe order is:</a:t>
            </a:r>
            <a:endParaRPr lang="en-US" altLang="en-US" smtClean="0"/>
          </a:p>
          <a:p>
            <a:pPr lvl="1" eaLnBrk="1" hangingPunct="1"/>
            <a:r>
              <a:rPr lang="en-US" altLang="en-US" b="0" smtClean="0">
                <a:latin typeface="Symbol" panose="05050102010706020507" pitchFamily="18" charset="2"/>
              </a:rPr>
              <a:t>l</a:t>
            </a:r>
            <a:r>
              <a:rPr lang="en-US" altLang="en-US" b="0" smtClean="0"/>
              <a:t>-productions </a:t>
            </a:r>
            <a:endParaRPr lang="en-US" altLang="en-US" b="0" smtClean="0"/>
          </a:p>
          <a:p>
            <a:pPr lvl="1" eaLnBrk="1" hangingPunct="1"/>
            <a:r>
              <a:rPr lang="en-US" altLang="en-US" b="0" smtClean="0"/>
              <a:t>unit productions</a:t>
            </a:r>
            <a:endParaRPr lang="en-US" altLang="en-US" b="0" smtClean="0"/>
          </a:p>
          <a:p>
            <a:pPr lvl="1" eaLnBrk="1" hangingPunct="1"/>
            <a:r>
              <a:rPr lang="en-US" altLang="en-US" b="0" smtClean="0"/>
              <a:t>useless symbols</a:t>
            </a:r>
            <a:endParaRPr lang="en-US" altLang="en-US" b="0" smtClean="0"/>
          </a:p>
          <a:p>
            <a:pPr lvl="2" eaLnBrk="1" hangingPunct="1"/>
            <a:r>
              <a:rPr lang="en-US" altLang="en-US" b="0" smtClean="0">
                <a:latin typeface="Times New Roman" panose="02020603050405020304" pitchFamily="18" charset="0"/>
              </a:rPr>
              <a:t>nongenerating symbols</a:t>
            </a:r>
            <a:endParaRPr lang="en-US" altLang="en-US" b="0" smtClean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en-US" b="0" smtClean="0">
                <a:latin typeface="Times New Roman" panose="02020603050405020304" pitchFamily="18" charset="0"/>
              </a:rPr>
              <a:t>unreachable symbols</a:t>
            </a:r>
            <a:endParaRPr lang="en-US" altLang="en-US" b="0" smtClean="0">
              <a:latin typeface="Times New Roman" panose="02020603050405020304" pitchFamily="18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86698B-2E65-4435-8632-89620054BEA9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208280" y="1213485"/>
            <a:ext cx="5811520" cy="4963795"/>
          </a:xfrm>
        </p:spPr>
        <p:txBody>
          <a:bodyPr/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3200">
                <a:solidFill>
                  <a:schemeClr val="tx1"/>
                </a:solidFill>
                <a:sym typeface="+mn-ea"/>
              </a:rPr>
              <a:t>Chomsky normal form</a:t>
            </a:r>
            <a:endParaRPr lang="en-US" sz="3200">
              <a:solidFill>
                <a:schemeClr val="tx1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altLang="en-US">
                <a:solidFill>
                  <a:srgbClr val="FF0000"/>
                </a:solidFill>
                <a:sym typeface="+mn-ea"/>
              </a:rPr>
              <a:t>N</a:t>
            </a:r>
            <a:r>
              <a:rPr lang="en-US">
                <a:solidFill>
                  <a:srgbClr val="FF0000"/>
                </a:solidFill>
                <a:sym typeface="+mn-ea"/>
              </a:rPr>
              <a:t>ormal </a:t>
            </a:r>
            <a:r>
              <a:rPr lang="en-GB" altLang="en-US">
                <a:solidFill>
                  <a:srgbClr val="FF0000"/>
                </a:solidFill>
                <a:sym typeface="+mn-ea"/>
              </a:rPr>
              <a:t>F</a:t>
            </a:r>
            <a:r>
              <a:rPr lang="en-US">
                <a:solidFill>
                  <a:srgbClr val="FF0000"/>
                </a:solidFill>
                <a:sym typeface="+mn-ea"/>
              </a:rPr>
              <a:t>orm</a:t>
            </a:r>
            <a:endParaRPr lang="en-US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356235" y="1600200"/>
            <a:ext cx="6273165" cy="3538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Noam Chomsky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The Grammar Guy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1928 –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b. Philadelphia, PA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PhD – UPenn (1955)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• Linguistics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Prof at MIT (Linguistics)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(1955 - present)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8490" y="1600200"/>
            <a:ext cx="3608705" cy="299783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Chomsky normal form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095375"/>
            <a:ext cx="11681460" cy="5081905"/>
          </a:xfrm>
        </p:spPr>
        <p:txBody>
          <a:bodyPr rtlCol="0">
            <a:normAutofit/>
          </a:bodyPr>
          <a:lstStyle/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sz="2900" b="0" dirty="0"/>
              <a:t>One additional way to </a:t>
            </a:r>
            <a:r>
              <a:rPr lang="en-US" sz="2900" b="0" dirty="0">
                <a:solidFill>
                  <a:srgbClr val="FF0000"/>
                </a:solidFill>
              </a:rPr>
              <a:t>simplify a CFG </a:t>
            </a:r>
            <a:r>
              <a:rPr lang="en-US" sz="2900" b="0" dirty="0"/>
              <a:t>is to simplify each </a:t>
            </a:r>
            <a:r>
              <a:rPr lang="en-US" sz="2900" dirty="0"/>
              <a:t>RHS</a:t>
            </a:r>
            <a:endParaRPr lang="en-US" sz="2900" b="0" dirty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sz="2900" b="0" dirty="0"/>
              <a:t>A CFG is in </a:t>
            </a:r>
            <a:r>
              <a:rPr lang="en-US" sz="2900" b="0" u="sng" dirty="0"/>
              <a:t>Chomsky normal form </a:t>
            </a:r>
            <a:r>
              <a:rPr lang="en-US" sz="2900" b="0" dirty="0"/>
              <a:t>(CNF) </a:t>
            </a:r>
            <a:r>
              <a:rPr lang="en-US" sz="2900" b="0" dirty="0" err="1"/>
              <a:t>iff</a:t>
            </a:r>
            <a:r>
              <a:rPr lang="en-US" sz="2900" b="0" dirty="0"/>
              <a:t> </a:t>
            </a:r>
            <a:r>
              <a:rPr lang="en-US" sz="2900" b="0" dirty="0">
                <a:solidFill>
                  <a:srgbClr val="C00000"/>
                </a:solidFill>
              </a:rPr>
              <a:t>each production has a RHS that consists of</a:t>
            </a:r>
            <a:endParaRPr lang="en-US" sz="2900" b="0" dirty="0">
              <a:solidFill>
                <a:srgbClr val="C00000"/>
              </a:solidFill>
            </a:endParaRPr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sz="2900" b="0" dirty="0"/>
              <a:t>a single terminal symbol, or</a:t>
            </a:r>
            <a:endParaRPr lang="en-US" sz="2900" b="0" dirty="0"/>
          </a:p>
          <a:p>
            <a:pPr marL="731520" lvl="1" indent="-274320" eaLnBrk="1" fontAlgn="auto" hangingPunct="1">
              <a:spcAft>
                <a:spcPts val="0"/>
              </a:spcAft>
              <a:buFont typeface="Wingdings" panose="05000000000000000000"/>
              <a:buChar char=""/>
              <a:defRPr/>
            </a:pPr>
            <a:r>
              <a:rPr lang="en-US" sz="2900" b="0" dirty="0"/>
              <a:t>two variable symbols</a:t>
            </a:r>
            <a:endParaRPr lang="en-US" sz="2900" b="0" dirty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sz="2900" b="0" dirty="0" smtClean="0"/>
              <a:t>For </a:t>
            </a:r>
            <a:r>
              <a:rPr lang="en-US" sz="2900" b="0" dirty="0"/>
              <a:t>any </a:t>
            </a:r>
            <a:r>
              <a:rPr lang="en-US" sz="2900" dirty="0"/>
              <a:t>CFG </a:t>
            </a:r>
            <a:r>
              <a:rPr lang="en-US" sz="2900" b="0" dirty="0"/>
              <a:t>G, with </a:t>
            </a:r>
            <a:r>
              <a:rPr lang="en-US" sz="2900" dirty="0">
                <a:solidFill>
                  <a:srgbClr val="C00000"/>
                </a:solidFill>
                <a:latin typeface="Symbol" panose="05050102010706020507" pitchFamily="18" charset="2"/>
              </a:rPr>
              <a:t>l</a:t>
            </a:r>
            <a:r>
              <a:rPr lang="en-US" sz="2900" dirty="0">
                <a:solidFill>
                  <a:srgbClr val="C00000"/>
                </a:solidFill>
              </a:rPr>
              <a:t> </a:t>
            </a:r>
            <a:r>
              <a:rPr lang="en-US" sz="2900" b="0" dirty="0"/>
              <a:t>not in L(G), </a:t>
            </a:r>
            <a:r>
              <a:rPr lang="en-US" sz="2900" b="0" dirty="0">
                <a:solidFill>
                  <a:srgbClr val="0000FF"/>
                </a:solidFill>
              </a:rPr>
              <a:t>there is an equivalent grammar</a:t>
            </a:r>
            <a:r>
              <a:rPr lang="en-US" sz="2900" b="0" dirty="0"/>
              <a:t> G</a:t>
            </a:r>
            <a:r>
              <a:rPr lang="en-US" sz="2900" b="0" baseline="-25000" dirty="0"/>
              <a:t>1</a:t>
            </a:r>
            <a:r>
              <a:rPr lang="en-US" sz="2900" b="0" dirty="0"/>
              <a:t> in </a:t>
            </a:r>
            <a:r>
              <a:rPr lang="en-US" sz="2900" dirty="0"/>
              <a:t>CNF</a:t>
            </a:r>
            <a:r>
              <a:rPr lang="en-US" sz="2900" b="0" dirty="0" smtClean="0"/>
              <a:t>.</a:t>
            </a:r>
            <a:endParaRPr lang="en-US" sz="2900" b="0" dirty="0" smtClean="0"/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r>
              <a:rPr lang="en-US" sz="2900" b="0" dirty="0" smtClean="0">
                <a:ea typeface="MS PGothic" panose="020B0600070205080204" pitchFamily="34" charset="-128"/>
              </a:rPr>
              <a:t>Must begin the transformation </a:t>
            </a:r>
            <a:r>
              <a:rPr lang="en-US" sz="2900" b="0" i="1" dirty="0" smtClean="0">
                <a:ea typeface="MS PGothic" panose="020B0600070205080204" pitchFamily="34" charset="-128"/>
              </a:rPr>
              <a:t>after</a:t>
            </a:r>
            <a:r>
              <a:rPr lang="en-US" sz="2900" b="0" dirty="0" smtClean="0">
                <a:ea typeface="MS PGothic" panose="020B0600070205080204" pitchFamily="34" charset="-128"/>
              </a:rPr>
              <a:t> </a:t>
            </a:r>
            <a:r>
              <a:rPr lang="en-US" sz="2900" b="0" i="1" dirty="0" smtClean="0">
                <a:solidFill>
                  <a:srgbClr val="0000FF"/>
                </a:solidFill>
                <a:ea typeface="MS PGothic" panose="020B0600070205080204" pitchFamily="34" charset="-128"/>
              </a:rPr>
              <a:t>simplifying</a:t>
            </a:r>
            <a:r>
              <a:rPr lang="en-US" sz="2900" b="0" dirty="0" smtClean="0">
                <a:solidFill>
                  <a:srgbClr val="0000FF"/>
                </a:solidFill>
                <a:ea typeface="MS PGothic" panose="020B0600070205080204" pitchFamily="34" charset="-128"/>
              </a:rPr>
              <a:t> the grammar </a:t>
            </a:r>
            <a:r>
              <a:rPr lang="en-US" sz="2900" b="0" dirty="0" smtClean="0">
                <a:ea typeface="MS PGothic" panose="020B0600070205080204" pitchFamily="34" charset="-128"/>
              </a:rPr>
              <a:t>(</a:t>
            </a:r>
            <a:r>
              <a:rPr lang="en-US" sz="2900" b="0" dirty="0" smtClean="0">
                <a:solidFill>
                  <a:srgbClr val="C00000"/>
                </a:solidFill>
                <a:ea typeface="MS PGothic" panose="020B0600070205080204" pitchFamily="34" charset="-128"/>
              </a:rPr>
              <a:t>removing λ</a:t>
            </a:r>
            <a:r>
              <a:rPr lang="en-US" sz="2900" b="0" dirty="0" smtClean="0">
                <a:ea typeface="MS PGothic" panose="020B0600070205080204" pitchFamily="34" charset="-128"/>
              </a:rPr>
              <a:t>, </a:t>
            </a:r>
            <a:r>
              <a:rPr lang="en-US" sz="2900" b="0" dirty="0" smtClean="0">
                <a:solidFill>
                  <a:srgbClr val="C00000"/>
                </a:solidFill>
                <a:ea typeface="MS PGothic" panose="020B0600070205080204" pitchFamily="34" charset="-128"/>
              </a:rPr>
              <a:t>all unit productions</a:t>
            </a:r>
            <a:r>
              <a:rPr lang="en-US" sz="2900" b="0" dirty="0" smtClean="0">
                <a:ea typeface="MS PGothic" panose="020B0600070205080204" pitchFamily="34" charset="-128"/>
              </a:rPr>
              <a:t>, &amp; </a:t>
            </a:r>
            <a:r>
              <a:rPr lang="en-US" sz="2900" b="0" dirty="0" smtClean="0">
                <a:solidFill>
                  <a:srgbClr val="C00000"/>
                </a:solidFill>
                <a:ea typeface="MS PGothic" panose="020B0600070205080204" pitchFamily="34" charset="-128"/>
              </a:rPr>
              <a:t>useless variables</a:t>
            </a:r>
            <a:r>
              <a:rPr lang="en-US" sz="2900" b="0" dirty="0" smtClean="0">
                <a:ea typeface="MS PGothic" panose="020B0600070205080204" pitchFamily="34" charset="-128"/>
              </a:rPr>
              <a:t>)</a:t>
            </a:r>
            <a:endParaRPr lang="en-US" sz="2900" b="0" dirty="0" smtClean="0">
              <a:ea typeface="MS PGothic" panose="020B0600070205080204" pitchFamily="34" charset="-128"/>
            </a:endParaRPr>
          </a:p>
          <a:p>
            <a:pPr marL="438785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 panose="05020102010507070707"/>
              <a:buChar char=""/>
              <a:defRPr/>
            </a:pPr>
            <a:endParaRPr lang="en-US" sz="2900" b="0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1919F7-DE28-4CB5-9E39-0161DD7FA404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39395"/>
            <a:ext cx="10515600" cy="7943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Converting to Chomsky normal form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6060" y="1095375"/>
            <a:ext cx="11798300" cy="5081905"/>
          </a:xfrm>
        </p:spPr>
        <p:txBody>
          <a:bodyPr/>
          <a:lstStyle/>
          <a:p>
            <a:pPr eaLnBrk="1" hangingPunct="1"/>
            <a:r>
              <a:rPr lang="en-US" altLang="en-US" sz="2900" b="0" smtClean="0"/>
              <a:t>A </a:t>
            </a:r>
            <a:r>
              <a:rPr lang="en-US" altLang="en-US" sz="2900" smtClean="0"/>
              <a:t>CFG </a:t>
            </a:r>
            <a:r>
              <a:rPr lang="en-US" altLang="en-US" sz="2900" b="0" smtClean="0"/>
              <a:t>that </a:t>
            </a:r>
            <a:r>
              <a:rPr lang="en-US" altLang="en-US" sz="2900" b="0" smtClean="0">
                <a:solidFill>
                  <a:srgbClr val="C00000"/>
                </a:solidFill>
              </a:rPr>
              <a:t>doesn't generate </a:t>
            </a:r>
            <a:r>
              <a:rPr lang="en-US" altLang="en-US" sz="2900" b="0" smtClean="0">
                <a:solidFill>
                  <a:srgbClr val="C00000"/>
                </a:solidFill>
                <a:latin typeface="Symbol" panose="05050102010706020507" pitchFamily="18" charset="2"/>
              </a:rPr>
              <a:t>l </a:t>
            </a:r>
            <a:r>
              <a:rPr lang="en-US" altLang="en-US" sz="2900" b="0" smtClean="0"/>
              <a:t>may be converted to </a:t>
            </a:r>
            <a:r>
              <a:rPr lang="en-US" altLang="en-US" sz="2900" smtClean="0"/>
              <a:t>CNF </a:t>
            </a:r>
            <a:r>
              <a:rPr lang="en-US" altLang="en-US" sz="2900" b="0" smtClean="0"/>
              <a:t>by first </a:t>
            </a:r>
            <a:r>
              <a:rPr lang="en-US" altLang="en-US" sz="2900" b="0" smtClean="0">
                <a:solidFill>
                  <a:srgbClr val="0000FF"/>
                </a:solidFill>
              </a:rPr>
              <a:t>eliminating all </a:t>
            </a:r>
            <a:r>
              <a:rPr lang="en-US" altLang="en-US" sz="2900" b="0" smtClean="0">
                <a:solidFill>
                  <a:srgbClr val="0000FF"/>
                </a:solidFill>
                <a:latin typeface="Symbol" panose="05050102010706020507" pitchFamily="18" charset="2"/>
              </a:rPr>
              <a:t>l</a:t>
            </a:r>
            <a:r>
              <a:rPr lang="en-US" altLang="en-US" sz="2900" b="0" smtClean="0">
                <a:solidFill>
                  <a:srgbClr val="0000FF"/>
                </a:solidFill>
              </a:rPr>
              <a:t>-moves</a:t>
            </a:r>
            <a:r>
              <a:rPr lang="en-US" altLang="en-US" sz="2900" b="0" smtClean="0"/>
              <a:t> and </a:t>
            </a:r>
            <a:r>
              <a:rPr lang="en-US" altLang="en-US" sz="2900" b="0" smtClean="0">
                <a:solidFill>
                  <a:srgbClr val="0000FF"/>
                </a:solidFill>
              </a:rPr>
              <a:t>unit productions</a:t>
            </a:r>
            <a:r>
              <a:rPr lang="en-US" altLang="en-US" sz="2900" b="0" smtClean="0"/>
              <a:t>.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This will give a grammar where each </a:t>
            </a:r>
            <a:r>
              <a:rPr lang="en-US" altLang="en-US" sz="2900" smtClean="0"/>
              <a:t>RHS </a:t>
            </a:r>
            <a:r>
              <a:rPr lang="en-US" altLang="en-US" sz="2900" b="0" smtClean="0"/>
              <a:t>of </a:t>
            </a:r>
            <a:r>
              <a:rPr lang="en-US" altLang="en-US" sz="2900" b="0" smtClean="0">
                <a:solidFill>
                  <a:srgbClr val="0000FF"/>
                </a:solidFill>
              </a:rPr>
              <a:t>length less than 2</a:t>
            </a:r>
            <a:r>
              <a:rPr lang="en-US" altLang="en-US" sz="2900" b="0" smtClean="0"/>
              <a:t> consists of a lone terminal.</a:t>
            </a:r>
            <a:endParaRPr lang="en-US" altLang="en-US" sz="2900" b="0" smtClean="0"/>
          </a:p>
          <a:p>
            <a:pPr eaLnBrk="1" hangingPunct="1"/>
            <a:r>
              <a:rPr lang="en-US" altLang="en-US" sz="2900" smtClean="0"/>
              <a:t>Any RHS</a:t>
            </a:r>
            <a:r>
              <a:rPr lang="en-US" altLang="en-US" sz="2900" b="0" smtClean="0"/>
              <a:t> of </a:t>
            </a:r>
            <a:r>
              <a:rPr lang="en-US" altLang="en-US" sz="2900" b="0" smtClean="0">
                <a:solidFill>
                  <a:srgbClr val="0000FF"/>
                </a:solidFill>
              </a:rPr>
              <a:t>length k &gt; 2</a:t>
            </a:r>
            <a:r>
              <a:rPr lang="en-US" altLang="en-US" sz="2900" b="0" smtClean="0"/>
              <a:t> may be </a:t>
            </a:r>
            <a:r>
              <a:rPr lang="en-US" altLang="en-US" sz="2900" b="0" smtClean="0">
                <a:solidFill>
                  <a:srgbClr val="C00000"/>
                </a:solidFill>
              </a:rPr>
              <a:t>broken up by introducing k-2</a:t>
            </a:r>
            <a:r>
              <a:rPr lang="en-US" altLang="en-US" sz="2900" b="0" smtClean="0"/>
              <a:t> new variables.  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For any terminal a that </a:t>
            </a:r>
            <a:r>
              <a:rPr lang="en-US" altLang="en-US" sz="2900" b="0" smtClean="0">
                <a:solidFill>
                  <a:srgbClr val="0000FF"/>
                </a:solidFill>
              </a:rPr>
              <a:t>remains on a RHS</a:t>
            </a:r>
            <a:r>
              <a:rPr lang="en-US" altLang="en-US" sz="2900" b="0" smtClean="0"/>
              <a:t>, we add a new variable and new rule </a:t>
            </a:r>
            <a:r>
              <a:rPr lang="en-US" altLang="en-US" sz="2900" smtClean="0"/>
              <a:t>C</a:t>
            </a:r>
            <a:r>
              <a:rPr lang="en-US" altLang="en-US" sz="2900" baseline="-25000" smtClean="0"/>
              <a:t>a</a:t>
            </a:r>
            <a:r>
              <a:rPr lang="en-US" altLang="en-US" sz="2900" smtClean="0"/>
              <a:t> → a.</a:t>
            </a:r>
            <a:endParaRPr lang="en-US" altLang="en-US" sz="2900" smtClean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89ED68-8F02-4624-A39F-054B10E478B4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765"/>
            <a:ext cx="10515600" cy="808355"/>
          </a:xfrm>
        </p:spPr>
        <p:txBody>
          <a:bodyPr/>
          <a:lstStyle/>
          <a:p>
            <a:r>
              <a:rPr lang="en-US" dirty="0" smtClean="0"/>
              <a:t>Derivations and </a:t>
            </a:r>
            <a:r>
              <a:rPr lang="en-US" dirty="0"/>
              <a:t>Sentential </a:t>
            </a:r>
            <a:r>
              <a:rPr lang="en-US" dirty="0" smtClean="0"/>
              <a:t>Forms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9095" y="1095375"/>
                <a:ext cx="11511280" cy="5081905"/>
              </a:xfrm>
            </p:spPr>
            <p:txBody>
              <a:bodyPr>
                <a:normAutofit lnSpcReduction="10000"/>
              </a:bodyPr>
              <a:lstStyle/>
              <a:p>
                <a:pPr marL="118745" indent="0">
                  <a:buNone/>
                </a:pPr>
                <a:r>
                  <a:rPr lang="en-US" altLang="en-US" b="1" dirty="0" smtClean="0"/>
                  <a:t>Derivation</a:t>
                </a:r>
                <a:r>
                  <a:rPr lang="en-US" altLang="en-US" dirty="0" smtClean="0"/>
                  <a:t>:</a:t>
                </a:r>
                <a:endParaRPr lang="en-US" altLang="en-US" dirty="0" smtClean="0"/>
              </a:p>
              <a:p>
                <a:r>
                  <a:rPr lang="en-US" altLang="en-US" b="0" dirty="0" smtClean="0"/>
                  <a:t>We </a:t>
                </a:r>
                <a:r>
                  <a:rPr lang="en-US" altLang="en-US" b="0" i="1" dirty="0">
                    <a:solidFill>
                      <a:srgbClr val="FF0066"/>
                    </a:solidFill>
                  </a:rPr>
                  <a:t>derive</a:t>
                </a:r>
                <a:r>
                  <a:rPr lang="en-US" altLang="en-US" b="0" dirty="0"/>
                  <a:t>  strings in the </a:t>
                </a:r>
                <a:r>
                  <a:rPr lang="en-US" altLang="en-US" b="0" dirty="0">
                    <a:solidFill>
                      <a:srgbClr val="0000FF"/>
                    </a:solidFill>
                  </a:rPr>
                  <a:t>language of a CFG</a:t>
                </a:r>
                <a:r>
                  <a:rPr lang="en-US" altLang="en-US" b="0" i="1" dirty="0"/>
                  <a:t> by </a:t>
                </a:r>
                <a:r>
                  <a:rPr lang="en-US" altLang="en-US" b="0" i="1" dirty="0">
                    <a:solidFill>
                      <a:srgbClr val="C00000"/>
                    </a:solidFill>
                  </a:rPr>
                  <a:t>starting with the start symbol</a:t>
                </a:r>
                <a:r>
                  <a:rPr lang="en-US" altLang="en-US" b="0" dirty="0"/>
                  <a:t>, and </a:t>
                </a:r>
                <a:r>
                  <a:rPr lang="en-US" altLang="en-US" b="0" dirty="0">
                    <a:solidFill>
                      <a:srgbClr val="C00000"/>
                    </a:solidFill>
                  </a:rPr>
                  <a:t>repeatedly replacing some variable</a:t>
                </a:r>
                <a:r>
                  <a:rPr lang="en-US" altLang="en-US" b="0" dirty="0"/>
                  <a:t> </a:t>
                </a:r>
                <a:r>
                  <a:rPr lang="en-US" altLang="en-US" b="0" i="1" dirty="0"/>
                  <a:t>A</a:t>
                </a:r>
                <a:r>
                  <a:rPr lang="en-US" altLang="en-US" b="0" dirty="0"/>
                  <a:t> by the right side of one of its productions.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That is, the “productions for A” are those that have </a:t>
                </a:r>
                <a:r>
                  <a:rPr lang="en-US" altLang="en-US" b="0" i="1" dirty="0"/>
                  <a:t>A</a:t>
                </a:r>
                <a:r>
                  <a:rPr lang="en-US" altLang="en-US" b="0" dirty="0"/>
                  <a:t> on the left side of the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en-US" altLang="en-US" b="0" dirty="0" smtClean="0"/>
                  <a:t>.</a:t>
                </a:r>
                <a:endParaRPr lang="en-US" altLang="en-US" b="0" dirty="0" smtClean="0"/>
              </a:p>
              <a:p>
                <a:r>
                  <a:rPr lang="en-US" altLang="en-US" b="0" dirty="0" smtClean="0"/>
                  <a:t>Formally, we </a:t>
                </a:r>
                <a:r>
                  <a:rPr lang="en-US" altLang="en-US" b="0" dirty="0"/>
                  <a:t>say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</m:t>
                    </m:r>
                  </m:oMath>
                </a14:m>
                <a:r>
                  <a:rPr lang="en-US" altLang="en-US" b="0" i="0" dirty="0" smtClean="0">
                    <a:latin typeface="+mj-lt"/>
                  </a:rPr>
                  <a:t>  if  </a:t>
                </a:r>
                <a14:m>
                  <m:oMath xmlns:m="http://schemas.openxmlformats.org/officeDocument/2006/math"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</m:t>
                    </m:r>
                  </m:oMath>
                </a14:m>
                <a:r>
                  <a:rPr lang="en-US" altLang="en-US" b="0" dirty="0"/>
                  <a:t> </a:t>
                </a:r>
                <a:r>
                  <a:rPr lang="en-US" altLang="en-US" b="0" dirty="0" smtClean="0"/>
                  <a:t> is </a:t>
                </a:r>
                <a:r>
                  <a:rPr lang="en-US" altLang="en-US" b="0" dirty="0"/>
                  <a:t>a production.</a:t>
                </a:r>
                <a:endParaRPr lang="en-US" alt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en-US" b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b="0" dirty="0" smtClean="0"/>
                  <a:t>is called </a:t>
                </a:r>
                <a:r>
                  <a:rPr lang="en-US" altLang="en-US" b="0" dirty="0" smtClean="0">
                    <a:solidFill>
                      <a:srgbClr val="C00000"/>
                    </a:solidFill>
                  </a:rPr>
                  <a:t>one step derivation.</a:t>
                </a:r>
                <a:endParaRPr lang="en-US" altLang="en-US" b="0" dirty="0" smtClean="0"/>
              </a:p>
              <a:p>
                <a:r>
                  <a:rPr lang="en-US" altLang="en-US" b="0" dirty="0" smtClean="0">
                    <a:solidFill>
                      <a:srgbClr val="33CC33"/>
                    </a:solidFill>
                  </a:rPr>
                  <a:t>Example</a:t>
                </a:r>
                <a:r>
                  <a:rPr lang="en-US" altLang="en-US" b="0" dirty="0"/>
                  <a:t>: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altLang="en-US" b="0" dirty="0"/>
                  <a:t>;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en-US" b="0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9095" y="1095375"/>
                <a:ext cx="11511280" cy="5081905"/>
              </a:xfrm>
              <a:blipFill rotWithShape="1">
                <a:blip r:embed="rId1"/>
                <a:stretch>
                  <a:fillRect t="-237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24155"/>
            <a:ext cx="10515600" cy="8096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Converting to CNF:  an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27660" y="1095375"/>
            <a:ext cx="11026140" cy="508190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b="0" smtClean="0"/>
              <a:t>For example, the rule</a:t>
            </a:r>
            <a:r>
              <a:rPr lang="en-US" altLang="en-US" sz="2800" smtClean="0"/>
              <a:t> S → AbCD</a:t>
            </a:r>
            <a:r>
              <a:rPr lang="en-US" altLang="en-US" sz="2800" b="0" smtClean="0"/>
              <a:t> in a </a:t>
            </a:r>
            <a:r>
              <a:rPr lang="en-US" altLang="en-US" sz="2800" smtClean="0"/>
              <a:t>CFG </a:t>
            </a:r>
            <a:r>
              <a:rPr lang="en-US" altLang="en-US" sz="2800" b="0" smtClean="0"/>
              <a:t>G can be replaced by</a:t>
            </a:r>
            <a:endParaRPr lang="en-US" altLang="en-US" sz="2800" b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0" smtClean="0"/>
              <a:t>S → AX,  X → bY, Y → CD</a:t>
            </a:r>
            <a:endParaRPr lang="en-US" altLang="en-US" sz="2800" b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0" smtClean="0"/>
              <a:t>Here we don’t change L(G)</a:t>
            </a:r>
            <a:endParaRPr lang="en-US" altLang="en-US" sz="2800" b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0" smtClean="0"/>
              <a:t>After the remaining steps, the new rules would be </a:t>
            </a:r>
            <a:endParaRPr lang="en-US" altLang="en-US" sz="2800" b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0" smtClean="0"/>
              <a:t>S → AX,  X → C</a:t>
            </a:r>
            <a:r>
              <a:rPr lang="en-US" altLang="en-US" sz="2800" b="0" baseline="-25000" smtClean="0"/>
              <a:t>b</a:t>
            </a:r>
            <a:r>
              <a:rPr lang="en-US" altLang="en-US" sz="2800" b="0" smtClean="0"/>
              <a:t>Y, Y → CD,  C</a:t>
            </a:r>
            <a:r>
              <a:rPr lang="en-US" altLang="en-US" sz="2800" b="0" baseline="-25000" smtClean="0"/>
              <a:t>b</a:t>
            </a:r>
            <a:r>
              <a:rPr lang="en-US" altLang="en-US" sz="2800" b="0" smtClean="0"/>
              <a:t> → b</a:t>
            </a:r>
            <a:endParaRPr lang="en-US" altLang="en-US" sz="2800" b="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b="0" smtClean="0"/>
              <a:t>Again we don’t change L(G)</a:t>
            </a:r>
            <a:endParaRPr lang="en-US" altLang="en-US" sz="2800" b="0" smtClean="0"/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292364-262F-4281-916C-8271350B0667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39395"/>
            <a:ext cx="10515600" cy="79438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A more complete example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 b="0" smtClean="0"/>
              <a:t>Consider the grammar with rules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E → E + T | T * F | x,     T → T * F | x,     F → x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The last rule for each symbol is legal in CNF. </a:t>
            </a:r>
            <a:endParaRPr lang="en-US" altLang="en-US" sz="2900" b="0" smtClean="0"/>
          </a:p>
          <a:p>
            <a:pPr eaLnBrk="1" hangingPunct="1"/>
            <a:r>
              <a:rPr lang="en-US" altLang="en-US" sz="2900" b="0" smtClean="0"/>
              <a:t>We may replace 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E → E + T    by   </a:t>
            </a:r>
            <a:r>
              <a:rPr lang="pt-BR" altLang="en-US" sz="2900" b="0" smtClean="0"/>
              <a:t>E → EX,  X → C</a:t>
            </a:r>
            <a:r>
              <a:rPr lang="pt-BR" altLang="en-US" sz="2900" b="0" baseline="-25000" smtClean="0"/>
              <a:t>+</a:t>
            </a:r>
            <a:r>
              <a:rPr lang="pt-BR" altLang="en-US" sz="2900" b="0" smtClean="0"/>
              <a:t>T,  C</a:t>
            </a:r>
            <a:r>
              <a:rPr lang="pt-BR" altLang="en-US" sz="2900" b="0" baseline="-25000" smtClean="0"/>
              <a:t>+ </a:t>
            </a:r>
            <a:r>
              <a:rPr lang="pt-BR" altLang="en-US" sz="2900" b="0" smtClean="0"/>
              <a:t>→ +</a:t>
            </a:r>
            <a:endParaRPr lang="pt-BR" altLang="en-US" sz="2900" b="0" smtClean="0"/>
          </a:p>
          <a:p>
            <a:pPr lvl="1" eaLnBrk="1" hangingPunct="1"/>
            <a:r>
              <a:rPr lang="pt-BR" altLang="en-US" sz="2900" b="0" smtClean="0"/>
              <a:t>E → T * F    by  </a:t>
            </a:r>
            <a:r>
              <a:rPr lang="en-US" altLang="en-US" sz="2900" b="0" smtClean="0"/>
              <a:t>E → TY,  Y → C</a:t>
            </a:r>
            <a:r>
              <a:rPr lang="en-US" altLang="en-US" sz="2900" b="0" baseline="-25000" smtClean="0"/>
              <a:t>*</a:t>
            </a:r>
            <a:r>
              <a:rPr lang="en-US" altLang="en-US" sz="2900" b="0" smtClean="0"/>
              <a:t>F,  C</a:t>
            </a:r>
            <a:r>
              <a:rPr lang="en-US" altLang="en-US" sz="2900" b="0" baseline="-25000" smtClean="0"/>
              <a:t>* </a:t>
            </a:r>
            <a:r>
              <a:rPr lang="en-US" altLang="en-US" sz="2900" b="0" smtClean="0"/>
              <a:t>→ *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T → T * F   by   T → TZ,  Z → C</a:t>
            </a:r>
            <a:r>
              <a:rPr lang="en-US" altLang="en-US" sz="2900" b="0" baseline="-25000" smtClean="0"/>
              <a:t>*</a:t>
            </a:r>
            <a:r>
              <a:rPr lang="en-US" altLang="en-US" sz="2900" b="0" smtClean="0"/>
              <a:t>F,  C</a:t>
            </a:r>
            <a:r>
              <a:rPr lang="en-US" altLang="en-US" sz="2900" b="0" baseline="-25000" smtClean="0"/>
              <a:t>*</a:t>
            </a:r>
            <a:r>
              <a:rPr lang="en-US" altLang="en-US" sz="2900" b="0" smtClean="0"/>
              <a:t>→ *</a:t>
            </a:r>
            <a:endParaRPr lang="en-US" altLang="en-US" sz="2900" b="0" smtClean="0"/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0EBFC8A-4641-495F-9F98-A8B6F742E872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AutoShape 2"/>
          <p:cNvSpPr>
            <a:spLocks noGrp="1" noChangeArrowheads="1"/>
          </p:cNvSpPr>
          <p:nvPr>
            <p:ph type="title"/>
          </p:nvPr>
        </p:nvSpPr>
        <p:spPr>
          <a:xfrm>
            <a:off x="838200" y="209550"/>
            <a:ext cx="10515600" cy="75184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The resulting grammar </a:t>
            </a:r>
            <a:endParaRPr lang="en-US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900" b="0" smtClean="0"/>
              <a:t>The resulting CFG is in CNF, with rules </a:t>
            </a:r>
            <a:endParaRPr lang="en-US" altLang="en-US" sz="2900" b="0" smtClean="0"/>
          </a:p>
          <a:p>
            <a:pPr lvl="1" eaLnBrk="1" hangingPunct="1"/>
            <a:r>
              <a:rPr lang="pt-BR" altLang="en-US" sz="2900" b="0" smtClean="0"/>
              <a:t>E → EX | TY | x</a:t>
            </a:r>
            <a:endParaRPr lang="pt-BR" altLang="en-US" sz="2900" b="0" smtClean="0"/>
          </a:p>
          <a:p>
            <a:pPr lvl="1" eaLnBrk="1" hangingPunct="1"/>
            <a:r>
              <a:rPr lang="pt-BR" altLang="en-US" sz="2900" b="0" smtClean="0"/>
              <a:t>T → TZ | x</a:t>
            </a:r>
            <a:endParaRPr lang="pt-BR" altLang="en-US" sz="2900" b="0" smtClean="0"/>
          </a:p>
          <a:p>
            <a:pPr lvl="1" eaLnBrk="1" hangingPunct="1"/>
            <a:r>
              <a:rPr lang="pt-BR" altLang="en-US" sz="2900" b="0" smtClean="0"/>
              <a:t>F → x</a:t>
            </a:r>
            <a:endParaRPr lang="pt-BR" altLang="en-US" sz="2900" b="0" smtClean="0"/>
          </a:p>
          <a:p>
            <a:pPr lvl="1" eaLnBrk="1" hangingPunct="1"/>
            <a:r>
              <a:rPr lang="en-US" altLang="en-US" sz="2900" b="0" smtClean="0"/>
              <a:t>X → C</a:t>
            </a:r>
            <a:r>
              <a:rPr lang="en-US" altLang="en-US" sz="2900" b="0" baseline="-25000" smtClean="0"/>
              <a:t>+</a:t>
            </a:r>
            <a:r>
              <a:rPr lang="en-US" altLang="en-US" sz="2900" b="0" smtClean="0"/>
              <a:t>T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Y → C</a:t>
            </a:r>
            <a:r>
              <a:rPr lang="en-US" altLang="en-US" sz="2900" b="0" baseline="-25000" smtClean="0"/>
              <a:t>*</a:t>
            </a:r>
            <a:r>
              <a:rPr lang="en-US" altLang="en-US" sz="2900" b="0" smtClean="0"/>
              <a:t>F  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Z → C</a:t>
            </a:r>
            <a:r>
              <a:rPr lang="en-US" altLang="en-US" sz="2900" b="0" baseline="-25000" smtClean="0"/>
              <a:t>*</a:t>
            </a:r>
            <a:r>
              <a:rPr lang="en-US" altLang="en-US" sz="2900" b="0" smtClean="0"/>
              <a:t>F   (or Z could be replaced by Y)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C</a:t>
            </a:r>
            <a:r>
              <a:rPr lang="en-US" altLang="en-US" sz="2900" b="0" baseline="-25000" smtClean="0"/>
              <a:t>+ </a:t>
            </a:r>
            <a:r>
              <a:rPr lang="en-US" altLang="en-US" sz="2900" b="0" smtClean="0"/>
              <a:t>→ +</a:t>
            </a:r>
            <a:endParaRPr lang="en-US" altLang="en-US" sz="2900" b="0" smtClean="0"/>
          </a:p>
          <a:p>
            <a:pPr lvl="1" eaLnBrk="1" hangingPunct="1"/>
            <a:r>
              <a:rPr lang="en-US" altLang="en-US" sz="2900" b="0" smtClean="0"/>
              <a:t>C</a:t>
            </a:r>
            <a:r>
              <a:rPr lang="en-US" altLang="en-US" sz="2900" b="0" baseline="-25000" smtClean="0"/>
              <a:t>* </a:t>
            </a:r>
            <a:r>
              <a:rPr lang="en-US" altLang="en-US" sz="2900" b="0" smtClean="0"/>
              <a:t>→ *</a:t>
            </a:r>
            <a:endParaRPr lang="en-US" altLang="en-US" sz="2900" b="0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9BA3B0-049D-49DF-B29F-D4FB4673CA2E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>
                <a:solidFill>
                  <a:schemeClr val="accent1">
                    <a:satMod val="150000"/>
                  </a:schemeClr>
                </a:solidFill>
              </a:rPr>
              <a:t>Exercise</a:t>
            </a:r>
            <a:endParaRPr lang="en-US" smtClean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4263" y="1268413"/>
            <a:ext cx="10023475" cy="636587"/>
          </a:xfrm>
        </p:spPr>
        <p:txBody>
          <a:bodyPr/>
          <a:lstStyle/>
          <a:p>
            <a:pPr eaLnBrk="1" hangingPunct="1"/>
            <a:r>
              <a:rPr lang="en-US" altLang="en-US" smtClean="0"/>
              <a:t>Convert the CFGs into Chomsky Normal Forms:</a:t>
            </a:r>
            <a:endParaRPr lang="en-US" altLang="en-US" smtClean="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1676400" y="2057400"/>
            <a:ext cx="2835275" cy="178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400" dirty="0">
                <a:latin typeface="Garamond" panose="02020404030301010803" pitchFamily="18" charset="0"/>
              </a:rPr>
              <a:t>S </a:t>
            </a: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</a:t>
            </a:r>
            <a:r>
              <a:rPr lang="en-US" altLang="zh-TW" sz="2400" dirty="0">
                <a:latin typeface="Garamond" panose="02020404030301010803" pitchFamily="18" charset="0"/>
              </a:rPr>
              <a:t> </a:t>
            </a: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  <a:r>
              <a:rPr lang="en-US" altLang="zh-TW" sz="2400" dirty="0">
                <a:latin typeface="Garamond" panose="02020404030301010803" pitchFamily="18" charset="0"/>
              </a:rPr>
              <a:t> |</a:t>
            </a: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ADDA</a:t>
            </a:r>
            <a:endParaRPr lang="en-US" altLang="zh-TW" sz="2400" dirty="0"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TW" sz="2400" dirty="0">
                <a:latin typeface="Garamond" panose="02020404030301010803" pitchFamily="18" charset="0"/>
              </a:rPr>
              <a:t>A </a:t>
            </a: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 a</a:t>
            </a:r>
            <a:endParaRPr lang="en-US" altLang="zh-TW" sz="2400" dirty="0"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C  c</a:t>
            </a:r>
            <a:endParaRPr lang="en-US" altLang="zh-TW" sz="2400" dirty="0">
              <a:latin typeface="Garamond" panose="02020404030301010803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TW" sz="2400" dirty="0">
                <a:latin typeface="Garamond" panose="02020404030301010803" pitchFamily="18" charset="0"/>
                <a:sym typeface="Symbol" panose="05050102010706020507" pitchFamily="18" charset="2"/>
              </a:rPr>
              <a:t>D  </a:t>
            </a:r>
            <a:r>
              <a:rPr lang="en-US" altLang="zh-TW" sz="2400" dirty="0" err="1">
                <a:latin typeface="Garamond" panose="02020404030301010803" pitchFamily="18" charset="0"/>
                <a:sym typeface="Symbol" panose="05050102010706020507" pitchFamily="18" charset="2"/>
              </a:rPr>
              <a:t>bCb</a:t>
            </a:r>
            <a:endParaRPr lang="en-US" altLang="zh-TW" sz="2400" dirty="0">
              <a:latin typeface="Garamond" panose="02020404030301010803" pitchFamily="18" charset="0"/>
              <a:sym typeface="Symbol" panose="05050102010706020507" pitchFamily="18" charset="2"/>
            </a:endParaRP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562600" y="2057400"/>
            <a:ext cx="2743200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S ➞ </a:t>
            </a:r>
            <a:r>
              <a:rPr lang="en-US" sz="2400" i="1" dirty="0" err="1"/>
              <a:t>bA</a:t>
            </a:r>
            <a:r>
              <a:rPr lang="en-US" sz="2400" i="1" dirty="0"/>
              <a:t> | </a:t>
            </a:r>
            <a:r>
              <a:rPr lang="en-US" sz="2400" i="1" dirty="0" err="1"/>
              <a:t>aB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A ➞ </a:t>
            </a:r>
            <a:r>
              <a:rPr lang="en-US" sz="2400" i="1" dirty="0" err="1"/>
              <a:t>bAA</a:t>
            </a:r>
            <a:r>
              <a:rPr lang="en-US" sz="2400" i="1" dirty="0"/>
              <a:t> | </a:t>
            </a:r>
            <a:r>
              <a:rPr lang="en-US" sz="2400" i="1" dirty="0" err="1"/>
              <a:t>aS</a:t>
            </a:r>
            <a:r>
              <a:rPr lang="en-US" sz="2400" i="1" dirty="0"/>
              <a:t> | a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B ➞ </a:t>
            </a:r>
            <a:r>
              <a:rPr lang="en-US" sz="2400" i="1" dirty="0" err="1"/>
              <a:t>aBB</a:t>
            </a:r>
            <a:r>
              <a:rPr lang="en-US" sz="2400" i="1" dirty="0"/>
              <a:t> | </a:t>
            </a:r>
            <a:r>
              <a:rPr lang="en-US" sz="2400" i="1" dirty="0" err="1"/>
              <a:t>bS</a:t>
            </a:r>
            <a:r>
              <a:rPr lang="en-US" sz="2400" i="1" dirty="0"/>
              <a:t>  | b</a:t>
            </a:r>
            <a:endParaRPr lang="en-US" sz="2400" i="1" dirty="0"/>
          </a:p>
        </p:txBody>
      </p:sp>
      <p:sp>
        <p:nvSpPr>
          <p:cNvPr id="6" name="Rectangle 5"/>
          <p:cNvSpPr/>
          <p:nvPr/>
        </p:nvSpPr>
        <p:spPr>
          <a:xfrm>
            <a:off x="1676400" y="4343400"/>
            <a:ext cx="2895600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S ➞ </a:t>
            </a:r>
            <a:r>
              <a:rPr lang="en-US" sz="2400" i="1" dirty="0" err="1"/>
              <a:t>abAB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A ➞ </a:t>
            </a:r>
            <a:r>
              <a:rPr lang="en-US" sz="2400" i="1" dirty="0" err="1"/>
              <a:t>bAB</a:t>
            </a:r>
            <a:r>
              <a:rPr lang="en-US" sz="2400" i="1" dirty="0"/>
              <a:t> | λ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B ➞ </a:t>
            </a:r>
            <a:r>
              <a:rPr lang="en-US" sz="2400" i="1" dirty="0" err="1"/>
              <a:t>BAa</a:t>
            </a:r>
            <a:r>
              <a:rPr lang="en-US" sz="2400" i="1" dirty="0"/>
              <a:t> | A | λ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562600" y="4343400"/>
            <a:ext cx="2438400" cy="119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2400" i="1" dirty="0"/>
              <a:t>S ➞ </a:t>
            </a:r>
            <a:r>
              <a:rPr lang="en-US" sz="2400" i="1" dirty="0" err="1"/>
              <a:t>aS</a:t>
            </a:r>
            <a:r>
              <a:rPr lang="en-US" sz="2400" i="1" dirty="0"/>
              <a:t> | </a:t>
            </a:r>
            <a:r>
              <a:rPr lang="en-US" sz="2400" i="1" dirty="0" err="1"/>
              <a:t>bS</a:t>
            </a:r>
            <a:r>
              <a:rPr lang="en-US" sz="2400" i="1" dirty="0"/>
              <a:t> | B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B ➞ bb | C | λ</a:t>
            </a:r>
            <a:endParaRPr lang="en-US" sz="2400" i="1" dirty="0"/>
          </a:p>
          <a:p>
            <a:pPr>
              <a:defRPr/>
            </a:pPr>
            <a:r>
              <a:rPr lang="en-US" sz="2400" i="1" dirty="0"/>
              <a:t>C ➞ </a:t>
            </a:r>
            <a:r>
              <a:rPr lang="en-US" sz="2400" i="1" dirty="0" err="1"/>
              <a:t>cC</a:t>
            </a:r>
            <a:r>
              <a:rPr lang="en-US" sz="2400" i="1" dirty="0"/>
              <a:t> | λ</a:t>
            </a:r>
            <a:endParaRPr lang="en-US" sz="2400" i="1" dirty="0"/>
          </a:p>
        </p:txBody>
      </p:sp>
      <p:sp>
        <p:nvSpPr>
          <p:cNvPr id="37896" name="TextBox 8"/>
          <p:cNvSpPr txBox="1">
            <a:spLocks noChangeArrowheads="1"/>
          </p:cNvSpPr>
          <p:nvPr/>
        </p:nvSpPr>
        <p:spPr bwMode="auto">
          <a:xfrm>
            <a:off x="1066800" y="2057400"/>
            <a:ext cx="49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1)</a:t>
            </a:r>
            <a:endParaRPr lang="en-US" altLang="en-US" sz="2800"/>
          </a:p>
        </p:txBody>
      </p:sp>
      <p:sp>
        <p:nvSpPr>
          <p:cNvPr id="37897" name="TextBox 9"/>
          <p:cNvSpPr txBox="1">
            <a:spLocks noChangeArrowheads="1"/>
          </p:cNvSpPr>
          <p:nvPr/>
        </p:nvSpPr>
        <p:spPr bwMode="auto">
          <a:xfrm>
            <a:off x="4876800" y="2057400"/>
            <a:ext cx="49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2)</a:t>
            </a:r>
            <a:endParaRPr lang="en-US" altLang="en-US" sz="2800"/>
          </a:p>
        </p:txBody>
      </p:sp>
      <p:sp>
        <p:nvSpPr>
          <p:cNvPr id="37898" name="TextBox 10"/>
          <p:cNvSpPr txBox="1">
            <a:spLocks noChangeArrowheads="1"/>
          </p:cNvSpPr>
          <p:nvPr/>
        </p:nvSpPr>
        <p:spPr bwMode="auto">
          <a:xfrm>
            <a:off x="1066800" y="4343400"/>
            <a:ext cx="49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3)</a:t>
            </a:r>
            <a:endParaRPr lang="en-US" altLang="en-US" sz="2800"/>
          </a:p>
        </p:txBody>
      </p:sp>
      <p:sp>
        <p:nvSpPr>
          <p:cNvPr id="37899" name="TextBox 11"/>
          <p:cNvSpPr txBox="1">
            <a:spLocks noChangeArrowheads="1"/>
          </p:cNvSpPr>
          <p:nvPr/>
        </p:nvSpPr>
        <p:spPr bwMode="auto">
          <a:xfrm>
            <a:off x="4876800" y="4343400"/>
            <a:ext cx="49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/>
              <a:t>4)</a:t>
            </a:r>
            <a:endParaRPr lang="en-US" altLang="en-US" sz="2800"/>
          </a:p>
        </p:txBody>
      </p:sp>
      <p:sp>
        <p:nvSpPr>
          <p:cNvPr id="37900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10455275" y="6477000"/>
            <a:ext cx="879475" cy="274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98D677-4F42-4978-BD6C-98B651CF72E8}" type="slidenum">
              <a:rPr lang="en-US" altLang="en-US">
                <a:solidFill>
                  <a:srgbClr val="FFFFFF"/>
                </a:solidFill>
              </a:rPr>
            </a:fld>
            <a:endParaRPr lang="en-US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735"/>
            <a:ext cx="10515600" cy="868045"/>
          </a:xfrm>
        </p:spPr>
        <p:txBody>
          <a:bodyPr/>
          <a:lstStyle/>
          <a:p>
            <a:r>
              <a:rPr lang="en-US" dirty="0" err="1"/>
              <a:t>Greibach</a:t>
            </a:r>
            <a:r>
              <a:rPr lang="en-US" dirty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40" y="1095375"/>
            <a:ext cx="11682730" cy="5081905"/>
          </a:xfrm>
        </p:spPr>
        <p:txBody>
          <a:bodyPr/>
          <a:lstStyle/>
          <a:p>
            <a:r>
              <a:rPr lang="en-US" b="0" dirty="0" smtClean="0"/>
              <a:t>A CFG G is </a:t>
            </a:r>
            <a:r>
              <a:rPr lang="en-US" b="0" dirty="0"/>
              <a:t>in </a:t>
            </a:r>
            <a:r>
              <a:rPr lang="en-US" b="0" dirty="0" err="1"/>
              <a:t>Greibach</a:t>
            </a:r>
            <a:r>
              <a:rPr lang="en-US" b="0" dirty="0"/>
              <a:t> Normal Form if </a:t>
            </a:r>
            <a:endParaRPr lang="en-US" b="0" dirty="0" smtClean="0"/>
          </a:p>
          <a:p>
            <a:pPr lvl="1"/>
            <a:r>
              <a:rPr lang="en-US" b="0" dirty="0" smtClean="0"/>
              <a:t>every production </a:t>
            </a:r>
            <a:r>
              <a:rPr lang="en-US" b="0" dirty="0"/>
              <a:t>is of the form </a:t>
            </a:r>
            <a:r>
              <a:rPr lang="en-US" b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i="1" dirty="0" smtClean="0">
                <a:solidFill>
                  <a:srgbClr val="FF0000"/>
                </a:solidFill>
              </a:rPr>
              <a:t>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i="1" dirty="0" smtClean="0">
                <a:solidFill>
                  <a:srgbClr val="FF0000"/>
                </a:solidFill>
              </a:rPr>
              <a:t>a</a:t>
            </a:r>
            <a:r>
              <a:rPr lang="en-US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b="0" dirty="0" smtClean="0"/>
              <a:t> </a:t>
            </a:r>
            <a:r>
              <a:rPr lang="en-US" b="0" dirty="0"/>
              <a:t>, where </a:t>
            </a:r>
            <a:r>
              <a:rPr lang="en-US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</a:t>
            </a:r>
            <a:r>
              <a:rPr lang="en-US" b="0" dirty="0" smtClean="0">
                <a:solidFill>
                  <a:srgbClr val="FF0000"/>
                </a:solidFill>
              </a:rPr>
              <a:t>V*</a:t>
            </a:r>
            <a:r>
              <a:rPr lang="en-US" b="0" dirty="0" smtClean="0"/>
              <a:t> </a:t>
            </a:r>
            <a:r>
              <a:rPr lang="en-US" b="0" dirty="0"/>
              <a:t>and </a:t>
            </a:r>
            <a:r>
              <a:rPr lang="en-US" b="0" dirty="0" smtClean="0"/>
              <a:t>   </a:t>
            </a:r>
            <a:r>
              <a:rPr lang="en-US" b="0" i="1" dirty="0" smtClean="0">
                <a:solidFill>
                  <a:srgbClr val="FF0000"/>
                </a:solidFill>
              </a:rPr>
              <a:t>a</a:t>
            </a:r>
            <a:r>
              <a:rPr lang="en-US" b="0" dirty="0" smtClean="0">
                <a:solidFill>
                  <a:srgbClr val="FF0000"/>
                </a:solidFill>
              </a:rPr>
              <a:t> </a:t>
            </a:r>
            <a:r>
              <a:rPr lang="en-US" b="0" dirty="0" smtClean="0">
                <a:solidFill>
                  <a:srgbClr val="FF0000"/>
                </a:solidFill>
                <a:sym typeface="Symbol" panose="05050102010706020507" pitchFamily="18" charset="2"/>
              </a:rPr>
              <a:t></a:t>
            </a:r>
            <a:r>
              <a:rPr lang="en-US" b="0" dirty="0" smtClean="0">
                <a:sym typeface="Symbol" panose="05050102010706020507" pitchFamily="18" charset="2"/>
              </a:rPr>
              <a:t> (</a:t>
            </a:r>
            <a:r>
              <a:rPr lang="en-US" b="0" i="1" dirty="0" smtClean="0">
                <a:sym typeface="Symbol" panose="05050102010706020507" pitchFamily="18" charset="2"/>
              </a:rPr>
              <a:t></a:t>
            </a:r>
            <a:r>
              <a:rPr lang="en-US" b="0" dirty="0" smtClean="0">
                <a:sym typeface="Symbol" panose="05050102010706020507" pitchFamily="18" charset="2"/>
              </a:rPr>
              <a:t> </a:t>
            </a:r>
            <a:r>
              <a:rPr lang="en-US" b="0" dirty="0" smtClean="0"/>
              <a:t>may </a:t>
            </a:r>
            <a:r>
              <a:rPr lang="en-US" b="0" dirty="0"/>
              <a:t>be </a:t>
            </a:r>
            <a:r>
              <a:rPr lang="en-US" b="0" i="1" dirty="0" smtClean="0">
                <a:sym typeface="Symbol" panose="05050102010706020507" pitchFamily="18" charset="2"/>
              </a:rPr>
              <a:t></a:t>
            </a:r>
            <a:r>
              <a:rPr lang="en-US" b="0" dirty="0" smtClean="0"/>
              <a:t>) </a:t>
            </a:r>
            <a:r>
              <a:rPr lang="en-US" b="0" dirty="0"/>
              <a:t>and </a:t>
            </a:r>
            <a:endParaRPr lang="en-US" b="0" dirty="0" smtClean="0"/>
          </a:p>
          <a:p>
            <a:pPr lvl="1"/>
            <a:r>
              <a:rPr lang="en-US" b="0" i="1" dirty="0" smtClean="0"/>
              <a:t>S</a:t>
            </a:r>
            <a:r>
              <a:rPr lang="en-US" b="0" dirty="0" smtClean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 smtClean="0">
                <a:sym typeface="Symbol" panose="05050102010706020507" pitchFamily="18" charset="2"/>
              </a:rPr>
              <a:t></a:t>
            </a:r>
            <a:r>
              <a:rPr lang="en-US" b="0" dirty="0" smtClean="0"/>
              <a:t> </a:t>
            </a:r>
            <a:r>
              <a:rPr lang="en-US" b="0" dirty="0"/>
              <a:t>is in G if </a:t>
            </a:r>
            <a:r>
              <a:rPr lang="en-US" b="0" i="1" dirty="0" smtClean="0">
                <a:sym typeface="Symbol" panose="05050102010706020507" pitchFamily="18" charset="2"/>
              </a:rPr>
              <a:t> </a:t>
            </a:r>
            <a:r>
              <a:rPr lang="en-US" b="0" dirty="0" smtClean="0">
                <a:sym typeface="Symbol" panose="05050102010706020507" pitchFamily="18" charset="2"/>
              </a:rPr>
              <a:t></a:t>
            </a:r>
            <a:r>
              <a:rPr lang="en-US" b="0" dirty="0" smtClean="0"/>
              <a:t> </a:t>
            </a:r>
            <a:r>
              <a:rPr lang="en-US" b="0" i="1" dirty="0" smtClean="0"/>
              <a:t>L</a:t>
            </a:r>
            <a:r>
              <a:rPr lang="en-US" b="0" dirty="0" smtClean="0"/>
              <a:t>(</a:t>
            </a:r>
            <a:r>
              <a:rPr lang="en-US" b="0" i="1" dirty="0" smtClean="0"/>
              <a:t>G</a:t>
            </a:r>
            <a:r>
              <a:rPr lang="en-US" b="0" dirty="0"/>
              <a:t>). </a:t>
            </a:r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When </a:t>
            </a:r>
            <a:r>
              <a:rPr lang="en-US" b="0" i="1" dirty="0" smtClean="0">
                <a:sym typeface="Symbol" panose="05050102010706020507" pitchFamily="18" charset="2"/>
              </a:rPr>
              <a:t></a:t>
            </a:r>
            <a:r>
              <a:rPr lang="en-US" b="0" dirty="0" smtClean="0">
                <a:sym typeface="Symbol" panose="05050102010706020507" pitchFamily="18" charset="2"/>
              </a:rPr>
              <a:t> </a:t>
            </a:r>
            <a:r>
              <a:rPr lang="en-US" b="0" dirty="0" smtClean="0"/>
              <a:t> </a:t>
            </a:r>
            <a:r>
              <a:rPr lang="en-US" b="0" i="1" dirty="0"/>
              <a:t>L</a:t>
            </a:r>
            <a:r>
              <a:rPr lang="en-US" b="0" dirty="0"/>
              <a:t>(</a:t>
            </a:r>
            <a:r>
              <a:rPr lang="en-US" b="0" i="1" dirty="0"/>
              <a:t>G</a:t>
            </a:r>
            <a:r>
              <a:rPr lang="en-US" b="0" dirty="0"/>
              <a:t>), we assume that </a:t>
            </a:r>
            <a:r>
              <a:rPr lang="en-US" b="0" i="1" dirty="0"/>
              <a:t>S</a:t>
            </a:r>
            <a:r>
              <a:rPr lang="en-US" b="0" dirty="0"/>
              <a:t> does not appear on the R.H.S. of any production. </a:t>
            </a:r>
            <a:endParaRPr lang="en-US" b="0" dirty="0" smtClean="0"/>
          </a:p>
          <a:p>
            <a:r>
              <a:rPr lang="en-US" b="0" dirty="0" smtClean="0"/>
              <a:t>For </a:t>
            </a:r>
            <a:r>
              <a:rPr lang="en-US" b="0" dirty="0"/>
              <a:t>example, G given by 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 smtClean="0"/>
              <a:t>	S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dirty="0" err="1" smtClean="0"/>
              <a:t>aAB</a:t>
            </a:r>
            <a:r>
              <a:rPr lang="en-US" b="0" dirty="0" smtClean="0"/>
              <a:t> </a:t>
            </a:r>
            <a:r>
              <a:rPr lang="en-US" b="0" dirty="0"/>
              <a:t>| A, </a:t>
            </a:r>
            <a:r>
              <a:rPr lang="en-US" b="0" dirty="0" smtClean="0"/>
              <a:t>  A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dirty="0" err="1"/>
              <a:t>bC</a:t>
            </a:r>
            <a:r>
              <a:rPr lang="en-US" b="0" dirty="0"/>
              <a:t>, </a:t>
            </a:r>
            <a:r>
              <a:rPr lang="en-US" b="0" dirty="0" smtClean="0"/>
              <a:t>  B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dirty="0"/>
              <a:t>b, </a:t>
            </a:r>
            <a:r>
              <a:rPr lang="en-US" b="0" dirty="0" smtClean="0"/>
              <a:t> C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dirty="0"/>
              <a:t>c 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 smtClean="0"/>
              <a:t>is </a:t>
            </a:r>
            <a:r>
              <a:rPr lang="en-US" b="0" dirty="0"/>
              <a:t>in GNF.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Greibach</a:t>
            </a:r>
            <a:r>
              <a:rPr lang="en-US" dirty="0"/>
              <a:t>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" y="1033145"/>
            <a:ext cx="11944350" cy="514413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2800" b="0" dirty="0" smtClean="0"/>
              <a:t>For converting any CFG G into GNF, we use this two technical lemmas:</a:t>
            </a:r>
            <a:endParaRPr lang="en-US" sz="2800" b="0" dirty="0" smtClean="0"/>
          </a:p>
          <a:p>
            <a:pPr marL="118745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0" u="sng" dirty="0" smtClean="0"/>
              <a:t>Lemma </a:t>
            </a:r>
            <a:r>
              <a:rPr lang="en-US" sz="2800" b="0" u="sng" dirty="0"/>
              <a:t>1</a:t>
            </a:r>
            <a:r>
              <a:rPr lang="en-US" sz="2800" b="0" dirty="0"/>
              <a:t>: </a:t>
            </a:r>
            <a:endParaRPr lang="en-US" sz="2800" b="0" dirty="0" smtClean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0" dirty="0" smtClean="0"/>
              <a:t>Let </a:t>
            </a:r>
            <a:r>
              <a:rPr lang="en-US" b="0" dirty="0"/>
              <a:t>G = (</a:t>
            </a:r>
            <a:r>
              <a:rPr lang="en-US" b="0" dirty="0" smtClean="0"/>
              <a:t>V, T, </a:t>
            </a:r>
            <a:r>
              <a:rPr lang="en-US" b="0" dirty="0"/>
              <a:t>P, S) be a </a:t>
            </a:r>
            <a:r>
              <a:rPr lang="en-US" b="0" dirty="0" smtClean="0"/>
              <a:t>CFG, and </a:t>
            </a:r>
            <a:r>
              <a:rPr lang="en-US" b="0" i="1" dirty="0" smtClean="0"/>
              <a:t>A</a:t>
            </a:r>
            <a:r>
              <a:rPr lang="en-US" b="0" dirty="0" smtClean="0"/>
              <a:t>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i="1" dirty="0" smtClean="0"/>
              <a:t>B</a:t>
            </a:r>
            <a:r>
              <a:rPr lang="en-US" b="0" i="1" dirty="0" smtClean="0">
                <a:sym typeface="Symbol" panose="05050102010706020507" pitchFamily="18" charset="2"/>
              </a:rPr>
              <a:t></a:t>
            </a:r>
            <a:r>
              <a:rPr lang="en-US" b="0" dirty="0" smtClean="0"/>
              <a:t>  be </a:t>
            </a:r>
            <a:r>
              <a:rPr lang="en-US" b="0" dirty="0"/>
              <a:t>an </a:t>
            </a:r>
            <a:r>
              <a:rPr lang="en-US" b="0" i="1" dirty="0"/>
              <a:t>A</a:t>
            </a:r>
            <a:r>
              <a:rPr lang="en-US" b="0" dirty="0"/>
              <a:t>-production in </a:t>
            </a:r>
            <a:r>
              <a:rPr lang="en-US" b="0" i="1" dirty="0"/>
              <a:t>P</a:t>
            </a:r>
            <a:r>
              <a:rPr lang="en-US" b="0" dirty="0"/>
              <a:t>. </a:t>
            </a:r>
            <a:r>
              <a:rPr lang="en-US" b="0" dirty="0" smtClean="0"/>
              <a:t>Let </a:t>
            </a:r>
            <a:r>
              <a:rPr lang="en-US" b="0" dirty="0"/>
              <a:t>the </a:t>
            </a:r>
            <a:r>
              <a:rPr lang="en-US" b="0" i="1" dirty="0"/>
              <a:t>B</a:t>
            </a:r>
            <a:r>
              <a:rPr lang="en-US" b="0" dirty="0"/>
              <a:t>-productions be </a:t>
            </a:r>
            <a:r>
              <a:rPr lang="en-US" b="0" i="1" dirty="0" smtClean="0"/>
              <a:t>B </a:t>
            </a:r>
            <a:r>
              <a:rPr lang="en-US" b="0" dirty="0" smtClean="0">
                <a:sym typeface="Symbol" panose="05050102010706020507" pitchFamily="18" charset="2"/>
              </a:rPr>
              <a:t> 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i="1" dirty="0" smtClean="0"/>
              <a:t>1 </a:t>
            </a:r>
            <a:r>
              <a:rPr lang="en-US" b="0" dirty="0" smtClean="0"/>
              <a:t>| 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i="1" dirty="0" smtClean="0"/>
              <a:t>2 </a:t>
            </a:r>
            <a:r>
              <a:rPr lang="en-US" b="0" dirty="0" smtClean="0"/>
              <a:t>| . . . | 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i="1" dirty="0" smtClean="0"/>
              <a:t>s </a:t>
            </a:r>
            <a:r>
              <a:rPr lang="en-US" b="0" dirty="0" smtClean="0"/>
              <a:t>. Define </a:t>
            </a:r>
            <a:r>
              <a:rPr lang="en-US" b="0" i="1" dirty="0"/>
              <a:t>P1</a:t>
            </a:r>
            <a:r>
              <a:rPr lang="en-US" b="0" dirty="0"/>
              <a:t> = (</a:t>
            </a:r>
            <a:r>
              <a:rPr lang="en-US" b="0" i="1" dirty="0"/>
              <a:t>P</a:t>
            </a:r>
            <a:r>
              <a:rPr lang="en-US" b="0" dirty="0"/>
              <a:t> – </a:t>
            </a:r>
            <a:r>
              <a:rPr lang="en-US" b="0" dirty="0" smtClean="0"/>
              <a:t>{</a:t>
            </a:r>
            <a:r>
              <a:rPr lang="en-US" b="0" i="1" dirty="0" smtClean="0"/>
              <a:t>A</a:t>
            </a:r>
            <a:r>
              <a:rPr lang="en-US" b="0" dirty="0" smtClean="0"/>
              <a:t>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dirty="0"/>
              <a:t> </a:t>
            </a:r>
            <a:r>
              <a:rPr lang="en-US" b="0" i="1" dirty="0"/>
              <a:t>B</a:t>
            </a:r>
            <a:r>
              <a:rPr lang="en-US" b="0" i="1" dirty="0">
                <a:sym typeface="Symbol" panose="05050102010706020507" pitchFamily="18" charset="2"/>
              </a:rPr>
              <a:t></a:t>
            </a:r>
            <a:r>
              <a:rPr lang="en-US" b="0" dirty="0"/>
              <a:t> </a:t>
            </a:r>
            <a:r>
              <a:rPr lang="en-US" b="0" dirty="0" smtClean="0"/>
              <a:t>}) </a:t>
            </a:r>
            <a:r>
              <a:rPr lang="en-US" b="0" dirty="0" smtClean="0">
                <a:sym typeface="Symbol" panose="05050102010706020507" pitchFamily="18" charset="2"/>
              </a:rPr>
              <a:t> {</a:t>
            </a:r>
            <a:r>
              <a:rPr lang="en-US" b="0" i="1" dirty="0" smtClean="0">
                <a:sym typeface="Symbol" panose="05050102010706020507" pitchFamily="18" charset="2"/>
              </a:rPr>
              <a:t>A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i="1" baseline="-25000" dirty="0" err="1" smtClean="0"/>
              <a:t>i</a:t>
            </a:r>
            <a:r>
              <a:rPr lang="en-US" b="0" i="1" dirty="0" smtClean="0">
                <a:sym typeface="Symbol" panose="05050102010706020507" pitchFamily="18" charset="2"/>
              </a:rPr>
              <a:t></a:t>
            </a:r>
            <a:r>
              <a:rPr lang="en-US" b="0" dirty="0" smtClean="0"/>
              <a:t> | 1 </a:t>
            </a:r>
            <a:r>
              <a:rPr lang="en-US" b="0" dirty="0" smtClean="0">
                <a:sym typeface="Symbol" panose="05050102010706020507" pitchFamily="18" charset="2"/>
              </a:rPr>
              <a:t> </a:t>
            </a:r>
            <a:r>
              <a:rPr lang="en-US" b="0" dirty="0" smtClean="0"/>
              <a:t>I </a:t>
            </a:r>
            <a:r>
              <a:rPr lang="en-US" b="0" dirty="0" smtClean="0">
                <a:sym typeface="Symbol" panose="05050102010706020507" pitchFamily="18" charset="2"/>
              </a:rPr>
              <a:t> </a:t>
            </a:r>
            <a:r>
              <a:rPr lang="en-US" b="0" dirty="0" smtClean="0"/>
              <a:t>s }. Then</a:t>
            </a:r>
            <a:r>
              <a:rPr lang="en-US" b="0" dirty="0"/>
              <a:t>, G1 = (</a:t>
            </a:r>
            <a:r>
              <a:rPr lang="en-US" b="0" dirty="0" smtClean="0"/>
              <a:t>V, T, </a:t>
            </a:r>
            <a:r>
              <a:rPr lang="en-US" b="0" dirty="0"/>
              <a:t>P1, S) is a </a:t>
            </a:r>
            <a:r>
              <a:rPr lang="en-US" b="0" dirty="0" smtClean="0"/>
              <a:t>CFG equivalent </a:t>
            </a:r>
            <a:r>
              <a:rPr lang="en-US" b="0" dirty="0"/>
              <a:t>to G</a:t>
            </a:r>
            <a:r>
              <a:rPr lang="en-US" b="0" dirty="0" smtClean="0"/>
              <a:t>.</a:t>
            </a:r>
            <a:endParaRPr lang="en-US" b="0" dirty="0" smtClean="0"/>
          </a:p>
          <a:p>
            <a:pPr marL="118745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0" u="sng" dirty="0" smtClean="0"/>
              <a:t>Lemma 2</a:t>
            </a:r>
            <a:r>
              <a:rPr lang="en-US" sz="2800" b="0" dirty="0" smtClean="0"/>
              <a:t>:</a:t>
            </a:r>
            <a:endParaRPr lang="en-US" sz="2800" b="0" dirty="0" smtClean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0" dirty="0"/>
              <a:t>Let G = (</a:t>
            </a:r>
            <a:r>
              <a:rPr lang="en-US" b="0" dirty="0" smtClean="0"/>
              <a:t>V, T, </a:t>
            </a:r>
            <a:r>
              <a:rPr lang="en-US" b="0" dirty="0"/>
              <a:t>P, S) be </a:t>
            </a:r>
            <a:r>
              <a:rPr lang="en-US" b="0" dirty="0" smtClean="0"/>
              <a:t>a CFG, and let </a:t>
            </a:r>
            <a:r>
              <a:rPr lang="en-US" b="0" dirty="0"/>
              <a:t>the set of </a:t>
            </a:r>
            <a:r>
              <a:rPr lang="en-US" b="0" i="1" dirty="0"/>
              <a:t>A</a:t>
            </a:r>
            <a:r>
              <a:rPr lang="en-US" b="0" dirty="0"/>
              <a:t>-productions be </a:t>
            </a:r>
            <a:endParaRPr lang="en-US" b="0" dirty="0"/>
          </a:p>
          <a:p>
            <a:pPr marL="457200" lvl="1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b="0" i="1" dirty="0" smtClean="0"/>
              <a:t>      		A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i="1" dirty="0"/>
              <a:t>A</a:t>
            </a:r>
            <a:r>
              <a:rPr lang="en-US" b="0" dirty="0"/>
              <a:t>α</a:t>
            </a:r>
            <a:r>
              <a:rPr lang="en-US" b="0" baseline="-25000" dirty="0"/>
              <a:t>1</a:t>
            </a:r>
            <a:r>
              <a:rPr lang="en-US" b="0" dirty="0"/>
              <a:t> | . . . |</a:t>
            </a:r>
            <a:r>
              <a:rPr lang="en-US" b="0" i="1" dirty="0" smtClean="0"/>
              <a:t>A</a:t>
            </a:r>
            <a:r>
              <a:rPr lang="en-US" b="0" dirty="0" smtClean="0"/>
              <a:t>α</a:t>
            </a:r>
            <a:r>
              <a:rPr lang="en-US" b="0" baseline="-25000" dirty="0" smtClean="0"/>
              <a:t>r</a:t>
            </a:r>
            <a:r>
              <a:rPr lang="en-US" b="0" dirty="0" smtClean="0"/>
              <a:t> </a:t>
            </a:r>
            <a:r>
              <a:rPr lang="en-US" b="0" dirty="0"/>
              <a:t>| </a:t>
            </a:r>
            <a:r>
              <a:rPr lang="en-US" b="0" i="1" dirty="0">
                <a:sym typeface="Symbol" panose="05050102010706020507" pitchFamily="18" charset="2"/>
              </a:rPr>
              <a:t></a:t>
            </a:r>
            <a:r>
              <a:rPr lang="en-US" b="0" i="1" dirty="0"/>
              <a:t>1</a:t>
            </a:r>
            <a:r>
              <a:rPr lang="en-US" b="0" dirty="0" smtClean="0"/>
              <a:t> </a:t>
            </a:r>
            <a:r>
              <a:rPr lang="en-US" b="0" dirty="0"/>
              <a:t>| . . . | 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dirty="0" smtClean="0"/>
              <a:t>s (</a:t>
            </a:r>
            <a:r>
              <a:rPr lang="en-US" b="0" i="1" dirty="0" smtClean="0">
                <a:sym typeface="Symbol" panose="05050102010706020507" pitchFamily="18" charset="2"/>
              </a:rPr>
              <a:t></a:t>
            </a:r>
            <a:r>
              <a:rPr lang="en-US" b="0" baseline="-25000" dirty="0" smtClean="0"/>
              <a:t>i</a:t>
            </a:r>
            <a:r>
              <a:rPr lang="en-US" b="0" dirty="0" smtClean="0"/>
              <a:t>'s </a:t>
            </a:r>
            <a:r>
              <a:rPr lang="en-US" b="0" dirty="0"/>
              <a:t>do not start with A</a:t>
            </a:r>
            <a:r>
              <a:rPr lang="en-US" b="0" dirty="0" smtClean="0"/>
              <a:t>).</a:t>
            </a:r>
            <a:endParaRPr lang="en-US" b="0" dirty="0" smtClean="0"/>
          </a:p>
          <a:p>
            <a:pPr lvl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b="0" dirty="0"/>
              <a:t>Let </a:t>
            </a:r>
            <a:r>
              <a:rPr lang="en-US" b="0" i="1" dirty="0"/>
              <a:t>Z</a:t>
            </a:r>
            <a:r>
              <a:rPr lang="en-US" b="0" dirty="0"/>
              <a:t> be a new </a:t>
            </a:r>
            <a:r>
              <a:rPr lang="en-US" b="0" dirty="0" smtClean="0"/>
              <a:t>variable and G1 </a:t>
            </a:r>
            <a:r>
              <a:rPr lang="en-US" b="0" dirty="0"/>
              <a:t>= (</a:t>
            </a:r>
            <a:r>
              <a:rPr lang="en-US" b="0" dirty="0" smtClean="0"/>
              <a:t>V</a:t>
            </a:r>
            <a:r>
              <a:rPr lang="en-US" b="0" dirty="0" smtClean="0">
                <a:sym typeface="Symbol" panose="05050102010706020507" pitchFamily="18" charset="2"/>
              </a:rPr>
              <a:t></a:t>
            </a:r>
            <a:r>
              <a:rPr lang="en-US" b="0" dirty="0" smtClean="0"/>
              <a:t>{Z</a:t>
            </a:r>
            <a:r>
              <a:rPr lang="en-US" b="0" dirty="0"/>
              <a:t>}, </a:t>
            </a:r>
            <a:r>
              <a:rPr lang="en-US" b="0" dirty="0" smtClean="0"/>
              <a:t>T, </a:t>
            </a:r>
            <a:r>
              <a:rPr lang="en-US" b="0" i="1" dirty="0"/>
              <a:t>P1</a:t>
            </a:r>
            <a:r>
              <a:rPr lang="en-US" b="0" dirty="0"/>
              <a:t>, S), where </a:t>
            </a:r>
            <a:r>
              <a:rPr lang="en-US" b="0" i="1" dirty="0"/>
              <a:t>P1</a:t>
            </a:r>
            <a:r>
              <a:rPr lang="en-US" b="0" dirty="0"/>
              <a:t> is defined as follows: </a:t>
            </a:r>
            <a:endParaRPr lang="en-US" b="0" dirty="0" smtClean="0"/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AutoNum type="romanLcParenBoth"/>
            </a:pPr>
            <a:r>
              <a:rPr lang="en-US" b="0" dirty="0" smtClean="0"/>
              <a:t>The </a:t>
            </a:r>
            <a:r>
              <a:rPr lang="en-US" b="0" dirty="0"/>
              <a:t>set of </a:t>
            </a:r>
            <a:r>
              <a:rPr lang="en-US" b="0" i="1" dirty="0"/>
              <a:t>A</a:t>
            </a:r>
            <a:r>
              <a:rPr lang="en-US" b="0" dirty="0"/>
              <a:t>-productions in </a:t>
            </a:r>
            <a:r>
              <a:rPr lang="en-US" b="0" i="1" dirty="0"/>
              <a:t>P1</a:t>
            </a:r>
            <a:r>
              <a:rPr lang="en-US" b="0" dirty="0"/>
              <a:t> are </a:t>
            </a:r>
            <a:r>
              <a:rPr lang="en-US" b="0" dirty="0" smtClean="0"/>
              <a:t> </a:t>
            </a:r>
            <a:r>
              <a:rPr lang="en-US" b="0" i="1" dirty="0" smtClean="0"/>
              <a:t>A</a:t>
            </a:r>
            <a:r>
              <a:rPr lang="en-US" b="0" dirty="0" smtClean="0"/>
              <a:t>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i="1" dirty="0">
                <a:sym typeface="Symbol" panose="05050102010706020507" pitchFamily="18" charset="2"/>
              </a:rPr>
              <a:t></a:t>
            </a:r>
            <a:r>
              <a:rPr lang="en-US" b="0" i="1" dirty="0"/>
              <a:t>1</a:t>
            </a:r>
            <a:r>
              <a:rPr lang="en-US" b="0" dirty="0"/>
              <a:t> | . . . | </a:t>
            </a:r>
            <a:r>
              <a:rPr lang="en-US" b="0" i="1" dirty="0">
                <a:sym typeface="Symbol" panose="05050102010706020507" pitchFamily="18" charset="2"/>
              </a:rPr>
              <a:t></a:t>
            </a:r>
            <a:r>
              <a:rPr lang="en-US" b="0" dirty="0" smtClean="0"/>
              <a:t>s | </a:t>
            </a:r>
            <a:r>
              <a:rPr lang="en-US" b="0" i="1" dirty="0">
                <a:sym typeface="Symbol" panose="05050102010706020507" pitchFamily="18" charset="2"/>
              </a:rPr>
              <a:t></a:t>
            </a:r>
            <a:r>
              <a:rPr lang="en-US" b="0" i="1" dirty="0" smtClean="0"/>
              <a:t>1</a:t>
            </a:r>
            <a:r>
              <a:rPr lang="en-US" b="0" dirty="0" smtClean="0"/>
              <a:t>Z </a:t>
            </a:r>
            <a:r>
              <a:rPr lang="en-US" b="0" dirty="0"/>
              <a:t>| . . . </a:t>
            </a:r>
            <a:r>
              <a:rPr lang="en-US" b="0" dirty="0" smtClean="0"/>
              <a:t>| </a:t>
            </a:r>
            <a:r>
              <a:rPr lang="en-US" b="0" i="1" dirty="0">
                <a:sym typeface="Symbol" panose="05050102010706020507" pitchFamily="18" charset="2"/>
              </a:rPr>
              <a:t></a:t>
            </a:r>
            <a:r>
              <a:rPr lang="en-US" b="0" dirty="0" err="1" smtClean="0"/>
              <a:t>sZ</a:t>
            </a:r>
            <a:r>
              <a:rPr lang="en-US" b="0" dirty="0" smtClean="0"/>
              <a:t> </a:t>
            </a:r>
            <a:endParaRPr lang="en-US" b="0" dirty="0" smtClean="0"/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AutoNum type="romanLcParenBoth"/>
            </a:pPr>
            <a:r>
              <a:rPr lang="en-US" b="0" dirty="0" smtClean="0"/>
              <a:t>The </a:t>
            </a:r>
            <a:r>
              <a:rPr lang="en-US" b="0" dirty="0"/>
              <a:t>set of </a:t>
            </a:r>
            <a:r>
              <a:rPr lang="en-US" b="0" i="1" dirty="0"/>
              <a:t>Z</a:t>
            </a:r>
            <a:r>
              <a:rPr lang="en-US" b="0" dirty="0"/>
              <a:t>-productions in P1 are  </a:t>
            </a:r>
            <a:r>
              <a:rPr lang="en-US" b="0" dirty="0" smtClean="0"/>
              <a:t> </a:t>
            </a:r>
            <a:r>
              <a:rPr lang="en-US" b="0" i="1" dirty="0" smtClean="0"/>
              <a:t>Z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α</a:t>
            </a:r>
            <a:r>
              <a:rPr lang="en-US" b="0" baseline="-25000" dirty="0" smtClean="0"/>
              <a:t>1</a:t>
            </a:r>
            <a:r>
              <a:rPr lang="en-US" b="0" dirty="0" smtClean="0"/>
              <a:t> </a:t>
            </a:r>
            <a:r>
              <a:rPr lang="en-US" b="0" dirty="0"/>
              <a:t>| . . . |</a:t>
            </a:r>
            <a:r>
              <a:rPr lang="en-US" b="0" dirty="0" smtClean="0"/>
              <a:t>α</a:t>
            </a:r>
            <a:r>
              <a:rPr lang="en-US" b="0" baseline="-25000" dirty="0" smtClean="0"/>
              <a:t>r</a:t>
            </a:r>
            <a:r>
              <a:rPr lang="en-US" b="0" dirty="0" smtClean="0"/>
              <a:t> | </a:t>
            </a:r>
            <a:r>
              <a:rPr lang="en-US" b="0" dirty="0"/>
              <a:t>α</a:t>
            </a:r>
            <a:r>
              <a:rPr lang="en-US" b="0" baseline="-25000" dirty="0"/>
              <a:t>1</a:t>
            </a:r>
            <a:r>
              <a:rPr lang="en-US" b="0" dirty="0"/>
              <a:t>Z | . . . </a:t>
            </a:r>
            <a:r>
              <a:rPr lang="en-US" b="0" dirty="0" smtClean="0"/>
              <a:t>| α</a:t>
            </a:r>
            <a:r>
              <a:rPr lang="en-US" b="0" baseline="-25000" dirty="0" err="1" smtClean="0"/>
              <a:t>r</a:t>
            </a:r>
            <a:r>
              <a:rPr lang="en-US" b="0" dirty="0" err="1" smtClean="0"/>
              <a:t>Z</a:t>
            </a:r>
            <a:r>
              <a:rPr lang="en-US" b="0" dirty="0" smtClean="0"/>
              <a:t> </a:t>
            </a:r>
            <a:endParaRPr lang="en-US" b="0" dirty="0" smtClean="0"/>
          </a:p>
          <a:p>
            <a:pPr marL="1028700" lvl="1" indent="-5715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AutoNum type="romanLcParenBoth"/>
            </a:pPr>
            <a:r>
              <a:rPr lang="en-US" b="0" dirty="0" smtClean="0"/>
              <a:t>The </a:t>
            </a:r>
            <a:r>
              <a:rPr lang="en-US" b="0" dirty="0"/>
              <a:t>productions for the other variables are as in </a:t>
            </a:r>
            <a:r>
              <a:rPr lang="en-US" b="0" i="1" dirty="0"/>
              <a:t>P</a:t>
            </a:r>
            <a:r>
              <a:rPr lang="en-US" b="0" dirty="0"/>
              <a:t>. Then G1 is a CFG and equivalent to G.</a:t>
            </a:r>
            <a:endParaRPr lang="en-US" b="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endParaRPr lang="en-US" sz="25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5" y="1095375"/>
            <a:ext cx="11842115" cy="5081905"/>
          </a:xfrm>
        </p:spPr>
        <p:txBody>
          <a:bodyPr>
            <a:normAutofit lnSpcReduction="20000"/>
          </a:bodyPr>
          <a:lstStyle/>
          <a:p>
            <a:pPr marL="118745" indent="0">
              <a:buNone/>
            </a:pPr>
            <a:r>
              <a:rPr lang="en-US" sz="2920" b="0" u="sng" dirty="0"/>
              <a:t>Step </a:t>
            </a:r>
            <a:r>
              <a:rPr lang="en-US" sz="2920" b="0" u="sng" dirty="0" smtClean="0"/>
              <a:t>1</a:t>
            </a:r>
            <a:r>
              <a:rPr lang="en-US" sz="2920" b="0" dirty="0" smtClean="0"/>
              <a:t>: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Eliminate </a:t>
            </a:r>
            <a:r>
              <a:rPr lang="en-US" sz="2920" b="0" dirty="0"/>
              <a:t>null productions and then construct a grammar G in Chomsky normal form generating </a:t>
            </a:r>
            <a:r>
              <a:rPr lang="en-US" sz="2920" b="0" i="1" dirty="0"/>
              <a:t>L</a:t>
            </a:r>
            <a:r>
              <a:rPr lang="en-US" sz="2920" b="0" dirty="0"/>
              <a:t>. 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Rename </a:t>
            </a:r>
            <a:r>
              <a:rPr lang="en-US" sz="2920" b="0" dirty="0"/>
              <a:t>the variables as A1, A2, . . . , An with S = A1. 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We </a:t>
            </a:r>
            <a:r>
              <a:rPr lang="en-US" sz="2920" b="0" dirty="0"/>
              <a:t>write G as ({A1, A2, . . . , An}, Σ, P, A1). </a:t>
            </a:r>
            <a:endParaRPr lang="en-US" sz="2920" b="0" dirty="0" smtClean="0"/>
          </a:p>
          <a:p>
            <a:pPr marL="118745" indent="0">
              <a:buNone/>
            </a:pPr>
            <a:r>
              <a:rPr lang="en-US" sz="2920" b="0" u="sng" dirty="0" smtClean="0"/>
              <a:t>Step </a:t>
            </a:r>
            <a:r>
              <a:rPr lang="en-US" sz="2920" b="0" u="sng" dirty="0"/>
              <a:t>2</a:t>
            </a:r>
            <a:r>
              <a:rPr lang="en-US" sz="2920" b="0" dirty="0"/>
              <a:t>: 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To </a:t>
            </a:r>
            <a:r>
              <a:rPr lang="en-US" sz="2920" b="0" dirty="0"/>
              <a:t>get the productions in the form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i</a:t>
            </a:r>
            <a:r>
              <a:rPr lang="en-US" sz="2920" b="0" dirty="0"/>
              <a:t> </a:t>
            </a:r>
            <a:r>
              <a:rPr lang="en-US" sz="2920" b="0" dirty="0" smtClean="0">
                <a:sym typeface="Symbol" panose="05050102010706020507" pitchFamily="18" charset="2"/>
              </a:rPr>
              <a:t></a:t>
            </a:r>
            <a:r>
              <a:rPr lang="en-US" sz="2920" b="0" i="1" dirty="0" smtClean="0"/>
              <a:t>a</a:t>
            </a:r>
            <a:r>
              <a:rPr lang="en-US" sz="2920" b="0" i="1" dirty="0" smtClean="0">
                <a:sym typeface="Symbol" panose="05050102010706020507" pitchFamily="18" charset="2"/>
              </a:rPr>
              <a:t></a:t>
            </a:r>
            <a:r>
              <a:rPr lang="en-US" sz="2920" b="0" dirty="0" smtClean="0"/>
              <a:t>  </a:t>
            </a:r>
            <a:r>
              <a:rPr lang="en-US" sz="2920" b="0" dirty="0"/>
              <a:t>or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i</a:t>
            </a:r>
            <a:r>
              <a:rPr lang="en-US" sz="2920" b="0" dirty="0"/>
              <a:t> </a:t>
            </a:r>
            <a:r>
              <a:rPr lang="en-US" sz="2920" b="0" dirty="0" smtClean="0">
                <a:sym typeface="Symbol" panose="05050102010706020507" pitchFamily="18" charset="2"/>
              </a:rPr>
              <a:t></a:t>
            </a:r>
            <a:r>
              <a:rPr lang="en-US" sz="2920" b="0" i="1" dirty="0" err="1" smtClean="0"/>
              <a:t>A</a:t>
            </a:r>
            <a:r>
              <a:rPr lang="en-US" sz="2920" b="0" i="1" baseline="-25000" dirty="0" err="1" smtClean="0"/>
              <a:t>j</a:t>
            </a:r>
            <a:r>
              <a:rPr lang="en-US" sz="2920" b="0" i="1" dirty="0" smtClean="0">
                <a:sym typeface="Symbol" panose="05050102010706020507" pitchFamily="18" charset="2"/>
              </a:rPr>
              <a:t></a:t>
            </a:r>
            <a:r>
              <a:rPr lang="en-US" sz="2920" b="0" dirty="0" smtClean="0"/>
              <a:t> , </a:t>
            </a:r>
            <a:r>
              <a:rPr lang="en-US" sz="2920" b="0" dirty="0"/>
              <a:t>where </a:t>
            </a:r>
            <a:r>
              <a:rPr lang="en-US" sz="2920" b="0" i="1" dirty="0"/>
              <a:t>j &gt; </a:t>
            </a:r>
            <a:r>
              <a:rPr lang="en-US" sz="2920" b="0" i="1" dirty="0" err="1"/>
              <a:t>i</a:t>
            </a:r>
            <a:r>
              <a:rPr lang="en-US" sz="2920" b="0" dirty="0"/>
              <a:t>, convert the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i</a:t>
            </a:r>
            <a:r>
              <a:rPr lang="en-US" sz="2920" b="0" i="1" dirty="0"/>
              <a:t>-productions</a:t>
            </a:r>
            <a:r>
              <a:rPr lang="en-US" sz="2920" b="0" dirty="0"/>
              <a:t> (</a:t>
            </a:r>
            <a:r>
              <a:rPr lang="en-US" sz="2920" b="0" dirty="0" err="1"/>
              <a:t>i</a:t>
            </a:r>
            <a:r>
              <a:rPr lang="en-US" sz="2920" b="0" dirty="0"/>
              <a:t> = 1, 2, . . . , n - 1) to the form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i</a:t>
            </a:r>
            <a:r>
              <a:rPr lang="en-US" sz="2920" b="0" dirty="0"/>
              <a:t> </a:t>
            </a:r>
            <a:r>
              <a:rPr lang="en-US" sz="2920" b="0" dirty="0">
                <a:sym typeface="Symbol" panose="05050102010706020507" pitchFamily="18" charset="2"/>
              </a:rPr>
              <a:t></a:t>
            </a:r>
            <a:r>
              <a:rPr lang="en-US" sz="2920" b="0" i="1" dirty="0" smtClean="0"/>
              <a:t>A</a:t>
            </a:r>
            <a:r>
              <a:rPr lang="en-US" sz="2920" b="0" i="1" baseline="-25000" dirty="0" smtClean="0"/>
              <a:t>i</a:t>
            </a:r>
            <a:r>
              <a:rPr lang="en-US" sz="2920" b="0" i="1" dirty="0" smtClean="0">
                <a:sym typeface="Symbol" panose="05050102010706020507" pitchFamily="18" charset="2"/>
              </a:rPr>
              <a:t></a:t>
            </a:r>
            <a:r>
              <a:rPr lang="en-US" sz="2920" b="0" dirty="0" smtClean="0"/>
              <a:t>  </a:t>
            </a:r>
            <a:r>
              <a:rPr lang="en-US" sz="2920" b="0" dirty="0"/>
              <a:t>such that j &gt; </a:t>
            </a:r>
            <a:r>
              <a:rPr lang="en-US" sz="2920" b="0" dirty="0" smtClean="0"/>
              <a:t>I, using lemma 2.</a:t>
            </a:r>
            <a:endParaRPr lang="en-US" sz="2920" b="0" dirty="0" smtClean="0"/>
          </a:p>
          <a:p>
            <a:pPr marL="118745" indent="0">
              <a:buNone/>
            </a:pPr>
            <a:r>
              <a:rPr lang="en-US" sz="2920" b="0" u="sng" dirty="0" smtClean="0"/>
              <a:t>Step </a:t>
            </a:r>
            <a:r>
              <a:rPr lang="en-US" sz="2920" b="0" u="sng" dirty="0"/>
              <a:t>3</a:t>
            </a:r>
            <a:r>
              <a:rPr lang="en-US" sz="2920" b="0" dirty="0"/>
              <a:t>: 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Convert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n</a:t>
            </a:r>
            <a:r>
              <a:rPr lang="en-US" sz="2920" b="0" dirty="0"/>
              <a:t>-productions to the form </a:t>
            </a:r>
            <a:r>
              <a:rPr lang="en-US" sz="2920" b="0" i="1" dirty="0" smtClean="0"/>
              <a:t>A</a:t>
            </a:r>
            <a:r>
              <a:rPr lang="en-US" sz="2920" b="0" i="1" baseline="-25000" dirty="0" smtClean="0"/>
              <a:t>n</a:t>
            </a:r>
            <a:r>
              <a:rPr lang="en-US" sz="2920" b="0" dirty="0" smtClean="0"/>
              <a:t> </a:t>
            </a:r>
            <a:r>
              <a:rPr lang="en-US" sz="2920" b="0" dirty="0">
                <a:sym typeface="Symbol" panose="05050102010706020507" pitchFamily="18" charset="2"/>
              </a:rPr>
              <a:t></a:t>
            </a:r>
            <a:r>
              <a:rPr lang="en-US" sz="2920" b="0" i="1" dirty="0"/>
              <a:t>a</a:t>
            </a:r>
            <a:r>
              <a:rPr lang="en-US" sz="2920" b="0" i="1" dirty="0">
                <a:sym typeface="Symbol" panose="05050102010706020507" pitchFamily="18" charset="2"/>
              </a:rPr>
              <a:t></a:t>
            </a:r>
            <a:r>
              <a:rPr lang="en-US" sz="2920" b="0" dirty="0" smtClean="0"/>
              <a:t>. </a:t>
            </a:r>
            <a:r>
              <a:rPr lang="en-US" sz="2920" b="0" dirty="0"/>
              <a:t>Here, the productions of the form </a:t>
            </a:r>
            <a:r>
              <a:rPr lang="en-US" sz="2920" b="0" i="1" dirty="0" smtClean="0"/>
              <a:t>A</a:t>
            </a:r>
            <a:r>
              <a:rPr lang="en-US" sz="2920" b="0" i="1" baseline="-25000" dirty="0" smtClean="0"/>
              <a:t>n</a:t>
            </a:r>
            <a:r>
              <a:rPr lang="en-US" sz="2920" b="0" dirty="0" smtClean="0"/>
              <a:t> </a:t>
            </a:r>
            <a:r>
              <a:rPr lang="en-US" sz="2920" b="0" dirty="0" smtClean="0">
                <a:sym typeface="Symbol" panose="05050102010706020507" pitchFamily="18" charset="2"/>
              </a:rPr>
              <a:t></a:t>
            </a:r>
            <a:r>
              <a:rPr lang="en-US" sz="2920" b="0" i="1" dirty="0"/>
              <a:t> </a:t>
            </a:r>
            <a:r>
              <a:rPr lang="en-US" sz="2920" b="0" i="1" dirty="0" smtClean="0"/>
              <a:t>A</a:t>
            </a:r>
            <a:r>
              <a:rPr lang="en-US" sz="2920" b="0" i="1" baseline="-25000" dirty="0" smtClean="0"/>
              <a:t>n</a:t>
            </a:r>
            <a:r>
              <a:rPr lang="en-US" sz="2920" b="0" i="1" dirty="0" smtClean="0">
                <a:sym typeface="Symbol" panose="05050102010706020507" pitchFamily="18" charset="2"/>
              </a:rPr>
              <a:t>  </a:t>
            </a:r>
            <a:r>
              <a:rPr lang="en-US" sz="2920" b="0" dirty="0" smtClean="0"/>
              <a:t>are </a:t>
            </a:r>
            <a:r>
              <a:rPr lang="en-US" sz="2920" b="0" dirty="0"/>
              <a:t>eliminated using Lemma 2. </a:t>
            </a:r>
            <a:endParaRPr lang="en-US" sz="2920" b="0" dirty="0" smtClean="0"/>
          </a:p>
          <a:p>
            <a:pPr lvl="1"/>
            <a:r>
              <a:rPr lang="en-US" sz="2920" b="0" dirty="0" smtClean="0"/>
              <a:t>The </a:t>
            </a:r>
            <a:r>
              <a:rPr lang="en-US" sz="2920" b="0" dirty="0"/>
              <a:t>resulting </a:t>
            </a:r>
            <a:r>
              <a:rPr lang="en-US" sz="2920" b="0" i="1" dirty="0" smtClean="0"/>
              <a:t>A</a:t>
            </a:r>
            <a:r>
              <a:rPr lang="en-US" sz="2920" b="0" i="1" baseline="-25000" dirty="0" smtClean="0"/>
              <a:t>n</a:t>
            </a:r>
            <a:r>
              <a:rPr lang="en-US" sz="2920" b="0" dirty="0" smtClean="0"/>
              <a:t>-productions are </a:t>
            </a:r>
            <a:r>
              <a:rPr lang="en-US" sz="2920" b="0" dirty="0"/>
              <a:t>of the form </a:t>
            </a:r>
            <a:r>
              <a:rPr lang="en-US" sz="2920" b="0" i="1" dirty="0"/>
              <a:t>A</a:t>
            </a:r>
            <a:r>
              <a:rPr lang="en-US" sz="2920" b="0" i="1" baseline="-25000" dirty="0"/>
              <a:t>n</a:t>
            </a:r>
            <a:r>
              <a:rPr lang="en-US" sz="2920" b="0" dirty="0"/>
              <a:t> </a:t>
            </a:r>
            <a:r>
              <a:rPr lang="en-US" sz="2920" b="0" dirty="0">
                <a:sym typeface="Symbol" panose="05050102010706020507" pitchFamily="18" charset="2"/>
              </a:rPr>
              <a:t></a:t>
            </a:r>
            <a:r>
              <a:rPr lang="en-US" sz="2920" b="0" i="1" dirty="0"/>
              <a:t>a</a:t>
            </a:r>
            <a:r>
              <a:rPr lang="en-US" sz="2920" b="0" i="1" dirty="0">
                <a:sym typeface="Symbol" panose="05050102010706020507" pitchFamily="18" charset="2"/>
              </a:rPr>
              <a:t></a:t>
            </a:r>
            <a:r>
              <a:rPr lang="en-US" sz="2920" b="0" dirty="0" smtClean="0"/>
              <a:t>.</a:t>
            </a:r>
            <a:endParaRPr lang="en-US" sz="2920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0205"/>
            <a:ext cx="10515600" cy="663575"/>
          </a:xfrm>
        </p:spPr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35" y="1095375"/>
            <a:ext cx="11812270" cy="5081905"/>
          </a:xfrm>
        </p:spPr>
        <p:txBody>
          <a:bodyPr>
            <a:normAutofit/>
          </a:bodyPr>
          <a:lstStyle/>
          <a:p>
            <a:pPr marL="118745" indent="0">
              <a:buNone/>
            </a:pPr>
            <a:r>
              <a:rPr lang="en-US" b="0" u="sng" dirty="0"/>
              <a:t>Step 4</a:t>
            </a:r>
            <a:r>
              <a:rPr lang="en-US" b="0" dirty="0"/>
              <a:t>: </a:t>
            </a:r>
            <a:endParaRPr lang="en-US" b="0" dirty="0" smtClean="0"/>
          </a:p>
          <a:p>
            <a:pPr lvl="1"/>
            <a:r>
              <a:rPr lang="en-US" b="0" dirty="0" smtClean="0"/>
              <a:t>Modify </a:t>
            </a:r>
            <a:r>
              <a:rPr lang="en-US" b="0" dirty="0"/>
              <a:t>the </a:t>
            </a:r>
            <a:r>
              <a:rPr lang="en-US" b="0" i="1" dirty="0"/>
              <a:t>A</a:t>
            </a:r>
            <a:r>
              <a:rPr lang="en-US" b="0" i="1" baseline="-25000" dirty="0"/>
              <a:t>i</a:t>
            </a:r>
            <a:r>
              <a:rPr lang="en-US" b="0" dirty="0"/>
              <a:t>-productions to the form </a:t>
            </a:r>
            <a:r>
              <a:rPr lang="en-US" b="0" i="1" dirty="0" smtClean="0"/>
              <a:t>A</a:t>
            </a:r>
            <a:r>
              <a:rPr lang="en-US" b="0" i="1" baseline="-25000" dirty="0" smtClean="0"/>
              <a:t>i</a:t>
            </a:r>
            <a:r>
              <a:rPr lang="en-US" b="0" dirty="0" smtClean="0"/>
              <a:t> </a:t>
            </a:r>
            <a:r>
              <a:rPr lang="en-US" b="0" dirty="0" smtClean="0">
                <a:sym typeface="Symbol" panose="05050102010706020507" pitchFamily="18" charset="2"/>
              </a:rPr>
              <a:t> </a:t>
            </a:r>
            <a:r>
              <a:rPr lang="en-US" b="0" i="1" dirty="0" smtClean="0"/>
              <a:t>a</a:t>
            </a:r>
            <a:r>
              <a:rPr lang="en-US" b="0" i="1" dirty="0">
                <a:sym typeface="Symbol" panose="05050102010706020507" pitchFamily="18" charset="2"/>
              </a:rPr>
              <a:t> </a:t>
            </a:r>
            <a:r>
              <a:rPr lang="en-US" b="0" i="1" dirty="0" smtClean="0">
                <a:sym typeface="Symbol" panose="05050102010706020507" pitchFamily="18" charset="2"/>
              </a:rPr>
              <a:t> </a:t>
            </a:r>
            <a:r>
              <a:rPr lang="en-US" b="0" dirty="0" smtClean="0"/>
              <a:t>for </a:t>
            </a:r>
            <a:r>
              <a:rPr lang="en-US" b="0" dirty="0" err="1"/>
              <a:t>i</a:t>
            </a:r>
            <a:r>
              <a:rPr lang="en-US" b="0" dirty="0"/>
              <a:t> = 1, 2, . . . , n – 1. </a:t>
            </a:r>
            <a:endParaRPr lang="en-US" b="0" dirty="0" smtClean="0"/>
          </a:p>
          <a:p>
            <a:pPr lvl="1"/>
            <a:r>
              <a:rPr lang="en-US" b="0" dirty="0" smtClean="0"/>
              <a:t>At </a:t>
            </a:r>
            <a:r>
              <a:rPr lang="en-US" b="0" dirty="0"/>
              <a:t>the end of step 3, the </a:t>
            </a:r>
            <a:r>
              <a:rPr lang="en-US" b="0" i="1" dirty="0"/>
              <a:t>A</a:t>
            </a:r>
            <a:r>
              <a:rPr lang="en-US" b="0" i="1" baseline="-25000" dirty="0"/>
              <a:t>n</a:t>
            </a:r>
            <a:r>
              <a:rPr lang="en-US" b="0" dirty="0"/>
              <a:t>-productions are of the form </a:t>
            </a:r>
            <a:r>
              <a:rPr lang="en-US" b="0" i="1" dirty="0"/>
              <a:t>A</a:t>
            </a:r>
            <a:r>
              <a:rPr lang="en-US" b="0" i="1" baseline="-25000" dirty="0"/>
              <a:t>n</a:t>
            </a:r>
            <a:r>
              <a:rPr lang="en-US" b="0" dirty="0"/>
              <a:t> </a:t>
            </a:r>
            <a:r>
              <a:rPr lang="en-US" b="0" dirty="0">
                <a:sym typeface="Symbol" panose="05050102010706020507" pitchFamily="18" charset="2"/>
              </a:rPr>
              <a:t></a:t>
            </a:r>
            <a:r>
              <a:rPr lang="en-US" b="0" i="1" dirty="0"/>
              <a:t>a</a:t>
            </a:r>
            <a:r>
              <a:rPr lang="en-US" b="0" i="1" dirty="0">
                <a:sym typeface="Symbol" panose="05050102010706020507" pitchFamily="18" charset="2"/>
              </a:rPr>
              <a:t></a:t>
            </a:r>
            <a:r>
              <a:rPr lang="en-US" b="0" dirty="0" smtClean="0"/>
              <a:t>. </a:t>
            </a:r>
            <a:endParaRPr lang="en-US" b="0" dirty="0" smtClean="0"/>
          </a:p>
          <a:p>
            <a:pPr lvl="1"/>
            <a:r>
              <a:rPr lang="en-US" b="0" dirty="0" smtClean="0"/>
              <a:t>The </a:t>
            </a:r>
            <a:r>
              <a:rPr lang="en-US" b="0" i="1" dirty="0"/>
              <a:t>A</a:t>
            </a:r>
            <a:r>
              <a:rPr lang="en-US" b="0" i="1" baseline="-25000" dirty="0"/>
              <a:t>n-1</a:t>
            </a:r>
            <a:r>
              <a:rPr lang="en-US" b="0" dirty="0"/>
              <a:t>-productions are of the form </a:t>
            </a:r>
            <a:r>
              <a:rPr lang="en-US" b="0" i="1" dirty="0"/>
              <a:t>A</a:t>
            </a:r>
            <a:r>
              <a:rPr lang="en-US" b="0" i="1" baseline="-25000" dirty="0"/>
              <a:t>n</a:t>
            </a:r>
            <a:r>
              <a:rPr lang="en-US" b="0" dirty="0"/>
              <a:t> </a:t>
            </a:r>
            <a:r>
              <a:rPr lang="en-US" b="0" dirty="0" smtClean="0">
                <a:sym typeface="Symbol" panose="05050102010706020507" pitchFamily="18" charset="2"/>
              </a:rPr>
              <a:t> </a:t>
            </a:r>
            <a:r>
              <a:rPr lang="en-US" b="0" i="1" dirty="0" smtClean="0"/>
              <a:t>a</a:t>
            </a:r>
            <a:r>
              <a:rPr lang="en-US" b="0" i="1" dirty="0">
                <a:sym typeface="Symbol" panose="05050102010706020507" pitchFamily="18" charset="2"/>
              </a:rPr>
              <a:t> </a:t>
            </a:r>
            <a:r>
              <a:rPr lang="en-US" b="0" dirty="0" smtClean="0"/>
              <a:t>' </a:t>
            </a:r>
            <a:r>
              <a:rPr lang="en-US" b="0" dirty="0"/>
              <a:t>or </a:t>
            </a:r>
            <a:r>
              <a:rPr lang="en-US" b="0" i="1" dirty="0"/>
              <a:t>A</a:t>
            </a:r>
            <a:r>
              <a:rPr lang="en-US" b="0" i="1" baseline="-25000" dirty="0"/>
              <a:t>n-1</a:t>
            </a:r>
            <a:r>
              <a:rPr lang="en-US" b="0" i="1" dirty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 smtClean="0"/>
              <a:t>A</a:t>
            </a:r>
            <a:r>
              <a:rPr lang="en-US" b="0" i="1" baseline="-25000" dirty="0" smtClean="0"/>
              <a:t>n</a:t>
            </a:r>
            <a:r>
              <a:rPr lang="en-US" b="0" i="1" dirty="0" smtClean="0">
                <a:sym typeface="Symbol" panose="05050102010706020507" pitchFamily="18" charset="2"/>
              </a:rPr>
              <a:t></a:t>
            </a:r>
            <a:r>
              <a:rPr lang="en-US" b="0" dirty="0" smtClean="0"/>
              <a:t> </a:t>
            </a:r>
            <a:r>
              <a:rPr lang="en-US" b="0" dirty="0"/>
              <a:t>. </a:t>
            </a:r>
            <a:endParaRPr lang="en-US" b="0" dirty="0" smtClean="0"/>
          </a:p>
          <a:p>
            <a:pPr lvl="1"/>
            <a:r>
              <a:rPr lang="en-US" b="0" dirty="0" smtClean="0"/>
              <a:t>By </a:t>
            </a:r>
            <a:r>
              <a:rPr lang="en-US" b="0" dirty="0"/>
              <a:t>applying Lemma 1, we eliminate productions of the form </a:t>
            </a:r>
            <a:r>
              <a:rPr lang="en-US" b="0" i="1" dirty="0"/>
              <a:t>A</a:t>
            </a:r>
            <a:r>
              <a:rPr lang="en-US" b="0" i="1" baseline="-25000" dirty="0"/>
              <a:t>n-1</a:t>
            </a:r>
            <a:r>
              <a:rPr lang="en-US" b="0" i="1" dirty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/>
              <a:t>A</a:t>
            </a:r>
            <a:r>
              <a:rPr lang="en-US" b="0" i="1" baseline="-25000" dirty="0"/>
              <a:t>n</a:t>
            </a:r>
            <a:r>
              <a:rPr lang="en-US" b="0" i="1" dirty="0">
                <a:sym typeface="Symbol" panose="05050102010706020507" pitchFamily="18" charset="2"/>
              </a:rPr>
              <a:t></a:t>
            </a:r>
            <a:r>
              <a:rPr lang="en-US" b="0" dirty="0"/>
              <a:t> </a:t>
            </a:r>
            <a:r>
              <a:rPr lang="en-US" b="0" dirty="0" smtClean="0"/>
              <a:t>. </a:t>
            </a:r>
            <a:endParaRPr lang="en-US" b="0" dirty="0" smtClean="0"/>
          </a:p>
          <a:p>
            <a:pPr lvl="1"/>
            <a:r>
              <a:rPr lang="en-US" b="0" dirty="0" smtClean="0"/>
              <a:t>The </a:t>
            </a:r>
            <a:r>
              <a:rPr lang="en-US" b="0" dirty="0"/>
              <a:t>resulting </a:t>
            </a:r>
            <a:r>
              <a:rPr lang="en-US" b="0" i="1" dirty="0"/>
              <a:t>A</a:t>
            </a:r>
            <a:r>
              <a:rPr lang="en-US" b="0" i="1" baseline="-25000" dirty="0"/>
              <a:t>n-1</a:t>
            </a:r>
            <a:r>
              <a:rPr lang="en-US" b="0" dirty="0"/>
              <a:t>-productions are in the required form. We repeat the construction by considering </a:t>
            </a:r>
            <a:r>
              <a:rPr lang="en-US" b="0" i="1" dirty="0"/>
              <a:t>A</a:t>
            </a:r>
            <a:r>
              <a:rPr lang="en-US" b="0" i="1" baseline="-25000" dirty="0"/>
              <a:t>n-2</a:t>
            </a:r>
            <a:r>
              <a:rPr lang="en-US" b="0" i="1" dirty="0"/>
              <a:t>, A</a:t>
            </a:r>
            <a:r>
              <a:rPr lang="en-US" b="0" i="1" baseline="-25000" dirty="0"/>
              <a:t>n-3</a:t>
            </a:r>
            <a:r>
              <a:rPr lang="en-US" b="0" i="1" dirty="0"/>
              <a:t>, . . . , A</a:t>
            </a:r>
            <a:r>
              <a:rPr lang="en-US" b="0" i="1" baseline="30000" dirty="0"/>
              <a:t>1</a:t>
            </a:r>
            <a:r>
              <a:rPr lang="en-US" b="0" dirty="0"/>
              <a:t>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450" y="1095375"/>
            <a:ext cx="11668125" cy="5081905"/>
          </a:xfrm>
        </p:spPr>
        <p:txBody>
          <a:bodyPr>
            <a:normAutofit/>
          </a:bodyPr>
          <a:lstStyle/>
          <a:p>
            <a:pPr marL="118745" indent="0">
              <a:buNone/>
            </a:pPr>
            <a:r>
              <a:rPr lang="en-US" b="0" u="sng" dirty="0"/>
              <a:t>Step 5</a:t>
            </a:r>
            <a:r>
              <a:rPr lang="en-US" b="0" dirty="0"/>
              <a:t>: </a:t>
            </a:r>
            <a:endParaRPr lang="en-US" b="0" dirty="0" smtClean="0"/>
          </a:p>
          <a:p>
            <a:pPr lvl="1"/>
            <a:r>
              <a:rPr lang="en-US" b="0" dirty="0" smtClean="0"/>
              <a:t>Modify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dirty="0"/>
              <a:t>-productions. Every time we apply Lemma 2, we get a new variable. (We take it as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i="1" dirty="0"/>
              <a:t> </a:t>
            </a:r>
            <a:r>
              <a:rPr lang="en-US" b="0" dirty="0"/>
              <a:t>when we apply the </a:t>
            </a:r>
            <a:r>
              <a:rPr lang="en-US" b="0" dirty="0" smtClean="0"/>
              <a:t>Lemma 2 </a:t>
            </a:r>
            <a:r>
              <a:rPr lang="en-US" b="0" dirty="0"/>
              <a:t>for </a:t>
            </a:r>
            <a:r>
              <a:rPr lang="en-US" b="0" i="1" dirty="0"/>
              <a:t>A</a:t>
            </a:r>
            <a:r>
              <a:rPr lang="en-US" b="0" i="1" baseline="-25000" dirty="0"/>
              <a:t>i</a:t>
            </a:r>
            <a:r>
              <a:rPr lang="en-US" b="0" dirty="0"/>
              <a:t>-Productions.) </a:t>
            </a:r>
            <a:endParaRPr lang="en-US" b="0" dirty="0" smtClean="0"/>
          </a:p>
          <a:p>
            <a:pPr lvl="1"/>
            <a:r>
              <a:rPr lang="en-US" b="0" dirty="0" smtClean="0"/>
              <a:t>The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dirty="0" err="1"/>
              <a:t>-productlons</a:t>
            </a:r>
            <a:r>
              <a:rPr lang="en-US" b="0" dirty="0"/>
              <a:t> are of the form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i="1" baseline="-25000" dirty="0"/>
              <a:t>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i="1" dirty="0" smtClean="0">
                <a:sym typeface="Symbol" panose="05050102010706020507" pitchFamily="18" charset="2"/>
              </a:rPr>
              <a:t></a:t>
            </a:r>
            <a:r>
              <a:rPr lang="en-US" b="0" i="1" dirty="0" err="1" smtClean="0"/>
              <a:t>Z</a:t>
            </a:r>
            <a:r>
              <a:rPr lang="en-US" b="0" i="1" baseline="-25000" dirty="0" err="1" smtClean="0"/>
              <a:t>i</a:t>
            </a:r>
            <a:r>
              <a:rPr lang="en-US" b="0" dirty="0" smtClean="0"/>
              <a:t>  </a:t>
            </a:r>
            <a:r>
              <a:rPr lang="en-US" b="0" dirty="0"/>
              <a:t>or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i="1" baseline="-25000" dirty="0"/>
              <a:t>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i="1" dirty="0" smtClean="0">
                <a:sym typeface="Symbol" panose="05050102010706020507" pitchFamily="18" charset="2"/>
              </a:rPr>
              <a:t> </a:t>
            </a:r>
            <a:r>
              <a:rPr lang="en-US" b="0" dirty="0" smtClean="0"/>
              <a:t>(where </a:t>
            </a:r>
            <a:r>
              <a:rPr lang="en-US" b="0" i="1" dirty="0" smtClean="0">
                <a:sym typeface="Symbol" panose="05050102010706020507" pitchFamily="18" charset="2"/>
              </a:rPr>
              <a:t></a:t>
            </a:r>
            <a:r>
              <a:rPr lang="en-US" b="0" dirty="0" smtClean="0"/>
              <a:t> </a:t>
            </a:r>
            <a:r>
              <a:rPr lang="en-US" b="0" dirty="0"/>
              <a:t>is obtained from </a:t>
            </a:r>
            <a:r>
              <a:rPr lang="en-US" b="0" i="1" dirty="0" smtClean="0"/>
              <a:t>A</a:t>
            </a:r>
            <a:r>
              <a:rPr lang="en-US" b="0" i="1" baseline="-25000" dirty="0" smtClean="0"/>
              <a:t>i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i="1" dirty="0"/>
              <a:t> </a:t>
            </a:r>
            <a:r>
              <a:rPr lang="en-US" b="0" i="1" dirty="0" smtClean="0"/>
              <a:t>A</a:t>
            </a:r>
            <a:r>
              <a:rPr lang="en-US" b="0" i="1" baseline="-25000" dirty="0" smtClean="0"/>
              <a:t>i</a:t>
            </a:r>
            <a:r>
              <a:rPr lang="en-US" b="0" i="1" dirty="0" smtClean="0">
                <a:sym typeface="Symbol" panose="05050102010706020507" pitchFamily="18" charset="2"/>
              </a:rPr>
              <a:t></a:t>
            </a:r>
            <a:r>
              <a:rPr lang="en-US" b="0" dirty="0" smtClean="0"/>
              <a:t>), </a:t>
            </a:r>
            <a:r>
              <a:rPr lang="en-US" b="0" dirty="0"/>
              <a:t>and hence of the form </a:t>
            </a:r>
            <a:r>
              <a:rPr lang="en-US" b="0" i="1" dirty="0" err="1" smtClean="0"/>
              <a:t>Z</a:t>
            </a:r>
            <a:r>
              <a:rPr lang="en-US" b="0" i="1" baseline="-25000" dirty="0" err="1" smtClean="0"/>
              <a:t>i</a:t>
            </a:r>
            <a:r>
              <a:rPr lang="en-US" b="0" i="1" dirty="0" smtClean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 smtClean="0">
                <a:sym typeface="Symbol" panose="05050102010706020507" pitchFamily="18" charset="2"/>
              </a:rPr>
              <a:t>a</a:t>
            </a:r>
            <a:r>
              <a:rPr lang="en-US" b="0" dirty="0" smtClean="0"/>
              <a:t>  or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i="1" dirty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 err="1" smtClean="0"/>
              <a:t>A</a:t>
            </a:r>
            <a:r>
              <a:rPr lang="en-US" b="0" i="1" baseline="-25000" dirty="0" err="1" smtClean="0"/>
              <a:t>k</a:t>
            </a:r>
            <a:r>
              <a:rPr lang="en-US" b="0" i="1" dirty="0" smtClean="0">
                <a:sym typeface="Symbol" panose="05050102010706020507" pitchFamily="18" charset="2"/>
              </a:rPr>
              <a:t> </a:t>
            </a:r>
            <a:r>
              <a:rPr lang="en-US" b="0" dirty="0" smtClean="0"/>
              <a:t> </a:t>
            </a:r>
            <a:r>
              <a:rPr lang="en-US" b="0" dirty="0"/>
              <a:t>for some k</a:t>
            </a:r>
            <a:r>
              <a:rPr lang="en-US" b="0" dirty="0" smtClean="0"/>
              <a:t>.</a:t>
            </a:r>
            <a:endParaRPr lang="en-US" b="0" dirty="0" smtClean="0"/>
          </a:p>
          <a:p>
            <a:pPr lvl="1"/>
            <a:r>
              <a:rPr lang="en-US" b="0" dirty="0" smtClean="0"/>
              <a:t>At </a:t>
            </a:r>
            <a:r>
              <a:rPr lang="en-US" b="0" dirty="0"/>
              <a:t>the end of step 4, the R.H.S. of any </a:t>
            </a:r>
            <a:r>
              <a:rPr lang="en-US" b="0" i="1" dirty="0" err="1"/>
              <a:t>A</a:t>
            </a:r>
            <a:r>
              <a:rPr lang="en-US" b="0" i="1" baseline="-25000" dirty="0" err="1"/>
              <a:t>k</a:t>
            </a:r>
            <a:r>
              <a:rPr lang="en-US" b="0" dirty="0"/>
              <a:t>-production starts with a terminal. </a:t>
            </a:r>
            <a:endParaRPr lang="en-US" b="0" dirty="0" smtClean="0"/>
          </a:p>
          <a:p>
            <a:pPr lvl="1"/>
            <a:r>
              <a:rPr lang="en-US" b="0" dirty="0" smtClean="0"/>
              <a:t>So </a:t>
            </a:r>
            <a:r>
              <a:rPr lang="en-US" b="0" dirty="0"/>
              <a:t>we can apply Lemma 1 to eliminate </a:t>
            </a:r>
            <a:r>
              <a:rPr lang="en-US" b="0" i="1" dirty="0" err="1"/>
              <a:t>Z</a:t>
            </a:r>
            <a:r>
              <a:rPr lang="en-US" b="0" i="1" baseline="-25000" dirty="0" err="1"/>
              <a:t>i</a:t>
            </a:r>
            <a:r>
              <a:rPr lang="en-US" b="0" i="1" dirty="0"/>
              <a:t> </a:t>
            </a:r>
            <a:r>
              <a:rPr lang="en-US" b="0" dirty="0">
                <a:sym typeface="Symbol" panose="05050102010706020507" pitchFamily="18" charset="2"/>
              </a:rPr>
              <a:t> </a:t>
            </a:r>
            <a:r>
              <a:rPr lang="en-US" b="0" i="1" dirty="0" err="1"/>
              <a:t>A</a:t>
            </a:r>
            <a:r>
              <a:rPr lang="en-US" b="0" i="1" baseline="-25000" dirty="0" err="1"/>
              <a:t>k</a:t>
            </a:r>
            <a:r>
              <a:rPr lang="en-US" b="0" i="1" dirty="0">
                <a:sym typeface="Symbol" panose="05050102010706020507" pitchFamily="18" charset="2"/>
              </a:rPr>
              <a:t> </a:t>
            </a:r>
            <a:r>
              <a:rPr lang="en-US" b="0" dirty="0" smtClean="0"/>
              <a:t>.</a:t>
            </a:r>
            <a:endParaRPr lang="en-US" b="0" dirty="0" smtClean="0"/>
          </a:p>
          <a:p>
            <a:pPr lvl="1"/>
            <a:r>
              <a:rPr lang="en-US" b="0" dirty="0" smtClean="0"/>
              <a:t> </a:t>
            </a:r>
            <a:r>
              <a:rPr lang="en-US" b="0" dirty="0"/>
              <a:t>Thus at the end of step 5, we get an equivalent grammar G1 in GNF.</a:t>
            </a:r>
            <a:endParaRPr lang="en-US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630" y="1095375"/>
            <a:ext cx="11536680" cy="5081905"/>
          </a:xfrm>
        </p:spPr>
        <p:txBody>
          <a:bodyPr>
            <a:normAutofit lnSpcReduction="20000"/>
          </a:bodyPr>
          <a:lstStyle/>
          <a:p>
            <a:pPr marL="118745" indent="0">
              <a:buNone/>
            </a:pPr>
            <a:r>
              <a:rPr lang="en-US" sz="3025" b="0" u="sng" dirty="0"/>
              <a:t>Example</a:t>
            </a:r>
            <a:r>
              <a:rPr lang="en-US" sz="3025" b="0" dirty="0"/>
              <a:t>: Construct a grammar in </a:t>
            </a:r>
            <a:r>
              <a:rPr lang="en-US" sz="3025" b="0" dirty="0" err="1"/>
              <a:t>Greibach</a:t>
            </a:r>
            <a:r>
              <a:rPr lang="en-US" sz="3025" b="0" dirty="0"/>
              <a:t> normal form equivalent to the grammar </a:t>
            </a:r>
            <a:endParaRPr lang="en-US" sz="3025" b="0" dirty="0" smtClean="0"/>
          </a:p>
          <a:p>
            <a:pPr marL="118745" indent="0">
              <a:buNone/>
            </a:pPr>
            <a:r>
              <a:rPr lang="en-US" sz="3025" b="0" dirty="0" smtClean="0"/>
              <a:t>		</a:t>
            </a:r>
            <a:r>
              <a:rPr lang="en-US" sz="3025" b="0" i="1" dirty="0" smtClean="0"/>
              <a:t>S</a:t>
            </a:r>
            <a:r>
              <a:rPr lang="en-US" sz="3025" b="0" dirty="0" smtClean="0"/>
              <a:t> </a:t>
            </a:r>
            <a:r>
              <a:rPr lang="en-US" sz="3025" b="0" dirty="0" smtClean="0">
                <a:sym typeface="Symbol" panose="05050102010706020507" pitchFamily="18" charset="2"/>
              </a:rPr>
              <a:t></a:t>
            </a:r>
            <a:r>
              <a:rPr lang="en-US" sz="3025" b="0" dirty="0" smtClean="0"/>
              <a:t> </a:t>
            </a:r>
            <a:r>
              <a:rPr lang="en-US" sz="3025" b="0" i="1" dirty="0"/>
              <a:t>AA</a:t>
            </a:r>
            <a:r>
              <a:rPr lang="en-US" sz="3025" b="0" dirty="0"/>
              <a:t> | </a:t>
            </a:r>
            <a:r>
              <a:rPr lang="en-US" sz="3025" b="0" i="1" dirty="0"/>
              <a:t>a</a:t>
            </a:r>
            <a:r>
              <a:rPr lang="en-US" sz="3025" b="0" dirty="0"/>
              <a:t>,  </a:t>
            </a:r>
            <a:r>
              <a:rPr lang="en-US" sz="3025" b="0" i="1" dirty="0"/>
              <a:t>A</a:t>
            </a:r>
            <a:r>
              <a:rPr lang="en-US" sz="3025" b="0" dirty="0"/>
              <a:t> </a:t>
            </a:r>
            <a:r>
              <a:rPr lang="en-US" sz="3025" b="0" dirty="0" smtClean="0">
                <a:sym typeface="Symbol" panose="05050102010706020507" pitchFamily="18" charset="2"/>
              </a:rPr>
              <a:t></a:t>
            </a:r>
            <a:r>
              <a:rPr lang="en-US" sz="3025" b="0" dirty="0" smtClean="0"/>
              <a:t> </a:t>
            </a:r>
            <a:r>
              <a:rPr lang="en-US" sz="3025" b="0" i="1" dirty="0"/>
              <a:t>SS</a:t>
            </a:r>
            <a:r>
              <a:rPr lang="en-US" sz="3025" b="0" dirty="0"/>
              <a:t> | </a:t>
            </a:r>
            <a:r>
              <a:rPr lang="en-US" sz="3025" b="0" i="1" dirty="0" smtClean="0"/>
              <a:t>b</a:t>
            </a:r>
            <a:endParaRPr lang="en-US" sz="3025" b="0" i="1" dirty="0" smtClean="0"/>
          </a:p>
          <a:p>
            <a:pPr marL="118745" indent="0">
              <a:buNone/>
            </a:pPr>
            <a:r>
              <a:rPr lang="en-US" sz="3025" b="0" dirty="0"/>
              <a:t>Solution: </a:t>
            </a:r>
            <a:endParaRPr lang="en-US" sz="3025" b="0" dirty="0" smtClean="0"/>
          </a:p>
          <a:p>
            <a:pPr marL="118745" indent="0">
              <a:buNone/>
            </a:pPr>
            <a:r>
              <a:rPr lang="en-US" sz="3025" b="0" u="sng" dirty="0" smtClean="0"/>
              <a:t>Step1</a:t>
            </a:r>
            <a:r>
              <a:rPr lang="en-US" sz="3025" b="0" dirty="0"/>
              <a:t>: 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Eliminate </a:t>
            </a:r>
            <a:r>
              <a:rPr lang="en-US" sz="3025" b="0" dirty="0"/>
              <a:t>null </a:t>
            </a:r>
            <a:r>
              <a:rPr lang="en-US" sz="3025" b="0" dirty="0" smtClean="0"/>
              <a:t>productions </a:t>
            </a:r>
            <a:r>
              <a:rPr lang="en-US" sz="3025" b="0" dirty="0"/>
              <a:t>and convert </a:t>
            </a:r>
            <a:r>
              <a:rPr lang="en-US" sz="3025" b="0" i="1" dirty="0"/>
              <a:t>G</a:t>
            </a:r>
            <a:r>
              <a:rPr lang="en-US" sz="3025" b="0" dirty="0"/>
              <a:t> to CNF. 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The </a:t>
            </a:r>
            <a:r>
              <a:rPr lang="en-US" sz="3025" b="0" dirty="0"/>
              <a:t>given grammar is in CNF. 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S </a:t>
            </a:r>
            <a:r>
              <a:rPr lang="en-US" sz="3025" b="0" dirty="0"/>
              <a:t>and A are renamed as A1 and A2, respectively. 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So </a:t>
            </a:r>
            <a:r>
              <a:rPr lang="en-US" sz="3025" b="0" dirty="0"/>
              <a:t>the productions are A1 </a:t>
            </a:r>
            <a:r>
              <a:rPr lang="en-US" sz="3025" b="0" dirty="0">
                <a:sym typeface="Symbol" panose="05050102010706020507" pitchFamily="18" charset="2"/>
              </a:rPr>
              <a:t></a:t>
            </a:r>
            <a:r>
              <a:rPr lang="en-US" sz="3025" b="0" dirty="0" smtClean="0"/>
              <a:t> </a:t>
            </a:r>
            <a:r>
              <a:rPr lang="en-US" sz="3025" b="0" dirty="0"/>
              <a:t>A2A2 | a, and A2 </a:t>
            </a:r>
            <a:r>
              <a:rPr lang="en-US" sz="3025" b="0" dirty="0">
                <a:sym typeface="Symbol" panose="05050102010706020507" pitchFamily="18" charset="2"/>
              </a:rPr>
              <a:t></a:t>
            </a:r>
            <a:r>
              <a:rPr lang="en-US" sz="3025" b="0" dirty="0" smtClean="0"/>
              <a:t> </a:t>
            </a:r>
            <a:r>
              <a:rPr lang="en-US" sz="3025" b="0" dirty="0"/>
              <a:t>A1A1 | b</a:t>
            </a:r>
            <a:r>
              <a:rPr lang="en-US" sz="3025" b="0" dirty="0" smtClean="0"/>
              <a:t>.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As </a:t>
            </a:r>
            <a:r>
              <a:rPr lang="en-US" sz="3025" b="0" dirty="0"/>
              <a:t>the given grammar has no null productions and is in CNF we need not carry out step 1. </a:t>
            </a:r>
            <a:endParaRPr lang="en-US" sz="3025" b="0" dirty="0" smtClean="0"/>
          </a:p>
          <a:p>
            <a:pPr lvl="1"/>
            <a:r>
              <a:rPr lang="en-US" sz="3025" b="0" dirty="0" smtClean="0"/>
              <a:t>So </a:t>
            </a:r>
            <a:r>
              <a:rPr lang="en-US" sz="3025" b="0" dirty="0"/>
              <a:t>we proceed to step 2.</a:t>
            </a:r>
            <a:endParaRPr lang="en-US" sz="3025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Derivations and </a:t>
            </a:r>
            <a:r>
              <a:rPr lang="en-US" dirty="0"/>
              <a:t>Sentential </a:t>
            </a:r>
            <a:r>
              <a:rPr lang="en-US" dirty="0" smtClean="0"/>
              <a:t>Forms</a:t>
            </a:r>
            <a:endParaRPr 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85115" y="1095375"/>
                <a:ext cx="11618595" cy="5081905"/>
              </a:xfrm>
            </p:spPr>
            <p:txBody>
              <a:bodyPr/>
              <a:lstStyle/>
              <a:p>
                <a:r>
                  <a:rPr lang="en-US" altLang="en-US" sz="2700" b="0" dirty="0" smtClean="0"/>
                  <a:t>Iterated Derivation:</a:t>
                </a:r>
                <a:endParaRPr lang="en-US" altLang="en-US" sz="2700" b="0" dirty="0" smtClean="0"/>
              </a:p>
              <a:p>
                <a:pPr lvl="1"/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en-US" sz="2700" b="0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en-US" sz="2700" b="0" dirty="0" smtClean="0">
                    <a:solidFill>
                      <a:srgbClr val="000000"/>
                    </a:solidFill>
                  </a:rPr>
                  <a:t>means</a:t>
                </a:r>
                <a:r>
                  <a:rPr lang="en-US" altLang="en-US" sz="2700" b="0" dirty="0" smtClean="0"/>
                  <a:t> </a:t>
                </a:r>
                <a:r>
                  <a:rPr lang="en-US" altLang="en-US" sz="2700" b="0" dirty="0"/>
                  <a:t>“zero or more derivation steps.”</a:t>
                </a:r>
                <a:endParaRPr lang="en-US" altLang="en-US" sz="2700" b="0" dirty="0"/>
              </a:p>
              <a:p>
                <a:pPr lvl="1"/>
                <a:r>
                  <a:rPr lang="en-US" altLang="en-US" sz="2700" b="0" dirty="0">
                    <a:solidFill>
                      <a:srgbClr val="000000"/>
                    </a:solidFill>
                  </a:rPr>
                  <a:t>Basis:</a:t>
                </a:r>
                <a:r>
                  <a:rPr lang="en-US" altLang="en-US" sz="2700" b="0" dirty="0"/>
                  <a:t>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700" b="0" dirty="0"/>
                  <a:t>for any string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</m:oMath>
                </a14:m>
                <a:r>
                  <a:rPr lang="en-US" altLang="en-US" sz="2700" b="0" dirty="0"/>
                  <a:t>.</a:t>
                </a:r>
                <a:endParaRPr lang="en-US" altLang="en-US" sz="2700" b="0" dirty="0"/>
              </a:p>
              <a:p>
                <a:pPr lvl="1"/>
                <a:r>
                  <a:rPr lang="en-US" altLang="en-US" sz="2700" b="0" dirty="0" smtClean="0">
                    <a:solidFill>
                      <a:srgbClr val="000000"/>
                    </a:solidFill>
                  </a:rPr>
                  <a:t>Induction</a:t>
                </a:r>
                <a:r>
                  <a:rPr lang="en-US" altLang="en-US" sz="2700" b="0" dirty="0">
                    <a:solidFill>
                      <a:srgbClr val="000000"/>
                    </a:solidFill>
                  </a:rPr>
                  <a:t>:</a:t>
                </a:r>
                <a:r>
                  <a:rPr lang="en-US" altLang="en-US" sz="2700" b="0" dirty="0"/>
                  <a:t> if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700" b="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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</m:t>
                    </m:r>
                  </m:oMath>
                </a14:m>
                <a:r>
                  <a:rPr lang="en-US" altLang="en-US" sz="2700" b="0" dirty="0"/>
                  <a:t>, then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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</m:t>
                    </m:r>
                  </m:oMath>
                </a14:m>
                <a:r>
                  <a:rPr lang="en-US" altLang="en-US" sz="2700" b="0" dirty="0" smtClean="0"/>
                  <a:t>.</a:t>
                </a:r>
                <a:endParaRPr lang="en-US" altLang="en-US" sz="2700" b="0" dirty="0" smtClean="0"/>
              </a:p>
              <a:p>
                <a:endParaRPr lang="en-US" altLang="en-US" sz="2700" b="0" dirty="0"/>
              </a:p>
              <a:p>
                <a:r>
                  <a:rPr lang="en-US" altLang="en-US" sz="2700" b="0" dirty="0" smtClean="0"/>
                  <a:t>Example: Iterated Derivation</a:t>
                </a:r>
                <a:endParaRPr lang="en-US" altLang="en-US" sz="27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altLang="en-US" sz="2700" b="0" dirty="0"/>
                  <a:t>; </a:t>
                </a:r>
                <a14:m>
                  <m:oMath xmlns:m="http://schemas.openxmlformats.org/officeDocument/2006/math"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sz="2700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700" b="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sz="2700" b="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7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700" b="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7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en-US" sz="2700" b="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en-US" sz="2700" b="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altLang="en-US" sz="2700" b="0" i="1" dirty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altLang="en-US" sz="2700" b="0" i="1" dirty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en-US" altLang="en-US" sz="2700" b="0" dirty="0"/>
              </a:p>
              <a:p>
                <a:pPr lvl="1"/>
                <a:r>
                  <a:rPr lang="en-US" altLang="en-US" sz="2700" b="0" dirty="0"/>
                  <a:t>So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en-US" sz="2700" b="0" dirty="0"/>
                  <a:t>;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700" b="0" dirty="0"/>
                  <a:t>;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00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altLang="en-US" sz="2700" b="0" dirty="0"/>
                  <a:t>; </a:t>
                </a:r>
                <a14:m>
                  <m:oMath xmlns:m="http://schemas.openxmlformats.org/officeDocument/2006/math"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𝑆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en-US" sz="2700" b="0" i="1" dirty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en-US" altLang="en-US" sz="2700" b="0" i="1" dirty="0" smtClean="0">
                        <a:latin typeface="Cambria Math" panose="02040503050406030204" pitchFamily="18" charset="0"/>
                      </a:rPr>
                      <m:t>000111</m:t>
                    </m:r>
                  </m:oMath>
                </a14:m>
                <a:r>
                  <a:rPr lang="en-US" altLang="en-US" sz="2700" b="0" dirty="0"/>
                  <a:t>.</a:t>
                </a:r>
                <a:endParaRPr lang="en-US" altLang="en-US" sz="2700" b="0" dirty="0"/>
              </a:p>
              <a:p>
                <a:endParaRPr lang="en-US" altLang="en-US" b="0" dirty="0" smtClean="0"/>
              </a:p>
              <a:p>
                <a:pPr marL="0" indent="0">
                  <a:buNone/>
                </a:pPr>
                <a:endParaRPr lang="en-US" alt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115" y="1095375"/>
                <a:ext cx="11618595" cy="5081905"/>
              </a:xfrm>
              <a:blipFill rotWithShape="1">
                <a:blip r:embed="rId1"/>
                <a:stretch>
                  <a:fillRect b="-472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095375"/>
            <a:ext cx="11842115" cy="5081905"/>
          </a:xfrm>
        </p:spPr>
        <p:txBody>
          <a:bodyPr>
            <a:normAutofit/>
          </a:bodyPr>
          <a:lstStyle/>
          <a:p>
            <a:pPr marL="118745" indent="0">
              <a:buNone/>
            </a:pPr>
            <a:r>
              <a:rPr lang="en-US" sz="2800" b="0" u="sng" dirty="0"/>
              <a:t>Example</a:t>
            </a:r>
            <a:r>
              <a:rPr lang="en-US" sz="2800" b="0" dirty="0"/>
              <a:t>: </a:t>
            </a:r>
            <a:r>
              <a:rPr lang="en-US" sz="2800" b="0" dirty="0" smtClean="0"/>
              <a:t>Cont.…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u="sng" dirty="0" smtClean="0"/>
              <a:t>Step2: </a:t>
            </a:r>
            <a:endParaRPr lang="en-US" sz="2800" b="0" u="sng" dirty="0" smtClean="0"/>
          </a:p>
          <a:p>
            <a:pPr lvl="1"/>
            <a:r>
              <a:rPr lang="en-US" sz="2800" b="0" dirty="0" smtClean="0"/>
              <a:t>Convert </a:t>
            </a:r>
            <a:r>
              <a:rPr lang="en-US" sz="2800" b="0" dirty="0"/>
              <a:t>the </a:t>
            </a:r>
            <a:r>
              <a:rPr lang="en-US" sz="2800" b="0" i="1" dirty="0"/>
              <a:t>A</a:t>
            </a:r>
            <a:r>
              <a:rPr lang="en-US" sz="2800" b="0" i="1" baseline="-25000" dirty="0"/>
              <a:t>i</a:t>
            </a:r>
            <a:r>
              <a:rPr lang="en-US" sz="2800" b="0" dirty="0"/>
              <a:t>-productions (</a:t>
            </a:r>
            <a:r>
              <a:rPr lang="en-US" sz="2800" b="0" i="1" dirty="0" err="1"/>
              <a:t>i</a:t>
            </a:r>
            <a:r>
              <a:rPr lang="en-US" sz="2800" b="0" dirty="0"/>
              <a:t> = 1, 2, . . . , n - 1)  </a:t>
            </a:r>
            <a:endParaRPr lang="en-US" sz="2800" b="0" dirty="0" smtClean="0"/>
          </a:p>
          <a:p>
            <a:pPr marL="457200" lvl="1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A</a:t>
            </a:r>
            <a:r>
              <a:rPr lang="en-US" sz="2800" b="0" i="1" baseline="-25000" dirty="0" smtClean="0"/>
              <a:t>i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 </a:t>
            </a:r>
            <a:r>
              <a:rPr lang="en-US" sz="2800" b="0" i="1" dirty="0" smtClean="0"/>
              <a:t>a</a:t>
            </a:r>
            <a:r>
              <a:rPr lang="en-US" sz="2800" b="0" dirty="0" smtClean="0">
                <a:sym typeface="Symbol" panose="05050102010706020507" pitchFamily="18" charset="2"/>
              </a:rPr>
              <a:t></a:t>
            </a:r>
            <a:r>
              <a:rPr lang="en-US" sz="2800" b="0" dirty="0" smtClean="0"/>
              <a:t>  or </a:t>
            </a:r>
            <a:r>
              <a:rPr lang="en-US" sz="2800" b="0" i="1" dirty="0"/>
              <a:t>A</a:t>
            </a:r>
            <a:r>
              <a:rPr lang="en-US" sz="2800" b="0" i="1" baseline="-25000" dirty="0"/>
              <a:t>i</a:t>
            </a:r>
            <a:r>
              <a:rPr lang="en-US" sz="2800" b="0" dirty="0"/>
              <a:t> </a:t>
            </a:r>
            <a:r>
              <a:rPr lang="en-US" sz="2800" b="0" dirty="0">
                <a:sym typeface="Symbol" panose="05050102010706020507" pitchFamily="18" charset="2"/>
              </a:rPr>
              <a:t> </a:t>
            </a:r>
            <a:r>
              <a:rPr lang="en-US" sz="2800" b="0" i="1" dirty="0" err="1" smtClean="0">
                <a:sym typeface="Symbol" panose="05050102010706020507" pitchFamily="18" charset="2"/>
              </a:rPr>
              <a:t>A</a:t>
            </a:r>
            <a:r>
              <a:rPr lang="en-US" sz="2800" b="0" i="1" baseline="-25000" dirty="0" err="1" smtClean="0">
                <a:sym typeface="Symbol" panose="05050102010706020507" pitchFamily="18" charset="2"/>
              </a:rPr>
              <a:t>j</a:t>
            </a:r>
            <a:r>
              <a:rPr lang="en-US" sz="2800" b="0" i="1" dirty="0" smtClean="0">
                <a:sym typeface="Symbol" panose="05050102010706020507" pitchFamily="18" charset="2"/>
              </a:rPr>
              <a:t></a:t>
            </a:r>
            <a:r>
              <a:rPr lang="en-US" sz="2800" b="0" dirty="0" smtClean="0"/>
              <a:t>    such </a:t>
            </a:r>
            <a:r>
              <a:rPr lang="en-US" sz="2800" b="0" dirty="0"/>
              <a:t>that  </a:t>
            </a:r>
            <a:r>
              <a:rPr lang="en-US" sz="2800" b="0" i="1" dirty="0"/>
              <a:t>j &gt; </a:t>
            </a:r>
            <a:r>
              <a:rPr lang="en-US" sz="2800" b="0" i="1" dirty="0" err="1"/>
              <a:t>i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pPr marL="1028700" lvl="1" indent="-571500">
              <a:buAutoNum type="romanLcParenBoth"/>
            </a:pPr>
            <a:r>
              <a:rPr lang="en-US" sz="2800" b="0" dirty="0" smtClean="0"/>
              <a:t> </a:t>
            </a:r>
            <a:r>
              <a:rPr lang="en-US" sz="2800" b="0" i="1" dirty="0" smtClean="0"/>
              <a:t>A1</a:t>
            </a:r>
            <a:r>
              <a:rPr lang="en-US" sz="2800" b="0" dirty="0" smtClean="0"/>
              <a:t>-productions </a:t>
            </a:r>
            <a:r>
              <a:rPr lang="en-US" sz="2800" b="0" dirty="0"/>
              <a:t>are in the required form. </a:t>
            </a:r>
            <a:endParaRPr lang="en-US" sz="2800" b="0" dirty="0" smtClean="0"/>
          </a:p>
          <a:p>
            <a:pPr lvl="2"/>
            <a:r>
              <a:rPr lang="en-US" sz="2800" b="0" dirty="0" smtClean="0"/>
              <a:t> </a:t>
            </a:r>
            <a:r>
              <a:rPr lang="en-US" sz="2800" b="0" dirty="0"/>
              <a:t>They are </a:t>
            </a:r>
            <a:r>
              <a:rPr lang="en-US" sz="2800" b="0" dirty="0" smtClean="0"/>
              <a:t>	</a:t>
            </a:r>
            <a:r>
              <a:rPr lang="en-US" sz="2800" b="0" i="1" dirty="0" smtClean="0"/>
              <a:t>A1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dirty="0" smtClean="0"/>
              <a:t> </a:t>
            </a:r>
            <a:r>
              <a:rPr lang="en-US" sz="2800" b="0" i="1" dirty="0"/>
              <a:t>A2A2</a:t>
            </a:r>
            <a:r>
              <a:rPr lang="en-US" sz="2800" b="0" dirty="0"/>
              <a:t> | </a:t>
            </a:r>
            <a:r>
              <a:rPr lang="en-US" sz="2800" b="0" i="1" dirty="0"/>
              <a:t>a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pPr marL="1028700" lvl="1" indent="-571500">
              <a:buAutoNum type="romanLcParenBoth"/>
            </a:pPr>
            <a:r>
              <a:rPr lang="en-US" sz="2800" b="0" dirty="0" smtClean="0"/>
              <a:t> </a:t>
            </a:r>
            <a:r>
              <a:rPr lang="en-US" sz="2800" b="0" i="1" dirty="0" smtClean="0"/>
              <a:t>A2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dirty="0" smtClean="0"/>
              <a:t> </a:t>
            </a:r>
            <a:r>
              <a:rPr lang="en-US" sz="2800" b="0" i="1" dirty="0"/>
              <a:t>b</a:t>
            </a:r>
            <a:r>
              <a:rPr lang="en-US" sz="2800" b="0" dirty="0"/>
              <a:t> is in the required form. </a:t>
            </a:r>
            <a:endParaRPr lang="en-US" sz="2800" b="0" dirty="0" smtClean="0"/>
          </a:p>
          <a:p>
            <a:pPr lvl="2"/>
            <a:r>
              <a:rPr lang="en-US" sz="2800" b="0" dirty="0" smtClean="0"/>
              <a:t>We </a:t>
            </a:r>
            <a:r>
              <a:rPr lang="en-US" sz="2800" b="0" dirty="0"/>
              <a:t>apply </a:t>
            </a:r>
            <a:r>
              <a:rPr lang="en-US" sz="2800" b="0" i="1" dirty="0"/>
              <a:t>Lemma 1</a:t>
            </a:r>
            <a:r>
              <a:rPr lang="en-US" sz="2800" b="0" dirty="0"/>
              <a:t> to </a:t>
            </a:r>
            <a:r>
              <a:rPr lang="en-US" sz="2800" b="0" dirty="0" smtClean="0"/>
              <a:t>   </a:t>
            </a:r>
            <a:r>
              <a:rPr lang="en-US" sz="2800" b="0" i="1" dirty="0" smtClean="0"/>
              <a:t>A2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dirty="0" smtClean="0"/>
              <a:t> </a:t>
            </a:r>
            <a:r>
              <a:rPr lang="en-US" sz="2800" b="0" i="1" dirty="0"/>
              <a:t>A1A1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pPr lvl="2"/>
            <a:r>
              <a:rPr lang="en-US" sz="2800" b="0" dirty="0" smtClean="0"/>
              <a:t>The </a:t>
            </a:r>
            <a:r>
              <a:rPr lang="en-US" sz="2800" b="0" dirty="0"/>
              <a:t>resulting productions are    </a:t>
            </a:r>
            <a:r>
              <a:rPr lang="en-US" sz="2800" b="0" i="1" dirty="0"/>
              <a:t>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dirty="0" smtClean="0"/>
              <a:t> </a:t>
            </a:r>
            <a:r>
              <a:rPr lang="en-US" sz="2800" b="0" i="1" dirty="0"/>
              <a:t>A2A2A1</a:t>
            </a:r>
            <a:r>
              <a:rPr lang="en-US" sz="2800" b="0" dirty="0"/>
              <a:t>, </a:t>
            </a:r>
            <a:r>
              <a:rPr lang="en-US" sz="2800" b="0" i="1" dirty="0"/>
              <a:t>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aA1</a:t>
            </a:r>
            <a:r>
              <a:rPr lang="en-US" sz="2800" b="0" dirty="0"/>
              <a:t>. </a:t>
            </a:r>
            <a:endParaRPr lang="en-US" sz="2800" b="0" dirty="0" smtClean="0"/>
          </a:p>
          <a:p>
            <a:pPr lvl="2"/>
            <a:r>
              <a:rPr lang="en-US" sz="2800" b="0" dirty="0" smtClean="0"/>
              <a:t>Thus </a:t>
            </a:r>
            <a:r>
              <a:rPr lang="en-US" sz="2800" b="0" dirty="0"/>
              <a:t>the </a:t>
            </a:r>
            <a:r>
              <a:rPr lang="en-US" sz="2800" b="0" i="1" dirty="0"/>
              <a:t>A2</a:t>
            </a:r>
            <a:r>
              <a:rPr lang="en-US" sz="2800" b="0" dirty="0"/>
              <a:t>-productions are    </a:t>
            </a:r>
            <a:r>
              <a:rPr lang="en-US" sz="2800" b="0" i="1" dirty="0"/>
              <a:t>A2</a:t>
            </a:r>
            <a:r>
              <a:rPr lang="en-US" sz="2800" b="0" dirty="0"/>
              <a:t> </a:t>
            </a:r>
            <a:r>
              <a:rPr lang="en-US" sz="2800" b="0" dirty="0">
                <a:sym typeface="Symbol" panose="05050102010706020507" pitchFamily="18" charset="2"/>
              </a:rPr>
              <a:t> </a:t>
            </a:r>
            <a:r>
              <a:rPr lang="en-US" sz="2800" b="0" i="1" dirty="0" smtClean="0"/>
              <a:t>A2A2A1</a:t>
            </a:r>
            <a:r>
              <a:rPr lang="en-US" sz="2800" b="0" dirty="0"/>
              <a:t>,  </a:t>
            </a:r>
            <a:r>
              <a:rPr lang="en-US" sz="2800" b="0" i="1" dirty="0"/>
              <a:t>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>
                <a:sym typeface="Symbol" panose="05050102010706020507" pitchFamily="18" charset="2"/>
              </a:rPr>
              <a:t> </a:t>
            </a:r>
            <a:r>
              <a:rPr lang="en-US" sz="2800" b="0" i="1" dirty="0" smtClean="0"/>
              <a:t>aA1</a:t>
            </a:r>
            <a:r>
              <a:rPr lang="en-US" sz="2800" b="0" dirty="0"/>
              <a:t>, </a:t>
            </a:r>
            <a:r>
              <a:rPr lang="en-US" sz="2800" b="0" i="1" dirty="0"/>
              <a:t>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>
                <a:sym typeface="Symbol" panose="05050102010706020507" pitchFamily="18" charset="2"/>
              </a:rPr>
              <a:t> </a:t>
            </a:r>
            <a:r>
              <a:rPr lang="en-US" sz="2800" b="0" i="1" dirty="0" smtClean="0"/>
              <a:t>b</a:t>
            </a:r>
            <a:endParaRPr lang="en-US" sz="2800" b="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095375"/>
            <a:ext cx="11681460" cy="5081905"/>
          </a:xfrm>
        </p:spPr>
        <p:txBody>
          <a:bodyPr>
            <a:normAutofit/>
          </a:bodyPr>
          <a:lstStyle/>
          <a:p>
            <a:pPr marL="118745" indent="0">
              <a:buNone/>
            </a:pPr>
            <a:r>
              <a:rPr lang="en-US" sz="2800" b="0" u="sng" dirty="0"/>
              <a:t>Example</a:t>
            </a:r>
            <a:r>
              <a:rPr lang="en-US" sz="2800" b="0" dirty="0"/>
              <a:t>: </a:t>
            </a:r>
            <a:r>
              <a:rPr lang="en-US" sz="2800" b="0" dirty="0" smtClean="0"/>
              <a:t>Cont.…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u="sng" dirty="0" smtClean="0"/>
              <a:t>Step3: </a:t>
            </a:r>
            <a:endParaRPr lang="en-US" sz="2800" b="0" u="sng" dirty="0" smtClean="0"/>
          </a:p>
          <a:p>
            <a:pPr lvl="1"/>
            <a:r>
              <a:rPr lang="en-US" sz="2800" b="0" dirty="0"/>
              <a:t>Convert </a:t>
            </a:r>
            <a:r>
              <a:rPr lang="en-US" sz="2800" b="0" i="1" dirty="0"/>
              <a:t>A</a:t>
            </a:r>
            <a:r>
              <a:rPr lang="en-US" sz="2800" b="0" i="1" baseline="-25000" dirty="0"/>
              <a:t>n</a:t>
            </a:r>
            <a:r>
              <a:rPr lang="en-US" sz="2800" b="0" dirty="0"/>
              <a:t>-productions of form </a:t>
            </a:r>
            <a:r>
              <a:rPr lang="en-US" sz="2800" b="0" i="1" dirty="0" smtClean="0"/>
              <a:t>A</a:t>
            </a:r>
            <a:r>
              <a:rPr lang="en-US" sz="2800" b="0" i="1" baseline="-25000" dirty="0"/>
              <a:t>n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 </a:t>
            </a:r>
            <a:r>
              <a:rPr lang="en-US" sz="2800" b="0" i="1" dirty="0" smtClean="0">
                <a:sym typeface="Symbol" panose="05050102010706020507" pitchFamily="18" charset="2"/>
              </a:rPr>
              <a:t>A</a:t>
            </a:r>
            <a:r>
              <a:rPr lang="en-US" sz="2800" b="0" i="1" baseline="-25000" dirty="0" smtClean="0">
                <a:sym typeface="Symbol" panose="05050102010706020507" pitchFamily="18" charset="2"/>
              </a:rPr>
              <a:t>n</a:t>
            </a:r>
            <a:r>
              <a:rPr lang="en-US" sz="2800" b="0" i="1" dirty="0" smtClean="0">
                <a:sym typeface="Symbol" panose="05050102010706020507" pitchFamily="18" charset="2"/>
              </a:rPr>
              <a:t></a:t>
            </a:r>
            <a:r>
              <a:rPr lang="en-US" sz="2800" b="0" dirty="0" smtClean="0"/>
              <a:t>  to </a:t>
            </a:r>
            <a:r>
              <a:rPr lang="en-US" sz="2800" b="0" dirty="0"/>
              <a:t>the form</a:t>
            </a:r>
            <a:r>
              <a:rPr lang="en-GB" altLang="en-US" sz="2800" b="0" dirty="0"/>
              <a:t> </a:t>
            </a:r>
            <a:r>
              <a:rPr lang="en-US" sz="2800" b="0" i="1" dirty="0" smtClean="0"/>
              <a:t>A</a:t>
            </a:r>
            <a:r>
              <a:rPr lang="en-US" sz="2800" b="0" i="1" baseline="-25000" dirty="0" smtClean="0"/>
              <a:t>n</a:t>
            </a:r>
            <a:r>
              <a:rPr lang="en-US" sz="2800" b="0" dirty="0" smtClean="0"/>
              <a:t> </a:t>
            </a:r>
            <a:r>
              <a:rPr lang="en-US" sz="2800" b="0" dirty="0">
                <a:sym typeface="Symbol" panose="05050102010706020507" pitchFamily="18" charset="2"/>
              </a:rPr>
              <a:t> </a:t>
            </a:r>
            <a:r>
              <a:rPr lang="en-US" sz="2800" b="0" i="1" dirty="0" smtClean="0">
                <a:sym typeface="Symbol" panose="05050102010706020507" pitchFamily="18" charset="2"/>
              </a:rPr>
              <a:t>a</a:t>
            </a:r>
            <a:r>
              <a:rPr lang="en-US" sz="2800" b="0" dirty="0" smtClean="0"/>
              <a:t> </a:t>
            </a:r>
            <a:r>
              <a:rPr lang="en-US" sz="2800" b="0" i="1" dirty="0" smtClean="0"/>
              <a:t>, </a:t>
            </a:r>
            <a:r>
              <a:rPr lang="en-US" sz="2800" b="0" dirty="0"/>
              <a:t>by applying lemma 2</a:t>
            </a:r>
            <a:r>
              <a:rPr lang="en-US" sz="2800" b="0" i="1" dirty="0"/>
              <a:t>. </a:t>
            </a:r>
            <a:endParaRPr lang="en-US" sz="2800" b="0" i="1" dirty="0" smtClean="0"/>
          </a:p>
          <a:p>
            <a:pPr lvl="1"/>
            <a:r>
              <a:rPr lang="en-US" sz="2800" b="0" dirty="0" smtClean="0"/>
              <a:t>We </a:t>
            </a:r>
            <a:r>
              <a:rPr lang="en-US" sz="2800" b="0" dirty="0"/>
              <a:t>have to apply Lemma 2 to </a:t>
            </a:r>
            <a:r>
              <a:rPr lang="en-US" sz="2800" b="0" i="1" dirty="0"/>
              <a:t>A2</a:t>
            </a:r>
            <a:r>
              <a:rPr lang="en-US" sz="2800" b="0" dirty="0"/>
              <a:t>-productions as we have </a:t>
            </a:r>
            <a:r>
              <a:rPr lang="en-US" sz="2800" b="0" dirty="0" smtClean="0"/>
              <a:t>   </a:t>
            </a:r>
            <a:r>
              <a:rPr lang="en-US" sz="2800" b="0" i="1" dirty="0" smtClean="0"/>
              <a:t>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A2A2A1, </a:t>
            </a:r>
            <a:r>
              <a:rPr lang="en-US" sz="2800" b="0" dirty="0"/>
              <a:t>and let </a:t>
            </a:r>
            <a:r>
              <a:rPr lang="en-US" sz="2800" b="0" i="1" dirty="0"/>
              <a:t>Z2 </a:t>
            </a:r>
            <a:r>
              <a:rPr lang="en-US" sz="2800" b="0" dirty="0"/>
              <a:t>to be the new variable</a:t>
            </a:r>
            <a:r>
              <a:rPr lang="en-US" sz="2800" b="0" i="1" dirty="0"/>
              <a:t>. </a:t>
            </a:r>
            <a:endParaRPr lang="en-US" sz="2800" b="0" i="1" dirty="0" smtClean="0"/>
          </a:p>
          <a:p>
            <a:pPr lvl="1"/>
            <a:r>
              <a:rPr lang="en-US" sz="2800" b="0" dirty="0" smtClean="0"/>
              <a:t>The </a:t>
            </a:r>
            <a:r>
              <a:rPr lang="en-US" sz="2800" b="0" dirty="0"/>
              <a:t>resulting productions are: </a:t>
            </a:r>
            <a:endParaRPr lang="en-US" sz="2800" b="0" dirty="0" smtClean="0"/>
          </a:p>
          <a:p>
            <a:pPr marL="457200" lvl="1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aA1 		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b  </a:t>
            </a:r>
            <a:endParaRPr lang="en-US" sz="2800" b="0" i="1" dirty="0" smtClean="0"/>
          </a:p>
          <a:p>
            <a:pPr marL="457200" lvl="1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aA1Z2 	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bZ2 </a:t>
            </a:r>
            <a:endParaRPr lang="en-US" sz="2800" b="0" i="1" dirty="0" smtClean="0"/>
          </a:p>
          <a:p>
            <a:pPr marL="457200" lvl="1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Z2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A2A1 		Z2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A2A1Z2</a:t>
            </a:r>
            <a:endParaRPr lang="en-US" sz="2800" b="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45" y="1033780"/>
            <a:ext cx="11682095" cy="5081905"/>
          </a:xfrm>
        </p:spPr>
        <p:txBody>
          <a:bodyPr>
            <a:noAutofit/>
          </a:bodyPr>
          <a:lstStyle/>
          <a:p>
            <a:pPr marL="118745" indent="0">
              <a:buNone/>
            </a:pPr>
            <a:r>
              <a:rPr lang="en-US" sz="2700" b="0" u="sng" dirty="0"/>
              <a:t>Example</a:t>
            </a:r>
            <a:r>
              <a:rPr lang="en-US" sz="2700" b="0" dirty="0"/>
              <a:t>: </a:t>
            </a:r>
            <a:r>
              <a:rPr lang="en-US" sz="2700" b="0" dirty="0" smtClean="0"/>
              <a:t>Cont.…</a:t>
            </a:r>
            <a:endParaRPr lang="en-US" sz="2700" b="0" i="1" dirty="0" smtClean="0"/>
          </a:p>
          <a:p>
            <a:pPr marL="118745" indent="0">
              <a:buNone/>
            </a:pPr>
            <a:r>
              <a:rPr lang="en-US" sz="2700" b="0" u="sng" dirty="0" smtClean="0"/>
              <a:t>Step4: </a:t>
            </a:r>
            <a:endParaRPr lang="en-US" sz="2700" b="0" u="sng" dirty="0" smtClean="0"/>
          </a:p>
          <a:p>
            <a:pPr lvl="1"/>
            <a:r>
              <a:rPr lang="en-US" sz="2700" b="0" dirty="0"/>
              <a:t>Modify the </a:t>
            </a:r>
            <a:r>
              <a:rPr lang="en-US" sz="2700" b="0" i="1" dirty="0"/>
              <a:t>A</a:t>
            </a:r>
            <a:r>
              <a:rPr lang="en-US" sz="2700" b="0" i="1" baseline="-25000" dirty="0"/>
              <a:t>i</a:t>
            </a:r>
            <a:r>
              <a:rPr lang="en-US" sz="2700" b="0" dirty="0"/>
              <a:t>-productions to the form </a:t>
            </a:r>
            <a:r>
              <a:rPr lang="en-US" sz="2700" b="0" i="1" dirty="0"/>
              <a:t>A</a:t>
            </a:r>
            <a:r>
              <a:rPr lang="en-US" sz="2700" b="0" i="1" baseline="-25000" dirty="0"/>
              <a:t>i</a:t>
            </a:r>
            <a:r>
              <a:rPr lang="en-US" sz="2700" b="0" i="1" dirty="0"/>
              <a:t> </a:t>
            </a:r>
            <a:r>
              <a:rPr lang="en-US" sz="2700" b="0" dirty="0">
                <a:sym typeface="Symbol" panose="05050102010706020507" pitchFamily="18" charset="2"/>
              </a:rPr>
              <a:t> </a:t>
            </a:r>
            <a:r>
              <a:rPr lang="en-US" sz="2700" b="0" i="1" dirty="0" smtClean="0"/>
              <a:t>a</a:t>
            </a:r>
            <a:r>
              <a:rPr lang="en-US" sz="2700" b="0" i="1" dirty="0" smtClean="0">
                <a:sym typeface="Symbol" panose="05050102010706020507" pitchFamily="18" charset="2"/>
              </a:rPr>
              <a:t></a:t>
            </a:r>
            <a:r>
              <a:rPr lang="en-US" sz="2700" b="0" i="1" dirty="0" smtClean="0"/>
              <a:t>  </a:t>
            </a:r>
            <a:r>
              <a:rPr lang="en-US" sz="2700" b="0" i="1" dirty="0"/>
              <a:t>for </a:t>
            </a:r>
            <a:r>
              <a:rPr lang="en-US" sz="2700" b="0" i="1" dirty="0" err="1"/>
              <a:t>i</a:t>
            </a:r>
            <a:r>
              <a:rPr lang="en-US" sz="2700" b="0" i="1" dirty="0"/>
              <a:t> = 1,2, . . . , n–1 </a:t>
            </a:r>
            <a:r>
              <a:rPr lang="en-US" sz="2700" b="0" dirty="0"/>
              <a:t>by applying lemma 1</a:t>
            </a:r>
            <a:r>
              <a:rPr lang="en-US" sz="2700" b="0" i="1" dirty="0"/>
              <a:t>. </a:t>
            </a:r>
            <a:endParaRPr lang="en-US" sz="2700" b="0" i="1" dirty="0" smtClean="0"/>
          </a:p>
          <a:p>
            <a:pPr marL="1028700" lvl="1" indent="-571500">
              <a:buAutoNum type="romanLcParenBoth"/>
            </a:pPr>
            <a:r>
              <a:rPr lang="en-US" sz="2700" b="0" dirty="0" smtClean="0"/>
              <a:t>The </a:t>
            </a:r>
            <a:r>
              <a:rPr lang="en-US" sz="2700" b="0" i="1" dirty="0"/>
              <a:t>A2</a:t>
            </a:r>
            <a:r>
              <a:rPr lang="en-US" sz="2700" b="0" dirty="0"/>
              <a:t>-productions are </a:t>
            </a:r>
            <a:r>
              <a:rPr lang="en-US" sz="2700" b="0" i="1" dirty="0"/>
              <a:t>A2 </a:t>
            </a:r>
            <a:r>
              <a:rPr lang="en-US" sz="2700" b="0" dirty="0">
                <a:sym typeface="Symbol" panose="05050102010706020507" pitchFamily="18" charset="2"/>
              </a:rPr>
              <a:t></a:t>
            </a:r>
            <a:r>
              <a:rPr lang="en-US" sz="2700" b="0" i="1" dirty="0" smtClean="0"/>
              <a:t> </a:t>
            </a:r>
            <a:r>
              <a:rPr lang="en-US" sz="2700" b="0" i="1" dirty="0"/>
              <a:t>aA1 | b | aA1Z2 | bZ2. </a:t>
            </a:r>
            <a:endParaRPr lang="en-US" sz="2700" b="0" i="1" dirty="0" smtClean="0"/>
          </a:p>
          <a:p>
            <a:pPr marL="1028700" lvl="1" indent="-571500">
              <a:buAutoNum type="romanLcParenBoth"/>
            </a:pPr>
            <a:r>
              <a:rPr lang="en-US" sz="2700" b="0" dirty="0" smtClean="0"/>
              <a:t>Among </a:t>
            </a:r>
            <a:r>
              <a:rPr lang="en-US" sz="2700" b="0" dirty="0"/>
              <a:t>the </a:t>
            </a:r>
            <a:r>
              <a:rPr lang="en-US" sz="2700" b="0" i="1" dirty="0"/>
              <a:t>A</a:t>
            </a:r>
            <a:r>
              <a:rPr lang="en-US" sz="2700" b="0" dirty="0"/>
              <a:t>1-productions we retain </a:t>
            </a:r>
            <a:r>
              <a:rPr lang="en-US" sz="2700" b="0" i="1" dirty="0"/>
              <a:t>A1 </a:t>
            </a:r>
            <a:r>
              <a:rPr lang="en-US" sz="2700" b="0" dirty="0">
                <a:sym typeface="Symbol" panose="05050102010706020507" pitchFamily="18" charset="2"/>
              </a:rPr>
              <a:t></a:t>
            </a:r>
            <a:r>
              <a:rPr lang="en-US" sz="2700" b="0" i="1" dirty="0" smtClean="0"/>
              <a:t> </a:t>
            </a:r>
            <a:r>
              <a:rPr lang="en-US" sz="2700" b="0" i="1" dirty="0"/>
              <a:t>a </a:t>
            </a:r>
            <a:r>
              <a:rPr lang="en-US" sz="2700" b="0" dirty="0"/>
              <a:t>and  eliminate</a:t>
            </a:r>
            <a:r>
              <a:rPr lang="en-US" sz="2700" b="0" i="1" dirty="0"/>
              <a:t> </a:t>
            </a:r>
            <a:r>
              <a:rPr lang="en-GB" altLang="en-US" sz="2700" b="0" i="1" dirty="0"/>
              <a:t> </a:t>
            </a:r>
            <a:r>
              <a:rPr lang="en-US" sz="2700" b="0" i="1" dirty="0" smtClean="0"/>
              <a:t>A1 </a:t>
            </a:r>
            <a:r>
              <a:rPr lang="en-US" sz="2700" b="0" dirty="0">
                <a:sym typeface="Symbol" panose="05050102010706020507" pitchFamily="18" charset="2"/>
              </a:rPr>
              <a:t></a:t>
            </a:r>
            <a:r>
              <a:rPr lang="en-US" sz="2700" b="0" i="1" dirty="0" smtClean="0"/>
              <a:t> </a:t>
            </a:r>
            <a:r>
              <a:rPr lang="en-US" sz="2700" b="0" i="1" dirty="0"/>
              <a:t>A2A2 </a:t>
            </a:r>
            <a:r>
              <a:rPr lang="en-US" sz="2700" b="0" dirty="0"/>
              <a:t>using Lemma 1</a:t>
            </a:r>
            <a:r>
              <a:rPr lang="en-US" sz="2700" b="0" dirty="0" smtClean="0"/>
              <a:t>.</a:t>
            </a:r>
            <a:endParaRPr lang="en-US" sz="2700" b="0" dirty="0" smtClean="0"/>
          </a:p>
          <a:p>
            <a:pPr lvl="2"/>
            <a:r>
              <a:rPr lang="en-US" sz="2700" b="0" dirty="0" smtClean="0"/>
              <a:t>The </a:t>
            </a:r>
            <a:r>
              <a:rPr lang="en-US" sz="2700" b="0" dirty="0"/>
              <a:t>resulting productions are  </a:t>
            </a:r>
            <a:r>
              <a:rPr lang="en-US" sz="2700" b="0" i="1" dirty="0"/>
              <a:t>A1 </a:t>
            </a:r>
            <a:r>
              <a:rPr lang="en-US" sz="2700" b="0" dirty="0">
                <a:sym typeface="Symbol" panose="05050102010706020507" pitchFamily="18" charset="2"/>
              </a:rPr>
              <a:t></a:t>
            </a:r>
            <a:r>
              <a:rPr lang="en-US" sz="2700" b="0" i="1" dirty="0" smtClean="0"/>
              <a:t> </a:t>
            </a:r>
            <a:r>
              <a:rPr lang="en-US" sz="2700" b="0" i="1" dirty="0"/>
              <a:t>aA1A2 | bA2, A1 </a:t>
            </a:r>
            <a:r>
              <a:rPr lang="en-US" sz="2700" b="0" dirty="0">
                <a:sym typeface="Symbol" panose="05050102010706020507" pitchFamily="18" charset="2"/>
              </a:rPr>
              <a:t></a:t>
            </a:r>
            <a:r>
              <a:rPr lang="en-US" sz="2700" b="0" i="1" dirty="0" smtClean="0"/>
              <a:t> </a:t>
            </a:r>
            <a:r>
              <a:rPr lang="en-US" sz="2700" b="0" i="1" dirty="0"/>
              <a:t>aA1Z2A2 | bZ2A2 </a:t>
            </a:r>
            <a:endParaRPr lang="en-US" sz="2700" b="0" i="1" dirty="0" smtClean="0"/>
          </a:p>
          <a:p>
            <a:pPr lvl="2"/>
            <a:r>
              <a:rPr lang="en-US" sz="2700" b="0" dirty="0" smtClean="0"/>
              <a:t>The </a:t>
            </a:r>
            <a:r>
              <a:rPr lang="en-US" sz="2700" b="0" dirty="0"/>
              <a:t>set of all (modified) A1-productions is </a:t>
            </a:r>
            <a:endParaRPr lang="en-US" sz="2700" b="0" dirty="0" smtClean="0"/>
          </a:p>
          <a:p>
            <a:pPr marL="767080" lvl="2" indent="0">
              <a:buNone/>
            </a:pPr>
            <a:r>
              <a:rPr lang="en-US" sz="2700" b="0" i="1" dirty="0"/>
              <a:t>	</a:t>
            </a:r>
            <a:r>
              <a:rPr lang="en-US" sz="2700" b="0" i="1" dirty="0" smtClean="0"/>
              <a:t>	A1 </a:t>
            </a:r>
            <a:r>
              <a:rPr lang="en-US" sz="2700" b="0" dirty="0">
                <a:sym typeface="Symbol" panose="05050102010706020507" pitchFamily="18" charset="2"/>
              </a:rPr>
              <a:t> </a:t>
            </a:r>
            <a:r>
              <a:rPr lang="en-US" sz="2700" b="0" i="1" dirty="0" smtClean="0"/>
              <a:t>a </a:t>
            </a:r>
            <a:r>
              <a:rPr lang="en-US" sz="2700" b="0" i="1" dirty="0"/>
              <a:t>| aA1A2 | bA2 | aA1Z2A2 | bZ2A2</a:t>
            </a:r>
            <a:endParaRPr lang="en-US" sz="2700" b="0" i="1" dirty="0" smtClean="0"/>
          </a:p>
          <a:p>
            <a:pPr marL="457200" lvl="1" indent="0">
              <a:buNone/>
            </a:pPr>
            <a:r>
              <a:rPr lang="en-US" sz="2700" b="0" i="1" dirty="0"/>
              <a:t>	</a:t>
            </a:r>
            <a:r>
              <a:rPr lang="en-US" sz="2700" b="0" i="1" dirty="0" smtClean="0"/>
              <a:t>	</a:t>
            </a:r>
            <a:endParaRPr lang="en-US" sz="2700" b="0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095375"/>
            <a:ext cx="11142345" cy="5081905"/>
          </a:xfrm>
        </p:spPr>
        <p:txBody>
          <a:bodyPr>
            <a:normAutofit/>
          </a:bodyPr>
          <a:lstStyle/>
          <a:p>
            <a:pPr marL="118745" indent="0">
              <a:buNone/>
            </a:pPr>
            <a:r>
              <a:rPr lang="en-US" sz="2900" b="0" u="sng" dirty="0"/>
              <a:t>Example</a:t>
            </a:r>
            <a:r>
              <a:rPr lang="en-US" sz="2900" b="0" dirty="0"/>
              <a:t>: </a:t>
            </a:r>
            <a:r>
              <a:rPr lang="en-US" sz="2900" b="0" dirty="0" smtClean="0"/>
              <a:t>Cont.…</a:t>
            </a:r>
            <a:endParaRPr lang="en-US" sz="2900" b="0" i="1" dirty="0" smtClean="0"/>
          </a:p>
          <a:p>
            <a:pPr marL="118745" indent="0">
              <a:buNone/>
            </a:pPr>
            <a:r>
              <a:rPr lang="en-US" sz="2900" b="0" u="sng" dirty="0" smtClean="0"/>
              <a:t>Step5: </a:t>
            </a:r>
            <a:endParaRPr lang="en-US" sz="2900" b="0" u="sng" dirty="0" smtClean="0"/>
          </a:p>
          <a:p>
            <a:pPr lvl="1"/>
            <a:r>
              <a:rPr lang="en-US" sz="2900" b="0" dirty="0"/>
              <a:t>Modify </a:t>
            </a:r>
            <a:r>
              <a:rPr lang="en-US" sz="2900" b="0" i="1" dirty="0" err="1"/>
              <a:t>Z</a:t>
            </a:r>
            <a:r>
              <a:rPr lang="en-US" sz="2900" b="0" i="1" baseline="-25000" dirty="0" err="1"/>
              <a:t>i</a:t>
            </a:r>
            <a:r>
              <a:rPr lang="en-US" sz="2900" b="0" dirty="0"/>
              <a:t>-productions, which are of the form   </a:t>
            </a:r>
            <a:r>
              <a:rPr lang="en-US" sz="2900" b="0" i="1" dirty="0" err="1" smtClean="0"/>
              <a:t>Z</a:t>
            </a:r>
            <a:r>
              <a:rPr lang="en-US" sz="2900" b="0" i="1" baseline="-25000" dirty="0" err="1" smtClean="0"/>
              <a:t>i</a:t>
            </a:r>
            <a:r>
              <a:rPr lang="en-US" sz="2900" b="0" i="1" dirty="0" smtClean="0"/>
              <a:t> </a:t>
            </a:r>
            <a:r>
              <a:rPr lang="en-US" sz="2900" b="0" dirty="0">
                <a:sym typeface="Symbol" panose="05050102010706020507" pitchFamily="18" charset="2"/>
              </a:rPr>
              <a:t> </a:t>
            </a:r>
            <a:r>
              <a:rPr lang="en-US" sz="2900" b="0" i="1" dirty="0" smtClean="0"/>
              <a:t>a</a:t>
            </a:r>
            <a:r>
              <a:rPr lang="en-US" sz="2900" b="0" i="1" dirty="0" smtClean="0">
                <a:sym typeface="Symbol" panose="05050102010706020507" pitchFamily="18" charset="2"/>
              </a:rPr>
              <a:t></a:t>
            </a:r>
            <a:r>
              <a:rPr lang="en-US" sz="2900" b="0" i="1" dirty="0" smtClean="0"/>
              <a:t>    or       </a:t>
            </a:r>
            <a:r>
              <a:rPr lang="en-US" sz="2900" b="0" i="1" dirty="0" err="1" smtClean="0"/>
              <a:t>Z</a:t>
            </a:r>
            <a:r>
              <a:rPr lang="en-US" sz="2900" b="0" i="1" baseline="-25000" dirty="0" err="1" smtClean="0"/>
              <a:t>i</a:t>
            </a:r>
            <a:r>
              <a:rPr lang="en-US" sz="2900" b="0" i="1" dirty="0" smtClean="0"/>
              <a:t> </a:t>
            </a:r>
            <a:r>
              <a:rPr lang="en-US" sz="2900" b="0" dirty="0">
                <a:sym typeface="Symbol" panose="05050102010706020507" pitchFamily="18" charset="2"/>
              </a:rPr>
              <a:t> </a:t>
            </a:r>
            <a:r>
              <a:rPr lang="en-US" sz="2900" b="0" i="1" dirty="0" err="1" smtClean="0"/>
              <a:t>A</a:t>
            </a:r>
            <a:r>
              <a:rPr lang="en-US" sz="2900" b="0" i="1" baseline="-25000" dirty="0" err="1" smtClean="0"/>
              <a:t>k</a:t>
            </a:r>
            <a:r>
              <a:rPr lang="en-US" sz="2900" b="0" i="1" dirty="0" smtClean="0">
                <a:sym typeface="Symbol" panose="05050102010706020507" pitchFamily="18" charset="2"/>
              </a:rPr>
              <a:t></a:t>
            </a:r>
            <a:r>
              <a:rPr lang="en-US" sz="2900" b="0" i="1" dirty="0" smtClean="0"/>
              <a:t>   </a:t>
            </a:r>
            <a:r>
              <a:rPr lang="en-US" sz="2900" b="0" dirty="0" smtClean="0"/>
              <a:t>for </a:t>
            </a:r>
            <a:r>
              <a:rPr lang="en-US" sz="2900" b="0" dirty="0"/>
              <a:t>some k</a:t>
            </a:r>
            <a:r>
              <a:rPr lang="en-US" sz="2900" b="0" i="1" dirty="0"/>
              <a:t>. </a:t>
            </a:r>
            <a:endParaRPr lang="en-US" sz="2900" b="0" i="1" dirty="0" smtClean="0"/>
          </a:p>
          <a:p>
            <a:pPr lvl="1"/>
            <a:r>
              <a:rPr lang="en-US" sz="2900" b="0" dirty="0" smtClean="0"/>
              <a:t>The </a:t>
            </a:r>
            <a:r>
              <a:rPr lang="en-US" sz="2900" b="0" i="1" dirty="0"/>
              <a:t>Z2-</a:t>
            </a:r>
            <a:r>
              <a:rPr lang="en-US" sz="2900" b="0" dirty="0"/>
              <a:t>productions to be modified are:  </a:t>
            </a:r>
            <a:endParaRPr lang="en-US" sz="2900" b="0" dirty="0" smtClean="0"/>
          </a:p>
          <a:p>
            <a:pPr marL="457200" lvl="1" indent="0">
              <a:buNone/>
            </a:pPr>
            <a:r>
              <a:rPr lang="en-US" sz="2900" b="0" i="1" dirty="0"/>
              <a:t>	</a:t>
            </a:r>
            <a:r>
              <a:rPr lang="en-US" sz="2900" b="0" i="1" dirty="0" smtClean="0"/>
              <a:t>	Z2 </a:t>
            </a:r>
            <a:r>
              <a:rPr lang="en-US" sz="2900" b="0" dirty="0">
                <a:sym typeface="Symbol" panose="05050102010706020507" pitchFamily="18" charset="2"/>
              </a:rPr>
              <a:t></a:t>
            </a:r>
            <a:r>
              <a:rPr lang="en-US" sz="2900" b="0" i="1" dirty="0" smtClean="0"/>
              <a:t> </a:t>
            </a:r>
            <a:r>
              <a:rPr lang="en-US" sz="2900" b="0" i="1" dirty="0"/>
              <a:t>A2A1, </a:t>
            </a:r>
            <a:r>
              <a:rPr lang="en-US" sz="2900" b="0" i="1" dirty="0" smtClean="0"/>
              <a:t>     Z2 </a:t>
            </a:r>
            <a:r>
              <a:rPr lang="en-US" sz="2900" b="0" dirty="0">
                <a:sym typeface="Symbol" panose="05050102010706020507" pitchFamily="18" charset="2"/>
              </a:rPr>
              <a:t></a:t>
            </a:r>
            <a:r>
              <a:rPr lang="en-US" sz="2900" b="0" i="1" dirty="0" smtClean="0"/>
              <a:t> </a:t>
            </a:r>
            <a:r>
              <a:rPr lang="en-US" sz="2900" b="0" i="1" dirty="0"/>
              <a:t>A2A1Z2 </a:t>
            </a:r>
            <a:endParaRPr lang="en-US" sz="2900" b="0" i="1" dirty="0" smtClean="0"/>
          </a:p>
          <a:p>
            <a:pPr lvl="1"/>
            <a:r>
              <a:rPr lang="en-US" sz="2900" b="0" dirty="0" smtClean="0"/>
              <a:t>We </a:t>
            </a:r>
            <a:r>
              <a:rPr lang="en-US" sz="2900" b="0" dirty="0"/>
              <a:t>apply Lemma 1 and get   </a:t>
            </a:r>
            <a:endParaRPr lang="en-US" sz="2900" b="0" dirty="0" smtClean="0"/>
          </a:p>
          <a:p>
            <a:pPr marL="457200" lvl="1" indent="0">
              <a:buNone/>
            </a:pPr>
            <a:r>
              <a:rPr lang="en-US" sz="2900" b="0" i="1" dirty="0"/>
              <a:t>	</a:t>
            </a:r>
            <a:r>
              <a:rPr lang="en-US" sz="2900" b="0" i="1" dirty="0" smtClean="0"/>
              <a:t>	Z2 </a:t>
            </a:r>
            <a:r>
              <a:rPr lang="en-US" sz="2900" b="0" dirty="0">
                <a:sym typeface="Symbol" panose="05050102010706020507" pitchFamily="18" charset="2"/>
              </a:rPr>
              <a:t></a:t>
            </a:r>
            <a:r>
              <a:rPr lang="en-US" sz="2900" b="0" i="1" dirty="0" smtClean="0"/>
              <a:t> </a:t>
            </a:r>
            <a:r>
              <a:rPr lang="en-US" sz="2900" b="0" i="1" dirty="0"/>
              <a:t>aA1A1 | bA1 | aA1Z2A1 | bZ2A1  </a:t>
            </a:r>
            <a:endParaRPr lang="en-US" sz="2900" b="0" i="1" dirty="0" smtClean="0"/>
          </a:p>
          <a:p>
            <a:pPr marL="457200" lvl="1" indent="0">
              <a:buNone/>
            </a:pPr>
            <a:r>
              <a:rPr lang="en-US" sz="2900" b="0" i="1" dirty="0"/>
              <a:t>	</a:t>
            </a:r>
            <a:r>
              <a:rPr lang="en-US" sz="2900" b="0" i="1" dirty="0" smtClean="0"/>
              <a:t>	Z2 </a:t>
            </a:r>
            <a:r>
              <a:rPr lang="en-US" sz="2900" b="0" dirty="0">
                <a:sym typeface="Symbol" panose="05050102010706020507" pitchFamily="18" charset="2"/>
              </a:rPr>
              <a:t></a:t>
            </a:r>
            <a:r>
              <a:rPr lang="en-US" sz="2900" b="0" i="1" dirty="0" smtClean="0"/>
              <a:t> </a:t>
            </a:r>
            <a:r>
              <a:rPr lang="en-US" sz="2900" b="0" i="1" dirty="0"/>
              <a:t>aA1A1Z2 | bA1Z2 | aA1Z2A1Z2| bZ2A1Z2</a:t>
            </a:r>
            <a:endParaRPr lang="en-US" sz="2900" b="0" i="1" dirty="0" smtClean="0"/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Conversion to GNF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095375"/>
            <a:ext cx="11710670" cy="5081905"/>
          </a:xfrm>
        </p:spPr>
        <p:txBody>
          <a:bodyPr>
            <a:noAutofit/>
          </a:bodyPr>
          <a:lstStyle/>
          <a:p>
            <a:pPr marL="118745" indent="0">
              <a:buNone/>
            </a:pPr>
            <a:r>
              <a:rPr lang="en-US" sz="2800" b="0" u="sng" dirty="0"/>
              <a:t>Example</a:t>
            </a:r>
            <a:r>
              <a:rPr lang="en-US" sz="2800" b="0" dirty="0"/>
              <a:t>: </a:t>
            </a:r>
            <a:r>
              <a:rPr lang="en-US" sz="2800" b="0" dirty="0" smtClean="0"/>
              <a:t>Cont.…</a:t>
            </a:r>
            <a:endParaRPr lang="en-US" sz="2800" b="0" i="1" dirty="0" smtClean="0"/>
          </a:p>
          <a:p>
            <a:r>
              <a:rPr lang="en-US" sz="2800" b="0" dirty="0"/>
              <a:t>Hence the equivalent grammar is  </a:t>
            </a:r>
            <a:endParaRPr lang="en-US" sz="2800" b="0" dirty="0" smtClean="0"/>
          </a:p>
          <a:p>
            <a:pPr marL="118745" indent="0">
              <a:buNone/>
            </a:pPr>
            <a:r>
              <a:rPr lang="en-US" sz="2800" b="0" i="1" dirty="0" smtClean="0"/>
              <a:t>		G</a:t>
            </a:r>
            <a:r>
              <a:rPr lang="en-US" sz="2800" b="0" i="1" dirty="0"/>
              <a:t>' = ({A1, A2, Z2}, {a, b}, P1, A1)  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i="1" dirty="0" smtClean="0"/>
              <a:t>    </a:t>
            </a:r>
            <a:r>
              <a:rPr lang="en-US" sz="2800" b="0" dirty="0" smtClean="0"/>
              <a:t>where</a:t>
            </a:r>
            <a:r>
              <a:rPr lang="en-US" sz="2800" b="0" i="1" dirty="0" smtClean="0"/>
              <a:t> </a:t>
            </a:r>
            <a:r>
              <a:rPr lang="en-US" sz="2800" b="0" i="1" dirty="0"/>
              <a:t>P1 </a:t>
            </a:r>
            <a:r>
              <a:rPr lang="en-US" sz="2800" b="0" dirty="0"/>
              <a:t>consists of  </a:t>
            </a:r>
            <a:endParaRPr lang="en-US" sz="2800" b="0" dirty="0" smtClean="0"/>
          </a:p>
          <a:p>
            <a:pPr marL="118745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A1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 | aA1A2 | bA2 | aA1Z2A2 | bZ2A2 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A2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aA1 | b | aA1Z2 | bZ2 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Z2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aA1A1 | bA1 | aA1Z2A1 | bZ2A1  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i="1" dirty="0"/>
              <a:t>	</a:t>
            </a:r>
            <a:r>
              <a:rPr lang="en-US" sz="2800" b="0" i="1" dirty="0" smtClean="0"/>
              <a:t>	Z2 </a:t>
            </a:r>
            <a:r>
              <a:rPr lang="en-US" sz="2800" b="0" dirty="0">
                <a:sym typeface="Symbol" panose="05050102010706020507" pitchFamily="18" charset="2"/>
              </a:rPr>
              <a:t></a:t>
            </a:r>
            <a:r>
              <a:rPr lang="en-US" sz="2800" b="0" i="1" dirty="0" smtClean="0"/>
              <a:t> </a:t>
            </a:r>
            <a:r>
              <a:rPr lang="en-US" sz="2800" b="0" i="1" dirty="0"/>
              <a:t>aA1A1Z2 | bA1Z2 | aA1Z2A1Z2| bZ2A1Z2 </a:t>
            </a:r>
            <a:endParaRPr lang="en-US" sz="2800" b="0" i="1" dirty="0" smtClean="0"/>
          </a:p>
          <a:p>
            <a:pPr marL="118745" indent="0">
              <a:buNone/>
            </a:pPr>
            <a:r>
              <a:rPr lang="en-US" sz="2800" b="0" i="1" dirty="0" smtClean="0"/>
              <a:t> </a:t>
            </a:r>
            <a:endParaRPr lang="en-US" sz="2800" b="0" i="1" dirty="0" smtClean="0"/>
          </a:p>
          <a:p>
            <a:r>
              <a:rPr lang="en-US" sz="2800" b="0" dirty="0" smtClean="0"/>
              <a:t>G</a:t>
            </a:r>
            <a:r>
              <a:rPr lang="en-US" sz="2800" b="0" dirty="0"/>
              <a:t>' </a:t>
            </a:r>
            <a:r>
              <a:rPr lang="en-US" sz="2800" b="0" dirty="0"/>
              <a:t>is the required equivalent grammar in GNF</a:t>
            </a:r>
            <a:r>
              <a:rPr lang="en-US" sz="2800" b="0" i="1" dirty="0"/>
              <a:t>.</a:t>
            </a:r>
            <a:endParaRPr lang="en-US" sz="2800" b="0" i="1" dirty="0" smtClean="0"/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i="1" dirty="0" smtClean="0"/>
              <a:t>	</a:t>
            </a:r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7797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+mn-ea"/>
              </a:rPr>
              <a:t>Pumping Lemma for Context Free Languages</a:t>
            </a:r>
            <a:endParaRPr lang="en-US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270" y="1168400"/>
            <a:ext cx="11725910" cy="5008880"/>
          </a:xfrm>
        </p:spPr>
        <p:txBody>
          <a:bodyPr>
            <a:normAutofit lnSpcReduction="10000"/>
          </a:bodyPr>
          <a:lstStyle/>
          <a:p>
            <a:r>
              <a:rPr lang="en-US" altLang="en-US" b="0" dirty="0"/>
              <a:t>Recall the pumping lemma for regular languages.</a:t>
            </a:r>
            <a:endParaRPr lang="en-US" altLang="en-US" b="0" dirty="0"/>
          </a:p>
          <a:p>
            <a:pPr lvl="1"/>
            <a:r>
              <a:rPr lang="en-US" altLang="en-US" b="0" dirty="0"/>
              <a:t>It told us that if there was a string long enough to cause a cycle in the DFA for the language, then we could “pump” the cycle and discover an infinite sequence of strings that had to be in the language.</a:t>
            </a:r>
            <a:endParaRPr lang="en-US" altLang="en-US" b="0" dirty="0"/>
          </a:p>
          <a:p>
            <a:endParaRPr lang="en-US" altLang="en-US" b="0" dirty="0" smtClean="0"/>
          </a:p>
          <a:p>
            <a:r>
              <a:rPr lang="en-US" altLang="en-US" b="0" dirty="0" smtClean="0"/>
              <a:t>For </a:t>
            </a:r>
            <a:r>
              <a:rPr lang="en-US" altLang="en-US" b="0" dirty="0"/>
              <a:t>CFL’s the situation is a little more complicated.</a:t>
            </a:r>
            <a:endParaRPr lang="en-US" altLang="en-US" b="0" dirty="0"/>
          </a:p>
          <a:p>
            <a:pPr lvl="1"/>
            <a:r>
              <a:rPr lang="en-US" altLang="en-US" b="0" dirty="0" smtClean="0"/>
              <a:t>We </a:t>
            </a:r>
            <a:r>
              <a:rPr lang="en-US" altLang="en-US" b="0" dirty="0"/>
              <a:t>can always find </a:t>
            </a:r>
            <a:r>
              <a:rPr lang="en-US" altLang="en-US" b="0" dirty="0">
                <a:solidFill>
                  <a:srgbClr val="33CC33"/>
                </a:solidFill>
              </a:rPr>
              <a:t>two</a:t>
            </a:r>
            <a:r>
              <a:rPr lang="en-US" altLang="en-US" b="0" dirty="0"/>
              <a:t> pieces of any sufficiently long string to “pump” in tandem.</a:t>
            </a:r>
            <a:endParaRPr lang="en-US" altLang="en-US" b="0" dirty="0"/>
          </a:p>
          <a:p>
            <a:pPr lvl="1"/>
            <a:r>
              <a:rPr lang="en-US" altLang="en-US" b="0" dirty="0">
                <a:solidFill>
                  <a:srgbClr val="CC3300"/>
                </a:solidFill>
              </a:rPr>
              <a:t>That is</a:t>
            </a:r>
            <a:r>
              <a:rPr lang="en-US" altLang="en-US" b="0" dirty="0"/>
              <a:t>: if we repeat each of the two pieces the same number of times, we get another string in the language.</a:t>
            </a:r>
            <a:endParaRPr lang="en-US" altLang="en-US" b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Statement of the CFL Pumping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835" y="1095375"/>
                <a:ext cx="11685905" cy="5081905"/>
              </a:xfrm>
            </p:spPr>
            <p:txBody>
              <a:bodyPr/>
              <a:lstStyle/>
              <a:p>
                <a:pPr marL="609600" indent="-609600">
                  <a:buFont typeface="Monotype Sorts" pitchFamily="2" charset="2"/>
                  <a:buNone/>
                </a:pPr>
                <a:r>
                  <a:rPr lang="en-US" altLang="en-US" sz="2800" b="1" dirty="0" smtClean="0"/>
                  <a:t>Statement</a:t>
                </a:r>
                <a:r>
                  <a:rPr lang="en-US" altLang="en-US" sz="2800" dirty="0" smtClean="0"/>
                  <a:t>: For </a:t>
                </a:r>
                <a:r>
                  <a:rPr lang="en-US" altLang="en-US" sz="2800" dirty="0"/>
                  <a:t>every context-free language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en-US" sz="2800" dirty="0" smtClean="0"/>
                  <a:t>, there </a:t>
                </a:r>
                <a:r>
                  <a:rPr lang="en-US" altLang="en-US" sz="2800" dirty="0"/>
                  <a:t>is an integer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800" dirty="0"/>
                  <a:t>, such </a:t>
                </a:r>
                <a:r>
                  <a:rPr lang="en-US" altLang="en-US" sz="2800" dirty="0" smtClean="0"/>
                  <a:t>that</a:t>
                </a:r>
                <a:endParaRPr lang="en-US" altLang="en-US" sz="2800" dirty="0" smtClean="0"/>
              </a:p>
              <a:p>
                <a:pPr marL="901700" lvl="1" indent="-609600">
                  <a:buFont typeface="Wingdings" panose="05000000000000000000" pitchFamily="2" charset="2"/>
                  <a:buChar char="§"/>
                </a:pPr>
                <a:r>
                  <a:rPr lang="en-US" altLang="en-US" sz="2800" dirty="0" smtClean="0"/>
                  <a:t>For </a:t>
                </a:r>
                <a:r>
                  <a:rPr lang="en-US" altLang="en-US" sz="2800" dirty="0"/>
                  <a:t>every string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alt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altLang="en-US" sz="2800" dirty="0"/>
                  <a:t> of length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en-US" sz="2800" dirty="0" smtClean="0"/>
                  <a:t>, there </a:t>
                </a:r>
                <a:r>
                  <a:rPr lang="en-US" altLang="en-US" sz="2800" dirty="0"/>
                  <a:t>exists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𝑧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𝑢𝑣𝑤𝑥𝑦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dirty="0"/>
                  <a:t>such that:</a:t>
                </a:r>
                <a:endParaRPr lang="en-US" altLang="en-US" sz="2800" dirty="0"/>
              </a:p>
              <a:p>
                <a:pPr marL="1167130" lvl="2" indent="-609600">
                  <a:buFont typeface="Monotype Sorts" pitchFamily="2" charset="2"/>
                  <a:buAutoNum type="arabicPeriod"/>
                </a:pPr>
                <a:r>
                  <a:rPr lang="en-US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𝑣𝑤𝑥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 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/>
              </a:p>
              <a:p>
                <a:pPr marL="1167130" lvl="2" indent="-609600">
                  <a:buFont typeface="Monotype Sorts" pitchFamily="2" charset="2"/>
                  <a:buAutoNum type="arabicPeriod"/>
                </a:pPr>
                <a:r>
                  <a:rPr lang="en-US" alt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𝑣𝑥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| &gt;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/>
              </a:p>
              <a:p>
                <a:pPr marL="1167130" lvl="2" indent="-609600">
                  <a:buFont typeface="Monotype Sorts" pitchFamily="2" charset="2"/>
                  <a:buAutoNum type="arabicPeriod"/>
                </a:pPr>
                <a:r>
                  <a:rPr lang="en-US" altLang="en-US" sz="2800" dirty="0" smtClean="0"/>
                  <a:t> </a:t>
                </a:r>
                <a:r>
                  <a:rPr lang="en-US" altLang="en-US" sz="2800" i="0" dirty="0" smtClean="0"/>
                  <a:t>For all </a:t>
                </a:r>
                <a14:m>
                  <m:oMath xmlns:m="http://schemas.openxmlformats.org/officeDocument/2006/math"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𝑖</m:t>
                    </m:r>
                    <m:r>
                      <a:rPr lang="en-US" altLang="en-US" sz="2800" i="1" dirty="0" smtClean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0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 </m:t>
                    </m:r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en-US" sz="280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800" b="0" i="1" dirty="0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dirty="0" err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800" i="0" dirty="0" smtClean="0"/>
                  <a:t>is in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800" dirty="0"/>
              </a:p>
              <a:p>
                <a:pPr marL="609600" indent="-609600"/>
                <a:endParaRPr lang="en-US" alt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835" y="1095375"/>
                <a:ext cx="11685905" cy="508190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Statement of the CFL Pumping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50" y="1033780"/>
                <a:ext cx="7990205" cy="518604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Proof of the Pumping Lemma</a:t>
                </a:r>
                <a:endParaRPr lang="en-US" b="0" dirty="0" smtClean="0"/>
              </a:p>
              <a:p>
                <a:pPr lvl="1"/>
                <a:r>
                  <a:rPr lang="en-US" altLang="en-US" b="0" dirty="0"/>
                  <a:t>Start with a CNF grammar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– {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Let the grammar have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0" dirty="0"/>
                  <a:t> variables.</a:t>
                </a:r>
                <a:endParaRPr lang="en-US" altLang="en-US" b="0" dirty="0"/>
              </a:p>
              <a:p>
                <a:pPr lvl="2"/>
                <a:r>
                  <a:rPr lang="en-US" altLang="en-US" b="0" dirty="0"/>
                  <a:t>Pick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b="0" dirty="0" smtClean="0"/>
                  <a:t>.</a:t>
                </a:r>
                <a:endParaRPr lang="en-US" altLang="en-US" b="0" dirty="0"/>
              </a:p>
              <a:p>
                <a:pPr lvl="2"/>
                <a:r>
                  <a:rPr lang="en-US" altLang="en-US" b="0" dirty="0"/>
                  <a:t>Let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|≥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:r>
                  <a:rPr lang="en-US" altLang="en-US" b="0" dirty="0" smtClean="0"/>
                  <a:t>By a known theorem, we </a:t>
                </a:r>
                <a:r>
                  <a:rPr lang="en-US" altLang="en-US" b="0" dirty="0"/>
                  <a:t>claim </a:t>
                </a:r>
                <a:r>
                  <a:rPr lang="en-US" altLang="en-US" b="0" dirty="0" smtClean="0"/>
                  <a:t>that </a:t>
                </a:r>
                <a:r>
                  <a:rPr lang="en-US" altLang="en-US" b="0" dirty="0"/>
                  <a:t>a parse tree with yield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b="0" i="1" dirty="0"/>
                  <a:t> </a:t>
                </a:r>
                <a:r>
                  <a:rPr lang="en-US" altLang="en-US" b="0" dirty="0"/>
                  <a:t>must have a path of length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en-US" b="0" dirty="0"/>
                  <a:t> </a:t>
                </a:r>
                <a:r>
                  <a:rPr lang="en-US" altLang="en-US" b="0" dirty="0" smtClean="0"/>
                  <a:t>or </a:t>
                </a:r>
                <a:r>
                  <a:rPr lang="en-US" altLang="en-US" b="0" dirty="0"/>
                  <a:t>more</a:t>
                </a:r>
                <a:r>
                  <a:rPr lang="en-US" altLang="en-US" b="0" dirty="0" smtClean="0"/>
                  <a:t>.</a:t>
                </a:r>
                <a:endParaRPr lang="en-US" altLang="en-US" b="0" dirty="0" smtClean="0"/>
              </a:p>
              <a:p>
                <a:pPr lvl="2"/>
                <a:r>
                  <a:rPr lang="en-US" altLang="en-US" b="0" dirty="0" smtClean="0"/>
                  <a:t>That is if all paths in the parse tree of a CNF (Chomsky Normal Form) grammar are of length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 smtClean="0"/>
                  <a:t>, then the longest yield has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en-US" b="0" dirty="0" smtClean="0"/>
                  <a:t>, as shown in figure:</a:t>
                </a:r>
                <a:endParaRPr lang="en-US" alt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033780"/>
                <a:ext cx="7990205" cy="5186045"/>
              </a:xfrm>
              <a:blipFill rotWithShape="1">
                <a:blip r:embed="rId1"/>
                <a:stretch>
                  <a:fillRect t="-282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747222" y="1214438"/>
            <a:ext cx="4569143" cy="2670175"/>
            <a:chOff x="1176337" y="4038600"/>
            <a:chExt cx="4569143" cy="2670175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4191000" y="40386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581400" y="44196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" name="Oval 6"/>
            <p:cNvSpPr>
              <a:spLocks noChangeArrowheads="1"/>
            </p:cNvSpPr>
            <p:nvPr/>
          </p:nvSpPr>
          <p:spPr bwMode="auto">
            <a:xfrm>
              <a:off x="4876800" y="44196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6" name="Oval 7"/>
            <p:cNvSpPr>
              <a:spLocks noChangeArrowheads="1"/>
            </p:cNvSpPr>
            <p:nvPr/>
          </p:nvSpPr>
          <p:spPr bwMode="auto">
            <a:xfrm>
              <a:off x="3276600" y="50292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7" name="Oval 8"/>
            <p:cNvSpPr>
              <a:spLocks noChangeArrowheads="1"/>
            </p:cNvSpPr>
            <p:nvPr/>
          </p:nvSpPr>
          <p:spPr bwMode="auto">
            <a:xfrm>
              <a:off x="3962400" y="50292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8" name="Oval 9"/>
            <p:cNvSpPr>
              <a:spLocks noChangeArrowheads="1"/>
            </p:cNvSpPr>
            <p:nvPr/>
          </p:nvSpPr>
          <p:spPr bwMode="auto">
            <a:xfrm>
              <a:off x="4572000" y="50292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" name="Oval 10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0" name="Oval 11"/>
            <p:cNvSpPr>
              <a:spLocks noChangeArrowheads="1"/>
            </p:cNvSpPr>
            <p:nvPr/>
          </p:nvSpPr>
          <p:spPr bwMode="auto">
            <a:xfrm>
              <a:off x="3276600" y="56388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1" name="Oval 12"/>
            <p:cNvSpPr>
              <a:spLocks noChangeArrowheads="1"/>
            </p:cNvSpPr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2" name="Oval 13"/>
            <p:cNvSpPr>
              <a:spLocks noChangeArrowheads="1"/>
            </p:cNvSpPr>
            <p:nvPr/>
          </p:nvSpPr>
          <p:spPr bwMode="auto">
            <a:xfrm>
              <a:off x="4572000" y="56388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5257800" y="5638800"/>
              <a:ext cx="228600" cy="228600"/>
            </a:xfrm>
            <a:prstGeom prst="ellipse">
              <a:avLst/>
            </a:prstGeom>
            <a:solidFill>
              <a:srgbClr val="FF9900">
                <a:alpha val="50195"/>
              </a:srgbClr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 flipH="1">
              <a:off x="3733800" y="4191000"/>
              <a:ext cx="4572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4419600" y="4191000"/>
              <a:ext cx="5334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 flipH="1">
              <a:off x="3429000" y="4648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4724400" y="46482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>
              <a:off x="3733800" y="4648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22"/>
            <p:cNvSpPr>
              <a:spLocks noChangeShapeType="1"/>
            </p:cNvSpPr>
            <p:nvPr/>
          </p:nvSpPr>
          <p:spPr bwMode="auto">
            <a:xfrm>
              <a:off x="5029200" y="4648200"/>
              <a:ext cx="3048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23"/>
            <p:cNvSpPr>
              <a:spLocks noChangeShapeType="1"/>
            </p:cNvSpPr>
            <p:nvPr/>
          </p:nvSpPr>
          <p:spPr bwMode="auto">
            <a:xfrm>
              <a:off x="33528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24"/>
            <p:cNvSpPr>
              <a:spLocks noChangeShapeType="1"/>
            </p:cNvSpPr>
            <p:nvPr/>
          </p:nvSpPr>
          <p:spPr bwMode="auto">
            <a:xfrm>
              <a:off x="40386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25"/>
            <p:cNvSpPr>
              <a:spLocks noChangeShapeType="1"/>
            </p:cNvSpPr>
            <p:nvPr/>
          </p:nvSpPr>
          <p:spPr bwMode="auto">
            <a:xfrm>
              <a:off x="46482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26"/>
            <p:cNvSpPr>
              <a:spLocks noChangeShapeType="1"/>
            </p:cNvSpPr>
            <p:nvPr/>
          </p:nvSpPr>
          <p:spPr bwMode="auto">
            <a:xfrm>
              <a:off x="5334000" y="52578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295400" y="4038600"/>
              <a:ext cx="1655445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b="1" i="1" dirty="0">
                  <a:solidFill>
                    <a:schemeClr val="accent2">
                      <a:lumMod val="75000"/>
                    </a:schemeClr>
                  </a:solidFill>
                </a:rPr>
                <a:t>m variables</a:t>
              </a:r>
              <a:endParaRPr lang="en-US" altLang="en-US" sz="2000" b="1" i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1176337" y="5530170"/>
              <a:ext cx="1804035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one terminal</a:t>
              </a:r>
              <a:endParaRPr lang="en-US" altLang="en-US" sz="20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6" name="AutoShape 31"/>
            <p:cNvSpPr/>
            <p:nvPr/>
          </p:nvSpPr>
          <p:spPr bwMode="auto">
            <a:xfrm>
              <a:off x="3048000" y="4038600"/>
              <a:ext cx="152400" cy="1066800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3429000" y="6248400"/>
              <a:ext cx="2316480" cy="460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b="1" dirty="0">
                  <a:solidFill>
                    <a:schemeClr val="accent2">
                      <a:lumMod val="75000"/>
                    </a:schemeClr>
                  </a:solidFill>
                </a:rPr>
                <a:t>2</a:t>
              </a:r>
              <a:r>
                <a:rPr lang="en-US" altLang="en-US" b="1" baseline="30000" dirty="0">
                  <a:solidFill>
                    <a:schemeClr val="accent2">
                      <a:lumMod val="75000"/>
                    </a:schemeClr>
                  </a:solidFill>
                </a:rPr>
                <a:t>m-1</a:t>
              </a:r>
              <a:r>
                <a:rPr lang="en-US" altLang="en-US" b="1" dirty="0">
                  <a:solidFill>
                    <a:schemeClr val="accent2">
                      <a:lumMod val="75000"/>
                    </a:schemeClr>
                  </a:solidFill>
                </a:rPr>
                <a:t> terminals</a:t>
              </a:r>
              <a:endParaRPr lang="en-US" altLang="en-US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58" name="AutoShape 33"/>
            <p:cNvSpPr/>
            <p:nvPr/>
          </p:nvSpPr>
          <p:spPr bwMode="auto">
            <a:xfrm rot="16130295">
              <a:off x="4227512" y="5068888"/>
              <a:ext cx="307975" cy="2209800"/>
            </a:xfrm>
            <a:prstGeom prst="leftBrace">
              <a:avLst>
                <a:gd name="adj1" fmla="val 59794"/>
                <a:gd name="adj2" fmla="val 49134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Statement of the CFL Pumping Lemma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1214755"/>
                <a:ext cx="11569065" cy="479552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 smtClean="0"/>
                  <a:t>Proof of the Pumping Lemma</a:t>
                </a:r>
                <a:endParaRPr lang="en-US" b="0" dirty="0" smtClean="0"/>
              </a:p>
              <a:p>
                <a:pPr lvl="1"/>
                <a:r>
                  <a:rPr lang="en-US" altLang="en-US" b="0" dirty="0"/>
                  <a:t>Now we know that the parse tree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en-US" b="0" dirty="0"/>
                  <a:t> has a path with at least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b="0" dirty="0"/>
                  <a:t> variables.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Consider some longest path.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There are only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b="0" dirty="0"/>
                  <a:t> different variables, so among the </a:t>
                </a:r>
                <a:r>
                  <a:rPr lang="en-US" altLang="en-US" b="0" dirty="0">
                    <a:solidFill>
                      <a:srgbClr val="33CC33"/>
                    </a:solidFill>
                  </a:rPr>
                  <a:t>lowest</a:t>
                </a:r>
                <a:r>
                  <a:rPr lang="en-US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b="0" dirty="0"/>
                  <a:t>we can find two nodes with the same label, say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en-US" b="0" dirty="0"/>
                  <a:t>.</a:t>
                </a:r>
                <a:endParaRPr lang="en-US" altLang="en-US" b="0" dirty="0"/>
              </a:p>
              <a:p>
                <a:pPr lvl="1"/>
                <a:r>
                  <a:rPr lang="en-US" altLang="en-US" b="0" dirty="0"/>
                  <a:t>The parse tree thus looks like</a:t>
                </a:r>
                <a:r>
                  <a:rPr lang="en-US" altLang="en-US" b="0" dirty="0" smtClean="0"/>
                  <a:t>:</a:t>
                </a:r>
                <a:endParaRPr lang="en-US" alt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1214755"/>
                <a:ext cx="11569065" cy="479552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Statement of the CFL Pumping Lemma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876" y="1214438"/>
            <a:ext cx="9874884" cy="5186362"/>
          </a:xfrm>
        </p:spPr>
        <p:txBody>
          <a:bodyPr>
            <a:normAutofit/>
          </a:bodyPr>
          <a:lstStyle/>
          <a:p>
            <a:r>
              <a:rPr lang="en-US" dirty="0" smtClean="0"/>
              <a:t>Proof of the Pumping Lemma</a:t>
            </a:r>
            <a:endParaRPr 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 </a:t>
            </a:r>
            <a:endParaRPr lang="en-US" alt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55275" y="6477000"/>
            <a:ext cx="879475" cy="274638"/>
          </a:xfrm>
        </p:spPr>
        <p:txBody>
          <a:bodyPr/>
          <a:lstStyle/>
          <a:p>
            <a:pPr>
              <a:defRPr/>
            </a:pPr>
            <a:fld id="{686BE388-4744-4AAD-8ED1-1BF06154C0CD}" type="slidenum">
              <a:rPr lang="en-US" smtClean="0"/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762000" y="2286000"/>
            <a:ext cx="5791200" cy="3896945"/>
            <a:chOff x="533400" y="1828800"/>
            <a:chExt cx="7620000" cy="4767263"/>
          </a:xfrm>
        </p:grpSpPr>
        <p:sp>
          <p:nvSpPr>
            <p:cNvPr id="6" name="Line 12"/>
            <p:cNvSpPr>
              <a:spLocks noChangeShapeType="1"/>
            </p:cNvSpPr>
            <p:nvPr/>
          </p:nvSpPr>
          <p:spPr bwMode="auto">
            <a:xfrm flipH="1">
              <a:off x="3505200" y="1828800"/>
              <a:ext cx="914400" cy="419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28"/>
            <p:cNvGrpSpPr/>
            <p:nvPr/>
          </p:nvGrpSpPr>
          <p:grpSpPr bwMode="auto">
            <a:xfrm>
              <a:off x="533400" y="1828800"/>
              <a:ext cx="7620000" cy="4767263"/>
              <a:chOff x="336" y="1144"/>
              <a:chExt cx="4800" cy="3003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1728" y="3064"/>
                <a:ext cx="1248" cy="720"/>
              </a:xfrm>
              <a:prstGeom prst="triangle">
                <a:avLst>
                  <a:gd name="adj" fmla="val 50000"/>
                </a:avLst>
              </a:prstGeom>
              <a:solidFill>
                <a:srgbClr val="CC99FF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" name="Freeform 9"/>
              <p:cNvSpPr/>
              <p:nvPr/>
            </p:nvSpPr>
            <p:spPr bwMode="auto">
              <a:xfrm>
                <a:off x="1200" y="2344"/>
                <a:ext cx="2544" cy="1440"/>
              </a:xfrm>
              <a:custGeom>
                <a:avLst/>
                <a:gdLst>
                  <a:gd name="T0" fmla="*/ 528 w 2544"/>
                  <a:gd name="T1" fmla="*/ 1440 h 1440"/>
                  <a:gd name="T2" fmla="*/ 0 w 2544"/>
                  <a:gd name="T3" fmla="*/ 1440 h 1440"/>
                  <a:gd name="T4" fmla="*/ 1296 w 2544"/>
                  <a:gd name="T5" fmla="*/ 0 h 1440"/>
                  <a:gd name="T6" fmla="*/ 2496 w 2544"/>
                  <a:gd name="T7" fmla="*/ 1392 h 1440"/>
                  <a:gd name="T8" fmla="*/ 2544 w 2544"/>
                  <a:gd name="T9" fmla="*/ 1440 h 1440"/>
                  <a:gd name="T10" fmla="*/ 1776 w 2544"/>
                  <a:gd name="T11" fmla="*/ 1440 h 1440"/>
                  <a:gd name="T12" fmla="*/ 1152 w 2544"/>
                  <a:gd name="T13" fmla="*/ 720 h 1440"/>
                  <a:gd name="T14" fmla="*/ 528 w 2544"/>
                  <a:gd name="T15" fmla="*/ 1440 h 14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544" h="1440">
                    <a:moveTo>
                      <a:pt x="528" y="1440"/>
                    </a:moveTo>
                    <a:lnTo>
                      <a:pt x="0" y="1440"/>
                    </a:lnTo>
                    <a:lnTo>
                      <a:pt x="1296" y="0"/>
                    </a:lnTo>
                    <a:lnTo>
                      <a:pt x="2496" y="1392"/>
                    </a:lnTo>
                    <a:lnTo>
                      <a:pt x="2544" y="1440"/>
                    </a:lnTo>
                    <a:lnTo>
                      <a:pt x="1776" y="1440"/>
                    </a:lnTo>
                    <a:lnTo>
                      <a:pt x="1152" y="720"/>
                    </a:lnTo>
                    <a:lnTo>
                      <a:pt x="528" y="1440"/>
                    </a:lnTo>
                    <a:close/>
                  </a:path>
                </a:pathLst>
              </a:custGeom>
              <a:solidFill>
                <a:srgbClr val="FFFF99">
                  <a:alpha val="50195"/>
                </a:srgb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10"/>
              <p:cNvSpPr/>
              <p:nvPr/>
            </p:nvSpPr>
            <p:spPr bwMode="auto">
              <a:xfrm>
                <a:off x="336" y="1144"/>
                <a:ext cx="4800" cy="2640"/>
              </a:xfrm>
              <a:custGeom>
                <a:avLst/>
                <a:gdLst>
                  <a:gd name="T0" fmla="*/ 864 w 4800"/>
                  <a:gd name="T1" fmla="*/ 2640 h 2640"/>
                  <a:gd name="T2" fmla="*/ 0 w 4800"/>
                  <a:gd name="T3" fmla="*/ 2640 h 2640"/>
                  <a:gd name="T4" fmla="*/ 2448 w 4800"/>
                  <a:gd name="T5" fmla="*/ 0 h 2640"/>
                  <a:gd name="T6" fmla="*/ 4752 w 4800"/>
                  <a:gd name="T7" fmla="*/ 2592 h 2640"/>
                  <a:gd name="T8" fmla="*/ 4800 w 4800"/>
                  <a:gd name="T9" fmla="*/ 2640 h 2640"/>
                  <a:gd name="T10" fmla="*/ 3408 w 4800"/>
                  <a:gd name="T11" fmla="*/ 2640 h 2640"/>
                  <a:gd name="T12" fmla="*/ 2160 w 4800"/>
                  <a:gd name="T13" fmla="*/ 1200 h 2640"/>
                  <a:gd name="T14" fmla="*/ 864 w 4800"/>
                  <a:gd name="T15" fmla="*/ 2640 h 26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00" h="2640">
                    <a:moveTo>
                      <a:pt x="864" y="2640"/>
                    </a:moveTo>
                    <a:lnTo>
                      <a:pt x="0" y="2640"/>
                    </a:lnTo>
                    <a:lnTo>
                      <a:pt x="2448" y="0"/>
                    </a:lnTo>
                    <a:lnTo>
                      <a:pt x="4752" y="2592"/>
                    </a:lnTo>
                    <a:lnTo>
                      <a:pt x="4800" y="2640"/>
                    </a:lnTo>
                    <a:lnTo>
                      <a:pt x="3408" y="2640"/>
                    </a:lnTo>
                    <a:lnTo>
                      <a:pt x="2160" y="1200"/>
                    </a:lnTo>
                    <a:lnTo>
                      <a:pt x="864" y="2640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304" y="2112"/>
                <a:ext cx="303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A</a:t>
                </a:r>
                <a:endParaRPr lang="en-US" alt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303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A</a:t>
                </a:r>
                <a:endParaRPr lang="en-US" altLang="en-US"/>
              </a:p>
            </p:txBody>
          </p:sp>
          <p:sp>
            <p:nvSpPr>
              <p:cNvPr id="17" name="Text Box 23"/>
              <p:cNvSpPr txBox="1">
                <a:spLocks noChangeArrowheads="1"/>
              </p:cNvSpPr>
              <p:nvPr/>
            </p:nvSpPr>
            <p:spPr bwMode="auto">
              <a:xfrm>
                <a:off x="624" y="3784"/>
                <a:ext cx="293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u</a:t>
                </a:r>
                <a:endParaRPr lang="en-US" altLang="en-US"/>
              </a:p>
            </p:txBody>
          </p:sp>
          <p:sp>
            <p:nvSpPr>
              <p:cNvPr id="18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784"/>
                <a:ext cx="27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v</a:t>
                </a:r>
                <a:endParaRPr lang="en-US" altLang="en-US"/>
              </a:p>
            </p:txBody>
          </p:sp>
          <p:sp>
            <p:nvSpPr>
              <p:cNvPr id="19" name="Text Box 25"/>
              <p:cNvSpPr txBox="1">
                <a:spLocks noChangeArrowheads="1"/>
              </p:cNvSpPr>
              <p:nvPr/>
            </p:nvSpPr>
            <p:spPr bwMode="auto">
              <a:xfrm>
                <a:off x="4320" y="3792"/>
                <a:ext cx="27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y</a:t>
                </a:r>
                <a:endParaRPr lang="en-US" altLang="en-US"/>
              </a:p>
            </p:txBody>
          </p:sp>
          <p:sp>
            <p:nvSpPr>
              <p:cNvPr id="20" name="Text Box 26"/>
              <p:cNvSpPr txBox="1">
                <a:spLocks noChangeArrowheads="1"/>
              </p:cNvSpPr>
              <p:nvPr/>
            </p:nvSpPr>
            <p:spPr bwMode="auto">
              <a:xfrm>
                <a:off x="3120" y="3792"/>
                <a:ext cx="277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x</a:t>
                </a:r>
                <a:endParaRPr lang="en-US" altLang="en-US"/>
              </a:p>
            </p:txBody>
          </p:sp>
          <p:sp>
            <p:nvSpPr>
              <p:cNvPr id="21" name="Text Box 27"/>
              <p:cNvSpPr txBox="1">
                <a:spLocks noChangeArrowheads="1"/>
              </p:cNvSpPr>
              <p:nvPr/>
            </p:nvSpPr>
            <p:spPr bwMode="auto">
              <a:xfrm>
                <a:off x="2208" y="3784"/>
                <a:ext cx="339" cy="3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w</a:t>
                </a:r>
                <a:endParaRPr lang="en-US" altLang="en-US"/>
              </a:p>
            </p:txBody>
          </p:sp>
        </p:grpSp>
        <p:grpSp>
          <p:nvGrpSpPr>
            <p:cNvPr id="8" name="Group 31"/>
            <p:cNvGrpSpPr/>
            <p:nvPr/>
          </p:nvGrpSpPr>
          <p:grpSpPr bwMode="auto">
            <a:xfrm>
              <a:off x="838200" y="2133600"/>
              <a:ext cx="4191000" cy="3733800"/>
              <a:chOff x="528" y="1344"/>
              <a:chExt cx="2640" cy="2352"/>
            </a:xfrm>
          </p:grpSpPr>
          <p:sp>
            <p:nvSpPr>
              <p:cNvPr id="9" name="Text Box 18"/>
              <p:cNvSpPr txBox="1">
                <a:spLocks noChangeArrowheads="1"/>
              </p:cNvSpPr>
              <p:nvPr/>
            </p:nvSpPr>
            <p:spPr bwMode="auto">
              <a:xfrm>
                <a:off x="528" y="1344"/>
                <a:ext cx="1301" cy="6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Can’t both</a:t>
                </a:r>
                <a:endParaRPr lang="en-US" altLang="en-US"/>
              </a:p>
              <a:p>
                <a:r>
                  <a:rPr lang="en-US" altLang="en-US"/>
                  <a:t>be </a:t>
                </a:r>
                <a:r>
                  <a:rPr lang="en-US" altLang="en-US">
                    <a:latin typeface="Lucida Sans Unicode" panose="020B0602030504020204" pitchFamily="34" charset="0"/>
                  </a:rPr>
                  <a:t>ε</a:t>
                </a:r>
                <a:r>
                  <a:rPr lang="en-US" altLang="en-US"/>
                  <a:t>.</a:t>
                </a:r>
                <a:endParaRPr lang="en-US" altLang="en-US"/>
              </a:p>
            </p:txBody>
          </p:sp>
          <p:sp>
            <p:nvSpPr>
              <p:cNvPr id="10" name="Line 19"/>
              <p:cNvSpPr>
                <a:spLocks noChangeShapeType="1"/>
              </p:cNvSpPr>
              <p:nvPr/>
            </p:nvSpPr>
            <p:spPr bwMode="auto">
              <a:xfrm>
                <a:off x="960" y="1872"/>
                <a:ext cx="528" cy="18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30"/>
              <p:cNvSpPr>
                <a:spLocks noChangeShapeType="1"/>
              </p:cNvSpPr>
              <p:nvPr/>
            </p:nvSpPr>
            <p:spPr bwMode="auto">
              <a:xfrm>
                <a:off x="1200" y="1797"/>
                <a:ext cx="1968" cy="18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2" name="AutoShape 16"/>
          <p:cNvSpPr/>
          <p:nvPr/>
        </p:nvSpPr>
        <p:spPr bwMode="auto">
          <a:xfrm rot="16130295">
            <a:off x="3292019" y="4688910"/>
            <a:ext cx="123085" cy="3038509"/>
          </a:xfrm>
          <a:prstGeom prst="leftBrace">
            <a:avLst>
              <a:gd name="adj1" fmla="val 159375"/>
              <a:gd name="adj2" fmla="val 49134"/>
            </a:avLst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421880" y="1898972"/>
            <a:ext cx="3505200" cy="4037013"/>
            <a:chOff x="4191000" y="1981200"/>
            <a:chExt cx="3505200" cy="4037013"/>
          </a:xfrm>
        </p:grpSpPr>
        <p:grpSp>
          <p:nvGrpSpPr>
            <p:cNvPr id="24" name="Group 16"/>
            <p:cNvGrpSpPr/>
            <p:nvPr/>
          </p:nvGrpSpPr>
          <p:grpSpPr bwMode="auto">
            <a:xfrm>
              <a:off x="4191000" y="1981200"/>
              <a:ext cx="3505200" cy="2746375"/>
              <a:chOff x="195" y="1488"/>
              <a:chExt cx="2208" cy="1730"/>
            </a:xfrm>
          </p:grpSpPr>
          <p:sp>
            <p:nvSpPr>
              <p:cNvPr id="45" name="Freeform 17"/>
              <p:cNvSpPr/>
              <p:nvPr/>
            </p:nvSpPr>
            <p:spPr bwMode="auto">
              <a:xfrm>
                <a:off x="195" y="1488"/>
                <a:ext cx="2208" cy="1438"/>
              </a:xfrm>
              <a:custGeom>
                <a:avLst/>
                <a:gdLst>
                  <a:gd name="T0" fmla="*/ 397 w 4800"/>
                  <a:gd name="T1" fmla="*/ 1438 h 2640"/>
                  <a:gd name="T2" fmla="*/ 0 w 4800"/>
                  <a:gd name="T3" fmla="*/ 1438 h 2640"/>
                  <a:gd name="T4" fmla="*/ 1126 w 4800"/>
                  <a:gd name="T5" fmla="*/ 0 h 2640"/>
                  <a:gd name="T6" fmla="*/ 2186 w 4800"/>
                  <a:gd name="T7" fmla="*/ 1412 h 2640"/>
                  <a:gd name="T8" fmla="*/ 2208 w 4800"/>
                  <a:gd name="T9" fmla="*/ 1438 h 2640"/>
                  <a:gd name="T10" fmla="*/ 1568 w 4800"/>
                  <a:gd name="T11" fmla="*/ 1438 h 2640"/>
                  <a:gd name="T12" fmla="*/ 994 w 4800"/>
                  <a:gd name="T13" fmla="*/ 654 h 2640"/>
                  <a:gd name="T14" fmla="*/ 397 w 4800"/>
                  <a:gd name="T15" fmla="*/ 1438 h 264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00" h="2640">
                    <a:moveTo>
                      <a:pt x="864" y="2640"/>
                    </a:moveTo>
                    <a:lnTo>
                      <a:pt x="0" y="2640"/>
                    </a:lnTo>
                    <a:lnTo>
                      <a:pt x="2448" y="0"/>
                    </a:lnTo>
                    <a:lnTo>
                      <a:pt x="4752" y="2592"/>
                    </a:lnTo>
                    <a:lnTo>
                      <a:pt x="4800" y="2640"/>
                    </a:lnTo>
                    <a:lnTo>
                      <a:pt x="3408" y="2640"/>
                    </a:lnTo>
                    <a:lnTo>
                      <a:pt x="2160" y="1200"/>
                    </a:lnTo>
                    <a:lnTo>
                      <a:pt x="864" y="2640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8"/>
              <p:cNvSpPr txBox="1">
                <a:spLocks noChangeArrowheads="1"/>
              </p:cNvSpPr>
              <p:nvPr/>
            </p:nvSpPr>
            <p:spPr bwMode="auto">
              <a:xfrm>
                <a:off x="336" y="2928"/>
                <a:ext cx="222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u</a:t>
                </a:r>
                <a:endParaRPr lang="en-US" altLang="en-US"/>
              </a:p>
            </p:txBody>
          </p:sp>
          <p:sp>
            <p:nvSpPr>
              <p:cNvPr id="47" name="Text Box 19"/>
              <p:cNvSpPr txBox="1">
                <a:spLocks noChangeArrowheads="1"/>
              </p:cNvSpPr>
              <p:nvPr/>
            </p:nvSpPr>
            <p:spPr bwMode="auto">
              <a:xfrm>
                <a:off x="2028" y="2928"/>
                <a:ext cx="211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/>
                  <a:t>y</a:t>
                </a:r>
                <a:endParaRPr lang="en-US" alt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648200" y="2819400"/>
              <a:ext cx="2011363" cy="3198813"/>
              <a:chOff x="4648200" y="2819400"/>
              <a:chExt cx="2011363" cy="3198813"/>
            </a:xfrm>
          </p:grpSpPr>
          <p:grpSp>
            <p:nvGrpSpPr>
              <p:cNvPr id="26" name="Group 20"/>
              <p:cNvGrpSpPr/>
              <p:nvPr/>
            </p:nvGrpSpPr>
            <p:grpSpPr bwMode="auto">
              <a:xfrm>
                <a:off x="5029200" y="4724400"/>
                <a:ext cx="911225" cy="1293813"/>
                <a:chOff x="816" y="2403"/>
                <a:chExt cx="574" cy="815"/>
              </a:xfrm>
            </p:grpSpPr>
            <p:sp>
              <p:nvSpPr>
                <p:cNvPr id="42" name="AutoShape 21"/>
                <p:cNvSpPr>
                  <a:spLocks noChangeArrowheads="1"/>
                </p:cNvSpPr>
                <p:nvPr/>
              </p:nvSpPr>
              <p:spPr bwMode="auto">
                <a:xfrm>
                  <a:off x="816" y="2540"/>
                  <a:ext cx="574" cy="392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99FF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4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008" y="2403"/>
                  <a:ext cx="23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A</a:t>
                  </a:r>
                  <a:endParaRPr lang="en-US" altLang="en-US"/>
                </a:p>
              </p:txBody>
            </p:sp>
            <p:sp>
              <p:nvSpPr>
                <p:cNvPr id="4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056" y="2928"/>
                  <a:ext cx="258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w</a:t>
                  </a:r>
                  <a:endParaRPr lang="en-US" altLang="en-US"/>
                </a:p>
              </p:txBody>
            </p:sp>
          </p:grpSp>
          <p:grpSp>
            <p:nvGrpSpPr>
              <p:cNvPr id="27" name="Group 24"/>
              <p:cNvGrpSpPr/>
              <p:nvPr/>
            </p:nvGrpSpPr>
            <p:grpSpPr bwMode="auto">
              <a:xfrm>
                <a:off x="4648200" y="4038600"/>
                <a:ext cx="1858963" cy="1911350"/>
                <a:chOff x="615" y="2016"/>
                <a:chExt cx="1171" cy="1204"/>
              </a:xfrm>
            </p:grpSpPr>
            <p:sp>
              <p:nvSpPr>
                <p:cNvPr id="38" name="Freeform 25"/>
                <p:cNvSpPr/>
                <p:nvPr/>
              </p:nvSpPr>
              <p:spPr bwMode="auto">
                <a:xfrm>
                  <a:off x="615" y="2160"/>
                  <a:ext cx="1171" cy="785"/>
                </a:xfrm>
                <a:custGeom>
                  <a:avLst/>
                  <a:gdLst>
                    <a:gd name="T0" fmla="*/ 243 w 2544"/>
                    <a:gd name="T1" fmla="*/ 785 h 1440"/>
                    <a:gd name="T2" fmla="*/ 0 w 2544"/>
                    <a:gd name="T3" fmla="*/ 785 h 1440"/>
                    <a:gd name="T4" fmla="*/ 597 w 2544"/>
                    <a:gd name="T5" fmla="*/ 0 h 1440"/>
                    <a:gd name="T6" fmla="*/ 1149 w 2544"/>
                    <a:gd name="T7" fmla="*/ 759 h 1440"/>
                    <a:gd name="T8" fmla="*/ 1171 w 2544"/>
                    <a:gd name="T9" fmla="*/ 785 h 1440"/>
                    <a:gd name="T10" fmla="*/ 817 w 2544"/>
                    <a:gd name="T11" fmla="*/ 785 h 1440"/>
                    <a:gd name="T12" fmla="*/ 530 w 2544"/>
                    <a:gd name="T13" fmla="*/ 392 h 1440"/>
                    <a:gd name="T14" fmla="*/ 243 w 2544"/>
                    <a:gd name="T15" fmla="*/ 785 h 14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44" h="1440">
                      <a:moveTo>
                        <a:pt x="528" y="1440"/>
                      </a:moveTo>
                      <a:lnTo>
                        <a:pt x="0" y="1440"/>
                      </a:lnTo>
                      <a:lnTo>
                        <a:pt x="1296" y="0"/>
                      </a:lnTo>
                      <a:lnTo>
                        <a:pt x="2496" y="1392"/>
                      </a:lnTo>
                      <a:lnTo>
                        <a:pt x="2544" y="1440"/>
                      </a:lnTo>
                      <a:lnTo>
                        <a:pt x="1776" y="1440"/>
                      </a:lnTo>
                      <a:lnTo>
                        <a:pt x="1152" y="720"/>
                      </a:lnTo>
                      <a:lnTo>
                        <a:pt x="528" y="1440"/>
                      </a:lnTo>
                      <a:close/>
                    </a:path>
                  </a:pathLst>
                </a:custGeom>
                <a:solidFill>
                  <a:srgbClr val="FFFF99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136" y="2016"/>
                  <a:ext cx="23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A</a:t>
                  </a:r>
                  <a:endParaRPr lang="en-US" altLang="en-US"/>
                </a:p>
              </p:txBody>
            </p:sp>
            <p:sp>
              <p:nvSpPr>
                <p:cNvPr id="4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687" y="2928"/>
                  <a:ext cx="211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v</a:t>
                  </a:r>
                  <a:endParaRPr lang="en-US" altLang="en-US"/>
                </a:p>
              </p:txBody>
            </p:sp>
            <p:sp>
              <p:nvSpPr>
                <p:cNvPr id="41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488" y="2930"/>
                  <a:ext cx="21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x</a:t>
                  </a:r>
                  <a:endParaRPr lang="en-US" altLang="en-US"/>
                </a:p>
              </p:txBody>
            </p:sp>
          </p:grpSp>
          <p:grpSp>
            <p:nvGrpSpPr>
              <p:cNvPr id="28" name="Group 29"/>
              <p:cNvGrpSpPr/>
              <p:nvPr/>
            </p:nvGrpSpPr>
            <p:grpSpPr bwMode="auto">
              <a:xfrm>
                <a:off x="4724400" y="3429000"/>
                <a:ext cx="1858963" cy="1911350"/>
                <a:chOff x="615" y="2016"/>
                <a:chExt cx="1171" cy="1204"/>
              </a:xfrm>
            </p:grpSpPr>
            <p:sp>
              <p:nvSpPr>
                <p:cNvPr id="34" name="Freeform 30"/>
                <p:cNvSpPr/>
                <p:nvPr/>
              </p:nvSpPr>
              <p:spPr bwMode="auto">
                <a:xfrm>
                  <a:off x="615" y="2160"/>
                  <a:ext cx="1171" cy="785"/>
                </a:xfrm>
                <a:custGeom>
                  <a:avLst/>
                  <a:gdLst>
                    <a:gd name="T0" fmla="*/ 243 w 2544"/>
                    <a:gd name="T1" fmla="*/ 785 h 1440"/>
                    <a:gd name="T2" fmla="*/ 0 w 2544"/>
                    <a:gd name="T3" fmla="*/ 785 h 1440"/>
                    <a:gd name="T4" fmla="*/ 597 w 2544"/>
                    <a:gd name="T5" fmla="*/ 0 h 1440"/>
                    <a:gd name="T6" fmla="*/ 1149 w 2544"/>
                    <a:gd name="T7" fmla="*/ 759 h 1440"/>
                    <a:gd name="T8" fmla="*/ 1171 w 2544"/>
                    <a:gd name="T9" fmla="*/ 785 h 1440"/>
                    <a:gd name="T10" fmla="*/ 817 w 2544"/>
                    <a:gd name="T11" fmla="*/ 785 h 1440"/>
                    <a:gd name="T12" fmla="*/ 530 w 2544"/>
                    <a:gd name="T13" fmla="*/ 392 h 1440"/>
                    <a:gd name="T14" fmla="*/ 243 w 2544"/>
                    <a:gd name="T15" fmla="*/ 785 h 14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44" h="1440">
                      <a:moveTo>
                        <a:pt x="528" y="1440"/>
                      </a:moveTo>
                      <a:lnTo>
                        <a:pt x="0" y="1440"/>
                      </a:lnTo>
                      <a:lnTo>
                        <a:pt x="1296" y="0"/>
                      </a:lnTo>
                      <a:lnTo>
                        <a:pt x="2496" y="1392"/>
                      </a:lnTo>
                      <a:lnTo>
                        <a:pt x="2544" y="1440"/>
                      </a:lnTo>
                      <a:lnTo>
                        <a:pt x="1776" y="1440"/>
                      </a:lnTo>
                      <a:lnTo>
                        <a:pt x="1152" y="720"/>
                      </a:lnTo>
                      <a:lnTo>
                        <a:pt x="528" y="1440"/>
                      </a:lnTo>
                      <a:close/>
                    </a:path>
                  </a:pathLst>
                </a:custGeom>
                <a:solidFill>
                  <a:srgbClr val="FFFF99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136" y="2016"/>
                  <a:ext cx="23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A</a:t>
                  </a:r>
                  <a:endParaRPr lang="en-US" altLang="en-US"/>
                </a:p>
              </p:txBody>
            </p:sp>
            <p:sp>
              <p:nvSpPr>
                <p:cNvPr id="36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687" y="2928"/>
                  <a:ext cx="211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v</a:t>
                  </a:r>
                  <a:endParaRPr lang="en-US" altLang="en-US"/>
                </a:p>
              </p:txBody>
            </p:sp>
            <p:sp>
              <p:nvSpPr>
                <p:cNvPr id="37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1488" y="2930"/>
                  <a:ext cx="21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x</a:t>
                  </a:r>
                  <a:endParaRPr lang="en-US" altLang="en-US"/>
                </a:p>
              </p:txBody>
            </p:sp>
          </p:grpSp>
          <p:grpSp>
            <p:nvGrpSpPr>
              <p:cNvPr id="29" name="Group 34"/>
              <p:cNvGrpSpPr/>
              <p:nvPr/>
            </p:nvGrpSpPr>
            <p:grpSpPr bwMode="auto">
              <a:xfrm>
                <a:off x="4800600" y="2819400"/>
                <a:ext cx="1858963" cy="1911350"/>
                <a:chOff x="615" y="2016"/>
                <a:chExt cx="1171" cy="1204"/>
              </a:xfrm>
            </p:grpSpPr>
            <p:sp>
              <p:nvSpPr>
                <p:cNvPr id="30" name="Freeform 35"/>
                <p:cNvSpPr/>
                <p:nvPr/>
              </p:nvSpPr>
              <p:spPr bwMode="auto">
                <a:xfrm>
                  <a:off x="615" y="2160"/>
                  <a:ext cx="1171" cy="785"/>
                </a:xfrm>
                <a:custGeom>
                  <a:avLst/>
                  <a:gdLst>
                    <a:gd name="T0" fmla="*/ 243 w 2544"/>
                    <a:gd name="T1" fmla="*/ 785 h 1440"/>
                    <a:gd name="T2" fmla="*/ 0 w 2544"/>
                    <a:gd name="T3" fmla="*/ 785 h 1440"/>
                    <a:gd name="T4" fmla="*/ 597 w 2544"/>
                    <a:gd name="T5" fmla="*/ 0 h 1440"/>
                    <a:gd name="T6" fmla="*/ 1149 w 2544"/>
                    <a:gd name="T7" fmla="*/ 759 h 1440"/>
                    <a:gd name="T8" fmla="*/ 1171 w 2544"/>
                    <a:gd name="T9" fmla="*/ 785 h 1440"/>
                    <a:gd name="T10" fmla="*/ 817 w 2544"/>
                    <a:gd name="T11" fmla="*/ 785 h 1440"/>
                    <a:gd name="T12" fmla="*/ 530 w 2544"/>
                    <a:gd name="T13" fmla="*/ 392 h 1440"/>
                    <a:gd name="T14" fmla="*/ 243 w 2544"/>
                    <a:gd name="T15" fmla="*/ 785 h 1440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544" h="1440">
                      <a:moveTo>
                        <a:pt x="528" y="1440"/>
                      </a:moveTo>
                      <a:lnTo>
                        <a:pt x="0" y="1440"/>
                      </a:lnTo>
                      <a:lnTo>
                        <a:pt x="1296" y="0"/>
                      </a:lnTo>
                      <a:lnTo>
                        <a:pt x="2496" y="1392"/>
                      </a:lnTo>
                      <a:lnTo>
                        <a:pt x="2544" y="1440"/>
                      </a:lnTo>
                      <a:lnTo>
                        <a:pt x="1776" y="1440"/>
                      </a:lnTo>
                      <a:lnTo>
                        <a:pt x="1152" y="720"/>
                      </a:lnTo>
                      <a:lnTo>
                        <a:pt x="528" y="1440"/>
                      </a:lnTo>
                      <a:close/>
                    </a:path>
                  </a:pathLst>
                </a:custGeom>
                <a:solidFill>
                  <a:srgbClr val="FFFF99">
                    <a:alpha val="50195"/>
                  </a:srgbClr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1136" y="2016"/>
                  <a:ext cx="23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A</a:t>
                  </a:r>
                  <a:endParaRPr lang="en-US" altLang="en-US"/>
                </a:p>
              </p:txBody>
            </p:sp>
            <p:sp>
              <p:nvSpPr>
                <p:cNvPr id="32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687" y="2928"/>
                  <a:ext cx="211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v</a:t>
                  </a:r>
                  <a:endParaRPr lang="en-US" altLang="en-US"/>
                </a:p>
              </p:txBody>
            </p:sp>
            <p:sp>
              <p:nvSpPr>
                <p:cNvPr id="33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488" y="2930"/>
                  <a:ext cx="210" cy="2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r>
                    <a:rPr lang="en-US" altLang="en-US"/>
                    <a:t>x</a:t>
                  </a:r>
                  <a:endParaRPr lang="en-US" altLang="en-US"/>
                </a:p>
              </p:txBody>
            </p:sp>
          </p:grpSp>
        </p:grpSp>
      </p:grpSp>
      <p:sp>
        <p:nvSpPr>
          <p:cNvPr id="48" name="TextBox 47"/>
          <p:cNvSpPr txBox="1"/>
          <p:nvPr/>
        </p:nvSpPr>
        <p:spPr>
          <a:xfrm>
            <a:off x="7421880" y="6400800"/>
            <a:ext cx="25400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Pump zero, one, two, 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ulaTheme for DAA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AlulaThemeOOP</Template>
  <TotalTime>0</TotalTime>
  <Words>24552</Words>
  <Application>WPS Presentation</Application>
  <PresentationFormat>Widescreen</PresentationFormat>
  <Paragraphs>1232</Paragraphs>
  <Slides>102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27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102</vt:i4>
      </vt:variant>
    </vt:vector>
  </HeadingPairs>
  <TitlesOfParts>
    <vt:vector size="212" baseType="lpstr">
      <vt:lpstr>Arial</vt:lpstr>
      <vt:lpstr>SimSun</vt:lpstr>
      <vt:lpstr>Wingdings</vt:lpstr>
      <vt:lpstr>Times New Roman</vt:lpstr>
      <vt:lpstr>Trebuchet MS</vt:lpstr>
      <vt:lpstr>Gill Sans MT</vt:lpstr>
      <vt:lpstr>Cambria Math</vt:lpstr>
      <vt:lpstr>MS Mincho</vt:lpstr>
      <vt:lpstr>Segoe Print</vt:lpstr>
      <vt:lpstr>Comic Sans MS</vt:lpstr>
      <vt:lpstr>Symbol</vt:lpstr>
      <vt:lpstr>Calibri</vt:lpstr>
      <vt:lpstr>Microsoft YaHei</vt:lpstr>
      <vt:lpstr>Arial Unicode MS</vt:lpstr>
      <vt:lpstr>Wingdings</vt:lpstr>
      <vt:lpstr>Garamond</vt:lpstr>
      <vt:lpstr>PMingLiU</vt:lpstr>
      <vt:lpstr>MingLiU-ExtB</vt:lpstr>
      <vt:lpstr>Monotype Sorts</vt:lpstr>
      <vt:lpstr>Wingdings 2</vt:lpstr>
      <vt:lpstr>Wingdings</vt:lpstr>
      <vt:lpstr>Wingdings 2</vt:lpstr>
      <vt:lpstr>MS PGothic</vt:lpstr>
      <vt:lpstr>Tahoma</vt:lpstr>
      <vt:lpstr>Lucida Sans Unicode</vt:lpstr>
      <vt:lpstr>Calibri Light</vt:lpstr>
      <vt:lpstr>PMingLiU</vt:lpstr>
      <vt:lpstr>AlulaTheme for DAAA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Outline</vt:lpstr>
      <vt:lpstr>Context Free Grammar</vt:lpstr>
      <vt:lpstr>Formal Definitions</vt:lpstr>
      <vt:lpstr>Formal Definition of CFG</vt:lpstr>
      <vt:lpstr>PowerPoint 演示文稿</vt:lpstr>
      <vt:lpstr>PowerPoint 演示文稿</vt:lpstr>
      <vt:lpstr>Derivations and Sentential Forms</vt:lpstr>
      <vt:lpstr>Derivations and Sentential Forms</vt:lpstr>
      <vt:lpstr>Derivations and Sentential Forms</vt:lpstr>
      <vt:lpstr>Context Free Languages</vt:lpstr>
      <vt:lpstr>PowerPoint 演示文稿</vt:lpstr>
      <vt:lpstr>PowerPoint 演示文稿</vt:lpstr>
      <vt:lpstr>PowerPoint 演示文稿</vt:lpstr>
      <vt:lpstr>Another Example</vt:lpstr>
      <vt:lpstr>Another Example</vt:lpstr>
      <vt:lpstr>Another Example</vt:lpstr>
      <vt:lpstr>Leftmost and Rightmost Derivations and Derivation Trees</vt:lpstr>
      <vt:lpstr>Leftmost and Rightmost Derivations</vt:lpstr>
      <vt:lpstr>Leftmost and Rightmost Derivations</vt:lpstr>
      <vt:lpstr>Leftmost and Rightmost Derivations</vt:lpstr>
      <vt:lpstr>Derivation Order</vt:lpstr>
      <vt:lpstr>PowerPoint 演示文稿</vt:lpstr>
      <vt:lpstr>Derivation Trees (Parse Trees)</vt:lpstr>
      <vt:lpstr>Yield of Parse Tree</vt:lpstr>
      <vt:lpstr>Yield of Parse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Parse Trees, Left- and Rightmost Derivations</vt:lpstr>
      <vt:lpstr>Ambiguity  of Grammars and Languages</vt:lpstr>
      <vt:lpstr>Ambiguous Grammars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Disambiguation</vt:lpstr>
      <vt:lpstr>PowerPoint 演示文稿</vt:lpstr>
      <vt:lpstr>PowerPoint 演示文稿</vt:lpstr>
      <vt:lpstr>Disambiguation Exercise</vt:lpstr>
      <vt:lpstr>PowerPoint 演示文稿</vt:lpstr>
      <vt:lpstr>PowerPoint 演示文稿</vt:lpstr>
      <vt:lpstr>  Simplification of CFGs</vt:lpstr>
      <vt:lpstr>Simplifying CFGs</vt:lpstr>
      <vt:lpstr>Example of a useless symbol</vt:lpstr>
      <vt:lpstr>Reachable symbols</vt:lpstr>
      <vt:lpstr>Another reachability example</vt:lpstr>
      <vt:lpstr>A second kind of useless symbol</vt:lpstr>
      <vt:lpstr>Another simplification example</vt:lpstr>
      <vt:lpstr>Generating strings of terminals</vt:lpstr>
      <vt:lpstr>Our example revisited</vt:lpstr>
      <vt:lpstr>Removing the two kinds of useless symbols</vt:lpstr>
      <vt:lpstr>Example of removing useless symbols</vt:lpstr>
      <vt:lpstr>Exercise on removing useless symbols</vt:lpstr>
      <vt:lpstr>Eliminating l-rules</vt:lpstr>
      <vt:lpstr>Nullable symbols</vt:lpstr>
      <vt:lpstr>Nullability</vt:lpstr>
      <vt:lpstr>Example:  removing nullable symbols</vt:lpstr>
      <vt:lpstr>Exercise on Eliminating  l-Productions</vt:lpstr>
      <vt:lpstr>Observations on the previous example</vt:lpstr>
      <vt:lpstr>Unit productions </vt:lpstr>
      <vt:lpstr>Eliminating unit productions -- example</vt:lpstr>
      <vt:lpstr>Exercise on Eliminating unit Productions</vt:lpstr>
      <vt:lpstr>Order of steps when simplifying</vt:lpstr>
      <vt:lpstr>Normal Form</vt:lpstr>
      <vt:lpstr>Chomsky normal form</vt:lpstr>
      <vt:lpstr>Converting to Chomsky normal form</vt:lpstr>
      <vt:lpstr>Converting to CNF:  an example</vt:lpstr>
      <vt:lpstr>A more complete example</vt:lpstr>
      <vt:lpstr>The resulting grammar </vt:lpstr>
      <vt:lpstr>Exercise</vt:lpstr>
      <vt:lpstr>Greibach Normal Form</vt:lpstr>
      <vt:lpstr>Greibach Normal Form</vt:lpstr>
      <vt:lpstr>Conversion to GNF</vt:lpstr>
      <vt:lpstr>Conversion to GNF</vt:lpstr>
      <vt:lpstr>Conversion to GNF</vt:lpstr>
      <vt:lpstr>Conversion to GNF</vt:lpstr>
      <vt:lpstr>Conversion to GNF</vt:lpstr>
      <vt:lpstr>Conversion to GNF</vt:lpstr>
      <vt:lpstr>Conversion to GNF</vt:lpstr>
      <vt:lpstr>Conversion to GNF</vt:lpstr>
      <vt:lpstr>Conversion to GNF</vt:lpstr>
      <vt:lpstr>Pumping Lemma for CFLs</vt:lpstr>
      <vt:lpstr>Statement of the CFL Pumping Lemma</vt:lpstr>
      <vt:lpstr>Statement of the CFL Pumping Lemma</vt:lpstr>
      <vt:lpstr>Statement of the CFL Pumping Lemma</vt:lpstr>
      <vt:lpstr>Statement of the CFL Pumping Lemma</vt:lpstr>
      <vt:lpstr>Using the Pumping Lemma</vt:lpstr>
      <vt:lpstr>Using the Pumping Lemma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የአጉንታ ልጅ</dc:creator>
  <cp:lastModifiedBy>sfsaa</cp:lastModifiedBy>
  <cp:revision>496</cp:revision>
  <cp:lastPrinted>2021-02-13T13:58:00Z</cp:lastPrinted>
  <dcterms:created xsi:type="dcterms:W3CDTF">2021-02-02T11:53:00Z</dcterms:created>
  <dcterms:modified xsi:type="dcterms:W3CDTF">2024-06-04T09:29:36Z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4F77F84A533648B28C451014B07A29BF_13</vt:lpwstr>
  </property>
  <property fmtid="{D5CDD505-2E9C-101B-9397-08002B2CF9AE}" pid="3" name="KSOProductBuildVer">
    <vt:lpwstr>2057-12.2.0.16909</vt:lpwstr>
  </property>
</Properties>
</file>