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9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80" r:id="rId16"/>
    <p:sldId id="281" r:id="rId17"/>
    <p:sldId id="282" r:id="rId18"/>
    <p:sldId id="283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4" r:id="rId30"/>
    <p:sldId id="285" r:id="rId31"/>
    <p:sldId id="286" r:id="rId32"/>
    <p:sldId id="287" r:id="rId33"/>
    <p:sldId id="308" r:id="rId34"/>
    <p:sldId id="288" r:id="rId35"/>
    <p:sldId id="307" r:id="rId36"/>
    <p:sldId id="310" r:id="rId37"/>
    <p:sldId id="309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2" r:id="rId50"/>
    <p:sldId id="303" r:id="rId51"/>
    <p:sldId id="301" r:id="rId52"/>
    <p:sldId id="300" r:id="rId53"/>
    <p:sldId id="304" r:id="rId54"/>
    <p:sldId id="305" r:id="rId55"/>
    <p:sldId id="306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19D"/>
    <a:srgbClr val="373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3273" autoAdjust="0"/>
  </p:normalViewPr>
  <p:slideViewPr>
    <p:cSldViewPr snapToGrid="0">
      <p:cViewPr varScale="1">
        <p:scale>
          <a:sx n="71" d="100"/>
          <a:sy n="71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m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CA6B2-0FF3-44C3-837F-027D3E06E0E1}" type="datetimeFigureOut">
              <a:rPr lang="am-ET" smtClean="0"/>
              <a:t>07/05/2022</a:t>
            </a:fld>
            <a:endParaRPr lang="am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m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m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m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4B8C1-0C40-4DCA-B10C-3C962DA5A1E0}" type="slidenum">
              <a:rPr lang="am-ET" smtClean="0"/>
              <a:t>‹#›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111079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06CF86-8CD5-4683-948B-175CD229D548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3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97F5-9A65-4A86-9058-A266FAC51CF9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8B20BA-E9CD-4E5B-8327-3A6CD82A5E8F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4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6B48-0646-473C-B00C-A99F76EF5050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6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A3917D-FB79-4184-B940-36773AC75994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0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B83E-23A4-461B-93B8-AF9BF9E00614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8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58E3-4DCC-4F20-B3D0-5F3979860B09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3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B6D8-7B6B-46F5-9F33-DB98A34558F3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9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CF4D-36C0-41D9-A958-DA471C5C2155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D9D793-C9EF-42F5-80FB-10D891635A1C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9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9E78-BEA1-492F-8995-F5493EFC028B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5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BC04143-2160-4F27-A76A-6E74F5495D11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684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Chapter 4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data structures and Algorithms 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0073" y="3934691"/>
            <a:ext cx="6152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 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Data Structure </a:t>
            </a:r>
            <a:endParaRPr lang="am-ET" sz="5400" dirty="0">
              <a:solidFill>
                <a:schemeClr val="bg1"/>
              </a:solidFill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is</a:t>
            </a:r>
            <a:r>
              <a:rPr lang="en-US" dirty="0" err="1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</a:t>
            </a:r>
            <a:r>
              <a:rPr lang="en-US" cap="none" dirty="0" err="1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mpty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Simply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tests whether the stack is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empty or not. </a:t>
            </a: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This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operation is useful as </a:t>
            </a: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safeguard against an attempt to pop an element from an empty stack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Popping an empty stack is an error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condition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known as </a:t>
            </a:r>
            <a:r>
              <a:rPr lang="en-US" b="1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 </a:t>
            </a:r>
            <a:r>
              <a:rPr lang="en-US" b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underflow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21" y="4019647"/>
            <a:ext cx="3099214" cy="247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is</a:t>
            </a:r>
            <a:r>
              <a:rPr lang="en-US" dirty="0" err="1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</a:t>
            </a:r>
            <a:r>
              <a:rPr lang="en-US" cap="none" dirty="0" err="1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ull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ideal conditions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stacks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should possess infinite capacity so that the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subsequent elements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can always be pushed, regardless of the number of elements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already present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on the stack.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However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computers always have finite memory capacity, and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we do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need to check the </a:t>
            </a:r>
            <a:r>
              <a:rPr lang="en-US" dirty="0" err="1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stack_full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condition before doing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push operation.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Pushing an element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a full stack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an error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condition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know as </a:t>
            </a:r>
            <a:r>
              <a:rPr lang="en-US" b="1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 </a:t>
            </a:r>
            <a:r>
              <a:rPr lang="en-US" b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overflow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Simply tests whether the stack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is full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or not.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560348"/>
            <a:ext cx="3081530" cy="201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4.3. Stack implementation 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an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be implemented using both a static data structure (array) and a dynamic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data structure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(linked list).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Array implementation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simplest way to represent a stack is by using a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one-dimensional array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 implemented using an array is also called a </a:t>
            </a:r>
            <a:r>
              <a:rPr lang="en-US" b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contiguous stack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It is </a:t>
            </a: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very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simple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manage a stack when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represented using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an array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 (ordered elements)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only difficulty with an array is its </a:t>
            </a:r>
            <a:r>
              <a:rPr lang="en-US" b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static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memory allocation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899560"/>
            <a:ext cx="6917210" cy="365125"/>
          </a:xfrm>
        </p:spPr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645" y="4922475"/>
            <a:ext cx="4382588" cy="19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 implementation (using array)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One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of the two sides of the array can be considered as the top (upper) side and the other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as the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bottom (lower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upper side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is most commonly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used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first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element is stored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at Stack[0],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second element at Stack[1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]…..last Stack[n-1]</a:t>
            </a:r>
          </a:p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Associated with the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array will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be an integer variable,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top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which points to the top element in the stack.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lvl="1"/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initial value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of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top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is -1 when the stack is empty.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lvl="1"/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It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can hold the elements from index 0, and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can grow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a maximum of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n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- 1 as this is a static stack using arrays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pPr marL="324000" lvl="1" indent="0">
              <a:buNone/>
            </a:pP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9" y="5033800"/>
            <a:ext cx="4102825" cy="18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 implementation (using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linked list)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linked list implementation of stack, the nodes are maintained non contiguous in the memory.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 is said to be overflown if the space left in the memory is not enough to create a node.</a:t>
            </a:r>
          </a:p>
          <a:p>
            <a:pPr>
              <a:lnSpc>
                <a:spcPct val="200000"/>
              </a:lnSpc>
            </a:pP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200000"/>
              </a:lnSpc>
            </a:pP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797" y="3330757"/>
            <a:ext cx="26098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2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Adding a node to the stack (Push operation)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Pushing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an element to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stack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linked list implementation is different from that of an array implementation. In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order to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push an element onto the stack, the following steps are involved.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1. Create a node first and allocate memory to it.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2. If the list is empty then the item is to be pushed as the start node of the list.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This includes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assigning value to the data part of the node and assign null to the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address part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of the node.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3. If there are some nodes in the list already, then we have to add the new element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the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beginning of the list (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not violate the property of the stack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). For this purpose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assign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address of the starting element to the address field of the new node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and make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new node, the starting node of the list.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m-ET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806" y="1859530"/>
            <a:ext cx="5181600" cy="14478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806" y="3450904"/>
            <a:ext cx="58197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7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Deleting a node from the stack (POP operation)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Deleting a node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from the linked list implementation of stack is different from that in the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array implementation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 In order to pop an element from the stack, we need to follow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following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steps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1. </a:t>
            </a: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Check for the underflow condition: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underflow condition occurs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when we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try to pop from an already empty stack. The stack will be empty if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head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pointer of the list points to null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2. </a:t>
            </a: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Adjust the head pointer accordingly: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stack, the elements are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popped only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from one end, therefore, the value stored in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head pointer must </a:t>
            </a: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be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deleted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and the node must be freed. The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next node of the head node </a:t>
            </a: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now becomes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head node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Display the nodes (Traversing)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Displaying all the nodes of a stack needs traversing all the nodes of the linked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list organized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the form of stack. For this purpose, we need to follow the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following steps.</a:t>
            </a:r>
          </a:p>
          <a:p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1. Copy the head pointer into a temporary pointer.</a:t>
            </a: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2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 Move the temporary pointer through all the nodes of the list and print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value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field attached to every node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4.4. Application of stack 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Used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a wide range of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Converting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infix expression to postfix and prefix expressions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Evaluating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postfix expression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Checking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well-formed (nested) parenthesis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Reversing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Processing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function calls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Parsing (analyze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structure) of computer programs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Simulating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recursion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computations such as decimal to binary conversion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backtracking algorithms (often used in optimizations and in games)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Contents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Definition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 Operations,</a:t>
            </a:r>
          </a:p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 Implementation </a:t>
            </a:r>
          </a:p>
          <a:p>
            <a:pPr lvl="1"/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using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array,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lvl="1"/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using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linked lists,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pplications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of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Stacks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Polish Notation and Expression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Conversion</a:t>
            </a:r>
          </a:p>
          <a:p>
            <a:pPr lvl="1"/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infix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postfix and prefix expressions using stack,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R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ecursive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unctions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EXPRESSION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EVALUATION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AND CONVERSION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most frequent application of stacks is in the evaluation of arithmetic expressions.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An arithmetic expression is made of </a:t>
            </a: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operands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</a:t>
            </a: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operators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and </a:t>
            </a: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delimiters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How to generate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machine language instructions that could </a:t>
            </a: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properly evaluate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any arithmetic </a:t>
            </a: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expression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?</a:t>
            </a:r>
            <a:r>
              <a:rPr lang="en-US" i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	X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= (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/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+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x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-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x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G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/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Q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Might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have several meanings, and even if the meanings were uniquely defined, it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is still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difficult to generate a correct and reasonable instruction sequence.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Fortunately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with the help of stack we can solve the problem in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both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elegant and </a:t>
            </a: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simple way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 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378" y="383498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231F20"/>
                </a:solidFill>
              </a:rPr>
              <a:t>the order in which </a:t>
            </a:r>
            <a:r>
              <a:rPr lang="en-US" i="1" dirty="0" smtClean="0">
                <a:solidFill>
                  <a:srgbClr val="231F20"/>
                </a:solidFill>
              </a:rPr>
              <a:t>the operations </a:t>
            </a:r>
            <a:r>
              <a:rPr lang="en-US" i="1" dirty="0">
                <a:solidFill>
                  <a:srgbClr val="231F20"/>
                </a:solidFill>
              </a:rPr>
              <a:t>are to be carried </a:t>
            </a:r>
            <a:r>
              <a:rPr lang="en-US" i="1" dirty="0" smtClean="0">
                <a:solidFill>
                  <a:srgbClr val="231F20"/>
                </a:solidFill>
              </a:rPr>
              <a:t>out?</a:t>
            </a:r>
            <a:endParaRPr lang="am-ET" i="1" dirty="0"/>
          </a:p>
        </p:txBody>
      </p:sp>
    </p:spTree>
    <p:extLst>
      <p:ext uri="{BB962C8B-B14F-4D97-AF65-F5344CB8AC3E}">
        <p14:creationId xmlns:p14="http://schemas.microsoft.com/office/powerpoint/2010/main" val="4610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Polish Notation and Expression Conversion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Polish Mathematician </a:t>
            </a: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J</a:t>
            </a:r>
            <a:r>
              <a:rPr lang="en-US" b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an </a:t>
            </a:r>
            <a:r>
              <a:rPr lang="en-US" b="1" dirty="0" err="1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Lukasiewicz</a:t>
            </a: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suggested a notation called </a:t>
            </a: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Polish </a:t>
            </a:r>
            <a:r>
              <a:rPr lang="en-US" b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notation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which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gives two alternatives to represent an arithmetic expression, namely the </a:t>
            </a:r>
            <a:r>
              <a:rPr lang="en-US" b="1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postfix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prefix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notations.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fundamental property of Polish notation is that the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order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which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operations are to be performed is determined by the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positions of the </a:t>
            </a: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operators and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operands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the expression.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Hence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the </a:t>
            </a: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advantage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is that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parentheses is not </a:t>
            </a: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required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while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writing expressions in Polish notation.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6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Cont.…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conventional way of writing the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expression is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called </a:t>
            </a:r>
            <a:r>
              <a:rPr lang="en-US" b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infix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because the binary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operators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occur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between the operands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and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unary operators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precede their operand.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For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example, the expression ((A + B)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x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C)/D is an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infix expression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</a:t>
            </a:r>
            <a:r>
              <a:rPr lang="en-US" b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postfix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notation, the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operator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is written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after its operands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whereas in </a:t>
            </a:r>
            <a:r>
              <a:rPr lang="en-US" b="1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prefix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notation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operator precedes its operands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085" y="4572937"/>
            <a:ext cx="8513469" cy="17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N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eed for Prefix and Postfix Expressions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Evaluation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of an infix expression using a computer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needs </a:t>
            </a: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proper code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generation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by the compiler without any ambiguity and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is difficult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because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of various aspects such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as the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operator’s priority and associativity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postfix and prefix expressions possess many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advantages as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follows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: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need for parenthesis as in an infix expression is overcome in postfix and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prefix notations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priority of operators is no longer relevant.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order of evaluation depends on the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position of the operator but not on priority </a:t>
            </a: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and associativity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expression evaluation process is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much simpler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than attempting a direct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evaluation from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infix notation.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A2: Postfix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Expression Evaluation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m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09" y="1886086"/>
            <a:ext cx="73437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an example postfix expression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=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AB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+ </a:t>
            </a:r>
            <a:r>
              <a:rPr lang="en-US" i="1" dirty="0" err="1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</a:t>
            </a:r>
            <a:r>
              <a:rPr lang="en-US" cap="none" dirty="0" err="1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x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#.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m-E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540" y="1980111"/>
            <a:ext cx="6781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manually converting an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expression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Initially</a:t>
            </a:r>
            <a:r>
              <a:rPr lang="en-US" sz="2400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fully parenthesize </a:t>
            </a:r>
            <a:r>
              <a:rPr lang="en-US" sz="2400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given infix expression. Use </a:t>
            </a:r>
            <a:r>
              <a:rPr lang="en-US" sz="2400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operator precedence </a:t>
            </a:r>
            <a:r>
              <a:rPr lang="en-US" sz="2400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and associativity </a:t>
            </a:r>
            <a:r>
              <a:rPr lang="en-US" sz="2400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rules </a:t>
            </a:r>
            <a:r>
              <a:rPr lang="en-US" sz="2400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for the same.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Now</a:t>
            </a:r>
            <a:r>
              <a:rPr lang="en-US" sz="2400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move all operators </a:t>
            </a:r>
            <a:r>
              <a:rPr lang="en-US" sz="2400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so that they replace their corresponding </a:t>
            </a:r>
            <a:r>
              <a:rPr lang="en-US" sz="2400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right/left </a:t>
            </a:r>
            <a:r>
              <a:rPr lang="en-US" sz="2400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parenthesis.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Finally</a:t>
            </a:r>
            <a:r>
              <a:rPr lang="en-US" sz="2400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delete all parentheses</a:t>
            </a:r>
            <a:r>
              <a:rPr lang="en-US" sz="2400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and we get the </a:t>
            </a:r>
            <a:r>
              <a:rPr lang="en-US" sz="2400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postfix/prefix </a:t>
            </a:r>
            <a:r>
              <a:rPr lang="en-US" sz="2400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expression.</a:t>
            </a:r>
            <a:endParaRPr lang="am-ET" sz="2400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Example: manually converting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infix to postfix 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i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 </a:t>
            </a:r>
            <a:r>
              <a:rPr lang="pt-BR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= </a:t>
            </a:r>
            <a:r>
              <a:rPr lang="pt-BR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</a:t>
            </a:r>
            <a:r>
              <a:rPr lang="pt-BR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/</a:t>
            </a:r>
            <a:r>
              <a:rPr lang="pt-BR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 </a:t>
            </a:r>
            <a:r>
              <a:rPr lang="pt-BR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^ </a:t>
            </a:r>
            <a:r>
              <a:rPr lang="pt-BR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 </a:t>
            </a:r>
            <a:r>
              <a:rPr lang="pt-BR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+ </a:t>
            </a:r>
            <a:r>
              <a:rPr lang="pt-BR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 </a:t>
            </a:r>
            <a:r>
              <a:rPr lang="pt-BR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\ </a:t>
            </a:r>
            <a:r>
              <a:rPr lang="pt-BR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 </a:t>
            </a:r>
            <a:r>
              <a:rPr lang="pt-BR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- </a:t>
            </a:r>
            <a:r>
              <a:rPr lang="pt-BR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</a:t>
            </a:r>
            <a:r>
              <a:rPr lang="pt-BR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\ </a:t>
            </a:r>
            <a:r>
              <a:rPr lang="pt-BR" i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</a:t>
            </a:r>
            <a:endParaRPr lang="en-US" i="1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Let us fully parenthesize the same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as</a:t>
            </a: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800" b="1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 </a:t>
            </a:r>
            <a:r>
              <a:rPr lang="en-US" sz="1800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= (((</a:t>
            </a:r>
            <a:r>
              <a:rPr lang="en-US" sz="1800" b="1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</a:t>
            </a:r>
            <a:r>
              <a:rPr lang="en-US" sz="1800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/(</a:t>
            </a:r>
            <a:r>
              <a:rPr lang="en-US" sz="1800" b="1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 </a:t>
            </a:r>
            <a:r>
              <a:rPr lang="en-US" sz="1800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^ </a:t>
            </a:r>
            <a:r>
              <a:rPr lang="en-US" sz="1800" b="1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</a:t>
            </a:r>
            <a:r>
              <a:rPr lang="en-US" sz="1800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)) + (</a:t>
            </a:r>
            <a:r>
              <a:rPr lang="en-US" sz="1800" b="1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 </a:t>
            </a:r>
            <a:r>
              <a:rPr lang="en-US" sz="1800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\ </a:t>
            </a:r>
            <a:r>
              <a:rPr lang="en-US" sz="1800" b="1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</a:t>
            </a:r>
            <a:r>
              <a:rPr lang="en-US" sz="1800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)) - (</a:t>
            </a:r>
            <a:r>
              <a:rPr lang="en-US" sz="1800" b="1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</a:t>
            </a:r>
            <a:r>
              <a:rPr lang="en-US" sz="1800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\ </a:t>
            </a:r>
            <a:r>
              <a:rPr lang="en-US" sz="1800" b="1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</a:t>
            </a:r>
            <a:r>
              <a:rPr lang="en-US" sz="1800" b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))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Let us move all operators to the corresponding right parenthesis and replace the same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Now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let us eliminate all parentheses. We get the postfix equivalent of the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infix expression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(postfix) =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ABC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^/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x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+ </a:t>
            </a:r>
            <a:r>
              <a:rPr lang="en-US" i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AC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x -</a:t>
            </a: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52" y="4019647"/>
            <a:ext cx="3796898" cy="111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Example: manually converting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infix to prefix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BR" i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 </a:t>
            </a:r>
            <a:r>
              <a:rPr lang="pt-BR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= </a:t>
            </a:r>
            <a:r>
              <a:rPr lang="pt-BR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</a:t>
            </a:r>
            <a:r>
              <a:rPr lang="pt-BR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/</a:t>
            </a:r>
            <a:r>
              <a:rPr lang="pt-BR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 </a:t>
            </a:r>
            <a:r>
              <a:rPr lang="pt-BR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^ </a:t>
            </a:r>
            <a:r>
              <a:rPr lang="pt-BR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 </a:t>
            </a:r>
            <a:r>
              <a:rPr lang="pt-BR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+ </a:t>
            </a:r>
            <a:r>
              <a:rPr lang="pt-BR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 </a:t>
            </a:r>
            <a:r>
              <a:rPr lang="pt-BR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\ </a:t>
            </a:r>
            <a:r>
              <a:rPr lang="pt-BR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 </a:t>
            </a:r>
            <a:r>
              <a:rPr lang="pt-BR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- </a:t>
            </a:r>
            <a:r>
              <a:rPr lang="pt-BR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</a:t>
            </a:r>
            <a:r>
              <a:rPr lang="pt-BR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\ </a:t>
            </a:r>
            <a:r>
              <a:rPr lang="pt-BR" i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</a:t>
            </a:r>
            <a:endParaRPr lang="en-US" i="1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Let us fully parenthesize the same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as</a:t>
            </a: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800" b="1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 </a:t>
            </a:r>
            <a:r>
              <a:rPr lang="en-US" sz="1800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= (((</a:t>
            </a:r>
            <a:r>
              <a:rPr lang="en-US" sz="1800" b="1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</a:t>
            </a:r>
            <a:r>
              <a:rPr lang="en-US" sz="1800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/(</a:t>
            </a:r>
            <a:r>
              <a:rPr lang="en-US" sz="1800" b="1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 </a:t>
            </a:r>
            <a:r>
              <a:rPr lang="en-US" sz="1800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^ </a:t>
            </a:r>
            <a:r>
              <a:rPr lang="en-US" sz="1800" b="1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</a:t>
            </a:r>
            <a:r>
              <a:rPr lang="en-US" sz="1800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)) + (</a:t>
            </a:r>
            <a:r>
              <a:rPr lang="en-US" sz="1800" b="1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 </a:t>
            </a:r>
            <a:r>
              <a:rPr lang="en-US" sz="1800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\ </a:t>
            </a:r>
            <a:r>
              <a:rPr lang="en-US" sz="1800" b="1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</a:t>
            </a:r>
            <a:r>
              <a:rPr lang="en-US" sz="1800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)) - (</a:t>
            </a:r>
            <a:r>
              <a:rPr lang="en-US" sz="1800" b="1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</a:t>
            </a:r>
            <a:r>
              <a:rPr lang="en-US" sz="1800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\ </a:t>
            </a:r>
            <a:r>
              <a:rPr lang="en-US" sz="1800" b="1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</a:t>
            </a:r>
            <a:r>
              <a:rPr lang="en-US" sz="1800" b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))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Let us move all operators to the corresponding right parenthesis and replace the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same.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Now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let us eliminate all parentheses. We get the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prefix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equivalent of the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infix expression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r>
              <a:rPr lang="pt-BR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E(prefix) = - +/ A ^ BC </a:t>
            </a:r>
            <a:r>
              <a:rPr lang="pt-BR" i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x </a:t>
            </a:r>
            <a:r>
              <a:rPr lang="pt-BR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DE </a:t>
            </a:r>
            <a:r>
              <a:rPr lang="pt-BR" i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x </a:t>
            </a:r>
            <a:r>
              <a:rPr lang="pt-BR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AC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83" y="4019647"/>
            <a:ext cx="4079808" cy="9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algorithm to convert an infix to a postfix (also to prefix)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order of the operand remains the same in the infix and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postfix notations.(</a:t>
            </a: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from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observation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sequence of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operands, </a:t>
            </a: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output postfix = input infix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expression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Hence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the </a:t>
            </a:r>
            <a:r>
              <a:rPr lang="en-US" u="sng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operands from the infix expression can be immediately sent </a:t>
            </a:r>
            <a:r>
              <a:rPr lang="en-US" u="sng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the </a:t>
            </a:r>
            <a:r>
              <a:rPr lang="en-US" u="sng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output as they occur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handle the operators, the </a:t>
            </a:r>
            <a:r>
              <a:rPr lang="en-US" u="sng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operands are stored in the </a:t>
            </a:r>
            <a:r>
              <a:rPr lang="en-US" u="sng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until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right moment and they are unstacked (removed from the stack); they are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then passed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the output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Try 1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If in stack operator priority is greater than the incoming operator, pop the operator otherwise push it 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4.1. Stack 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stack is a list with the </a:t>
            </a: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restriction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that insertions and deletions can be performed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only one position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namely, the end of the list, called the </a:t>
            </a:r>
            <a:r>
              <a:rPr lang="en-US" b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top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 is also an Abstract Data Type (ADT), commonly used in most programming languages.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It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is named stack as it behaves like a real-world stack,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for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example – a deck of cards or a pile of plates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stack of chairs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etc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lvl="1">
              <a:lnSpc>
                <a:spcPct val="150000"/>
              </a:lnSpc>
            </a:pP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lvl="1">
              <a:lnSpc>
                <a:spcPct val="150000"/>
              </a:lnSpc>
            </a:pP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1312" t="14157" r="13686" b="11653"/>
          <a:stretch/>
        </p:blipFill>
        <p:spPr>
          <a:xfrm>
            <a:off x="5930537" y="4737975"/>
            <a:ext cx="2912882" cy="1978642"/>
          </a:xfrm>
          <a:prstGeom prst="rect">
            <a:avLst/>
          </a:prstGeom>
        </p:spPr>
      </p:pic>
      <p:pic>
        <p:nvPicPr>
          <p:cNvPr id="1026" name="Picture 2" descr="Image result for a pile of playing card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70" b="15718"/>
          <a:stretch/>
        </p:blipFill>
        <p:spPr bwMode="auto">
          <a:xfrm>
            <a:off x="2908218" y="5127193"/>
            <a:ext cx="2438400" cy="162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3371" r="30686"/>
          <a:stretch/>
        </p:blipFill>
        <p:spPr>
          <a:xfrm>
            <a:off x="9539398" y="3468084"/>
            <a:ext cx="1630784" cy="328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Example 1 (</a:t>
            </a:r>
            <a:r>
              <a:rPr lang="en-US" cap="none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Testing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)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Let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be an infix expression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as </a:t>
            </a:r>
            <a:r>
              <a:rPr lang="en-US" i="1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= </a:t>
            </a:r>
            <a:r>
              <a:rPr lang="en-US" i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+ </a:t>
            </a:r>
            <a:r>
              <a:rPr lang="en-US" i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 </a:t>
            </a: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x </a:t>
            </a:r>
            <a:r>
              <a:rPr lang="en-US" i="1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C#</a:t>
            </a:r>
            <a:endParaRPr lang="en-US" i="1" dirty="0">
              <a:solidFill>
                <a:srgbClr val="FF0000"/>
              </a:solidFill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After conversion, the expression should yield </a:t>
            </a:r>
            <a:r>
              <a:rPr lang="en-US" i="1" dirty="0" err="1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ABC</a:t>
            </a:r>
            <a:r>
              <a:rPr lang="en-US" dirty="0" err="1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x</a:t>
            </a:r>
            <a:r>
              <a:rPr lang="en-US" i="1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+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that is, the sequence of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stacking them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should be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as</a:t>
            </a: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477" y="3104486"/>
            <a:ext cx="7731823" cy="30298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41662" y="6117560"/>
            <a:ext cx="53014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How to handle brackets ? 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131" y="6326747"/>
            <a:ext cx="13144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9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Example 2 (</a:t>
            </a:r>
            <a:r>
              <a:rPr lang="en-US" cap="none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Testing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)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infix expression </a:t>
            </a:r>
            <a:r>
              <a:rPr lang="en-US" i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x (</a:t>
            </a:r>
            <a:r>
              <a:rPr lang="en-US" i="1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+ </a:t>
            </a:r>
            <a:r>
              <a:rPr lang="en-US" i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x </a:t>
            </a:r>
            <a:r>
              <a:rPr lang="en-US" i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after conversion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should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generate the postfix expression </a:t>
            </a:r>
            <a:r>
              <a:rPr lang="en-US" i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ABC </a:t>
            </a: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+x </a:t>
            </a:r>
            <a:r>
              <a:rPr lang="en-US" i="1" dirty="0" err="1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</a:t>
            </a:r>
            <a:r>
              <a:rPr lang="en-US" dirty="0" err="1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x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</a:t>
            </a: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993844" y="2479221"/>
            <a:ext cx="6674576" cy="4028201"/>
            <a:chOff x="1413238" y="2453095"/>
            <a:chExt cx="6674576" cy="40282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3238" y="4623921"/>
              <a:ext cx="6610350" cy="18573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9364" y="2453095"/>
              <a:ext cx="6648450" cy="255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0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Example 3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(</a:t>
            </a:r>
            <a:r>
              <a:rPr lang="en-US" cap="none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Testing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)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=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x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+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#.</a:t>
            </a: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0" indent="0">
              <a:buNone/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07" y="2573383"/>
            <a:ext cx="8594483" cy="31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Excersice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Abyssinica SIL" panose="02000603020000020004" pitchFamily="2" charset="0"/>
                    <a:ea typeface="Abyssinica SIL" panose="02000603020000020004" pitchFamily="2" charset="0"/>
                    <a:cs typeface="Abyssinica SIL" panose="02000603020000020004" pitchFamily="2" charset="0"/>
                  </a:rPr>
                  <a:t>Convert the following infix expressions to their </a:t>
                </a:r>
                <a:r>
                  <a:rPr lang="en-US" dirty="0">
                    <a:latin typeface="Abyssinica SIL" panose="02000603020000020004" pitchFamily="2" charset="0"/>
                    <a:ea typeface="Abyssinica SIL" panose="02000603020000020004" pitchFamily="2" charset="0"/>
                    <a:cs typeface="Abyssinica SIL" panose="02000603020000020004" pitchFamily="2" charset="0"/>
                  </a:rPr>
                  <a:t>equivalent postfix expression, </a:t>
                </a:r>
                <a:r>
                  <a:rPr lang="en-US" dirty="0" smtClean="0">
                    <a:latin typeface="Abyssinica SIL" panose="02000603020000020004" pitchFamily="2" charset="0"/>
                    <a:ea typeface="Abyssinica SIL" panose="02000603020000020004" pitchFamily="2" charset="0"/>
                    <a:cs typeface="Abyssinica SIL" panose="02000603020000020004" pitchFamily="2" charset="0"/>
                  </a:rPr>
                  <a:t>show the </a:t>
                </a:r>
                <a:r>
                  <a:rPr lang="en-US" dirty="0">
                    <a:latin typeface="Abyssinica SIL" panose="02000603020000020004" pitchFamily="2" charset="0"/>
                    <a:ea typeface="Abyssinica SIL" panose="02000603020000020004" pitchFamily="2" charset="0"/>
                    <a:cs typeface="Abyssinica SIL" panose="02000603020000020004" pitchFamily="2" charset="0"/>
                  </a:rPr>
                  <a:t>sequence of push and pop </a:t>
                </a:r>
                <a:r>
                  <a:rPr lang="en-US" dirty="0" smtClean="0">
                    <a:latin typeface="Abyssinica SIL" panose="02000603020000020004" pitchFamily="2" charset="0"/>
                    <a:ea typeface="Abyssinica SIL" panose="02000603020000020004" pitchFamily="2" charset="0"/>
                    <a:cs typeface="Abyssinica SIL" panose="02000603020000020004" pitchFamily="2" charset="0"/>
                  </a:rPr>
                  <a:t>operations.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Abyssinica SIL" panose="02000603020000020004" pitchFamily="2" charset="0"/>
                    <a:ea typeface="Abyssinica SIL" panose="02000603020000020004" pitchFamily="2" charset="0"/>
                    <a:cs typeface="Abyssinica SIL" panose="02000603020000020004" pitchFamily="2" charset="0"/>
                  </a:rPr>
                  <a:t>	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endParaRPr lang="en-US" sz="2800" dirty="0" smtClean="0">
                  <a:latin typeface="Abyssinica SIL" panose="02000603020000020004" pitchFamily="2" charset="0"/>
                  <a:ea typeface="Abyssinica SIL" panose="02000603020000020004" pitchFamily="2" charset="0"/>
                  <a:cs typeface="Abyssinica SIL" panose="02000603020000020004" pitchFamily="2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800" dirty="0" smtClean="0">
                  <a:latin typeface="Abyssinica SIL" panose="02000603020000020004" pitchFamily="2" charset="0"/>
                  <a:ea typeface="Abyssinica SIL" panose="02000603020000020004" pitchFamily="2" charset="0"/>
                  <a:cs typeface="Abyssinica SIL" panose="02000603020000020004" pitchFamily="2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am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5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Example 4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(</a:t>
            </a:r>
            <a:r>
              <a:rPr lang="en-US" cap="none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Testing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)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X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=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^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^ </a:t>
            </a:r>
            <a:r>
              <a:rPr lang="en-US" i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</a:t>
            </a:r>
          </a:p>
          <a:p>
            <a:endParaRPr lang="en-US" i="1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0" indent="0">
              <a:buNone/>
            </a:pPr>
            <a:endParaRPr lang="en-US" i="1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0" indent="0">
              <a:buNone/>
            </a:pPr>
            <a:endParaRPr lang="en-US" i="1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0" indent="0">
              <a:buNone/>
            </a:pPr>
            <a:endParaRPr lang="en-US" i="1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b="1" i="1" dirty="0" smtClean="0">
              <a:solidFill>
                <a:srgbClr val="FF0000"/>
              </a:solidFill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b="1" i="1" dirty="0" smtClean="0">
              <a:solidFill>
                <a:srgbClr val="FF0000"/>
              </a:solidFill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r>
              <a:rPr lang="en-US" b="1" i="1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If we use the previous rule, do we get the correct postfix expression?</a:t>
            </a: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0" indent="0">
              <a:buNone/>
            </a:pP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558" y="2714626"/>
            <a:ext cx="7197493" cy="212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Solution 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08968"/>
            <a:ext cx="11029615" cy="414284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We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must take into account the </a:t>
            </a:r>
            <a:r>
              <a:rPr lang="en-US" b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associativity </a:t>
            </a:r>
            <a:r>
              <a:rPr lang="en-US" b="1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of operators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and prepare a hierarchy scheme for the binary arithmetic operators and delimiters.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When an operator is at the </a:t>
            </a:r>
            <a:r>
              <a:rPr lang="en-US" b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top of the stack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or </a:t>
            </a:r>
            <a:r>
              <a:rPr lang="en-US" b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an expression (current token)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they are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be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treated with different </a:t>
            </a:r>
            <a:r>
              <a:rPr lang="en-US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priorities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Hence, each operator is to be assigned two priorities—the </a:t>
            </a:r>
            <a:r>
              <a:rPr lang="en-US" b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incoming priority (ICP)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and the </a:t>
            </a:r>
            <a:r>
              <a:rPr lang="en-US" b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in-stack priority (ISP</a:t>
            </a:r>
            <a:r>
              <a:rPr lang="en-US" b="1" dirty="0" smtClean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)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previous examples, we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observed that the lower priority operators should spend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more time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the stack and the higher priority operators should be popped out earlier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 </a:t>
            </a:r>
            <a:endParaRPr lang="en-US" i="1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achieve this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we need to assign the appropriate ICPs and ISPs to the operators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Points to </a:t>
            </a:r>
            <a:r>
              <a:rPr lang="en-US" cap="none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</a:t>
            </a:r>
            <a:r>
              <a:rPr lang="en-US" cap="none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 Taken into Consideration While Assigning ICPs &amp; ISPs:</a:t>
            </a:r>
            <a:endParaRPr lang="am-ET" cap="none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Higher priority operators should be assigned higher values of ISP and ICP.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For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right associative operators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ISP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should be lower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than ICP. For example, A ^ B ^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 should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generate ABC^^, which means (A) ^ (B ^ C).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If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ICP is higher than ISP, the operator should be stacked.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ISP and ICP should be equal for </a:t>
            </a:r>
            <a:r>
              <a:rPr lang="en-US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left associative operators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199" y="4536758"/>
            <a:ext cx="6830449" cy="232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Summing up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following are the steps involved in the evaluation of an expression</a:t>
            </a:r>
            <a:r>
              <a:rPr lang="en-US" b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  <a:endParaRPr lang="en-US" b="1" i="1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Assign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priorities to all operators and define associativity (left or right).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Assign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appropriate values of ICPs and ISPs accordingly. For left associative operators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assign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equal ISP and ICP. For right associative operators, assign higher ICP than ISP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 For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example, assign a higher ICP for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‘^’.</a:t>
            </a: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Scan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expression from left to right, character by character, till the end of expression.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If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character is an operand, then display the same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If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character is an operator and if ICP &gt; ISP</a:t>
            </a:r>
          </a:p>
          <a:p>
            <a:pPr marL="0" indent="0">
              <a:buNone/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		then push the operator</a:t>
            </a:r>
          </a:p>
          <a:p>
            <a:pPr marL="0" indent="0">
              <a:buNone/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	else</a:t>
            </a:r>
          </a:p>
          <a:p>
            <a:pPr marL="0" indent="0">
              <a:buNone/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		while(ICP &lt;= ISP)</a:t>
            </a:r>
          </a:p>
          <a:p>
            <a:pPr marL="0" indent="0">
              <a:buNone/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			pop the operator and display it.</a:t>
            </a:r>
          </a:p>
          <a:p>
            <a:pPr marL="0" indent="0">
              <a:buNone/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		end while</a:t>
            </a:r>
          </a:p>
          <a:p>
            <a:pPr marL="0" indent="0">
              <a:buNone/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		Stack the incoming operator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Continue till end of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66012" y="5951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expression could be in one of the three forms—infix, postfix, or prefix.</a:t>
            </a:r>
            <a:endParaRPr lang="en-US" i="1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Infix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Postfix Conversion Algorithm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m-E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07082"/>
            <a:ext cx="7387306" cy="45020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088" y="2056671"/>
            <a:ext cx="2952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09433" y="607242"/>
            <a:ext cx="3783744" cy="36782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Convert the following infix expression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its postfix form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8" y="1903779"/>
            <a:ext cx="2981325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10" y="607242"/>
            <a:ext cx="7806590" cy="61264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90" y="1939262"/>
            <a:ext cx="3344112" cy="5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 ADT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 ADT allows all data operations at one end only.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At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any given time, we can only access the top element of a stack.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Each stack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ADT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has a data member,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commonly named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as </a:t>
            </a: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top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which points to the topmost element in the stack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fundamental operations on a stack are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push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which is equivalent to an insert, and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pop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which deletes the most recently inserted element.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stack, the element deleted from the set is the one most recently inserted: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 implements a last-in, first-out, or </a:t>
            </a:r>
            <a:r>
              <a:rPr lang="en-US" b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LIFO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policy.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Infix to Prefix </a:t>
            </a:r>
            <a:r>
              <a:rPr lang="en-US" i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Conversion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Algorithm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For converting the infix expression to a prefix expression, two stacks are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needed—the operator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 and the display Stack. The display Stack stores the prefix expression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581548"/>
            <a:ext cx="8385387" cy="41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m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28" y="2382043"/>
            <a:ext cx="9164472" cy="428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09433" y="607242"/>
            <a:ext cx="3630364" cy="36782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Convert the following infix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expression to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its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prefix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form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85" y="1939262"/>
            <a:ext cx="3344112" cy="507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797" y="607242"/>
            <a:ext cx="8152203" cy="58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Postfix </a:t>
            </a:r>
            <a:r>
              <a:rPr lang="it-IT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</a:t>
            </a:r>
            <a:r>
              <a:rPr lang="it-IT" i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Infix Conversion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Algorithm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m-E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0248" y="2028706"/>
            <a:ext cx="9417239" cy="4105667"/>
            <a:chOff x="540248" y="2028706"/>
            <a:chExt cx="9417239" cy="41056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192" y="2028706"/>
              <a:ext cx="8553166" cy="24790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248" y="4473242"/>
              <a:ext cx="9417239" cy="1661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52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09433" y="607242"/>
            <a:ext cx="3313369" cy="36782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Convert the following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postfix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expression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its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infix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form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3" y="2249677"/>
            <a:ext cx="3313369" cy="393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02" y="722503"/>
            <a:ext cx="8048270" cy="57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Postfix to Prefix Conversion Algorithm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m-ET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44712" y="2083158"/>
            <a:ext cx="9493760" cy="4029058"/>
            <a:chOff x="444712" y="2083158"/>
            <a:chExt cx="9493760" cy="40290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192" y="2083158"/>
              <a:ext cx="8808972" cy="16562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712" y="3684762"/>
              <a:ext cx="9493760" cy="2427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68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09433" y="607242"/>
            <a:ext cx="3231606" cy="36782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Convert the following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postfix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expression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its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prefix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form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46361"/>
            <a:ext cx="2867786" cy="350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737" y="738993"/>
            <a:ext cx="8162164" cy="569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Prefix to Infix Conversion Algorithm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m-ET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81192" y="2116364"/>
            <a:ext cx="9271690" cy="4200572"/>
            <a:chOff x="581192" y="2116364"/>
            <a:chExt cx="9271690" cy="42005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192" y="2116364"/>
              <a:ext cx="9061395" cy="12623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192" y="3269060"/>
              <a:ext cx="9271690" cy="3047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01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Prefix </a:t>
            </a:r>
            <a:r>
              <a:rPr lang="it-IT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</a:t>
            </a:r>
            <a:r>
              <a:rPr lang="it-IT" i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Postfix Conversion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Algorithm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m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5" y="1996241"/>
            <a:ext cx="9181202" cy="40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A3: checking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CORRECTNESS OF WELL-FORMED PARENTHESES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Consider a mathematical expression that includes several sets of nested parentheses.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For example,</a:t>
            </a: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ensure that the parentheses are nested correctly, we need to check that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here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are equal numbers of right and left parentheses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very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right parenthesis is preceded by a matching left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parenthesis.</a:t>
            </a:r>
          </a:p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solve this problem, let us define the parentheses count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=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number of left parenthesis minus the number of right parenthesis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two conditions that must hold if the parentheses in an expression form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an admissible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pattern are as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follows:</a:t>
            </a: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parenthesis count at each point in the expression is non-negative.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parenthesis count at the end of the expression is 0.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447" y="2595999"/>
            <a:ext cx="3533552" cy="33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626" y="553444"/>
            <a:ext cx="7212434" cy="49683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9589" y="5672708"/>
            <a:ext cx="80700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stack can be implemented by means of Array, Structure, Pointer, and Linked List. Stack can either be a fixed size one or it may have a sense of dynamic resizing. 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Cont.…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stack may also be used to keep track of the parentheses count.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Whenever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left parenthesis is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encountered, it is pushed onto the stack, and whenever a right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parenthesis is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encountered, the stack is examined.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If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stack is empty, then the string is declared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be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invalid.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addition, when the end of the string is reached, the stack must be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empty; otherwise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the string is declared to be invalid.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A4: REVERSING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STRING WITH A STACK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6188098" cy="3678303"/>
          </a:xfrm>
        </p:spPr>
        <p:txBody>
          <a:bodyPr/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Suppose a sequence of elements is presented and it is desired to reverse the sequence.</a:t>
            </a:r>
          </a:p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Various methods could be used for this, and in the beginning, the programmer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will usually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suggest a solution using an array.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conceptually simple solution, however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is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based on using a stack.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LIFO property of the stack access guarantees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reversal.</a:t>
            </a:r>
          </a:p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Suppose the sequence </a:t>
            </a:r>
            <a:r>
              <a:rPr lang="en-US" i="1" dirty="0">
                <a:solidFill>
                  <a:srgbClr val="FF000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ABCDEF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is to be reversed.</a:t>
            </a: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85" y="2109884"/>
            <a:ext cx="51054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A5: Processing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Of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function calls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processing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of function calls and their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terminations can be controlled with stacks easily &amp; efficiently.</a:t>
            </a:r>
          </a:p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program must remember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place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where the call was made so that it can return there after the function is complete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sequence by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which a function actively proceeds is summed up as the LIFO or FILO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property</a:t>
            </a: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81" y="3408636"/>
            <a:ext cx="6505575" cy="254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831" y="6018486"/>
            <a:ext cx="895350" cy="561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636" y="5951811"/>
            <a:ext cx="752475" cy="628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531" y="5747023"/>
            <a:ext cx="771525" cy="1038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6171" y="5715327"/>
            <a:ext cx="752475" cy="1181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6775" y="3478724"/>
            <a:ext cx="7715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A7: RECURSION</a:t>
            </a:r>
            <a:endParaRPr lang="am-E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C/C++, a function can call itself, that is, one of the statements of the function is a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call to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itself.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Such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functions are called </a:t>
            </a:r>
            <a:r>
              <a:rPr lang="en-US" i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recursive functions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and can be used to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implement recursive problems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 an elegant manner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solve a recursive problem using functions, the problem must have an end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condition that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can be stated in non-recursive terms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49285" y="4217978"/>
            <a:ext cx="3495675" cy="1511665"/>
            <a:chOff x="936222" y="3881793"/>
            <a:chExt cx="3495675" cy="15116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222" y="3881793"/>
              <a:ext cx="3495675" cy="7048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222" y="4488583"/>
              <a:ext cx="3486150" cy="904875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095" y="4217978"/>
            <a:ext cx="38004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m-E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Recursion is a technique that allows us to break down a problem into one or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more sub-problems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that are similar in form to the original problem.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Recursive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programs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are most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inefficient as regards their name and space complexities.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Hence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there is a need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convert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them into iterative ones. To achieve this conversion stacks need to be used.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A8: converting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DECIMAL NUMBERS TO BINARY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 convert a number from decimal to binary, we simply divide the number by 2 until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quotient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of 0 is reached.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Then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, use the successive remainders in reverse order as the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binary representation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For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example, to convert decimal 35 to binary, we perform the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following computation:</a:t>
            </a:r>
          </a:p>
          <a:p>
            <a:pPr>
              <a:lnSpc>
                <a:spcPct val="150000"/>
              </a:lnSpc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15490" y="3854981"/>
            <a:ext cx="2695575" cy="2121837"/>
            <a:chOff x="1615490" y="3817484"/>
            <a:chExt cx="2695575" cy="21218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5490" y="3817484"/>
              <a:ext cx="2695575" cy="17049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7452" y="5615471"/>
              <a:ext cx="1771650" cy="32385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4311065" y="40490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We need some intermediate storage that will hold the result and finally </a:t>
            </a:r>
            <a:r>
              <a:rPr lang="en-US" dirty="0" smtClean="0">
                <a:solidFill>
                  <a:srgbClr val="231F2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send the </a:t>
            </a:r>
            <a:r>
              <a:rPr lang="en-US" dirty="0">
                <a:solidFill>
                  <a:srgbClr val="231F2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output as the correct result.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1065" y="48894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If we store every bit generated in a stack, we will get </a:t>
            </a:r>
            <a:r>
              <a:rPr lang="en-US" dirty="0" smtClean="0">
                <a:solidFill>
                  <a:srgbClr val="231F2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correct </a:t>
            </a:r>
            <a:r>
              <a:rPr lang="en-US" dirty="0">
                <a:solidFill>
                  <a:srgbClr val="231F2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result at the end. This is because the working </a:t>
            </a:r>
            <a:r>
              <a:rPr lang="en-US" dirty="0" smtClean="0">
                <a:solidFill>
                  <a:srgbClr val="231F2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behavior </a:t>
            </a:r>
            <a:r>
              <a:rPr lang="en-US" dirty="0">
                <a:solidFill>
                  <a:srgbClr val="231F20"/>
                </a:solidFill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of the stack is LIFO.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6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4.2. Stack Operations 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Basic Operations </a:t>
            </a:r>
          </a:p>
          <a:p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</a:t>
            </a:r>
            <a:r>
              <a:rPr lang="en-US" b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ush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 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-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Pushing (storing) an element on the stack.</a:t>
            </a:r>
          </a:p>
          <a:p>
            <a:r>
              <a:rPr lang="en-US" b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Pop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 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-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Removing (accessing) an element from the stack.</a:t>
            </a:r>
          </a:p>
          <a:p>
            <a:pPr marL="0" indent="0">
              <a:buNone/>
            </a:pPr>
            <a:r>
              <a:rPr lang="en-US" b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Supportive operations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r>
              <a:rPr lang="en-US" b="1" dirty="0" err="1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GetTop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- reads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(only reading, not deleting) an element from the top of the stack</a:t>
            </a:r>
          </a:p>
          <a:p>
            <a:r>
              <a:rPr lang="en-US" b="1" dirty="0" err="1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Stack_initialization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- sets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up the stack in an empty condition</a:t>
            </a:r>
          </a:p>
          <a:p>
            <a:r>
              <a:rPr lang="en-US" b="1" dirty="0" err="1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isEmpty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- checks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whether the stack is empty</a:t>
            </a:r>
          </a:p>
          <a:p>
            <a:r>
              <a:rPr lang="en-US" b="1" dirty="0" err="1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isFull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- checks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whether the stack is full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Operation</a:t>
            </a:r>
            <a:endParaRPr lang="am-E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Push Operation</a:t>
            </a:r>
          </a:p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process of putting a new data element onto stack is known as a Push Operation.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Push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operation involves a series of steps −</a:t>
            </a:r>
          </a:p>
          <a:p>
            <a:pPr marL="324000" lvl="1" indent="0">
              <a:buNone/>
            </a:pP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Step 1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 − Checks if the stack is full.</a:t>
            </a:r>
          </a:p>
          <a:p>
            <a:pPr marL="324000" lvl="1" indent="0">
              <a:buNone/>
            </a:pP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Step 2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 − If the stack is full, produces an error and exit.</a:t>
            </a:r>
          </a:p>
          <a:p>
            <a:pPr marL="324000" lvl="1" indent="0">
              <a:buNone/>
            </a:pP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Step 3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 − If the stack is not full, increments </a:t>
            </a: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top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 to point next empty space.</a:t>
            </a:r>
          </a:p>
          <a:p>
            <a:pPr marL="324000" lvl="1" indent="0">
              <a:buNone/>
            </a:pP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Step 4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 − Adds data element to the stack location, where top is pointing.</a:t>
            </a:r>
          </a:p>
          <a:p>
            <a:pPr marL="324000" lvl="1" indent="0">
              <a:buNone/>
            </a:pP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Step 5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 − Returns success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 descr="Stack Push Op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56" y="3980188"/>
            <a:ext cx="38100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3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pop Operation 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Push Operation</a:t>
            </a:r>
          </a:p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Accessing the content while removing it from the stack, is known as a </a:t>
            </a: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Pop Operation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lvl="1"/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Array vs linked list ?</a:t>
            </a:r>
            <a:endParaRPr lang="en-US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A Pop operation may involve the following steps</a:t>
            </a:r>
          </a:p>
          <a:p>
            <a:pPr marL="324000" lvl="1" indent="0">
              <a:buNone/>
            </a:pP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Step 1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 − Checks if the stack is empty.</a:t>
            </a:r>
          </a:p>
          <a:p>
            <a:pPr marL="324000" lvl="1" indent="0">
              <a:buNone/>
            </a:pP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Step 2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 − If the stack is empty, produces an error and exit.</a:t>
            </a:r>
          </a:p>
          <a:p>
            <a:pPr marL="324000" lvl="1" indent="0">
              <a:buNone/>
            </a:pP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Step 3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 − If the stack is not empty, accesses the data element </a:t>
            </a: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 marL="324000" lvl="1" indent="0">
              <a:buNone/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	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	    at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which </a:t>
            </a: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top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 is pointing.</a:t>
            </a:r>
          </a:p>
          <a:p>
            <a:pPr marL="324000" lvl="1" indent="0">
              <a:buNone/>
            </a:pP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Step 4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 − Decreases the value of top by 1.</a:t>
            </a:r>
          </a:p>
          <a:p>
            <a:pPr marL="324000" lvl="1" indent="0">
              <a:buNone/>
            </a:pP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Step 5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 − Returns success.</a:t>
            </a:r>
          </a:p>
          <a:p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 descr="Stack Pop Op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50" y="3691706"/>
            <a:ext cx="5067467" cy="284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99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G</a:t>
            </a:r>
            <a:r>
              <a:rPr lang="en-US" cap="none" dirty="0" err="1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et</a:t>
            </a:r>
            <a:r>
              <a:rPr lang="en-US" dirty="0" err="1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</a:t>
            </a:r>
            <a:r>
              <a:rPr lang="en-US" cap="none" dirty="0" err="1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op</a:t>
            </a: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This returns the top element of the stack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without actually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popping it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Gives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information about the </a:t>
            </a:r>
            <a:r>
              <a:rPr lang="en-US" b="1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topmost </a:t>
            </a:r>
            <a:r>
              <a:rPr lang="en-US" b="1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element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top is still set to the same 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element (no change)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This is the 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key difference between the pop and </a:t>
            </a:r>
            <a:r>
              <a:rPr lang="en-US" dirty="0" err="1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getTop</a:t>
            </a:r>
            <a:r>
              <a:rPr lang="en-US" dirty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 operations</a:t>
            </a:r>
            <a:r>
              <a:rPr lang="en-US" dirty="0" smtClean="0">
                <a:latin typeface="Abyssinica SIL" panose="02000603020000020004" pitchFamily="2" charset="0"/>
                <a:ea typeface="Abyssinica SIL" panose="02000603020000020004" pitchFamily="2" charset="0"/>
                <a:cs typeface="Abyssinica SIL" panose="02000603020000020004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dirty="0" smtClean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  <a:p>
            <a:pPr>
              <a:lnSpc>
                <a:spcPct val="150000"/>
              </a:lnSpc>
            </a:pPr>
            <a:endParaRPr lang="am-ET" dirty="0">
              <a:latin typeface="Abyssinica SIL" panose="02000603020000020004" pitchFamily="2" charset="0"/>
              <a:ea typeface="Abyssinica SIL" panose="02000603020000020004" pitchFamily="2" charset="0"/>
              <a:cs typeface="Abyssinica SIL" panose="0200060302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and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4" y="4813664"/>
            <a:ext cx="61150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5620</TotalTime>
  <Words>3341</Words>
  <Application>Microsoft Office PowerPoint</Application>
  <PresentationFormat>Widescreen</PresentationFormat>
  <Paragraphs>429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Abyssinica SIL</vt:lpstr>
      <vt:lpstr>Calibri</vt:lpstr>
      <vt:lpstr>Cambria Math</vt:lpstr>
      <vt:lpstr>Gill Sans MT</vt:lpstr>
      <vt:lpstr>Nyala</vt:lpstr>
      <vt:lpstr>Wingdings 2</vt:lpstr>
      <vt:lpstr>Dividend</vt:lpstr>
      <vt:lpstr>Chapter 4</vt:lpstr>
      <vt:lpstr>Contents</vt:lpstr>
      <vt:lpstr>4.1. Stack </vt:lpstr>
      <vt:lpstr>Stack ADT</vt:lpstr>
      <vt:lpstr>PowerPoint Presentation</vt:lpstr>
      <vt:lpstr>4.2. Stack Operations </vt:lpstr>
      <vt:lpstr>Push Operation</vt:lpstr>
      <vt:lpstr>pop Operation </vt:lpstr>
      <vt:lpstr>GetTop</vt:lpstr>
      <vt:lpstr>isEmpty</vt:lpstr>
      <vt:lpstr>isFull</vt:lpstr>
      <vt:lpstr>4.3. Stack implementation </vt:lpstr>
      <vt:lpstr>Stack implementation (using array)</vt:lpstr>
      <vt:lpstr>Stack implementation (using linked list)</vt:lpstr>
      <vt:lpstr>Adding a node to the stack (Push operation)</vt:lpstr>
      <vt:lpstr>PowerPoint Presentation</vt:lpstr>
      <vt:lpstr>Deleting a node from the stack (POP operation)</vt:lpstr>
      <vt:lpstr>Display the nodes (Traversing)</vt:lpstr>
      <vt:lpstr>4.4. Application of stack </vt:lpstr>
      <vt:lpstr>EXPRESSION EVALUATION AND CONVERSION</vt:lpstr>
      <vt:lpstr>Polish Notation and Expression Conversion</vt:lpstr>
      <vt:lpstr>Cont.…</vt:lpstr>
      <vt:lpstr>Need for Prefix and Postfix Expressions</vt:lpstr>
      <vt:lpstr>A2: Postfix Expression Evaluation</vt:lpstr>
      <vt:lpstr>an example postfix expression E = AB + Cx#.</vt:lpstr>
      <vt:lpstr>manually converting an expression</vt:lpstr>
      <vt:lpstr>Example: manually converting infix to postfix </vt:lpstr>
      <vt:lpstr>Example: manually converting infix to prefix</vt:lpstr>
      <vt:lpstr>algorithm to convert an infix to a postfix (also to prefix)</vt:lpstr>
      <vt:lpstr>Example 1 (Testing)</vt:lpstr>
      <vt:lpstr>Example 2 (Testing)</vt:lpstr>
      <vt:lpstr>Example 3 (Testing)</vt:lpstr>
      <vt:lpstr>Excersice</vt:lpstr>
      <vt:lpstr>Example 4 (Testing)</vt:lpstr>
      <vt:lpstr>Solution </vt:lpstr>
      <vt:lpstr>Points to be Taken into Consideration While Assigning ICPs &amp; ISPs:</vt:lpstr>
      <vt:lpstr>Summing up </vt:lpstr>
      <vt:lpstr>Infix to Postfix Conversion Algorithm</vt:lpstr>
      <vt:lpstr>PowerPoint Presentation</vt:lpstr>
      <vt:lpstr>Infix to Prefix Conversion Algorithm</vt:lpstr>
      <vt:lpstr>PowerPoint Presentation</vt:lpstr>
      <vt:lpstr>PowerPoint Presentation</vt:lpstr>
      <vt:lpstr>Postfix to Infix Conversion Algorithm</vt:lpstr>
      <vt:lpstr>PowerPoint Presentation</vt:lpstr>
      <vt:lpstr>Postfix to Prefix Conversion Algorithm</vt:lpstr>
      <vt:lpstr>PowerPoint Presentation</vt:lpstr>
      <vt:lpstr>Prefix to Infix Conversion Algorithm</vt:lpstr>
      <vt:lpstr>Prefix to Postfix Conversion Algorithm</vt:lpstr>
      <vt:lpstr>A3: checking CORRECTNESS OF WELL-FORMED PARENTHESES</vt:lpstr>
      <vt:lpstr>Cont.…</vt:lpstr>
      <vt:lpstr>A4: REVERSING A STRING WITH A STACK</vt:lpstr>
      <vt:lpstr>A5: Processing Of function calls</vt:lpstr>
      <vt:lpstr>A7: RECURSION</vt:lpstr>
      <vt:lpstr>PowerPoint Presentation</vt:lpstr>
      <vt:lpstr>A8: converting DECIMAL NUMBERS TO BINARY</vt:lpstr>
    </vt:vector>
  </TitlesOfParts>
  <Company>Dilla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Dawit Kefyalew</dc:creator>
  <cp:lastModifiedBy>SkyUser</cp:lastModifiedBy>
  <cp:revision>221</cp:revision>
  <dcterms:created xsi:type="dcterms:W3CDTF">2018-10-24T16:00:59Z</dcterms:created>
  <dcterms:modified xsi:type="dcterms:W3CDTF">2022-05-07T06:39:58Z</dcterms:modified>
</cp:coreProperties>
</file>