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335" r:id="rId2"/>
    <p:sldId id="336" r:id="rId3"/>
    <p:sldId id="337" r:id="rId4"/>
    <p:sldId id="349" r:id="rId5"/>
    <p:sldId id="351" r:id="rId6"/>
    <p:sldId id="353" r:id="rId7"/>
    <p:sldId id="339" r:id="rId8"/>
    <p:sldId id="340" r:id="rId9"/>
    <p:sldId id="341" r:id="rId10"/>
    <p:sldId id="346" r:id="rId11"/>
    <p:sldId id="355" r:id="rId12"/>
    <p:sldId id="347" r:id="rId13"/>
    <p:sldId id="257" r:id="rId14"/>
    <p:sldId id="357" r:id="rId15"/>
    <p:sldId id="359" r:id="rId16"/>
    <p:sldId id="298" r:id="rId17"/>
    <p:sldId id="360" r:id="rId18"/>
    <p:sldId id="362" r:id="rId19"/>
    <p:sldId id="364" r:id="rId20"/>
    <p:sldId id="365" r:id="rId21"/>
    <p:sldId id="367" r:id="rId22"/>
    <p:sldId id="369" r:id="rId23"/>
    <p:sldId id="371" r:id="rId24"/>
    <p:sldId id="374" r:id="rId25"/>
    <p:sldId id="392" r:id="rId26"/>
    <p:sldId id="376" r:id="rId27"/>
    <p:sldId id="380" r:id="rId28"/>
    <p:sldId id="382" r:id="rId29"/>
    <p:sldId id="384" r:id="rId30"/>
    <p:sldId id="386" r:id="rId31"/>
    <p:sldId id="388" r:id="rId32"/>
    <p:sldId id="397" r:id="rId33"/>
    <p:sldId id="401" r:id="rId34"/>
    <p:sldId id="399" r:id="rId35"/>
    <p:sldId id="264" r:id="rId36"/>
    <p:sldId id="403" r:id="rId37"/>
    <p:sldId id="405" r:id="rId38"/>
    <p:sldId id="407" r:id="rId39"/>
    <p:sldId id="409" r:id="rId40"/>
    <p:sldId id="411" r:id="rId41"/>
    <p:sldId id="424" r:id="rId42"/>
    <p:sldId id="428" r:id="rId43"/>
    <p:sldId id="426" r:id="rId44"/>
    <p:sldId id="430" r:id="rId45"/>
    <p:sldId id="432" r:id="rId46"/>
    <p:sldId id="434" r:id="rId47"/>
    <p:sldId id="436" r:id="rId48"/>
    <p:sldId id="265" r:id="rId49"/>
    <p:sldId id="440" r:id="rId50"/>
    <p:sldId id="442" r:id="rId51"/>
    <p:sldId id="444" r:id="rId52"/>
    <p:sldId id="446" r:id="rId53"/>
    <p:sldId id="448" r:id="rId54"/>
    <p:sldId id="267" r:id="rId55"/>
    <p:sldId id="450" r:id="rId56"/>
    <p:sldId id="452" r:id="rId57"/>
    <p:sldId id="268" r:id="rId58"/>
    <p:sldId id="454" r:id="rId59"/>
    <p:sldId id="456" r:id="rId60"/>
    <p:sldId id="300" r:id="rId61"/>
    <p:sldId id="301" r:id="rId62"/>
    <p:sldId id="302" r:id="rId63"/>
    <p:sldId id="291" r:id="rId64"/>
    <p:sldId id="276" r:id="rId65"/>
    <p:sldId id="277" r:id="rId66"/>
    <p:sldId id="459" r:id="rId67"/>
    <p:sldId id="470" r:id="rId68"/>
    <p:sldId id="472" r:id="rId69"/>
    <p:sldId id="473" r:id="rId70"/>
    <p:sldId id="474" r:id="rId71"/>
    <p:sldId id="475" r:id="rId72"/>
    <p:sldId id="476" r:id="rId73"/>
    <p:sldId id="477" r:id="rId74"/>
    <p:sldId id="478"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33"/>
    <a:srgbClr val="6600CC"/>
    <a:srgbClr val="FF000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5" autoAdjust="0"/>
    <p:restoredTop sz="94027" autoAdjust="0"/>
  </p:normalViewPr>
  <p:slideViewPr>
    <p:cSldViewPr>
      <p:cViewPr varScale="1">
        <p:scale>
          <a:sx n="69" d="100"/>
          <a:sy n="69" d="100"/>
        </p:scale>
        <p:origin x="153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6AB901-3E27-4793-9F07-53FD4BAD0209}" type="datetimeFigureOut">
              <a:rPr lang="en-US" smtClean="0"/>
              <a:t>8/13/2023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A54D3E-A08F-4E2C-BDF1-933AD76C4649}" type="slidenum">
              <a:rPr lang="en-US" smtClean="0"/>
              <a:t>‹#›</a:t>
            </a:fld>
            <a:endParaRPr lang="en-US"/>
          </a:p>
        </p:txBody>
      </p:sp>
    </p:spTree>
    <p:extLst>
      <p:ext uri="{BB962C8B-B14F-4D97-AF65-F5344CB8AC3E}">
        <p14:creationId xmlns:p14="http://schemas.microsoft.com/office/powerpoint/2010/main" val="129710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1A54D3E-A08F-4E2C-BDF1-933AD76C4649}" type="slidenum">
              <a:rPr lang="en-US" smtClean="0"/>
              <a:t>3</a:t>
            </a:fld>
            <a:endParaRPr lang="en-US"/>
          </a:p>
        </p:txBody>
      </p:sp>
    </p:spTree>
    <p:extLst>
      <p:ext uri="{BB962C8B-B14F-4D97-AF65-F5344CB8AC3E}">
        <p14:creationId xmlns:p14="http://schemas.microsoft.com/office/powerpoint/2010/main" val="26717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B3CCA26-0FAE-44FE-A810-25606FE12453}" type="slidenum">
              <a:rPr lang="en-US" altLang="en-US" smtClean="0"/>
              <a:pPr/>
              <a:t>12</a:t>
            </a:fld>
            <a:endParaRPr lang="en-US" altLang="en-US"/>
          </a:p>
        </p:txBody>
      </p:sp>
    </p:spTree>
    <p:extLst>
      <p:ext uri="{BB962C8B-B14F-4D97-AF65-F5344CB8AC3E}">
        <p14:creationId xmlns:p14="http://schemas.microsoft.com/office/powerpoint/2010/main" val="413727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2C3552-C00D-47D8-A58F-A21B7BBB6AC4}" type="datetime1">
              <a:rPr lang="en-US" smtClean="0"/>
              <a:t>8/13/2023</a:t>
            </a:fld>
            <a:endParaRPr lang="en-US"/>
          </a:p>
        </p:txBody>
      </p:sp>
      <p:sp>
        <p:nvSpPr>
          <p:cNvPr id="5" name="Footer Placeholder 4"/>
          <p:cNvSpPr>
            <a:spLocks noGrp="1"/>
          </p:cNvSpPr>
          <p:nvPr>
            <p:ph type="ftr" sz="quarter" idx="11"/>
          </p:nvPr>
        </p:nvSpPr>
        <p:spPr>
          <a:xfrm>
            <a:off x="3124200" y="6356350"/>
            <a:ext cx="3200400" cy="365125"/>
          </a:xfrm>
        </p:spPr>
        <p:txBody>
          <a:bodyPr/>
          <a:lstStyle/>
          <a:p>
            <a:r>
              <a:rPr lang="en-US" dirty="0"/>
              <a:t>Fundamental of Database Management System</a:t>
            </a:r>
          </a:p>
        </p:txBody>
      </p:sp>
      <p:sp>
        <p:nvSpPr>
          <p:cNvPr id="6" name="Slide Number Placeholder 5"/>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337612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9CFFF6-A299-425D-8CE1-558AFE2BEB6F}" type="datetime1">
              <a:rPr lang="en-US" smtClean="0"/>
              <a:t>8/13/2023</a:t>
            </a:fld>
            <a:endParaRPr lang="en-US"/>
          </a:p>
        </p:txBody>
      </p:sp>
      <p:sp>
        <p:nvSpPr>
          <p:cNvPr id="5" name="Footer Placeholder 4"/>
          <p:cNvSpPr>
            <a:spLocks noGrp="1"/>
          </p:cNvSpPr>
          <p:nvPr>
            <p:ph type="ftr" sz="quarter" idx="11"/>
          </p:nvPr>
        </p:nvSpPr>
        <p:spPr/>
        <p:txBody>
          <a:bodyPr/>
          <a:lstStyle/>
          <a:p>
            <a:r>
              <a:rPr lang="en-US"/>
              <a:t>Fundamental of Database Management System</a:t>
            </a:r>
          </a:p>
        </p:txBody>
      </p:sp>
      <p:sp>
        <p:nvSpPr>
          <p:cNvPr id="6" name="Slide Number Placeholder 5"/>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189192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9C25CA-ED1B-4B8E-922F-83A7A2C02E63}" type="datetime1">
              <a:rPr lang="en-US" smtClean="0"/>
              <a:t>8/13/2023</a:t>
            </a:fld>
            <a:endParaRPr lang="en-US"/>
          </a:p>
        </p:txBody>
      </p:sp>
      <p:sp>
        <p:nvSpPr>
          <p:cNvPr id="5" name="Footer Placeholder 4"/>
          <p:cNvSpPr>
            <a:spLocks noGrp="1"/>
          </p:cNvSpPr>
          <p:nvPr>
            <p:ph type="ftr" sz="quarter" idx="11"/>
          </p:nvPr>
        </p:nvSpPr>
        <p:spPr/>
        <p:txBody>
          <a:bodyPr/>
          <a:lstStyle/>
          <a:p>
            <a:r>
              <a:rPr lang="en-US"/>
              <a:t>Fundamental of Database Management System</a:t>
            </a:r>
          </a:p>
        </p:txBody>
      </p:sp>
      <p:sp>
        <p:nvSpPr>
          <p:cNvPr id="6" name="Slide Number Placeholder 5"/>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1263935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lvl1pPr>
              <a:defRPr sz="3000" b="1">
                <a:solidFill>
                  <a:srgbClr val="0000FF"/>
                </a:solidFill>
              </a:defRPr>
            </a:lvl1pPr>
          </a:lstStyle>
          <a:p>
            <a:r>
              <a:rPr lang="en-US"/>
              <a:t>Click to edit Master title style</a:t>
            </a:r>
          </a:p>
        </p:txBody>
      </p:sp>
      <p:sp>
        <p:nvSpPr>
          <p:cNvPr id="3" name="Content Placeholder 2"/>
          <p:cNvSpPr>
            <a:spLocks noGrp="1"/>
          </p:cNvSpPr>
          <p:nvPr>
            <p:ph idx="1"/>
          </p:nvPr>
        </p:nvSpPr>
        <p:spPr>
          <a:xfrm>
            <a:off x="304800" y="914400"/>
            <a:ext cx="8610600" cy="5211763"/>
          </a:xfrm>
        </p:spPr>
        <p:txBody>
          <a:bodyPr>
            <a:normAutofit/>
          </a:bodyPr>
          <a:lstStyle>
            <a:lvl1pPr marL="342900" indent="-342900">
              <a:buClr>
                <a:srgbClr val="FF0000"/>
              </a:buClr>
              <a:buFont typeface="Wingdings" pitchFamily="2" charset="2"/>
              <a:buChar char="Ø"/>
              <a:defRPr sz="2500"/>
            </a:lvl1pPr>
            <a:lvl2pPr marL="742950" indent="-285750">
              <a:buClr>
                <a:srgbClr val="0000FF"/>
              </a:buClr>
              <a:buFont typeface="Wingdings" pitchFamily="2" charset="2"/>
              <a:buChar char="ü"/>
              <a:defRPr sz="2300"/>
            </a:lvl2pPr>
            <a:lvl3pPr marL="1143000" indent="-228600">
              <a:buClr>
                <a:srgbClr val="FF0000"/>
              </a:buClr>
              <a:buFont typeface="Wingdings" pitchFamily="2" charset="2"/>
              <a:buChar char="v"/>
              <a:defRPr sz="2300"/>
            </a:lvl3pPr>
            <a:lvl4pPr>
              <a:defRPr sz="2300"/>
            </a:lvl4pPr>
            <a:lvl5pPr>
              <a:defRPr sz="2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BFF138-3E12-4F2B-A776-6390D85BFB64}" type="datetime1">
              <a:rPr lang="en-US" smtClean="0"/>
              <a:t>8/13/2023</a:t>
            </a:fld>
            <a:endParaRPr lang="en-US"/>
          </a:p>
        </p:txBody>
      </p:sp>
      <p:sp>
        <p:nvSpPr>
          <p:cNvPr id="5" name="Footer Placeholder 4"/>
          <p:cNvSpPr>
            <a:spLocks noGrp="1"/>
          </p:cNvSpPr>
          <p:nvPr>
            <p:ph type="ftr" sz="quarter" idx="11"/>
          </p:nvPr>
        </p:nvSpPr>
        <p:spPr>
          <a:xfrm>
            <a:off x="2895600" y="6356350"/>
            <a:ext cx="3352800" cy="365125"/>
          </a:xfrm>
        </p:spPr>
        <p:txBody>
          <a:bodyPr/>
          <a:lstStyle/>
          <a:p>
            <a:r>
              <a:rPr lang="en-US" dirty="0"/>
              <a:t>Fundamental of Database Management System</a:t>
            </a:r>
          </a:p>
        </p:txBody>
      </p:sp>
      <p:sp>
        <p:nvSpPr>
          <p:cNvPr id="6" name="Slide Number Placeholder 5"/>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202675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22595D-9952-4322-9B40-FC44E8CE87B2}" type="datetime1">
              <a:rPr lang="en-US" smtClean="0"/>
              <a:t>8/13/2023</a:t>
            </a:fld>
            <a:endParaRPr lang="en-US"/>
          </a:p>
        </p:txBody>
      </p:sp>
      <p:sp>
        <p:nvSpPr>
          <p:cNvPr id="5" name="Footer Placeholder 4"/>
          <p:cNvSpPr>
            <a:spLocks noGrp="1"/>
          </p:cNvSpPr>
          <p:nvPr>
            <p:ph type="ftr" sz="quarter" idx="11"/>
          </p:nvPr>
        </p:nvSpPr>
        <p:spPr/>
        <p:txBody>
          <a:bodyPr/>
          <a:lstStyle/>
          <a:p>
            <a:r>
              <a:rPr lang="en-US"/>
              <a:t>Fundamental of Database Management System</a:t>
            </a:r>
          </a:p>
        </p:txBody>
      </p:sp>
      <p:sp>
        <p:nvSpPr>
          <p:cNvPr id="6" name="Slide Number Placeholder 5"/>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345206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329D9E-03C3-44F4-8FA4-640048C0A461}" type="datetime1">
              <a:rPr lang="en-US" smtClean="0"/>
              <a:t>8/13/2023</a:t>
            </a:fld>
            <a:endParaRPr lang="en-US"/>
          </a:p>
        </p:txBody>
      </p:sp>
      <p:sp>
        <p:nvSpPr>
          <p:cNvPr id="6" name="Footer Placeholder 5"/>
          <p:cNvSpPr>
            <a:spLocks noGrp="1"/>
          </p:cNvSpPr>
          <p:nvPr>
            <p:ph type="ftr" sz="quarter" idx="11"/>
          </p:nvPr>
        </p:nvSpPr>
        <p:spPr/>
        <p:txBody>
          <a:bodyPr/>
          <a:lstStyle/>
          <a:p>
            <a:r>
              <a:rPr lang="en-US"/>
              <a:t>Fundamental of Database Management System</a:t>
            </a:r>
          </a:p>
        </p:txBody>
      </p:sp>
      <p:sp>
        <p:nvSpPr>
          <p:cNvPr id="7" name="Slide Number Placeholder 6"/>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128844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11478F-DEA1-4D17-8D1B-2B60B0AFBC7F}" type="datetime1">
              <a:rPr lang="en-US" smtClean="0"/>
              <a:t>8/13/2023</a:t>
            </a:fld>
            <a:endParaRPr lang="en-US"/>
          </a:p>
        </p:txBody>
      </p:sp>
      <p:sp>
        <p:nvSpPr>
          <p:cNvPr id="8" name="Footer Placeholder 7"/>
          <p:cNvSpPr>
            <a:spLocks noGrp="1"/>
          </p:cNvSpPr>
          <p:nvPr>
            <p:ph type="ftr" sz="quarter" idx="11"/>
          </p:nvPr>
        </p:nvSpPr>
        <p:spPr/>
        <p:txBody>
          <a:bodyPr/>
          <a:lstStyle/>
          <a:p>
            <a:r>
              <a:rPr lang="en-US"/>
              <a:t>Fundamental of Database Management System</a:t>
            </a:r>
          </a:p>
        </p:txBody>
      </p:sp>
      <p:sp>
        <p:nvSpPr>
          <p:cNvPr id="9" name="Slide Number Placeholder 8"/>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253536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34F491-4C88-4408-9465-B31AA0D01FCD}" type="datetime1">
              <a:rPr lang="en-US" smtClean="0"/>
              <a:t>8/13/2023</a:t>
            </a:fld>
            <a:endParaRPr lang="en-US"/>
          </a:p>
        </p:txBody>
      </p:sp>
      <p:sp>
        <p:nvSpPr>
          <p:cNvPr id="4" name="Footer Placeholder 3"/>
          <p:cNvSpPr>
            <a:spLocks noGrp="1"/>
          </p:cNvSpPr>
          <p:nvPr>
            <p:ph type="ftr" sz="quarter" idx="11"/>
          </p:nvPr>
        </p:nvSpPr>
        <p:spPr/>
        <p:txBody>
          <a:bodyPr/>
          <a:lstStyle/>
          <a:p>
            <a:r>
              <a:rPr lang="en-US"/>
              <a:t>Fundamental of Database Management System</a:t>
            </a:r>
          </a:p>
        </p:txBody>
      </p:sp>
      <p:sp>
        <p:nvSpPr>
          <p:cNvPr id="5" name="Slide Number Placeholder 4"/>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1095963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0DE43-EA08-4BAB-96C4-3617D54F16BC}" type="datetime1">
              <a:rPr lang="en-US" smtClean="0"/>
              <a:t>8/13/2023</a:t>
            </a:fld>
            <a:endParaRPr lang="en-US"/>
          </a:p>
        </p:txBody>
      </p:sp>
      <p:sp>
        <p:nvSpPr>
          <p:cNvPr id="3" name="Footer Placeholder 2"/>
          <p:cNvSpPr>
            <a:spLocks noGrp="1"/>
          </p:cNvSpPr>
          <p:nvPr>
            <p:ph type="ftr" sz="quarter" idx="11"/>
          </p:nvPr>
        </p:nvSpPr>
        <p:spPr/>
        <p:txBody>
          <a:bodyPr/>
          <a:lstStyle/>
          <a:p>
            <a:r>
              <a:rPr lang="en-US"/>
              <a:t>Fundamental of Database Management System</a:t>
            </a:r>
          </a:p>
        </p:txBody>
      </p:sp>
      <p:sp>
        <p:nvSpPr>
          <p:cNvPr id="4" name="Slide Number Placeholder 3"/>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248250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C17EA7-31FB-4EDB-9AC4-66D0C89EA809}" type="datetime1">
              <a:rPr lang="en-US" smtClean="0"/>
              <a:t>8/13/2023</a:t>
            </a:fld>
            <a:endParaRPr lang="en-US"/>
          </a:p>
        </p:txBody>
      </p:sp>
      <p:sp>
        <p:nvSpPr>
          <p:cNvPr id="6" name="Footer Placeholder 5"/>
          <p:cNvSpPr>
            <a:spLocks noGrp="1"/>
          </p:cNvSpPr>
          <p:nvPr>
            <p:ph type="ftr" sz="quarter" idx="11"/>
          </p:nvPr>
        </p:nvSpPr>
        <p:spPr/>
        <p:txBody>
          <a:bodyPr/>
          <a:lstStyle/>
          <a:p>
            <a:r>
              <a:rPr lang="en-US"/>
              <a:t>Fundamental of Database Management System</a:t>
            </a:r>
          </a:p>
        </p:txBody>
      </p:sp>
      <p:sp>
        <p:nvSpPr>
          <p:cNvPr id="7" name="Slide Number Placeholder 6"/>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2204837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1095A-54EE-4706-B1D5-730770C2CC6E}" type="datetime1">
              <a:rPr lang="en-US" smtClean="0"/>
              <a:t>8/13/2023</a:t>
            </a:fld>
            <a:endParaRPr lang="en-US"/>
          </a:p>
        </p:txBody>
      </p:sp>
      <p:sp>
        <p:nvSpPr>
          <p:cNvPr id="6" name="Footer Placeholder 5"/>
          <p:cNvSpPr>
            <a:spLocks noGrp="1"/>
          </p:cNvSpPr>
          <p:nvPr>
            <p:ph type="ftr" sz="quarter" idx="11"/>
          </p:nvPr>
        </p:nvSpPr>
        <p:spPr/>
        <p:txBody>
          <a:bodyPr/>
          <a:lstStyle/>
          <a:p>
            <a:r>
              <a:rPr lang="en-US"/>
              <a:t>Fundamental of Database Management System</a:t>
            </a:r>
          </a:p>
        </p:txBody>
      </p:sp>
      <p:sp>
        <p:nvSpPr>
          <p:cNvPr id="7" name="Slide Number Placeholder 6"/>
          <p:cNvSpPr>
            <a:spLocks noGrp="1"/>
          </p:cNvSpPr>
          <p:nvPr>
            <p:ph type="sldNum" sz="quarter" idx="12"/>
          </p:nvPr>
        </p:nvSpPr>
        <p:spPr/>
        <p:txBody>
          <a:bodyPr/>
          <a:lstStyle/>
          <a:p>
            <a:fld id="{CCBC524D-8BAB-490B-9E71-BB2F1CB31A59}" type="slidenum">
              <a:rPr lang="en-US" smtClean="0"/>
              <a:t>‹#›</a:t>
            </a:fld>
            <a:endParaRPr lang="en-US"/>
          </a:p>
        </p:txBody>
      </p:sp>
    </p:spTree>
    <p:extLst>
      <p:ext uri="{BB962C8B-B14F-4D97-AF65-F5344CB8AC3E}">
        <p14:creationId xmlns:p14="http://schemas.microsoft.com/office/powerpoint/2010/main" val="3861837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DC8E-8E4B-4303-95FB-7C445F6A7621}" type="datetime1">
              <a:rPr lang="en-US" smtClean="0"/>
              <a:t>8/13/2023</a:t>
            </a:fld>
            <a:endParaRPr lang="en-US"/>
          </a:p>
        </p:txBody>
      </p:sp>
      <p:sp>
        <p:nvSpPr>
          <p:cNvPr id="5" name="Footer Placeholder 4"/>
          <p:cNvSpPr>
            <a:spLocks noGrp="1"/>
          </p:cNvSpPr>
          <p:nvPr>
            <p:ph type="ftr" sz="quarter" idx="3"/>
          </p:nvPr>
        </p:nvSpPr>
        <p:spPr>
          <a:xfrm>
            <a:off x="3124200" y="6356350"/>
            <a:ext cx="3124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Fundamental of Database Management System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C524D-8BAB-490B-9E71-BB2F1CB31A59}" type="slidenum">
              <a:rPr lang="en-US" smtClean="0"/>
              <a:t>‹#›</a:t>
            </a:fld>
            <a:endParaRPr lang="en-US"/>
          </a:p>
        </p:txBody>
      </p:sp>
    </p:spTree>
    <p:extLst>
      <p:ext uri="{BB962C8B-B14F-4D97-AF65-F5344CB8AC3E}">
        <p14:creationId xmlns:p14="http://schemas.microsoft.com/office/powerpoint/2010/main" val="2640414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114300" y="4648200"/>
            <a:ext cx="8915400" cy="1371600"/>
          </a:xfrm>
        </p:spPr>
        <p:txBody>
          <a:bodyPr/>
          <a:lstStyle/>
          <a:p>
            <a:pPr marL="0" indent="0" algn="ctr">
              <a:buFont typeface="Arial" panose="020B0604020202020204" pitchFamily="34" charset="0"/>
              <a:buNone/>
            </a:pPr>
            <a:r>
              <a:rPr lang="en-US" altLang="en-US" b="1" dirty="0">
                <a:solidFill>
                  <a:srgbClr val="0000FF"/>
                </a:solidFill>
                <a:latin typeface="Times New Roman" panose="02020603050405020304" pitchFamily="18" charset="0"/>
                <a:cs typeface="Times New Roman" panose="02020603050405020304" pitchFamily="18" charset="0"/>
              </a:rPr>
              <a:t>DEPARTMENT OF COMPUTER SCIENCE </a:t>
            </a:r>
          </a:p>
        </p:txBody>
      </p:sp>
      <p:sp>
        <p:nvSpPr>
          <p:cNvPr id="40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FA9569-E037-4BA4-B02C-D89C7D8BBFBF}"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pic>
        <p:nvPicPr>
          <p:cNvPr id="41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078" y="2400300"/>
            <a:ext cx="2281844"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484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60420425"/>
              </p:ext>
            </p:extLst>
          </p:nvPr>
        </p:nvGraphicFramePr>
        <p:xfrm>
          <a:off x="19050" y="0"/>
          <a:ext cx="9144000" cy="6858000"/>
        </p:xfrm>
        <a:graphic>
          <a:graphicData uri="http://schemas.openxmlformats.org/drawingml/2006/table">
            <a:tbl>
              <a:tblPr firstRow="1" bandRow="1">
                <a:tableStyleId>{5C22544A-7EE6-4342-B048-85BDC9FD1C3A}</a:tableStyleId>
              </a:tblPr>
              <a:tblGrid>
                <a:gridCol w="2340428">
                  <a:extLst>
                    <a:ext uri="{9D8B030D-6E8A-4147-A177-3AD203B41FA5}">
                      <a16:colId xmlns:a16="http://schemas.microsoft.com/office/drawing/2014/main" val="478576879"/>
                    </a:ext>
                  </a:extLst>
                </a:gridCol>
                <a:gridCol w="6803572">
                  <a:extLst>
                    <a:ext uri="{9D8B030D-6E8A-4147-A177-3AD203B41FA5}">
                      <a16:colId xmlns:a16="http://schemas.microsoft.com/office/drawing/2014/main" val="2934095413"/>
                    </a:ext>
                  </a:extLst>
                </a:gridCol>
              </a:tblGrid>
              <a:tr h="636309">
                <a:tc gridSpan="2">
                  <a:txBody>
                    <a:bodyPr/>
                    <a:lstStyle/>
                    <a:p>
                      <a:pPr algn="ctr">
                        <a:lnSpc>
                          <a:spcPct val="150000"/>
                        </a:lnSpc>
                        <a:spcBef>
                          <a:spcPts val="0"/>
                        </a:spcBef>
                        <a:spcAft>
                          <a:spcPts val="0"/>
                        </a:spcAft>
                      </a:pPr>
                      <a:r>
                        <a:rPr lang="en-US" sz="2400" dirty="0">
                          <a:solidFill>
                            <a:srgbClr val="FF0000"/>
                          </a:solidFill>
                          <a:latin typeface="Times New Roman" panose="02020603050405020304" pitchFamily="18" charset="0"/>
                          <a:cs typeface="Times New Roman" panose="02020603050405020304" pitchFamily="18" charset="0"/>
                        </a:rPr>
                        <a:t>Teaching and Assessment Methods</a:t>
                      </a:r>
                    </a:p>
                  </a:txBody>
                  <a:tcPr marL="68580" marR="68580" marT="34290" marB="34290"/>
                </a:tc>
                <a:tc hMerge="1">
                  <a:txBody>
                    <a:bodyPr/>
                    <a:lstStyle/>
                    <a:p>
                      <a:pPr algn="just">
                        <a:lnSpc>
                          <a:spcPct val="100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4231339623"/>
                  </a:ext>
                </a:extLst>
              </a:tr>
              <a:tr h="1696825">
                <a:tc>
                  <a:txBody>
                    <a:bodyPr/>
                    <a:lstStyle/>
                    <a:p>
                      <a:pPr marL="0" marR="0" algn="just">
                        <a:lnSpc>
                          <a:spcPct val="15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Teaching and learning Methods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lvl="0">
                        <a:lnSpc>
                          <a:spcPct val="150000"/>
                        </a:lnSpc>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Lecture</a:t>
                      </a:r>
                      <a:endParaRPr lang="en-GB" sz="2400" kern="1200" dirty="0">
                        <a:solidFill>
                          <a:schemeClr val="dk1"/>
                        </a:solidFill>
                        <a:effectLst/>
                        <a:latin typeface="Times New Roman" panose="02020603050405020304" pitchFamily="18" charset="0"/>
                        <a:ea typeface="+mn-ea"/>
                        <a:cs typeface="Times New Roman" panose="02020603050405020304" pitchFamily="18" charset="0"/>
                      </a:endParaRPr>
                    </a:p>
                    <a:p>
                      <a:pPr lvl="0">
                        <a:lnSpc>
                          <a:spcPct val="150000"/>
                        </a:lnSpc>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Discussion and case studies</a:t>
                      </a:r>
                      <a:endParaRPr lang="en-GB" sz="2400" kern="1200" dirty="0">
                        <a:solidFill>
                          <a:schemeClr val="dk1"/>
                        </a:solidFill>
                        <a:effectLst/>
                        <a:latin typeface="Times New Roman" panose="02020603050405020304" pitchFamily="18" charset="0"/>
                        <a:ea typeface="+mn-ea"/>
                        <a:cs typeface="Times New Roman" panose="02020603050405020304" pitchFamily="18" charset="0"/>
                      </a:endParaRPr>
                    </a:p>
                    <a:p>
                      <a:pPr lvl="0">
                        <a:lnSpc>
                          <a:spcPct val="150000"/>
                        </a:lnSpc>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Laboratory, Practical work</a:t>
                      </a:r>
                      <a:endParaRPr lang="en-GB"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1435" marR="51435" marT="0" marB="0"/>
                </a:tc>
                <a:extLst>
                  <a:ext uri="{0D108BD9-81ED-4DB2-BD59-A6C34878D82A}">
                    <a16:rowId xmlns:a16="http://schemas.microsoft.com/office/drawing/2014/main" val="2661296559"/>
                  </a:ext>
                </a:extLst>
              </a:tr>
              <a:tr h="2262433">
                <a:tc>
                  <a:txBody>
                    <a:bodyPr/>
                    <a:lstStyle/>
                    <a:p>
                      <a:pPr marL="0" marR="0" algn="just">
                        <a:lnSpc>
                          <a:spcPct val="15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Assessment/Evaluation and Grading System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285750" lvl="0" indent="-285750" algn="just">
                        <a:lnSpc>
                          <a:spcPct val="150000"/>
                        </a:lnSpc>
                        <a:buFont typeface="Wingdings" panose="05000000000000000000" pitchFamily="2" charset="2"/>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Theoretical Test------------------------------(15%)</a:t>
                      </a:r>
                      <a:endParaRPr lang="en-GB" sz="2400" kern="1200" dirty="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lnSpc>
                          <a:spcPct val="150000"/>
                        </a:lnSpc>
                        <a:buFont typeface="Wingdings" panose="05000000000000000000" pitchFamily="2" charset="2"/>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Assignment----------------------------------- (10%)</a:t>
                      </a:r>
                      <a:endParaRPr lang="en-GB" sz="2400" kern="1200" dirty="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lnSpc>
                          <a:spcPct val="150000"/>
                        </a:lnSpc>
                        <a:buFont typeface="Wingdings" panose="05000000000000000000" pitchFamily="2" charset="2"/>
                        <a:buChar char="§"/>
                      </a:pPr>
                      <a:r>
                        <a:rPr lang="en-GB" sz="2400" kern="1200" dirty="0">
                          <a:solidFill>
                            <a:schemeClr val="dk1"/>
                          </a:solidFill>
                          <a:effectLst/>
                          <a:latin typeface="Times New Roman" panose="02020603050405020304" pitchFamily="18" charset="0"/>
                          <a:ea typeface="+mn-ea"/>
                          <a:cs typeface="Times New Roman" panose="02020603050405020304" pitchFamily="18" charset="0"/>
                        </a:rPr>
                        <a:t>Project</a:t>
                      </a:r>
                      <a:r>
                        <a:rPr lang="en-GB" sz="2400" kern="1200" baseline="0" dirty="0">
                          <a:solidFill>
                            <a:schemeClr val="dk1"/>
                          </a:solidFill>
                          <a:effectLst/>
                          <a:latin typeface="Times New Roman" panose="02020603050405020304" pitchFamily="18" charset="0"/>
                          <a:ea typeface="+mn-ea"/>
                          <a:cs typeface="Times New Roman" panose="02020603050405020304" pitchFamily="18" charset="0"/>
                        </a:rPr>
                        <a:t> Work----------------------------------</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(25%) </a:t>
                      </a:r>
                      <a:endParaRPr lang="en-GB" sz="2400" kern="1200" dirty="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lnSpc>
                          <a:spcPct val="150000"/>
                        </a:lnSpc>
                        <a:buFont typeface="Wingdings" panose="05000000000000000000" pitchFamily="2" charset="2"/>
                        <a:buChar cha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Final Exam------------------------------------(50%)</a:t>
                      </a:r>
                      <a:endParaRPr lang="en-GB"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1435" marR="51435" marT="0" marB="0"/>
                </a:tc>
                <a:extLst>
                  <a:ext uri="{0D108BD9-81ED-4DB2-BD59-A6C34878D82A}">
                    <a16:rowId xmlns:a16="http://schemas.microsoft.com/office/drawing/2014/main" val="3327969711"/>
                  </a:ext>
                </a:extLst>
              </a:tr>
              <a:tr h="2262433">
                <a:tc>
                  <a:txBody>
                    <a:bodyPr/>
                    <a:lstStyle/>
                    <a:p>
                      <a:pPr marL="0" marR="0" algn="just">
                        <a:lnSpc>
                          <a:spcPct val="15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Text Books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342900" marR="0" lvl="0" indent="-342900" algn="just" defTabSz="914400" rtl="0" eaLnBrk="1" fontAlgn="auto" latinLnBrk="0" hangingPunct="1">
                        <a:lnSpc>
                          <a:spcPct val="150000"/>
                        </a:lnSpc>
                        <a:spcBef>
                          <a:spcPts val="0"/>
                        </a:spcBef>
                        <a:spcAft>
                          <a:spcPts val="0"/>
                        </a:spcAft>
                        <a:buClrTx/>
                        <a:buSzTx/>
                        <a:buFont typeface="+mj-lt"/>
                        <a:buAutoNum type="arabicPeriod"/>
                        <a:tabLst/>
                        <a:defRPr/>
                      </a:pPr>
                      <a:r>
                        <a:rPr lang="en-US" sz="2400" kern="1200" dirty="0">
                          <a:solidFill>
                            <a:schemeClr val="dk1"/>
                          </a:solidFill>
                          <a:effectLst/>
                          <a:latin typeface="Times New Roman" panose="02020603050405020304" pitchFamily="18" charset="0"/>
                          <a:ea typeface="+mn-ea"/>
                          <a:cs typeface="Times New Roman" panose="02020603050405020304" pitchFamily="18" charset="0"/>
                        </a:rPr>
                        <a:t>Thomas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Connoly</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Carolyn </a:t>
                      </a:r>
                      <a:r>
                        <a:rPr lang="en-US" sz="2400" kern="1200" dirty="0" err="1">
                          <a:solidFill>
                            <a:schemeClr val="dk1"/>
                          </a:solidFill>
                          <a:effectLst/>
                          <a:latin typeface="Times New Roman" panose="02020603050405020304" pitchFamily="18" charset="0"/>
                          <a:ea typeface="+mn-ea"/>
                          <a:cs typeface="Times New Roman" panose="02020603050405020304" pitchFamily="18" charset="0"/>
                        </a:rPr>
                        <a:t>Begg</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Database Systems:</a:t>
                      </a:r>
                      <a:r>
                        <a:rPr lang="en-US" sz="24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A practical guide to Design, implementation, and management, 6</a:t>
                      </a:r>
                      <a:r>
                        <a:rPr lang="en-US" sz="2400" kern="1200" baseline="30000" dirty="0">
                          <a:solidFill>
                            <a:schemeClr val="dk1"/>
                          </a:solidFill>
                          <a:effectLst/>
                          <a:latin typeface="Times New Roman" panose="02020603050405020304" pitchFamily="18" charset="0"/>
                          <a:ea typeface="+mn-ea"/>
                          <a:cs typeface="Times New Roman" panose="02020603050405020304" pitchFamily="18" charset="0"/>
                        </a:rPr>
                        <a:t>th</a:t>
                      </a:r>
                      <a:r>
                        <a:rPr lang="en-US" sz="2400" kern="1200" dirty="0">
                          <a:solidFill>
                            <a:schemeClr val="dk1"/>
                          </a:solidFill>
                          <a:effectLst/>
                          <a:latin typeface="Times New Roman" panose="02020603050405020304" pitchFamily="18" charset="0"/>
                          <a:ea typeface="+mn-ea"/>
                          <a:cs typeface="Times New Roman" panose="02020603050405020304" pitchFamily="18" charset="0"/>
                        </a:rPr>
                        <a:t> ed. 2015, Pearson education, Inc., Addison Wesley (USA) </a:t>
                      </a:r>
                      <a:endParaRPr lang="en-US" sz="2400" dirty="0">
                        <a:latin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697449918"/>
                  </a:ext>
                </a:extLst>
              </a:tr>
            </a:tbl>
          </a:graphicData>
        </a:graphic>
      </p:graphicFrame>
      <p:sp>
        <p:nvSpPr>
          <p:cNvPr id="1538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0836D0-9CB4-411E-9F63-F98DA7FB2FEB}" type="slidenum">
              <a:rPr lang="en-US" altLang="en-US" sz="1200" smtClean="0">
                <a:solidFill>
                  <a:srgbClr val="898989"/>
                </a:solidFill>
              </a:rPr>
              <a:pPr>
                <a:spcBef>
                  <a:spcPct val="0"/>
                </a:spcBef>
                <a:buFontTx/>
                <a:buNone/>
              </a:pPr>
              <a:t>10</a:t>
            </a:fld>
            <a:endParaRPr lang="en-US" altLang="en-US" sz="1200">
              <a:solidFill>
                <a:srgbClr val="898989"/>
              </a:solidFill>
            </a:endParaRPr>
          </a:p>
        </p:txBody>
      </p:sp>
    </p:spTree>
    <p:extLst>
      <p:ext uri="{BB962C8B-B14F-4D97-AF65-F5344CB8AC3E}">
        <p14:creationId xmlns:p14="http://schemas.microsoft.com/office/powerpoint/2010/main" val="92707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64920891"/>
              </p:ext>
            </p:extLst>
          </p:nvPr>
        </p:nvGraphicFramePr>
        <p:xfrm>
          <a:off x="19050" y="1"/>
          <a:ext cx="9144000" cy="6936386"/>
        </p:xfrm>
        <a:graphic>
          <a:graphicData uri="http://schemas.openxmlformats.org/drawingml/2006/table">
            <a:tbl>
              <a:tblPr firstRow="1" bandRow="1">
                <a:tableStyleId>{5C22544A-7EE6-4342-B048-85BDC9FD1C3A}</a:tableStyleId>
              </a:tblPr>
              <a:tblGrid>
                <a:gridCol w="1581150">
                  <a:extLst>
                    <a:ext uri="{9D8B030D-6E8A-4147-A177-3AD203B41FA5}">
                      <a16:colId xmlns:a16="http://schemas.microsoft.com/office/drawing/2014/main" val="478576879"/>
                    </a:ext>
                  </a:extLst>
                </a:gridCol>
                <a:gridCol w="7562850">
                  <a:extLst>
                    <a:ext uri="{9D8B030D-6E8A-4147-A177-3AD203B41FA5}">
                      <a16:colId xmlns:a16="http://schemas.microsoft.com/office/drawing/2014/main" val="2934095413"/>
                    </a:ext>
                  </a:extLst>
                </a:gridCol>
              </a:tblGrid>
              <a:tr h="473111">
                <a:tc gridSpan="2">
                  <a:txBody>
                    <a:bodyPr/>
                    <a:lstStyle/>
                    <a:p>
                      <a:pPr algn="ctr">
                        <a:lnSpc>
                          <a:spcPct val="150000"/>
                        </a:lnSpc>
                        <a:spcBef>
                          <a:spcPts val="0"/>
                        </a:spcBef>
                        <a:spcAft>
                          <a:spcPts val="0"/>
                        </a:spcAft>
                      </a:pPr>
                      <a:r>
                        <a:rPr lang="en-US" sz="2400" dirty="0">
                          <a:solidFill>
                            <a:srgbClr val="FF0000"/>
                          </a:solidFill>
                          <a:latin typeface="Times New Roman" panose="02020603050405020304" pitchFamily="18" charset="0"/>
                          <a:cs typeface="Times New Roman" panose="02020603050405020304" pitchFamily="18" charset="0"/>
                        </a:rPr>
                        <a:t>Teaching and Assessment Methods</a:t>
                      </a:r>
                    </a:p>
                  </a:txBody>
                  <a:tcPr marL="68580" marR="68580" marT="34290" marB="34290"/>
                </a:tc>
                <a:tc hMerge="1">
                  <a:txBody>
                    <a:bodyPr/>
                    <a:lstStyle/>
                    <a:p>
                      <a:pPr algn="just">
                        <a:lnSpc>
                          <a:spcPct val="100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4231339623"/>
                  </a:ext>
                </a:extLst>
              </a:tr>
              <a:tr h="6384888">
                <a:tc>
                  <a:txBody>
                    <a:bodyPr/>
                    <a:lstStyle/>
                    <a:p>
                      <a:pPr marL="0" marR="0" algn="just">
                        <a:lnSpc>
                          <a:spcPct val="15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Reference Materials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457200" lvl="0" indent="-457200" algn="just">
                        <a:lnSpc>
                          <a:spcPct val="150000"/>
                        </a:lnSpc>
                        <a:buAutoNum type="arabicPeriod"/>
                      </a:pP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Ramez</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Elmasri</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Shamkant</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B. </a:t>
                      </a: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Navathe</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Fundamentals of Database Systems,5</a:t>
                      </a:r>
                      <a:r>
                        <a:rPr lang="en-US" sz="2200" kern="1200" baseline="30000" dirty="0">
                          <a:solidFill>
                            <a:schemeClr val="dk1"/>
                          </a:solidFill>
                          <a:effectLst/>
                          <a:latin typeface="Times New Roman" panose="02020603050405020304" pitchFamily="18" charset="0"/>
                          <a:ea typeface="+mn-ea"/>
                          <a:cs typeface="Times New Roman" panose="02020603050405020304" pitchFamily="18" charset="0"/>
                        </a:rPr>
                        <a:t>th</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ed., 2009, Pearson Education, Inc.  </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marL="457200" lvl="0" indent="-457200" algn="just">
                        <a:lnSpc>
                          <a:spcPct val="150000"/>
                        </a:lnSpc>
                        <a:buAutoNum type="arabicPeriod"/>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Rod Stephens</a:t>
                      </a:r>
                      <a:r>
                        <a:rPr lang="en-US" sz="2200" b="1" kern="1200" dirty="0">
                          <a:solidFill>
                            <a:schemeClr val="dk1"/>
                          </a:solidFill>
                          <a:effectLst/>
                          <a:latin typeface="Times New Roman" panose="02020603050405020304" pitchFamily="18" charset="0"/>
                          <a:ea typeface="+mn-ea"/>
                          <a:cs typeface="Times New Roman" panose="02020603050405020304" pitchFamily="18" charset="0"/>
                        </a:rPr>
                        <a:t>, </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Beginning Database Design Solutions, 2009, Wiley Publishing, Inc., Indianapolis, Indiana</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marL="457200" lvl="0" indent="-457200" algn="just">
                        <a:lnSpc>
                          <a:spcPct val="150000"/>
                        </a:lnSpc>
                        <a:buAutoNum type="arabicPeriod"/>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Database Management System; 2015, Tutorials Point (I) Pvt. Ltd. (tutorialspoint.com)</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marL="457200" lvl="0" indent="-457200" algn="just">
                        <a:lnSpc>
                          <a:spcPct val="150000"/>
                        </a:lnSpc>
                        <a:buAutoNum type="arabicPeriod"/>
                      </a:pP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Ramez</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Elmasri</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a:t>
                      </a: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Shamkant</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B. </a:t>
                      </a: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Navathe</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Fundamentals of Database Systems, 6</a:t>
                      </a:r>
                      <a:r>
                        <a:rPr lang="en-US" sz="2200" kern="1200" baseline="30000" dirty="0">
                          <a:solidFill>
                            <a:schemeClr val="dk1"/>
                          </a:solidFill>
                          <a:effectLst/>
                          <a:latin typeface="Times New Roman" panose="02020603050405020304" pitchFamily="18" charset="0"/>
                          <a:ea typeface="+mn-ea"/>
                          <a:cs typeface="Times New Roman" panose="02020603050405020304" pitchFamily="18" charset="0"/>
                        </a:rPr>
                        <a:t>th</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ed., 2011, Pearson Education, Inc., publishing as Addison-Wesley; Boston, Massachusetts (Soft Copy)</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marL="457200" lvl="0" indent="-457200" algn="just">
                        <a:lnSpc>
                          <a:spcPct val="150000"/>
                        </a:lnSpc>
                        <a:buAutoNum type="arabicPeriod"/>
                      </a:pP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Silberschatz</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Abraham, Henry F. </a:t>
                      </a: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Korth</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and S. </a:t>
                      </a:r>
                      <a:r>
                        <a:rPr lang="en-US" sz="2200" kern="1200" dirty="0" err="1">
                          <a:solidFill>
                            <a:schemeClr val="dk1"/>
                          </a:solidFill>
                          <a:effectLst/>
                          <a:latin typeface="Times New Roman" panose="02020603050405020304" pitchFamily="18" charset="0"/>
                          <a:ea typeface="+mn-ea"/>
                          <a:cs typeface="Times New Roman" panose="02020603050405020304" pitchFamily="18" charset="0"/>
                        </a:rPr>
                        <a:t>Sudarshan</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 Database system concepts. 6</a:t>
                      </a:r>
                      <a:r>
                        <a:rPr lang="en-US" sz="2200" kern="1200" baseline="30000" dirty="0">
                          <a:solidFill>
                            <a:schemeClr val="dk1"/>
                          </a:solidFill>
                          <a:effectLst/>
                          <a:latin typeface="Times New Roman" panose="02020603050405020304" pitchFamily="18" charset="0"/>
                          <a:ea typeface="+mn-ea"/>
                          <a:cs typeface="Times New Roman" panose="02020603050405020304" pitchFamily="18" charset="0"/>
                        </a:rPr>
                        <a:t>th</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 ed. McGraw Hill Inc., 2011.</a:t>
                      </a:r>
                      <a:endParaRPr lang="en-GB" sz="2200" dirty="0">
                        <a:effectLst/>
                        <a:latin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4218333574"/>
                  </a:ext>
                </a:extLst>
              </a:tr>
            </a:tbl>
          </a:graphicData>
        </a:graphic>
      </p:graphicFrame>
      <p:sp>
        <p:nvSpPr>
          <p:cNvPr id="1538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0836D0-9CB4-411E-9F63-F98DA7FB2FEB}" type="slidenum">
              <a:rPr lang="en-US" altLang="en-US" sz="1200" smtClean="0">
                <a:solidFill>
                  <a:srgbClr val="898989"/>
                </a:solidFill>
              </a:rPr>
              <a:pPr>
                <a:spcBef>
                  <a:spcPct val="0"/>
                </a:spcBef>
                <a:buFontTx/>
                <a:buNone/>
              </a:pPr>
              <a:t>11</a:t>
            </a:fld>
            <a:endParaRPr lang="en-US" altLang="en-US" sz="1200">
              <a:solidFill>
                <a:srgbClr val="898989"/>
              </a:solidFill>
            </a:endParaRPr>
          </a:p>
        </p:txBody>
      </p:sp>
    </p:spTree>
    <p:extLst>
      <p:ext uri="{BB962C8B-B14F-4D97-AF65-F5344CB8AC3E}">
        <p14:creationId xmlns:p14="http://schemas.microsoft.com/office/powerpoint/2010/main" val="180502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eaLnBrk="1" hangingPunct="1"/>
            <a:r>
              <a:rPr lang="en-US" altLang="en-US" sz="4000" b="1">
                <a:solidFill>
                  <a:srgbClr val="FF0000"/>
                </a:solidFill>
                <a:latin typeface="Times New Roman" panose="02020603050405020304" pitchFamily="18" charset="0"/>
                <a:cs typeface="Times New Roman" panose="02020603050405020304" pitchFamily="18" charset="0"/>
              </a:rPr>
              <a:t>CHAPTER ONE</a:t>
            </a:r>
            <a:endParaRPr lang="en-US" altLang="en-US" sz="4000">
              <a:solidFill>
                <a:srgbClr val="FF0000"/>
              </a:solidFill>
              <a:latin typeface="Times New Roman" panose="02020603050405020304" pitchFamily="18" charset="0"/>
              <a:cs typeface="Times New Roman" panose="02020603050405020304" pitchFamily="18" charset="0"/>
            </a:endParaRPr>
          </a:p>
        </p:txBody>
      </p:sp>
      <p:sp>
        <p:nvSpPr>
          <p:cNvPr id="16387" name="Content Placeholder 2"/>
          <p:cNvSpPr>
            <a:spLocks noGrp="1"/>
          </p:cNvSpPr>
          <p:nvPr>
            <p:ph idx="1"/>
          </p:nvPr>
        </p:nvSpPr>
        <p:spPr>
          <a:xfrm>
            <a:off x="76200" y="4191000"/>
            <a:ext cx="8991600" cy="1935163"/>
          </a:xfrm>
        </p:spPr>
        <p:txBody>
          <a:bodyPr/>
          <a:lstStyle/>
          <a:p>
            <a:pPr algn="ctr">
              <a:buNone/>
            </a:pPr>
            <a:r>
              <a:rPr lang="en-GB" sz="2800" b="1" dirty="0">
                <a:solidFill>
                  <a:srgbClr val="FF0000"/>
                </a:solidFill>
                <a:latin typeface="Times New Roman" panose="02020603050405020304" pitchFamily="18" charset="0"/>
                <a:cs typeface="Times New Roman" panose="02020603050405020304" pitchFamily="18" charset="0"/>
              </a:rPr>
              <a:t>INTRODUCTION TO DATABASE</a:t>
            </a:r>
            <a:endParaRPr lang="en-US" altLang="en-US" sz="2800" dirty="0">
              <a:solidFill>
                <a:srgbClr val="FF0000"/>
              </a:solidFill>
              <a:latin typeface="Times New Roman" panose="02020603050405020304" pitchFamily="18" charset="0"/>
              <a:cs typeface="Times New Roman" panose="02020603050405020304" pitchFamily="18" charset="0"/>
            </a:endParaRP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784D484-7AC6-45B5-A5F6-429A277504B7}" type="slidenum">
              <a:rPr lang="en-US" altLang="en-US" sz="1200" smtClean="0">
                <a:solidFill>
                  <a:srgbClr val="898989"/>
                </a:solidFill>
              </a:rPr>
              <a:pPr>
                <a:spcBef>
                  <a:spcPct val="0"/>
                </a:spcBef>
                <a:buFontTx/>
                <a:buNone/>
              </a:pPr>
              <a:t>12</a:t>
            </a:fld>
            <a:endParaRPr lang="en-US" altLang="en-US" sz="1200">
              <a:solidFill>
                <a:srgbClr val="898989"/>
              </a:solidFill>
            </a:endParaRPr>
          </a:p>
        </p:txBody>
      </p:sp>
    </p:spTree>
    <p:extLst>
      <p:ext uri="{BB962C8B-B14F-4D97-AF65-F5344CB8AC3E}">
        <p14:creationId xmlns:p14="http://schemas.microsoft.com/office/powerpoint/2010/main" val="1064051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2800" dirty="0">
                <a:latin typeface="Times New Roman" panose="02020603050405020304" pitchFamily="18" charset="0"/>
                <a:cs typeface="Times New Roman" panose="02020603050405020304" pitchFamily="18" charset="0"/>
              </a:rPr>
              <a:t>1. What is Database </a:t>
            </a:r>
          </a:p>
        </p:txBody>
      </p:sp>
      <p:sp>
        <p:nvSpPr>
          <p:cNvPr id="3" name="Content Placeholder 2"/>
          <p:cNvSpPr>
            <a:spLocks noGrp="1"/>
          </p:cNvSpPr>
          <p:nvPr>
            <p:ph idx="1"/>
          </p:nvPr>
        </p:nvSpPr>
        <p:spPr>
          <a:xfrm>
            <a:off x="0" y="304801"/>
            <a:ext cx="9144000" cy="6416674"/>
          </a:xfrm>
        </p:spPr>
        <p:txBody>
          <a:bodyPr>
            <a:noAutofit/>
          </a:bodyPr>
          <a:lstStyle/>
          <a:p>
            <a:pPr algn="just">
              <a:lnSpc>
                <a:spcPct val="150000"/>
              </a:lnSpc>
              <a:spcBef>
                <a:spcPts val="0"/>
              </a:spcBef>
            </a:pPr>
            <a:r>
              <a:rPr lang="en-US" sz="2600" dirty="0">
                <a:latin typeface="Times New Roman" panose="02020603050405020304" pitchFamily="18" charset="0"/>
                <a:cs typeface="Times New Roman" panose="02020603050405020304" pitchFamily="18" charset="0"/>
              </a:rPr>
              <a:t>Database is a very large integrated collection of data</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is used to maintain internal records, to present data to customers and clients on the World-Wide-Web, and to support many other commercial processes.</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By </a:t>
            </a:r>
            <a:r>
              <a:rPr lang="en-US" sz="2600" b="1" dirty="0">
                <a:solidFill>
                  <a:srgbClr val="006600"/>
                </a:solidFill>
                <a:latin typeface="Times New Roman" pitchFamily="18" charset="0"/>
                <a:cs typeface="Times New Roman" pitchFamily="18" charset="0"/>
              </a:rPr>
              <a:t>data, we </a:t>
            </a:r>
            <a:r>
              <a:rPr lang="en-US" sz="2600" b="1" dirty="0">
                <a:solidFill>
                  <a:srgbClr val="339966"/>
                </a:solidFill>
                <a:latin typeface="Times New Roman" pitchFamily="18" charset="0"/>
                <a:cs typeface="Times New Roman" pitchFamily="18" charset="0"/>
              </a:rPr>
              <a:t>mean known facts that can be recorded and that have implicit meaning</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defRPr/>
            </a:pPr>
            <a:r>
              <a:rPr lang="en-US" sz="2600" b="1" dirty="0">
                <a:latin typeface="Times New Roman" pitchFamily="18" charset="0"/>
                <a:cs typeface="Times New Roman" pitchFamily="18" charset="0"/>
              </a:rPr>
              <a:t>For example</a:t>
            </a:r>
            <a:r>
              <a:rPr lang="en-US" sz="2600" dirty="0">
                <a:latin typeface="Times New Roman" pitchFamily="18" charset="0"/>
                <a:cs typeface="Times New Roman" pitchFamily="18" charset="0"/>
              </a:rPr>
              <a:t>, consider the </a:t>
            </a:r>
            <a:r>
              <a:rPr lang="en-US" sz="2600" b="1" dirty="0">
                <a:solidFill>
                  <a:srgbClr val="FF3300"/>
                </a:solidFill>
                <a:latin typeface="Times New Roman" pitchFamily="18" charset="0"/>
                <a:cs typeface="Times New Roman" pitchFamily="18" charset="0"/>
              </a:rPr>
              <a:t>names, telephone numbers, </a:t>
            </a:r>
            <a:r>
              <a:rPr lang="en-US" sz="2600" dirty="0">
                <a:latin typeface="Times New Roman" pitchFamily="18" charset="0"/>
                <a:cs typeface="Times New Roman" pitchFamily="18" charset="0"/>
              </a:rPr>
              <a:t>and</a:t>
            </a:r>
            <a:r>
              <a:rPr lang="en-US" sz="2600" b="1" dirty="0">
                <a:solidFill>
                  <a:srgbClr val="FF3300"/>
                </a:solidFill>
                <a:latin typeface="Times New Roman" pitchFamily="18" charset="0"/>
                <a:cs typeface="Times New Roman" pitchFamily="18" charset="0"/>
              </a:rPr>
              <a:t> addresses </a:t>
            </a:r>
            <a:r>
              <a:rPr lang="en-US" sz="2600" dirty="0">
                <a:latin typeface="Times New Roman" pitchFamily="18" charset="0"/>
                <a:cs typeface="Times New Roman" pitchFamily="18" charset="0"/>
              </a:rPr>
              <a:t>of</a:t>
            </a:r>
            <a:r>
              <a:rPr lang="en-US" sz="2600" b="1" dirty="0">
                <a:solidFill>
                  <a:srgbClr val="FF3300"/>
                </a:solidFill>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solidFill>
                  <a:srgbClr val="FF3300"/>
                </a:solidFill>
                <a:latin typeface="Times New Roman" pitchFamily="18" charset="0"/>
                <a:cs typeface="Times New Roman" pitchFamily="18" charset="0"/>
              </a:rPr>
              <a:t> people </a:t>
            </a:r>
            <a:r>
              <a:rPr lang="en-US" sz="2600" dirty="0">
                <a:latin typeface="Times New Roman" pitchFamily="18" charset="0"/>
                <a:cs typeface="Times New Roman" pitchFamily="18" charset="0"/>
              </a:rPr>
              <a:t>you</a:t>
            </a:r>
            <a:r>
              <a:rPr lang="en-US" sz="2600" b="1" dirty="0">
                <a:solidFill>
                  <a:srgbClr val="FF3300"/>
                </a:solidFill>
                <a:latin typeface="Times New Roman" pitchFamily="18" charset="0"/>
                <a:cs typeface="Times New Roman" pitchFamily="18" charset="0"/>
              </a:rPr>
              <a:t> </a:t>
            </a:r>
            <a:r>
              <a:rPr lang="en-US" sz="2600" dirty="0">
                <a:latin typeface="Times New Roman" pitchFamily="18" charset="0"/>
                <a:cs typeface="Times New Roman" pitchFamily="18" charset="0"/>
              </a:rPr>
              <a:t>know.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You may have recorded this data in an </a:t>
            </a:r>
            <a:r>
              <a:rPr lang="en-US" sz="2600" b="1" dirty="0">
                <a:solidFill>
                  <a:srgbClr val="0000FF"/>
                </a:solidFill>
                <a:latin typeface="Times New Roman" pitchFamily="18" charset="0"/>
                <a:cs typeface="Times New Roman" pitchFamily="18" charset="0"/>
              </a:rPr>
              <a:t>indexed address book </a:t>
            </a:r>
            <a:r>
              <a:rPr lang="en-US" sz="2600" dirty="0">
                <a:latin typeface="Times New Roman" pitchFamily="18" charset="0"/>
                <a:cs typeface="Times New Roman" pitchFamily="18" charset="0"/>
              </a:rPr>
              <a:t>or you may have </a:t>
            </a:r>
            <a:r>
              <a:rPr lang="en-US" sz="2600" b="1" dirty="0">
                <a:solidFill>
                  <a:srgbClr val="0000FF"/>
                </a:solidFill>
                <a:latin typeface="Times New Roman" pitchFamily="18" charset="0"/>
                <a:cs typeface="Times New Roman" pitchFamily="18" charset="0"/>
              </a:rPr>
              <a:t>stored it on a hard drive</a:t>
            </a:r>
            <a:r>
              <a:rPr lang="en-US" sz="2600" dirty="0">
                <a:latin typeface="Times New Roman" pitchFamily="18" charset="0"/>
                <a:cs typeface="Times New Roman" pitchFamily="18" charset="0"/>
              </a:rPr>
              <a:t>, using a personal </a:t>
            </a:r>
            <a:r>
              <a:rPr lang="en-US" sz="2600" b="1" dirty="0">
                <a:solidFill>
                  <a:srgbClr val="D60093"/>
                </a:solidFill>
                <a:latin typeface="Times New Roman" pitchFamily="18" charset="0"/>
                <a:cs typeface="Times New Roman" pitchFamily="18" charset="0"/>
              </a:rPr>
              <a:t>computer and software such as Microsoft Access or Excel</a:t>
            </a:r>
            <a:r>
              <a:rPr lang="en-US" sz="26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CCBC524D-8BAB-490B-9E71-BB2F1CB31A59}" type="slidenum">
              <a:rPr lang="en-US" smtClean="0"/>
              <a:t>13</a:t>
            </a:fld>
            <a:endParaRPr lang="en-US"/>
          </a:p>
        </p:txBody>
      </p:sp>
    </p:spTree>
    <p:extLst>
      <p:ext uri="{BB962C8B-B14F-4D97-AF65-F5344CB8AC3E}">
        <p14:creationId xmlns:p14="http://schemas.microsoft.com/office/powerpoint/2010/main" val="428490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2800" dirty="0">
                <a:latin typeface="Times New Roman" panose="02020603050405020304" pitchFamily="18" charset="0"/>
                <a:cs typeface="Times New Roman" panose="02020603050405020304" pitchFamily="18" charset="0"/>
              </a:rPr>
              <a:t>1. What is Database----- </a:t>
            </a:r>
          </a:p>
        </p:txBody>
      </p:sp>
      <p:sp>
        <p:nvSpPr>
          <p:cNvPr id="3" name="Content Placeholder 2"/>
          <p:cNvSpPr>
            <a:spLocks noGrp="1"/>
          </p:cNvSpPr>
          <p:nvPr>
            <p:ph idx="1"/>
          </p:nvPr>
        </p:nvSpPr>
        <p:spPr>
          <a:xfrm>
            <a:off x="0" y="304800"/>
            <a:ext cx="9144000" cy="6553199"/>
          </a:xfrm>
        </p:spPr>
        <p:txBody>
          <a:bodyPr>
            <a:noAutofit/>
          </a:bodyPr>
          <a:lstStyle/>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This </a:t>
            </a:r>
            <a:r>
              <a:rPr lang="en-US" sz="2600" b="1" dirty="0">
                <a:solidFill>
                  <a:srgbClr val="0000FF"/>
                </a:solidFill>
                <a:latin typeface="Times New Roman" pitchFamily="18" charset="0"/>
                <a:cs typeface="Times New Roman" pitchFamily="18" charset="0"/>
              </a:rPr>
              <a:t>collection of related data </a:t>
            </a:r>
            <a:r>
              <a:rPr lang="en-US" sz="2600" dirty="0">
                <a:latin typeface="Times New Roman" pitchFamily="18" charset="0"/>
                <a:cs typeface="Times New Roman" pitchFamily="18" charset="0"/>
              </a:rPr>
              <a:t>with an </a:t>
            </a:r>
            <a:r>
              <a:rPr lang="en-US" sz="2600" b="1" dirty="0">
                <a:solidFill>
                  <a:srgbClr val="FF0000"/>
                </a:solidFill>
                <a:latin typeface="Times New Roman" pitchFamily="18" charset="0"/>
                <a:cs typeface="Times New Roman" pitchFamily="18" charset="0"/>
              </a:rPr>
              <a:t>implicit meaning </a:t>
            </a:r>
            <a:r>
              <a:rPr lang="en-US" sz="2600" dirty="0">
                <a:latin typeface="Times New Roman" pitchFamily="18" charset="0"/>
                <a:cs typeface="Times New Roman" pitchFamily="18" charset="0"/>
              </a:rPr>
              <a:t>is a </a:t>
            </a:r>
            <a:r>
              <a:rPr lang="en-US" sz="2600" b="1" dirty="0">
                <a:solidFill>
                  <a:srgbClr val="0000FF"/>
                </a:solidFill>
                <a:latin typeface="Times New Roman" pitchFamily="18" charset="0"/>
                <a:cs typeface="Times New Roman" pitchFamily="18" charset="0"/>
              </a:rPr>
              <a:t>database</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ü"/>
              <a:defRPr/>
            </a:pPr>
            <a:r>
              <a:rPr lang="en-US" sz="2600" b="1" dirty="0">
                <a:solidFill>
                  <a:srgbClr val="D60093"/>
                </a:solidFill>
                <a:latin typeface="Times New Roman" pitchFamily="18" charset="0"/>
                <a:cs typeface="Times New Roman" pitchFamily="18" charset="0"/>
              </a:rPr>
              <a:t>A database has the following implicit properties:</a:t>
            </a:r>
          </a:p>
          <a:p>
            <a:pPr algn="just">
              <a:lnSpc>
                <a:spcPct val="150000"/>
              </a:lnSpc>
              <a:spcBef>
                <a:spcPts val="0"/>
              </a:spcBef>
              <a:defRPr/>
            </a:pPr>
            <a:r>
              <a:rPr lang="en-US" sz="2600" dirty="0">
                <a:latin typeface="Times New Roman" pitchFamily="18" charset="0"/>
                <a:cs typeface="Times New Roman" pitchFamily="18" charset="0"/>
              </a:rPr>
              <a:t>A </a:t>
            </a:r>
            <a:r>
              <a:rPr lang="en-US" sz="2600" b="1" dirty="0">
                <a:solidFill>
                  <a:srgbClr val="FF3300"/>
                </a:solidFill>
                <a:latin typeface="Times New Roman" pitchFamily="18" charset="0"/>
                <a:cs typeface="Times New Roman" pitchFamily="18" charset="0"/>
              </a:rPr>
              <a:t>database</a:t>
            </a:r>
            <a:r>
              <a:rPr lang="en-US" sz="2600"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represents some aspect of the real world</a:t>
            </a:r>
            <a:r>
              <a:rPr lang="en-US" sz="2600" dirty="0">
                <a:latin typeface="Times New Roman" pitchFamily="18" charset="0"/>
                <a:cs typeface="Times New Roman" pitchFamily="18" charset="0"/>
              </a:rPr>
              <a:t>, sometimes called the </a:t>
            </a:r>
            <a:r>
              <a:rPr lang="en-US" sz="2600" b="1" dirty="0" err="1">
                <a:solidFill>
                  <a:srgbClr val="FF3300"/>
                </a:solidFill>
                <a:latin typeface="Times New Roman" pitchFamily="18" charset="0"/>
                <a:cs typeface="Times New Roman" pitchFamily="18" charset="0"/>
              </a:rPr>
              <a:t>miniworld</a:t>
            </a:r>
            <a:r>
              <a:rPr lang="en-US" sz="2600" b="1" dirty="0">
                <a:solidFill>
                  <a:srgbClr val="FF3300"/>
                </a:solidFill>
                <a:latin typeface="Times New Roman" pitchFamily="18" charset="0"/>
                <a:cs typeface="Times New Roman" pitchFamily="18" charset="0"/>
              </a:rPr>
              <a:t> or the universe of discourse (</a:t>
            </a:r>
            <a:r>
              <a:rPr lang="en-US" sz="2600" b="1" dirty="0" err="1">
                <a:solidFill>
                  <a:srgbClr val="FF3300"/>
                </a:solidFill>
                <a:latin typeface="Times New Roman" pitchFamily="18" charset="0"/>
                <a:cs typeface="Times New Roman" pitchFamily="18" charset="0"/>
              </a:rPr>
              <a:t>UoD</a:t>
            </a:r>
            <a:r>
              <a:rPr lang="en-US" sz="2600" b="1" dirty="0">
                <a:solidFill>
                  <a:srgbClr val="FF3300"/>
                </a:solidFill>
                <a:latin typeface="Times New Roman" pitchFamily="18" charset="0"/>
                <a:cs typeface="Times New Roman" pitchFamily="18" charset="0"/>
              </a:rPr>
              <a:t>).</a:t>
            </a:r>
          </a:p>
          <a:p>
            <a:pPr algn="just">
              <a:lnSpc>
                <a:spcPct val="150000"/>
              </a:lnSpc>
              <a:spcBef>
                <a:spcPts val="0"/>
              </a:spcBef>
              <a:buFont typeface="Wingdings" pitchFamily="2" charset="2"/>
              <a:buChar char="ü"/>
              <a:defRPr/>
            </a:pPr>
            <a:r>
              <a:rPr lang="en-US" sz="2600" b="1" dirty="0">
                <a:solidFill>
                  <a:srgbClr val="339933"/>
                </a:solidFill>
                <a:latin typeface="Times New Roman" pitchFamily="18" charset="0"/>
                <a:cs typeface="Times New Roman" pitchFamily="18" charset="0"/>
              </a:rPr>
              <a:t>Changes to the </a:t>
            </a:r>
            <a:r>
              <a:rPr lang="en-US" sz="2600" b="1" dirty="0" err="1">
                <a:solidFill>
                  <a:srgbClr val="339933"/>
                </a:solidFill>
                <a:latin typeface="Times New Roman" pitchFamily="18" charset="0"/>
                <a:cs typeface="Times New Roman" pitchFamily="18" charset="0"/>
              </a:rPr>
              <a:t>miniworld</a:t>
            </a:r>
            <a:r>
              <a:rPr lang="en-US" sz="2600" b="1" dirty="0">
                <a:solidFill>
                  <a:srgbClr val="339933"/>
                </a:solidFill>
                <a:latin typeface="Times New Roman" pitchFamily="18" charset="0"/>
                <a:cs typeface="Times New Roman" pitchFamily="18" charset="0"/>
              </a:rPr>
              <a:t> are reflected in the database</a:t>
            </a:r>
            <a:r>
              <a:rPr lang="en-US" sz="2600" dirty="0">
                <a:latin typeface="Times New Roman" pitchFamily="18" charset="0"/>
                <a:cs typeface="Times New Roman" pitchFamily="18" charset="0"/>
              </a:rPr>
              <a:t>.</a:t>
            </a:r>
          </a:p>
          <a:p>
            <a:pPr algn="just">
              <a:lnSpc>
                <a:spcPct val="150000"/>
              </a:lnSpc>
              <a:spcBef>
                <a:spcPts val="0"/>
              </a:spcBef>
            </a:pPr>
            <a:r>
              <a:rPr lang="en-US" sz="2600" dirty="0">
                <a:solidFill>
                  <a:srgbClr val="0000FF"/>
                </a:solidFill>
                <a:latin typeface="Times New Roman" panose="02020603050405020304" pitchFamily="18" charset="0"/>
                <a:cs typeface="Times New Roman" panose="02020603050405020304" pitchFamily="18" charset="0"/>
              </a:rPr>
              <a:t>Database Management System(DBMS)</a:t>
            </a:r>
            <a:r>
              <a:rPr lang="en-US" sz="2600" dirty="0">
                <a:latin typeface="Times New Roman" panose="02020603050405020304" pitchFamily="18" charset="0"/>
                <a:cs typeface="Times New Roman" panose="02020603050405020304" pitchFamily="18" charset="0"/>
              </a:rPr>
              <a:t>– a powerful tool(software package) for creating and managing large amounts of data efficiently and allowing it to persist over long periods of time, safely. </a:t>
            </a:r>
          </a:p>
        </p:txBody>
      </p:sp>
      <p:sp>
        <p:nvSpPr>
          <p:cNvPr id="4" name="Slide Number Placeholder 3"/>
          <p:cNvSpPr>
            <a:spLocks noGrp="1"/>
          </p:cNvSpPr>
          <p:nvPr>
            <p:ph type="sldNum" sz="quarter" idx="12"/>
          </p:nvPr>
        </p:nvSpPr>
        <p:spPr/>
        <p:txBody>
          <a:bodyPr/>
          <a:lstStyle/>
          <a:p>
            <a:fld id="{CCBC524D-8BAB-490B-9E71-BB2F1CB31A59}" type="slidenum">
              <a:rPr lang="en-US" smtClean="0"/>
              <a:t>14</a:t>
            </a:fld>
            <a:endParaRPr lang="en-US"/>
          </a:p>
        </p:txBody>
      </p:sp>
    </p:spTree>
    <p:extLst>
      <p:ext uri="{BB962C8B-B14F-4D97-AF65-F5344CB8AC3E}">
        <p14:creationId xmlns:p14="http://schemas.microsoft.com/office/powerpoint/2010/main" val="383235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2800" dirty="0">
                <a:latin typeface="Times New Roman" panose="02020603050405020304" pitchFamily="18" charset="0"/>
                <a:cs typeface="Times New Roman" panose="02020603050405020304" pitchFamily="18" charset="0"/>
              </a:rPr>
              <a:t>1. What is Database----- </a:t>
            </a:r>
          </a:p>
        </p:txBody>
      </p:sp>
      <p:sp>
        <p:nvSpPr>
          <p:cNvPr id="3" name="Content Placeholder 2"/>
          <p:cNvSpPr>
            <a:spLocks noGrp="1"/>
          </p:cNvSpPr>
          <p:nvPr>
            <p:ph idx="1"/>
          </p:nvPr>
        </p:nvSpPr>
        <p:spPr>
          <a:xfrm>
            <a:off x="0" y="304800"/>
            <a:ext cx="9144000" cy="6553199"/>
          </a:xfrm>
        </p:spPr>
        <p:txBody>
          <a:bodyPr>
            <a:noAutofit/>
          </a:bodyPr>
          <a:lstStyle/>
          <a:p>
            <a:pPr algn="just">
              <a:lnSpc>
                <a:spcPct val="150000"/>
              </a:lnSpc>
              <a:spcBef>
                <a:spcPts val="0"/>
              </a:spcBef>
            </a:pPr>
            <a:r>
              <a:rPr lang="en-US" sz="3000" dirty="0">
                <a:latin typeface="Times New Roman" panose="02020603050405020304" pitchFamily="18" charset="0"/>
                <a:cs typeface="Times New Roman" panose="02020603050405020304" pitchFamily="18" charset="0"/>
              </a:rPr>
              <a:t>Data management involves both  </a:t>
            </a:r>
            <a:r>
              <a:rPr lang="en-US" sz="3000" b="1" dirty="0">
                <a:latin typeface="Times New Roman" panose="02020603050405020304" pitchFamily="18" charset="0"/>
                <a:cs typeface="Times New Roman" panose="02020603050405020304" pitchFamily="18" charset="0"/>
              </a:rPr>
              <a:t>definition</a:t>
            </a:r>
            <a:r>
              <a:rPr lang="en-US" sz="3000" dirty="0">
                <a:latin typeface="Times New Roman" panose="02020603050405020304" pitchFamily="18" charset="0"/>
                <a:cs typeface="Times New Roman" panose="02020603050405020304" pitchFamily="18" charset="0"/>
              </a:rPr>
              <a:t> and the </a:t>
            </a:r>
            <a:r>
              <a:rPr lang="en-US" sz="3000" b="1" dirty="0">
                <a:latin typeface="Times New Roman" panose="02020603050405020304" pitchFamily="18" charset="0"/>
                <a:cs typeface="Times New Roman" panose="02020603050405020304" pitchFamily="18" charset="0"/>
              </a:rPr>
              <a:t>manipulation</a:t>
            </a:r>
            <a:r>
              <a:rPr lang="en-US" sz="3000" dirty="0">
                <a:latin typeface="Times New Roman" panose="02020603050405020304" pitchFamily="18" charset="0"/>
                <a:cs typeface="Times New Roman" panose="02020603050405020304" pitchFamily="18" charset="0"/>
              </a:rPr>
              <a:t> of the data</a:t>
            </a:r>
          </a:p>
          <a:p>
            <a:pPr algn="just">
              <a:lnSpc>
                <a:spcPct val="150000"/>
              </a:lnSpc>
              <a:spcBef>
                <a:spcPts val="0"/>
              </a:spcBef>
              <a:buFont typeface="Wingdings" panose="05000000000000000000" pitchFamily="2" charset="2"/>
              <a:buChar char="§"/>
            </a:pPr>
            <a:r>
              <a:rPr lang="en-US" sz="3000" b="1" dirty="0">
                <a:solidFill>
                  <a:srgbClr val="FF0000"/>
                </a:solidFill>
                <a:latin typeface="Times New Roman" panose="02020603050405020304" pitchFamily="18" charset="0"/>
                <a:cs typeface="Times New Roman" panose="02020603050405020304" pitchFamily="18" charset="0"/>
              </a:rPr>
              <a:t>So the term database refers to a collection of data that is managed by a DBMS.</a:t>
            </a:r>
          </a:p>
          <a:p>
            <a:pPr algn="just">
              <a:lnSpc>
                <a:spcPct val="150000"/>
              </a:lnSpc>
              <a:spcBef>
                <a:spcPts val="0"/>
              </a:spcBef>
            </a:pPr>
            <a:r>
              <a:rPr lang="en-US" sz="3000" b="1" dirty="0">
                <a:solidFill>
                  <a:srgbClr val="FF0000"/>
                </a:solidFill>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Thus the DB course is about:</a:t>
            </a:r>
          </a:p>
          <a:p>
            <a:pPr lvl="1" algn="just">
              <a:lnSpc>
                <a:spcPct val="150000"/>
              </a:lnSpc>
              <a:spcBef>
                <a:spcPts val="0"/>
              </a:spcBef>
            </a:pPr>
            <a:r>
              <a:rPr lang="en-US" sz="3000" dirty="0">
                <a:latin typeface="Times New Roman" panose="02020603050405020304" pitchFamily="18" charset="0"/>
                <a:cs typeface="Times New Roman" panose="02020603050405020304" pitchFamily="18" charset="0"/>
              </a:rPr>
              <a:t>How to organize data ;supporting multiple users; efficient and effective data retrieval ;secured and reliable storage of data; maintaining consistent data</a:t>
            </a:r>
          </a:p>
          <a:p>
            <a:pPr algn="just">
              <a:lnSpc>
                <a:spcPct val="150000"/>
              </a:lnSpc>
              <a:spcBef>
                <a:spcPts val="0"/>
              </a:spcBef>
            </a:pPr>
            <a:endParaRPr lang="en-US" sz="2600" b="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CBC524D-8BAB-490B-9E71-BB2F1CB31A59}" type="slidenum">
              <a:rPr lang="en-US" smtClean="0"/>
              <a:t>15</a:t>
            </a:fld>
            <a:endParaRPr lang="en-US"/>
          </a:p>
        </p:txBody>
      </p:sp>
    </p:spTree>
    <p:extLst>
      <p:ext uri="{BB962C8B-B14F-4D97-AF65-F5344CB8AC3E}">
        <p14:creationId xmlns:p14="http://schemas.microsoft.com/office/powerpoint/2010/main" val="156653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fld id="{76758A35-E06E-4B03-84F8-3C9398809BEA}" type="slidenum">
              <a:rPr lang="en-US" smtClean="0"/>
              <a:pPr>
                <a:defRPr/>
              </a:pPr>
              <a:t>16</a:t>
            </a:fld>
            <a:endParaRPr lang="en-US"/>
          </a:p>
        </p:txBody>
      </p:sp>
      <p:sp>
        <p:nvSpPr>
          <p:cNvPr id="5123" name="Rectangle 9"/>
          <p:cNvSpPr>
            <a:spLocks noGrp="1" noChangeArrowheads="1"/>
          </p:cNvSpPr>
          <p:nvPr>
            <p:ph type="body" idx="1"/>
          </p:nvPr>
        </p:nvSpPr>
        <p:spPr>
          <a:xfrm>
            <a:off x="152400" y="637355"/>
            <a:ext cx="8991600" cy="872358"/>
          </a:xfrm>
        </p:spPr>
        <p:txBody>
          <a:bodyPr>
            <a:normAutofit/>
          </a:bodyPr>
          <a:lstStyle/>
          <a:p>
            <a:pPr algn="just" eaLnBrk="1" hangingPunct="1"/>
            <a:r>
              <a:rPr lang="en-US" sz="2800" b="1" dirty="0">
                <a:solidFill>
                  <a:srgbClr val="FF0000"/>
                </a:solidFill>
                <a:latin typeface="Times New Roman" panose="02020603050405020304" pitchFamily="18" charset="0"/>
                <a:cs typeface="Times New Roman" panose="02020603050405020304" pitchFamily="18" charset="0"/>
              </a:rPr>
              <a:t>What is a Database?- It is a collection of related facts</a:t>
            </a:r>
          </a:p>
        </p:txBody>
      </p:sp>
      <p:sp>
        <p:nvSpPr>
          <p:cNvPr id="15371" name="Text Box 11"/>
          <p:cNvSpPr txBox="1">
            <a:spLocks noChangeArrowheads="1"/>
          </p:cNvSpPr>
          <p:nvPr/>
        </p:nvSpPr>
        <p:spPr bwMode="auto">
          <a:xfrm>
            <a:off x="914400" y="1600200"/>
            <a:ext cx="1758950" cy="366713"/>
          </a:xfrm>
          <a:prstGeom prst="rect">
            <a:avLst/>
          </a:prstGeom>
          <a:noFill/>
          <a:ln w="9525">
            <a:noFill/>
            <a:miter lim="800000"/>
            <a:headEnd/>
            <a:tailEnd/>
          </a:ln>
          <a:effectLst/>
        </p:spPr>
        <p:txBody>
          <a:bodyPr wrap="none">
            <a:spAutoFit/>
          </a:bodyPr>
          <a:lstStyle/>
          <a:p>
            <a:pPr>
              <a:defRPr/>
            </a:pPr>
            <a:r>
              <a:rPr lang="en-US" dirty="0">
                <a:effectLst>
                  <a:outerShdw blurRad="38100" dist="38100" dir="2700000" algn="tl">
                    <a:srgbClr val="000000"/>
                  </a:outerShdw>
                </a:effectLst>
              </a:rPr>
              <a:t>Filing Cabinet</a:t>
            </a:r>
          </a:p>
        </p:txBody>
      </p:sp>
      <p:sp>
        <p:nvSpPr>
          <p:cNvPr id="15372" name="Text Box 12"/>
          <p:cNvSpPr txBox="1">
            <a:spLocks noChangeArrowheads="1"/>
          </p:cNvSpPr>
          <p:nvPr/>
        </p:nvSpPr>
        <p:spPr bwMode="auto">
          <a:xfrm>
            <a:off x="5638800" y="1752600"/>
            <a:ext cx="2584450" cy="366713"/>
          </a:xfrm>
          <a:prstGeom prst="rect">
            <a:avLst/>
          </a:prstGeom>
          <a:noFill/>
          <a:ln w="9525">
            <a:noFill/>
            <a:miter lim="800000"/>
            <a:headEnd/>
            <a:tailEnd/>
          </a:ln>
          <a:effectLst/>
        </p:spPr>
        <p:txBody>
          <a:bodyPr wrap="none">
            <a:spAutoFit/>
          </a:bodyPr>
          <a:lstStyle/>
          <a:p>
            <a:pPr>
              <a:defRPr/>
            </a:pPr>
            <a:r>
              <a:rPr lang="en-US" dirty="0">
                <a:effectLst>
                  <a:outerShdw blurRad="38100" dist="38100" dir="2700000" algn="tl">
                    <a:srgbClr val="000000"/>
                  </a:outerShdw>
                </a:effectLst>
              </a:rPr>
              <a:t>Hard disk full of data</a:t>
            </a:r>
          </a:p>
        </p:txBody>
      </p:sp>
      <p:sp>
        <p:nvSpPr>
          <p:cNvPr id="15373" name="Text Box 13"/>
          <p:cNvSpPr txBox="1">
            <a:spLocks noChangeArrowheads="1"/>
          </p:cNvSpPr>
          <p:nvPr/>
        </p:nvSpPr>
        <p:spPr bwMode="auto">
          <a:xfrm>
            <a:off x="3276600" y="2743200"/>
            <a:ext cx="792163" cy="366713"/>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000000"/>
                  </a:outerShdw>
                </a:effectLst>
              </a:rPr>
              <a:t>Diary</a:t>
            </a:r>
          </a:p>
        </p:txBody>
      </p:sp>
      <p:sp>
        <p:nvSpPr>
          <p:cNvPr id="5127" name="Text Box 14"/>
          <p:cNvSpPr txBox="1">
            <a:spLocks noChangeArrowheads="1"/>
          </p:cNvSpPr>
          <p:nvPr/>
        </p:nvSpPr>
        <p:spPr bwMode="auto">
          <a:xfrm>
            <a:off x="5334000" y="4419600"/>
            <a:ext cx="992188" cy="366713"/>
          </a:xfrm>
          <a:prstGeom prst="rect">
            <a:avLst/>
          </a:prstGeom>
          <a:noFill/>
          <a:ln w="9525">
            <a:noFill/>
            <a:miter lim="800000"/>
            <a:headEnd/>
            <a:tailEnd/>
          </a:ln>
        </p:spPr>
        <p:txBody>
          <a:bodyPr wrap="none">
            <a:spAutoFit/>
          </a:bodyPr>
          <a:lstStyle/>
          <a:p>
            <a:r>
              <a:rPr lang="en-US"/>
              <a:t>Library</a:t>
            </a:r>
          </a:p>
        </p:txBody>
      </p:sp>
      <p:sp>
        <p:nvSpPr>
          <p:cNvPr id="5128" name="tower"/>
          <p:cNvSpPr>
            <a:spLocks noEditPoints="1" noChangeArrowheads="1"/>
          </p:cNvSpPr>
          <p:nvPr/>
        </p:nvSpPr>
        <p:spPr bwMode="auto">
          <a:xfrm>
            <a:off x="1295400" y="2286000"/>
            <a:ext cx="1143000" cy="1752600"/>
          </a:xfrm>
          <a:custGeom>
            <a:avLst/>
            <a:gdLst>
              <a:gd name="T0" fmla="*/ 0 w 21600"/>
              <a:gd name="T1" fmla="*/ 1166645355 h 21600"/>
              <a:gd name="T2" fmla="*/ 987444540 w 21600"/>
              <a:gd name="T3" fmla="*/ 0 h 21600"/>
              <a:gd name="T4" fmla="*/ 1600298905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1566218044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pic>
        <p:nvPicPr>
          <p:cNvPr id="5129" name="Picture 19" descr="j0205466"/>
          <p:cNvPicPr>
            <a:picLocks noChangeAspect="1" noChangeArrowheads="1"/>
          </p:cNvPicPr>
          <p:nvPr/>
        </p:nvPicPr>
        <p:blipFill>
          <a:blip r:embed="rId2"/>
          <a:srcRect/>
          <a:stretch>
            <a:fillRect/>
          </a:stretch>
        </p:blipFill>
        <p:spPr bwMode="auto">
          <a:xfrm>
            <a:off x="6096000" y="2362200"/>
            <a:ext cx="1600200" cy="1592263"/>
          </a:xfrm>
          <a:prstGeom prst="rect">
            <a:avLst/>
          </a:prstGeom>
          <a:noFill/>
          <a:ln w="9525">
            <a:noFill/>
            <a:miter lim="800000"/>
            <a:headEnd/>
            <a:tailEnd/>
          </a:ln>
        </p:spPr>
      </p:pic>
      <p:pic>
        <p:nvPicPr>
          <p:cNvPr id="5130" name="Picture 20" descr="j0299125"/>
          <p:cNvPicPr>
            <a:picLocks noChangeAspect="1" noChangeArrowheads="1"/>
          </p:cNvPicPr>
          <p:nvPr/>
        </p:nvPicPr>
        <p:blipFill>
          <a:blip r:embed="rId3"/>
          <a:srcRect/>
          <a:stretch>
            <a:fillRect/>
          </a:stretch>
        </p:blipFill>
        <p:spPr bwMode="auto">
          <a:xfrm>
            <a:off x="3810000" y="3200400"/>
            <a:ext cx="1262063" cy="1371600"/>
          </a:xfrm>
          <a:prstGeom prst="rect">
            <a:avLst/>
          </a:prstGeom>
          <a:noFill/>
          <a:ln w="9525">
            <a:noFill/>
            <a:miter lim="800000"/>
            <a:headEnd/>
            <a:tailEnd/>
          </a:ln>
        </p:spPr>
      </p:pic>
      <p:sp>
        <p:nvSpPr>
          <p:cNvPr id="12" name="Text Box 26"/>
          <p:cNvSpPr txBox="1">
            <a:spLocks noChangeArrowheads="1"/>
          </p:cNvSpPr>
          <p:nvPr/>
        </p:nvSpPr>
        <p:spPr bwMode="auto">
          <a:xfrm>
            <a:off x="3810000" y="5334000"/>
            <a:ext cx="4114800" cy="1323439"/>
          </a:xfrm>
          <a:prstGeom prst="rect">
            <a:avLst/>
          </a:prstGeom>
          <a:solidFill>
            <a:srgbClr val="99FF33"/>
          </a:solidFill>
          <a:ln w="9525">
            <a:noFill/>
            <a:miter lim="800000"/>
            <a:headEnd/>
            <a:tailEnd/>
          </a:ln>
          <a:effectLst/>
        </p:spPr>
        <p:txBody>
          <a:bodyPr wrap="square">
            <a:spAutoFit/>
          </a:bodyPr>
          <a:lstStyle/>
          <a:p>
            <a:pPr algn="ctr" fontAlgn="auto">
              <a:spcBef>
                <a:spcPts val="0"/>
              </a:spcBef>
              <a:spcAft>
                <a:spcPts val="0"/>
              </a:spcAft>
              <a:defRPr/>
            </a:pPr>
            <a:r>
              <a:rPr lang="en-US" sz="2000" dirty="0">
                <a:effectLst>
                  <a:outerShdw blurRad="38100" dist="38100" dir="2700000" algn="tl">
                    <a:srgbClr val="000000"/>
                  </a:outerShdw>
                </a:effectLst>
                <a:cs typeface="+mn-cs"/>
              </a:rPr>
              <a:t>DBMS  </a:t>
            </a:r>
            <a:r>
              <a:rPr lang="en-US" sz="2000" dirty="0">
                <a:solidFill>
                  <a:srgbClr val="FFFF00"/>
                </a:solidFill>
                <a:effectLst>
                  <a:outerShdw blurRad="38100" dist="38100" dir="2700000" algn="tl">
                    <a:srgbClr val="000000"/>
                  </a:outerShdw>
                </a:effectLst>
                <a:cs typeface="+mn-cs"/>
              </a:rPr>
              <a:t>+  </a:t>
            </a:r>
            <a:r>
              <a:rPr lang="en-US" sz="2000" dirty="0">
                <a:effectLst>
                  <a:outerShdw blurRad="38100" dist="38100" dir="2700000" algn="tl">
                    <a:srgbClr val="000000"/>
                  </a:outerShdw>
                </a:effectLst>
                <a:cs typeface="+mn-cs"/>
              </a:rPr>
              <a:t>Database</a:t>
            </a:r>
          </a:p>
          <a:p>
            <a:pPr algn="ctr" fontAlgn="auto">
              <a:spcBef>
                <a:spcPts val="0"/>
              </a:spcBef>
              <a:spcAft>
                <a:spcPts val="0"/>
              </a:spcAft>
              <a:defRPr/>
            </a:pPr>
            <a:r>
              <a:rPr lang="en-US" sz="2000" dirty="0">
                <a:solidFill>
                  <a:srgbClr val="FFFF00"/>
                </a:solidFill>
                <a:effectLst>
                  <a:outerShdw blurRad="38100" dist="38100" dir="2700000" algn="tl">
                    <a:srgbClr val="000000"/>
                  </a:outerShdw>
                </a:effectLst>
                <a:cs typeface="+mn-cs"/>
              </a:rPr>
              <a:t>=</a:t>
            </a:r>
          </a:p>
          <a:p>
            <a:pPr algn="ctr" fontAlgn="auto">
              <a:spcBef>
                <a:spcPts val="0"/>
              </a:spcBef>
              <a:spcAft>
                <a:spcPts val="0"/>
              </a:spcAft>
              <a:defRPr/>
            </a:pPr>
            <a:r>
              <a:rPr lang="en-US" sz="2000" dirty="0">
                <a:solidFill>
                  <a:schemeClr val="hlink"/>
                </a:solidFill>
                <a:effectLst>
                  <a:outerShdw blurRad="38100" dist="38100" dir="2700000" algn="tl">
                    <a:srgbClr val="000000"/>
                  </a:outerShdw>
                </a:effectLst>
                <a:cs typeface="+mn-cs"/>
              </a:rPr>
              <a:t>Database System</a:t>
            </a:r>
          </a:p>
          <a:p>
            <a:pPr algn="ctr" fontAlgn="auto">
              <a:spcBef>
                <a:spcPts val="0"/>
              </a:spcBef>
              <a:spcAft>
                <a:spcPts val="0"/>
              </a:spcAft>
              <a:defRPr/>
            </a:pPr>
            <a:endParaRPr lang="en-US" sz="2000" dirty="0">
              <a:effectLst>
                <a:outerShdw blurRad="38100" dist="38100" dir="2700000" algn="tl">
                  <a:srgbClr val="000000"/>
                </a:outerShdw>
              </a:effectLst>
              <a:cs typeface="+mn-cs"/>
            </a:endParaRPr>
          </a:p>
        </p:txBody>
      </p:sp>
      <p:sp>
        <p:nvSpPr>
          <p:cNvPr id="2" name="TextBox 1"/>
          <p:cNvSpPr txBox="1"/>
          <p:nvPr/>
        </p:nvSpPr>
        <p:spPr>
          <a:xfrm>
            <a:off x="1295400" y="0"/>
            <a:ext cx="6629400" cy="523220"/>
          </a:xfrm>
          <a:prstGeom prst="rect">
            <a:avLst/>
          </a:prstGeom>
          <a:noFill/>
        </p:spPr>
        <p:txBody>
          <a:bodyPr wrap="square" rtlCol="0">
            <a:spAutoFit/>
          </a:bodyPr>
          <a:lstStyle/>
          <a:p>
            <a:pPr algn="ctr"/>
            <a:r>
              <a:rPr lang="en-US" sz="2800" b="1" dirty="0">
                <a:solidFill>
                  <a:srgbClr val="0000FF"/>
                </a:solidFill>
                <a:latin typeface="Times New Roman" panose="02020603050405020304" pitchFamily="18" charset="0"/>
                <a:cs typeface="Times New Roman" panose="02020603050405020304" pitchFamily="18" charset="0"/>
              </a:rPr>
              <a:t>1. What is Database----- </a:t>
            </a:r>
            <a:endParaRPr lang="en-GB" sz="2800" b="1" dirty="0">
              <a:solidFill>
                <a:srgbClr val="0000FF"/>
              </a:solidFill>
            </a:endParaRPr>
          </a:p>
        </p:txBody>
      </p:sp>
    </p:spTree>
    <p:extLst>
      <p:ext uri="{BB962C8B-B14F-4D97-AF65-F5344CB8AC3E}">
        <p14:creationId xmlns:p14="http://schemas.microsoft.com/office/powerpoint/2010/main" val="2561279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GB" sz="2800" dirty="0">
                <a:latin typeface="Times New Roman" panose="02020603050405020304" pitchFamily="18" charset="0"/>
                <a:cs typeface="Times New Roman" panose="02020603050405020304" pitchFamily="18" charset="0"/>
              </a:rPr>
              <a:t>2. Database Approaches </a:t>
            </a:r>
          </a:p>
        </p:txBody>
      </p:sp>
      <p:sp>
        <p:nvSpPr>
          <p:cNvPr id="3" name="Content Placeholder 2"/>
          <p:cNvSpPr>
            <a:spLocks noGrp="1"/>
          </p:cNvSpPr>
          <p:nvPr>
            <p:ph idx="1"/>
          </p:nvPr>
        </p:nvSpPr>
        <p:spPr>
          <a:xfrm>
            <a:off x="0" y="381000"/>
            <a:ext cx="9144000" cy="6477000"/>
          </a:xfrm>
        </p:spPr>
        <p:txBody>
          <a:bodyPr>
            <a:noAutofit/>
          </a:bodyPr>
          <a:lstStyle/>
          <a:p>
            <a:pPr algn="just">
              <a:lnSpc>
                <a:spcPct val="150000"/>
              </a:lnSpc>
              <a:spcBef>
                <a:spcPts val="0"/>
              </a:spcBef>
            </a:pPr>
            <a:r>
              <a:rPr lang="en-US" sz="2800" b="1" dirty="0">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management</a:t>
            </a:r>
            <a:r>
              <a:rPr lang="en-US" sz="2800" dirty="0">
                <a:latin typeface="Times New Roman" panose="02020603050405020304" pitchFamily="18" charset="0"/>
                <a:cs typeface="Times New Roman" panose="02020603050405020304" pitchFamily="18" charset="0"/>
              </a:rPr>
              <a:t> passes through the different </a:t>
            </a:r>
            <a:r>
              <a:rPr lang="en-US" sz="2800" b="1" dirty="0">
                <a:latin typeface="Times New Roman" panose="02020603050405020304" pitchFamily="18" charset="0"/>
                <a:cs typeface="Times New Roman" panose="02020603050405020304" pitchFamily="18" charset="0"/>
              </a:rPr>
              <a:t>levels</a:t>
            </a:r>
            <a:r>
              <a:rPr lang="en-US" sz="2800" dirty="0">
                <a:latin typeface="Times New Roman" panose="02020603050405020304" pitchFamily="18" charset="0"/>
                <a:cs typeface="Times New Roman" panose="02020603050405020304" pitchFamily="18" charset="0"/>
              </a:rPr>
              <a:t> of </a:t>
            </a:r>
            <a:r>
              <a:rPr lang="en-US" sz="2800" b="1" dirty="0">
                <a:latin typeface="Times New Roman" panose="02020603050405020304" pitchFamily="18" charset="0"/>
                <a:cs typeface="Times New Roman" panose="02020603050405020304" pitchFamily="18" charset="0"/>
              </a:rPr>
              <a:t>development</a:t>
            </a:r>
            <a:r>
              <a:rPr lang="en-US" sz="2800" dirty="0">
                <a:latin typeface="Times New Roman" panose="02020603050405020304" pitchFamily="18" charset="0"/>
                <a:cs typeface="Times New Roman" panose="02020603050405020304" pitchFamily="18" charset="0"/>
              </a:rPr>
              <a:t>. The common are discussed as follows:</a:t>
            </a:r>
            <a:endParaRPr lang="en-US" sz="2800" dirty="0">
              <a:solidFill>
                <a:srgbClr val="FF0000"/>
              </a:solidFill>
              <a:latin typeface="Times New Roman" panose="02020603050405020304" pitchFamily="18" charset="0"/>
              <a:cs typeface="Times New Roman" panose="02020603050405020304" pitchFamily="18" charset="0"/>
            </a:endParaRPr>
          </a:p>
          <a:p>
            <a:pPr marL="514350" indent="-514350" algn="just">
              <a:lnSpc>
                <a:spcPct val="150000"/>
              </a:lnSpc>
              <a:spcBef>
                <a:spcPts val="0"/>
              </a:spcBef>
              <a:buFont typeface="+mj-lt"/>
              <a:buAutoNum type="romanUcPeriod"/>
            </a:pPr>
            <a:r>
              <a:rPr lang="en-US" sz="2800" dirty="0">
                <a:solidFill>
                  <a:srgbClr val="6600CC"/>
                </a:solidFill>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Manual Approach</a:t>
            </a:r>
          </a:p>
          <a:p>
            <a:pPr algn="just">
              <a:lnSpc>
                <a:spcPct val="15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storage</a:t>
            </a:r>
            <a:r>
              <a:rPr lang="en-US" sz="2800" dirty="0">
                <a:latin typeface="Times New Roman" panose="02020603050405020304" pitchFamily="18" charset="0"/>
                <a:cs typeface="Times New Roman" panose="02020603050405020304" pitchFamily="18" charset="0"/>
              </a:rPr>
              <a:t> and </a:t>
            </a:r>
            <a:r>
              <a:rPr lang="en-US" sz="2800" b="1" dirty="0">
                <a:solidFill>
                  <a:srgbClr val="FF0000"/>
                </a:solidFill>
                <a:latin typeface="Times New Roman" panose="02020603050405020304" pitchFamily="18" charset="0"/>
                <a:cs typeface="Times New Roman" panose="02020603050405020304" pitchFamily="18" charset="0"/>
              </a:rPr>
              <a:t>retrieval</a:t>
            </a:r>
            <a:r>
              <a:rPr lang="en-US" sz="2800" dirty="0">
                <a:latin typeface="Times New Roman" panose="02020603050405020304" pitchFamily="18" charset="0"/>
                <a:cs typeface="Times New Roman" panose="02020603050405020304" pitchFamily="18" charset="0"/>
              </a:rPr>
              <a:t> follows the </a:t>
            </a:r>
            <a:r>
              <a:rPr lang="en-US" sz="2800" b="1" dirty="0">
                <a:latin typeface="Times New Roman" panose="02020603050405020304" pitchFamily="18" charset="0"/>
                <a:cs typeface="Times New Roman" panose="02020603050405020304" pitchFamily="18" charset="0"/>
              </a:rPr>
              <a:t>primitive</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traditional</a:t>
            </a:r>
            <a:r>
              <a:rPr lang="en-US" sz="2800" dirty="0">
                <a:latin typeface="Times New Roman" panose="02020603050405020304" pitchFamily="18" charset="0"/>
                <a:cs typeface="Times New Roman" panose="02020603050405020304" pitchFamily="18" charset="0"/>
              </a:rPr>
              <a:t> way of </a:t>
            </a:r>
            <a:r>
              <a:rPr lang="en-US" sz="2800" b="1" dirty="0">
                <a:solidFill>
                  <a:srgbClr val="0000FF"/>
                </a:solidFill>
                <a:latin typeface="Times New Roman" panose="02020603050405020304" pitchFamily="18" charset="0"/>
                <a:cs typeface="Times New Roman" panose="02020603050405020304" pitchFamily="18" charset="0"/>
              </a:rPr>
              <a:t>information</a:t>
            </a: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handling</a:t>
            </a:r>
            <a:r>
              <a:rPr lang="en-US" sz="2800" dirty="0">
                <a:latin typeface="Times New Roman" panose="02020603050405020304" pitchFamily="18" charset="0"/>
                <a:cs typeface="Times New Roman" panose="02020603050405020304" pitchFamily="18" charset="0"/>
              </a:rPr>
              <a:t> where </a:t>
            </a:r>
            <a:r>
              <a:rPr lang="en-US" sz="2800" b="1" dirty="0">
                <a:solidFill>
                  <a:srgbClr val="FF0000"/>
                </a:solidFill>
                <a:latin typeface="Times New Roman" panose="02020603050405020304" pitchFamily="18" charset="0"/>
                <a:cs typeface="Times New Roman" panose="02020603050405020304" pitchFamily="18" charset="0"/>
              </a:rPr>
              <a:t>cards</a:t>
            </a:r>
            <a:r>
              <a:rPr lang="en-US" sz="2800" dirty="0">
                <a:latin typeface="Times New Roman" panose="02020603050405020304" pitchFamily="18" charset="0"/>
                <a:cs typeface="Times New Roman" panose="02020603050405020304" pitchFamily="18" charset="0"/>
              </a:rPr>
              <a:t> and </a:t>
            </a:r>
            <a:r>
              <a:rPr lang="en-US" sz="2800" b="1" dirty="0">
                <a:solidFill>
                  <a:srgbClr val="FF0000"/>
                </a:solidFill>
                <a:latin typeface="Times New Roman" panose="02020603050405020304" pitchFamily="18" charset="0"/>
                <a:cs typeface="Times New Roman" panose="02020603050405020304" pitchFamily="18" charset="0"/>
              </a:rPr>
              <a:t>paper</a:t>
            </a:r>
            <a:r>
              <a:rPr lang="en-US" sz="2800" dirty="0">
                <a:latin typeface="Times New Roman" panose="02020603050405020304" pitchFamily="18" charset="0"/>
                <a:cs typeface="Times New Roman" panose="02020603050405020304" pitchFamily="18" charset="0"/>
              </a:rPr>
              <a:t> are used for the purpose. </a:t>
            </a:r>
          </a:p>
          <a:p>
            <a:pPr algn="just">
              <a:lnSpc>
                <a:spcPct val="150000"/>
              </a:lnSpc>
              <a:spcBef>
                <a:spcPts val="0"/>
              </a:spcBef>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Files</a:t>
            </a:r>
            <a:r>
              <a:rPr lang="en-US" sz="2800" dirty="0">
                <a:latin typeface="Times New Roman" panose="02020603050405020304" pitchFamily="18" charset="0"/>
                <a:cs typeface="Times New Roman" panose="02020603050405020304" pitchFamily="18" charset="0"/>
              </a:rPr>
              <a:t> for as many </a:t>
            </a:r>
            <a:r>
              <a:rPr lang="en-US" sz="2800" b="1" dirty="0">
                <a:latin typeface="Times New Roman" panose="02020603050405020304" pitchFamily="18" charset="0"/>
                <a:cs typeface="Times New Roman" panose="02020603050405020304" pitchFamily="18" charset="0"/>
              </a:rPr>
              <a:t>event</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objects</a:t>
            </a:r>
            <a:r>
              <a:rPr lang="en-US" sz="2800" dirty="0">
                <a:latin typeface="Times New Roman" panose="02020603050405020304" pitchFamily="18" charset="0"/>
                <a:cs typeface="Times New Roman" panose="02020603050405020304" pitchFamily="18" charset="0"/>
              </a:rPr>
              <a:t> as the </a:t>
            </a:r>
            <a:r>
              <a:rPr lang="en-US" sz="2800" b="1" dirty="0">
                <a:solidFill>
                  <a:srgbClr val="6600CC"/>
                </a:solidFill>
                <a:latin typeface="Times New Roman" panose="02020603050405020304" pitchFamily="18" charset="0"/>
                <a:cs typeface="Times New Roman" panose="02020603050405020304" pitchFamily="18" charset="0"/>
              </a:rPr>
              <a:t>organization</a:t>
            </a:r>
            <a:r>
              <a:rPr lang="en-US" sz="2800" dirty="0">
                <a:latin typeface="Times New Roman" panose="02020603050405020304" pitchFamily="18" charset="0"/>
                <a:cs typeface="Times New Roman" panose="02020603050405020304" pitchFamily="18" charset="0"/>
              </a:rPr>
              <a:t> are used to </a:t>
            </a:r>
            <a:r>
              <a:rPr lang="en-US" sz="2800" b="1" dirty="0">
                <a:solidFill>
                  <a:srgbClr val="6600CC"/>
                </a:solidFill>
                <a:latin typeface="Times New Roman" panose="02020603050405020304" pitchFamily="18" charset="0"/>
                <a:cs typeface="Times New Roman" panose="02020603050405020304" pitchFamily="18" charset="0"/>
              </a:rPr>
              <a:t>store</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information</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Each of the </a:t>
            </a:r>
            <a:r>
              <a:rPr lang="en-US" sz="2800" b="1" dirty="0">
                <a:solidFill>
                  <a:srgbClr val="660033"/>
                </a:solidFill>
                <a:latin typeface="Times New Roman" panose="02020603050405020304" pitchFamily="18" charset="0"/>
                <a:cs typeface="Times New Roman" panose="02020603050405020304" pitchFamily="18" charset="0"/>
              </a:rPr>
              <a:t>files</a:t>
            </a:r>
            <a:r>
              <a:rPr lang="en-US" sz="2800" dirty="0">
                <a:latin typeface="Times New Roman" panose="02020603050405020304" pitchFamily="18" charset="0"/>
                <a:cs typeface="Times New Roman" panose="02020603050405020304" pitchFamily="18" charset="0"/>
              </a:rPr>
              <a:t> </a:t>
            </a:r>
            <a:r>
              <a:rPr lang="en-US" sz="2800" b="1" dirty="0">
                <a:solidFill>
                  <a:srgbClr val="660033"/>
                </a:solidFill>
                <a:latin typeface="Times New Roman" panose="02020603050405020304" pitchFamily="18" charset="0"/>
                <a:cs typeface="Times New Roman" panose="02020603050405020304" pitchFamily="18" charset="0"/>
              </a:rPr>
              <a:t>containing</a:t>
            </a:r>
            <a:r>
              <a:rPr lang="en-US" sz="2800" dirty="0">
                <a:latin typeface="Times New Roman" panose="02020603050405020304" pitchFamily="18" charset="0"/>
                <a:cs typeface="Times New Roman" panose="02020603050405020304" pitchFamily="18" charset="0"/>
              </a:rPr>
              <a:t> various </a:t>
            </a:r>
            <a:r>
              <a:rPr lang="en-US" sz="2800" b="1" dirty="0">
                <a:solidFill>
                  <a:srgbClr val="660033"/>
                </a:solidFill>
                <a:latin typeface="Times New Roman" panose="02020603050405020304" pitchFamily="18" charset="0"/>
                <a:cs typeface="Times New Roman" panose="02020603050405020304" pitchFamily="18" charset="0"/>
              </a:rPr>
              <a:t>kinds</a:t>
            </a:r>
            <a:r>
              <a:rPr lang="en-US" sz="2800" dirty="0">
                <a:latin typeface="Times New Roman" panose="02020603050405020304" pitchFamily="18" charset="0"/>
                <a:cs typeface="Times New Roman" panose="02020603050405020304" pitchFamily="18" charset="0"/>
              </a:rPr>
              <a:t> of </a:t>
            </a:r>
            <a:r>
              <a:rPr lang="en-US" sz="2800" b="1" dirty="0">
                <a:solidFill>
                  <a:srgbClr val="660033"/>
                </a:solidFill>
                <a:latin typeface="Times New Roman" panose="02020603050405020304" pitchFamily="18" charset="0"/>
                <a:cs typeface="Times New Roman" panose="02020603050405020304" pitchFamily="18" charset="0"/>
              </a:rPr>
              <a:t>information</a:t>
            </a:r>
            <a:r>
              <a:rPr lang="en-US" sz="2800" dirty="0">
                <a:latin typeface="Times New Roman" panose="02020603050405020304" pitchFamily="18" charset="0"/>
                <a:cs typeface="Times New Roman" panose="02020603050405020304" pitchFamily="18" charset="0"/>
              </a:rPr>
              <a:t> is </a:t>
            </a:r>
            <a:r>
              <a:rPr lang="en-US" sz="2800" b="1" dirty="0">
                <a:latin typeface="Times New Roman" panose="02020603050405020304" pitchFamily="18" charset="0"/>
                <a:cs typeface="Times New Roman" panose="02020603050405020304" pitchFamily="18" charset="0"/>
              </a:rPr>
              <a:t>labelled</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stored</a:t>
            </a:r>
            <a:r>
              <a:rPr lang="en-US" sz="2800" dirty="0">
                <a:latin typeface="Times New Roman" panose="02020603050405020304" pitchFamily="18" charset="0"/>
                <a:cs typeface="Times New Roman" panose="02020603050405020304" pitchFamily="18" charset="0"/>
              </a:rPr>
              <a:t> in one ore more </a:t>
            </a:r>
            <a:r>
              <a:rPr lang="en-US" sz="2800" b="1" dirty="0">
                <a:solidFill>
                  <a:srgbClr val="FF0000"/>
                </a:solidFill>
                <a:latin typeface="Times New Roman" panose="02020603050405020304" pitchFamily="18" charset="0"/>
                <a:cs typeface="Times New Roman" panose="02020603050405020304" pitchFamily="18" charset="0"/>
              </a:rPr>
              <a:t>cabinets</a:t>
            </a:r>
            <a:r>
              <a:rPr lang="en-US" sz="28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CCBC524D-8BAB-490B-9E71-BB2F1CB31A59}" type="slidenum">
              <a:rPr lang="en-US" smtClean="0"/>
              <a:t>17</a:t>
            </a:fld>
            <a:endParaRPr lang="en-US"/>
          </a:p>
        </p:txBody>
      </p:sp>
    </p:spTree>
    <p:extLst>
      <p:ext uri="{BB962C8B-B14F-4D97-AF65-F5344CB8AC3E}">
        <p14:creationId xmlns:p14="http://schemas.microsoft.com/office/powerpoint/2010/main" val="2030081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GB" sz="2800" dirty="0">
                <a:latin typeface="Times New Roman" panose="02020603050405020304" pitchFamily="18" charset="0"/>
                <a:cs typeface="Times New Roman" panose="02020603050405020304" pitchFamily="18" charset="0"/>
              </a:rPr>
              <a:t>2. Database Approaches-------- </a:t>
            </a:r>
          </a:p>
        </p:txBody>
      </p:sp>
      <p:sp>
        <p:nvSpPr>
          <p:cNvPr id="3" name="Content Placeholder 2"/>
          <p:cNvSpPr>
            <a:spLocks noGrp="1"/>
          </p:cNvSpPr>
          <p:nvPr>
            <p:ph idx="1"/>
          </p:nvPr>
        </p:nvSpPr>
        <p:spPr>
          <a:xfrm>
            <a:off x="0" y="381000"/>
            <a:ext cx="9144000" cy="6477000"/>
          </a:xfrm>
        </p:spPr>
        <p:txBody>
          <a:bodyPr>
            <a:noAutofit/>
          </a:bodyPr>
          <a:lstStyle/>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cabinets</a:t>
            </a:r>
            <a:r>
              <a:rPr lang="en-US" sz="2800" dirty="0">
                <a:latin typeface="Times New Roman" panose="02020603050405020304" pitchFamily="18" charset="0"/>
                <a:cs typeface="Times New Roman" panose="02020603050405020304" pitchFamily="18" charset="0"/>
              </a:rPr>
              <a:t> could be </a:t>
            </a:r>
            <a:r>
              <a:rPr lang="en-US" sz="2800" b="1" dirty="0">
                <a:latin typeface="Times New Roman" panose="02020603050405020304" pitchFamily="18" charset="0"/>
                <a:cs typeface="Times New Roman" panose="02020603050405020304" pitchFamily="18" charset="0"/>
              </a:rPr>
              <a:t>kept</a:t>
            </a:r>
            <a:r>
              <a:rPr lang="en-US" sz="2800" dirty="0">
                <a:latin typeface="Times New Roman" panose="02020603050405020304" pitchFamily="18" charset="0"/>
                <a:cs typeface="Times New Roman" panose="02020603050405020304" pitchFamily="18" charset="0"/>
              </a:rPr>
              <a:t> in </a:t>
            </a:r>
            <a:r>
              <a:rPr lang="en-US" sz="2800" b="1" dirty="0">
                <a:latin typeface="Times New Roman" panose="02020603050405020304" pitchFamily="18" charset="0"/>
                <a:cs typeface="Times New Roman" panose="02020603050405020304" pitchFamily="18" charset="0"/>
              </a:rPr>
              <a:t>safe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places</a:t>
            </a:r>
            <a:r>
              <a:rPr lang="en-US" sz="2800" dirty="0">
                <a:latin typeface="Times New Roman" panose="02020603050405020304" pitchFamily="18" charset="0"/>
                <a:cs typeface="Times New Roman" panose="02020603050405020304" pitchFamily="18" charset="0"/>
              </a:rPr>
              <a:t> for </a:t>
            </a:r>
            <a:r>
              <a:rPr lang="en-US" sz="2800" b="1" dirty="0">
                <a:solidFill>
                  <a:srgbClr val="FF0000"/>
                </a:solidFill>
                <a:latin typeface="Times New Roman" panose="02020603050405020304" pitchFamily="18" charset="0"/>
                <a:cs typeface="Times New Roman" panose="02020603050405020304" pitchFamily="18" charset="0"/>
              </a:rPr>
              <a:t>security</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purpose</a:t>
            </a:r>
            <a:r>
              <a:rPr lang="en-US" sz="2800" dirty="0">
                <a:latin typeface="Times New Roman" panose="02020603050405020304" pitchFamily="18" charset="0"/>
                <a:cs typeface="Times New Roman" panose="02020603050405020304" pitchFamily="18" charset="0"/>
              </a:rPr>
              <a:t> based on the </a:t>
            </a:r>
            <a:r>
              <a:rPr lang="en-US" sz="2800" b="1" dirty="0">
                <a:solidFill>
                  <a:srgbClr val="6600CC"/>
                </a:solidFill>
                <a:latin typeface="Times New Roman" panose="02020603050405020304" pitchFamily="18" charset="0"/>
                <a:cs typeface="Times New Roman" panose="02020603050405020304" pitchFamily="18" charset="0"/>
              </a:rPr>
              <a:t>sensitivity</a:t>
            </a:r>
            <a:r>
              <a:rPr lang="en-US" sz="2800" dirty="0">
                <a:latin typeface="Times New Roman" panose="02020603050405020304" pitchFamily="18" charset="0"/>
                <a:cs typeface="Times New Roman" panose="02020603050405020304" pitchFamily="18" charset="0"/>
              </a:rPr>
              <a:t> of the </a:t>
            </a:r>
            <a:r>
              <a:rPr lang="en-US" sz="2800" b="1" dirty="0">
                <a:solidFill>
                  <a:srgbClr val="6600CC"/>
                </a:solidFill>
                <a:latin typeface="Times New Roman" panose="02020603050405020304" pitchFamily="18" charset="0"/>
                <a:cs typeface="Times New Roman" panose="02020603050405020304" pitchFamily="18" charset="0"/>
              </a:rPr>
              <a:t>information</a:t>
            </a:r>
            <a:r>
              <a:rPr lang="en-US" sz="2800" dirty="0">
                <a:latin typeface="Times New Roman" panose="02020603050405020304" pitchFamily="18" charset="0"/>
                <a:cs typeface="Times New Roman" panose="02020603050405020304" pitchFamily="18" charset="0"/>
              </a:rPr>
              <a:t> contained in it.</a:t>
            </a:r>
          </a:p>
          <a:p>
            <a:pPr algn="just">
              <a:lnSpc>
                <a:spcPct val="150000"/>
              </a:lnSpc>
              <a:spcBef>
                <a:spcPts val="0"/>
              </a:spcBef>
              <a:buFont typeface="Wingdings" panose="05000000000000000000" pitchFamily="2" charset="2"/>
              <a:buChar char="§"/>
            </a:pPr>
            <a:r>
              <a:rPr lang="en-US" sz="2800" b="1" dirty="0">
                <a:solidFill>
                  <a:srgbClr val="0000FF"/>
                </a:solidFill>
                <a:latin typeface="Times New Roman" panose="02020603050405020304" pitchFamily="18" charset="0"/>
                <a:cs typeface="Times New Roman" panose="02020603050405020304" pitchFamily="18" charset="0"/>
              </a:rPr>
              <a:t>Insertion</a:t>
            </a:r>
            <a:r>
              <a:rPr lang="en-US" sz="2800" dirty="0">
                <a:latin typeface="Times New Roman" panose="02020603050405020304" pitchFamily="18" charset="0"/>
                <a:cs typeface="Times New Roman" panose="02020603050405020304" pitchFamily="18" charset="0"/>
              </a:rPr>
              <a:t> and </a:t>
            </a:r>
            <a:r>
              <a:rPr lang="en-US" sz="2800" b="1" dirty="0">
                <a:solidFill>
                  <a:srgbClr val="0000FF"/>
                </a:solidFill>
                <a:latin typeface="Times New Roman" panose="02020603050405020304" pitchFamily="18" charset="0"/>
                <a:cs typeface="Times New Roman" panose="02020603050405020304" pitchFamily="18" charset="0"/>
              </a:rPr>
              <a:t>retrieval</a:t>
            </a:r>
            <a:r>
              <a:rPr lang="en-US" sz="2800" dirty="0">
                <a:latin typeface="Times New Roman" panose="02020603050405020304" pitchFamily="18" charset="0"/>
                <a:cs typeface="Times New Roman" panose="02020603050405020304" pitchFamily="18" charset="0"/>
              </a:rPr>
              <a:t> is done by </a:t>
            </a:r>
            <a:r>
              <a:rPr lang="en-US" sz="2800" b="1" dirty="0">
                <a:solidFill>
                  <a:srgbClr val="FF0000"/>
                </a:solidFill>
                <a:latin typeface="Times New Roman" panose="02020603050405020304" pitchFamily="18" charset="0"/>
                <a:cs typeface="Times New Roman" panose="02020603050405020304" pitchFamily="18" charset="0"/>
              </a:rPr>
              <a:t>searching</a:t>
            </a:r>
            <a:r>
              <a:rPr lang="en-US" sz="2800" dirty="0">
                <a:latin typeface="Times New Roman" panose="02020603050405020304" pitchFamily="18" charset="0"/>
                <a:cs typeface="Times New Roman" panose="02020603050405020304" pitchFamily="18" charset="0"/>
              </a:rPr>
              <a:t> first for the right </a:t>
            </a:r>
            <a:r>
              <a:rPr lang="en-US" sz="2800" b="1" dirty="0">
                <a:solidFill>
                  <a:srgbClr val="FF0000"/>
                </a:solidFill>
                <a:latin typeface="Times New Roman" panose="02020603050405020304" pitchFamily="18" charset="0"/>
                <a:cs typeface="Times New Roman" panose="02020603050405020304" pitchFamily="18" charset="0"/>
              </a:rPr>
              <a:t>cabinet</a:t>
            </a:r>
            <a:r>
              <a:rPr lang="en-US" sz="2800" dirty="0">
                <a:latin typeface="Times New Roman" panose="02020603050405020304" pitchFamily="18" charset="0"/>
                <a:cs typeface="Times New Roman" panose="02020603050405020304" pitchFamily="18" charset="0"/>
              </a:rPr>
              <a:t> then for the </a:t>
            </a:r>
            <a:r>
              <a:rPr lang="en-US" sz="2800" b="1" dirty="0">
                <a:solidFill>
                  <a:srgbClr val="FF0000"/>
                </a:solidFill>
                <a:latin typeface="Times New Roman" panose="02020603050405020304" pitchFamily="18" charset="0"/>
                <a:cs typeface="Times New Roman" panose="02020603050405020304" pitchFamily="18" charset="0"/>
              </a:rPr>
              <a:t>right</a:t>
            </a:r>
            <a:r>
              <a:rPr lang="en-US" sz="2800" dirty="0">
                <a:latin typeface="Times New Roman" panose="02020603050405020304" pitchFamily="18" charset="0"/>
                <a:cs typeface="Times New Roman" panose="02020603050405020304" pitchFamily="18" charset="0"/>
              </a:rPr>
              <a:t> the </a:t>
            </a:r>
            <a:r>
              <a:rPr lang="en-US" sz="2800" b="1" dirty="0">
                <a:solidFill>
                  <a:srgbClr val="FF0000"/>
                </a:solidFill>
                <a:latin typeface="Times New Roman" panose="02020603050405020304" pitchFamily="18" charset="0"/>
                <a:cs typeface="Times New Roman" panose="02020603050405020304" pitchFamily="18" charset="0"/>
              </a:rPr>
              <a:t>file</a:t>
            </a:r>
            <a:r>
              <a:rPr lang="en-US" sz="2800" dirty="0">
                <a:latin typeface="Times New Roman" panose="02020603050405020304" pitchFamily="18" charset="0"/>
                <a:cs typeface="Times New Roman" panose="02020603050405020304" pitchFamily="18" charset="0"/>
              </a:rPr>
              <a:t> then the </a:t>
            </a:r>
            <a:r>
              <a:rPr lang="en-US" sz="2800" b="1" dirty="0">
                <a:solidFill>
                  <a:srgbClr val="FF0000"/>
                </a:solidFill>
                <a:latin typeface="Times New Roman" panose="02020603050405020304" pitchFamily="18" charset="0"/>
                <a:cs typeface="Times New Roman" panose="02020603050405020304" pitchFamily="18" charset="0"/>
              </a:rPr>
              <a:t>information</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It</a:t>
            </a:r>
            <a:r>
              <a:rPr lang="en-US" sz="2800" b="1" dirty="0">
                <a:latin typeface="Times New Roman" panose="02020603050405020304" pitchFamily="18" charset="0"/>
                <a:cs typeface="Times New Roman" panose="02020603050405020304" pitchFamily="18" charset="0"/>
              </a:rPr>
              <a:t> requires</a:t>
            </a:r>
            <a:r>
              <a:rPr lang="en-US" sz="2800" dirty="0">
                <a:latin typeface="Times New Roman" pitchFamily="18" charset="0"/>
                <a:cs typeface="Times New Roman" pitchFamily="18" charset="0"/>
              </a:rPr>
              <a:t> </a:t>
            </a:r>
            <a:r>
              <a:rPr lang="en-US" sz="2800" b="1" dirty="0">
                <a:solidFill>
                  <a:srgbClr val="D60093"/>
                </a:solidFill>
                <a:latin typeface="Times New Roman" pitchFamily="18" charset="0"/>
                <a:cs typeface="Times New Roman" pitchFamily="18" charset="0"/>
              </a:rPr>
              <a:t>intensive human labor </a:t>
            </a:r>
            <a:r>
              <a:rPr lang="en-US" sz="2800" dirty="0">
                <a:solidFill>
                  <a:srgbClr val="D60093"/>
                </a:solidFill>
                <a:latin typeface="Times New Roman" pitchFamily="18" charset="0"/>
                <a:cs typeface="Times New Roman" pitchFamily="18" charset="0"/>
              </a:rPr>
              <a:t>to</a:t>
            </a:r>
            <a:r>
              <a:rPr lang="en-US" sz="2800" b="1" dirty="0">
                <a:solidFill>
                  <a:srgbClr val="D60093"/>
                </a:solidFill>
                <a:latin typeface="Times New Roman" pitchFamily="18" charset="0"/>
                <a:cs typeface="Times New Roman" pitchFamily="18" charset="0"/>
              </a:rPr>
              <a:t> organize </a:t>
            </a:r>
            <a:r>
              <a:rPr lang="en-US" sz="2800" dirty="0">
                <a:latin typeface="Times New Roman" pitchFamily="18" charset="0"/>
                <a:cs typeface="Times New Roman" pitchFamily="18" charset="0"/>
              </a:rPr>
              <a:t>and</a:t>
            </a:r>
            <a:r>
              <a:rPr lang="en-US" sz="2800" b="1" dirty="0">
                <a:solidFill>
                  <a:srgbClr val="D60093"/>
                </a:solidFill>
                <a:latin typeface="Times New Roman" pitchFamily="18" charset="0"/>
                <a:cs typeface="Times New Roman" pitchFamily="18" charset="0"/>
              </a:rPr>
              <a:t> access data </a:t>
            </a:r>
          </a:p>
          <a:p>
            <a:pPr algn="just">
              <a:lnSpc>
                <a:spcPct val="150000"/>
              </a:lnSpc>
              <a:spcBef>
                <a:spcPts val="0"/>
              </a:spcBef>
              <a:buFont typeface="Wingdings" panose="05000000000000000000" pitchFamily="2" charset="2"/>
              <a:buChar char="§"/>
            </a:pPr>
            <a:r>
              <a:rPr lang="en-US" sz="2800" b="1" dirty="0">
                <a:latin typeface="Times New Roman" pitchFamily="18" charset="0"/>
                <a:cs typeface="Times New Roman" pitchFamily="18" charset="0"/>
              </a:rPr>
              <a:t>Use </a:t>
            </a:r>
            <a:r>
              <a:rPr lang="en-US" sz="2800" b="1" dirty="0">
                <a:solidFill>
                  <a:srgbClr val="0000FF"/>
                </a:solidFill>
                <a:latin typeface="Times New Roman" pitchFamily="18" charset="0"/>
                <a:cs typeface="Times New Roman" pitchFamily="18" charset="0"/>
              </a:rPr>
              <a:t>indexing system </a:t>
            </a:r>
            <a:r>
              <a:rPr lang="en-US" sz="2800" dirty="0">
                <a:latin typeface="Times New Roman" pitchFamily="18" charset="0"/>
                <a:cs typeface="Times New Roman" pitchFamily="18" charset="0"/>
              </a:rPr>
              <a:t>to</a:t>
            </a:r>
            <a:r>
              <a:rPr lang="en-US" sz="2800" b="1" dirty="0">
                <a:latin typeface="Times New Roman" pitchFamily="18" charset="0"/>
                <a:cs typeface="Times New Roman" pitchFamily="18" charset="0"/>
              </a:rPr>
              <a:t> facilitate access </a:t>
            </a:r>
            <a:r>
              <a:rPr lang="en-US" sz="2800" dirty="0">
                <a:latin typeface="Times New Roman" pitchFamily="18" charset="0"/>
                <a:cs typeface="Times New Roman" pitchFamily="18" charset="0"/>
              </a:rPr>
              <a:t>to the </a:t>
            </a:r>
            <a:r>
              <a:rPr lang="en-US" sz="2800" b="1" dirty="0">
                <a:latin typeface="Times New Roman" pitchFamily="18" charset="0"/>
                <a:cs typeface="Times New Roman" pitchFamily="18" charset="0"/>
              </a:rPr>
              <a:t>data.</a:t>
            </a:r>
          </a:p>
          <a:p>
            <a:pPr algn="just">
              <a:lnSpc>
                <a:spcPct val="15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CBC524D-8BAB-490B-9E71-BB2F1CB31A59}" type="slidenum">
              <a:rPr lang="en-US" smtClean="0"/>
              <a:t>18</a:t>
            </a:fld>
            <a:endParaRPr lang="en-US"/>
          </a:p>
        </p:txBody>
      </p:sp>
    </p:spTree>
    <p:extLst>
      <p:ext uri="{BB962C8B-B14F-4D97-AF65-F5344CB8AC3E}">
        <p14:creationId xmlns:p14="http://schemas.microsoft.com/office/powerpoint/2010/main" val="473229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304800" y="4876800"/>
            <a:ext cx="8610600" cy="1524000"/>
          </a:xfrm>
        </p:spPr>
        <p:txBody>
          <a:bodyPr>
            <a:normAutofit/>
          </a:bodyPr>
          <a:lstStyle/>
          <a:p>
            <a:pPr eaLnBrk="1" hangingPunct="1">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This calendar is easy to deal with. </a:t>
            </a:r>
          </a:p>
          <a:p>
            <a:pPr eaLnBrk="1" hangingPunct="1">
              <a:buFont typeface="Arial" panose="020B0604020202020204" pitchFamily="34" charset="0"/>
              <a:buNone/>
            </a:pPr>
            <a:endParaRPr lang="en-US" altLang="en-US" sz="3600" dirty="0">
              <a:latin typeface="Times New Roman" panose="02020603050405020304" pitchFamily="18" charset="0"/>
              <a:cs typeface="Times New Roman" panose="02020603050405020304" pitchFamily="18" charset="0"/>
            </a:endParaRPr>
          </a:p>
        </p:txBody>
      </p:sp>
      <p:sp>
        <p:nvSpPr>
          <p:cNvPr id="4" name="Content Placeholder 17"/>
          <p:cNvSpPr txBox="1">
            <a:spLocks/>
          </p:cNvSpPr>
          <p:nvPr/>
        </p:nvSpPr>
        <p:spPr>
          <a:xfrm>
            <a:off x="152400" y="152400"/>
            <a:ext cx="8991600" cy="1371600"/>
          </a:xfrm>
          <a:prstGeom prst="rect">
            <a:avLst/>
          </a:prstGeom>
        </p:spPr>
        <p:txBody>
          <a:bodyPr>
            <a:normAutofit/>
          </a:bodyPr>
          <a:lstStyle/>
          <a:p>
            <a:pPr marL="571500" indent="-571500" algn="just" eaLnBrk="1" fontAlgn="auto" hangingPunct="1">
              <a:lnSpc>
                <a:spcPct val="170000"/>
              </a:lnSpc>
              <a:spcAft>
                <a:spcPts val="0"/>
              </a:spcAft>
              <a:buFont typeface="Wingdings" pitchFamily="2" charset="2"/>
              <a:buChar char="Ø"/>
              <a:defRPr/>
            </a:pPr>
            <a:r>
              <a:rPr lang="en-US" sz="2400" b="1" dirty="0">
                <a:solidFill>
                  <a:srgbClr val="0000FF"/>
                </a:solidFill>
                <a:latin typeface="Times New Roman" pitchFamily="18" charset="0"/>
                <a:cs typeface="Times New Roman" pitchFamily="18" charset="0"/>
              </a:rPr>
              <a:t>Example , Personal Calendar</a:t>
            </a:r>
          </a:p>
          <a:p>
            <a:pPr marL="571500" indent="-571500" algn="just" eaLnBrk="1" fontAlgn="auto" hangingPunct="1">
              <a:lnSpc>
                <a:spcPct val="170000"/>
              </a:lnSpc>
              <a:spcAft>
                <a:spcPts val="0"/>
              </a:spcAft>
              <a:buFont typeface="Wingdings" pitchFamily="2" charset="2"/>
              <a:buChar char="§"/>
              <a:defRPr/>
            </a:pPr>
            <a:r>
              <a:rPr lang="en-US" sz="2400" b="1" dirty="0">
                <a:latin typeface="Times New Roman" pitchFamily="18" charset="0"/>
                <a:cs typeface="Times New Roman" pitchFamily="18" charset="0"/>
              </a:rPr>
              <a:t>We might start by building a file with the following structure:</a:t>
            </a:r>
          </a:p>
          <a:p>
            <a:pPr marL="342900" indent="-342900" algn="just" eaLnBrk="1" fontAlgn="auto" hangingPunct="1">
              <a:lnSpc>
                <a:spcPct val="170000"/>
              </a:lnSpc>
              <a:spcAft>
                <a:spcPts val="0"/>
              </a:spcAft>
              <a:buFont typeface="Arial" pitchFamily="34" charset="0"/>
              <a:buChar char="•"/>
              <a:defRPr/>
            </a:pPr>
            <a:endParaRPr lang="en-US" sz="2400" dirty="0">
              <a:solidFill>
                <a:schemeClr val="tx2"/>
              </a:solidFill>
              <a:effectLst>
                <a:outerShdw blurRad="38100" dist="38100" dir="2700000" algn="tl">
                  <a:srgbClr val="000000"/>
                </a:outerShdw>
              </a:effectLst>
              <a:latin typeface="Times New Roman" pitchFamily="18" charset="0"/>
              <a:cs typeface="Times New Roman" pitchFamily="18" charset="0"/>
            </a:endParaRPr>
          </a:p>
        </p:txBody>
      </p:sp>
      <p:sp>
        <p:nvSpPr>
          <p:cNvPr id="19460" name="Text Box 5"/>
          <p:cNvSpPr txBox="1">
            <a:spLocks noChangeArrowheads="1"/>
          </p:cNvSpPr>
          <p:nvPr/>
        </p:nvSpPr>
        <p:spPr bwMode="auto">
          <a:xfrm>
            <a:off x="304800" y="1811280"/>
            <a:ext cx="8382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400" b="1" dirty="0">
                <a:latin typeface="Times New Roman" panose="02020603050405020304" pitchFamily="18" charset="0"/>
              </a:rPr>
              <a:t>What	Day	Time	</a:t>
            </a:r>
            <a:r>
              <a:rPr lang="en-US" altLang="en-US" sz="2400" b="1" dirty="0" err="1">
                <a:latin typeface="Times New Roman" panose="02020603050405020304" pitchFamily="18" charset="0"/>
              </a:rPr>
              <a:t>with_whom</a:t>
            </a:r>
            <a:r>
              <a:rPr lang="en-US" altLang="en-US" sz="2400" b="1" dirty="0">
                <a:latin typeface="Times New Roman" panose="02020603050405020304" pitchFamily="18" charset="0"/>
              </a:rPr>
              <a:t>	Where</a:t>
            </a:r>
          </a:p>
          <a:p>
            <a:pPr algn="just" eaLnBrk="1" hangingPunct="1">
              <a:lnSpc>
                <a:spcPct val="150000"/>
              </a:lnSpc>
              <a:spcBef>
                <a:spcPct val="0"/>
              </a:spcBef>
              <a:buFontTx/>
              <a:buNone/>
            </a:pPr>
            <a:r>
              <a:rPr lang="en-US" altLang="en-US" sz="2400" dirty="0">
                <a:latin typeface="Times New Roman" panose="02020603050405020304" pitchFamily="18" charset="0"/>
              </a:rPr>
              <a:t>Lunch	10/24	1pm	</a:t>
            </a:r>
            <a:r>
              <a:rPr lang="en-US" altLang="en-US" sz="2400" dirty="0" err="1">
                <a:latin typeface="Times New Roman" panose="02020603050405020304" pitchFamily="18" charset="0"/>
              </a:rPr>
              <a:t>Abebe</a:t>
            </a:r>
            <a:r>
              <a:rPr lang="en-US" altLang="en-US" sz="2400" dirty="0">
                <a:latin typeface="Times New Roman" panose="02020603050405020304" pitchFamily="18" charset="0"/>
              </a:rPr>
              <a:t>		Bole</a:t>
            </a:r>
          </a:p>
          <a:p>
            <a:pPr algn="just" eaLnBrk="1" hangingPunct="1">
              <a:lnSpc>
                <a:spcPct val="150000"/>
              </a:lnSpc>
              <a:spcBef>
                <a:spcPct val="0"/>
              </a:spcBef>
              <a:buFontTx/>
              <a:buNone/>
            </a:pPr>
            <a:r>
              <a:rPr lang="en-US" altLang="en-US" sz="2400" dirty="0">
                <a:latin typeface="Times New Roman" panose="02020603050405020304" pitchFamily="18" charset="0"/>
              </a:rPr>
              <a:t>CS123	10/25	9am	</a:t>
            </a:r>
            <a:r>
              <a:rPr lang="en-US" altLang="en-US" sz="2400" dirty="0" err="1">
                <a:latin typeface="Times New Roman" panose="02020603050405020304" pitchFamily="18" charset="0"/>
              </a:rPr>
              <a:t>Seble</a:t>
            </a:r>
            <a:r>
              <a:rPr lang="en-US" altLang="en-US" sz="2400" dirty="0">
                <a:latin typeface="Times New Roman" panose="02020603050405020304" pitchFamily="18" charset="0"/>
              </a:rPr>
              <a:t>		Room 234</a:t>
            </a:r>
          </a:p>
          <a:p>
            <a:pPr algn="just" eaLnBrk="1" hangingPunct="1">
              <a:lnSpc>
                <a:spcPct val="150000"/>
              </a:lnSpc>
              <a:spcBef>
                <a:spcPct val="0"/>
              </a:spcBef>
              <a:buFontTx/>
              <a:buNone/>
            </a:pPr>
            <a:r>
              <a:rPr lang="en-US" altLang="en-US" sz="2400" dirty="0">
                <a:latin typeface="Times New Roman" panose="02020603050405020304" pitchFamily="18" charset="0"/>
              </a:rPr>
              <a:t>Shop	10/26	9am	</a:t>
            </a:r>
            <a:r>
              <a:rPr lang="en-US" altLang="en-US" sz="2400" dirty="0" err="1">
                <a:latin typeface="Times New Roman" panose="02020603050405020304" pitchFamily="18" charset="0"/>
              </a:rPr>
              <a:t>Ayele</a:t>
            </a:r>
            <a:r>
              <a:rPr lang="en-US" altLang="en-US" sz="2400" dirty="0">
                <a:latin typeface="Times New Roman" panose="02020603050405020304" pitchFamily="18" charset="0"/>
              </a:rPr>
              <a:t>		</a:t>
            </a:r>
            <a:r>
              <a:rPr lang="en-US" altLang="en-US" sz="2400" dirty="0" err="1">
                <a:latin typeface="Times New Roman" panose="02020603050405020304" pitchFamily="18" charset="0"/>
              </a:rPr>
              <a:t>Piassa</a:t>
            </a:r>
            <a:endParaRPr lang="en-US" altLang="en-US" sz="2400" dirty="0">
              <a:latin typeface="Times New Roman" panose="02020603050405020304" pitchFamily="18" charset="0"/>
            </a:endParaRPr>
          </a:p>
          <a:p>
            <a:pPr algn="just" eaLnBrk="1" hangingPunct="1">
              <a:lnSpc>
                <a:spcPct val="150000"/>
              </a:lnSpc>
              <a:spcBef>
                <a:spcPct val="0"/>
              </a:spcBef>
              <a:buFontTx/>
              <a:buNone/>
            </a:pPr>
            <a:r>
              <a:rPr lang="en-US" altLang="en-US" sz="2400" dirty="0">
                <a:latin typeface="Times New Roman" panose="02020603050405020304" pitchFamily="18" charset="0"/>
              </a:rPr>
              <a:t>Dinner	10/26	6PM	</a:t>
            </a:r>
            <a:r>
              <a:rPr lang="en-US" altLang="en-US" sz="2400" dirty="0" err="1">
                <a:latin typeface="Times New Roman" panose="02020603050405020304" pitchFamily="18" charset="0"/>
              </a:rPr>
              <a:t>Elfinesh</a:t>
            </a:r>
            <a:r>
              <a:rPr lang="en-US" altLang="en-US" sz="2400" dirty="0">
                <a:latin typeface="Times New Roman" panose="02020603050405020304" pitchFamily="18" charset="0"/>
              </a:rPr>
              <a:t>	Café</a:t>
            </a:r>
          </a:p>
        </p:txBody>
      </p:sp>
      <p:sp>
        <p:nvSpPr>
          <p:cNvPr id="194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5A240F-B78A-46DA-9EA7-9292E1BB1048}" type="slidenum">
              <a:rPr lang="en-US" altLang="en-US" sz="1200" smtClean="0">
                <a:solidFill>
                  <a:srgbClr val="898989"/>
                </a:solidFill>
              </a:rPr>
              <a:pPr>
                <a:spcBef>
                  <a:spcPct val="0"/>
                </a:spcBef>
                <a:buFontTx/>
                <a:buNone/>
              </a:pPr>
              <a:t>19</a:t>
            </a:fld>
            <a:endParaRPr lang="en-US" altLang="en-US" sz="1200">
              <a:solidFill>
                <a:srgbClr val="898989"/>
              </a:solidFill>
            </a:endParaRPr>
          </a:p>
        </p:txBody>
      </p:sp>
    </p:spTree>
    <p:extLst>
      <p:ext uri="{BB962C8B-B14F-4D97-AF65-F5344CB8AC3E}">
        <p14:creationId xmlns:p14="http://schemas.microsoft.com/office/powerpoint/2010/main" val="233503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36709976"/>
              </p:ext>
            </p:extLst>
          </p:nvPr>
        </p:nvGraphicFramePr>
        <p:xfrm>
          <a:off x="0" y="0"/>
          <a:ext cx="9144000" cy="7208835"/>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828167833"/>
                    </a:ext>
                  </a:extLst>
                </a:gridCol>
                <a:gridCol w="6477000">
                  <a:extLst>
                    <a:ext uri="{9D8B030D-6E8A-4147-A177-3AD203B41FA5}">
                      <a16:colId xmlns:a16="http://schemas.microsoft.com/office/drawing/2014/main" val="2485955550"/>
                    </a:ext>
                  </a:extLst>
                </a:gridCol>
              </a:tblGrid>
              <a:tr h="594362">
                <a:tc gridSpan="2">
                  <a:txBody>
                    <a:bodyPr/>
                    <a:lstStyle/>
                    <a:p>
                      <a:pPr algn="ctr">
                        <a:lnSpc>
                          <a:spcPct val="150000"/>
                        </a:lnSpc>
                      </a:pPr>
                      <a:r>
                        <a:rPr lang="en-US" sz="2300" u="sng" dirty="0">
                          <a:solidFill>
                            <a:srgbClr val="FF0000"/>
                          </a:solidFill>
                          <a:latin typeface="Times New Roman" panose="02020603050405020304" pitchFamily="18" charset="0"/>
                          <a:cs typeface="Times New Roman" panose="02020603050405020304" pitchFamily="18" charset="0"/>
                        </a:rPr>
                        <a:t>OOP COURSE OUTLINE </a:t>
                      </a:r>
                    </a:p>
                  </a:txBody>
                  <a:tcPr marL="68580" marR="68580" marT="34292" marB="34292"/>
                </a:tc>
                <a:tc hMerge="1">
                  <a:txBody>
                    <a:bodyPr/>
                    <a:lstStyle/>
                    <a:p>
                      <a:endParaRPr lang="en-US" dirty="0"/>
                    </a:p>
                  </a:txBody>
                  <a:tcPr/>
                </a:tc>
                <a:extLst>
                  <a:ext uri="{0D108BD9-81ED-4DB2-BD59-A6C34878D82A}">
                    <a16:rowId xmlns:a16="http://schemas.microsoft.com/office/drawing/2014/main" val="2403784369"/>
                  </a:ext>
                </a:extLst>
              </a:tr>
              <a:tr h="601962">
                <a:tc>
                  <a:txBody>
                    <a:bodyPr/>
                    <a:lstStyle/>
                    <a:p>
                      <a:pPr algn="just">
                        <a:lnSpc>
                          <a:spcPct val="150000"/>
                        </a:lnSpc>
                      </a:pPr>
                      <a:r>
                        <a:rPr lang="en-US" sz="2300" b="1" kern="1200" dirty="0">
                          <a:solidFill>
                            <a:schemeClr val="dk1"/>
                          </a:solidFill>
                          <a:effectLst/>
                          <a:latin typeface="Times New Roman" panose="02020603050405020304" pitchFamily="18" charset="0"/>
                          <a:ea typeface="+mn-ea"/>
                          <a:cs typeface="Times New Roman" panose="02020603050405020304" pitchFamily="18" charset="0"/>
                        </a:rPr>
                        <a:t>Course Title</a:t>
                      </a:r>
                      <a:endParaRPr lang="en-US" sz="2300" dirty="0">
                        <a:latin typeface="Times New Roman" panose="02020603050405020304" pitchFamily="18" charset="0"/>
                        <a:cs typeface="Times New Roman" panose="02020603050405020304" pitchFamily="18" charset="0"/>
                      </a:endParaRPr>
                    </a:p>
                  </a:txBody>
                  <a:tcPr marL="68580" marR="68580" marT="34292" marB="34292"/>
                </a:tc>
                <a:tc>
                  <a:txBody>
                    <a:bodyPr/>
                    <a:lstStyle/>
                    <a:p>
                      <a:pPr algn="just">
                        <a:lnSpc>
                          <a:spcPct val="150000"/>
                        </a:lnSpc>
                      </a:pPr>
                      <a:r>
                        <a:rPr lang="en-US" sz="1800" b="1" kern="1200" dirty="0">
                          <a:solidFill>
                            <a:schemeClr val="dk1"/>
                          </a:solidFill>
                          <a:effectLst/>
                          <a:latin typeface="+mn-lt"/>
                          <a:ea typeface="+mn-ea"/>
                          <a:cs typeface="+mn-cs"/>
                        </a:rPr>
                        <a:t>Fundamentals of Database Management System</a:t>
                      </a:r>
                      <a:endParaRPr lang="en-US" sz="2300" dirty="0">
                        <a:latin typeface="Times New Roman" panose="02020603050405020304" pitchFamily="18" charset="0"/>
                        <a:cs typeface="Times New Roman" panose="02020603050405020304" pitchFamily="18" charset="0"/>
                      </a:endParaRPr>
                    </a:p>
                  </a:txBody>
                  <a:tcPr marL="68580" marR="68580" marT="34292" marB="34292"/>
                </a:tc>
                <a:extLst>
                  <a:ext uri="{0D108BD9-81ED-4DB2-BD59-A6C34878D82A}">
                    <a16:rowId xmlns:a16="http://schemas.microsoft.com/office/drawing/2014/main" val="2772812239"/>
                  </a:ext>
                </a:extLst>
              </a:tr>
              <a:tr h="594362">
                <a:tc>
                  <a:txBody>
                    <a:bodyPr/>
                    <a:lstStyle/>
                    <a:p>
                      <a:pPr algn="just">
                        <a:lnSpc>
                          <a:spcPct val="150000"/>
                        </a:lnSpc>
                      </a:pPr>
                      <a:r>
                        <a:rPr lang="en-US" sz="2300" b="1" dirty="0">
                          <a:latin typeface="Times New Roman" panose="02020603050405020304" pitchFamily="18" charset="0"/>
                          <a:cs typeface="Times New Roman" panose="02020603050405020304" pitchFamily="18" charset="0"/>
                        </a:rPr>
                        <a:t>Degree Program </a:t>
                      </a:r>
                    </a:p>
                  </a:txBody>
                  <a:tcPr marL="68580" marR="68580" marT="34292" marB="34292"/>
                </a:tc>
                <a:tc>
                  <a:txBody>
                    <a:bodyPr/>
                    <a:lstStyle/>
                    <a:p>
                      <a:pPr algn="just">
                        <a:lnSpc>
                          <a:spcPct val="150000"/>
                        </a:lnSpc>
                      </a:pPr>
                      <a:r>
                        <a:rPr lang="en-US" sz="2300" b="1" kern="1200" dirty="0">
                          <a:solidFill>
                            <a:schemeClr val="dk1"/>
                          </a:solidFill>
                          <a:effectLst/>
                          <a:latin typeface="Times New Roman" panose="02020603050405020304" pitchFamily="18" charset="0"/>
                          <a:ea typeface="+mn-ea"/>
                          <a:cs typeface="Times New Roman" panose="02020603050405020304" pitchFamily="18" charset="0"/>
                        </a:rPr>
                        <a:t>BSc. Degree in Computer Science</a:t>
                      </a:r>
                      <a:endParaRPr lang="en-US" sz="2300" dirty="0">
                        <a:latin typeface="Times New Roman" panose="02020603050405020304" pitchFamily="18" charset="0"/>
                        <a:cs typeface="Times New Roman" panose="02020603050405020304" pitchFamily="18" charset="0"/>
                      </a:endParaRPr>
                    </a:p>
                  </a:txBody>
                  <a:tcPr marL="68580" marR="68580" marT="34292" marB="34292"/>
                </a:tc>
                <a:extLst>
                  <a:ext uri="{0D108BD9-81ED-4DB2-BD59-A6C34878D82A}">
                    <a16:rowId xmlns:a16="http://schemas.microsoft.com/office/drawing/2014/main" val="297367719"/>
                  </a:ext>
                </a:extLst>
              </a:tr>
              <a:tr h="617262">
                <a:tc>
                  <a:txBody>
                    <a:bodyPr/>
                    <a:lstStyle/>
                    <a:p>
                      <a:pPr algn="just">
                        <a:lnSpc>
                          <a:spcPct val="150000"/>
                        </a:lnSpc>
                      </a:pPr>
                      <a:r>
                        <a:rPr lang="en-US" sz="2300" b="1" dirty="0">
                          <a:latin typeface="Times New Roman" panose="02020603050405020304" pitchFamily="18" charset="0"/>
                          <a:cs typeface="Times New Roman" panose="02020603050405020304" pitchFamily="18" charset="0"/>
                        </a:rPr>
                        <a:t>Course Code </a:t>
                      </a:r>
                    </a:p>
                  </a:txBody>
                  <a:tcPr marL="68580" marR="68580" marT="34292" marB="34292"/>
                </a:tc>
                <a:tc>
                  <a:txBody>
                    <a:bodyPr/>
                    <a:lstStyle/>
                    <a:p>
                      <a:pPr algn="just">
                        <a:lnSpc>
                          <a:spcPct val="150000"/>
                        </a:lnSpc>
                      </a:pPr>
                      <a:r>
                        <a:rPr lang="en-US" sz="2300" dirty="0">
                          <a:latin typeface="Times New Roman" panose="02020603050405020304" pitchFamily="18" charset="0"/>
                          <a:cs typeface="Times New Roman" panose="02020603050405020304" pitchFamily="18" charset="0"/>
                        </a:rPr>
                        <a:t> COSC2072</a:t>
                      </a:r>
                    </a:p>
                  </a:txBody>
                  <a:tcPr marL="68580" marR="68580" marT="34292" marB="34292"/>
                </a:tc>
                <a:extLst>
                  <a:ext uri="{0D108BD9-81ED-4DB2-BD59-A6C34878D82A}">
                    <a16:rowId xmlns:a16="http://schemas.microsoft.com/office/drawing/2014/main" val="707488953"/>
                  </a:ext>
                </a:extLst>
              </a:tr>
              <a:tr h="525778">
                <a:tc>
                  <a:txBody>
                    <a:bodyPr/>
                    <a:lstStyle/>
                    <a:p>
                      <a:pPr marL="0" marR="0" algn="just">
                        <a:lnSpc>
                          <a:spcPct val="150000"/>
                        </a:lnSpc>
                        <a:spcBef>
                          <a:spcPts val="0"/>
                        </a:spcBef>
                        <a:spcAft>
                          <a:spcPts val="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Credits/Contacts</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50000"/>
                        </a:lnSpc>
                        <a:spcBef>
                          <a:spcPts val="0"/>
                        </a:spcBef>
                        <a:spcAft>
                          <a:spcPts val="0"/>
                        </a:spcAft>
                      </a:pPr>
                      <a:r>
                        <a:rPr lang="en-US" sz="2300" b="1" dirty="0">
                          <a:effectLst/>
                          <a:latin typeface="Times New Roman" panose="02020603050405020304" pitchFamily="18" charset="0"/>
                          <a:ea typeface="Calibri" panose="020F0502020204030204" pitchFamily="34" charset="0"/>
                          <a:cs typeface="Times New Roman" panose="02020603050405020304" pitchFamily="18" charset="0"/>
                        </a:rPr>
                        <a:t>4/5</a:t>
                      </a:r>
                      <a:r>
                        <a:rPr lang="en-US" sz="2300" b="1" baseline="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609850489"/>
                  </a:ext>
                </a:extLst>
              </a:tr>
              <a:tr h="548677">
                <a:tc>
                  <a:txBody>
                    <a:bodyPr/>
                    <a:lstStyle/>
                    <a:p>
                      <a:pPr marL="0" marR="0" algn="just">
                        <a:lnSpc>
                          <a:spcPct val="150000"/>
                        </a:lnSpc>
                        <a:spcBef>
                          <a:spcPts val="0"/>
                        </a:spcBef>
                        <a:spcAft>
                          <a:spcPts val="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Prerequisite</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50000"/>
                        </a:lnSpc>
                        <a:spcBef>
                          <a:spcPts val="0"/>
                        </a:spcBef>
                        <a:spcAft>
                          <a:spcPts val="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COSC2071</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318162636"/>
                  </a:ext>
                </a:extLst>
              </a:tr>
              <a:tr h="548677">
                <a:tc>
                  <a:txBody>
                    <a:bodyPr/>
                    <a:lstStyle/>
                    <a:p>
                      <a:pPr marL="0" marR="0" algn="just">
                        <a:lnSpc>
                          <a:spcPct val="150000"/>
                        </a:lnSpc>
                        <a:spcBef>
                          <a:spcPts val="0"/>
                        </a:spcBef>
                        <a:spcAft>
                          <a:spcPts val="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Semester</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50000"/>
                        </a:lnSpc>
                        <a:spcBef>
                          <a:spcPts val="0"/>
                        </a:spcBef>
                        <a:spcAft>
                          <a:spcPts val="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Semester 2, year 2</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312130184"/>
                  </a:ext>
                </a:extLst>
              </a:tr>
              <a:tr h="548677">
                <a:tc>
                  <a:txBody>
                    <a:bodyPr/>
                    <a:lstStyle/>
                    <a:p>
                      <a:pPr marL="0" marR="0" algn="just">
                        <a:lnSpc>
                          <a:spcPct val="150000"/>
                        </a:lnSpc>
                        <a:spcBef>
                          <a:spcPts val="0"/>
                        </a:spcBef>
                        <a:spcAft>
                          <a:spcPts val="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Status of Course</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just">
                        <a:lnSpc>
                          <a:spcPct val="150000"/>
                        </a:lnSpc>
                        <a:spcBef>
                          <a:spcPts val="0"/>
                        </a:spcBef>
                        <a:spcAft>
                          <a:spcPts val="0"/>
                        </a:spcAft>
                      </a:pPr>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Compulsory</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083616345"/>
                  </a:ext>
                </a:extLst>
              </a:tr>
              <a:tr h="2629078">
                <a:tc>
                  <a:txBody>
                    <a:bodyPr/>
                    <a:lstStyle/>
                    <a:p>
                      <a:pPr marL="0" marR="0" algn="just">
                        <a:lnSpc>
                          <a:spcPct val="150000"/>
                        </a:lnSpc>
                        <a:spcBef>
                          <a:spcPts val="0"/>
                        </a:spcBef>
                        <a:spcAft>
                          <a:spcPts val="0"/>
                        </a:spcAft>
                      </a:pPr>
                      <a:r>
                        <a:rPr lang="en-US" sz="2300" b="1" i="1" kern="1200" dirty="0">
                          <a:solidFill>
                            <a:srgbClr val="0000FF"/>
                          </a:solidFill>
                          <a:effectLst/>
                          <a:latin typeface="Times New Roman" panose="02020603050405020304" pitchFamily="18" charset="0"/>
                          <a:ea typeface="+mn-ea"/>
                          <a:cs typeface="Times New Roman" panose="02020603050405020304" pitchFamily="18" charset="0"/>
                        </a:rPr>
                        <a:t>Course Objectives and Learning Outcomes</a:t>
                      </a:r>
                      <a:endParaRPr lang="en-US" sz="23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285750" indent="-285750" algn="just">
                        <a:lnSpc>
                          <a:spcPct val="150000"/>
                        </a:lnSpc>
                        <a:buFont typeface="Wingdings" panose="05000000000000000000" pitchFamily="2" charset="2"/>
                        <a:buChar char="Ø"/>
                      </a:pPr>
                      <a:r>
                        <a:rPr lang="en-US" sz="2300" kern="1200" dirty="0">
                          <a:solidFill>
                            <a:schemeClr val="dk1"/>
                          </a:solidFill>
                          <a:effectLst/>
                          <a:latin typeface="Times New Roman" panose="02020603050405020304" pitchFamily="18" charset="0"/>
                          <a:ea typeface="+mn-ea"/>
                          <a:cs typeface="Times New Roman" panose="02020603050405020304" pitchFamily="18" charset="0"/>
                        </a:rPr>
                        <a:t>At the end of the course the student will be able to do:</a:t>
                      </a:r>
                    </a:p>
                    <a:p>
                      <a:pPr marL="457200" lvl="0" indent="-457200" algn="just">
                        <a:lnSpc>
                          <a:spcPct val="150000"/>
                        </a:lnSpc>
                        <a:buFont typeface="Wingdings" panose="05000000000000000000" pitchFamily="2" charset="2"/>
                        <a:buChar char="§"/>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Explain the advantages of using database and DBMS</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1435" marR="51435" marT="0" marB="0"/>
                </a:tc>
                <a:extLst>
                  <a:ext uri="{0D108BD9-81ED-4DB2-BD59-A6C34878D82A}">
                    <a16:rowId xmlns:a16="http://schemas.microsoft.com/office/drawing/2014/main" val="3666024856"/>
                  </a:ext>
                </a:extLst>
              </a:tr>
            </a:tbl>
          </a:graphicData>
        </a:graphic>
      </p:graphicFrame>
      <p:sp>
        <p:nvSpPr>
          <p:cNvPr id="515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9B8418D-A2F5-4BDC-8FB3-52D7AACF8394}"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spTree>
    <p:extLst>
      <p:ext uri="{BB962C8B-B14F-4D97-AF65-F5344CB8AC3E}">
        <p14:creationId xmlns:p14="http://schemas.microsoft.com/office/powerpoint/2010/main" val="4189718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705600"/>
          </a:xfrm>
        </p:spPr>
        <p:txBody>
          <a:bodyPr rtlCol="0">
            <a:normAutofit/>
          </a:bodyPr>
          <a:lstStyle/>
          <a:p>
            <a:pPr algn="just" eaLnBrk="1" fontAlgn="auto" hangingPunct="1">
              <a:lnSpc>
                <a:spcPct val="150000"/>
              </a:lnSpc>
              <a:spcBef>
                <a:spcPts val="0"/>
              </a:spcBef>
              <a:spcAft>
                <a:spcPts val="0"/>
              </a:spcAft>
              <a:buFont typeface="Wingdings" pitchFamily="2" charset="2"/>
              <a:buChar char="§"/>
              <a:defRPr/>
            </a:pPr>
            <a:r>
              <a:rPr lang="en-US" b="1" dirty="0">
                <a:solidFill>
                  <a:srgbClr val="0000FF"/>
                </a:solidFill>
                <a:latin typeface="Times New Roman" pitchFamily="18" charset="0"/>
                <a:cs typeface="Times New Roman" pitchFamily="18" charset="0"/>
              </a:rPr>
              <a:t>Let us also build phone address book</a:t>
            </a:r>
          </a:p>
          <a:p>
            <a:pPr lvl="1" algn="just" eaLnBrk="1" fontAlgn="auto" hangingPunct="1">
              <a:lnSpc>
                <a:spcPct val="150000"/>
              </a:lnSpc>
              <a:spcBef>
                <a:spcPts val="0"/>
              </a:spcBef>
              <a:spcAft>
                <a:spcPts val="0"/>
              </a:spcAft>
              <a:defRPr/>
            </a:pPr>
            <a:r>
              <a:rPr lang="en-US" dirty="0" err="1">
                <a:latin typeface="Times New Roman" pitchFamily="18" charset="0"/>
                <a:cs typeface="Times New Roman" pitchFamily="18" charset="0"/>
              </a:rPr>
              <a:t>Abebe</a:t>
            </a:r>
            <a:r>
              <a:rPr lang="en-US" dirty="0">
                <a:latin typeface="Times New Roman" pitchFamily="18" charset="0"/>
                <a:cs typeface="Times New Roman" pitchFamily="18" charset="0"/>
              </a:rPr>
              <a:t> A.		0911164743</a:t>
            </a:r>
          </a:p>
          <a:p>
            <a:pPr lvl="1" algn="just" eaLnBrk="1" fontAlgn="auto" hangingPunct="1">
              <a:lnSpc>
                <a:spcPct val="150000"/>
              </a:lnSpc>
              <a:spcBef>
                <a:spcPts val="0"/>
              </a:spcBef>
              <a:spcAft>
                <a:spcPts val="0"/>
              </a:spcAft>
              <a:defRPr/>
            </a:pPr>
            <a:r>
              <a:rPr lang="en-US" dirty="0" err="1">
                <a:latin typeface="Times New Roman" pitchFamily="18" charset="0"/>
                <a:cs typeface="Times New Roman" pitchFamily="18" charset="0"/>
              </a:rPr>
              <a:t>Seble</a:t>
            </a:r>
            <a:r>
              <a:rPr lang="en-US" dirty="0">
                <a:latin typeface="Times New Roman" pitchFamily="18" charset="0"/>
                <a:cs typeface="Times New Roman" pitchFamily="18" charset="0"/>
              </a:rPr>
              <a:t> K.			0912150844</a:t>
            </a:r>
          </a:p>
          <a:p>
            <a:pPr lvl="1" algn="just" eaLnBrk="1" fontAlgn="auto" hangingPunct="1">
              <a:lnSpc>
                <a:spcPct val="150000"/>
              </a:lnSpc>
              <a:spcBef>
                <a:spcPts val="0"/>
              </a:spcBef>
              <a:spcAft>
                <a:spcPts val="0"/>
              </a:spcAft>
              <a:defRPr/>
            </a:pPr>
            <a:r>
              <a:rPr lang="en-US" dirty="0" err="1">
                <a:latin typeface="Times New Roman" pitchFamily="18" charset="0"/>
                <a:cs typeface="Times New Roman" pitchFamily="18" charset="0"/>
              </a:rPr>
              <a:t>Ayele</a:t>
            </a:r>
            <a:r>
              <a:rPr lang="en-US" dirty="0">
                <a:latin typeface="Times New Roman" pitchFamily="18" charset="0"/>
                <a:cs typeface="Times New Roman" pitchFamily="18" charset="0"/>
              </a:rPr>
              <a:t> L.			0913170841</a:t>
            </a:r>
          </a:p>
          <a:p>
            <a:pPr lvl="1" algn="just" eaLnBrk="1" fontAlgn="auto" hangingPunct="1">
              <a:lnSpc>
                <a:spcPct val="150000"/>
              </a:lnSpc>
              <a:spcBef>
                <a:spcPts val="0"/>
              </a:spcBef>
              <a:spcAft>
                <a:spcPts val="0"/>
              </a:spcAft>
              <a:defRPr/>
            </a:pPr>
            <a:r>
              <a:rPr lang="en-US" dirty="0" err="1">
                <a:latin typeface="Times New Roman" pitchFamily="18" charset="0"/>
                <a:cs typeface="Times New Roman" pitchFamily="18" charset="0"/>
              </a:rPr>
              <a:t>Elfinesh</a:t>
            </a:r>
            <a:r>
              <a:rPr lang="en-US" dirty="0">
                <a:latin typeface="Times New Roman" pitchFamily="18" charset="0"/>
                <a:cs typeface="Times New Roman" pitchFamily="18" charset="0"/>
              </a:rPr>
              <a:t> W.		0911169673</a:t>
            </a:r>
          </a:p>
          <a:p>
            <a:pPr lvl="1" algn="just" eaLnBrk="1" fontAlgn="auto" hangingPunct="1">
              <a:lnSpc>
                <a:spcPct val="150000"/>
              </a:lnSpc>
              <a:spcBef>
                <a:spcPts val="0"/>
              </a:spcBef>
              <a:spcAft>
                <a:spcPts val="0"/>
              </a:spcAft>
              <a:defRPr/>
            </a:pPr>
            <a:r>
              <a:rPr lang="en-US" dirty="0" err="1">
                <a:latin typeface="Times New Roman" pitchFamily="18" charset="0"/>
                <a:cs typeface="Times New Roman" pitchFamily="18" charset="0"/>
              </a:rPr>
              <a:t>Ermias</a:t>
            </a:r>
            <a:r>
              <a:rPr lang="en-US" dirty="0">
                <a:latin typeface="Times New Roman" pitchFamily="18" charset="0"/>
                <a:cs typeface="Times New Roman" pitchFamily="18" charset="0"/>
              </a:rPr>
              <a:t>	H.		0912151043</a:t>
            </a:r>
          </a:p>
          <a:p>
            <a:pPr lvl="1" algn="just" eaLnBrk="1" fontAlgn="auto" hangingPunct="1">
              <a:lnSpc>
                <a:spcPct val="150000"/>
              </a:lnSpc>
              <a:spcBef>
                <a:spcPts val="0"/>
              </a:spcBef>
              <a:spcAft>
                <a:spcPts val="0"/>
              </a:spcAft>
              <a:defRPr/>
            </a:pPr>
            <a:r>
              <a:rPr lang="en-US" dirty="0" err="1">
                <a:latin typeface="Times New Roman" pitchFamily="18" charset="0"/>
                <a:cs typeface="Times New Roman" pitchFamily="18" charset="0"/>
              </a:rPr>
              <a:t>Worku</a:t>
            </a:r>
            <a:r>
              <a:rPr lang="en-US" dirty="0">
                <a:latin typeface="Times New Roman" pitchFamily="18" charset="0"/>
                <a:cs typeface="Times New Roman" pitchFamily="18" charset="0"/>
              </a:rPr>
              <a:t> A.		0911199904</a:t>
            </a:r>
          </a:p>
          <a:p>
            <a:pPr lvl="1" algn="just" eaLnBrk="1" fontAlgn="auto" hangingPunct="1">
              <a:lnSpc>
                <a:spcPct val="150000"/>
              </a:lnSpc>
              <a:spcBef>
                <a:spcPts val="0"/>
              </a:spcBef>
              <a:spcAft>
                <a:spcPts val="0"/>
              </a:spcAft>
              <a:defRPr/>
            </a:pPr>
            <a:r>
              <a:rPr lang="en-US" dirty="0" err="1">
                <a:latin typeface="Times New Roman" pitchFamily="18" charset="0"/>
                <a:cs typeface="Times New Roman" pitchFamily="18" charset="0"/>
              </a:rPr>
              <a:t>Worku</a:t>
            </a:r>
            <a:r>
              <a:rPr lang="en-US" dirty="0">
                <a:latin typeface="Times New Roman" pitchFamily="18" charset="0"/>
                <a:cs typeface="Times New Roman" pitchFamily="18" charset="0"/>
              </a:rPr>
              <a:t> D.		0912620410		</a:t>
            </a:r>
          </a:p>
          <a:p>
            <a:pPr lvl="1" algn="just" eaLnBrk="1" fontAlgn="auto" hangingPunct="1">
              <a:lnSpc>
                <a:spcPct val="150000"/>
              </a:lnSpc>
              <a:spcBef>
                <a:spcPts val="0"/>
              </a:spcBef>
              <a:spcAft>
                <a:spcPts val="0"/>
              </a:spcAft>
              <a:defRPr/>
            </a:pPr>
            <a:r>
              <a:rPr lang="en-US" dirty="0" err="1">
                <a:latin typeface="Times New Roman" pitchFamily="18" charset="0"/>
                <a:cs typeface="Times New Roman" pitchFamily="18" charset="0"/>
              </a:rPr>
              <a:t>Abebe</a:t>
            </a:r>
            <a:r>
              <a:rPr lang="en-US" dirty="0">
                <a:latin typeface="Times New Roman" pitchFamily="18" charset="0"/>
                <a:cs typeface="Times New Roman" pitchFamily="18" charset="0"/>
              </a:rPr>
              <a:t> D.		0914556768</a:t>
            </a:r>
          </a:p>
          <a:p>
            <a:pPr algn="just" eaLnBrk="1" fontAlgn="auto" hangingPunct="1">
              <a:lnSpc>
                <a:spcPct val="150000"/>
              </a:lnSpc>
              <a:spcBef>
                <a:spcPts val="0"/>
              </a:spcBef>
              <a:spcAft>
                <a:spcPts val="0"/>
              </a:spcAft>
              <a:buFont typeface="Arial" panose="020B0604020202020204" pitchFamily="34" charset="0"/>
              <a:buNone/>
              <a:defRPr/>
            </a:pPr>
            <a:endParaRPr lang="en-US" sz="2400" dirty="0">
              <a:solidFill>
                <a:schemeClr val="tx2"/>
              </a:solidFill>
              <a:effectLst>
                <a:outerShdw blurRad="38100" dist="38100" dir="2700000" algn="tl">
                  <a:srgbClr val="000000"/>
                </a:outerShdw>
              </a:effectLst>
              <a:latin typeface="Times New Roman" pitchFamily="18" charset="0"/>
              <a:cs typeface="Times New Roman" pitchFamily="18" charset="0"/>
            </a:endParaRPr>
          </a:p>
          <a:p>
            <a:pPr lvl="1" algn="just" eaLnBrk="1" fontAlgn="auto" hangingPunct="1">
              <a:lnSpc>
                <a:spcPct val="150000"/>
              </a:lnSpc>
              <a:spcBef>
                <a:spcPts val="0"/>
              </a:spcBef>
              <a:spcAft>
                <a:spcPts val="0"/>
              </a:spcAft>
              <a:buFont typeface="Wingdings" pitchFamily="2" charset="2"/>
              <a:buChar char="Ø"/>
              <a:defRPr/>
            </a:pPr>
            <a:endParaRPr lang="en-US" dirty="0">
              <a:latin typeface="Times New Roman" pitchFamily="18" charset="0"/>
              <a:cs typeface="Times New Roman" pitchFamily="18" charset="0"/>
            </a:endParaRPr>
          </a:p>
          <a:p>
            <a:pPr algn="just" eaLnBrk="1" fontAlgn="auto" hangingPunct="1">
              <a:lnSpc>
                <a:spcPct val="150000"/>
              </a:lnSpc>
              <a:spcBef>
                <a:spcPts val="0"/>
              </a:spcBef>
              <a:spcAft>
                <a:spcPts val="0"/>
              </a:spcAft>
              <a:buFont typeface="Arial" panose="020B0604020202020204" pitchFamily="34" charset="0"/>
              <a:buNone/>
              <a:defRPr/>
            </a:pPr>
            <a:endParaRPr lang="en-US" dirty="0">
              <a:solidFill>
                <a:schemeClr val="tx2"/>
              </a:solidFill>
              <a:effectLst>
                <a:outerShdw blurRad="38100" dist="38100" dir="2700000" algn="tl">
                  <a:srgbClr val="000000"/>
                </a:outerShdw>
              </a:effectLst>
              <a:latin typeface="Times New Roman" pitchFamily="18" charset="0"/>
              <a:cs typeface="Times New Roman" pitchFamily="18" charset="0"/>
            </a:endParaRPr>
          </a:p>
          <a:p>
            <a:pPr algn="just" eaLnBrk="1" fontAlgn="auto" hangingPunct="1">
              <a:lnSpc>
                <a:spcPct val="150000"/>
              </a:lnSpc>
              <a:spcBef>
                <a:spcPts val="0"/>
              </a:spcBef>
              <a:spcAft>
                <a:spcPts val="0"/>
              </a:spcAft>
              <a:defRPr/>
            </a:pPr>
            <a:endParaRPr lang="en-US" sz="4000" dirty="0">
              <a:latin typeface="Times New Roman" pitchFamily="18" charset="0"/>
              <a:cs typeface="Times New Roman" pitchFamily="18" charset="0"/>
            </a:endParaRPr>
          </a:p>
        </p:txBody>
      </p:sp>
      <p:sp>
        <p:nvSpPr>
          <p:cNvPr id="204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BCBD75-2FF2-4863-A377-FF4C9EF9AF3A}" type="slidenum">
              <a:rPr lang="en-US" altLang="en-US" sz="1200" smtClean="0">
                <a:solidFill>
                  <a:srgbClr val="898989"/>
                </a:solidFill>
              </a:rPr>
              <a:pPr>
                <a:spcBef>
                  <a:spcPct val="0"/>
                </a:spcBef>
                <a:buFontTx/>
                <a:buNone/>
              </a:pPr>
              <a:t>20</a:t>
            </a:fld>
            <a:endParaRPr lang="en-US" altLang="en-US" sz="1200">
              <a:solidFill>
                <a:srgbClr val="898989"/>
              </a:solidFill>
            </a:endParaRPr>
          </a:p>
        </p:txBody>
      </p:sp>
    </p:spTree>
    <p:extLst>
      <p:ext uri="{BB962C8B-B14F-4D97-AF65-F5344CB8AC3E}">
        <p14:creationId xmlns:p14="http://schemas.microsoft.com/office/powerpoint/2010/main" val="974693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Limitations </a:t>
            </a:r>
            <a:r>
              <a:rPr lang="en-US" sz="2800" b="0" dirty="0">
                <a:solidFill>
                  <a:schemeClr val="tx1"/>
                </a:solidFill>
                <a:latin typeface="Times New Roman" panose="02020603050405020304" pitchFamily="18" charset="0"/>
                <a:cs typeface="Times New Roman" panose="02020603050405020304" pitchFamily="18" charset="0"/>
              </a:rPr>
              <a:t>of the </a:t>
            </a:r>
            <a:r>
              <a:rPr lang="en-US" sz="2800" dirty="0">
                <a:solidFill>
                  <a:srgbClr val="FF0000"/>
                </a:solidFill>
                <a:latin typeface="Times New Roman" panose="02020603050405020304" pitchFamily="18" charset="0"/>
                <a:cs typeface="Times New Roman" panose="02020603050405020304" pitchFamily="18" charset="0"/>
              </a:rPr>
              <a:t>Manual Approach</a:t>
            </a:r>
          </a:p>
        </p:txBody>
      </p:sp>
      <p:sp>
        <p:nvSpPr>
          <p:cNvPr id="3" name="Content Placeholder 2"/>
          <p:cNvSpPr>
            <a:spLocks noGrp="1"/>
          </p:cNvSpPr>
          <p:nvPr>
            <p:ph idx="1"/>
          </p:nvPr>
        </p:nvSpPr>
        <p:spPr>
          <a:xfrm>
            <a:off x="0" y="244475"/>
            <a:ext cx="9144000" cy="6613525"/>
          </a:xfrm>
        </p:spPr>
        <p:txBody>
          <a:bodyPr>
            <a:noAutofit/>
          </a:bodyPr>
          <a:lstStyle/>
          <a:p>
            <a:pPr algn="just">
              <a:lnSpc>
                <a:spcPct val="150000"/>
              </a:lnSpc>
              <a:spcBef>
                <a:spcPts val="0"/>
              </a:spcBef>
              <a:buNone/>
              <a:defRPr/>
            </a:pPr>
            <a:r>
              <a:rPr lang="en-US" sz="2600" b="1" dirty="0">
                <a:solidFill>
                  <a:srgbClr val="0000FF"/>
                </a:solidFill>
                <a:latin typeface="Times New Roman" pitchFamily="18" charset="0"/>
                <a:cs typeface="Times New Roman" pitchFamily="18" charset="0"/>
              </a:rPr>
              <a:t>1. Problem of Data Organization</a:t>
            </a:r>
          </a:p>
          <a:p>
            <a:pPr lvl="1" algn="just">
              <a:lnSpc>
                <a:spcPct val="150000"/>
              </a:lnSpc>
              <a:spcBef>
                <a:spcPts val="0"/>
              </a:spcBef>
              <a:buFont typeface="Wingdings" pitchFamily="2" charset="2"/>
              <a:buChar char="§"/>
              <a:defRPr/>
            </a:pPr>
            <a:r>
              <a:rPr lang="en-US" sz="2600" b="1" dirty="0">
                <a:solidFill>
                  <a:srgbClr val="339933"/>
                </a:solidFill>
                <a:latin typeface="Times New Roman" pitchFamily="18" charset="0"/>
                <a:cs typeface="Times New Roman" pitchFamily="18" charset="0"/>
              </a:rPr>
              <a:t>Suppose </a:t>
            </a:r>
            <a:r>
              <a:rPr lang="en-US" sz="2600" dirty="0">
                <a:latin typeface="Times New Roman" pitchFamily="18" charset="0"/>
                <a:cs typeface="Times New Roman" pitchFamily="18" charset="0"/>
              </a:rPr>
              <a:t>we want to cancel </a:t>
            </a:r>
            <a:r>
              <a:rPr lang="en-US" sz="2600" b="1" dirty="0">
                <a:solidFill>
                  <a:srgbClr val="339933"/>
                </a:solidFill>
                <a:latin typeface="Times New Roman" pitchFamily="18" charset="0"/>
                <a:cs typeface="Times New Roman" pitchFamily="18" charset="0"/>
              </a:rPr>
              <a:t>one </a:t>
            </a:r>
            <a:r>
              <a:rPr lang="en-US" sz="2600" dirty="0">
                <a:latin typeface="Times New Roman" pitchFamily="18" charset="0"/>
                <a:cs typeface="Times New Roman" pitchFamily="18" charset="0"/>
              </a:rPr>
              <a:t>of our </a:t>
            </a:r>
            <a:r>
              <a:rPr lang="en-US" sz="2600" b="1" dirty="0">
                <a:solidFill>
                  <a:srgbClr val="339933"/>
                </a:solidFill>
                <a:latin typeface="Times New Roman" pitchFamily="18" charset="0"/>
                <a:cs typeface="Times New Roman" pitchFamily="18" charset="0"/>
              </a:rPr>
              <a:t>appointments</a:t>
            </a:r>
            <a:r>
              <a:rPr lang="en-US" sz="2600" dirty="0">
                <a:latin typeface="Times New Roman" pitchFamily="18" charset="0"/>
                <a:cs typeface="Times New Roman" pitchFamily="18" charset="0"/>
              </a:rPr>
              <a:t>.</a:t>
            </a:r>
          </a:p>
          <a:p>
            <a:pPr lvl="1" algn="just">
              <a:lnSpc>
                <a:spcPct val="150000"/>
              </a:lnSpc>
              <a:spcBef>
                <a:spcPts val="0"/>
              </a:spcBef>
              <a:defRPr/>
            </a:pPr>
            <a:r>
              <a:rPr lang="en-US" sz="2600" b="1" dirty="0">
                <a:solidFill>
                  <a:srgbClr val="D60093"/>
                </a:solidFill>
                <a:latin typeface="Times New Roman" pitchFamily="18" charset="0"/>
                <a:cs typeface="Times New Roman" pitchFamily="18" charset="0"/>
              </a:rPr>
              <a:t>Two conceptual “entities”</a:t>
            </a:r>
            <a:r>
              <a:rPr lang="en-US" sz="2600" dirty="0">
                <a:latin typeface="Times New Roman" pitchFamily="18" charset="0"/>
                <a:cs typeface="Times New Roman" pitchFamily="18" charset="0"/>
              </a:rPr>
              <a:t> -- </a:t>
            </a:r>
            <a:r>
              <a:rPr lang="en-US" sz="2600" b="1" dirty="0">
                <a:solidFill>
                  <a:srgbClr val="FF0000"/>
                </a:solidFill>
                <a:latin typeface="Times New Roman" pitchFamily="18" charset="0"/>
                <a:cs typeface="Times New Roman" pitchFamily="18" charset="0"/>
              </a:rPr>
              <a:t>address </a:t>
            </a:r>
            <a:r>
              <a:rPr lang="en-US" sz="2600" dirty="0">
                <a:latin typeface="Times New Roman" pitchFamily="18" charset="0"/>
                <a:cs typeface="Times New Roman" pitchFamily="18" charset="0"/>
              </a:rPr>
              <a:t>and</a:t>
            </a:r>
            <a:r>
              <a:rPr lang="en-US" sz="2600" b="1" dirty="0">
                <a:solidFill>
                  <a:srgbClr val="FF0000"/>
                </a:solidFill>
                <a:latin typeface="Times New Roman" pitchFamily="18" charset="0"/>
                <a:cs typeface="Times New Roman" pitchFamily="18" charset="0"/>
              </a:rPr>
              <a:t> calendar </a:t>
            </a:r>
            <a:r>
              <a:rPr lang="en-US" sz="2600" dirty="0">
                <a:latin typeface="Times New Roman" pitchFamily="18" charset="0"/>
                <a:cs typeface="Times New Roman" pitchFamily="18" charset="0"/>
              </a:rPr>
              <a:t>-- with a </a:t>
            </a:r>
            <a:r>
              <a:rPr lang="en-US" sz="2600" b="1" dirty="0">
                <a:solidFill>
                  <a:srgbClr val="339933"/>
                </a:solidFill>
                <a:latin typeface="Times New Roman" pitchFamily="18" charset="0"/>
                <a:cs typeface="Times New Roman" pitchFamily="18" charset="0"/>
              </a:rPr>
              <a:t>relationship </a:t>
            </a:r>
            <a:r>
              <a:rPr lang="en-US" sz="2600" dirty="0">
                <a:latin typeface="Times New Roman" pitchFamily="18" charset="0"/>
                <a:cs typeface="Times New Roman" pitchFamily="18" charset="0"/>
              </a:rPr>
              <a:t>between</a:t>
            </a:r>
            <a:r>
              <a:rPr lang="en-US" sz="2600" b="1" dirty="0">
                <a:solidFill>
                  <a:srgbClr val="339933"/>
                </a:solidFill>
                <a:latin typeface="Times New Roman" pitchFamily="18" charset="0"/>
                <a:cs typeface="Times New Roman" pitchFamily="18" charset="0"/>
              </a:rPr>
              <a:t> </a:t>
            </a:r>
            <a:r>
              <a:rPr lang="en-US" sz="2600" dirty="0">
                <a:latin typeface="Times New Roman" pitchFamily="18" charset="0"/>
                <a:cs typeface="Times New Roman" pitchFamily="18" charset="0"/>
              </a:rPr>
              <a:t>them</a:t>
            </a:r>
            <a:r>
              <a:rPr lang="en-US" sz="2600" b="1" dirty="0">
                <a:solidFill>
                  <a:srgbClr val="339933"/>
                </a:solidFill>
                <a:latin typeface="Times New Roman" pitchFamily="18" charset="0"/>
                <a:cs typeface="Times New Roman" pitchFamily="18" charset="0"/>
              </a:rPr>
              <a:t>, linking people </a:t>
            </a:r>
            <a:r>
              <a:rPr lang="en-US" sz="2600" dirty="0">
                <a:latin typeface="Times New Roman" pitchFamily="18" charset="0"/>
                <a:cs typeface="Times New Roman" pitchFamily="18" charset="0"/>
              </a:rPr>
              <a:t>in the </a:t>
            </a:r>
            <a:r>
              <a:rPr lang="en-US" sz="2600" b="1" dirty="0">
                <a:solidFill>
                  <a:srgbClr val="FF0000"/>
                </a:solidFill>
                <a:latin typeface="Times New Roman" pitchFamily="18" charset="0"/>
                <a:cs typeface="Times New Roman" pitchFamily="18" charset="0"/>
              </a:rPr>
              <a:t>calendar </a:t>
            </a:r>
            <a:r>
              <a:rPr lang="en-US" sz="2600" dirty="0">
                <a:latin typeface="Times New Roman" pitchFamily="18" charset="0"/>
                <a:cs typeface="Times New Roman" pitchFamily="18" charset="0"/>
              </a:rPr>
              <a:t>to their </a:t>
            </a:r>
            <a:r>
              <a:rPr lang="en-US" sz="2600" b="1" dirty="0">
                <a:solidFill>
                  <a:srgbClr val="FF0000"/>
                </a:solidFill>
                <a:latin typeface="Times New Roman" pitchFamily="18" charset="0"/>
                <a:cs typeface="Times New Roman" pitchFamily="18" charset="0"/>
              </a:rPr>
              <a:t>contact information</a:t>
            </a:r>
            <a:r>
              <a:rPr lang="en-US" sz="2600" b="1" dirty="0">
                <a:solidFill>
                  <a:srgbClr val="0000FF"/>
                </a:solidFill>
                <a:latin typeface="Times New Roman" pitchFamily="18" charset="0"/>
                <a:cs typeface="Times New Roman" pitchFamily="18" charset="0"/>
              </a:rPr>
              <a:t>.  </a:t>
            </a:r>
          </a:p>
          <a:p>
            <a:pPr algn="just">
              <a:lnSpc>
                <a:spcPct val="150000"/>
              </a:lnSpc>
              <a:spcBef>
                <a:spcPts val="0"/>
              </a:spcBef>
              <a:buNone/>
              <a:defRPr/>
            </a:pPr>
            <a:r>
              <a:rPr lang="en-US" sz="2600" b="1" dirty="0">
                <a:solidFill>
                  <a:srgbClr val="0000FF"/>
                </a:solidFill>
                <a:latin typeface="Times New Roman" pitchFamily="18" charset="0"/>
                <a:cs typeface="Times New Roman" pitchFamily="18" charset="0"/>
              </a:rPr>
              <a:t>2. Problem of  Efficiency</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Size of your </a:t>
            </a:r>
            <a:r>
              <a:rPr lang="en-US" sz="2600" b="1" dirty="0">
                <a:solidFill>
                  <a:srgbClr val="D60093"/>
                </a:solidFill>
                <a:latin typeface="Times New Roman" pitchFamily="18" charset="0"/>
                <a:cs typeface="Times New Roman" pitchFamily="18" charset="0"/>
              </a:rPr>
              <a:t>personal address book </a:t>
            </a:r>
            <a:r>
              <a:rPr lang="en-US" sz="2600" dirty="0">
                <a:latin typeface="Times New Roman" pitchFamily="18" charset="0"/>
                <a:cs typeface="Times New Roman" pitchFamily="18" charset="0"/>
              </a:rPr>
              <a:t>is probably less than one </a:t>
            </a:r>
            <a:r>
              <a:rPr lang="en-US" sz="2600" b="1" dirty="0">
                <a:solidFill>
                  <a:srgbClr val="D60093"/>
                </a:solidFill>
                <a:latin typeface="Times New Roman" pitchFamily="18" charset="0"/>
                <a:cs typeface="Times New Roman" pitchFamily="18" charset="0"/>
              </a:rPr>
              <a:t>hundred </a:t>
            </a:r>
            <a:r>
              <a:rPr lang="en-US" sz="2600" dirty="0">
                <a:latin typeface="Times New Roman" pitchFamily="18" charset="0"/>
                <a:cs typeface="Times New Roman" pitchFamily="18" charset="0"/>
              </a:rPr>
              <a:t>entries, but there are </a:t>
            </a:r>
            <a:r>
              <a:rPr lang="en-US" sz="2600" b="1" dirty="0">
                <a:solidFill>
                  <a:srgbClr val="339933"/>
                </a:solidFill>
                <a:latin typeface="Times New Roman" pitchFamily="18" charset="0"/>
                <a:cs typeface="Times New Roman" pitchFamily="18" charset="0"/>
              </a:rPr>
              <a:t>things </a:t>
            </a:r>
            <a:r>
              <a:rPr lang="en-US" sz="2600" dirty="0">
                <a:latin typeface="Times New Roman" pitchFamily="18" charset="0"/>
                <a:cs typeface="Times New Roman" pitchFamily="18" charset="0"/>
              </a:rPr>
              <a:t>we'd like to do </a:t>
            </a:r>
            <a:r>
              <a:rPr lang="en-US" sz="2600" b="1" dirty="0">
                <a:solidFill>
                  <a:srgbClr val="339933"/>
                </a:solidFill>
                <a:latin typeface="Times New Roman" pitchFamily="18" charset="0"/>
                <a:cs typeface="Times New Roman" pitchFamily="18" charset="0"/>
              </a:rPr>
              <a:t>quickly </a:t>
            </a:r>
            <a:r>
              <a:rPr lang="en-US" sz="2600" dirty="0">
                <a:latin typeface="Times New Roman" pitchFamily="18" charset="0"/>
                <a:cs typeface="Times New Roman" pitchFamily="18" charset="0"/>
              </a:rPr>
              <a:t>and </a:t>
            </a:r>
            <a:r>
              <a:rPr lang="en-US" sz="2600" b="1" dirty="0">
                <a:solidFill>
                  <a:srgbClr val="339933"/>
                </a:solidFill>
                <a:latin typeface="Times New Roman" pitchFamily="18" charset="0"/>
                <a:cs typeface="Times New Roman" pitchFamily="18" charset="0"/>
              </a:rPr>
              <a:t>efficiently</a:t>
            </a:r>
            <a:r>
              <a:rPr lang="en-US" sz="2600" b="1" dirty="0">
                <a:latin typeface="Times New Roman" pitchFamily="18" charset="0"/>
                <a:cs typeface="Times New Roman" pitchFamily="18" charset="0"/>
              </a:rPr>
              <a:t>. 	</a:t>
            </a:r>
          </a:p>
          <a:p>
            <a:pPr lvl="1" algn="just">
              <a:lnSpc>
                <a:spcPct val="150000"/>
              </a:lnSpc>
              <a:spcBef>
                <a:spcPts val="0"/>
              </a:spcBef>
              <a:buFont typeface="Wingdings" pitchFamily="2" charset="2"/>
              <a:buChar char="§"/>
              <a:defRPr/>
            </a:pPr>
            <a:r>
              <a:rPr lang="en-US" sz="2600" b="1" dirty="0">
                <a:latin typeface="Times New Roman" pitchFamily="18" charset="0"/>
                <a:cs typeface="Times New Roman" pitchFamily="18" charset="0"/>
              </a:rPr>
              <a:t>“Give me all appointments on 10/28”</a:t>
            </a:r>
          </a:p>
          <a:p>
            <a:pPr lvl="1" algn="just">
              <a:lnSpc>
                <a:spcPct val="150000"/>
              </a:lnSpc>
              <a:spcBef>
                <a:spcPts val="0"/>
              </a:spcBef>
              <a:buFont typeface="Wingdings" pitchFamily="2" charset="2"/>
              <a:buChar char="§"/>
              <a:defRPr/>
            </a:pPr>
            <a:r>
              <a:rPr lang="en-US" sz="2600" b="1" dirty="0">
                <a:latin typeface="Times New Roman" pitchFamily="18" charset="0"/>
                <a:cs typeface="Times New Roman" pitchFamily="18" charset="0"/>
              </a:rPr>
              <a:t>“When am I next meeting Dr. </a:t>
            </a:r>
            <a:r>
              <a:rPr lang="en-US" sz="2600" b="1" dirty="0" err="1">
                <a:latin typeface="Times New Roman" pitchFamily="18" charset="0"/>
                <a:cs typeface="Times New Roman" pitchFamily="18" charset="0"/>
              </a:rPr>
              <a:t>Dawit</a:t>
            </a:r>
            <a:r>
              <a:rPr lang="en-US" sz="2600" b="1" dirty="0">
                <a:latin typeface="Times New Roman" pitchFamily="18" charset="0"/>
                <a:cs typeface="Times New Roman" pitchFamily="18" charset="0"/>
              </a:rPr>
              <a:t>?”</a:t>
            </a:r>
          </a:p>
          <a:p>
            <a:pPr marL="0" indent="0" algn="just">
              <a:lnSpc>
                <a:spcPct val="150000"/>
              </a:lnSpc>
              <a:spcBef>
                <a:spcPts val="0"/>
              </a:spcBef>
              <a:buNone/>
              <a:defRPr/>
            </a:pPr>
            <a:endParaRPr lang="en-US" sz="2600" dirty="0">
              <a:solidFill>
                <a:schemeClr val="tx2"/>
              </a:solidFill>
              <a:effectLst>
                <a:outerShdw blurRad="38100" dist="38100" dir="2700000" algn="tl">
                  <a:srgbClr val="000000"/>
                </a:outerShdw>
              </a:effectLst>
              <a:latin typeface="Times New Roman" pitchFamily="18" charset="0"/>
              <a:cs typeface="Times New Roman" pitchFamily="18" charset="0"/>
            </a:endParaRPr>
          </a:p>
          <a:p>
            <a:pPr>
              <a:lnSpc>
                <a:spcPct val="150000"/>
              </a:lnSpc>
              <a:spcBef>
                <a:spcPts val="0"/>
              </a:spcBef>
              <a:defRPr/>
            </a:pPr>
            <a:endParaRPr lang="en-US" sz="2600" dirty="0"/>
          </a:p>
        </p:txBody>
      </p:sp>
      <p:sp>
        <p:nvSpPr>
          <p:cNvPr id="4" name="Slide Number Placeholder 3"/>
          <p:cNvSpPr>
            <a:spLocks noGrp="1"/>
          </p:cNvSpPr>
          <p:nvPr>
            <p:ph type="sldNum" sz="quarter" idx="12"/>
          </p:nvPr>
        </p:nvSpPr>
        <p:spPr/>
        <p:txBody>
          <a:bodyPr/>
          <a:lstStyle/>
          <a:p>
            <a:fld id="{CCBC524D-8BAB-490B-9E71-BB2F1CB31A59}" type="slidenum">
              <a:rPr lang="en-US" smtClean="0"/>
              <a:t>21</a:t>
            </a:fld>
            <a:endParaRPr lang="en-US"/>
          </a:p>
        </p:txBody>
      </p:sp>
    </p:spTree>
    <p:extLst>
      <p:ext uri="{BB962C8B-B14F-4D97-AF65-F5344CB8AC3E}">
        <p14:creationId xmlns:p14="http://schemas.microsoft.com/office/powerpoint/2010/main" val="492714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Limitations of the Manual Approach</a:t>
            </a:r>
          </a:p>
        </p:txBody>
      </p:sp>
      <p:sp>
        <p:nvSpPr>
          <p:cNvPr id="3" name="Content Placeholder 2"/>
          <p:cNvSpPr>
            <a:spLocks noGrp="1"/>
          </p:cNvSpPr>
          <p:nvPr>
            <p:ph idx="1"/>
          </p:nvPr>
        </p:nvSpPr>
        <p:spPr>
          <a:xfrm>
            <a:off x="152400" y="533400"/>
            <a:ext cx="8839200" cy="6324600"/>
          </a:xfrm>
        </p:spPr>
        <p:txBody>
          <a:bodyPr>
            <a:noAutofit/>
          </a:bodyPr>
          <a:lstStyle/>
          <a:p>
            <a:pPr marL="457200" lvl="3" indent="-457200" algn="just">
              <a:lnSpc>
                <a:spcPct val="150000"/>
              </a:lnSpc>
              <a:spcBef>
                <a:spcPts val="0"/>
              </a:spcBef>
              <a:buFont typeface="Wingdings" panose="05000000000000000000" pitchFamily="2" charset="2"/>
              <a:buChar char="§"/>
              <a:defRPr/>
            </a:pPr>
            <a:r>
              <a:rPr lang="en-US" sz="2800" b="1" dirty="0">
                <a:latin typeface="Times New Roman" pitchFamily="18" charset="0"/>
                <a:cs typeface="Times New Roman" pitchFamily="18" charset="0"/>
              </a:rPr>
              <a:t>What </a:t>
            </a:r>
            <a:r>
              <a:rPr lang="en-US" sz="2800" dirty="0">
                <a:latin typeface="Times New Roman" pitchFamily="18" charset="0"/>
                <a:cs typeface="Times New Roman" pitchFamily="18" charset="0"/>
              </a:rPr>
              <a:t>would</a:t>
            </a:r>
            <a:r>
              <a:rPr lang="en-US" sz="2800" b="1" dirty="0">
                <a:latin typeface="Times New Roman" pitchFamily="18" charset="0"/>
                <a:cs typeface="Times New Roman" pitchFamily="18" charset="0"/>
              </a:rPr>
              <a:t> happen </a:t>
            </a:r>
            <a:r>
              <a:rPr lang="en-US" sz="2800" dirty="0">
                <a:latin typeface="Times New Roman" pitchFamily="18" charset="0"/>
                <a:cs typeface="Times New Roman" pitchFamily="18" charset="0"/>
              </a:rPr>
              <a:t>if you were using a </a:t>
            </a:r>
            <a:r>
              <a:rPr lang="en-US" sz="2800" b="1" dirty="0">
                <a:latin typeface="Times New Roman" pitchFamily="18" charset="0"/>
                <a:cs typeface="Times New Roman" pitchFamily="18" charset="0"/>
              </a:rPr>
              <a:t>business calendar </a:t>
            </a:r>
            <a:r>
              <a:rPr lang="en-US" sz="2800" dirty="0">
                <a:latin typeface="Times New Roman" pitchFamily="18" charset="0"/>
                <a:cs typeface="Times New Roman" pitchFamily="18" charset="0"/>
              </a:rPr>
              <a:t>with</a:t>
            </a:r>
            <a:r>
              <a:rPr lang="en-US" sz="2800" b="1" dirty="0">
                <a:latin typeface="Times New Roman" pitchFamily="18" charset="0"/>
                <a:cs typeface="Times New Roman" pitchFamily="18" charset="0"/>
              </a:rPr>
              <a:t> hundreds </a:t>
            </a:r>
            <a:r>
              <a:rPr lang="en-US" sz="2800" dirty="0">
                <a:latin typeface="Times New Roman" pitchFamily="18" charset="0"/>
                <a:cs typeface="Times New Roman" pitchFamily="18" charset="0"/>
              </a:rPr>
              <a:t>of</a:t>
            </a:r>
            <a:r>
              <a:rPr lang="en-US" sz="2800" b="1" dirty="0">
                <a:latin typeface="Times New Roman" pitchFamily="18" charset="0"/>
                <a:cs typeface="Times New Roman" pitchFamily="18" charset="0"/>
              </a:rPr>
              <a:t> thousands </a:t>
            </a:r>
            <a:r>
              <a:rPr lang="en-US" sz="2800" dirty="0">
                <a:latin typeface="Times New Roman" pitchFamily="18" charset="0"/>
                <a:cs typeface="Times New Roman" pitchFamily="18" charset="0"/>
              </a:rPr>
              <a:t>of</a:t>
            </a:r>
            <a:r>
              <a:rPr lang="en-US" sz="2800" b="1" dirty="0">
                <a:latin typeface="Times New Roman" pitchFamily="18" charset="0"/>
                <a:cs typeface="Times New Roman" pitchFamily="18" charset="0"/>
              </a:rPr>
              <a:t> entries?</a:t>
            </a:r>
          </a:p>
          <a:p>
            <a:pPr marL="0" lvl="3" indent="58738" algn="just">
              <a:lnSpc>
                <a:spcPct val="150000"/>
              </a:lnSpc>
              <a:spcBef>
                <a:spcPts val="0"/>
              </a:spcBef>
              <a:buNone/>
              <a:defRPr/>
            </a:pPr>
            <a:r>
              <a:rPr lang="en-US" sz="2800" b="1" dirty="0">
                <a:solidFill>
                  <a:srgbClr val="0000FF"/>
                </a:solidFill>
                <a:latin typeface="Times New Roman" pitchFamily="18" charset="0"/>
                <a:cs typeface="Times New Roman" pitchFamily="18" charset="0"/>
              </a:rPr>
              <a:t>3. Prone to error</a:t>
            </a:r>
          </a:p>
          <a:p>
            <a:pPr marL="0" lvl="3" indent="58738" algn="just">
              <a:lnSpc>
                <a:spcPct val="150000"/>
              </a:lnSpc>
              <a:spcBef>
                <a:spcPts val="0"/>
              </a:spcBef>
              <a:buNone/>
              <a:defRPr/>
            </a:pPr>
            <a:r>
              <a:rPr lang="en-US" sz="2800" b="1" dirty="0">
                <a:latin typeface="Times New Roman" pitchFamily="18" charset="0"/>
                <a:cs typeface="Times New Roman" pitchFamily="18" charset="0"/>
              </a:rPr>
              <a:t>4. Difficult </a:t>
            </a:r>
            <a:r>
              <a:rPr lang="en-US" sz="2800" dirty="0">
                <a:latin typeface="Times New Roman" pitchFamily="18" charset="0"/>
                <a:cs typeface="Times New Roman" pitchFamily="18" charset="0"/>
              </a:rPr>
              <a:t>to</a:t>
            </a:r>
            <a:r>
              <a:rPr lang="en-US" sz="2800" b="1" dirty="0">
                <a:latin typeface="Times New Roman" pitchFamily="18" charset="0"/>
                <a:cs typeface="Times New Roman" pitchFamily="18" charset="0"/>
              </a:rPr>
              <a:t> update, retrieve, integrate</a:t>
            </a:r>
          </a:p>
          <a:p>
            <a:pPr marL="515938" lvl="3" indent="-457200" algn="just">
              <a:lnSpc>
                <a:spcPct val="150000"/>
              </a:lnSpc>
              <a:spcBef>
                <a:spcPts val="0"/>
              </a:spcBef>
              <a:buNone/>
              <a:defRPr/>
            </a:pPr>
            <a:r>
              <a:rPr lang="en-US" sz="2800" b="1" dirty="0">
                <a:solidFill>
                  <a:srgbClr val="00B050"/>
                </a:solidFill>
                <a:latin typeface="Times New Roman" pitchFamily="18" charset="0"/>
                <a:cs typeface="Times New Roman" pitchFamily="18" charset="0"/>
              </a:rPr>
              <a:t>5. </a:t>
            </a:r>
            <a:r>
              <a:rPr lang="en-US" sz="2800" dirty="0">
                <a:latin typeface="Times New Roman" pitchFamily="18" charset="0"/>
                <a:cs typeface="Times New Roman" pitchFamily="18" charset="0"/>
              </a:rPr>
              <a:t>You have the </a:t>
            </a:r>
            <a:r>
              <a:rPr lang="en-US" sz="2800" b="1" dirty="0">
                <a:solidFill>
                  <a:srgbClr val="D60093"/>
                </a:solidFill>
                <a:latin typeface="Times New Roman" pitchFamily="18" charset="0"/>
                <a:cs typeface="Times New Roman" pitchFamily="18" charset="0"/>
              </a:rPr>
              <a:t>data </a:t>
            </a:r>
            <a:r>
              <a:rPr lang="en-US" sz="2800" dirty="0">
                <a:latin typeface="Times New Roman" pitchFamily="18" charset="0"/>
                <a:cs typeface="Times New Roman" pitchFamily="18" charset="0"/>
              </a:rPr>
              <a:t>but it is </a:t>
            </a:r>
            <a:r>
              <a:rPr lang="en-US" sz="2800" b="1" dirty="0">
                <a:solidFill>
                  <a:srgbClr val="D60093"/>
                </a:solidFill>
                <a:latin typeface="Times New Roman" pitchFamily="18" charset="0"/>
                <a:cs typeface="Times New Roman" pitchFamily="18" charset="0"/>
              </a:rPr>
              <a:t>difficult </a:t>
            </a:r>
            <a:r>
              <a:rPr lang="en-US" sz="2800" dirty="0">
                <a:latin typeface="Times New Roman" pitchFamily="18" charset="0"/>
                <a:cs typeface="Times New Roman" pitchFamily="18" charset="0"/>
              </a:rPr>
              <a:t>to </a:t>
            </a:r>
            <a:r>
              <a:rPr lang="en-US" sz="2800" b="1" dirty="0">
                <a:solidFill>
                  <a:srgbClr val="D60093"/>
                </a:solidFill>
                <a:latin typeface="Times New Roman" pitchFamily="18" charset="0"/>
                <a:cs typeface="Times New Roman" pitchFamily="18" charset="0"/>
              </a:rPr>
              <a:t>compile </a:t>
            </a:r>
            <a:r>
              <a:rPr lang="en-US" sz="2800" dirty="0">
                <a:latin typeface="Times New Roman" pitchFamily="18" charset="0"/>
                <a:cs typeface="Times New Roman" pitchFamily="18" charset="0"/>
              </a:rPr>
              <a:t>the </a:t>
            </a:r>
            <a:r>
              <a:rPr lang="en-US" sz="2800" b="1" dirty="0">
                <a:solidFill>
                  <a:srgbClr val="D60093"/>
                </a:solidFill>
                <a:latin typeface="Times New Roman" pitchFamily="18" charset="0"/>
                <a:cs typeface="Times New Roman" pitchFamily="18" charset="0"/>
              </a:rPr>
              <a:t>information</a:t>
            </a:r>
          </a:p>
          <a:p>
            <a:pPr marL="0" lvl="3" indent="58738" algn="just">
              <a:lnSpc>
                <a:spcPct val="150000"/>
              </a:lnSpc>
              <a:spcBef>
                <a:spcPts val="0"/>
              </a:spcBef>
              <a:buNone/>
              <a:defRPr/>
            </a:pPr>
            <a:r>
              <a:rPr lang="en-US" sz="2800" b="1" dirty="0">
                <a:solidFill>
                  <a:srgbClr val="0000FF"/>
                </a:solidFill>
                <a:latin typeface="Times New Roman" pitchFamily="18" charset="0"/>
                <a:cs typeface="Times New Roman" pitchFamily="18" charset="0"/>
              </a:rPr>
              <a:t>6. Significant </a:t>
            </a:r>
            <a:r>
              <a:rPr lang="en-US" sz="2800" dirty="0">
                <a:latin typeface="Times New Roman" pitchFamily="18" charset="0"/>
                <a:cs typeface="Times New Roman" pitchFamily="18" charset="0"/>
              </a:rPr>
              <a:t>amount of </a:t>
            </a:r>
            <a:r>
              <a:rPr lang="en-US" sz="2800" b="1" dirty="0">
                <a:solidFill>
                  <a:srgbClr val="0000FF"/>
                </a:solidFill>
                <a:latin typeface="Times New Roman" pitchFamily="18" charset="0"/>
                <a:cs typeface="Times New Roman" pitchFamily="18" charset="0"/>
              </a:rPr>
              <a:t>duplication </a:t>
            </a:r>
            <a:r>
              <a:rPr lang="en-US" sz="2800" dirty="0">
                <a:latin typeface="Times New Roman" pitchFamily="18" charset="0"/>
                <a:cs typeface="Times New Roman" pitchFamily="18" charset="0"/>
              </a:rPr>
              <a:t>of</a:t>
            </a:r>
            <a:r>
              <a:rPr lang="en-US" sz="2800" b="1" dirty="0">
                <a:solidFill>
                  <a:srgbClr val="0000FF"/>
                </a:solidFill>
                <a:latin typeface="Times New Roman" pitchFamily="18" charset="0"/>
                <a:cs typeface="Times New Roman" pitchFamily="18" charset="0"/>
              </a:rPr>
              <a:t> data</a:t>
            </a:r>
          </a:p>
          <a:p>
            <a:pPr marL="0" lvl="3" indent="58738" algn="just">
              <a:lnSpc>
                <a:spcPct val="150000"/>
              </a:lnSpc>
              <a:spcBef>
                <a:spcPts val="0"/>
              </a:spcBef>
              <a:buNone/>
              <a:defRPr/>
            </a:pPr>
            <a:r>
              <a:rPr lang="en-US" sz="2800" b="1" dirty="0">
                <a:latin typeface="Times New Roman" pitchFamily="18" charset="0"/>
                <a:cs typeface="Times New Roman" pitchFamily="18" charset="0"/>
              </a:rPr>
              <a:t>7. Cross referencing</a:t>
            </a:r>
            <a:r>
              <a:rPr lang="en-US" sz="2800" dirty="0">
                <a:latin typeface="Times New Roman" pitchFamily="18" charset="0"/>
                <a:cs typeface="Times New Roman" pitchFamily="18" charset="0"/>
              </a:rPr>
              <a:t> is </a:t>
            </a:r>
            <a:r>
              <a:rPr lang="en-US" sz="2800" b="1" dirty="0">
                <a:latin typeface="Times New Roman" pitchFamily="18" charset="0"/>
                <a:cs typeface="Times New Roman" pitchFamily="18" charset="0"/>
              </a:rPr>
              <a:t>difficult</a:t>
            </a:r>
          </a:p>
          <a:p>
            <a:pPr marL="0" lvl="3" indent="58738" algn="just">
              <a:lnSpc>
                <a:spcPct val="150000"/>
              </a:lnSpc>
              <a:spcBef>
                <a:spcPts val="0"/>
              </a:spcBef>
              <a:buNone/>
              <a:defRPr/>
            </a:pPr>
            <a:endParaRPr lang="en-US"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CBC524D-8BAB-490B-9E71-BB2F1CB31A59}" type="slidenum">
              <a:rPr lang="en-US" smtClean="0"/>
              <a:t>22</a:t>
            </a:fld>
            <a:endParaRPr lang="en-US"/>
          </a:p>
        </p:txBody>
      </p:sp>
    </p:spTree>
    <p:extLst>
      <p:ext uri="{BB962C8B-B14F-4D97-AF65-F5344CB8AC3E}">
        <p14:creationId xmlns:p14="http://schemas.microsoft.com/office/powerpoint/2010/main" val="1912938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What is the Solutions?</a:t>
            </a:r>
          </a:p>
        </p:txBody>
      </p:sp>
      <p:sp>
        <p:nvSpPr>
          <p:cNvPr id="3" name="Content Placeholder 2"/>
          <p:cNvSpPr>
            <a:spLocks noGrp="1"/>
          </p:cNvSpPr>
          <p:nvPr>
            <p:ph idx="1"/>
          </p:nvPr>
        </p:nvSpPr>
        <p:spPr>
          <a:xfrm>
            <a:off x="0" y="381000"/>
            <a:ext cx="9144000" cy="6477000"/>
          </a:xfrm>
        </p:spPr>
        <p:txBody>
          <a:bodyPr>
            <a:noAutofit/>
          </a:bodyPr>
          <a:lstStyle/>
          <a:p>
            <a:pPr algn="just">
              <a:lnSpc>
                <a:spcPct val="150000"/>
              </a:lnSpc>
              <a:spcBef>
                <a:spcPts val="0"/>
              </a:spcBef>
              <a:defRPr/>
            </a:pPr>
            <a:r>
              <a:rPr lang="en-US" sz="2800" b="1" dirty="0">
                <a:solidFill>
                  <a:srgbClr val="0000FF"/>
                </a:solidFill>
                <a:latin typeface="Times New Roman" pitchFamily="18" charset="0"/>
                <a:cs typeface="Times New Roman" pitchFamily="18" charset="0"/>
              </a:rPr>
              <a:t>What is the solution </a:t>
            </a:r>
            <a:r>
              <a:rPr lang="en-US" sz="2800" dirty="0">
                <a:latin typeface="Times New Roman" pitchFamily="18" charset="0"/>
                <a:cs typeface="Times New Roman" pitchFamily="18" charset="0"/>
              </a:rPr>
              <a:t>to </a:t>
            </a:r>
            <a:r>
              <a:rPr lang="en-US" sz="2800" b="1" dirty="0">
                <a:solidFill>
                  <a:srgbClr val="660033"/>
                </a:solidFill>
                <a:latin typeface="Times New Roman" pitchFamily="18" charset="0"/>
                <a:cs typeface="Times New Roman" pitchFamily="18" charset="0"/>
              </a:rPr>
              <a:t>overcome the problems or difficulties</a:t>
            </a:r>
            <a:r>
              <a:rPr lang="en-US" sz="2800" b="1" dirty="0">
                <a:solidFill>
                  <a:srgbClr val="D60093"/>
                </a:solidFill>
                <a:latin typeface="Times New Roman" pitchFamily="18" charset="0"/>
                <a:cs typeface="Times New Roman" pitchFamily="18" charset="0"/>
              </a:rPr>
              <a:t> </a:t>
            </a:r>
            <a:r>
              <a:rPr lang="en-US" sz="2800" b="1" dirty="0">
                <a:solidFill>
                  <a:srgbClr val="339933"/>
                </a:solidFill>
                <a:latin typeface="Times New Roman" pitchFamily="18" charset="0"/>
                <a:cs typeface="Times New Roman" pitchFamily="18" charset="0"/>
              </a:rPr>
              <a:t>inherited </a:t>
            </a:r>
            <a:r>
              <a:rPr lang="en-US" sz="2800" dirty="0">
                <a:latin typeface="Times New Roman" pitchFamily="18" charset="0"/>
                <a:cs typeface="Times New Roman" pitchFamily="18" charset="0"/>
              </a:rPr>
              <a:t>in the </a:t>
            </a:r>
            <a:r>
              <a:rPr lang="en-US" sz="2800" b="1" dirty="0">
                <a:solidFill>
                  <a:srgbClr val="339933"/>
                </a:solidFill>
                <a:latin typeface="Times New Roman" pitchFamily="18" charset="0"/>
                <a:cs typeface="Times New Roman" pitchFamily="18" charset="0"/>
              </a:rPr>
              <a:t>manual data handling approaches?</a:t>
            </a:r>
          </a:p>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Two </a:t>
            </a:r>
            <a:r>
              <a:rPr lang="en-US" sz="2800" b="1" dirty="0">
                <a:solidFill>
                  <a:srgbClr val="6600CC"/>
                </a:solidFill>
                <a:latin typeface="Times New Roman" pitchFamily="18" charset="0"/>
                <a:cs typeface="Times New Roman" pitchFamily="18" charset="0"/>
              </a:rPr>
              <a:t>computerized approaches </a:t>
            </a:r>
            <a:r>
              <a:rPr lang="en-US" sz="2800" b="1" dirty="0">
                <a:latin typeface="Times New Roman" pitchFamily="18" charset="0"/>
                <a:cs typeface="Times New Roman" pitchFamily="18" charset="0"/>
              </a:rPr>
              <a:t>evolved to overcome this limitations</a:t>
            </a:r>
          </a:p>
          <a:p>
            <a:pPr lvl="1" algn="just">
              <a:lnSpc>
                <a:spcPct val="150000"/>
              </a:lnSpc>
              <a:spcBef>
                <a:spcPts val="0"/>
              </a:spcBef>
              <a:buFont typeface="Wingdings" pitchFamily="2" charset="2"/>
              <a:buChar char="§"/>
              <a:defRPr/>
            </a:pPr>
            <a:r>
              <a:rPr lang="en-US" b="1" dirty="0">
                <a:solidFill>
                  <a:srgbClr val="0000FF"/>
                </a:solidFill>
                <a:latin typeface="Times New Roman" pitchFamily="18" charset="0"/>
                <a:cs typeface="Times New Roman" pitchFamily="18" charset="0"/>
              </a:rPr>
              <a:t>Traditional File Based Approach </a:t>
            </a:r>
            <a:r>
              <a:rPr lang="en-GB" b="1" dirty="0">
                <a:solidFill>
                  <a:srgbClr val="0000FF"/>
                </a:solidFill>
                <a:latin typeface="Times New Roman" pitchFamily="18" charset="0"/>
                <a:cs typeface="Times New Roman" pitchFamily="18" charset="0"/>
                <a:sym typeface="Symbol" pitchFamily="18" charset="2"/>
              </a:rPr>
              <a:t> D</a:t>
            </a:r>
            <a:r>
              <a:rPr lang="en-GB" b="1" dirty="0">
                <a:solidFill>
                  <a:srgbClr val="0000FF"/>
                </a:solidFill>
                <a:latin typeface="Times New Roman" pitchFamily="18" charset="0"/>
                <a:cs typeface="Times New Roman" pitchFamily="18" charset="0"/>
              </a:rPr>
              <a:t>ecentralised</a:t>
            </a:r>
            <a:endParaRPr lang="en-US" b="1" dirty="0">
              <a:solidFill>
                <a:srgbClr val="0000FF"/>
              </a:solidFill>
              <a:latin typeface="Times New Roman" pitchFamily="18" charset="0"/>
              <a:cs typeface="Times New Roman" pitchFamily="18" charset="0"/>
            </a:endParaRPr>
          </a:p>
          <a:p>
            <a:pPr lvl="1" algn="just">
              <a:lnSpc>
                <a:spcPct val="150000"/>
              </a:lnSpc>
              <a:spcBef>
                <a:spcPts val="0"/>
              </a:spcBef>
              <a:buFont typeface="Wingdings" pitchFamily="2" charset="2"/>
              <a:buChar char="§"/>
              <a:defRPr/>
            </a:pPr>
            <a:r>
              <a:rPr lang="en-US" b="1" dirty="0">
                <a:solidFill>
                  <a:srgbClr val="0000FF"/>
                </a:solidFill>
                <a:latin typeface="Times New Roman" pitchFamily="18" charset="0"/>
                <a:cs typeface="Times New Roman" pitchFamily="18" charset="0"/>
              </a:rPr>
              <a:t>Database Approach</a:t>
            </a:r>
            <a:r>
              <a:rPr lang="en-GB" b="1" dirty="0">
                <a:solidFill>
                  <a:srgbClr val="0000FF"/>
                </a:solidFill>
                <a:latin typeface="Times New Roman" pitchFamily="18" charset="0"/>
                <a:cs typeface="Times New Roman" pitchFamily="18" charset="0"/>
                <a:sym typeface="Symbol" pitchFamily="18" charset="2"/>
              </a:rPr>
              <a:t> Centralised</a:t>
            </a:r>
          </a:p>
          <a:p>
            <a:pPr algn="just">
              <a:lnSpc>
                <a:spcPct val="150000"/>
              </a:lnSpc>
              <a:spcBef>
                <a:spcPts val="0"/>
              </a:spcBef>
              <a:buNone/>
              <a:defRPr/>
            </a:pPr>
            <a:endParaRPr lang="en-US" sz="2800" dirty="0">
              <a:solidFill>
                <a:schemeClr val="tx2"/>
              </a:solidFill>
              <a:effectLst>
                <a:outerShdw blurRad="38100" dist="38100" dir="2700000" algn="tl">
                  <a:srgbClr val="000000"/>
                </a:outerShdw>
              </a:effectLst>
              <a:latin typeface="Times New Roman" pitchFamily="18" charset="0"/>
              <a:cs typeface="Times New Roman" pitchFamily="18" charset="0"/>
            </a:endParaRPr>
          </a:p>
          <a:p>
            <a:pPr algn="just">
              <a:lnSpc>
                <a:spcPct val="150000"/>
              </a:lnSpc>
              <a:spcBef>
                <a:spcPts val="0"/>
              </a:spcBef>
              <a:buNone/>
              <a:defRPr/>
            </a:pPr>
            <a:endParaRPr lang="en-US" sz="2800" dirty="0">
              <a:solidFill>
                <a:schemeClr val="tx2"/>
              </a:solidFill>
              <a:effectLst>
                <a:outerShdw blurRad="38100" dist="38100" dir="2700000" algn="tl">
                  <a:srgbClr val="000000"/>
                </a:outerShdw>
              </a:effectLst>
              <a:latin typeface="Times New Roman" pitchFamily="18" charset="0"/>
              <a:cs typeface="Times New Roman" pitchFamily="18" charset="0"/>
            </a:endParaRPr>
          </a:p>
          <a:p>
            <a:pPr algn="just">
              <a:lnSpc>
                <a:spcPct val="150000"/>
              </a:lnSpc>
              <a:spcBef>
                <a:spcPts val="0"/>
              </a:spcBef>
              <a:defRPr/>
            </a:pPr>
            <a:endParaRPr lang="en-US" sz="2800"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endParaRPr lang="en-US" sz="2400" dirty="0">
              <a:solidFill>
                <a:schemeClr val="tx2"/>
              </a:solidFill>
              <a:effectLst>
                <a:outerShdw blurRad="38100" dist="38100" dir="2700000" algn="tl">
                  <a:srgbClr val="000000"/>
                </a:outerShdw>
              </a:effectLst>
              <a:latin typeface="Times New Roman" pitchFamily="18" charset="0"/>
              <a:cs typeface="Times New Roman" pitchFamily="18" charset="0"/>
            </a:endParaRPr>
          </a:p>
          <a:p>
            <a:pPr algn="just">
              <a:lnSpc>
                <a:spcPct val="150000"/>
              </a:lnSpc>
              <a:spcBef>
                <a:spcPts val="0"/>
              </a:spcBef>
              <a:buFont typeface="Wingdings" pitchFamily="2" charset="2"/>
              <a:buChar char="§"/>
              <a:defRPr/>
            </a:pPr>
            <a:endParaRPr lang="en-US" sz="2400"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endParaRPr lang="en-US" sz="2400" dirty="0">
              <a:solidFill>
                <a:schemeClr val="tx2"/>
              </a:solidFill>
              <a:effectLst>
                <a:outerShdw blurRad="38100" dist="38100" dir="2700000" algn="tl">
                  <a:srgbClr val="000000"/>
                </a:outerShdw>
              </a:effectLst>
              <a:latin typeface="Times New Roman" pitchFamily="18" charset="0"/>
              <a:cs typeface="Times New Roman" pitchFamily="18" charset="0"/>
            </a:endParaRPr>
          </a:p>
          <a:p>
            <a:pPr algn="just">
              <a:lnSpc>
                <a:spcPct val="150000"/>
              </a:lnSpc>
              <a:spcBef>
                <a:spcPts val="0"/>
              </a:spcBef>
              <a:buFont typeface="Wingdings" pitchFamily="2" charset="2"/>
              <a:buChar char="§"/>
              <a:defRPr/>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CBC524D-8BAB-490B-9E71-BB2F1CB31A59}" type="slidenum">
              <a:rPr lang="en-US" smtClean="0"/>
              <a:t>23</a:t>
            </a:fld>
            <a:endParaRPr lang="en-US"/>
          </a:p>
        </p:txBody>
      </p:sp>
    </p:spTree>
    <p:extLst>
      <p:ext uri="{BB962C8B-B14F-4D97-AF65-F5344CB8AC3E}">
        <p14:creationId xmlns:p14="http://schemas.microsoft.com/office/powerpoint/2010/main" val="3746860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2800" dirty="0">
                <a:latin typeface="Times New Roman" panose="02020603050405020304" pitchFamily="18" charset="0"/>
                <a:cs typeface="Times New Roman" panose="02020603050405020304" pitchFamily="18" charset="0"/>
              </a:rPr>
              <a:t>2. Traditional File Based Approach</a:t>
            </a:r>
          </a:p>
        </p:txBody>
      </p:sp>
      <p:sp>
        <p:nvSpPr>
          <p:cNvPr id="3" name="Content Placeholder 2"/>
          <p:cNvSpPr>
            <a:spLocks noGrp="1"/>
          </p:cNvSpPr>
          <p:nvPr>
            <p:ph idx="1"/>
          </p:nvPr>
        </p:nvSpPr>
        <p:spPr>
          <a:xfrm>
            <a:off x="152400" y="381000"/>
            <a:ext cx="8839200" cy="6477000"/>
          </a:xfrm>
        </p:spPr>
        <p:txBody>
          <a:bodyPr>
            <a:noAutofit/>
          </a:bodyPr>
          <a:lstStyle/>
          <a:p>
            <a:pPr algn="just">
              <a:lnSpc>
                <a:spcPct val="150000"/>
              </a:lnSpc>
              <a:spcBef>
                <a:spcPts val="0"/>
              </a:spcBef>
            </a:pPr>
            <a:r>
              <a:rPr lang="en-US" sz="2800" dirty="0">
                <a:latin typeface="Times New Roman" panose="02020603050405020304" pitchFamily="18" charset="0"/>
                <a:cs typeface="Times New Roman" panose="02020603050405020304" pitchFamily="18" charset="0"/>
              </a:rPr>
              <a:t>This approach uses </a:t>
            </a:r>
            <a:r>
              <a:rPr lang="en-US" sz="2800" b="1" dirty="0">
                <a:solidFill>
                  <a:srgbClr val="660033"/>
                </a:solidFill>
                <a:latin typeface="Times New Roman" panose="02020603050405020304" pitchFamily="18" charset="0"/>
                <a:cs typeface="Times New Roman" panose="02020603050405020304" pitchFamily="18" charset="0"/>
              </a:rPr>
              <a:t>computer</a:t>
            </a:r>
            <a:r>
              <a:rPr lang="en-US" sz="2800" dirty="0">
                <a:latin typeface="Times New Roman" panose="02020603050405020304" pitchFamily="18" charset="0"/>
                <a:cs typeface="Times New Roman" panose="02020603050405020304" pitchFamily="18" charset="0"/>
              </a:rPr>
              <a:t> for </a:t>
            </a:r>
            <a:r>
              <a:rPr lang="en-US" sz="2800" b="1" dirty="0">
                <a:solidFill>
                  <a:srgbClr val="660033"/>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b="1" dirty="0">
                <a:solidFill>
                  <a:srgbClr val="660033"/>
                </a:solidFill>
                <a:latin typeface="Times New Roman" panose="02020603050405020304" pitchFamily="18" charset="0"/>
                <a:cs typeface="Times New Roman" panose="02020603050405020304" pitchFamily="18" charset="0"/>
              </a:rPr>
              <a:t>processing</a:t>
            </a:r>
            <a:r>
              <a:rPr lang="en-US" sz="2800" dirty="0">
                <a:latin typeface="Times New Roman" panose="02020603050405020304" pitchFamily="18" charset="0"/>
                <a:cs typeface="Times New Roman" panose="02020603050405020304" pitchFamily="18" charset="0"/>
              </a:rPr>
              <a:t> to the business community, via the </a:t>
            </a:r>
            <a:r>
              <a:rPr lang="en-US" sz="2800" b="1" dirty="0">
                <a:solidFill>
                  <a:srgbClr val="6600CC"/>
                </a:solidFill>
                <a:latin typeface="Times New Roman" panose="02020603050405020304" pitchFamily="18" charset="0"/>
                <a:cs typeface="Times New Roman" panose="02020603050405020304" pitchFamily="18" charset="0"/>
              </a:rPr>
              <a:t>device</a:t>
            </a:r>
            <a:r>
              <a:rPr lang="en-US" sz="2800" dirty="0">
                <a:latin typeface="Times New Roman" panose="02020603050405020304" pitchFamily="18" charset="0"/>
                <a:cs typeface="Times New Roman" panose="02020603050405020304" pitchFamily="18" charset="0"/>
              </a:rPr>
              <a:t> for </a:t>
            </a:r>
            <a:r>
              <a:rPr lang="en-US" sz="2800" b="1" dirty="0">
                <a:solidFill>
                  <a:srgbClr val="6600CC"/>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storage</a:t>
            </a:r>
            <a:r>
              <a:rPr lang="en-US" sz="2800" dirty="0">
                <a:latin typeface="Times New Roman" panose="02020603050405020304" pitchFamily="18" charset="0"/>
                <a:cs typeface="Times New Roman" panose="02020603050405020304" pitchFamily="18" charset="0"/>
              </a:rPr>
              <a:t> and </a:t>
            </a:r>
            <a:r>
              <a:rPr lang="en-US" sz="2800" b="1" dirty="0">
                <a:solidFill>
                  <a:srgbClr val="6600CC"/>
                </a:solidFill>
                <a:latin typeface="Times New Roman" panose="02020603050405020304" pitchFamily="18" charset="0"/>
                <a:cs typeface="Times New Roman" panose="02020603050405020304" pitchFamily="18" charset="0"/>
              </a:rPr>
              <a:t>processing</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increase</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File based systems were an </a:t>
            </a:r>
            <a:r>
              <a:rPr lang="en-US" sz="2800" b="1" dirty="0">
                <a:latin typeface="Times New Roman" panose="02020603050405020304" pitchFamily="18" charset="0"/>
                <a:cs typeface="Times New Roman" panose="02020603050405020304" pitchFamily="18" charset="0"/>
              </a:rPr>
              <a:t>early attempt</a:t>
            </a:r>
            <a:r>
              <a:rPr lang="en-US" sz="2800" dirty="0">
                <a:latin typeface="Times New Roman" panose="02020603050405020304" pitchFamily="18" charset="0"/>
                <a:cs typeface="Times New Roman" panose="02020603050405020304" pitchFamily="18" charset="0"/>
              </a:rPr>
              <a:t> to </a:t>
            </a:r>
            <a:r>
              <a:rPr lang="en-US" sz="2800" b="1" dirty="0">
                <a:solidFill>
                  <a:srgbClr val="FF0000"/>
                </a:solidFill>
                <a:latin typeface="Times New Roman" panose="02020603050405020304" pitchFamily="18" charset="0"/>
                <a:cs typeface="Times New Roman" panose="02020603050405020304" pitchFamily="18" charset="0"/>
              </a:rPr>
              <a:t>computerize</a:t>
            </a:r>
            <a:r>
              <a:rPr lang="en-US" sz="2800" dirty="0">
                <a:latin typeface="Times New Roman" panose="02020603050405020304" pitchFamily="18" charset="0"/>
                <a:cs typeface="Times New Roman" panose="02020603050405020304" pitchFamily="18" charset="0"/>
              </a:rPr>
              <a:t> the </a:t>
            </a:r>
            <a:r>
              <a:rPr lang="en-US" sz="2800" b="1" dirty="0">
                <a:solidFill>
                  <a:srgbClr val="FF0000"/>
                </a:solidFill>
                <a:latin typeface="Times New Roman" panose="02020603050405020304" pitchFamily="18" charset="0"/>
                <a:cs typeface="Times New Roman" panose="02020603050405020304" pitchFamily="18" charset="0"/>
              </a:rPr>
              <a:t>manual</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filing</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system</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This approach is the </a:t>
            </a:r>
            <a:r>
              <a:rPr lang="en-US" sz="2800" b="1" dirty="0">
                <a:solidFill>
                  <a:srgbClr val="0000FF"/>
                </a:solidFill>
                <a:latin typeface="Times New Roman" panose="02020603050405020304" pitchFamily="18" charset="0"/>
                <a:cs typeface="Times New Roman" panose="02020603050405020304" pitchFamily="18" charset="0"/>
              </a:rPr>
              <a:t>decentralized</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computerized</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handling</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method</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Since every </a:t>
            </a:r>
            <a:r>
              <a:rPr lang="en-US" sz="2800" b="1" dirty="0">
                <a:solidFill>
                  <a:srgbClr val="6600CC"/>
                </a:solidFill>
                <a:latin typeface="Times New Roman" panose="02020603050405020304" pitchFamily="18" charset="0"/>
                <a:cs typeface="Times New Roman" panose="02020603050405020304" pitchFamily="18" charset="0"/>
              </a:rPr>
              <a:t>application</a:t>
            </a:r>
            <a:r>
              <a:rPr lang="en-US" sz="2800" dirty="0">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defines</a:t>
            </a:r>
            <a:r>
              <a:rPr lang="en-US" sz="2800" dirty="0">
                <a:latin typeface="Times New Roman" panose="02020603050405020304" pitchFamily="18" charset="0"/>
                <a:cs typeface="Times New Roman" panose="02020603050405020304" pitchFamily="18" charset="0"/>
              </a:rPr>
              <a:t> and </a:t>
            </a:r>
            <a:r>
              <a:rPr lang="en-US" sz="2800" b="1" dirty="0">
                <a:solidFill>
                  <a:srgbClr val="6600CC"/>
                </a:solidFill>
                <a:latin typeface="Times New Roman" panose="02020603050405020304" pitchFamily="18" charset="0"/>
                <a:cs typeface="Times New Roman" panose="02020603050405020304" pitchFamily="18" charset="0"/>
              </a:rPr>
              <a:t>manages</a:t>
            </a:r>
            <a:r>
              <a:rPr lang="en-US" sz="2800" dirty="0">
                <a:latin typeface="Times New Roman" panose="02020603050405020304" pitchFamily="18" charset="0"/>
                <a:cs typeface="Times New Roman" panose="02020603050405020304" pitchFamily="18" charset="0"/>
              </a:rPr>
              <a:t> its </a:t>
            </a:r>
            <a:r>
              <a:rPr lang="en-US" sz="2800" b="1" dirty="0">
                <a:latin typeface="Times New Roman" panose="02020603050405020304" pitchFamily="18" charset="0"/>
                <a:cs typeface="Times New Roman" panose="02020603050405020304" pitchFamily="18" charset="0"/>
              </a:rPr>
              <a:t>own</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the </a:t>
            </a:r>
            <a:r>
              <a:rPr lang="en-US" sz="2800" b="1" dirty="0">
                <a:solidFill>
                  <a:srgbClr val="FF0000"/>
                </a:solidFill>
                <a:latin typeface="Times New Roman" panose="02020603050405020304" pitchFamily="18" charset="0"/>
                <a:cs typeface="Times New Roman" panose="02020603050405020304" pitchFamily="18" charset="0"/>
              </a:rPr>
              <a:t>system</a:t>
            </a:r>
            <a:r>
              <a:rPr lang="en-US" sz="2800" dirty="0">
                <a:latin typeface="Times New Roman" panose="02020603050405020304" pitchFamily="18" charset="0"/>
                <a:cs typeface="Times New Roman" panose="02020603050405020304" pitchFamily="18" charset="0"/>
              </a:rPr>
              <a:t> is </a:t>
            </a:r>
            <a:r>
              <a:rPr lang="en-US" sz="2800" b="1" dirty="0">
                <a:solidFill>
                  <a:srgbClr val="FF0000"/>
                </a:solidFill>
                <a:latin typeface="Times New Roman" panose="02020603050405020304" pitchFamily="18" charset="0"/>
                <a:cs typeface="Times New Roman" panose="02020603050405020304" pitchFamily="18" charset="0"/>
              </a:rPr>
              <a:t>subjected</a:t>
            </a:r>
            <a:r>
              <a:rPr lang="en-US" sz="2800" dirty="0">
                <a:latin typeface="Times New Roman" panose="02020603050405020304" pitchFamily="18" charset="0"/>
                <a:cs typeface="Times New Roman" panose="02020603050405020304" pitchFamily="18" charset="0"/>
              </a:rPr>
              <a:t> to serious </a:t>
            </a:r>
            <a:r>
              <a:rPr lang="en-US" sz="2800" b="1" dirty="0">
                <a:solidFill>
                  <a:srgbClr val="0000FF"/>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duplication</a:t>
            </a:r>
            <a:r>
              <a:rPr lang="en-US" sz="2800" dirty="0">
                <a:latin typeface="Times New Roman" panose="02020603050405020304" pitchFamily="18" charset="0"/>
                <a:cs typeface="Times New Roman" panose="02020603050405020304" pitchFamily="18" charset="0"/>
              </a:rPr>
              <a:t> </a:t>
            </a:r>
            <a:r>
              <a:rPr lang="en-US" sz="2800" b="1" dirty="0">
                <a:solidFill>
                  <a:srgbClr val="0000FF"/>
                </a:solidFill>
                <a:latin typeface="Times New Roman" panose="02020603050405020304" pitchFamily="18" charset="0"/>
                <a:cs typeface="Times New Roman" panose="02020603050405020304" pitchFamily="18" charset="0"/>
              </a:rPr>
              <a:t>problem</a:t>
            </a:r>
            <a:r>
              <a:rPr lang="en-US" sz="28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CCBC524D-8BAB-490B-9E71-BB2F1CB31A59}" type="slidenum">
              <a:rPr lang="en-US" smtClean="0"/>
              <a:t>24</a:t>
            </a:fld>
            <a:endParaRPr lang="en-US"/>
          </a:p>
        </p:txBody>
      </p:sp>
    </p:spTree>
    <p:extLst>
      <p:ext uri="{BB962C8B-B14F-4D97-AF65-F5344CB8AC3E}">
        <p14:creationId xmlns:p14="http://schemas.microsoft.com/office/powerpoint/2010/main" val="3778441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249FEDD-CBB6-452B-BCB1-13D4C61ECFB3}" type="slidenum">
              <a:rPr lang="en-US" altLang="en-US" sz="1200" smtClean="0">
                <a:solidFill>
                  <a:srgbClr val="898989"/>
                </a:solidFill>
              </a:rPr>
              <a:pPr>
                <a:spcBef>
                  <a:spcPct val="0"/>
                </a:spcBef>
                <a:buFontTx/>
                <a:buNone/>
              </a:pPr>
              <a:t>25</a:t>
            </a:fld>
            <a:endParaRPr lang="en-US" altLang="en-US" sz="1200">
              <a:solidFill>
                <a:srgbClr val="898989"/>
              </a:solidFill>
            </a:endParaRPr>
          </a:p>
        </p:txBody>
      </p:sp>
      <p:grpSp>
        <p:nvGrpSpPr>
          <p:cNvPr id="24579" name="Group 4"/>
          <p:cNvGrpSpPr>
            <a:grpSpLocks/>
          </p:cNvGrpSpPr>
          <p:nvPr/>
        </p:nvGrpSpPr>
        <p:grpSpPr bwMode="auto">
          <a:xfrm>
            <a:off x="0" y="0"/>
            <a:ext cx="9078913" cy="6477000"/>
            <a:chOff x="1" y="0"/>
            <a:chExt cx="9079690" cy="6477000"/>
          </a:xfrm>
        </p:grpSpPr>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686800" cy="336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365305"/>
              <a:ext cx="9079690" cy="311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618313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04800"/>
          </a:xfrm>
        </p:spPr>
        <p:txBody>
          <a:bodyPr>
            <a:noAutofit/>
          </a:bodyPr>
          <a:lstStyle/>
          <a:p>
            <a:pPr eaLnBrk="1" hangingPunct="1"/>
            <a:br>
              <a:rPr lang="en-US" altLang="en-US" sz="2800" b="1" dirty="0">
                <a:solidFill>
                  <a:srgbClr val="0000FF"/>
                </a:solidFill>
                <a:latin typeface="Times New Roman" panose="02020603050405020304" pitchFamily="18" charset="0"/>
                <a:cs typeface="Times New Roman" panose="02020603050405020304" pitchFamily="18" charset="0"/>
              </a:rPr>
            </a:br>
            <a:r>
              <a:rPr lang="en-US" altLang="en-US" sz="2800" b="1" dirty="0">
                <a:solidFill>
                  <a:srgbClr val="0000FF"/>
                </a:solidFill>
                <a:latin typeface="Times New Roman" panose="02020603050405020304" pitchFamily="18" charset="0"/>
                <a:cs typeface="Times New Roman" panose="02020603050405020304" pitchFamily="18" charset="0"/>
              </a:rPr>
              <a:t>Limitations of Traditional  File-Based </a:t>
            </a:r>
            <a:r>
              <a:rPr lang="en-US" altLang="en-US" sz="2800" dirty="0">
                <a:latin typeface="Times New Roman" panose="02020603050405020304" pitchFamily="18" charset="0"/>
                <a:cs typeface="Times New Roman" panose="02020603050405020304" pitchFamily="18" charset="0"/>
              </a:rPr>
              <a:t>Approach</a:t>
            </a:r>
            <a:br>
              <a:rPr lang="en-US" altLang="en-US" sz="2800" b="1" dirty="0">
                <a:solidFill>
                  <a:srgbClr val="0000FF"/>
                </a:solidFill>
                <a:latin typeface="Times New Roman" panose="02020603050405020304" pitchFamily="18" charset="0"/>
                <a:cs typeface="Times New Roman" panose="02020603050405020304" pitchFamily="18" charset="0"/>
              </a:rPr>
            </a:br>
            <a:endParaRPr lang="en-US"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rtlCol="0">
            <a:noAutofit/>
          </a:bodyPr>
          <a:lstStyle/>
          <a:p>
            <a:pPr marL="0" indent="0" algn="just" eaLnBrk="1" fontAlgn="auto" hangingPunct="1">
              <a:lnSpc>
                <a:spcPct val="170000"/>
              </a:lnSpc>
              <a:spcBef>
                <a:spcPts val="0"/>
              </a:spcBef>
              <a:spcAft>
                <a:spcPts val="0"/>
              </a:spcAft>
              <a:buClr>
                <a:schemeClr val="tx2"/>
              </a:buClr>
              <a:buNone/>
              <a:defRPr/>
            </a:pPr>
            <a:r>
              <a:rPr lang="en-US" sz="2600" b="1" dirty="0">
                <a:solidFill>
                  <a:srgbClr val="FF0000"/>
                </a:solidFill>
                <a:latin typeface="Times New Roman" pitchFamily="18" charset="0"/>
                <a:cs typeface="Times New Roman" pitchFamily="18" charset="0"/>
              </a:rPr>
              <a:t>1. Data Redundancy </a:t>
            </a:r>
            <a:r>
              <a:rPr lang="en-US" sz="2600" dirty="0">
                <a:solidFill>
                  <a:srgbClr val="FF0000"/>
                </a:solidFill>
                <a:latin typeface="Times New Roman" pitchFamily="18" charset="0"/>
                <a:cs typeface="Times New Roman" pitchFamily="18" charset="0"/>
              </a:rPr>
              <a:t>(</a:t>
            </a:r>
            <a:r>
              <a:rPr lang="en-US" sz="2600" b="1" dirty="0">
                <a:solidFill>
                  <a:srgbClr val="FF0000"/>
                </a:solidFill>
                <a:latin typeface="Times New Roman" pitchFamily="18" charset="0"/>
                <a:cs typeface="Times New Roman" pitchFamily="18" charset="0"/>
              </a:rPr>
              <a:t>Duplication of data)</a:t>
            </a:r>
          </a:p>
          <a:p>
            <a:pPr lvl="1" algn="just" eaLnBrk="1" fontAlgn="auto" hangingPunct="1">
              <a:lnSpc>
                <a:spcPct val="170000"/>
              </a:lnSpc>
              <a:spcBef>
                <a:spcPts val="0"/>
              </a:spcBef>
              <a:spcAft>
                <a:spcPts val="0"/>
              </a:spcAft>
              <a:buFont typeface="Wingdings" pitchFamily="2" charset="2"/>
              <a:buChar char="§"/>
              <a:defRPr/>
            </a:pPr>
            <a:r>
              <a:rPr lang="en-US" sz="2600" b="1" dirty="0">
                <a:solidFill>
                  <a:srgbClr val="339933"/>
                </a:solidFill>
                <a:latin typeface="Times New Roman" pitchFamily="18" charset="0"/>
                <a:cs typeface="Times New Roman" pitchFamily="18" charset="0"/>
              </a:rPr>
              <a:t>Same data is held by different programs</a:t>
            </a:r>
            <a:endParaRPr lang="en-GB" sz="2600" dirty="0">
              <a:solidFill>
                <a:srgbClr val="339933"/>
              </a:solidFill>
              <a:latin typeface="Times New Roman" pitchFamily="18" charset="0"/>
              <a:cs typeface="Times New Roman" pitchFamily="18" charset="0"/>
            </a:endParaRPr>
          </a:p>
          <a:p>
            <a:pPr lvl="1" algn="just" eaLnBrk="1" fontAlgn="auto" hangingPunct="1">
              <a:lnSpc>
                <a:spcPct val="170000"/>
              </a:lnSpc>
              <a:spcBef>
                <a:spcPts val="0"/>
              </a:spcBef>
              <a:spcAft>
                <a:spcPts val="0"/>
              </a:spcAft>
              <a:buFont typeface="Wingdings" pitchFamily="2" charset="2"/>
              <a:buChar char="§"/>
              <a:defRPr/>
            </a:pPr>
            <a:r>
              <a:rPr lang="en-US" sz="2600" b="1" dirty="0">
                <a:solidFill>
                  <a:srgbClr val="339933"/>
                </a:solidFill>
                <a:latin typeface="Times New Roman" pitchFamily="18" charset="0"/>
                <a:cs typeface="Times New Roman" pitchFamily="18" charset="0"/>
              </a:rPr>
              <a:t> Wasted space (Uncontrolled duplication of data)</a:t>
            </a:r>
          </a:p>
          <a:p>
            <a:pPr marL="0" indent="0" algn="just" eaLnBrk="1" fontAlgn="auto" hangingPunct="1">
              <a:lnSpc>
                <a:spcPct val="170000"/>
              </a:lnSpc>
              <a:spcBef>
                <a:spcPts val="0"/>
              </a:spcBef>
              <a:spcAft>
                <a:spcPts val="0"/>
              </a:spcAft>
              <a:buClr>
                <a:schemeClr val="tx2"/>
              </a:buClr>
              <a:buNone/>
              <a:defRPr/>
            </a:pPr>
            <a:r>
              <a:rPr lang="en-US" sz="2600" b="1" dirty="0">
                <a:solidFill>
                  <a:srgbClr val="FF0000"/>
                </a:solidFill>
                <a:latin typeface="Times New Roman" pitchFamily="18" charset="0"/>
                <a:cs typeface="Times New Roman" pitchFamily="18" charset="0"/>
              </a:rPr>
              <a:t>2. Separation and isolation of data</a:t>
            </a:r>
          </a:p>
          <a:p>
            <a:pPr lvl="1" algn="just" eaLnBrk="1" fontAlgn="auto" hangingPunct="1">
              <a:lnSpc>
                <a:spcPct val="170000"/>
              </a:lnSpc>
              <a:spcBef>
                <a:spcPts val="0"/>
              </a:spcBef>
              <a:spcAft>
                <a:spcPts val="0"/>
              </a:spcAft>
              <a:buFont typeface="Wingdings" pitchFamily="2" charset="2"/>
              <a:buChar char="§"/>
              <a:defRPr/>
            </a:pPr>
            <a:r>
              <a:rPr lang="en-US" sz="2600" b="1" dirty="0">
                <a:latin typeface="Times New Roman" pitchFamily="18" charset="0"/>
                <a:cs typeface="Times New Roman" pitchFamily="18" charset="0"/>
              </a:rPr>
              <a:t>Each program maintains its own set of data. </a:t>
            </a:r>
          </a:p>
          <a:p>
            <a:pPr lvl="1" algn="just" eaLnBrk="1" fontAlgn="auto" hangingPunct="1">
              <a:lnSpc>
                <a:spcPct val="170000"/>
              </a:lnSpc>
              <a:spcBef>
                <a:spcPts val="0"/>
              </a:spcBef>
              <a:spcAft>
                <a:spcPts val="0"/>
              </a:spcAft>
              <a:buFont typeface="Wingdings" pitchFamily="2" charset="2"/>
              <a:buChar char="§"/>
              <a:defRPr/>
            </a:pPr>
            <a:r>
              <a:rPr lang="en-US" sz="2600" b="1" dirty="0">
                <a:solidFill>
                  <a:srgbClr val="0000FF"/>
                </a:solidFill>
                <a:latin typeface="Times New Roman" pitchFamily="18" charset="0"/>
                <a:cs typeface="Times New Roman" pitchFamily="18" charset="0"/>
              </a:rPr>
              <a:t>Users of one program may be unaware of potentially useful data held by other programs</a:t>
            </a:r>
            <a:r>
              <a:rPr lang="en-US" sz="2600" b="1" dirty="0">
                <a:solidFill>
                  <a:srgbClr val="D60093"/>
                </a:solidFill>
                <a:latin typeface="Times New Roman" pitchFamily="18" charset="0"/>
                <a:cs typeface="Times New Roman" pitchFamily="18" charset="0"/>
              </a:rPr>
              <a:t>.</a:t>
            </a:r>
          </a:p>
          <a:p>
            <a:pPr lvl="1" algn="just" eaLnBrk="1" fontAlgn="auto" hangingPunct="1">
              <a:lnSpc>
                <a:spcPct val="170000"/>
              </a:lnSpc>
              <a:spcBef>
                <a:spcPts val="0"/>
              </a:spcBef>
              <a:spcAft>
                <a:spcPts val="0"/>
              </a:spcAft>
              <a:buFont typeface="Wingdings" pitchFamily="2" charset="2"/>
              <a:buChar char="§"/>
              <a:defRPr/>
            </a:pPr>
            <a:r>
              <a:rPr lang="en-US" sz="2600" b="1" dirty="0">
                <a:latin typeface="Times New Roman" pitchFamily="18" charset="0"/>
                <a:cs typeface="Times New Roman" pitchFamily="18" charset="0"/>
              </a:rPr>
              <a:t>Limited data sharing</a:t>
            </a:r>
          </a:p>
          <a:p>
            <a:pPr lvl="1" algn="just" eaLnBrk="1" fontAlgn="auto" hangingPunct="1">
              <a:lnSpc>
                <a:spcPct val="170000"/>
              </a:lnSpc>
              <a:spcBef>
                <a:spcPts val="0"/>
              </a:spcBef>
              <a:spcAft>
                <a:spcPts val="0"/>
              </a:spcAft>
              <a:buFont typeface="Wingdings" pitchFamily="2" charset="2"/>
              <a:buChar char="§"/>
              <a:defRPr/>
            </a:pPr>
            <a:r>
              <a:rPr lang="en-US" sz="2600" b="1" dirty="0">
                <a:solidFill>
                  <a:srgbClr val="339933"/>
                </a:solidFill>
                <a:latin typeface="Times New Roman" pitchFamily="18" charset="0"/>
                <a:cs typeface="Times New Roman" pitchFamily="18" charset="0"/>
              </a:rPr>
              <a:t>Special codes for different queries</a:t>
            </a:r>
          </a:p>
          <a:p>
            <a:pPr lvl="1" algn="just" eaLnBrk="1" fontAlgn="auto" hangingPunct="1">
              <a:lnSpc>
                <a:spcPct val="170000"/>
              </a:lnSpc>
              <a:spcBef>
                <a:spcPts val="0"/>
              </a:spcBef>
              <a:spcAft>
                <a:spcPts val="0"/>
              </a:spcAft>
              <a:buFontTx/>
              <a:buChar char="–"/>
              <a:defRPr/>
            </a:pPr>
            <a:endParaRPr lang="en-US" sz="2600" dirty="0">
              <a:latin typeface="Times New Roman" pitchFamily="18" charset="0"/>
              <a:cs typeface="Times New Roman" pitchFamily="18" charset="0"/>
            </a:endParaRPr>
          </a:p>
          <a:p>
            <a:pPr algn="just" eaLnBrk="1" fontAlgn="auto" hangingPunct="1">
              <a:lnSpc>
                <a:spcPct val="170000"/>
              </a:lnSpc>
              <a:spcBef>
                <a:spcPts val="0"/>
              </a:spcBef>
              <a:spcAft>
                <a:spcPts val="0"/>
              </a:spcAft>
              <a:buFont typeface="Arial" panose="020B0604020202020204" pitchFamily="34" charset="0"/>
              <a:buNone/>
              <a:defRPr/>
            </a:pPr>
            <a:endParaRPr lang="en-US" sz="2600" dirty="0">
              <a:solidFill>
                <a:schemeClr val="tx2"/>
              </a:solidFill>
              <a:latin typeface="Times New Roman" pitchFamily="18" charset="0"/>
              <a:cs typeface="Times New Roman" pitchFamily="18" charset="0"/>
            </a:endParaRPr>
          </a:p>
          <a:p>
            <a:pPr algn="just" eaLnBrk="1" fontAlgn="auto" hangingPunct="1">
              <a:lnSpc>
                <a:spcPct val="170000"/>
              </a:lnSpc>
              <a:spcBef>
                <a:spcPts val="0"/>
              </a:spcBef>
              <a:spcAft>
                <a:spcPts val="0"/>
              </a:spcAft>
              <a:buFont typeface="Arial" panose="020B0604020202020204" pitchFamily="34" charset="0"/>
              <a:buNone/>
              <a:defRPr/>
            </a:pPr>
            <a:endParaRPr lang="en-US" sz="2600" dirty="0">
              <a:solidFill>
                <a:schemeClr val="tx2"/>
              </a:solidFill>
              <a:latin typeface="Times New Roman" pitchFamily="18" charset="0"/>
              <a:cs typeface="Times New Roman" pitchFamily="18" charset="0"/>
            </a:endParaRPr>
          </a:p>
          <a:p>
            <a:pPr algn="just" eaLnBrk="1" fontAlgn="auto" hangingPunct="1">
              <a:lnSpc>
                <a:spcPct val="170000"/>
              </a:lnSpc>
              <a:spcBef>
                <a:spcPts val="0"/>
              </a:spcBef>
              <a:spcAft>
                <a:spcPts val="0"/>
              </a:spcAft>
              <a:buFont typeface="Arial" panose="020B0604020202020204" pitchFamily="34" charset="0"/>
              <a:buNone/>
              <a:defRPr/>
            </a:pPr>
            <a:endParaRPr lang="en-US" sz="2600" dirty="0">
              <a:solidFill>
                <a:schemeClr val="tx2"/>
              </a:solidFill>
              <a:latin typeface="Times New Roman" pitchFamily="18" charset="0"/>
              <a:cs typeface="Times New Roman" pitchFamily="18" charset="0"/>
            </a:endParaRPr>
          </a:p>
          <a:p>
            <a:pPr algn="just" eaLnBrk="1" fontAlgn="auto" hangingPunct="1">
              <a:lnSpc>
                <a:spcPct val="170000"/>
              </a:lnSpc>
              <a:spcBef>
                <a:spcPts val="0"/>
              </a:spcBef>
              <a:spcAft>
                <a:spcPts val="0"/>
              </a:spcAft>
              <a:buFont typeface="Arial" panose="020B0604020202020204" pitchFamily="34" charset="0"/>
              <a:buNone/>
              <a:defRPr/>
            </a:pPr>
            <a:endParaRPr lang="en-US" sz="2600" dirty="0">
              <a:latin typeface="Times New Roman" pitchFamily="18" charset="0"/>
              <a:cs typeface="Times New Roman" pitchFamily="18" charset="0"/>
            </a:endParaRPr>
          </a:p>
          <a:p>
            <a:pPr algn="just" eaLnBrk="1" fontAlgn="auto" hangingPunct="1">
              <a:lnSpc>
                <a:spcPct val="170000"/>
              </a:lnSpc>
              <a:spcBef>
                <a:spcPts val="0"/>
              </a:spcBef>
              <a:spcAft>
                <a:spcPts val="0"/>
              </a:spcAft>
              <a:defRPr/>
            </a:pPr>
            <a:endParaRPr lang="en-US" sz="2600" dirty="0">
              <a:latin typeface="Times New Roman" pitchFamily="18" charset="0"/>
              <a:cs typeface="Times New Roman" pitchFamily="18" charset="0"/>
            </a:endParaRP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CA690-53FA-47F4-8099-FA1A53D381BC}" type="slidenum">
              <a:rPr lang="en-US" altLang="en-US" sz="1200" smtClean="0">
                <a:solidFill>
                  <a:srgbClr val="898989"/>
                </a:solidFill>
              </a:rPr>
              <a:pPr>
                <a:spcBef>
                  <a:spcPct val="0"/>
                </a:spcBef>
                <a:buFontTx/>
                <a:buNone/>
              </a:pPr>
              <a:t>26</a:t>
            </a:fld>
            <a:endParaRPr lang="en-US" altLang="en-US" sz="1200">
              <a:solidFill>
                <a:srgbClr val="898989"/>
              </a:solidFill>
            </a:endParaRPr>
          </a:p>
        </p:txBody>
      </p:sp>
    </p:spTree>
    <p:extLst>
      <p:ext uri="{BB962C8B-B14F-4D97-AF65-F5344CB8AC3E}">
        <p14:creationId xmlns:p14="http://schemas.microsoft.com/office/powerpoint/2010/main" val="3626392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04800"/>
          </a:xfrm>
        </p:spPr>
        <p:txBody>
          <a:bodyPr>
            <a:noAutofit/>
          </a:bodyPr>
          <a:lstStyle/>
          <a:p>
            <a:pPr eaLnBrk="1" hangingPunct="1"/>
            <a:br>
              <a:rPr lang="en-US" altLang="en-US" sz="2800" b="1" dirty="0">
                <a:solidFill>
                  <a:srgbClr val="0000FF"/>
                </a:solidFill>
                <a:latin typeface="Times New Roman" panose="02020603050405020304" pitchFamily="18" charset="0"/>
                <a:cs typeface="Times New Roman" panose="02020603050405020304" pitchFamily="18" charset="0"/>
              </a:rPr>
            </a:br>
            <a:r>
              <a:rPr lang="en-US" altLang="en-US" sz="2800" b="1" dirty="0">
                <a:solidFill>
                  <a:srgbClr val="0000FF"/>
                </a:solidFill>
                <a:latin typeface="Times New Roman" panose="02020603050405020304" pitchFamily="18" charset="0"/>
                <a:cs typeface="Times New Roman" panose="02020603050405020304" pitchFamily="18" charset="0"/>
              </a:rPr>
              <a:t>Limitations of Traditional  File-Based </a:t>
            </a:r>
            <a:r>
              <a:rPr lang="en-US" altLang="en-US" sz="2800" dirty="0">
                <a:latin typeface="Times New Roman" panose="02020603050405020304" pitchFamily="18" charset="0"/>
                <a:cs typeface="Times New Roman" panose="02020603050405020304" pitchFamily="18" charset="0"/>
              </a:rPr>
              <a:t>Approach-----</a:t>
            </a:r>
            <a:br>
              <a:rPr lang="en-US" altLang="en-US" sz="2800" b="1" dirty="0">
                <a:solidFill>
                  <a:srgbClr val="0000FF"/>
                </a:solidFill>
                <a:latin typeface="Times New Roman" panose="02020603050405020304" pitchFamily="18" charset="0"/>
                <a:cs typeface="Times New Roman" panose="02020603050405020304" pitchFamily="18" charset="0"/>
              </a:rPr>
            </a:br>
            <a:endParaRPr lang="en-US"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rtlCol="0">
            <a:noAutofit/>
          </a:bodyPr>
          <a:lstStyle/>
          <a:p>
            <a:pPr marL="0" indent="0" algn="just">
              <a:lnSpc>
                <a:spcPct val="170000"/>
              </a:lnSpc>
              <a:spcBef>
                <a:spcPts val="0"/>
              </a:spcBef>
              <a:buClr>
                <a:schemeClr val="accent2"/>
              </a:buClr>
              <a:buNone/>
              <a:defRPr/>
            </a:pPr>
            <a:r>
              <a:rPr kumimoji="1" lang="en-US" sz="2400" b="1" dirty="0">
                <a:solidFill>
                  <a:srgbClr val="FF0000"/>
                </a:solidFill>
                <a:latin typeface="Times New Roman" pitchFamily="18" charset="0"/>
                <a:cs typeface="Times New Roman" pitchFamily="18" charset="0"/>
              </a:rPr>
              <a:t>3. Data Inconsistency </a:t>
            </a:r>
            <a:r>
              <a:rPr kumimoji="1" lang="en-US" sz="2400" dirty="0">
                <a:latin typeface="Times New Roman" pitchFamily="18" charset="0"/>
                <a:cs typeface="Times New Roman" pitchFamily="18" charset="0"/>
              </a:rPr>
              <a:t>and</a:t>
            </a:r>
            <a:r>
              <a:rPr kumimoji="1" lang="en-US" sz="2400" b="1" dirty="0">
                <a:solidFill>
                  <a:srgbClr val="FF0000"/>
                </a:solidFill>
                <a:latin typeface="Times New Roman" pitchFamily="18" charset="0"/>
                <a:cs typeface="Times New Roman" pitchFamily="18" charset="0"/>
              </a:rPr>
              <a:t> confusion. </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Consider </a:t>
            </a:r>
            <a:r>
              <a:rPr lang="en-US" sz="2400" dirty="0">
                <a:latin typeface="Times New Roman" pitchFamily="18" charset="0"/>
                <a:cs typeface="Times New Roman" pitchFamily="18" charset="0"/>
              </a:rPr>
              <a:t>an</a:t>
            </a:r>
            <a:r>
              <a:rPr lang="en-US" sz="2400" b="1" dirty="0">
                <a:latin typeface="Times New Roman" pitchFamily="18" charset="0"/>
                <a:cs typeface="Times New Roman" pitchFamily="18" charset="0"/>
              </a:rPr>
              <a:t> organization</a:t>
            </a:r>
          </a:p>
          <a:p>
            <a:pPr algn="just">
              <a:lnSpc>
                <a:spcPct val="170000"/>
              </a:lnSpc>
              <a:spcBef>
                <a:spcPts val="0"/>
              </a:spcBef>
              <a:buClr>
                <a:schemeClr val="accent2"/>
              </a:buClr>
              <a:buFont typeface="Wingdings" panose="05000000000000000000" pitchFamily="2" charset="2"/>
              <a:buChar char="ü"/>
              <a:defRPr/>
            </a:pPr>
            <a:r>
              <a:rPr lang="en-US" sz="2400" b="1" dirty="0">
                <a:solidFill>
                  <a:srgbClr val="6600CC"/>
                </a:solidFill>
                <a:latin typeface="Times New Roman" pitchFamily="18" charset="0"/>
                <a:cs typeface="Times New Roman" pitchFamily="18" charset="0"/>
              </a:rPr>
              <a:t>Personnel Department stores </a:t>
            </a:r>
            <a:r>
              <a:rPr lang="en-US" sz="2400" dirty="0">
                <a:latin typeface="Times New Roman" pitchFamily="18" charset="0"/>
                <a:cs typeface="Times New Roman" pitchFamily="18" charset="0"/>
              </a:rPr>
              <a:t>details relating to </a:t>
            </a:r>
            <a:r>
              <a:rPr lang="en-US" sz="2400" b="1" dirty="0">
                <a:solidFill>
                  <a:srgbClr val="6600CC"/>
                </a:solidFill>
                <a:latin typeface="Times New Roman" pitchFamily="18" charset="0"/>
                <a:cs typeface="Times New Roman" pitchFamily="18" charset="0"/>
              </a:rPr>
              <a:t>each member.</a:t>
            </a:r>
          </a:p>
          <a:p>
            <a:pPr algn="just">
              <a:lnSpc>
                <a:spcPct val="170000"/>
              </a:lnSpc>
              <a:spcBef>
                <a:spcPts val="0"/>
              </a:spcBef>
              <a:buClr>
                <a:schemeClr val="accent2"/>
              </a:buClr>
              <a:buFont typeface="Wingdings" panose="05000000000000000000" pitchFamily="2" charset="2"/>
              <a:buChar char="ü"/>
              <a:defRPr/>
            </a:pPr>
            <a:r>
              <a:rPr lang="en-US" sz="2400" b="1" dirty="0">
                <a:solidFill>
                  <a:srgbClr val="6600CC"/>
                </a:solidFill>
                <a:latin typeface="Times New Roman" pitchFamily="18" charset="0"/>
                <a:cs typeface="Times New Roman" pitchFamily="18" charset="0"/>
              </a:rPr>
              <a:t>Payroll Department stores salaries </a:t>
            </a:r>
            <a:r>
              <a:rPr lang="en-US" sz="2400" dirty="0">
                <a:latin typeface="Times New Roman" pitchFamily="18" charset="0"/>
                <a:cs typeface="Times New Roman" pitchFamily="18" charset="0"/>
              </a:rPr>
              <a:t>of</a:t>
            </a:r>
            <a:r>
              <a:rPr lang="en-US" sz="2400" b="1" dirty="0">
                <a:solidFill>
                  <a:srgbClr val="6600CC"/>
                </a:solidFill>
                <a:latin typeface="Times New Roman" pitchFamily="18" charset="0"/>
                <a:cs typeface="Times New Roman" pitchFamily="18" charset="0"/>
              </a:rPr>
              <a:t> each staff</a:t>
            </a:r>
          </a:p>
          <a:p>
            <a:pPr algn="just">
              <a:lnSpc>
                <a:spcPct val="170000"/>
              </a:lnSpc>
              <a:spcBef>
                <a:spcPts val="0"/>
              </a:spcBef>
              <a:buFont typeface="Wingdings" pitchFamily="2" charset="2"/>
              <a:buChar char="§"/>
              <a:defRPr/>
            </a:pPr>
            <a:r>
              <a:rPr lang="en-US" sz="2400" dirty="0">
                <a:latin typeface="Times New Roman" pitchFamily="18" charset="0"/>
                <a:cs typeface="Times New Roman" pitchFamily="18" charset="0"/>
              </a:rPr>
              <a:t>There are </a:t>
            </a:r>
            <a:r>
              <a:rPr lang="en-US" sz="2400" b="1" dirty="0">
                <a:solidFill>
                  <a:srgbClr val="FF0000"/>
                </a:solidFill>
                <a:latin typeface="Times New Roman" pitchFamily="18" charset="0"/>
                <a:cs typeface="Times New Roman" pitchFamily="18" charset="0"/>
              </a:rPr>
              <a:t>potentially different values </a:t>
            </a:r>
            <a:r>
              <a:rPr lang="en-US" sz="2400" dirty="0">
                <a:latin typeface="Times New Roman" pitchFamily="18" charset="0"/>
                <a:cs typeface="Times New Roman" pitchFamily="18" charset="0"/>
              </a:rPr>
              <a:t>and/or different </a:t>
            </a:r>
            <a:r>
              <a:rPr lang="en-US" sz="2400" b="1" dirty="0">
                <a:solidFill>
                  <a:srgbClr val="FF0000"/>
                </a:solidFill>
                <a:latin typeface="Times New Roman" pitchFamily="18" charset="0"/>
                <a:cs typeface="Times New Roman" pitchFamily="18" charset="0"/>
              </a:rPr>
              <a:t>formats </a:t>
            </a:r>
            <a:r>
              <a:rPr lang="en-US" sz="2400" dirty="0">
                <a:latin typeface="Times New Roman" pitchFamily="18" charset="0"/>
                <a:cs typeface="Times New Roman" pitchFamily="18" charset="0"/>
              </a:rPr>
              <a:t>for the </a:t>
            </a:r>
            <a:r>
              <a:rPr lang="en-US" sz="2400" b="1" dirty="0">
                <a:solidFill>
                  <a:srgbClr val="FF0000"/>
                </a:solidFill>
                <a:latin typeface="Times New Roman" pitchFamily="18" charset="0"/>
                <a:cs typeface="Times New Roman" pitchFamily="18" charset="0"/>
              </a:rPr>
              <a:t>same item.</a:t>
            </a:r>
          </a:p>
          <a:p>
            <a:pPr algn="just">
              <a:lnSpc>
                <a:spcPct val="170000"/>
              </a:lnSpc>
              <a:spcBef>
                <a:spcPts val="0"/>
              </a:spcBef>
              <a:buFont typeface="Wingdings" pitchFamily="2" charset="2"/>
              <a:buChar char="§"/>
              <a:defRPr/>
            </a:pPr>
            <a:r>
              <a:rPr lang="en-US" sz="2400" b="1" dirty="0">
                <a:solidFill>
                  <a:srgbClr val="006600"/>
                </a:solidFill>
                <a:latin typeface="Times New Roman" pitchFamily="18" charset="0"/>
                <a:cs typeface="Times New Roman" pitchFamily="18" charset="0"/>
              </a:rPr>
              <a:t>Consider </a:t>
            </a:r>
            <a:r>
              <a:rPr lang="en-US" sz="2400" dirty="0">
                <a:latin typeface="Times New Roman" pitchFamily="18" charset="0"/>
                <a:cs typeface="Times New Roman" pitchFamily="18" charset="0"/>
              </a:rPr>
              <a:t>the</a:t>
            </a:r>
            <a:r>
              <a:rPr lang="en-US" sz="2400" b="1" dirty="0">
                <a:solidFill>
                  <a:srgbClr val="006600"/>
                </a:solidFill>
                <a:latin typeface="Times New Roman" pitchFamily="18" charset="0"/>
                <a:cs typeface="Times New Roman" pitchFamily="18" charset="0"/>
              </a:rPr>
              <a:t> duplication </a:t>
            </a:r>
            <a:r>
              <a:rPr lang="en-US" sz="2400" dirty="0">
                <a:latin typeface="Times New Roman" pitchFamily="18" charset="0"/>
                <a:cs typeface="Times New Roman" pitchFamily="18" charset="0"/>
              </a:rPr>
              <a:t>of</a:t>
            </a:r>
            <a:r>
              <a:rPr lang="en-US" sz="2400" b="1" dirty="0">
                <a:solidFill>
                  <a:srgbClr val="006600"/>
                </a:solidFill>
                <a:latin typeface="Times New Roman" pitchFamily="18" charset="0"/>
                <a:cs typeface="Times New Roman" pitchFamily="18" charset="0"/>
              </a:rPr>
              <a:t> data </a:t>
            </a:r>
            <a:r>
              <a:rPr lang="en-US" sz="2400" dirty="0">
                <a:latin typeface="Times New Roman" pitchFamily="18" charset="0"/>
                <a:cs typeface="Times New Roman" pitchFamily="18" charset="0"/>
              </a:rPr>
              <a:t>between the </a:t>
            </a:r>
            <a:r>
              <a:rPr lang="en-US" sz="2400" b="1" dirty="0">
                <a:solidFill>
                  <a:srgbClr val="006600"/>
                </a:solidFill>
                <a:latin typeface="Times New Roman" pitchFamily="18" charset="0"/>
                <a:cs typeface="Times New Roman" pitchFamily="18" charset="0"/>
              </a:rPr>
              <a:t>payroll </a:t>
            </a:r>
            <a:r>
              <a:rPr lang="en-US" sz="2400" dirty="0">
                <a:latin typeface="Times New Roman" pitchFamily="18" charset="0"/>
                <a:cs typeface="Times New Roman" pitchFamily="18" charset="0"/>
              </a:rPr>
              <a:t>and</a:t>
            </a:r>
            <a:r>
              <a:rPr lang="en-US" sz="2400" b="1" dirty="0">
                <a:solidFill>
                  <a:srgbClr val="006600"/>
                </a:solidFill>
                <a:latin typeface="Times New Roman" pitchFamily="18" charset="0"/>
                <a:cs typeface="Times New Roman" pitchFamily="18" charset="0"/>
              </a:rPr>
              <a:t> personnel departments.</a:t>
            </a:r>
          </a:p>
          <a:p>
            <a:pPr algn="just">
              <a:lnSpc>
                <a:spcPct val="170000"/>
              </a:lnSpc>
              <a:spcBef>
                <a:spcPts val="0"/>
              </a:spcBef>
              <a:buFont typeface="Wingdings" pitchFamily="2" charset="2"/>
              <a:buChar char="§"/>
              <a:defRPr/>
            </a:pPr>
            <a:r>
              <a:rPr lang="en-US" sz="2400" dirty="0">
                <a:latin typeface="Times New Roman" pitchFamily="18" charset="0"/>
                <a:cs typeface="Times New Roman" pitchFamily="18" charset="0"/>
              </a:rPr>
              <a:t> If an </a:t>
            </a:r>
            <a:r>
              <a:rPr lang="en-US" sz="2400" b="1" dirty="0">
                <a:solidFill>
                  <a:srgbClr val="0000FF"/>
                </a:solidFill>
                <a:latin typeface="Times New Roman" pitchFamily="18" charset="0"/>
                <a:cs typeface="Times New Roman" pitchFamily="18" charset="0"/>
              </a:rPr>
              <a:t>employee moves house </a:t>
            </a:r>
            <a:r>
              <a:rPr lang="en-US" sz="2400" dirty="0">
                <a:latin typeface="Times New Roman" pitchFamily="18" charset="0"/>
                <a:cs typeface="Times New Roman" pitchFamily="18" charset="0"/>
              </a:rPr>
              <a:t>and the </a:t>
            </a:r>
            <a:r>
              <a:rPr lang="en-US" sz="2400" b="1" dirty="0">
                <a:solidFill>
                  <a:srgbClr val="0000FF"/>
                </a:solidFill>
                <a:latin typeface="Times New Roman" pitchFamily="18" charset="0"/>
                <a:cs typeface="Times New Roman" pitchFamily="18" charset="0"/>
              </a:rPr>
              <a:t>change </a:t>
            </a:r>
            <a:r>
              <a:rPr lang="en-US" sz="2400" dirty="0">
                <a:latin typeface="Times New Roman" pitchFamily="18" charset="0"/>
                <a:cs typeface="Times New Roman" pitchFamily="18" charset="0"/>
              </a:rPr>
              <a:t>of</a:t>
            </a:r>
            <a:r>
              <a:rPr lang="en-US" sz="2400" b="1" dirty="0">
                <a:solidFill>
                  <a:srgbClr val="0000FF"/>
                </a:solidFill>
                <a:latin typeface="Times New Roman" pitchFamily="18" charset="0"/>
                <a:cs typeface="Times New Roman" pitchFamily="18" charset="0"/>
              </a:rPr>
              <a:t> address </a:t>
            </a:r>
            <a:r>
              <a:rPr lang="en-US" sz="2400" dirty="0">
                <a:latin typeface="Times New Roman" pitchFamily="18" charset="0"/>
                <a:cs typeface="Times New Roman" pitchFamily="18" charset="0"/>
              </a:rPr>
              <a:t>is </a:t>
            </a:r>
            <a:r>
              <a:rPr lang="en-US" sz="2400" b="1" dirty="0">
                <a:solidFill>
                  <a:srgbClr val="0000FF"/>
                </a:solidFill>
                <a:latin typeface="Times New Roman" pitchFamily="18" charset="0"/>
                <a:cs typeface="Times New Roman" pitchFamily="18" charset="0"/>
              </a:rPr>
              <a:t>communicated </a:t>
            </a:r>
            <a:r>
              <a:rPr lang="en-US" sz="2400" dirty="0">
                <a:latin typeface="Times New Roman" pitchFamily="18" charset="0"/>
                <a:cs typeface="Times New Roman" pitchFamily="18" charset="0"/>
              </a:rPr>
              <a:t>only to </a:t>
            </a:r>
            <a:r>
              <a:rPr lang="en-US" sz="2400" b="1" dirty="0">
                <a:solidFill>
                  <a:srgbClr val="0000FF"/>
                </a:solidFill>
                <a:latin typeface="Times New Roman" pitchFamily="18" charset="0"/>
                <a:cs typeface="Times New Roman" pitchFamily="18" charset="0"/>
              </a:rPr>
              <a:t>personnel</a:t>
            </a:r>
            <a:r>
              <a:rPr lang="en-US" sz="2400"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and </a:t>
            </a:r>
            <a:r>
              <a:rPr lang="en-US" sz="2400" b="1" dirty="0">
                <a:solidFill>
                  <a:srgbClr val="FF0000"/>
                </a:solidFill>
                <a:latin typeface="Times New Roman" pitchFamily="18" charset="0"/>
                <a:cs typeface="Times New Roman" pitchFamily="18" charset="0"/>
              </a:rPr>
              <a:t>not </a:t>
            </a:r>
            <a:r>
              <a:rPr lang="en-US" sz="2400" dirty="0">
                <a:latin typeface="Times New Roman" pitchFamily="18" charset="0"/>
                <a:cs typeface="Times New Roman" pitchFamily="18" charset="0"/>
              </a:rPr>
              <a:t>to</a:t>
            </a:r>
            <a:r>
              <a:rPr lang="en-US" sz="2400" b="1" dirty="0">
                <a:solidFill>
                  <a:srgbClr val="FF0000"/>
                </a:solidFill>
                <a:latin typeface="Times New Roman" pitchFamily="18" charset="0"/>
                <a:cs typeface="Times New Roman" pitchFamily="18" charset="0"/>
              </a:rPr>
              <a:t> payroll, </a:t>
            </a:r>
            <a:r>
              <a:rPr lang="en-US" sz="2400" dirty="0">
                <a:latin typeface="Times New Roman" pitchFamily="18" charset="0"/>
                <a:cs typeface="Times New Roman" pitchFamily="18" charset="0"/>
              </a:rPr>
              <a:t>the</a:t>
            </a:r>
            <a:r>
              <a:rPr lang="en-US" sz="2400" b="1" dirty="0">
                <a:solidFill>
                  <a:srgbClr val="FF0000"/>
                </a:solidFill>
                <a:latin typeface="Times New Roman" pitchFamily="18" charset="0"/>
                <a:cs typeface="Times New Roman" pitchFamily="18" charset="0"/>
              </a:rPr>
              <a:t> person’s pay slip </a:t>
            </a:r>
            <a:r>
              <a:rPr lang="en-US" sz="2400" dirty="0">
                <a:latin typeface="Times New Roman" pitchFamily="18" charset="0"/>
                <a:cs typeface="Times New Roman" pitchFamily="18" charset="0"/>
              </a:rPr>
              <a:t>will be </a:t>
            </a:r>
            <a:r>
              <a:rPr lang="en-US" sz="2400" b="1" dirty="0">
                <a:solidFill>
                  <a:srgbClr val="FF0000"/>
                </a:solidFill>
                <a:latin typeface="Times New Roman" pitchFamily="18" charset="0"/>
                <a:cs typeface="Times New Roman" pitchFamily="18" charset="0"/>
              </a:rPr>
              <a:t>sent </a:t>
            </a:r>
            <a:r>
              <a:rPr lang="en-US" sz="2400" dirty="0">
                <a:latin typeface="Times New Roman" pitchFamily="18" charset="0"/>
                <a:cs typeface="Times New Roman" pitchFamily="18" charset="0"/>
              </a:rPr>
              <a:t>to the </a:t>
            </a:r>
            <a:r>
              <a:rPr lang="en-US" sz="2400" b="1" dirty="0">
                <a:solidFill>
                  <a:srgbClr val="FF0000"/>
                </a:solidFill>
                <a:latin typeface="Times New Roman" pitchFamily="18" charset="0"/>
                <a:cs typeface="Times New Roman" pitchFamily="18" charset="0"/>
              </a:rPr>
              <a:t>wrong address</a:t>
            </a:r>
            <a:r>
              <a:rPr lang="en-US" sz="2400" dirty="0">
                <a:solidFill>
                  <a:srgbClr val="FF0000"/>
                </a:solidFill>
                <a:latin typeface="Times New Roman" pitchFamily="18" charset="0"/>
                <a:cs typeface="Times New Roman" pitchFamily="18" charset="0"/>
              </a:rPr>
              <a:t>.</a:t>
            </a: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CA690-53FA-47F4-8099-FA1A53D381BC}" type="slidenum">
              <a:rPr lang="en-US" altLang="en-US" sz="1200" smtClean="0">
                <a:solidFill>
                  <a:srgbClr val="898989"/>
                </a:solidFill>
              </a:rPr>
              <a:pPr>
                <a:spcBef>
                  <a:spcPct val="0"/>
                </a:spcBef>
                <a:buFontTx/>
                <a:buNone/>
              </a:pPr>
              <a:t>27</a:t>
            </a:fld>
            <a:endParaRPr lang="en-US" altLang="en-US" sz="1200">
              <a:solidFill>
                <a:srgbClr val="898989"/>
              </a:solidFill>
            </a:endParaRPr>
          </a:p>
        </p:txBody>
      </p:sp>
    </p:spTree>
    <p:extLst>
      <p:ext uri="{BB962C8B-B14F-4D97-AF65-F5344CB8AC3E}">
        <p14:creationId xmlns:p14="http://schemas.microsoft.com/office/powerpoint/2010/main" val="996605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04800"/>
          </a:xfrm>
        </p:spPr>
        <p:txBody>
          <a:bodyPr>
            <a:noAutofit/>
          </a:bodyPr>
          <a:lstStyle/>
          <a:p>
            <a:pPr eaLnBrk="1" hangingPunct="1"/>
            <a:br>
              <a:rPr lang="en-US" altLang="en-US" sz="2800" b="1" dirty="0">
                <a:solidFill>
                  <a:srgbClr val="0000FF"/>
                </a:solidFill>
                <a:latin typeface="Times New Roman" panose="02020603050405020304" pitchFamily="18" charset="0"/>
                <a:cs typeface="Times New Roman" panose="02020603050405020304" pitchFamily="18" charset="0"/>
              </a:rPr>
            </a:br>
            <a:r>
              <a:rPr lang="en-US" altLang="en-US" sz="2800" b="1" dirty="0">
                <a:solidFill>
                  <a:srgbClr val="0000FF"/>
                </a:solidFill>
                <a:latin typeface="Times New Roman" panose="02020603050405020304" pitchFamily="18" charset="0"/>
                <a:cs typeface="Times New Roman" panose="02020603050405020304" pitchFamily="18" charset="0"/>
              </a:rPr>
              <a:t>Limitations of Traditional  File-Based </a:t>
            </a:r>
            <a:r>
              <a:rPr lang="en-US" altLang="en-US" sz="2800" dirty="0">
                <a:latin typeface="Times New Roman" panose="02020603050405020304" pitchFamily="18" charset="0"/>
                <a:cs typeface="Times New Roman" panose="02020603050405020304" pitchFamily="18" charset="0"/>
              </a:rPr>
              <a:t>Approach-----</a:t>
            </a:r>
            <a:br>
              <a:rPr lang="en-US" altLang="en-US" sz="2800" b="1" dirty="0">
                <a:solidFill>
                  <a:srgbClr val="0000FF"/>
                </a:solidFill>
                <a:latin typeface="Times New Roman" panose="02020603050405020304" pitchFamily="18" charset="0"/>
                <a:cs typeface="Times New Roman" panose="02020603050405020304" pitchFamily="18" charset="0"/>
              </a:rPr>
            </a:br>
            <a:endParaRPr lang="en-US"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rtlCol="0">
            <a:noAutofit/>
          </a:bodyPr>
          <a:lstStyle/>
          <a:p>
            <a:pPr marL="0" indent="0" algn="just">
              <a:lnSpc>
                <a:spcPct val="150000"/>
              </a:lnSpc>
              <a:spcBef>
                <a:spcPct val="0"/>
              </a:spcBef>
              <a:buNone/>
            </a:pPr>
            <a:r>
              <a:rPr lang="en-US" altLang="en-US" sz="2600" b="1" dirty="0">
                <a:solidFill>
                  <a:srgbClr val="FF0000"/>
                </a:solidFill>
                <a:latin typeface="Times New Roman" panose="02020603050405020304" pitchFamily="18" charset="0"/>
                <a:cs typeface="Times New Roman" panose="02020603050405020304" pitchFamily="18" charset="0"/>
              </a:rPr>
              <a:t>4</a:t>
            </a:r>
            <a:r>
              <a:rPr lang="en-US" altLang="en-US" sz="2400" b="1" dirty="0">
                <a:solidFill>
                  <a:srgbClr val="FF0000"/>
                </a:solidFill>
                <a:latin typeface="Times New Roman" panose="02020603050405020304" pitchFamily="18" charset="0"/>
                <a:cs typeface="Times New Roman" panose="02020603050405020304" pitchFamily="18" charset="0"/>
              </a:rPr>
              <a:t>. Data Dependence</a:t>
            </a:r>
          </a:p>
          <a:p>
            <a:pPr algn="just">
              <a:lnSpc>
                <a:spcPct val="150000"/>
              </a:lnSpc>
              <a:spcBef>
                <a:spcPct val="0"/>
              </a:spcBef>
              <a:buFont typeface="Wingdings" panose="05000000000000000000" pitchFamily="2" charset="2"/>
              <a:buChar char="§"/>
            </a:pPr>
            <a:r>
              <a:rPr lang="en-US" altLang="en-US" sz="2400" b="1" dirty="0">
                <a:solidFill>
                  <a:srgbClr val="006600"/>
                </a:solidFill>
                <a:latin typeface="Times New Roman" panose="02020603050405020304" pitchFamily="18" charset="0"/>
                <a:cs typeface="Times New Roman" panose="02020603050405020304" pitchFamily="18" charset="0"/>
              </a:rPr>
              <a:t>File structure </a:t>
            </a:r>
            <a:r>
              <a:rPr lang="en-US" altLang="en-US" sz="2400" dirty="0">
                <a:latin typeface="Times New Roman" panose="02020603050405020304" pitchFamily="18" charset="0"/>
                <a:cs typeface="Times New Roman" panose="02020603050405020304" pitchFamily="18" charset="0"/>
              </a:rPr>
              <a:t>is defined in the </a:t>
            </a:r>
            <a:r>
              <a:rPr lang="en-US" altLang="en-US" sz="2400" b="1" dirty="0">
                <a:solidFill>
                  <a:srgbClr val="006600"/>
                </a:solidFill>
                <a:latin typeface="Times New Roman" panose="02020603050405020304" pitchFamily="18" charset="0"/>
                <a:cs typeface="Times New Roman" panose="02020603050405020304" pitchFamily="18" charset="0"/>
              </a:rPr>
              <a:t>program code</a:t>
            </a:r>
            <a:r>
              <a:rPr lang="en-US" altLang="en-US" sz="2400" dirty="0">
                <a:solidFill>
                  <a:srgbClr val="0066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and is </a:t>
            </a:r>
            <a:r>
              <a:rPr lang="en-GB" altLang="en-US" sz="2400" b="1" dirty="0">
                <a:solidFill>
                  <a:srgbClr val="FF3300"/>
                </a:solidFill>
                <a:latin typeface="Times New Roman" panose="02020603050405020304" pitchFamily="18" charset="0"/>
                <a:cs typeface="Times New Roman" panose="02020603050405020304" pitchFamily="18" charset="0"/>
              </a:rPr>
              <a:t>dependent </a:t>
            </a:r>
            <a:r>
              <a:rPr lang="en-GB" altLang="en-US" sz="2400" dirty="0">
                <a:latin typeface="Times New Roman" panose="02020603050405020304" pitchFamily="18" charset="0"/>
                <a:cs typeface="Times New Roman" panose="02020603050405020304" pitchFamily="18" charset="0"/>
              </a:rPr>
              <a:t>on the </a:t>
            </a:r>
            <a:r>
              <a:rPr lang="en-GB" altLang="en-US" sz="2400" b="1" dirty="0">
                <a:solidFill>
                  <a:srgbClr val="FF3300"/>
                </a:solidFill>
                <a:latin typeface="Times New Roman" panose="02020603050405020304" pitchFamily="18" charset="0"/>
                <a:cs typeface="Times New Roman" panose="02020603050405020304" pitchFamily="18" charset="0"/>
              </a:rPr>
              <a:t>application programming language</a:t>
            </a:r>
            <a:r>
              <a:rPr lang="en-GB" altLang="en-US" sz="2400"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t>
            </a:r>
          </a:p>
          <a:p>
            <a:pPr algn="just">
              <a:lnSpc>
                <a:spcPct val="150000"/>
              </a:lnSpc>
              <a:spcBef>
                <a:spcPct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Each </a:t>
            </a:r>
            <a:r>
              <a:rPr lang="en-US" altLang="en-US" sz="2400" b="1" dirty="0">
                <a:solidFill>
                  <a:srgbClr val="0000FF"/>
                </a:solidFill>
                <a:latin typeface="Times New Roman" panose="02020603050405020304" pitchFamily="18" charset="0"/>
                <a:cs typeface="Times New Roman" panose="02020603050405020304" pitchFamily="18" charset="0"/>
              </a:rPr>
              <a:t>application program </a:t>
            </a:r>
            <a:r>
              <a:rPr lang="en-US" altLang="en-US" sz="2400" dirty="0">
                <a:latin typeface="Times New Roman" panose="02020603050405020304" pitchFamily="18" charset="0"/>
                <a:cs typeface="Times New Roman" panose="02020603050405020304" pitchFamily="18" charset="0"/>
              </a:rPr>
              <a:t>must have its own </a:t>
            </a:r>
            <a:r>
              <a:rPr lang="en-US" altLang="en-US" sz="2400" b="1" dirty="0">
                <a:solidFill>
                  <a:srgbClr val="0000FF"/>
                </a:solidFill>
                <a:latin typeface="Times New Roman" panose="02020603050405020304" pitchFamily="18" charset="0"/>
                <a:cs typeface="Times New Roman" panose="02020603050405020304" pitchFamily="18" charset="0"/>
              </a:rPr>
              <a:t>processing routines</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for </a:t>
            </a:r>
            <a:r>
              <a:rPr lang="en-US" altLang="en-US" sz="2400" b="1" dirty="0">
                <a:solidFill>
                  <a:srgbClr val="D60093"/>
                </a:solidFill>
                <a:latin typeface="Times New Roman" panose="02020603050405020304" pitchFamily="18" charset="0"/>
                <a:cs typeface="Times New Roman" panose="02020603050405020304" pitchFamily="18" charset="0"/>
              </a:rPr>
              <a:t>reading, inserting, updating </a:t>
            </a:r>
            <a:r>
              <a:rPr lang="en-US" altLang="en-US" sz="2400" dirty="0">
                <a:latin typeface="Times New Roman" panose="02020603050405020304" pitchFamily="18" charset="0"/>
                <a:cs typeface="Times New Roman" panose="02020603050405020304" pitchFamily="18" charset="0"/>
              </a:rPr>
              <a:t>and </a:t>
            </a:r>
            <a:r>
              <a:rPr lang="en-US" altLang="en-US" sz="2400" b="1" dirty="0">
                <a:solidFill>
                  <a:srgbClr val="D60093"/>
                </a:solidFill>
                <a:latin typeface="Times New Roman" panose="02020603050405020304" pitchFamily="18" charset="0"/>
                <a:cs typeface="Times New Roman" panose="02020603050405020304" pitchFamily="18" charset="0"/>
              </a:rPr>
              <a:t>deleting </a:t>
            </a:r>
            <a:r>
              <a:rPr lang="en-US" altLang="en-US" sz="2400" dirty="0">
                <a:latin typeface="Times New Roman" panose="02020603050405020304" pitchFamily="18" charset="0"/>
                <a:cs typeface="Times New Roman" panose="02020603050405020304" pitchFamily="18" charset="0"/>
              </a:rPr>
              <a:t>data.</a:t>
            </a:r>
          </a:p>
          <a:p>
            <a:pPr marL="361950" indent="-361950" algn="just">
              <a:lnSpc>
                <a:spcPct val="150000"/>
              </a:lnSpc>
              <a:spcBef>
                <a:spcPct val="0"/>
              </a:spcBef>
              <a:buNone/>
            </a:pPr>
            <a:r>
              <a:rPr lang="en-US" altLang="en-US" sz="2400" b="1" dirty="0">
                <a:solidFill>
                  <a:srgbClr val="FF0000"/>
                </a:solidFill>
                <a:latin typeface="Times New Roman" panose="02020603050405020304" pitchFamily="18" charset="0"/>
                <a:cs typeface="Times New Roman" panose="02020603050405020304" pitchFamily="18" charset="0"/>
              </a:rPr>
              <a:t>5. Incompatible file formats (Lack of Data Sharing </a:t>
            </a:r>
            <a:r>
              <a:rPr lang="en-US" altLang="en-US" sz="2400" dirty="0">
                <a:latin typeface="Times New Roman" panose="02020603050405020304" pitchFamily="18" charset="0"/>
                <a:cs typeface="Times New Roman" panose="02020603050405020304" pitchFamily="18" charset="0"/>
              </a:rPr>
              <a:t>and</a:t>
            </a:r>
            <a:r>
              <a:rPr lang="en-US" altLang="en-US" sz="2400" b="1" dirty="0">
                <a:solidFill>
                  <a:srgbClr val="FF0000"/>
                </a:solidFill>
                <a:latin typeface="Times New Roman" panose="02020603050405020304" pitchFamily="18" charset="0"/>
                <a:cs typeface="Times New Roman" panose="02020603050405020304" pitchFamily="18" charset="0"/>
              </a:rPr>
              <a:t> Availability)</a:t>
            </a:r>
          </a:p>
          <a:p>
            <a:pPr algn="just">
              <a:lnSpc>
                <a:spcPct val="150000"/>
              </a:lnSpc>
              <a:spcBef>
                <a:spcPct val="0"/>
              </a:spcBef>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Programs </a:t>
            </a:r>
            <a:r>
              <a:rPr lang="en-US" altLang="en-US" sz="2400" dirty="0">
                <a:latin typeface="Times New Roman" panose="02020603050405020304" pitchFamily="18" charset="0"/>
                <a:cs typeface="Times New Roman" panose="02020603050405020304" pitchFamily="18" charset="0"/>
              </a:rPr>
              <a:t>are written in </a:t>
            </a:r>
            <a:r>
              <a:rPr lang="en-US" altLang="en-US" sz="2400" b="1" dirty="0">
                <a:latin typeface="Times New Roman" panose="02020603050405020304" pitchFamily="18" charset="0"/>
                <a:cs typeface="Times New Roman" panose="02020603050405020304" pitchFamily="18" charset="0"/>
              </a:rPr>
              <a:t>different languages, </a:t>
            </a:r>
            <a:r>
              <a:rPr lang="en-US" altLang="en-US" sz="2400" dirty="0">
                <a:latin typeface="Times New Roman" panose="02020603050405020304" pitchFamily="18" charset="0"/>
                <a:cs typeface="Times New Roman" panose="02020603050405020304" pitchFamily="18" charset="0"/>
              </a:rPr>
              <a:t>and so </a:t>
            </a:r>
            <a:r>
              <a:rPr lang="en-US" altLang="en-US" sz="2400" b="1" dirty="0">
                <a:latin typeface="Times New Roman" panose="02020603050405020304" pitchFamily="18" charset="0"/>
                <a:cs typeface="Times New Roman" panose="02020603050405020304" pitchFamily="18" charset="0"/>
              </a:rPr>
              <a:t>cannot easily access </a:t>
            </a:r>
            <a:r>
              <a:rPr lang="en-US" altLang="en-US" sz="2400" dirty="0">
                <a:latin typeface="Times New Roman" panose="02020603050405020304" pitchFamily="18" charset="0"/>
                <a:cs typeface="Times New Roman" panose="02020603050405020304" pitchFamily="18" charset="0"/>
              </a:rPr>
              <a:t>each others </a:t>
            </a:r>
            <a:r>
              <a:rPr lang="en-US" altLang="en-US" sz="2400" b="1" dirty="0">
                <a:latin typeface="Times New Roman" panose="02020603050405020304" pitchFamily="18" charset="0"/>
                <a:cs typeface="Times New Roman" panose="02020603050405020304" pitchFamily="18" charset="0"/>
              </a:rPr>
              <a:t>files</a:t>
            </a:r>
            <a:r>
              <a:rPr lang="en-US" altLang="en-US" sz="2400" dirty="0">
                <a:latin typeface="Times New Roman" panose="02020603050405020304" pitchFamily="18" charset="0"/>
                <a:cs typeface="Times New Roman" panose="02020603050405020304" pitchFamily="18" charset="0"/>
              </a:rPr>
              <a:t>.</a:t>
            </a:r>
          </a:p>
          <a:p>
            <a:pPr algn="just">
              <a:lnSpc>
                <a:spcPct val="150000"/>
              </a:lnSpc>
              <a:spcBef>
                <a:spcPct val="0"/>
              </a:spcBef>
              <a:buFont typeface="Wingdings" panose="05000000000000000000" pitchFamily="2" charset="2"/>
              <a:buChar char="§"/>
            </a:pPr>
            <a:r>
              <a:rPr lang="en-US" altLang="en-US" sz="2400" b="1" dirty="0" err="1">
                <a:latin typeface="Times New Roman" panose="02020603050405020304" pitchFamily="18" charset="0"/>
                <a:cs typeface="Times New Roman" panose="02020603050405020304" pitchFamily="18" charset="0"/>
              </a:rPr>
              <a:t>Eg</a:t>
            </a:r>
            <a:r>
              <a:rPr lang="en-US" altLang="en-US" sz="2400" b="1" dirty="0">
                <a:latin typeface="Times New Roman" panose="02020603050405020304" pitchFamily="18" charset="0"/>
                <a:cs typeface="Times New Roman" panose="02020603050405020304" pitchFamily="18" charset="0"/>
              </a:rPr>
              <a:t>. </a:t>
            </a:r>
          </a:p>
          <a:p>
            <a:pPr algn="just">
              <a:lnSpc>
                <a:spcPct val="150000"/>
              </a:lnSpc>
              <a:spcBef>
                <a:spcPct val="0"/>
              </a:spcBef>
              <a:buFont typeface="Wingdings" panose="05000000000000000000" pitchFamily="2" charset="2"/>
              <a:buChar char="ü"/>
            </a:pPr>
            <a:r>
              <a:rPr lang="en-US" altLang="en-US" sz="2400" b="1" dirty="0">
                <a:solidFill>
                  <a:srgbClr val="FF3300"/>
                </a:solidFill>
                <a:latin typeface="Times New Roman" panose="02020603050405020304" pitchFamily="18" charset="0"/>
                <a:cs typeface="Times New Roman" panose="02020603050405020304" pitchFamily="18" charset="0"/>
              </a:rPr>
              <a:t>personnel writes in C </a:t>
            </a:r>
          </a:p>
          <a:p>
            <a:pPr algn="just">
              <a:lnSpc>
                <a:spcPct val="150000"/>
              </a:lnSpc>
              <a:spcBef>
                <a:spcPct val="0"/>
              </a:spcBef>
              <a:buFont typeface="Wingdings" panose="05000000000000000000" pitchFamily="2" charset="2"/>
              <a:buChar char="ü"/>
            </a:pPr>
            <a:r>
              <a:rPr lang="en-US" altLang="en-US" sz="2400" b="1" dirty="0">
                <a:solidFill>
                  <a:srgbClr val="FF3300"/>
                </a:solidFill>
                <a:latin typeface="Times New Roman" panose="02020603050405020304" pitchFamily="18" charset="0"/>
                <a:cs typeface="Times New Roman" panose="02020603050405020304" pitchFamily="18" charset="0"/>
              </a:rPr>
              <a:t>payroll writes in COBOL</a:t>
            </a:r>
          </a:p>
          <a:p>
            <a:pPr algn="just">
              <a:lnSpc>
                <a:spcPct val="150000"/>
              </a:lnSpc>
              <a:spcBef>
                <a:spcPct val="0"/>
              </a:spcBef>
              <a:buNone/>
            </a:pPr>
            <a:endParaRPr lang="en-US" altLang="en-US" sz="2600" dirty="0">
              <a:latin typeface="Times New Roman" panose="02020603050405020304" pitchFamily="18" charset="0"/>
              <a:cs typeface="Times New Roman" panose="02020603050405020304" pitchFamily="18" charset="0"/>
            </a:endParaRPr>
          </a:p>
          <a:p>
            <a:pPr algn="just">
              <a:lnSpc>
                <a:spcPct val="150000"/>
              </a:lnSpc>
              <a:spcBef>
                <a:spcPct val="0"/>
              </a:spcBef>
              <a:buNone/>
            </a:pPr>
            <a:endParaRPr lang="en-US" altLang="en-US" sz="2600" dirty="0">
              <a:latin typeface="Times New Roman" panose="02020603050405020304" pitchFamily="18" charset="0"/>
              <a:cs typeface="Times New Roman" panose="02020603050405020304" pitchFamily="18" charset="0"/>
            </a:endParaRP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CA690-53FA-47F4-8099-FA1A53D381BC}" type="slidenum">
              <a:rPr lang="en-US" altLang="en-US" sz="1200" smtClean="0">
                <a:solidFill>
                  <a:srgbClr val="898989"/>
                </a:solidFill>
              </a:rPr>
              <a:pPr>
                <a:spcBef>
                  <a:spcPct val="0"/>
                </a:spcBef>
                <a:buFontTx/>
                <a:buNone/>
              </a:pPr>
              <a:t>28</a:t>
            </a:fld>
            <a:endParaRPr lang="en-US" altLang="en-US" sz="1200">
              <a:solidFill>
                <a:srgbClr val="898989"/>
              </a:solidFill>
            </a:endParaRPr>
          </a:p>
        </p:txBody>
      </p:sp>
    </p:spTree>
    <p:extLst>
      <p:ext uri="{BB962C8B-B14F-4D97-AF65-F5344CB8AC3E}">
        <p14:creationId xmlns:p14="http://schemas.microsoft.com/office/powerpoint/2010/main" val="2442104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04800"/>
          </a:xfrm>
        </p:spPr>
        <p:txBody>
          <a:bodyPr>
            <a:noAutofit/>
          </a:bodyPr>
          <a:lstStyle/>
          <a:p>
            <a:pPr eaLnBrk="1" hangingPunct="1"/>
            <a:br>
              <a:rPr lang="en-US" altLang="en-US" sz="2800" b="1" dirty="0">
                <a:solidFill>
                  <a:srgbClr val="0000FF"/>
                </a:solidFill>
                <a:latin typeface="Times New Roman" panose="02020603050405020304" pitchFamily="18" charset="0"/>
                <a:cs typeface="Times New Roman" panose="02020603050405020304" pitchFamily="18" charset="0"/>
              </a:rPr>
            </a:br>
            <a:r>
              <a:rPr lang="en-US" altLang="en-US" sz="2800" b="1" dirty="0">
                <a:solidFill>
                  <a:srgbClr val="0000FF"/>
                </a:solidFill>
                <a:latin typeface="Times New Roman" panose="02020603050405020304" pitchFamily="18" charset="0"/>
                <a:cs typeface="Times New Roman" panose="02020603050405020304" pitchFamily="18" charset="0"/>
              </a:rPr>
              <a:t>Limitations of Traditional  File-Based </a:t>
            </a:r>
            <a:r>
              <a:rPr lang="en-US" altLang="en-US" sz="2800" dirty="0">
                <a:latin typeface="Times New Roman" panose="02020603050405020304" pitchFamily="18" charset="0"/>
                <a:cs typeface="Times New Roman" panose="02020603050405020304" pitchFamily="18" charset="0"/>
              </a:rPr>
              <a:t>Approach-----</a:t>
            </a:r>
            <a:br>
              <a:rPr lang="en-US" altLang="en-US" sz="2800" b="1" dirty="0">
                <a:solidFill>
                  <a:srgbClr val="0000FF"/>
                </a:solidFill>
                <a:latin typeface="Times New Roman" panose="02020603050405020304" pitchFamily="18" charset="0"/>
                <a:cs typeface="Times New Roman" panose="02020603050405020304" pitchFamily="18" charset="0"/>
              </a:rPr>
            </a:br>
            <a:endParaRPr lang="en-US"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rtlCol="0">
            <a:noAutofit/>
          </a:bodyPr>
          <a:lstStyle/>
          <a:p>
            <a:pPr algn="just">
              <a:lnSpc>
                <a:spcPct val="150000"/>
              </a:lnSpc>
              <a:spcBef>
                <a:spcPts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Suppose </a:t>
            </a:r>
            <a:r>
              <a:rPr lang="en-US" altLang="en-US" sz="2400" b="1" dirty="0">
                <a:solidFill>
                  <a:srgbClr val="660033"/>
                </a:solidFill>
                <a:latin typeface="Times New Roman" panose="02020603050405020304" pitchFamily="18" charset="0"/>
                <a:cs typeface="Times New Roman" panose="02020603050405020304" pitchFamily="18" charset="0"/>
              </a:rPr>
              <a:t>payroll </a:t>
            </a:r>
            <a:r>
              <a:rPr lang="en-US" altLang="en-US" sz="2400" dirty="0">
                <a:latin typeface="Times New Roman" panose="02020603050405020304" pitchFamily="18" charset="0"/>
                <a:cs typeface="Times New Roman" panose="02020603050405020304" pitchFamily="18" charset="0"/>
              </a:rPr>
              <a:t>wants to</a:t>
            </a:r>
            <a:r>
              <a:rPr lang="en-US" altLang="en-US" sz="2400" b="1" dirty="0">
                <a:solidFill>
                  <a:srgbClr val="660033"/>
                </a:solidFill>
                <a:latin typeface="Times New Roman" panose="02020603050405020304" pitchFamily="18" charset="0"/>
                <a:cs typeface="Times New Roman" panose="02020603050405020304" pitchFamily="18" charset="0"/>
              </a:rPr>
              <a:t> know </a:t>
            </a:r>
            <a:r>
              <a:rPr lang="en-US" altLang="en-US" sz="2400" dirty="0">
                <a:latin typeface="Times New Roman" panose="02020603050405020304" pitchFamily="18" charset="0"/>
                <a:cs typeface="Times New Roman" panose="02020603050405020304" pitchFamily="18" charset="0"/>
              </a:rPr>
              <a:t>when a certain </a:t>
            </a:r>
            <a:r>
              <a:rPr lang="en-US" altLang="en-US" sz="2400" b="1" dirty="0">
                <a:solidFill>
                  <a:srgbClr val="660033"/>
                </a:solidFill>
                <a:latin typeface="Times New Roman" panose="02020603050405020304" pitchFamily="18" charset="0"/>
                <a:cs typeface="Times New Roman" panose="02020603050405020304" pitchFamily="18" charset="0"/>
              </a:rPr>
              <a:t>employee </a:t>
            </a:r>
            <a:r>
              <a:rPr lang="en-US" altLang="en-US" sz="2400" dirty="0">
                <a:latin typeface="Times New Roman" panose="02020603050405020304" pitchFamily="18" charset="0"/>
                <a:cs typeface="Times New Roman" panose="02020603050405020304" pitchFamily="18" charset="0"/>
              </a:rPr>
              <a:t>will be on </a:t>
            </a:r>
            <a:r>
              <a:rPr lang="en-US" altLang="en-US" sz="2400" b="1" dirty="0">
                <a:solidFill>
                  <a:srgbClr val="660033"/>
                </a:solidFill>
                <a:latin typeface="Times New Roman" panose="02020603050405020304" pitchFamily="18" charset="0"/>
                <a:cs typeface="Times New Roman" panose="02020603050405020304" pitchFamily="18" charset="0"/>
              </a:rPr>
              <a:t>pension</a:t>
            </a:r>
            <a:r>
              <a:rPr lang="en-US" altLang="en-US" sz="2400" dirty="0">
                <a:solidFill>
                  <a:srgbClr val="660033"/>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It is </a:t>
            </a:r>
            <a:r>
              <a:rPr lang="en-US" altLang="en-US" sz="2400" b="1" dirty="0">
                <a:solidFill>
                  <a:srgbClr val="FF0000"/>
                </a:solidFill>
                <a:latin typeface="Times New Roman" panose="02020603050405020304" pitchFamily="18" charset="0"/>
                <a:cs typeface="Times New Roman" panose="02020603050405020304" pitchFamily="18" charset="0"/>
              </a:rPr>
              <a:t>difficult </a:t>
            </a:r>
            <a:r>
              <a:rPr lang="en-US" altLang="en-US" sz="2400" dirty="0">
                <a:latin typeface="Times New Roman" panose="02020603050405020304" pitchFamily="18" charset="0"/>
                <a:cs typeface="Times New Roman" panose="02020603050405020304" pitchFamily="18" charset="0"/>
              </a:rPr>
              <a:t>to</a:t>
            </a:r>
            <a:r>
              <a:rPr lang="en-US" altLang="en-US" sz="2400" b="1" dirty="0">
                <a:solidFill>
                  <a:srgbClr val="FF0000"/>
                </a:solidFill>
                <a:latin typeface="Times New Roman" panose="02020603050405020304" pitchFamily="18" charset="0"/>
                <a:cs typeface="Times New Roman" panose="02020603050405020304" pitchFamily="18" charset="0"/>
              </a:rPr>
              <a:t> share </a:t>
            </a:r>
            <a:r>
              <a:rPr lang="en-US" altLang="en-US" sz="2400" dirty="0">
                <a:latin typeface="Times New Roman" panose="02020603050405020304" pitchFamily="18" charset="0"/>
                <a:cs typeface="Times New Roman" panose="02020603050405020304" pitchFamily="18" charset="0"/>
              </a:rPr>
              <a:t>this</a:t>
            </a:r>
            <a:r>
              <a:rPr lang="en-US" altLang="en-US" sz="2400" b="1" dirty="0">
                <a:solidFill>
                  <a:srgbClr val="FF0000"/>
                </a:solidFill>
                <a:latin typeface="Times New Roman" panose="02020603050405020304" pitchFamily="18" charset="0"/>
                <a:cs typeface="Times New Roman" panose="02020603050405020304" pitchFamily="18" charset="0"/>
              </a:rPr>
              <a:t> information </a:t>
            </a:r>
            <a:r>
              <a:rPr lang="en-US" altLang="en-US" sz="2400" dirty="0">
                <a:latin typeface="Times New Roman" panose="02020603050405020304" pitchFamily="18" charset="0"/>
                <a:cs typeface="Times New Roman" panose="02020603050405020304" pitchFamily="18" charset="0"/>
              </a:rPr>
              <a:t>unless we have </a:t>
            </a:r>
            <a:r>
              <a:rPr lang="en-US" altLang="en-US" sz="2400" b="1" dirty="0">
                <a:solidFill>
                  <a:srgbClr val="FF0000"/>
                </a:solidFill>
                <a:latin typeface="Times New Roman" panose="02020603050405020304" pitchFamily="18" charset="0"/>
                <a:cs typeface="Times New Roman" panose="02020603050405020304" pitchFamily="18" charset="0"/>
              </a:rPr>
              <a:t>another application programmer </a:t>
            </a:r>
            <a:r>
              <a:rPr lang="en-US" altLang="en-US" sz="2400" dirty="0">
                <a:latin typeface="Times New Roman" panose="02020603050405020304" pitchFamily="18" charset="0"/>
                <a:cs typeface="Times New Roman" panose="02020603050405020304" pitchFamily="18" charset="0"/>
              </a:rPr>
              <a:t>to write </a:t>
            </a:r>
            <a:r>
              <a:rPr lang="en-US" altLang="en-US" sz="2400" b="1" dirty="0">
                <a:solidFill>
                  <a:srgbClr val="0000FF"/>
                </a:solidFill>
                <a:latin typeface="Times New Roman" panose="02020603050405020304" pitchFamily="18" charset="0"/>
                <a:cs typeface="Times New Roman" panose="02020603050405020304" pitchFamily="18" charset="0"/>
              </a:rPr>
              <a:t>software </a:t>
            </a:r>
            <a:r>
              <a:rPr lang="en-US" altLang="en-US" sz="2400" dirty="0">
                <a:latin typeface="Times New Roman" panose="02020603050405020304" pitchFamily="18" charset="0"/>
                <a:cs typeface="Times New Roman" panose="02020603050405020304" pitchFamily="18" charset="0"/>
              </a:rPr>
              <a:t>to</a:t>
            </a:r>
            <a:r>
              <a:rPr lang="en-US" altLang="en-US" sz="2400" b="1" dirty="0">
                <a:solidFill>
                  <a:srgbClr val="0000FF"/>
                </a:solidFill>
                <a:latin typeface="Times New Roman" panose="02020603050405020304" pitchFamily="18" charset="0"/>
                <a:cs typeface="Times New Roman" panose="02020603050405020304" pitchFamily="18" charset="0"/>
              </a:rPr>
              <a:t> convert </a:t>
            </a:r>
            <a:r>
              <a:rPr lang="en-US" altLang="en-US" sz="2400" dirty="0">
                <a:latin typeface="Times New Roman" panose="02020603050405020304" pitchFamily="18" charset="0"/>
                <a:cs typeface="Times New Roman" panose="02020603050405020304" pitchFamily="18" charset="0"/>
              </a:rPr>
              <a:t>the</a:t>
            </a:r>
            <a:r>
              <a:rPr lang="en-US" altLang="en-US" sz="2400" b="1" dirty="0">
                <a:solidFill>
                  <a:srgbClr val="0000FF"/>
                </a:solidFill>
                <a:latin typeface="Times New Roman" panose="02020603050405020304" pitchFamily="18" charset="0"/>
                <a:cs typeface="Times New Roman" panose="02020603050405020304" pitchFamily="18" charset="0"/>
              </a:rPr>
              <a:t> files </a:t>
            </a:r>
            <a:r>
              <a:rPr lang="en-US" altLang="en-US" sz="2400" dirty="0">
                <a:latin typeface="Times New Roman" panose="02020603050405020304" pitchFamily="18" charset="0"/>
                <a:cs typeface="Times New Roman" panose="02020603050405020304" pitchFamily="18" charset="0"/>
              </a:rPr>
              <a:t>to</a:t>
            </a:r>
            <a:r>
              <a:rPr lang="en-US" altLang="en-US" sz="2400" b="1" dirty="0">
                <a:solidFill>
                  <a:srgbClr val="0000FF"/>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some </a:t>
            </a:r>
            <a:r>
              <a:rPr lang="en-US" altLang="en-US" sz="2400" b="1" dirty="0">
                <a:solidFill>
                  <a:srgbClr val="0000FF"/>
                </a:solidFill>
                <a:latin typeface="Times New Roman" panose="02020603050405020304" pitchFamily="18" charset="0"/>
                <a:cs typeface="Times New Roman" panose="02020603050405020304" pitchFamily="18" charset="0"/>
              </a:rPr>
              <a:t>common format.</a:t>
            </a:r>
          </a:p>
          <a:p>
            <a:pPr marL="0" indent="0" algn="just">
              <a:lnSpc>
                <a:spcPct val="150000"/>
              </a:lnSpc>
              <a:spcBef>
                <a:spcPts val="0"/>
              </a:spcBef>
              <a:buNone/>
            </a:pPr>
            <a:r>
              <a:rPr lang="en-US" sz="2400" b="1" dirty="0">
                <a:solidFill>
                  <a:srgbClr val="0000FF"/>
                </a:solidFill>
                <a:latin typeface="Times New Roman" panose="02020603050405020304" pitchFamily="18" charset="0"/>
                <a:cs typeface="Times New Roman" panose="02020603050405020304" pitchFamily="18" charset="0"/>
              </a:rPr>
              <a:t>6. Poor Security </a:t>
            </a:r>
            <a:r>
              <a:rPr lang="en-US" sz="2400" dirty="0">
                <a:latin typeface="Times New Roman" pitchFamily="18" charset="0"/>
                <a:cs typeface="Times New Roman" pitchFamily="18" charset="0"/>
              </a:rPr>
              <a:t>and </a:t>
            </a:r>
            <a:r>
              <a:rPr lang="en-US" sz="2400" b="1" dirty="0">
                <a:solidFill>
                  <a:srgbClr val="0000FF"/>
                </a:solidFill>
                <a:latin typeface="Times New Roman" pitchFamily="18" charset="0"/>
                <a:cs typeface="Times New Roman" pitchFamily="18" charset="0"/>
              </a:rPr>
              <a:t>Administration</a:t>
            </a:r>
          </a:p>
          <a:p>
            <a:pPr algn="just">
              <a:lnSpc>
                <a:spcPct val="150000"/>
              </a:lnSpc>
              <a:spcBef>
                <a:spcPts val="0"/>
              </a:spcBef>
              <a:buFont typeface="Wingdings" pitchFamily="2" charset="2"/>
              <a:buChar char="§"/>
              <a:defRPr/>
            </a:pPr>
            <a:r>
              <a:rPr lang="en-US" sz="2400" b="1" dirty="0">
                <a:solidFill>
                  <a:srgbClr val="FF0000"/>
                </a:solidFill>
                <a:latin typeface="Times New Roman" pitchFamily="18" charset="0"/>
                <a:cs typeface="Times New Roman" pitchFamily="18" charset="0"/>
              </a:rPr>
              <a:t>Unauthorized people </a:t>
            </a:r>
            <a:r>
              <a:rPr lang="en-US" sz="2400" dirty="0">
                <a:latin typeface="Times New Roman" pitchFamily="18" charset="0"/>
                <a:cs typeface="Times New Roman" pitchFamily="18" charset="0"/>
              </a:rPr>
              <a:t>may</a:t>
            </a:r>
            <a:r>
              <a:rPr lang="en-US" sz="2400" b="1" dirty="0">
                <a:solidFill>
                  <a:srgbClr val="FF0000"/>
                </a:solidFill>
                <a:latin typeface="Times New Roman" pitchFamily="18" charset="0"/>
                <a:cs typeface="Times New Roman" pitchFamily="18" charset="0"/>
              </a:rPr>
              <a:t> access </a:t>
            </a:r>
            <a:r>
              <a:rPr lang="en-US" sz="2400" dirty="0">
                <a:latin typeface="Times New Roman" pitchFamily="18" charset="0"/>
                <a:cs typeface="Times New Roman" pitchFamily="18" charset="0"/>
              </a:rPr>
              <a:t>the data.</a:t>
            </a:r>
          </a:p>
          <a:p>
            <a:pPr marL="0" indent="0" algn="just">
              <a:lnSpc>
                <a:spcPct val="150000"/>
              </a:lnSpc>
              <a:spcBef>
                <a:spcPts val="0"/>
              </a:spcBef>
              <a:buNone/>
              <a:defRPr/>
            </a:pPr>
            <a:r>
              <a:rPr lang="en-US" sz="2400" b="1" dirty="0">
                <a:solidFill>
                  <a:srgbClr val="0000FF"/>
                </a:solidFill>
                <a:latin typeface="Times New Roman" pitchFamily="18" charset="0"/>
                <a:cs typeface="Times New Roman" pitchFamily="18" charset="0"/>
              </a:rPr>
              <a:t>7. Data Anomalies</a:t>
            </a:r>
          </a:p>
          <a:p>
            <a:pPr marL="0" indent="0" algn="just">
              <a:lnSpc>
                <a:spcPct val="150000"/>
              </a:lnSpc>
              <a:spcBef>
                <a:spcPts val="0"/>
              </a:spcBef>
              <a:buNone/>
              <a:defRPr/>
            </a:pPr>
            <a:r>
              <a:rPr lang="en-US" sz="2400" b="1" dirty="0">
                <a:solidFill>
                  <a:srgbClr val="FF0000"/>
                </a:solidFill>
                <a:latin typeface="Times New Roman" pitchFamily="18" charset="0"/>
                <a:cs typeface="Times New Roman" pitchFamily="18" charset="0"/>
              </a:rPr>
              <a:t>A. Modification Anomalies: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A </a:t>
            </a:r>
            <a:r>
              <a:rPr lang="en-US" sz="2400" b="1" dirty="0">
                <a:solidFill>
                  <a:srgbClr val="006600"/>
                </a:solidFill>
                <a:latin typeface="Times New Roman" pitchFamily="18" charset="0"/>
                <a:cs typeface="Times New Roman" pitchFamily="18" charset="0"/>
              </a:rPr>
              <a:t>problem experienced </a:t>
            </a:r>
            <a:r>
              <a:rPr lang="en-US" sz="2400" dirty="0">
                <a:latin typeface="Times New Roman" pitchFamily="18" charset="0"/>
                <a:cs typeface="Times New Roman" pitchFamily="18" charset="0"/>
              </a:rPr>
              <a:t>when one or more </a:t>
            </a:r>
            <a:r>
              <a:rPr lang="en-US" sz="2400" b="1" dirty="0">
                <a:solidFill>
                  <a:srgbClr val="006600"/>
                </a:solidFill>
                <a:latin typeface="Times New Roman" pitchFamily="18" charset="0"/>
                <a:cs typeface="Times New Roman" pitchFamily="18" charset="0"/>
              </a:rPr>
              <a:t>data value </a:t>
            </a:r>
            <a:r>
              <a:rPr lang="en-US" sz="2400" dirty="0">
                <a:latin typeface="Times New Roman" pitchFamily="18" charset="0"/>
                <a:cs typeface="Times New Roman" pitchFamily="18" charset="0"/>
              </a:rPr>
              <a:t>is </a:t>
            </a:r>
            <a:r>
              <a:rPr lang="en-US" sz="2400" b="1" dirty="0">
                <a:solidFill>
                  <a:srgbClr val="0000FF"/>
                </a:solidFill>
                <a:latin typeface="Times New Roman" pitchFamily="18" charset="0"/>
                <a:cs typeface="Times New Roman" pitchFamily="18" charset="0"/>
              </a:rPr>
              <a:t>modified </a:t>
            </a:r>
            <a:r>
              <a:rPr lang="en-US" sz="2400" dirty="0">
                <a:latin typeface="Times New Roman" pitchFamily="18" charset="0"/>
                <a:cs typeface="Times New Roman" pitchFamily="18" charset="0"/>
              </a:rPr>
              <a:t>on one </a:t>
            </a:r>
            <a:r>
              <a:rPr lang="en-US" sz="2400" b="1" dirty="0">
                <a:solidFill>
                  <a:srgbClr val="0000FF"/>
                </a:solidFill>
                <a:latin typeface="Times New Roman" pitchFamily="18" charset="0"/>
                <a:cs typeface="Times New Roman" pitchFamily="18" charset="0"/>
              </a:rPr>
              <a:t>application program </a:t>
            </a:r>
            <a:r>
              <a:rPr lang="en-US" sz="2400" dirty="0">
                <a:latin typeface="Times New Roman" pitchFamily="18" charset="0"/>
                <a:cs typeface="Times New Roman" pitchFamily="18" charset="0"/>
              </a:rPr>
              <a:t>but </a:t>
            </a:r>
            <a:r>
              <a:rPr lang="en-US" sz="2400" b="1" dirty="0">
                <a:solidFill>
                  <a:srgbClr val="006600"/>
                </a:solidFill>
                <a:latin typeface="Times New Roman" pitchFamily="18" charset="0"/>
                <a:cs typeface="Times New Roman" pitchFamily="18" charset="0"/>
              </a:rPr>
              <a:t>not </a:t>
            </a:r>
            <a:r>
              <a:rPr lang="en-US" sz="2400" dirty="0">
                <a:latin typeface="Times New Roman" pitchFamily="18" charset="0"/>
                <a:cs typeface="Times New Roman" pitchFamily="18" charset="0"/>
              </a:rPr>
              <a:t>one others </a:t>
            </a:r>
            <a:r>
              <a:rPr lang="en-US" sz="2400" b="1" dirty="0">
                <a:solidFill>
                  <a:srgbClr val="006600"/>
                </a:solidFill>
                <a:latin typeface="Times New Roman" pitchFamily="18" charset="0"/>
                <a:cs typeface="Times New Roman" pitchFamily="18" charset="0"/>
              </a:rPr>
              <a:t>containing </a:t>
            </a:r>
            <a:r>
              <a:rPr lang="en-US" sz="2400" dirty="0">
                <a:latin typeface="Times New Roman" pitchFamily="18" charset="0"/>
                <a:cs typeface="Times New Roman" pitchFamily="18" charset="0"/>
              </a:rPr>
              <a:t>the</a:t>
            </a:r>
            <a:r>
              <a:rPr lang="en-US" sz="2400" b="1" dirty="0">
                <a:solidFill>
                  <a:srgbClr val="006600"/>
                </a:solidFill>
                <a:latin typeface="Times New Roman" pitchFamily="18" charset="0"/>
                <a:cs typeface="Times New Roman" pitchFamily="18" charset="0"/>
              </a:rPr>
              <a:t> same data set</a:t>
            </a:r>
            <a:r>
              <a:rPr lang="en-US" sz="2400" b="1" dirty="0">
                <a:latin typeface="Times New Roman" pitchFamily="18" charset="0"/>
                <a:cs typeface="Times New Roman" pitchFamily="18" charset="0"/>
              </a:rPr>
              <a:t>.</a:t>
            </a: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CA690-53FA-47F4-8099-FA1A53D381BC}" type="slidenum">
              <a:rPr lang="en-US" altLang="en-US" sz="1200" smtClean="0">
                <a:solidFill>
                  <a:srgbClr val="898989"/>
                </a:solidFill>
              </a:rPr>
              <a:pPr>
                <a:spcBef>
                  <a:spcPct val="0"/>
                </a:spcBef>
                <a:buFontTx/>
                <a:buNone/>
              </a:pPr>
              <a:t>29</a:t>
            </a:fld>
            <a:endParaRPr lang="en-US" altLang="en-US" sz="1200">
              <a:solidFill>
                <a:srgbClr val="898989"/>
              </a:solidFill>
            </a:endParaRPr>
          </a:p>
        </p:txBody>
      </p:sp>
    </p:spTree>
    <p:extLst>
      <p:ext uri="{BB962C8B-B14F-4D97-AF65-F5344CB8AC3E}">
        <p14:creationId xmlns:p14="http://schemas.microsoft.com/office/powerpoint/2010/main" val="20219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D7E216-5FE3-43DA-9485-22A5B16DAAFD}" type="slidenum">
              <a:rPr lang="en-US" altLang="en-US" sz="1200" smtClean="0">
                <a:solidFill>
                  <a:srgbClr val="898989"/>
                </a:solidFill>
              </a:rPr>
              <a:pPr>
                <a:spcBef>
                  <a:spcPct val="0"/>
                </a:spcBef>
                <a:buFontTx/>
                <a:buNone/>
              </a:pPr>
              <a:t>3</a:t>
            </a:fld>
            <a:endParaRPr lang="en-US" altLang="en-US" sz="1200">
              <a:solidFill>
                <a:srgbClr val="898989"/>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674343324"/>
              </p:ext>
            </p:extLst>
          </p:nvPr>
        </p:nvGraphicFramePr>
        <p:xfrm>
          <a:off x="0" y="76200"/>
          <a:ext cx="9067800" cy="6739868"/>
        </p:xfrm>
        <a:graphic>
          <a:graphicData uri="http://schemas.openxmlformats.org/drawingml/2006/table">
            <a:tbl>
              <a:tblPr firstRow="1" bandRow="1">
                <a:tableStyleId>{5C22544A-7EE6-4342-B048-85BDC9FD1C3A}</a:tableStyleId>
              </a:tblPr>
              <a:tblGrid>
                <a:gridCol w="1284605">
                  <a:extLst>
                    <a:ext uri="{9D8B030D-6E8A-4147-A177-3AD203B41FA5}">
                      <a16:colId xmlns:a16="http://schemas.microsoft.com/office/drawing/2014/main" val="2996420129"/>
                    </a:ext>
                  </a:extLst>
                </a:gridCol>
                <a:gridCol w="7783195">
                  <a:extLst>
                    <a:ext uri="{9D8B030D-6E8A-4147-A177-3AD203B41FA5}">
                      <a16:colId xmlns:a16="http://schemas.microsoft.com/office/drawing/2014/main" val="1411048754"/>
                    </a:ext>
                  </a:extLst>
                </a:gridCol>
              </a:tblGrid>
              <a:tr h="777523">
                <a:tc>
                  <a:txBody>
                    <a:bodyPr/>
                    <a:lstStyle/>
                    <a:p>
                      <a:pPr algn="just">
                        <a:lnSpc>
                          <a:spcPct val="150000"/>
                        </a:lnSpc>
                      </a:pPr>
                      <a:endParaRPr lang="en-US" sz="2800" i="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lvl="0" indent="0" algn="just">
                        <a:lnSpc>
                          <a:spcPct val="150000"/>
                        </a:lnSpc>
                        <a:buFont typeface="Wingdings" panose="05000000000000000000" pitchFamily="2" charset="2"/>
                        <a:buNone/>
                      </a:pPr>
                      <a:r>
                        <a:rPr lang="en-GB" sz="2800" i="0" dirty="0">
                          <a:latin typeface="Times New Roman" panose="02020603050405020304" pitchFamily="18" charset="0"/>
                          <a:cs typeface="Times New Roman" panose="02020603050405020304" pitchFamily="18" charset="0"/>
                        </a:rPr>
                        <a:t>Course Objectives and LO----------</a:t>
                      </a:r>
                      <a:endParaRPr lang="en-US" sz="280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2053198310"/>
                  </a:ext>
                </a:extLst>
              </a:tr>
              <a:tr h="5962345">
                <a:tc>
                  <a:txBody>
                    <a:bodyPr/>
                    <a:lstStyle/>
                    <a:p>
                      <a:pPr marL="0" marR="0" algn="just">
                        <a:lnSpc>
                          <a:spcPct val="150000"/>
                        </a:lnSpc>
                        <a:spcBef>
                          <a:spcPts val="0"/>
                        </a:spcBef>
                        <a:spcAft>
                          <a:spcPts val="0"/>
                        </a:spcAft>
                      </a:pPr>
                      <a:endParaRPr lang="en-US" sz="28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457200" lvl="0" indent="-457200" algn="just">
                        <a:lnSpc>
                          <a:spcPct val="150000"/>
                        </a:lnSpc>
                        <a:buFont typeface="Wingdings" panose="05000000000000000000" pitchFamily="2" charset="2"/>
                        <a:buChar char="§"/>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Differentiate data models and database languages.</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p>
                      <a:pPr marL="457200" lvl="0" indent="-457200" algn="just">
                        <a:lnSpc>
                          <a:spcPct val="150000"/>
                        </a:lnSpc>
                        <a:buFont typeface="Wingdings" panose="05000000000000000000" pitchFamily="2" charset="2"/>
                        <a:buChar char="§"/>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Understand ANSI-SPARC Architecture and multi user DBMS Architecture.</a:t>
                      </a:r>
                    </a:p>
                    <a:p>
                      <a:pPr marL="457200" lvl="0" indent="-457200" algn="just">
                        <a:lnSpc>
                          <a:spcPct val="150000"/>
                        </a:lnSpc>
                        <a:buFont typeface="Wingdings" panose="05000000000000000000" pitchFamily="2" charset="2"/>
                        <a:buChar char="§"/>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Use Relational Algebra and Relational Calculus concepts.</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p>
                      <a:pPr marL="457200" lvl="0" indent="-457200" algn="just">
                        <a:lnSpc>
                          <a:spcPct val="150000"/>
                        </a:lnSpc>
                        <a:buFont typeface="Wingdings" panose="05000000000000000000" pitchFamily="2" charset="2"/>
                        <a:buChar char="§"/>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Define data requirement or business unit in an organization.</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p>
                      <a:pPr marL="457200" lvl="0" indent="-457200" algn="just">
                        <a:lnSpc>
                          <a:spcPct val="150000"/>
                        </a:lnSpc>
                        <a:buFont typeface="Wingdings" panose="05000000000000000000" pitchFamily="2" charset="2"/>
                        <a:buChar char="§"/>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Develop conceptual database design based on users’ requirement using ER model.</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1435" marR="51435" marT="0" marB="0"/>
                </a:tc>
                <a:extLst>
                  <a:ext uri="{0D108BD9-81ED-4DB2-BD59-A6C34878D82A}">
                    <a16:rowId xmlns:a16="http://schemas.microsoft.com/office/drawing/2014/main" val="1933025320"/>
                  </a:ext>
                </a:extLst>
              </a:tr>
            </a:tbl>
          </a:graphicData>
        </a:graphic>
      </p:graphicFrame>
    </p:spTree>
    <p:extLst>
      <p:ext uri="{BB962C8B-B14F-4D97-AF65-F5344CB8AC3E}">
        <p14:creationId xmlns:p14="http://schemas.microsoft.com/office/powerpoint/2010/main" val="4177685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04800"/>
          </a:xfrm>
        </p:spPr>
        <p:txBody>
          <a:bodyPr>
            <a:noAutofit/>
          </a:bodyPr>
          <a:lstStyle/>
          <a:p>
            <a:pPr eaLnBrk="1" hangingPunct="1"/>
            <a:br>
              <a:rPr lang="en-US" altLang="en-US" sz="2800" b="1" dirty="0">
                <a:solidFill>
                  <a:srgbClr val="0000FF"/>
                </a:solidFill>
                <a:latin typeface="Times New Roman" panose="02020603050405020304" pitchFamily="18" charset="0"/>
                <a:cs typeface="Times New Roman" panose="02020603050405020304" pitchFamily="18" charset="0"/>
              </a:rPr>
            </a:br>
            <a:r>
              <a:rPr lang="en-US" altLang="en-US" sz="2800" b="1" dirty="0">
                <a:solidFill>
                  <a:srgbClr val="0000FF"/>
                </a:solidFill>
                <a:latin typeface="Times New Roman" panose="02020603050405020304" pitchFamily="18" charset="0"/>
                <a:cs typeface="Times New Roman" panose="02020603050405020304" pitchFamily="18" charset="0"/>
              </a:rPr>
              <a:t>Limitations of Traditional  File-Based </a:t>
            </a:r>
            <a:r>
              <a:rPr lang="en-US" altLang="en-US" sz="2800" dirty="0">
                <a:latin typeface="Times New Roman" panose="02020603050405020304" pitchFamily="18" charset="0"/>
                <a:cs typeface="Times New Roman" panose="02020603050405020304" pitchFamily="18" charset="0"/>
              </a:rPr>
              <a:t>Approach-----</a:t>
            </a:r>
            <a:br>
              <a:rPr lang="en-US" altLang="en-US" sz="2800" b="1" dirty="0">
                <a:solidFill>
                  <a:srgbClr val="0000FF"/>
                </a:solidFill>
                <a:latin typeface="Times New Roman" panose="02020603050405020304" pitchFamily="18" charset="0"/>
                <a:cs typeface="Times New Roman" panose="02020603050405020304" pitchFamily="18" charset="0"/>
              </a:rPr>
            </a:br>
            <a:endParaRPr lang="en-US"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rtlCol="0">
            <a:noAutofit/>
          </a:bodyPr>
          <a:lstStyle/>
          <a:p>
            <a:pPr marL="0" indent="0" algn="just">
              <a:lnSpc>
                <a:spcPct val="150000"/>
              </a:lnSpc>
              <a:spcBef>
                <a:spcPts val="0"/>
              </a:spcBef>
              <a:buNone/>
              <a:defRPr/>
            </a:pPr>
            <a:r>
              <a:rPr lang="en-US" sz="2800" b="1" dirty="0">
                <a:solidFill>
                  <a:srgbClr val="FF0000"/>
                </a:solidFill>
                <a:latin typeface="Times New Roman" pitchFamily="18" charset="0"/>
                <a:cs typeface="Times New Roman" pitchFamily="18" charset="0"/>
              </a:rPr>
              <a:t>B. Deletion Anomalies: </a:t>
            </a:r>
          </a:p>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A </a:t>
            </a:r>
            <a:r>
              <a:rPr lang="en-US" sz="2800" b="1" dirty="0">
                <a:latin typeface="Times New Roman" pitchFamily="18" charset="0"/>
                <a:cs typeface="Times New Roman" pitchFamily="18" charset="0"/>
              </a:rPr>
              <a:t>problem encountered </a:t>
            </a:r>
            <a:r>
              <a:rPr lang="en-US" sz="2800" dirty="0">
                <a:latin typeface="Times New Roman" pitchFamily="18" charset="0"/>
                <a:cs typeface="Times New Roman" pitchFamily="18" charset="0"/>
              </a:rPr>
              <a:t>where one record set is </a:t>
            </a:r>
            <a:r>
              <a:rPr lang="en-US" sz="2800" b="1" dirty="0">
                <a:solidFill>
                  <a:srgbClr val="0000FF"/>
                </a:solidFill>
                <a:latin typeface="Times New Roman" pitchFamily="18" charset="0"/>
                <a:cs typeface="Times New Roman" pitchFamily="18" charset="0"/>
              </a:rPr>
              <a:t>deleted </a:t>
            </a:r>
            <a:r>
              <a:rPr lang="en-US" sz="2800" dirty="0">
                <a:latin typeface="Times New Roman" pitchFamily="18" charset="0"/>
                <a:cs typeface="Times New Roman" pitchFamily="18" charset="0"/>
              </a:rPr>
              <a:t>from one </a:t>
            </a:r>
            <a:r>
              <a:rPr lang="en-US" sz="2800" b="1" dirty="0">
                <a:solidFill>
                  <a:srgbClr val="0000FF"/>
                </a:solidFill>
                <a:latin typeface="Times New Roman" pitchFamily="18" charset="0"/>
                <a:cs typeface="Times New Roman" pitchFamily="18" charset="0"/>
              </a:rPr>
              <a:t>application</a:t>
            </a:r>
            <a:r>
              <a:rPr lang="en-US" sz="2800" dirty="0">
                <a:latin typeface="Times New Roman" pitchFamily="18" charset="0"/>
                <a:cs typeface="Times New Roman" pitchFamily="18" charset="0"/>
              </a:rPr>
              <a:t> but </a:t>
            </a:r>
            <a:r>
              <a:rPr lang="en-US" sz="2800" b="1" dirty="0">
                <a:solidFill>
                  <a:srgbClr val="006600"/>
                </a:solidFill>
                <a:latin typeface="Times New Roman" pitchFamily="18" charset="0"/>
                <a:cs typeface="Times New Roman" pitchFamily="18" charset="0"/>
              </a:rPr>
              <a:t>remain untouched </a:t>
            </a:r>
            <a:r>
              <a:rPr lang="en-US" sz="2800" dirty="0">
                <a:latin typeface="Times New Roman" pitchFamily="18" charset="0"/>
                <a:cs typeface="Times New Roman" pitchFamily="18" charset="0"/>
              </a:rPr>
              <a:t>in other </a:t>
            </a:r>
            <a:r>
              <a:rPr lang="en-US" sz="2800" b="1" dirty="0">
                <a:solidFill>
                  <a:srgbClr val="006600"/>
                </a:solidFill>
                <a:latin typeface="Times New Roman" pitchFamily="18" charset="0"/>
                <a:cs typeface="Times New Roman" pitchFamily="18" charset="0"/>
              </a:rPr>
              <a:t>application programs</a:t>
            </a:r>
            <a:r>
              <a:rPr lang="en-US" sz="2800" dirty="0">
                <a:solidFill>
                  <a:srgbClr val="006600"/>
                </a:solidFill>
                <a:latin typeface="Times New Roman" pitchFamily="18" charset="0"/>
                <a:cs typeface="Times New Roman" pitchFamily="18" charset="0"/>
              </a:rPr>
              <a:t>.</a:t>
            </a:r>
          </a:p>
          <a:p>
            <a:pPr marL="0" indent="0" algn="just">
              <a:lnSpc>
                <a:spcPct val="150000"/>
              </a:lnSpc>
              <a:spcBef>
                <a:spcPts val="0"/>
              </a:spcBef>
              <a:buNone/>
              <a:defRPr/>
            </a:pPr>
            <a:r>
              <a:rPr lang="en-US" sz="2800" b="1" dirty="0">
                <a:solidFill>
                  <a:srgbClr val="FF0000"/>
                </a:solidFill>
                <a:latin typeface="Times New Roman" pitchFamily="18" charset="0"/>
                <a:cs typeface="Times New Roman" pitchFamily="18" charset="0"/>
              </a:rPr>
              <a:t>C. Insertion Anomalies:  </a:t>
            </a:r>
          </a:p>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A </a:t>
            </a:r>
            <a:r>
              <a:rPr lang="en-US" sz="2800" b="1" dirty="0">
                <a:latin typeface="Times New Roman" pitchFamily="18" charset="0"/>
                <a:cs typeface="Times New Roman" pitchFamily="18" charset="0"/>
              </a:rPr>
              <a:t>problem experienced </a:t>
            </a:r>
            <a:r>
              <a:rPr lang="en-US" sz="2800" dirty="0">
                <a:latin typeface="Times New Roman" pitchFamily="18" charset="0"/>
                <a:cs typeface="Times New Roman" pitchFamily="18" charset="0"/>
              </a:rPr>
              <a:t>whenever there is a </a:t>
            </a:r>
            <a:r>
              <a:rPr lang="en-US" sz="2800" b="1" dirty="0">
                <a:solidFill>
                  <a:srgbClr val="0000FF"/>
                </a:solidFill>
                <a:latin typeface="Times New Roman" pitchFamily="18" charset="0"/>
                <a:cs typeface="Times New Roman" pitchFamily="18" charset="0"/>
              </a:rPr>
              <a:t>new data </a:t>
            </a:r>
            <a:r>
              <a:rPr lang="en-US" sz="2800" dirty="0">
                <a:latin typeface="Times New Roman" pitchFamily="18" charset="0"/>
                <a:cs typeface="Times New Roman" pitchFamily="18" charset="0"/>
              </a:rPr>
              <a:t>item</a:t>
            </a:r>
            <a:r>
              <a:rPr lang="en-US" sz="2800" b="1" dirty="0">
                <a:solidFill>
                  <a:srgbClr val="0000FF"/>
                </a:solidFill>
                <a:latin typeface="Times New Roman" pitchFamily="18" charset="0"/>
                <a:cs typeface="Times New Roman" pitchFamily="18" charset="0"/>
              </a:rPr>
              <a:t> </a:t>
            </a:r>
            <a:r>
              <a:rPr lang="en-US" sz="2800" dirty="0">
                <a:latin typeface="Times New Roman" pitchFamily="18" charset="0"/>
                <a:cs typeface="Times New Roman" pitchFamily="18" charset="0"/>
              </a:rPr>
              <a:t>to be </a:t>
            </a:r>
            <a:r>
              <a:rPr lang="en-US" sz="2800" b="1" dirty="0">
                <a:solidFill>
                  <a:srgbClr val="0000FF"/>
                </a:solidFill>
                <a:latin typeface="Times New Roman" pitchFamily="18" charset="0"/>
                <a:cs typeface="Times New Roman" pitchFamily="18" charset="0"/>
              </a:rPr>
              <a:t>recorded,</a:t>
            </a:r>
            <a:r>
              <a:rPr lang="en-US" sz="2800" dirty="0">
                <a:latin typeface="Times New Roman" pitchFamily="18" charset="0"/>
                <a:cs typeface="Times New Roman" pitchFamily="18" charset="0"/>
              </a:rPr>
              <a:t> and the </a:t>
            </a:r>
            <a:r>
              <a:rPr lang="en-US" sz="2800" b="1" dirty="0">
                <a:solidFill>
                  <a:srgbClr val="FF0000"/>
                </a:solidFill>
                <a:latin typeface="Times New Roman" pitchFamily="18" charset="0"/>
                <a:cs typeface="Times New Roman" pitchFamily="18" charset="0"/>
              </a:rPr>
              <a:t>recording </a:t>
            </a:r>
            <a:r>
              <a:rPr lang="en-US" sz="2800" dirty="0">
                <a:latin typeface="Times New Roman" pitchFamily="18" charset="0"/>
                <a:cs typeface="Times New Roman" pitchFamily="18" charset="0"/>
              </a:rPr>
              <a:t>is not made in all the </a:t>
            </a:r>
            <a:r>
              <a:rPr lang="en-US" sz="2800" b="1" dirty="0">
                <a:solidFill>
                  <a:srgbClr val="FF0000"/>
                </a:solidFill>
                <a:latin typeface="Times New Roman" pitchFamily="18" charset="0"/>
                <a:cs typeface="Times New Roman" pitchFamily="18" charset="0"/>
              </a:rPr>
              <a:t>applications.</a:t>
            </a:r>
          </a:p>
          <a:p>
            <a:pPr algn="just">
              <a:lnSpc>
                <a:spcPct val="150000"/>
              </a:lnSpc>
              <a:spcBef>
                <a:spcPts val="0"/>
              </a:spcBef>
              <a:defRPr/>
            </a:pPr>
            <a:endParaRPr lang="en-US" sz="2800" dirty="0">
              <a:latin typeface="Times New Roman" pitchFamily="18" charset="0"/>
              <a:cs typeface="Times New Roman" pitchFamily="18" charset="0"/>
            </a:endParaRPr>
          </a:p>
          <a:p>
            <a:pPr marL="0" indent="0" algn="just">
              <a:lnSpc>
                <a:spcPct val="150000"/>
              </a:lnSpc>
              <a:spcBef>
                <a:spcPts val="0"/>
              </a:spcBef>
              <a:buNone/>
            </a:pPr>
            <a:endParaRPr lang="en-US" altLang="en-US" sz="2800" b="1" dirty="0">
              <a:solidFill>
                <a:srgbClr val="0000FF"/>
              </a:solidFill>
              <a:latin typeface="Times New Roman" panose="02020603050405020304" pitchFamily="18" charset="0"/>
              <a:cs typeface="Times New Roman" panose="02020603050405020304" pitchFamily="18" charset="0"/>
            </a:endParaRPr>
          </a:p>
          <a:p>
            <a:pPr algn="just">
              <a:lnSpc>
                <a:spcPct val="150000"/>
              </a:lnSpc>
              <a:spcBef>
                <a:spcPts val="0"/>
              </a:spcBef>
              <a:buNone/>
            </a:pPr>
            <a:endParaRPr lang="en-US" altLang="en-US" sz="2800" dirty="0">
              <a:latin typeface="Times New Roman" panose="02020603050405020304" pitchFamily="18" charset="0"/>
              <a:cs typeface="Times New Roman" panose="02020603050405020304" pitchFamily="18" charset="0"/>
            </a:endParaRPr>
          </a:p>
          <a:p>
            <a:pPr algn="just">
              <a:lnSpc>
                <a:spcPct val="150000"/>
              </a:lnSpc>
              <a:spcBef>
                <a:spcPts val="0"/>
              </a:spcBef>
              <a:buNone/>
            </a:pPr>
            <a:endParaRPr lang="en-US" altLang="en-US" sz="2800" dirty="0">
              <a:latin typeface="Times New Roman" panose="02020603050405020304" pitchFamily="18" charset="0"/>
              <a:cs typeface="Times New Roman" panose="02020603050405020304" pitchFamily="18" charset="0"/>
            </a:endParaRP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CA690-53FA-47F4-8099-FA1A53D381BC}" type="slidenum">
              <a:rPr lang="en-US" altLang="en-US" sz="1200" smtClean="0">
                <a:solidFill>
                  <a:srgbClr val="898989"/>
                </a:solidFill>
              </a:rPr>
              <a:pPr>
                <a:spcBef>
                  <a:spcPct val="0"/>
                </a:spcBef>
                <a:buFontTx/>
                <a:buNone/>
              </a:pPr>
              <a:t>30</a:t>
            </a:fld>
            <a:endParaRPr lang="en-US" altLang="en-US" sz="1200">
              <a:solidFill>
                <a:srgbClr val="898989"/>
              </a:solidFill>
            </a:endParaRPr>
          </a:p>
        </p:txBody>
      </p:sp>
    </p:spTree>
    <p:extLst>
      <p:ext uri="{BB962C8B-B14F-4D97-AF65-F5344CB8AC3E}">
        <p14:creationId xmlns:p14="http://schemas.microsoft.com/office/powerpoint/2010/main" val="3398724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20675"/>
          </a:xfrm>
        </p:spPr>
        <p:txBody>
          <a:bodyPr>
            <a:noAutofit/>
          </a:bodyPr>
          <a:lstStyle/>
          <a:p>
            <a:pPr eaLnBrk="1" hangingPunct="1"/>
            <a:br>
              <a:rPr lang="en-US" altLang="en-US" sz="2800" b="1" dirty="0">
                <a:solidFill>
                  <a:srgbClr val="0000FF"/>
                </a:solidFill>
                <a:latin typeface="Times New Roman" panose="02020603050405020304" pitchFamily="18" charset="0"/>
                <a:cs typeface="Times New Roman" panose="02020603050405020304" pitchFamily="18" charset="0"/>
              </a:rPr>
            </a:br>
            <a:r>
              <a:rPr lang="en-US" altLang="en-US" sz="2800" b="1" dirty="0">
                <a:solidFill>
                  <a:srgbClr val="0000FF"/>
                </a:solidFill>
                <a:latin typeface="Times New Roman" panose="02020603050405020304" pitchFamily="18" charset="0"/>
                <a:cs typeface="Times New Roman" panose="02020603050405020304" pitchFamily="18" charset="0"/>
              </a:rPr>
              <a:t>3. Database </a:t>
            </a:r>
            <a:r>
              <a:rPr lang="en-US" altLang="en-US" sz="2800" dirty="0">
                <a:latin typeface="Times New Roman" panose="02020603050405020304" pitchFamily="18" charset="0"/>
                <a:cs typeface="Times New Roman" panose="02020603050405020304" pitchFamily="18" charset="0"/>
              </a:rPr>
              <a:t>Approach</a:t>
            </a:r>
            <a:br>
              <a:rPr lang="en-US" altLang="en-US" sz="2800" b="1" dirty="0">
                <a:solidFill>
                  <a:srgbClr val="0000FF"/>
                </a:solidFill>
                <a:latin typeface="Times New Roman" panose="02020603050405020304" pitchFamily="18" charset="0"/>
                <a:cs typeface="Times New Roman" panose="02020603050405020304" pitchFamily="18" charset="0"/>
              </a:rPr>
            </a:br>
            <a:endParaRPr lang="en-US"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0675"/>
            <a:ext cx="9144000" cy="6537325"/>
          </a:xfrm>
        </p:spPr>
        <p:txBody>
          <a:bodyPr rtlCol="0">
            <a:noAutofit/>
          </a:bodyPr>
          <a:lstStyle/>
          <a:p>
            <a:pPr algn="just">
              <a:lnSpc>
                <a:spcPct val="150000"/>
              </a:lnSpc>
              <a:spcBef>
                <a:spcPts val="0"/>
              </a:spcBef>
            </a:pPr>
            <a:r>
              <a:rPr lang="en-US" altLang="en-US" sz="2600" dirty="0">
                <a:latin typeface="Times New Roman" panose="02020603050405020304" pitchFamily="18" charset="0"/>
                <a:cs typeface="Times New Roman" panose="02020603050405020304" pitchFamily="18" charset="0"/>
              </a:rPr>
              <a:t>The </a:t>
            </a:r>
            <a:r>
              <a:rPr lang="en-US" altLang="en-US" sz="2600" b="1" dirty="0">
                <a:solidFill>
                  <a:srgbClr val="FF0000"/>
                </a:solidFill>
                <a:latin typeface="Times New Roman" panose="02020603050405020304" pitchFamily="18" charset="0"/>
                <a:cs typeface="Times New Roman" panose="02020603050405020304" pitchFamily="18" charset="0"/>
              </a:rPr>
              <a:t>limitation</a:t>
            </a:r>
            <a:r>
              <a:rPr lang="en-US" altLang="en-US" sz="2600" dirty="0">
                <a:latin typeface="Times New Roman" panose="02020603050405020304" pitchFamily="18" charset="0"/>
                <a:cs typeface="Times New Roman" panose="02020603050405020304" pitchFamily="18" charset="0"/>
              </a:rPr>
              <a:t> of the </a:t>
            </a:r>
            <a:r>
              <a:rPr lang="en-US" altLang="en-US" sz="2600" b="1" dirty="0">
                <a:solidFill>
                  <a:srgbClr val="FF0000"/>
                </a:solidFill>
                <a:latin typeface="Times New Roman" panose="02020603050405020304" pitchFamily="18" charset="0"/>
                <a:cs typeface="Times New Roman" panose="02020603050405020304" pitchFamily="18" charset="0"/>
              </a:rPr>
              <a:t>file </a:t>
            </a:r>
            <a:r>
              <a:rPr lang="en-US" altLang="en-US" sz="2600" dirty="0">
                <a:latin typeface="Times New Roman" panose="02020603050405020304" pitchFamily="18" charset="0"/>
                <a:cs typeface="Times New Roman" panose="02020603050405020304" pitchFamily="18" charset="0"/>
              </a:rPr>
              <a:t>based can be</a:t>
            </a:r>
            <a:r>
              <a:rPr lang="en-US" altLang="en-US" sz="2600" b="1" dirty="0">
                <a:solidFill>
                  <a:srgbClr val="FF0000"/>
                </a:solidFill>
                <a:latin typeface="Times New Roman" panose="02020603050405020304" pitchFamily="18" charset="0"/>
                <a:cs typeface="Times New Roman" panose="02020603050405020304" pitchFamily="18" charset="0"/>
              </a:rPr>
              <a:t> attributed </a:t>
            </a:r>
            <a:r>
              <a:rPr lang="en-US" altLang="en-US" sz="2600" dirty="0">
                <a:latin typeface="Times New Roman" panose="02020603050405020304" pitchFamily="18" charset="0"/>
                <a:cs typeface="Times New Roman" panose="02020603050405020304" pitchFamily="18" charset="0"/>
              </a:rPr>
              <a:t>to </a:t>
            </a:r>
            <a:r>
              <a:rPr lang="en-US" altLang="en-US" sz="2600" b="1" dirty="0">
                <a:solidFill>
                  <a:srgbClr val="FF0000"/>
                </a:solidFill>
                <a:latin typeface="Times New Roman" panose="02020603050405020304" pitchFamily="18" charset="0"/>
                <a:cs typeface="Times New Roman" panose="02020603050405020304" pitchFamily="18" charset="0"/>
              </a:rPr>
              <a:t>two factors:</a:t>
            </a:r>
          </a:p>
          <a:p>
            <a:pPr algn="just">
              <a:lnSpc>
                <a:spcPct val="150000"/>
              </a:lnSpc>
              <a:spcBef>
                <a:spcPts val="0"/>
              </a:spcBef>
              <a:buFont typeface="Wingdings" panose="05000000000000000000" pitchFamily="2" charset="2"/>
              <a:buChar char="§"/>
            </a:pPr>
            <a:r>
              <a:rPr lang="en-US" altLang="en-US" sz="2600" b="1" dirty="0">
                <a:solidFill>
                  <a:srgbClr val="0000FF"/>
                </a:solidFill>
                <a:latin typeface="Times New Roman" panose="02020603050405020304" pitchFamily="18" charset="0"/>
                <a:cs typeface="Times New Roman" panose="02020603050405020304" pitchFamily="18" charset="0"/>
              </a:rPr>
              <a:t>Definition </a:t>
            </a:r>
            <a:r>
              <a:rPr lang="en-US" altLang="en-US" sz="2600" dirty="0">
                <a:latin typeface="Times New Roman" panose="02020603050405020304" pitchFamily="18" charset="0"/>
                <a:cs typeface="Times New Roman" panose="02020603050405020304" pitchFamily="18" charset="0"/>
              </a:rPr>
              <a:t>of data is</a:t>
            </a:r>
            <a:r>
              <a:rPr lang="en-US" altLang="en-US" sz="2600" b="1" dirty="0">
                <a:solidFill>
                  <a:srgbClr val="0000FF"/>
                </a:solidFill>
                <a:latin typeface="Times New Roman" panose="02020603050405020304" pitchFamily="18" charset="0"/>
                <a:cs typeface="Times New Roman" panose="02020603050405020304" pitchFamily="18" charset="0"/>
              </a:rPr>
              <a:t> embedded </a:t>
            </a:r>
            <a:r>
              <a:rPr lang="en-US" altLang="en-US" sz="2600" dirty="0">
                <a:latin typeface="Times New Roman" panose="02020603050405020304" pitchFamily="18" charset="0"/>
                <a:cs typeface="Times New Roman" panose="02020603050405020304" pitchFamily="18" charset="0"/>
              </a:rPr>
              <a:t>in the </a:t>
            </a:r>
            <a:r>
              <a:rPr lang="en-US" altLang="en-US" sz="2600" b="1" dirty="0">
                <a:solidFill>
                  <a:srgbClr val="0000FF"/>
                </a:solidFill>
                <a:latin typeface="Times New Roman" panose="02020603050405020304" pitchFamily="18" charset="0"/>
                <a:cs typeface="Times New Roman" panose="02020603050405020304" pitchFamily="18" charset="0"/>
              </a:rPr>
              <a:t>application programs,</a:t>
            </a:r>
            <a:r>
              <a:rPr lang="en-US" altLang="en-US" sz="2600" dirty="0">
                <a:solidFill>
                  <a:srgbClr val="0000FF"/>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rather than being </a:t>
            </a:r>
            <a:r>
              <a:rPr lang="en-US" altLang="en-US" sz="2600" b="1" dirty="0">
                <a:solidFill>
                  <a:srgbClr val="FF0000"/>
                </a:solidFill>
                <a:latin typeface="Times New Roman" panose="02020603050405020304" pitchFamily="18" charset="0"/>
                <a:cs typeface="Times New Roman" panose="02020603050405020304" pitchFamily="18" charset="0"/>
              </a:rPr>
              <a:t>stored separately </a:t>
            </a:r>
            <a:r>
              <a:rPr lang="en-US" altLang="en-US" sz="2600" dirty="0">
                <a:latin typeface="Times New Roman" panose="02020603050405020304" pitchFamily="18" charset="0"/>
                <a:cs typeface="Times New Roman" panose="02020603050405020304" pitchFamily="18" charset="0"/>
              </a:rPr>
              <a:t>and</a:t>
            </a:r>
            <a:r>
              <a:rPr lang="en-US" altLang="en-US" sz="2600" b="1" dirty="0">
                <a:solidFill>
                  <a:srgbClr val="FF0000"/>
                </a:solidFill>
                <a:latin typeface="Times New Roman" panose="02020603050405020304" pitchFamily="18" charset="0"/>
                <a:cs typeface="Times New Roman" panose="02020603050405020304" pitchFamily="18" charset="0"/>
              </a:rPr>
              <a:t> independently.</a:t>
            </a:r>
          </a:p>
          <a:p>
            <a:pPr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There is </a:t>
            </a:r>
            <a:r>
              <a:rPr lang="en-US" altLang="en-US" sz="2600" b="1" dirty="0">
                <a:solidFill>
                  <a:srgbClr val="0000FF"/>
                </a:solidFill>
                <a:latin typeface="Times New Roman" panose="02020603050405020304" pitchFamily="18" charset="0"/>
                <a:cs typeface="Times New Roman" panose="02020603050405020304" pitchFamily="18" charset="0"/>
              </a:rPr>
              <a:t>no control </a:t>
            </a:r>
            <a:r>
              <a:rPr lang="en-US" altLang="en-US" sz="2600" dirty="0">
                <a:latin typeface="Times New Roman" panose="02020603050405020304" pitchFamily="18" charset="0"/>
                <a:cs typeface="Times New Roman" panose="02020603050405020304" pitchFamily="18" charset="0"/>
              </a:rPr>
              <a:t>over the</a:t>
            </a:r>
            <a:r>
              <a:rPr lang="en-US" altLang="en-US" sz="2600" b="1" dirty="0">
                <a:solidFill>
                  <a:srgbClr val="0000FF"/>
                </a:solidFill>
                <a:latin typeface="Times New Roman" panose="02020603050405020304" pitchFamily="18" charset="0"/>
                <a:cs typeface="Times New Roman" panose="02020603050405020304" pitchFamily="18" charset="0"/>
              </a:rPr>
              <a:t> access </a:t>
            </a:r>
            <a:r>
              <a:rPr lang="en-US" altLang="en-US" sz="2600" dirty="0">
                <a:latin typeface="Times New Roman" panose="02020603050405020304" pitchFamily="18" charset="0"/>
                <a:cs typeface="Times New Roman" panose="02020603050405020304" pitchFamily="18" charset="0"/>
              </a:rPr>
              <a:t>and</a:t>
            </a:r>
            <a:r>
              <a:rPr lang="en-US" altLang="en-US" sz="2600" b="1" dirty="0">
                <a:solidFill>
                  <a:srgbClr val="0000FF"/>
                </a:solidFill>
                <a:latin typeface="Times New Roman" panose="02020603050405020304" pitchFamily="18" charset="0"/>
                <a:cs typeface="Times New Roman" panose="02020603050405020304" pitchFamily="18" charset="0"/>
              </a:rPr>
              <a:t> manipulation </a:t>
            </a:r>
            <a:r>
              <a:rPr lang="en-US" altLang="en-US" sz="2600" dirty="0">
                <a:latin typeface="Times New Roman" panose="02020603050405020304" pitchFamily="18" charset="0"/>
                <a:cs typeface="Times New Roman" panose="02020603050405020304" pitchFamily="18" charset="0"/>
              </a:rPr>
              <a:t>of</a:t>
            </a:r>
            <a:r>
              <a:rPr lang="en-US" altLang="en-US" sz="2600" b="1" dirty="0">
                <a:solidFill>
                  <a:srgbClr val="0000FF"/>
                </a:solidFill>
                <a:latin typeface="Times New Roman" panose="02020603050405020304" pitchFamily="18" charset="0"/>
                <a:cs typeface="Times New Roman" panose="02020603050405020304" pitchFamily="18" charset="0"/>
              </a:rPr>
              <a:t> data</a:t>
            </a:r>
            <a:r>
              <a:rPr lang="en-US" altLang="en-US" sz="2600" dirty="0">
                <a:solidFill>
                  <a:srgbClr val="0000FF"/>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beyond that </a:t>
            </a:r>
            <a:r>
              <a:rPr lang="en-US" altLang="en-US" sz="2600" b="1" dirty="0">
                <a:solidFill>
                  <a:srgbClr val="FF0000"/>
                </a:solidFill>
                <a:latin typeface="Times New Roman" panose="02020603050405020304" pitchFamily="18" charset="0"/>
                <a:cs typeface="Times New Roman" panose="02020603050405020304" pitchFamily="18" charset="0"/>
              </a:rPr>
              <a:t>imposed </a:t>
            </a:r>
            <a:r>
              <a:rPr lang="en-US" altLang="en-US" sz="2600" dirty="0">
                <a:latin typeface="Times New Roman" panose="02020603050405020304" pitchFamily="18" charset="0"/>
                <a:cs typeface="Times New Roman" panose="02020603050405020304" pitchFamily="18" charset="0"/>
              </a:rPr>
              <a:t>by the </a:t>
            </a:r>
            <a:r>
              <a:rPr lang="en-US" altLang="en-US" sz="2600" b="1" dirty="0">
                <a:solidFill>
                  <a:srgbClr val="FF0000"/>
                </a:solidFill>
                <a:latin typeface="Times New Roman" panose="02020603050405020304" pitchFamily="18" charset="0"/>
                <a:cs typeface="Times New Roman" panose="02020603050405020304" pitchFamily="18" charset="0"/>
              </a:rPr>
              <a:t>application programs.</a:t>
            </a:r>
          </a:p>
          <a:p>
            <a:pPr algn="just">
              <a:lnSpc>
                <a:spcPct val="150000"/>
              </a:lnSpc>
              <a:spcBef>
                <a:spcPts val="0"/>
              </a:spcBef>
            </a:pPr>
            <a:r>
              <a:rPr lang="en-US" altLang="en-US" sz="2600" dirty="0">
                <a:latin typeface="Times New Roman" panose="02020603050405020304" pitchFamily="18" charset="0"/>
                <a:cs typeface="Times New Roman" panose="02020603050405020304" pitchFamily="18" charset="0"/>
              </a:rPr>
              <a:t>To become more effective, a </a:t>
            </a:r>
            <a:r>
              <a:rPr lang="en-US" altLang="en-US" sz="2600" b="1" dirty="0">
                <a:solidFill>
                  <a:srgbClr val="006600"/>
                </a:solidFill>
                <a:latin typeface="Times New Roman" panose="02020603050405020304" pitchFamily="18" charset="0"/>
                <a:cs typeface="Times New Roman" panose="02020603050405020304" pitchFamily="18" charset="0"/>
              </a:rPr>
              <a:t>new approach was required </a:t>
            </a:r>
            <a:r>
              <a:rPr lang="en-US" altLang="en-US" sz="2600" dirty="0">
                <a:solidFill>
                  <a:srgbClr val="006600"/>
                </a:solidFill>
                <a:latin typeface="Times New Roman" panose="02020603050405020304" pitchFamily="18" charset="0"/>
                <a:cs typeface="Times New Roman" panose="02020603050405020304" pitchFamily="18" charset="0"/>
              </a:rPr>
              <a:t>by the name </a:t>
            </a:r>
            <a:r>
              <a:rPr lang="en-US" altLang="en-US" sz="2600" b="1" dirty="0">
                <a:solidFill>
                  <a:srgbClr val="006600"/>
                </a:solidFill>
                <a:latin typeface="Times New Roman" panose="02020603050405020304" pitchFamily="18" charset="0"/>
                <a:cs typeface="Times New Roman" panose="02020603050405020304" pitchFamily="18" charset="0"/>
              </a:rPr>
              <a:t>Database Approach</a:t>
            </a:r>
            <a:r>
              <a:rPr lang="en-US" altLang="en-US" sz="2600"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What emerged were the </a:t>
            </a:r>
            <a:r>
              <a:rPr lang="en-US" altLang="en-US" sz="2600" b="1" dirty="0">
                <a:solidFill>
                  <a:srgbClr val="0000FF"/>
                </a:solidFill>
                <a:latin typeface="Times New Roman" panose="02020603050405020304" pitchFamily="18" charset="0"/>
                <a:cs typeface="Times New Roman" panose="02020603050405020304" pitchFamily="18" charset="0"/>
              </a:rPr>
              <a:t>database </a:t>
            </a:r>
            <a:r>
              <a:rPr lang="en-US" altLang="en-US" sz="2600" dirty="0">
                <a:latin typeface="Times New Roman" panose="02020603050405020304" pitchFamily="18" charset="0"/>
                <a:cs typeface="Times New Roman" panose="02020603050405020304" pitchFamily="18" charset="0"/>
              </a:rPr>
              <a:t>and</a:t>
            </a:r>
            <a:r>
              <a:rPr lang="en-US" altLang="en-US" sz="2600" b="1" dirty="0">
                <a:solidFill>
                  <a:srgbClr val="0000FF"/>
                </a:solidFill>
                <a:latin typeface="Times New Roman" panose="02020603050405020304" pitchFamily="18" charset="0"/>
                <a:cs typeface="Times New Roman" panose="02020603050405020304" pitchFamily="18" charset="0"/>
              </a:rPr>
              <a:t> database management systems.</a:t>
            </a:r>
          </a:p>
          <a:p>
            <a:pPr lvl="1" algn="just">
              <a:lnSpc>
                <a:spcPct val="150000"/>
              </a:lnSpc>
              <a:spcBef>
                <a:spcPts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A </a:t>
            </a:r>
            <a:r>
              <a:rPr lang="en-US" altLang="en-US" sz="2600" b="1" dirty="0">
                <a:solidFill>
                  <a:srgbClr val="FF0000"/>
                </a:solidFill>
                <a:latin typeface="Times New Roman" panose="02020603050405020304" pitchFamily="18" charset="0"/>
                <a:cs typeface="Times New Roman" panose="02020603050405020304" pitchFamily="18" charset="0"/>
              </a:rPr>
              <a:t>single repository </a:t>
            </a:r>
            <a:r>
              <a:rPr lang="en-US" altLang="en-US" sz="2600" dirty="0">
                <a:latin typeface="Times New Roman" panose="02020603050405020304" pitchFamily="18" charset="0"/>
                <a:cs typeface="Times New Roman" panose="02020603050405020304" pitchFamily="18" charset="0"/>
              </a:rPr>
              <a:t>of data is </a:t>
            </a:r>
            <a:r>
              <a:rPr lang="en-US" altLang="en-US" sz="2600" b="1" dirty="0">
                <a:solidFill>
                  <a:srgbClr val="FF0000"/>
                </a:solidFill>
                <a:latin typeface="Times New Roman" panose="02020603050405020304" pitchFamily="18" charset="0"/>
                <a:cs typeface="Times New Roman" panose="02020603050405020304" pitchFamily="18" charset="0"/>
              </a:rPr>
              <a:t>maintained</a:t>
            </a: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CA690-53FA-47F4-8099-FA1A53D381BC}" type="slidenum">
              <a:rPr lang="en-US" altLang="en-US" sz="1200" smtClean="0">
                <a:solidFill>
                  <a:srgbClr val="898989"/>
                </a:solidFill>
              </a:rPr>
              <a:pPr>
                <a:spcBef>
                  <a:spcPct val="0"/>
                </a:spcBef>
                <a:buFontTx/>
                <a:buNone/>
              </a:pPr>
              <a:t>31</a:t>
            </a:fld>
            <a:endParaRPr lang="en-US" altLang="en-US" sz="1200" dirty="0">
              <a:solidFill>
                <a:srgbClr val="898989"/>
              </a:solidFill>
            </a:endParaRPr>
          </a:p>
        </p:txBody>
      </p:sp>
    </p:spTree>
    <p:extLst>
      <p:ext uri="{BB962C8B-B14F-4D97-AF65-F5344CB8AC3E}">
        <p14:creationId xmlns:p14="http://schemas.microsoft.com/office/powerpoint/2010/main" val="3595502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20675"/>
          </a:xfrm>
        </p:spPr>
        <p:txBody>
          <a:bodyPr>
            <a:noAutofit/>
          </a:bodyPr>
          <a:lstStyle/>
          <a:p>
            <a:pPr eaLnBrk="1" hangingPunct="1"/>
            <a:br>
              <a:rPr lang="en-US" altLang="en-US" sz="2800" b="1" dirty="0">
                <a:solidFill>
                  <a:srgbClr val="0000FF"/>
                </a:solidFill>
                <a:latin typeface="Times New Roman" panose="02020603050405020304" pitchFamily="18" charset="0"/>
                <a:cs typeface="Times New Roman" panose="02020603050405020304" pitchFamily="18" charset="0"/>
              </a:rPr>
            </a:br>
            <a:r>
              <a:rPr lang="en-US" altLang="en-US" sz="2800" b="1" dirty="0">
                <a:solidFill>
                  <a:srgbClr val="0000FF"/>
                </a:solidFill>
                <a:latin typeface="Times New Roman" panose="02020603050405020304" pitchFamily="18" charset="0"/>
                <a:cs typeface="Times New Roman" panose="02020603050405020304" pitchFamily="18" charset="0"/>
              </a:rPr>
              <a:t>3. Database </a:t>
            </a:r>
            <a:r>
              <a:rPr lang="en-US" altLang="en-US" sz="2800" dirty="0">
                <a:latin typeface="Times New Roman" panose="02020603050405020304" pitchFamily="18" charset="0"/>
                <a:cs typeface="Times New Roman" panose="02020603050405020304" pitchFamily="18" charset="0"/>
              </a:rPr>
              <a:t>Approach-----</a:t>
            </a:r>
            <a:br>
              <a:rPr lang="en-US" altLang="en-US" sz="2800" b="1" dirty="0">
                <a:solidFill>
                  <a:srgbClr val="0000FF"/>
                </a:solidFill>
                <a:latin typeface="Times New Roman" panose="02020603050405020304" pitchFamily="18" charset="0"/>
                <a:cs typeface="Times New Roman" panose="02020603050405020304" pitchFamily="18" charset="0"/>
              </a:rPr>
            </a:br>
            <a:endParaRPr lang="en-US"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0675"/>
            <a:ext cx="9144000" cy="6537325"/>
          </a:xfrm>
        </p:spPr>
        <p:txBody>
          <a:bodyPr rtlCol="0">
            <a:noAutofit/>
          </a:bodyPr>
          <a:lstStyle/>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database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systems</a:t>
            </a:r>
            <a:r>
              <a:rPr lang="en-US" sz="2800" dirty="0">
                <a:latin typeface="Times New Roman" panose="02020603050405020304" pitchFamily="18" charset="0"/>
                <a:cs typeface="Times New Roman" panose="02020603050405020304" pitchFamily="18" charset="0"/>
              </a:rPr>
              <a:t>  is </a:t>
            </a:r>
            <a:r>
              <a:rPr lang="en-US" sz="2800" b="1" dirty="0">
                <a:latin typeface="Times New Roman" panose="02020603050405020304" pitchFamily="18" charset="0"/>
                <a:cs typeface="Times New Roman" panose="02020603050405020304" pitchFamily="18" charset="0"/>
              </a:rPr>
              <a:t>presented</a:t>
            </a:r>
            <a:r>
              <a:rPr lang="en-US" sz="2800" dirty="0">
                <a:latin typeface="Times New Roman" panose="02020603050405020304" pitchFamily="18" charset="0"/>
                <a:cs typeface="Times New Roman" panose="02020603050405020304" pitchFamily="18" charset="0"/>
              </a:rPr>
              <a:t> for </a:t>
            </a:r>
            <a:r>
              <a:rPr lang="en-US" sz="2800" b="1" dirty="0">
                <a:latin typeface="Times New Roman" panose="02020603050405020304" pitchFamily="18" charset="0"/>
                <a:cs typeface="Times New Roman" panose="02020603050405020304" pitchFamily="18" charset="0"/>
              </a:rPr>
              <a:t>user</a:t>
            </a:r>
            <a:r>
              <a:rPr lang="en-US" sz="2800" dirty="0">
                <a:latin typeface="Times New Roman" panose="02020603050405020304" pitchFamily="18" charset="0"/>
                <a:cs typeface="Times New Roman" panose="02020603050405020304" pitchFamily="18" charset="0"/>
              </a:rPr>
              <a:t> with a </a:t>
            </a:r>
            <a:r>
              <a:rPr lang="en-US" sz="2800" b="1" dirty="0">
                <a:solidFill>
                  <a:srgbClr val="FF0000"/>
                </a:solidFill>
                <a:latin typeface="Times New Roman" panose="02020603050405020304" pitchFamily="18" charset="0"/>
                <a:cs typeface="Times New Roman" panose="02020603050405020304" pitchFamily="18" charset="0"/>
              </a:rPr>
              <a:t>view</a:t>
            </a:r>
            <a:r>
              <a:rPr lang="en-US" sz="2800" dirty="0">
                <a:latin typeface="Times New Roman" panose="02020603050405020304" pitchFamily="18" charset="0"/>
                <a:cs typeface="Times New Roman" panose="02020603050405020304" pitchFamily="18" charset="0"/>
              </a:rPr>
              <a:t> of </a:t>
            </a:r>
            <a:r>
              <a:rPr lang="en-US" sz="2800" b="1" dirty="0">
                <a:solidFill>
                  <a:srgbClr val="FF0000"/>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organized</a:t>
            </a:r>
            <a:r>
              <a:rPr lang="en-US" sz="2800" dirty="0">
                <a:latin typeface="Times New Roman" panose="02020603050405020304" pitchFamily="18" charset="0"/>
                <a:cs typeface="Times New Roman" panose="02020603050405020304" pitchFamily="18" charset="0"/>
              </a:rPr>
              <a:t> as </a:t>
            </a:r>
            <a:r>
              <a:rPr lang="en-US" sz="2800" b="1" dirty="0">
                <a:solidFill>
                  <a:srgbClr val="FF0000"/>
                </a:solidFill>
                <a:latin typeface="Times New Roman" panose="02020603050405020304" pitchFamily="18" charset="0"/>
                <a:cs typeface="Times New Roman" panose="02020603050405020304" pitchFamily="18" charset="0"/>
              </a:rPr>
              <a:t>tables</a:t>
            </a:r>
            <a:r>
              <a:rPr lang="en-US" sz="2800" dirty="0">
                <a:latin typeface="Times New Roman" panose="02020603050405020304" pitchFamily="18" charset="0"/>
                <a:cs typeface="Times New Roman" panose="02020603050405020304" pitchFamily="18" charset="0"/>
              </a:rPr>
              <a:t> called </a:t>
            </a:r>
            <a:r>
              <a:rPr lang="en-US" sz="2800" b="1" dirty="0">
                <a:solidFill>
                  <a:srgbClr val="0000FF"/>
                </a:solidFill>
                <a:latin typeface="Times New Roman" panose="02020603050405020304" pitchFamily="18" charset="0"/>
                <a:cs typeface="Times New Roman" panose="02020603050405020304" pitchFamily="18" charset="0"/>
              </a:rPr>
              <a:t>relations</a:t>
            </a:r>
          </a:p>
          <a:p>
            <a:pPr algn="just">
              <a:lnSpc>
                <a:spcPct val="15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It </a:t>
            </a:r>
            <a:r>
              <a:rPr lang="en-US" sz="2800" b="1" dirty="0">
                <a:latin typeface="Times New Roman" panose="02020603050405020304" pitchFamily="18" charset="0"/>
                <a:cs typeface="Times New Roman" panose="02020603050405020304" pitchFamily="18" charset="0"/>
              </a:rPr>
              <a:t>emphasizes</a:t>
            </a:r>
            <a:r>
              <a:rPr lang="en-US" sz="2800" dirty="0">
                <a:latin typeface="Times New Roman" panose="02020603050405020304" pitchFamily="18" charset="0"/>
                <a:cs typeface="Times New Roman" panose="02020603050405020304" pitchFamily="18" charset="0"/>
              </a:rPr>
              <a:t> the </a:t>
            </a:r>
            <a:r>
              <a:rPr lang="en-US" sz="2800" b="1" dirty="0">
                <a:solidFill>
                  <a:srgbClr val="6600CC"/>
                </a:solidFill>
                <a:latin typeface="Times New Roman" panose="02020603050405020304" pitchFamily="18" charset="0"/>
                <a:cs typeface="Times New Roman" panose="02020603050405020304" pitchFamily="18" charset="0"/>
              </a:rPr>
              <a:t>integration</a:t>
            </a:r>
            <a:r>
              <a:rPr lang="en-US" sz="2800" dirty="0">
                <a:latin typeface="Times New Roman" panose="02020603050405020304" pitchFamily="18" charset="0"/>
                <a:cs typeface="Times New Roman" panose="02020603050405020304" pitchFamily="18" charset="0"/>
              </a:rPr>
              <a:t> and </a:t>
            </a:r>
            <a:r>
              <a:rPr lang="en-US" sz="2800" b="1" dirty="0">
                <a:solidFill>
                  <a:srgbClr val="6600CC"/>
                </a:solidFill>
                <a:latin typeface="Times New Roman" panose="02020603050405020304" pitchFamily="18" charset="0"/>
                <a:cs typeface="Times New Roman" panose="02020603050405020304" pitchFamily="18" charset="0"/>
              </a:rPr>
              <a:t>sharing</a:t>
            </a:r>
            <a:r>
              <a:rPr lang="en-US" sz="2800" dirty="0">
                <a:latin typeface="Times New Roman" panose="02020603050405020304" pitchFamily="18" charset="0"/>
                <a:cs typeface="Times New Roman" panose="02020603050405020304" pitchFamily="18" charset="0"/>
              </a:rPr>
              <a:t> of </a:t>
            </a:r>
            <a:r>
              <a:rPr lang="en-US" sz="2800" b="1" dirty="0">
                <a:solidFill>
                  <a:srgbClr val="6600CC"/>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throughout the organization.</a:t>
            </a:r>
          </a:p>
          <a:p>
            <a:pPr algn="just">
              <a:lnSpc>
                <a:spcPct val="150000"/>
              </a:lnSpc>
              <a:spcBef>
                <a:spcPts val="0"/>
              </a:spcBef>
              <a:buFont typeface="Wingdings" panose="05000000000000000000" pitchFamily="2" charset="2"/>
              <a:buChar char="§"/>
            </a:pPr>
            <a:r>
              <a:rPr lang="en-US" sz="2800" b="1" dirty="0">
                <a:solidFill>
                  <a:srgbClr val="0000FF"/>
                </a:solidFill>
                <a:latin typeface="Times New Roman" panose="02020603050405020304" pitchFamily="18" charset="0"/>
                <a:cs typeface="Times New Roman" panose="02020603050405020304" pitchFamily="18" charset="0"/>
              </a:rPr>
              <a:t>Database</a:t>
            </a:r>
            <a:r>
              <a:rPr lang="en-US" sz="2800" dirty="0">
                <a:latin typeface="Times New Roman" panose="02020603050405020304" pitchFamily="18" charset="0"/>
                <a:cs typeface="Times New Roman" panose="02020603050405020304" pitchFamily="18" charset="0"/>
              </a:rPr>
              <a:t> is a </a:t>
            </a:r>
            <a:r>
              <a:rPr lang="en-US" sz="2800" b="1" dirty="0">
                <a:latin typeface="Times New Roman" panose="02020603050405020304" pitchFamily="18" charset="0"/>
                <a:cs typeface="Times New Roman" panose="02020603050405020304" pitchFamily="18" charset="0"/>
              </a:rPr>
              <a:t>collection</a:t>
            </a:r>
            <a:r>
              <a:rPr lang="en-US" sz="2800" dirty="0">
                <a:latin typeface="Times New Roman" panose="02020603050405020304" pitchFamily="18" charset="0"/>
                <a:cs typeface="Times New Roman" panose="02020603050405020304" pitchFamily="18" charset="0"/>
              </a:rPr>
              <a:t> of </a:t>
            </a:r>
            <a:r>
              <a:rPr lang="en-US" sz="2800" b="1" dirty="0">
                <a:latin typeface="Times New Roman" panose="02020603050405020304" pitchFamily="18" charset="0"/>
                <a:cs typeface="Times New Roman" panose="02020603050405020304" pitchFamily="18" charset="0"/>
              </a:rPr>
              <a:t>logically</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related</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where these </a:t>
            </a:r>
            <a:r>
              <a:rPr lang="en-US" sz="2800" b="1" dirty="0">
                <a:solidFill>
                  <a:srgbClr val="660033"/>
                </a:solidFill>
                <a:latin typeface="Times New Roman" panose="02020603050405020304" pitchFamily="18" charset="0"/>
                <a:cs typeface="Times New Roman" panose="02020603050405020304" pitchFamily="18" charset="0"/>
              </a:rPr>
              <a:t>logically</a:t>
            </a:r>
            <a:r>
              <a:rPr lang="en-US" sz="2800" dirty="0">
                <a:latin typeface="Times New Roman" panose="02020603050405020304" pitchFamily="18" charset="0"/>
                <a:cs typeface="Times New Roman" panose="02020603050405020304" pitchFamily="18" charset="0"/>
              </a:rPr>
              <a:t> </a:t>
            </a:r>
            <a:r>
              <a:rPr lang="en-US" sz="2800" b="1" dirty="0">
                <a:solidFill>
                  <a:srgbClr val="660033"/>
                </a:solidFill>
                <a:latin typeface="Times New Roman" panose="02020603050405020304" pitchFamily="18" charset="0"/>
                <a:cs typeface="Times New Roman" panose="02020603050405020304" pitchFamily="18" charset="0"/>
              </a:rPr>
              <a:t>related</a:t>
            </a:r>
            <a:r>
              <a:rPr lang="en-US" sz="2800" dirty="0">
                <a:latin typeface="Times New Roman" panose="02020603050405020304" pitchFamily="18" charset="0"/>
                <a:cs typeface="Times New Roman" panose="02020603050405020304" pitchFamily="18" charset="0"/>
              </a:rPr>
              <a:t> </a:t>
            </a:r>
            <a:r>
              <a:rPr lang="en-US" sz="2800" b="1" dirty="0">
                <a:solidFill>
                  <a:srgbClr val="660033"/>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r>
              <a:rPr lang="en-US" sz="2800" b="1" dirty="0">
                <a:solidFill>
                  <a:srgbClr val="660033"/>
                </a:solidFill>
                <a:latin typeface="Times New Roman" panose="02020603050405020304" pitchFamily="18" charset="0"/>
                <a:cs typeface="Times New Roman" panose="02020603050405020304" pitchFamily="18" charset="0"/>
              </a:rPr>
              <a:t>comprises</a:t>
            </a:r>
            <a:r>
              <a:rPr lang="en-US" sz="28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800" b="1" dirty="0">
                <a:solidFill>
                  <a:srgbClr val="FF0000"/>
                </a:solidFill>
                <a:latin typeface="Times New Roman" panose="02020603050405020304" pitchFamily="18" charset="0"/>
                <a:cs typeface="Times New Roman" panose="02020603050405020304" pitchFamily="18" charset="0"/>
              </a:rPr>
              <a:t>	entities</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attributes</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relationships</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business</a:t>
            </a:r>
            <a:r>
              <a:rPr lang="en-US" sz="2800" dirty="0">
                <a:solidFill>
                  <a:srgbClr val="FF0000"/>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rules</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of an 	organization's information.</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Database is deigned once and used simultaneously by many users. </a:t>
            </a:r>
          </a:p>
          <a:p>
            <a:pPr marL="0" indent="0" algn="just">
              <a:lnSpc>
                <a:spcPct val="150000"/>
              </a:lnSpc>
              <a:spcBef>
                <a:spcPts val="0"/>
              </a:spcBef>
              <a:buNone/>
            </a:pPr>
            <a:r>
              <a:rPr lang="en-US" sz="2800" dirty="0">
                <a:latin typeface="Times New Roman" panose="02020603050405020304" pitchFamily="18" charset="0"/>
                <a:cs typeface="Times New Roman" panose="02020603050405020304" pitchFamily="18" charset="0"/>
              </a:rPr>
              <a:t> </a:t>
            </a: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CA690-53FA-47F4-8099-FA1A53D381BC}" type="slidenum">
              <a:rPr lang="en-US" altLang="en-US" sz="1200" smtClean="0">
                <a:solidFill>
                  <a:srgbClr val="898989"/>
                </a:solidFill>
              </a:rPr>
              <a:pPr>
                <a:spcBef>
                  <a:spcPct val="0"/>
                </a:spcBef>
                <a:buFontTx/>
                <a:buNone/>
              </a:pPr>
              <a:t>32</a:t>
            </a:fld>
            <a:endParaRPr lang="en-US" altLang="en-US" sz="1200" dirty="0">
              <a:solidFill>
                <a:srgbClr val="898989"/>
              </a:solidFill>
            </a:endParaRPr>
          </a:p>
        </p:txBody>
      </p:sp>
    </p:spTree>
    <p:extLst>
      <p:ext uri="{BB962C8B-B14F-4D97-AF65-F5344CB8AC3E}">
        <p14:creationId xmlns:p14="http://schemas.microsoft.com/office/powerpoint/2010/main" val="1087861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457200"/>
          </a:xfrm>
        </p:spPr>
        <p:txBody>
          <a:bodyPr>
            <a:noAutofit/>
          </a:bodyPr>
          <a:lstStyle/>
          <a:p>
            <a:pPr eaLnBrk="1" hangingPunct="1"/>
            <a:br>
              <a:rPr lang="en-US" altLang="en-US" sz="2800" b="1" dirty="0">
                <a:solidFill>
                  <a:srgbClr val="0000FF"/>
                </a:solidFill>
                <a:latin typeface="Times New Roman" panose="02020603050405020304" pitchFamily="18" charset="0"/>
                <a:cs typeface="Times New Roman" panose="02020603050405020304" pitchFamily="18" charset="0"/>
              </a:rPr>
            </a:br>
            <a:r>
              <a:rPr lang="en-US" altLang="en-US" sz="2800" b="1" dirty="0">
                <a:solidFill>
                  <a:srgbClr val="0000FF"/>
                </a:solidFill>
                <a:latin typeface="Times New Roman" panose="02020603050405020304" pitchFamily="18" charset="0"/>
                <a:cs typeface="Times New Roman" panose="02020603050405020304" pitchFamily="18" charset="0"/>
              </a:rPr>
              <a:t>3. Database </a:t>
            </a:r>
            <a:r>
              <a:rPr lang="en-US" altLang="en-US" sz="2800" dirty="0">
                <a:latin typeface="Times New Roman" panose="02020603050405020304" pitchFamily="18" charset="0"/>
                <a:cs typeface="Times New Roman" panose="02020603050405020304" pitchFamily="18" charset="0"/>
              </a:rPr>
              <a:t>Approach------</a:t>
            </a:r>
            <a:br>
              <a:rPr lang="en-US" altLang="en-US" sz="2800" b="1" dirty="0">
                <a:solidFill>
                  <a:srgbClr val="0000FF"/>
                </a:solidFill>
                <a:latin typeface="Times New Roman" panose="02020603050405020304" pitchFamily="18" charset="0"/>
                <a:cs typeface="Times New Roman" panose="02020603050405020304" pitchFamily="18" charset="0"/>
              </a:rPr>
            </a:br>
            <a:endParaRPr lang="en-US"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144000" cy="2514600"/>
          </a:xfrm>
        </p:spPr>
        <p:txBody>
          <a:bodyPr rtlCol="0">
            <a:noAutofit/>
          </a:bodyPr>
          <a:lstStyle/>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Unlike the </a:t>
            </a:r>
            <a:r>
              <a:rPr lang="en-US" sz="2600" b="1" dirty="0">
                <a:latin typeface="Times New Roman" panose="02020603050405020304" pitchFamily="18" charset="0"/>
                <a:cs typeface="Times New Roman" panose="02020603050405020304" pitchFamily="18" charset="0"/>
              </a:rPr>
              <a:t>traditional</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file</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based</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approach</a:t>
            </a:r>
            <a:r>
              <a:rPr lang="en-US" sz="2600" dirty="0">
                <a:latin typeface="Times New Roman" panose="02020603050405020304" pitchFamily="18" charset="0"/>
                <a:cs typeface="Times New Roman" panose="02020603050405020304" pitchFamily="18" charset="0"/>
              </a:rPr>
              <a:t> ,in </a:t>
            </a:r>
            <a:r>
              <a:rPr lang="en-US" sz="2600" b="1" dirty="0">
                <a:solidFill>
                  <a:srgbClr val="FF0000"/>
                </a:solidFill>
                <a:latin typeface="Times New Roman" panose="02020603050405020304" pitchFamily="18" charset="0"/>
                <a:cs typeface="Times New Roman" panose="02020603050405020304" pitchFamily="18" charset="0"/>
              </a:rPr>
              <a:t>database</a:t>
            </a:r>
            <a:r>
              <a:rPr lang="en-US" sz="2600" dirty="0">
                <a:latin typeface="Times New Roman" panose="02020603050405020304" pitchFamily="18" charset="0"/>
                <a:cs typeface="Times New Roman" panose="02020603050405020304" pitchFamily="18" charset="0"/>
              </a:rPr>
              <a:t> there is  the </a:t>
            </a:r>
            <a:r>
              <a:rPr lang="en-US" sz="2600" b="1" dirty="0">
                <a:solidFill>
                  <a:srgbClr val="6600CC"/>
                </a:solidFill>
                <a:latin typeface="Times New Roman" panose="02020603050405020304" pitchFamily="18" charset="0"/>
                <a:cs typeface="Times New Roman" panose="02020603050405020304" pitchFamily="18" charset="0"/>
              </a:rPr>
              <a:t>separation</a:t>
            </a:r>
            <a:r>
              <a:rPr lang="en-US" sz="2600" dirty="0">
                <a:latin typeface="Times New Roman" panose="02020603050405020304" pitchFamily="18" charset="0"/>
                <a:cs typeface="Times New Roman" panose="02020603050405020304" pitchFamily="18" charset="0"/>
              </a:rPr>
              <a:t> of the </a:t>
            </a:r>
            <a:r>
              <a:rPr lang="en-US" sz="2600" b="1" dirty="0">
                <a:solidFill>
                  <a:srgbClr val="6600CC"/>
                </a:solidFill>
                <a:latin typeface="Times New Roman" panose="02020603050405020304" pitchFamily="18" charset="0"/>
                <a:cs typeface="Times New Roman" panose="02020603050405020304" pitchFamily="18" charset="0"/>
              </a:rPr>
              <a:t>data</a:t>
            </a:r>
            <a:r>
              <a:rPr lang="en-US" sz="2600" dirty="0">
                <a:latin typeface="Times New Roman" panose="02020603050405020304" pitchFamily="18" charset="0"/>
                <a:cs typeface="Times New Roman" panose="02020603050405020304" pitchFamily="18" charset="0"/>
              </a:rPr>
              <a:t> </a:t>
            </a:r>
            <a:r>
              <a:rPr lang="en-US" sz="2600" b="1" dirty="0">
                <a:solidFill>
                  <a:srgbClr val="6600CC"/>
                </a:solidFill>
                <a:latin typeface="Times New Roman" panose="02020603050405020304" pitchFamily="18" charset="0"/>
                <a:cs typeface="Times New Roman" panose="02020603050405020304" pitchFamily="18" charset="0"/>
              </a:rPr>
              <a:t>definition</a:t>
            </a:r>
            <a:r>
              <a:rPr lang="en-US" sz="2600" dirty="0">
                <a:latin typeface="Times New Roman" panose="02020603050405020304" pitchFamily="18" charset="0"/>
                <a:cs typeface="Times New Roman" panose="02020603050405020304" pitchFamily="18" charset="0"/>
              </a:rPr>
              <a:t> from the </a:t>
            </a:r>
            <a:r>
              <a:rPr lang="en-US" sz="2600" b="1" dirty="0">
                <a:solidFill>
                  <a:srgbClr val="6600CC"/>
                </a:solidFill>
                <a:latin typeface="Times New Roman" panose="02020603050405020304" pitchFamily="18" charset="0"/>
                <a:cs typeface="Times New Roman" panose="02020603050405020304" pitchFamily="18" charset="0"/>
              </a:rPr>
              <a:t>application</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Thus the </a:t>
            </a:r>
            <a:r>
              <a:rPr lang="en-US" sz="2600" b="1" dirty="0">
                <a:solidFill>
                  <a:srgbClr val="FF0000"/>
                </a:solidFill>
                <a:latin typeface="Times New Roman" panose="02020603050405020304" pitchFamily="18" charset="0"/>
                <a:cs typeface="Times New Roman" panose="02020603050405020304" pitchFamily="18" charset="0"/>
              </a:rPr>
              <a:t>application</a:t>
            </a:r>
            <a:r>
              <a:rPr lang="en-US" sz="2600" dirty="0">
                <a:latin typeface="Times New Roman" panose="02020603050405020304" pitchFamily="18" charset="0"/>
                <a:cs typeface="Times New Roman" panose="02020603050405020304" pitchFamily="18" charset="0"/>
              </a:rPr>
              <a:t> is </a:t>
            </a:r>
            <a:r>
              <a:rPr lang="en-US" sz="2600" b="1" dirty="0">
                <a:solidFill>
                  <a:srgbClr val="FF0000"/>
                </a:solidFill>
                <a:latin typeface="Times New Roman" panose="02020603050405020304" pitchFamily="18" charset="0"/>
                <a:cs typeface="Times New Roman" panose="02020603050405020304" pitchFamily="18" charset="0"/>
              </a:rPr>
              <a:t>not</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affected</a:t>
            </a:r>
            <a:r>
              <a:rPr lang="en-US" sz="2600" dirty="0">
                <a:latin typeface="Times New Roman" panose="02020603050405020304" pitchFamily="18" charset="0"/>
                <a:cs typeface="Times New Roman" panose="02020603050405020304" pitchFamily="18" charset="0"/>
              </a:rPr>
              <a:t> by </a:t>
            </a:r>
            <a:r>
              <a:rPr lang="en-US" sz="2600" b="1" dirty="0">
                <a:solidFill>
                  <a:srgbClr val="660033"/>
                </a:solidFill>
                <a:latin typeface="Times New Roman" panose="02020603050405020304" pitchFamily="18" charset="0"/>
                <a:cs typeface="Times New Roman" panose="02020603050405020304" pitchFamily="18" charset="0"/>
              </a:rPr>
              <a:t>changes</a:t>
            </a:r>
            <a:r>
              <a:rPr lang="en-US" sz="2600" dirty="0">
                <a:latin typeface="Times New Roman" panose="02020603050405020304" pitchFamily="18" charset="0"/>
                <a:cs typeface="Times New Roman" panose="02020603050405020304" pitchFamily="18" charset="0"/>
              </a:rPr>
              <a:t> made in the </a:t>
            </a:r>
            <a:r>
              <a:rPr lang="en-US" sz="2600" b="1" dirty="0">
                <a:solidFill>
                  <a:srgbClr val="0000FF"/>
                </a:solidFill>
                <a:latin typeface="Times New Roman" panose="02020603050405020304" pitchFamily="18" charset="0"/>
                <a:cs typeface="Times New Roman" panose="02020603050405020304" pitchFamily="18" charset="0"/>
              </a:rPr>
              <a:t>data</a:t>
            </a:r>
            <a:r>
              <a:rPr lang="en-US" sz="2600" dirty="0">
                <a:latin typeface="Times New Roman" panose="02020603050405020304" pitchFamily="18" charset="0"/>
                <a:cs typeface="Times New Roman" panose="02020603050405020304" pitchFamily="18" charset="0"/>
              </a:rPr>
              <a:t> </a:t>
            </a:r>
            <a:r>
              <a:rPr lang="en-US" sz="2600" b="1" dirty="0">
                <a:solidFill>
                  <a:srgbClr val="0000FF"/>
                </a:solidFill>
                <a:latin typeface="Times New Roman" panose="02020603050405020304" pitchFamily="18" charset="0"/>
                <a:cs typeface="Times New Roman" panose="02020603050405020304" pitchFamily="18" charset="0"/>
              </a:rPr>
              <a:t>structure</a:t>
            </a:r>
            <a:r>
              <a:rPr lang="en-US" sz="2600" dirty="0">
                <a:latin typeface="Times New Roman" panose="02020603050405020304" pitchFamily="18" charset="0"/>
                <a:cs typeface="Times New Roman" panose="02020603050405020304" pitchFamily="18" charset="0"/>
              </a:rPr>
              <a:t> and </a:t>
            </a:r>
            <a:r>
              <a:rPr lang="en-US" sz="2600" b="1" dirty="0">
                <a:solidFill>
                  <a:srgbClr val="0000FF"/>
                </a:solidFill>
                <a:latin typeface="Times New Roman" panose="02020603050405020304" pitchFamily="18" charset="0"/>
                <a:cs typeface="Times New Roman" panose="02020603050405020304" pitchFamily="18" charset="0"/>
              </a:rPr>
              <a:t>file</a:t>
            </a:r>
            <a:r>
              <a:rPr lang="en-US" sz="2600" dirty="0">
                <a:latin typeface="Times New Roman" panose="02020603050405020304" pitchFamily="18" charset="0"/>
                <a:cs typeface="Times New Roman" panose="02020603050405020304" pitchFamily="18" charset="0"/>
              </a:rPr>
              <a:t> </a:t>
            </a:r>
            <a:r>
              <a:rPr lang="en-US" sz="2600" b="1" dirty="0">
                <a:solidFill>
                  <a:srgbClr val="0000FF"/>
                </a:solidFill>
                <a:latin typeface="Times New Roman" panose="02020603050405020304" pitchFamily="18" charset="0"/>
                <a:cs typeface="Times New Roman" panose="02020603050405020304" pitchFamily="18" charset="0"/>
              </a:rPr>
              <a:t>organization</a:t>
            </a:r>
            <a:r>
              <a:rPr lang="en-US" sz="2600" dirty="0">
                <a:latin typeface="Times New Roman" panose="02020603050405020304" pitchFamily="18" charset="0"/>
                <a:cs typeface="Times New Roman" panose="02020603050405020304" pitchFamily="18" charset="0"/>
              </a:rPr>
              <a:t>.</a:t>
            </a: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CA690-53FA-47F4-8099-FA1A53D381BC}" type="slidenum">
              <a:rPr lang="en-US" altLang="en-US" sz="1200" smtClean="0">
                <a:solidFill>
                  <a:srgbClr val="898989"/>
                </a:solidFill>
              </a:rPr>
              <a:pPr>
                <a:spcBef>
                  <a:spcPct val="0"/>
                </a:spcBef>
                <a:buFontTx/>
                <a:buNone/>
              </a:pPr>
              <a:t>33</a:t>
            </a:fld>
            <a:endParaRPr lang="en-US" altLang="en-US" sz="1200" dirty="0">
              <a:solidFill>
                <a:srgbClr val="898989"/>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83354"/>
            <a:ext cx="8686800" cy="368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254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20675"/>
          </a:xfrm>
        </p:spPr>
        <p:txBody>
          <a:bodyPr>
            <a:noAutofit/>
          </a:bodyPr>
          <a:lstStyle/>
          <a:p>
            <a:pPr eaLnBrk="1" hangingPunct="1"/>
            <a:br>
              <a:rPr lang="en-US" altLang="en-US" sz="2800" b="1" dirty="0">
                <a:solidFill>
                  <a:srgbClr val="0000FF"/>
                </a:solidFill>
                <a:latin typeface="Times New Roman" panose="02020603050405020304" pitchFamily="18" charset="0"/>
                <a:cs typeface="Times New Roman" panose="02020603050405020304" pitchFamily="18" charset="0"/>
              </a:rPr>
            </a:br>
            <a:r>
              <a:rPr lang="en-US" altLang="en-US" sz="2800" b="1" dirty="0">
                <a:solidFill>
                  <a:srgbClr val="0000FF"/>
                </a:solidFill>
                <a:latin typeface="Times New Roman" panose="02020603050405020304" pitchFamily="18" charset="0"/>
                <a:cs typeface="Times New Roman" panose="02020603050405020304" pitchFamily="18" charset="0"/>
              </a:rPr>
              <a:t>3. Database </a:t>
            </a:r>
            <a:r>
              <a:rPr lang="en-US" altLang="en-US" sz="2800" dirty="0">
                <a:latin typeface="Times New Roman" panose="02020603050405020304" pitchFamily="18" charset="0"/>
                <a:cs typeface="Times New Roman" panose="02020603050405020304" pitchFamily="18" charset="0"/>
              </a:rPr>
              <a:t>Approach-----</a:t>
            </a:r>
            <a:br>
              <a:rPr lang="en-US" altLang="en-US" sz="2800" b="1" dirty="0">
                <a:solidFill>
                  <a:srgbClr val="0000FF"/>
                </a:solidFill>
                <a:latin typeface="Times New Roman" panose="02020603050405020304" pitchFamily="18" charset="0"/>
                <a:cs typeface="Times New Roman" panose="02020603050405020304" pitchFamily="18" charset="0"/>
              </a:rPr>
            </a:br>
            <a:endParaRPr lang="en-US"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0675"/>
            <a:ext cx="9144000" cy="6537325"/>
          </a:xfrm>
        </p:spPr>
        <p:txBody>
          <a:bodyPr rtlCol="0">
            <a:noAutofit/>
          </a:bodyPr>
          <a:lstStyle/>
          <a:p>
            <a:pPr algn="just">
              <a:lnSpc>
                <a:spcPct val="150000"/>
              </a:lnSpc>
              <a:spcBef>
                <a:spcPct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 </a:t>
            </a:r>
            <a:r>
              <a:rPr lang="en-US" altLang="en-US" sz="2400" b="1" dirty="0">
                <a:solidFill>
                  <a:srgbClr val="0000FF"/>
                </a:solidFill>
                <a:latin typeface="Times New Roman" panose="02020603050405020304" pitchFamily="18" charset="0"/>
                <a:cs typeface="Times New Roman" panose="02020603050405020304" pitchFamily="18" charset="0"/>
              </a:rPr>
              <a:t>Database</a:t>
            </a:r>
            <a:r>
              <a:rPr lang="en-US" altLang="en-US" sz="2400" dirty="0">
                <a:latin typeface="Times New Roman" panose="02020603050405020304" pitchFamily="18" charset="0"/>
                <a:cs typeface="Times New Roman" panose="02020603050405020304" pitchFamily="18" charset="0"/>
              </a:rPr>
              <a:t> is a </a:t>
            </a:r>
            <a:r>
              <a:rPr lang="en-US" altLang="en-US" sz="2400" b="1" dirty="0">
                <a:solidFill>
                  <a:srgbClr val="FF0000"/>
                </a:solidFill>
                <a:latin typeface="Times New Roman" panose="02020603050405020304" pitchFamily="18" charset="0"/>
                <a:cs typeface="Times New Roman" panose="02020603050405020304" pitchFamily="18" charset="0"/>
              </a:rPr>
              <a:t>shared collection of logically related </a:t>
            </a:r>
            <a:r>
              <a:rPr lang="en-US" altLang="en-US" sz="2400" dirty="0">
                <a:latin typeface="Times New Roman" panose="02020603050405020304" pitchFamily="18" charset="0"/>
                <a:cs typeface="Times New Roman" panose="02020603050405020304" pitchFamily="18" charset="0"/>
              </a:rPr>
              <a:t>data </a:t>
            </a:r>
            <a:r>
              <a:rPr lang="en-US" altLang="en-US" sz="2400" b="1" dirty="0">
                <a:latin typeface="Times New Roman" panose="02020603050405020304" pitchFamily="18" charset="0"/>
                <a:cs typeface="Times New Roman" panose="02020603050405020304" pitchFamily="18" charset="0"/>
              </a:rPr>
              <a:t>designed to meet the information needs of an organization</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0000FF"/>
                </a:solidFill>
                <a:latin typeface="Times New Roman" panose="02020603050405020304" pitchFamily="18" charset="0"/>
                <a:cs typeface="Times New Roman" panose="02020603050405020304" pitchFamily="18" charset="0"/>
              </a:rPr>
              <a:t>(Centralized System).</a:t>
            </a:r>
          </a:p>
          <a:p>
            <a:pPr algn="just">
              <a:lnSpc>
                <a:spcPct val="150000"/>
              </a:lnSpc>
              <a:spcBef>
                <a:spcPct val="0"/>
              </a:spcBef>
              <a:buFont typeface="Wingdings" panose="05000000000000000000" pitchFamily="2" charset="2"/>
              <a:buChar char="§"/>
            </a:pPr>
            <a:r>
              <a:rPr lang="en-US" altLang="en-US" sz="2400" b="1" dirty="0">
                <a:solidFill>
                  <a:srgbClr val="0000FF"/>
                </a:solidFill>
                <a:latin typeface="Times New Roman" panose="02020603050405020304" pitchFamily="18" charset="0"/>
                <a:cs typeface="Times New Roman" panose="02020603050405020304" pitchFamily="18" charset="0"/>
              </a:rPr>
              <a:t>System Catalog (Data Dictionary or Metadata) </a:t>
            </a:r>
            <a:r>
              <a:rPr lang="en-US" altLang="en-US" sz="2400" dirty="0">
                <a:latin typeface="Times New Roman" panose="02020603050405020304" pitchFamily="18" charset="0"/>
                <a:cs typeface="Times New Roman" panose="02020603050405020304" pitchFamily="18" charset="0"/>
              </a:rPr>
              <a:t>provides the </a:t>
            </a:r>
            <a:r>
              <a:rPr lang="en-US" altLang="en-US" sz="2400" b="1" dirty="0">
                <a:solidFill>
                  <a:srgbClr val="FF0000"/>
                </a:solidFill>
                <a:latin typeface="Times New Roman" panose="02020603050405020304" pitchFamily="18" charset="0"/>
                <a:cs typeface="Times New Roman" panose="02020603050405020304" pitchFamily="18" charset="0"/>
              </a:rPr>
              <a:t>description of the data to enable program–data independence</a:t>
            </a:r>
            <a:r>
              <a:rPr lang="en-US" altLang="en-US" sz="2400" b="1" dirty="0">
                <a:solidFill>
                  <a:srgbClr val="D60093"/>
                </a:solidFill>
                <a:latin typeface="Times New Roman" panose="02020603050405020304" pitchFamily="18" charset="0"/>
                <a:cs typeface="Times New Roman" panose="02020603050405020304" pitchFamily="18" charset="0"/>
              </a:rPr>
              <a:t>.</a:t>
            </a:r>
          </a:p>
          <a:p>
            <a:pPr algn="just">
              <a:lnSpc>
                <a:spcPct val="150000"/>
              </a:lnSpc>
              <a:spcBef>
                <a:spcPct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006600"/>
                </a:solidFill>
                <a:latin typeface="Times New Roman" panose="02020603050405020304" pitchFamily="18" charset="0"/>
                <a:cs typeface="Times New Roman" panose="02020603050405020304" pitchFamily="18" charset="0"/>
              </a:rPr>
              <a:t>database contains not only </a:t>
            </a: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0000FF"/>
                </a:solidFill>
                <a:latin typeface="Times New Roman" panose="02020603050405020304" pitchFamily="18" charset="0"/>
                <a:cs typeface="Times New Roman" panose="02020603050405020304" pitchFamily="18" charset="0"/>
              </a:rPr>
              <a:t>database itself </a:t>
            </a:r>
            <a:r>
              <a:rPr lang="en-US" altLang="en-US" sz="2400" dirty="0">
                <a:latin typeface="Times New Roman" panose="02020603050405020304" pitchFamily="18" charset="0"/>
                <a:cs typeface="Times New Roman" panose="02020603050405020304" pitchFamily="18" charset="0"/>
              </a:rPr>
              <a:t>but also a </a:t>
            </a:r>
            <a:r>
              <a:rPr lang="en-US" altLang="en-US" sz="2400" b="1" dirty="0">
                <a:solidFill>
                  <a:srgbClr val="0000FF"/>
                </a:solidFill>
                <a:latin typeface="Times New Roman" panose="02020603050405020304" pitchFamily="18" charset="0"/>
                <a:cs typeface="Times New Roman" panose="02020603050405020304" pitchFamily="18" charset="0"/>
              </a:rPr>
              <a:t>complete definition or description of the database</a:t>
            </a:r>
            <a:r>
              <a:rPr lang="en-US" altLang="en-US" sz="2400" dirty="0">
                <a:latin typeface="Times New Roman" panose="02020603050405020304" pitchFamily="18" charset="0"/>
                <a:cs typeface="Times New Roman" panose="02020603050405020304" pitchFamily="18" charset="0"/>
              </a:rPr>
              <a:t>.  </a:t>
            </a:r>
          </a:p>
          <a:p>
            <a:pPr algn="just">
              <a:lnSpc>
                <a:spcPct val="150000"/>
              </a:lnSpc>
              <a:spcBef>
                <a:spcPct val="0"/>
              </a:spcBef>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This </a:t>
            </a:r>
            <a:r>
              <a:rPr lang="en-US" altLang="en-US" sz="2400" b="1" dirty="0">
                <a:solidFill>
                  <a:srgbClr val="006600"/>
                </a:solidFill>
                <a:latin typeface="Times New Roman" panose="02020603050405020304" pitchFamily="18" charset="0"/>
                <a:cs typeface="Times New Roman" panose="02020603050405020304" pitchFamily="18" charset="0"/>
              </a:rPr>
              <a:t>definition is stored </a:t>
            </a:r>
            <a:r>
              <a:rPr lang="en-US" altLang="en-US" sz="2400" dirty="0">
                <a:latin typeface="Times New Roman" panose="02020603050405020304" pitchFamily="18" charset="0"/>
                <a:cs typeface="Times New Roman" panose="02020603050405020304" pitchFamily="18" charset="0"/>
              </a:rPr>
              <a:t>in the </a:t>
            </a:r>
            <a:r>
              <a:rPr lang="en-US" altLang="en-US" sz="2400" b="1" dirty="0">
                <a:solidFill>
                  <a:srgbClr val="006600"/>
                </a:solidFill>
                <a:latin typeface="Times New Roman" panose="02020603050405020304" pitchFamily="18" charset="0"/>
                <a:cs typeface="Times New Roman" panose="02020603050405020304" pitchFamily="18" charset="0"/>
              </a:rPr>
              <a:t>system catalog</a:t>
            </a:r>
            <a:r>
              <a:rPr lang="en-US" altLang="en-US" sz="2400" dirty="0">
                <a:solidFill>
                  <a:srgbClr val="0066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which </a:t>
            </a:r>
            <a:r>
              <a:rPr lang="en-US" altLang="en-US" sz="2400" b="1" dirty="0">
                <a:latin typeface="Times New Roman" panose="02020603050405020304" pitchFamily="18" charset="0"/>
                <a:cs typeface="Times New Roman" panose="02020603050405020304" pitchFamily="18" charset="0"/>
              </a:rPr>
              <a:t>contains information </a:t>
            </a:r>
            <a:r>
              <a:rPr lang="en-US" altLang="en-US" sz="2400" dirty="0">
                <a:latin typeface="Times New Roman" panose="02020603050405020304" pitchFamily="18" charset="0"/>
                <a:cs typeface="Times New Roman" panose="02020603050405020304" pitchFamily="18" charset="0"/>
              </a:rPr>
              <a:t>such as the </a:t>
            </a:r>
            <a:r>
              <a:rPr lang="en-US" altLang="en-US" sz="2400" b="1" dirty="0">
                <a:solidFill>
                  <a:srgbClr val="FF0000"/>
                </a:solidFill>
                <a:latin typeface="Times New Roman" panose="02020603050405020304" pitchFamily="18" charset="0"/>
                <a:cs typeface="Times New Roman" panose="02020603050405020304" pitchFamily="18" charset="0"/>
              </a:rPr>
              <a:t>structure of each file</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type and storage format of each data item and various constraints on the data.</a:t>
            </a:r>
            <a:r>
              <a:rPr lang="en-US" altLang="en-US" sz="2400" dirty="0">
                <a:solidFill>
                  <a:srgbClr val="FF0000"/>
                </a:solidFill>
                <a:latin typeface="Times New Roman" panose="02020603050405020304" pitchFamily="18" charset="0"/>
                <a:cs typeface="Times New Roman" panose="02020603050405020304" pitchFamily="18" charset="0"/>
              </a:rPr>
              <a:t>.  </a:t>
            </a:r>
          </a:p>
          <a:p>
            <a:pPr algn="just">
              <a:lnSpc>
                <a:spcPct val="150000"/>
              </a:lnSpc>
              <a:spcBef>
                <a:spcPct val="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0000FF"/>
                </a:solidFill>
                <a:latin typeface="Times New Roman" panose="02020603050405020304" pitchFamily="18" charset="0"/>
                <a:cs typeface="Times New Roman" panose="02020603050405020304" pitchFamily="18" charset="0"/>
              </a:rPr>
              <a:t>information stored is called metadata </a:t>
            </a:r>
            <a:r>
              <a:rPr lang="en-US" altLang="en-US" sz="2400" dirty="0">
                <a:latin typeface="Times New Roman" panose="02020603050405020304" pitchFamily="18" charset="0"/>
                <a:cs typeface="Times New Roman" panose="02020603050405020304" pitchFamily="18" charset="0"/>
              </a:rPr>
              <a:t>and it </a:t>
            </a:r>
            <a:r>
              <a:rPr lang="en-US" altLang="en-US" sz="2400" b="1" dirty="0">
                <a:solidFill>
                  <a:srgbClr val="FF0000"/>
                </a:solidFill>
                <a:latin typeface="Times New Roman" panose="02020603050405020304" pitchFamily="18" charset="0"/>
                <a:cs typeface="Times New Roman" panose="02020603050405020304" pitchFamily="18" charset="0"/>
              </a:rPr>
              <a:t>describes the structure of the primary database</a:t>
            </a:r>
            <a:r>
              <a:rPr lang="en-US" altLang="en-US" sz="2400" dirty="0">
                <a:solidFill>
                  <a:srgbClr val="FF0000"/>
                </a:solidFill>
                <a:latin typeface="Times New Roman" panose="02020603050405020304" pitchFamily="18" charset="0"/>
                <a:cs typeface="Times New Roman" panose="02020603050405020304" pitchFamily="18" charset="0"/>
              </a:rPr>
              <a:t>.</a:t>
            </a:r>
          </a:p>
          <a:p>
            <a:pPr algn="just">
              <a:lnSpc>
                <a:spcPct val="150000"/>
              </a:lnSpc>
              <a:spcBef>
                <a:spcPct val="0"/>
              </a:spcBef>
              <a:buNone/>
            </a:pPr>
            <a:endParaRPr lang="en-US" altLang="en-US" sz="2400" dirty="0">
              <a:solidFill>
                <a:schemeClr val="tx2"/>
              </a:solidFill>
              <a:latin typeface="Times New Roman" panose="02020603050405020304" pitchFamily="18" charset="0"/>
              <a:cs typeface="Times New Roman" panose="02020603050405020304" pitchFamily="18" charset="0"/>
            </a:endParaRPr>
          </a:p>
          <a:p>
            <a:pPr algn="just">
              <a:lnSpc>
                <a:spcPct val="150000"/>
              </a:lnSpc>
              <a:spcBef>
                <a:spcPct val="0"/>
              </a:spcBef>
              <a:buNone/>
            </a:pPr>
            <a:endParaRPr lang="en-US" altLang="en-US" sz="2400" dirty="0">
              <a:solidFill>
                <a:schemeClr val="tx2"/>
              </a:solidFill>
              <a:latin typeface="Times New Roman" panose="02020603050405020304" pitchFamily="18" charset="0"/>
              <a:cs typeface="Times New Roman" panose="02020603050405020304" pitchFamily="18" charset="0"/>
            </a:endParaRPr>
          </a:p>
          <a:p>
            <a:pPr algn="just">
              <a:lnSpc>
                <a:spcPct val="150000"/>
              </a:lnSpc>
              <a:spcBef>
                <a:spcPct val="0"/>
              </a:spcBef>
              <a:buNone/>
            </a:pPr>
            <a:endParaRPr lang="en-US" altLang="en-US" sz="2400" dirty="0">
              <a:latin typeface="Times New Roman" panose="02020603050405020304" pitchFamily="18" charset="0"/>
              <a:cs typeface="Times New Roman" panose="02020603050405020304" pitchFamily="18" charset="0"/>
            </a:endParaRPr>
          </a:p>
          <a:p>
            <a:pPr algn="just">
              <a:lnSpc>
                <a:spcPct val="150000"/>
              </a:lnSpc>
              <a:spcBef>
                <a:spcPct val="0"/>
              </a:spcBef>
            </a:pPr>
            <a:endParaRPr lang="en-US" altLang="en-US" sz="2400" dirty="0">
              <a:latin typeface="Times New Roman" panose="02020603050405020304" pitchFamily="18" charset="0"/>
              <a:cs typeface="Times New Roman" panose="02020603050405020304" pitchFamily="18" charset="0"/>
            </a:endParaRP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ACA690-53FA-47F4-8099-FA1A53D381BC}" type="slidenum">
              <a:rPr lang="en-US" altLang="en-US" sz="1200" smtClean="0">
                <a:solidFill>
                  <a:srgbClr val="898989"/>
                </a:solidFill>
              </a:rPr>
              <a:pPr>
                <a:spcBef>
                  <a:spcPct val="0"/>
                </a:spcBef>
                <a:buFontTx/>
                <a:buNone/>
              </a:pPr>
              <a:t>34</a:t>
            </a:fld>
            <a:endParaRPr lang="en-US" altLang="en-US" sz="1200" dirty="0">
              <a:solidFill>
                <a:srgbClr val="898989"/>
              </a:solidFill>
            </a:endParaRPr>
          </a:p>
        </p:txBody>
      </p:sp>
    </p:spTree>
    <p:extLst>
      <p:ext uri="{BB962C8B-B14F-4D97-AF65-F5344CB8AC3E}">
        <p14:creationId xmlns:p14="http://schemas.microsoft.com/office/powerpoint/2010/main" val="1813872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319088"/>
          </a:xfrm>
        </p:spPr>
        <p:txBody>
          <a:bodyPr>
            <a:noAutofit/>
          </a:bodyPr>
          <a:lstStyle/>
          <a:p>
            <a:r>
              <a:rPr lang="en-US" sz="2800" dirty="0">
                <a:latin typeface="Times New Roman" panose="02020603050405020304" pitchFamily="18" charset="0"/>
                <a:cs typeface="Times New Roman" panose="02020603050405020304" pitchFamily="18" charset="0"/>
              </a:rPr>
              <a:t>Benefits of the Database Approach</a:t>
            </a:r>
          </a:p>
        </p:txBody>
      </p:sp>
      <p:sp>
        <p:nvSpPr>
          <p:cNvPr id="3" name="Content Placeholder 2"/>
          <p:cNvSpPr>
            <a:spLocks noGrp="1"/>
          </p:cNvSpPr>
          <p:nvPr>
            <p:ph idx="1"/>
          </p:nvPr>
        </p:nvSpPr>
        <p:spPr>
          <a:xfrm>
            <a:off x="76200" y="319089"/>
            <a:ext cx="8991600" cy="6538911"/>
          </a:xfrm>
        </p:spPr>
        <p:txBody>
          <a:bodyPr>
            <a:noAutofit/>
          </a:bodyPr>
          <a:lstStyle/>
          <a:p>
            <a:pPr marL="514350" indent="-514350" algn="just">
              <a:lnSpc>
                <a:spcPct val="150000"/>
              </a:lnSpc>
              <a:spcBef>
                <a:spcPts val="0"/>
              </a:spcBef>
              <a:buAutoNum type="arabicPeriod"/>
            </a:pPr>
            <a:r>
              <a:rPr lang="en-US" sz="2900" b="1" dirty="0">
                <a:solidFill>
                  <a:srgbClr val="FF0000"/>
                </a:solidFill>
                <a:latin typeface="Times New Roman" panose="02020603050405020304" pitchFamily="18" charset="0"/>
                <a:cs typeface="Times New Roman" panose="02020603050405020304" pitchFamily="18" charset="0"/>
              </a:rPr>
              <a:t>Data can be shared</a:t>
            </a:r>
            <a:r>
              <a:rPr lang="en-US" sz="2900" b="1"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Two or more users can access and use same data instead of storing data in redundant manner for each user.</a:t>
            </a:r>
          </a:p>
          <a:p>
            <a:pPr marL="0" indent="0" algn="just">
              <a:lnSpc>
                <a:spcPct val="150000"/>
              </a:lnSpc>
              <a:spcBef>
                <a:spcPts val="0"/>
              </a:spcBef>
              <a:buNone/>
            </a:pPr>
            <a:r>
              <a:rPr lang="en-US" sz="2900" b="1" dirty="0">
                <a:solidFill>
                  <a:srgbClr val="FF0000"/>
                </a:solidFill>
                <a:latin typeface="Times New Roman" panose="02020603050405020304" pitchFamily="18" charset="0"/>
                <a:cs typeface="Times New Roman" panose="02020603050405020304" pitchFamily="18" charset="0"/>
              </a:rPr>
              <a:t>2. Improved accessibility of data</a:t>
            </a:r>
            <a:r>
              <a:rPr lang="en-US" sz="2900" b="1"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By using structured query languages, the users can easily access data without programming experience.</a:t>
            </a:r>
          </a:p>
          <a:p>
            <a:pPr marL="0" indent="0" algn="just">
              <a:lnSpc>
                <a:spcPct val="150000"/>
              </a:lnSpc>
              <a:spcBef>
                <a:spcPts val="0"/>
              </a:spcBef>
              <a:buNone/>
            </a:pPr>
            <a:r>
              <a:rPr lang="en-US" sz="2900" b="1" dirty="0">
                <a:solidFill>
                  <a:srgbClr val="FF0000"/>
                </a:solidFill>
                <a:latin typeface="Times New Roman" panose="02020603050405020304" pitchFamily="18" charset="0"/>
                <a:cs typeface="Times New Roman" panose="02020603050405020304" pitchFamily="18" charset="0"/>
              </a:rPr>
              <a:t>3. Quality data can be maintained</a:t>
            </a:r>
            <a:r>
              <a:rPr lang="en-US" sz="2900" b="1"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The different integrity constraints in the database approach will maintain the quality leading to better decision making</a:t>
            </a:r>
          </a:p>
          <a:p>
            <a:pPr marL="0" indent="0" algn="just">
              <a:lnSpc>
                <a:spcPct val="150000"/>
              </a:lnSpc>
              <a:spcBef>
                <a:spcPts val="0"/>
              </a:spcBef>
              <a:buNone/>
            </a:pPr>
            <a:endParaRPr lang="en-US" sz="29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CBC524D-8BAB-490B-9E71-BB2F1CB31A59}" type="slidenum">
              <a:rPr lang="en-US" smtClean="0"/>
              <a:t>35</a:t>
            </a:fld>
            <a:endParaRPr lang="en-US"/>
          </a:p>
        </p:txBody>
      </p:sp>
    </p:spTree>
    <p:extLst>
      <p:ext uri="{BB962C8B-B14F-4D97-AF65-F5344CB8AC3E}">
        <p14:creationId xmlns:p14="http://schemas.microsoft.com/office/powerpoint/2010/main" val="3735548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319089"/>
          </a:xfrm>
        </p:spPr>
        <p:txBody>
          <a:bodyPr>
            <a:noAutofit/>
          </a:bodyPr>
          <a:lstStyle/>
          <a:p>
            <a:r>
              <a:rPr lang="en-US" sz="2800" dirty="0">
                <a:latin typeface="Times New Roman" panose="02020603050405020304" pitchFamily="18" charset="0"/>
                <a:cs typeface="Times New Roman" panose="02020603050405020304" pitchFamily="18" charset="0"/>
              </a:rPr>
              <a:t>Benefits of the Database Approach------</a:t>
            </a:r>
          </a:p>
        </p:txBody>
      </p:sp>
      <p:sp>
        <p:nvSpPr>
          <p:cNvPr id="3" name="Content Placeholder 2"/>
          <p:cNvSpPr>
            <a:spLocks noGrp="1"/>
          </p:cNvSpPr>
          <p:nvPr>
            <p:ph idx="1"/>
          </p:nvPr>
        </p:nvSpPr>
        <p:spPr>
          <a:xfrm>
            <a:off x="0" y="319089"/>
            <a:ext cx="9067800" cy="6538911"/>
          </a:xfrm>
        </p:spPr>
        <p:txBody>
          <a:bodyPr>
            <a:noAutofit/>
          </a:bodyPr>
          <a:lstStyle/>
          <a:p>
            <a:pPr marL="0" indent="0" algn="just">
              <a:lnSpc>
                <a:spcPct val="150000"/>
              </a:lnSpc>
              <a:spcBef>
                <a:spcPts val="0"/>
              </a:spcBef>
              <a:buNone/>
            </a:pPr>
            <a:r>
              <a:rPr lang="en-US" sz="2600" b="1" dirty="0">
                <a:solidFill>
                  <a:srgbClr val="FF0000"/>
                </a:solidFill>
                <a:latin typeface="Times New Roman" panose="02020603050405020304" pitchFamily="18" charset="0"/>
                <a:cs typeface="Times New Roman" panose="02020603050405020304" pitchFamily="18" charset="0"/>
              </a:rPr>
              <a:t>4. Integrity can be maintained</a:t>
            </a:r>
            <a:r>
              <a:rPr lang="en-US" sz="2600" b="1"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Data at different applications will be integrated together with additional constraints to facilitate validity and consistency of shared data resource.</a:t>
            </a:r>
          </a:p>
          <a:p>
            <a:pPr marL="0" indent="0" algn="just">
              <a:lnSpc>
                <a:spcPct val="150000"/>
              </a:lnSpc>
              <a:spcBef>
                <a:spcPts val="0"/>
              </a:spcBef>
              <a:buNone/>
            </a:pPr>
            <a:r>
              <a:rPr lang="en-US" sz="2600" b="1" dirty="0">
                <a:solidFill>
                  <a:srgbClr val="FF0000"/>
                </a:solidFill>
                <a:latin typeface="Times New Roman" panose="02020603050405020304" pitchFamily="18" charset="0"/>
                <a:cs typeface="Times New Roman" panose="02020603050405020304" pitchFamily="18" charset="0"/>
              </a:rPr>
              <a:t>5. Security measures can be enforced</a:t>
            </a:r>
            <a:r>
              <a:rPr lang="en-US" sz="2600" b="1"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shared data can be secured by having different levels of clearance</a:t>
            </a:r>
          </a:p>
          <a:p>
            <a:pPr marL="0" indent="0" algn="just">
              <a:lnSpc>
                <a:spcPct val="150000"/>
              </a:lnSpc>
              <a:spcBef>
                <a:spcPts val="0"/>
              </a:spcBef>
              <a:buNone/>
            </a:pPr>
            <a:r>
              <a:rPr lang="en-US" sz="2600" b="1" dirty="0">
                <a:solidFill>
                  <a:srgbClr val="FF0000"/>
                </a:solidFill>
                <a:latin typeface="Times New Roman" panose="02020603050405020304" pitchFamily="18" charset="0"/>
                <a:cs typeface="Times New Roman" panose="02020603050405020304" pitchFamily="18" charset="0"/>
              </a:rPr>
              <a:t>6. Speed</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data storage and retrieval is fast </a:t>
            </a:r>
          </a:p>
          <a:p>
            <a:pPr marL="0" indent="0" algn="just">
              <a:lnSpc>
                <a:spcPct val="150000"/>
              </a:lnSpc>
              <a:spcBef>
                <a:spcPts val="0"/>
              </a:spcBef>
              <a:buNone/>
            </a:pPr>
            <a:r>
              <a:rPr lang="en-US" sz="2600" b="1" dirty="0">
                <a:solidFill>
                  <a:srgbClr val="FF0000"/>
                </a:solidFill>
                <a:latin typeface="Times New Roman" panose="02020603050405020304" pitchFamily="18" charset="0"/>
                <a:cs typeface="Times New Roman" panose="02020603050405020304" pitchFamily="18" charset="0"/>
              </a:rPr>
              <a:t>7. Centralized information control</a:t>
            </a:r>
            <a:r>
              <a:rPr lang="en-US" sz="2600" b="1"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Since relevant data in the organization will be stored at one repository, it can be controlled and managed at the central level.</a:t>
            </a:r>
          </a:p>
        </p:txBody>
      </p:sp>
      <p:sp>
        <p:nvSpPr>
          <p:cNvPr id="5" name="Slide Number Placeholder 4"/>
          <p:cNvSpPr>
            <a:spLocks noGrp="1"/>
          </p:cNvSpPr>
          <p:nvPr>
            <p:ph type="sldNum" sz="quarter" idx="12"/>
          </p:nvPr>
        </p:nvSpPr>
        <p:spPr/>
        <p:txBody>
          <a:bodyPr/>
          <a:lstStyle/>
          <a:p>
            <a:fld id="{CCBC524D-8BAB-490B-9E71-BB2F1CB31A59}" type="slidenum">
              <a:rPr lang="en-US" smtClean="0"/>
              <a:t>36</a:t>
            </a:fld>
            <a:endParaRPr lang="en-US"/>
          </a:p>
        </p:txBody>
      </p:sp>
    </p:spTree>
    <p:extLst>
      <p:ext uri="{BB962C8B-B14F-4D97-AF65-F5344CB8AC3E}">
        <p14:creationId xmlns:p14="http://schemas.microsoft.com/office/powerpoint/2010/main" val="1965658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319089"/>
          </a:xfrm>
        </p:spPr>
        <p:txBody>
          <a:bodyPr>
            <a:noAutofit/>
          </a:bodyPr>
          <a:lstStyle/>
          <a:p>
            <a:r>
              <a:rPr lang="en-US" sz="2800" dirty="0">
                <a:latin typeface="Times New Roman" panose="02020603050405020304" pitchFamily="18" charset="0"/>
                <a:cs typeface="Times New Roman" panose="02020603050405020304" pitchFamily="18" charset="0"/>
              </a:rPr>
              <a:t>Benefits of the Database Approach------</a:t>
            </a:r>
          </a:p>
        </p:txBody>
      </p:sp>
      <p:sp>
        <p:nvSpPr>
          <p:cNvPr id="3" name="Content Placeholder 2"/>
          <p:cNvSpPr>
            <a:spLocks noGrp="1"/>
          </p:cNvSpPr>
          <p:nvPr>
            <p:ph idx="1"/>
          </p:nvPr>
        </p:nvSpPr>
        <p:spPr>
          <a:xfrm>
            <a:off x="152400" y="457200"/>
            <a:ext cx="8839200" cy="6400800"/>
          </a:xfrm>
        </p:spPr>
        <p:txBody>
          <a:bodyPr>
            <a:noAutofit/>
          </a:bodyPr>
          <a:lstStyle/>
          <a:p>
            <a:pPr marL="0" lvl="1" indent="0" algn="just">
              <a:lnSpc>
                <a:spcPct val="150000"/>
              </a:lnSpc>
              <a:spcBef>
                <a:spcPts val="0"/>
              </a:spcBef>
              <a:buNone/>
            </a:pPr>
            <a:r>
              <a:rPr lang="en-US" altLang="en-US" sz="2800" b="1" dirty="0">
                <a:solidFill>
                  <a:srgbClr val="FF0000"/>
                </a:solidFill>
                <a:latin typeface="Times New Roman" panose="02020603050405020304" pitchFamily="18" charset="0"/>
                <a:cs typeface="Times New Roman" panose="02020603050405020304" pitchFamily="18" charset="0"/>
              </a:rPr>
              <a:t>8. Redundancy can be reduced</a:t>
            </a:r>
            <a:r>
              <a:rPr lang="en-US" altLang="en-US" sz="2800" dirty="0">
                <a:solidFill>
                  <a:srgbClr val="FF0000"/>
                </a:solidFill>
                <a:latin typeface="Times New Roman" panose="02020603050405020304" pitchFamily="18" charset="0"/>
                <a:cs typeface="Times New Roman" panose="02020603050405020304" pitchFamily="18" charset="0"/>
              </a:rPr>
              <a:t>:  </a:t>
            </a:r>
          </a:p>
          <a:p>
            <a:pPr marL="457200" lvl="1" indent="-457200" algn="just">
              <a:lnSpc>
                <a:spcPct val="150000"/>
              </a:lnSpc>
              <a:spcBef>
                <a:spcPts val="0"/>
              </a:spcBef>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Isolated data is integrated in database to decrease the redundant data stored at different applications</a:t>
            </a:r>
          </a:p>
          <a:p>
            <a:pPr marL="0" lvl="1" indent="0" algn="just">
              <a:lnSpc>
                <a:spcPct val="150000"/>
              </a:lnSpc>
              <a:spcBef>
                <a:spcPts val="0"/>
              </a:spcBef>
              <a:buNone/>
              <a:defRPr/>
            </a:pPr>
            <a:r>
              <a:rPr lang="en-US" sz="2800" b="1" dirty="0">
                <a:solidFill>
                  <a:srgbClr val="FF0000"/>
                </a:solidFill>
                <a:latin typeface="Times New Roman" pitchFamily="18" charset="0"/>
                <a:cs typeface="Times New Roman" pitchFamily="18" charset="0"/>
              </a:rPr>
              <a:t>9. Inconsistency can be avoided: </a:t>
            </a:r>
          </a:p>
          <a:p>
            <a:pPr marL="280988" lvl="1" indent="-280988"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Controlled data redundancy will avoid inconsistency of the data in the database to some extent.</a:t>
            </a:r>
          </a:p>
          <a:p>
            <a:pPr marL="0" lvl="1" indent="0" algn="just">
              <a:lnSpc>
                <a:spcPct val="150000"/>
              </a:lnSpc>
              <a:spcBef>
                <a:spcPts val="0"/>
              </a:spcBef>
              <a:buNone/>
              <a:defRPr/>
            </a:pPr>
            <a:r>
              <a:rPr lang="en-US" altLang="en-US" sz="2800" b="1" dirty="0">
                <a:solidFill>
                  <a:srgbClr val="FF0000"/>
                </a:solidFill>
                <a:latin typeface="Times New Roman" panose="02020603050405020304" pitchFamily="18" charset="0"/>
                <a:cs typeface="Times New Roman" panose="02020603050405020304" pitchFamily="18" charset="0"/>
              </a:rPr>
              <a:t>10. Data Independence</a:t>
            </a:r>
          </a:p>
          <a:p>
            <a:pPr marL="342900" lvl="1" indent="-342900" algn="just">
              <a:lnSpc>
                <a:spcPct val="150000"/>
              </a:lnSpc>
              <a:spcBef>
                <a:spcPts val="0"/>
              </a:spcBef>
              <a:buFont typeface="Wingdings" panose="05000000000000000000" pitchFamily="2" charset="2"/>
              <a:buChar char="§"/>
              <a:defRPr/>
            </a:pPr>
            <a:r>
              <a:rPr lang="en-US" altLang="en-US" sz="2800" dirty="0">
                <a:latin typeface="Times New Roman" panose="02020603050405020304" pitchFamily="18" charset="0"/>
                <a:cs typeface="Times New Roman" panose="02020603050405020304" pitchFamily="18" charset="0"/>
              </a:rPr>
              <a:t>Applications insulated from how data is structured and stored</a:t>
            </a:r>
            <a:endParaRPr lang="en-US" altLang="en-US" sz="2800" dirty="0">
              <a:solidFill>
                <a:schemeClr val="tx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CBC524D-8BAB-490B-9E71-BB2F1CB31A59}" type="slidenum">
              <a:rPr lang="en-US" smtClean="0"/>
              <a:t>37</a:t>
            </a:fld>
            <a:endParaRPr lang="en-US"/>
          </a:p>
        </p:txBody>
      </p:sp>
    </p:spTree>
    <p:extLst>
      <p:ext uri="{BB962C8B-B14F-4D97-AF65-F5344CB8AC3E}">
        <p14:creationId xmlns:p14="http://schemas.microsoft.com/office/powerpoint/2010/main" val="2847207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319089"/>
          </a:xfrm>
        </p:spPr>
        <p:txBody>
          <a:bodyPr>
            <a:noAutofit/>
          </a:bodyPr>
          <a:lstStyle/>
          <a:p>
            <a:r>
              <a:rPr lang="en-US" sz="2800" dirty="0">
                <a:latin typeface="Times New Roman" panose="02020603050405020304" pitchFamily="18" charset="0"/>
                <a:cs typeface="Times New Roman" panose="02020603050405020304" pitchFamily="18" charset="0"/>
              </a:rPr>
              <a:t>Benefits of the Database Approach------</a:t>
            </a:r>
          </a:p>
        </p:txBody>
      </p:sp>
      <p:sp>
        <p:nvSpPr>
          <p:cNvPr id="3" name="Content Placeholder 2"/>
          <p:cNvSpPr>
            <a:spLocks noGrp="1"/>
          </p:cNvSpPr>
          <p:nvPr>
            <p:ph idx="1"/>
          </p:nvPr>
        </p:nvSpPr>
        <p:spPr>
          <a:xfrm>
            <a:off x="0" y="319089"/>
            <a:ext cx="9067800" cy="6538911"/>
          </a:xfrm>
        </p:spPr>
        <p:txBody>
          <a:bodyPr>
            <a:noAutofit/>
          </a:bodyPr>
          <a:lstStyle/>
          <a:p>
            <a:pPr marL="0" indent="0" algn="just">
              <a:lnSpc>
                <a:spcPct val="150000"/>
              </a:lnSpc>
              <a:spcBef>
                <a:spcPts val="0"/>
              </a:spcBef>
              <a:buNone/>
            </a:pPr>
            <a:r>
              <a:rPr lang="en-US" altLang="en-US" sz="2800" b="1" dirty="0">
                <a:solidFill>
                  <a:srgbClr val="FF0000"/>
                </a:solidFill>
                <a:latin typeface="Times New Roman" panose="02020603050405020304" pitchFamily="18" charset="0"/>
                <a:cs typeface="Times New Roman" panose="02020603050405020304" pitchFamily="18" charset="0"/>
              </a:rPr>
              <a:t>11. Standards can be enforced: </a:t>
            </a:r>
          </a:p>
          <a:p>
            <a:pPr algn="just">
              <a:lnSpc>
                <a:spcPct val="150000"/>
              </a:lnSpc>
              <a:spcBef>
                <a:spcPts val="0"/>
              </a:spcBef>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The different ways of using and dealing with data by different units of the organization can be balanced and standardized by using database approach.</a:t>
            </a:r>
          </a:p>
          <a:p>
            <a:pPr marL="0" indent="0" algn="just">
              <a:lnSpc>
                <a:spcPct val="150000"/>
              </a:lnSpc>
              <a:spcBef>
                <a:spcPts val="0"/>
              </a:spcBef>
              <a:buNone/>
            </a:pPr>
            <a:r>
              <a:rPr lang="en-US" altLang="en-US" sz="2800" b="1">
                <a:solidFill>
                  <a:srgbClr val="FF0000"/>
                </a:solidFill>
                <a:latin typeface="Times New Roman" panose="02020603050405020304" pitchFamily="18" charset="0"/>
                <a:cs typeface="Times New Roman" panose="02020603050405020304" pitchFamily="18" charset="0"/>
              </a:rPr>
              <a:t>12</a:t>
            </a:r>
            <a:r>
              <a:rPr lang="en-US" altLang="en-US" sz="2800" b="1" dirty="0">
                <a:solidFill>
                  <a:srgbClr val="FF0000"/>
                </a:solidFill>
                <a:latin typeface="Times New Roman" panose="02020603050405020304" pitchFamily="18" charset="0"/>
                <a:cs typeface="Times New Roman" panose="02020603050405020304" pitchFamily="18" charset="0"/>
              </a:rPr>
              <a:t>. Less Labor</a:t>
            </a:r>
            <a:r>
              <a:rPr lang="en-US" altLang="en-US" sz="2800" dirty="0">
                <a:solidFill>
                  <a:srgbClr val="FF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Unlike the other data handling methods, data maintenance will not demand much resource</a:t>
            </a:r>
          </a:p>
          <a:p>
            <a:pPr marL="280988" lvl="1" indent="-280988" algn="just">
              <a:lnSpc>
                <a:spcPct val="150000"/>
              </a:lnSpc>
              <a:spcBef>
                <a:spcPts val="0"/>
              </a:spcBef>
              <a:buFont typeface="Wingdings" pitchFamily="2" charset="2"/>
              <a:buChar char="§"/>
              <a:defRPr/>
            </a:pPr>
            <a:endParaRPr lang="en-US" sz="2800" dirty="0">
              <a:latin typeface="Times New Roman" pitchFamily="18" charset="0"/>
              <a:cs typeface="Times New Roman" pitchFamily="18" charset="0"/>
            </a:endParaRPr>
          </a:p>
          <a:p>
            <a:pPr marL="280988" lvl="1" indent="-280988" algn="just">
              <a:lnSpc>
                <a:spcPct val="150000"/>
              </a:lnSpc>
              <a:spcBef>
                <a:spcPts val="0"/>
              </a:spcBef>
              <a:buFont typeface="Wingdings" panose="05000000000000000000" pitchFamily="2" charset="2"/>
              <a:buChar char="§"/>
            </a:pPr>
            <a:endParaRPr lang="en-US" alt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CBC524D-8BAB-490B-9E71-BB2F1CB31A59}" type="slidenum">
              <a:rPr lang="en-US" smtClean="0"/>
              <a:t>38</a:t>
            </a:fld>
            <a:endParaRPr lang="en-US"/>
          </a:p>
        </p:txBody>
      </p:sp>
    </p:spTree>
    <p:extLst>
      <p:ext uri="{BB962C8B-B14F-4D97-AF65-F5344CB8AC3E}">
        <p14:creationId xmlns:p14="http://schemas.microsoft.com/office/powerpoint/2010/main" val="1258234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319089"/>
          </a:xfrm>
        </p:spPr>
        <p:txBody>
          <a:bodyPr>
            <a:noAutofit/>
          </a:bodyPr>
          <a:lstStyle/>
          <a:p>
            <a:r>
              <a:rPr lang="en-US" sz="2800" dirty="0">
                <a:latin typeface="Times New Roman" panose="02020603050405020304" pitchFamily="18" charset="0"/>
                <a:cs typeface="Times New Roman" panose="02020603050405020304" pitchFamily="18" charset="0"/>
              </a:rPr>
              <a:t>Limitations and Risk of Database Approach------</a:t>
            </a:r>
          </a:p>
        </p:txBody>
      </p:sp>
      <p:sp>
        <p:nvSpPr>
          <p:cNvPr id="3" name="Content Placeholder 2"/>
          <p:cNvSpPr>
            <a:spLocks noGrp="1"/>
          </p:cNvSpPr>
          <p:nvPr>
            <p:ph idx="1"/>
          </p:nvPr>
        </p:nvSpPr>
        <p:spPr>
          <a:xfrm>
            <a:off x="0" y="319089"/>
            <a:ext cx="9067800" cy="6538911"/>
          </a:xfrm>
        </p:spPr>
        <p:txBody>
          <a:bodyPr>
            <a:noAutofit/>
          </a:bodyPr>
          <a:lstStyle/>
          <a:p>
            <a:pPr marL="342900" lvl="1" indent="-342900"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Complexity in designing and managing data</a:t>
            </a:r>
          </a:p>
          <a:p>
            <a:pPr marL="342900" lvl="1" indent="-342900"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The cost and risk during conversion from the old to the new system</a:t>
            </a:r>
          </a:p>
          <a:p>
            <a:pPr marL="342900" lvl="1" indent="-342900"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High cost to be incurred to develop and administer the system</a:t>
            </a:r>
          </a:p>
          <a:p>
            <a:pPr marL="342900" lvl="1" indent="-342900"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Complex backup and recovery services from the users perspective</a:t>
            </a:r>
          </a:p>
          <a:p>
            <a:pPr marL="342900" lvl="1" indent="-342900"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Reduced performance due to centralization and data independency</a:t>
            </a:r>
          </a:p>
          <a:p>
            <a:pPr marL="342900" lvl="1" indent="-342900"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High impact on the system when failure occurs to the central system.</a:t>
            </a:r>
          </a:p>
          <a:p>
            <a:pPr marL="280988" lvl="1" indent="-280988" algn="just">
              <a:lnSpc>
                <a:spcPct val="150000"/>
              </a:lnSpc>
              <a:spcBef>
                <a:spcPts val="0"/>
              </a:spcBef>
              <a:buFont typeface="Wingdings" pitchFamily="2" charset="2"/>
              <a:buChar char="§"/>
              <a:defRPr/>
            </a:pPr>
            <a:endParaRPr lang="en-US" sz="2600" dirty="0">
              <a:latin typeface="Times New Roman" pitchFamily="18" charset="0"/>
              <a:cs typeface="Times New Roman" pitchFamily="18" charset="0"/>
            </a:endParaRPr>
          </a:p>
          <a:p>
            <a:pPr marL="280988" lvl="1" indent="-280988" algn="just">
              <a:lnSpc>
                <a:spcPct val="150000"/>
              </a:lnSpc>
              <a:spcBef>
                <a:spcPts val="0"/>
              </a:spcBef>
              <a:buFont typeface="Wingdings" panose="05000000000000000000" pitchFamily="2" charset="2"/>
              <a:buChar char="§"/>
            </a:pPr>
            <a:endParaRPr lang="en-US" altLang="en-US" sz="2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CBC524D-8BAB-490B-9E71-BB2F1CB31A59}" type="slidenum">
              <a:rPr lang="en-US" smtClean="0"/>
              <a:t>39</a:t>
            </a:fld>
            <a:endParaRPr lang="en-US"/>
          </a:p>
        </p:txBody>
      </p:sp>
    </p:spTree>
    <p:extLst>
      <p:ext uri="{BB962C8B-B14F-4D97-AF65-F5344CB8AC3E}">
        <p14:creationId xmlns:p14="http://schemas.microsoft.com/office/powerpoint/2010/main" val="3877292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D7E216-5FE3-43DA-9485-22A5B16DAAFD}" type="slidenum">
              <a:rPr lang="en-US" altLang="en-US" sz="1200" smtClean="0">
                <a:solidFill>
                  <a:srgbClr val="898989"/>
                </a:solidFill>
              </a:rPr>
              <a:pPr>
                <a:spcBef>
                  <a:spcPct val="0"/>
                </a:spcBef>
                <a:buFontTx/>
                <a:buNone/>
              </a:pPr>
              <a:t>4</a:t>
            </a:fld>
            <a:endParaRPr lang="en-US" altLang="en-US" sz="1200">
              <a:solidFill>
                <a:srgbClr val="898989"/>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00594241"/>
              </p:ext>
            </p:extLst>
          </p:nvPr>
        </p:nvGraphicFramePr>
        <p:xfrm>
          <a:off x="0" y="-1"/>
          <a:ext cx="9144000" cy="6721475"/>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996420129"/>
                    </a:ext>
                  </a:extLst>
                </a:gridCol>
                <a:gridCol w="7391400">
                  <a:extLst>
                    <a:ext uri="{9D8B030D-6E8A-4147-A177-3AD203B41FA5}">
                      <a16:colId xmlns:a16="http://schemas.microsoft.com/office/drawing/2014/main" val="1411048754"/>
                    </a:ext>
                  </a:extLst>
                </a:gridCol>
              </a:tblGrid>
              <a:tr h="794110">
                <a:tc>
                  <a:txBody>
                    <a:bodyPr/>
                    <a:lstStyle/>
                    <a:p>
                      <a:pPr algn="just">
                        <a:lnSpc>
                          <a:spcPct val="150000"/>
                        </a:lnSpc>
                      </a:pPr>
                      <a:endParaRPr lang="en-US" sz="2800" i="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lvl="0" indent="0" algn="just">
                        <a:lnSpc>
                          <a:spcPct val="150000"/>
                        </a:lnSpc>
                        <a:buFont typeface="Wingdings" panose="05000000000000000000" pitchFamily="2" charset="2"/>
                        <a:buNone/>
                      </a:pPr>
                      <a:r>
                        <a:rPr lang="en-GB" sz="2800" i="0" dirty="0">
                          <a:latin typeface="Times New Roman" panose="02020603050405020304" pitchFamily="18" charset="0"/>
                          <a:cs typeface="Times New Roman" panose="02020603050405020304" pitchFamily="18" charset="0"/>
                        </a:rPr>
                        <a:t>Course Objectives and LO----------</a:t>
                      </a:r>
                      <a:endParaRPr lang="en-US" sz="280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2053198310"/>
                  </a:ext>
                </a:extLst>
              </a:tr>
              <a:tr h="2625375">
                <a:tc>
                  <a:txBody>
                    <a:bodyPr/>
                    <a:lstStyle/>
                    <a:p>
                      <a:pPr marL="0" marR="0" algn="just">
                        <a:lnSpc>
                          <a:spcPct val="150000"/>
                        </a:lnSpc>
                        <a:spcBef>
                          <a:spcPts val="0"/>
                        </a:spcBef>
                        <a:spcAft>
                          <a:spcPts val="0"/>
                        </a:spcAft>
                      </a:pPr>
                      <a:endParaRPr lang="en-US" sz="28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457200" lvl="0" indent="-457200" algn="just">
                        <a:lnSpc>
                          <a:spcPct val="150000"/>
                        </a:lnSpc>
                        <a:buFont typeface="Wingdings" panose="05000000000000000000" pitchFamily="2" charset="2"/>
                        <a:buChar char="§"/>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Develop logical database design based on the conceptual data model.</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p>
                      <a:pPr marL="457200" lvl="0" indent="-457200" algn="just">
                        <a:lnSpc>
                          <a:spcPct val="150000"/>
                        </a:lnSpc>
                        <a:buFont typeface="Wingdings" panose="05000000000000000000" pitchFamily="2" charset="2"/>
                        <a:buChar char="§"/>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Understand how to use DDL and DML in MS SQL Server database.</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1435" marR="51435" marT="0" marB="0"/>
                </a:tc>
                <a:extLst>
                  <a:ext uri="{0D108BD9-81ED-4DB2-BD59-A6C34878D82A}">
                    <a16:rowId xmlns:a16="http://schemas.microsoft.com/office/drawing/2014/main" val="1933025320"/>
                  </a:ext>
                </a:extLst>
              </a:tr>
              <a:tr h="3301990">
                <a:tc>
                  <a:txBody>
                    <a:bodyPr/>
                    <a:lstStyle/>
                    <a:p>
                      <a:pPr marL="0" marR="0" algn="just">
                        <a:lnSpc>
                          <a:spcPct val="150000"/>
                        </a:lnSpc>
                        <a:spcBef>
                          <a:spcPts val="0"/>
                        </a:spcBef>
                        <a:spcAft>
                          <a:spcPts val="0"/>
                        </a:spcAft>
                      </a:pPr>
                      <a:r>
                        <a:rPr lang="en-US" sz="24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Course Description</a:t>
                      </a:r>
                    </a:p>
                  </a:txBody>
                  <a:tcPr marL="51435" marR="51435" marT="0" marB="0"/>
                </a:tc>
                <a:tc>
                  <a:txBody>
                    <a:bodyPr/>
                    <a:lstStyle/>
                    <a:p>
                      <a:pPr marL="457200" indent="-457200" algn="just">
                        <a:lnSpc>
                          <a:spcPct val="150000"/>
                        </a:lnSpc>
                        <a:spcAft>
                          <a:spcPts val="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development of efficient database applications requires understanding of the fundamentals of database management systems techniques for the design of database and principles of database administration.</a:t>
                      </a:r>
                    </a:p>
                  </a:txBody>
                  <a:tcPr marL="68580" marR="68580" marT="0" marB="0"/>
                </a:tc>
                <a:extLst>
                  <a:ext uri="{0D108BD9-81ED-4DB2-BD59-A6C34878D82A}">
                    <a16:rowId xmlns:a16="http://schemas.microsoft.com/office/drawing/2014/main" val="1388874944"/>
                  </a:ext>
                </a:extLst>
              </a:tr>
            </a:tbl>
          </a:graphicData>
        </a:graphic>
      </p:graphicFrame>
    </p:spTree>
    <p:extLst>
      <p:ext uri="{BB962C8B-B14F-4D97-AF65-F5344CB8AC3E}">
        <p14:creationId xmlns:p14="http://schemas.microsoft.com/office/powerpoint/2010/main" val="3408703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3048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DBMS Functions</a:t>
            </a:r>
          </a:p>
        </p:txBody>
      </p:sp>
      <p:sp>
        <p:nvSpPr>
          <p:cNvPr id="30723" name="Content Placeholder 2"/>
          <p:cNvSpPr>
            <a:spLocks noGrp="1"/>
          </p:cNvSpPr>
          <p:nvPr>
            <p:ph idx="1"/>
          </p:nvPr>
        </p:nvSpPr>
        <p:spPr>
          <a:xfrm>
            <a:off x="76200" y="168275"/>
            <a:ext cx="9067800" cy="6689725"/>
          </a:xfrm>
        </p:spPr>
        <p:txBody>
          <a:bodyPr>
            <a:noAutofit/>
          </a:bodyPr>
          <a:lstStyle/>
          <a:p>
            <a:pPr algn="just">
              <a:lnSpc>
                <a:spcPct val="160000"/>
              </a:lnSpc>
              <a:spcBef>
                <a:spcPct val="0"/>
              </a:spcBef>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A </a:t>
            </a:r>
            <a:r>
              <a:rPr lang="en-US" altLang="en-US" sz="2200" b="1" dirty="0">
                <a:solidFill>
                  <a:srgbClr val="0000FF"/>
                </a:solidFill>
                <a:latin typeface="Times New Roman" panose="02020603050405020304" pitchFamily="18" charset="0"/>
                <a:cs typeface="Times New Roman" panose="02020603050405020304" pitchFamily="18" charset="0"/>
              </a:rPr>
              <a:t>DBMS</a:t>
            </a:r>
            <a:r>
              <a:rPr lang="en-US" altLang="en-US" sz="2200" dirty="0">
                <a:latin typeface="Times New Roman" panose="02020603050405020304" pitchFamily="18" charset="0"/>
                <a:cs typeface="Times New Roman" panose="02020603050405020304" pitchFamily="18" charset="0"/>
              </a:rPr>
              <a:t> performs several important functions that guarantee the </a:t>
            </a:r>
            <a:r>
              <a:rPr lang="en-US" altLang="en-US" sz="2200" b="1" dirty="0">
                <a:solidFill>
                  <a:srgbClr val="0000FF"/>
                </a:solidFill>
                <a:latin typeface="Times New Roman" panose="02020603050405020304" pitchFamily="18" charset="0"/>
                <a:cs typeface="Times New Roman" panose="02020603050405020304" pitchFamily="18" charset="0"/>
              </a:rPr>
              <a:t>integrity and consistency</a:t>
            </a:r>
            <a:r>
              <a:rPr lang="en-US" altLang="en-US" sz="2200" dirty="0">
                <a:latin typeface="Times New Roman" panose="02020603050405020304" pitchFamily="18" charset="0"/>
                <a:cs typeface="Times New Roman" panose="02020603050405020304" pitchFamily="18" charset="0"/>
              </a:rPr>
              <a:t> of the data in the </a:t>
            </a:r>
            <a:r>
              <a:rPr lang="en-US" altLang="en-US" sz="2200" b="1" dirty="0">
                <a:latin typeface="Times New Roman" panose="02020603050405020304" pitchFamily="18" charset="0"/>
                <a:cs typeface="Times New Roman" panose="02020603050405020304" pitchFamily="18" charset="0"/>
              </a:rPr>
              <a:t>database</a:t>
            </a:r>
            <a:r>
              <a:rPr lang="en-US" altLang="en-US" sz="2200" dirty="0">
                <a:latin typeface="Times New Roman" panose="02020603050405020304" pitchFamily="18" charset="0"/>
                <a:cs typeface="Times New Roman" panose="02020603050405020304" pitchFamily="18" charset="0"/>
              </a:rPr>
              <a:t>.</a:t>
            </a:r>
          </a:p>
          <a:p>
            <a:pPr algn="just">
              <a:lnSpc>
                <a:spcPct val="160000"/>
              </a:lnSpc>
              <a:spcBef>
                <a:spcPct val="0"/>
              </a:spcBef>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Most of those functions are </a:t>
            </a:r>
            <a:r>
              <a:rPr lang="en-US" altLang="en-US" sz="2200" b="1" dirty="0">
                <a:latin typeface="Times New Roman" panose="02020603050405020304" pitchFamily="18" charset="0"/>
                <a:cs typeface="Times New Roman" panose="02020603050405020304" pitchFamily="18" charset="0"/>
              </a:rPr>
              <a:t>transparent to end users</a:t>
            </a:r>
            <a:r>
              <a:rPr lang="en-US" altLang="en-US" sz="2200" dirty="0">
                <a:latin typeface="Times New Roman" panose="02020603050405020304" pitchFamily="18" charset="0"/>
                <a:cs typeface="Times New Roman" panose="02020603050405020304" pitchFamily="18" charset="0"/>
              </a:rPr>
              <a:t>, and most can be achieved only through the </a:t>
            </a:r>
            <a:r>
              <a:rPr lang="en-US" altLang="en-US" sz="2200" b="1" dirty="0">
                <a:latin typeface="Times New Roman" panose="02020603050405020304" pitchFamily="18" charset="0"/>
                <a:cs typeface="Times New Roman" panose="02020603050405020304" pitchFamily="18" charset="0"/>
              </a:rPr>
              <a:t>use of a DBMS</a:t>
            </a:r>
            <a:r>
              <a:rPr lang="en-US" altLang="en-US" sz="2200" dirty="0">
                <a:latin typeface="Times New Roman" panose="02020603050405020304" pitchFamily="18" charset="0"/>
                <a:cs typeface="Times New Roman" panose="02020603050405020304" pitchFamily="18" charset="0"/>
              </a:rPr>
              <a:t>. They include: </a:t>
            </a:r>
          </a:p>
          <a:p>
            <a:pPr algn="just">
              <a:lnSpc>
                <a:spcPct val="160000"/>
              </a:lnSpc>
              <a:spcBef>
                <a:spcPct val="0"/>
              </a:spcBef>
              <a:buFont typeface="Wingdings" panose="05000000000000000000" pitchFamily="2" charset="2"/>
              <a:buChar char="§"/>
            </a:pPr>
            <a:r>
              <a:rPr lang="en-US" altLang="en-US" sz="2200" b="1" dirty="0">
                <a:solidFill>
                  <a:srgbClr val="0000FF"/>
                </a:solidFill>
                <a:latin typeface="Times New Roman" panose="02020603050405020304" pitchFamily="18" charset="0"/>
                <a:cs typeface="Times New Roman" panose="02020603050405020304" pitchFamily="18" charset="0"/>
              </a:rPr>
              <a:t>Data Dictionary Management </a:t>
            </a:r>
          </a:p>
          <a:p>
            <a:pPr algn="just">
              <a:lnSpc>
                <a:spcPct val="160000"/>
              </a:lnSpc>
              <a:spcBef>
                <a:spcPct val="0"/>
              </a:spcBef>
              <a:buFont typeface="Wingdings" panose="05000000000000000000" pitchFamily="2" charset="2"/>
              <a:buChar char="§"/>
            </a:pPr>
            <a:r>
              <a:rPr lang="en-US" altLang="en-US" sz="2200" b="1" dirty="0">
                <a:solidFill>
                  <a:srgbClr val="0000FF"/>
                </a:solidFill>
                <a:latin typeface="Times New Roman" panose="02020603050405020304" pitchFamily="18" charset="0"/>
                <a:cs typeface="Times New Roman" panose="02020603050405020304" pitchFamily="18" charset="0"/>
              </a:rPr>
              <a:t>Data Storage Management</a:t>
            </a:r>
          </a:p>
          <a:p>
            <a:pPr algn="just">
              <a:lnSpc>
                <a:spcPct val="160000"/>
              </a:lnSpc>
              <a:spcBef>
                <a:spcPct val="0"/>
              </a:spcBef>
              <a:buFont typeface="Wingdings" panose="05000000000000000000" pitchFamily="2" charset="2"/>
              <a:buChar char="§"/>
            </a:pPr>
            <a:r>
              <a:rPr lang="en-US" altLang="en-US" sz="2200" b="1" dirty="0">
                <a:solidFill>
                  <a:srgbClr val="0000FF"/>
                </a:solidFill>
                <a:latin typeface="Times New Roman" panose="02020603050405020304" pitchFamily="18" charset="0"/>
                <a:cs typeface="Times New Roman" panose="02020603050405020304" pitchFamily="18" charset="0"/>
              </a:rPr>
              <a:t>Data Transformation and Presentation </a:t>
            </a:r>
          </a:p>
          <a:p>
            <a:pPr algn="just">
              <a:lnSpc>
                <a:spcPct val="160000"/>
              </a:lnSpc>
              <a:spcBef>
                <a:spcPct val="0"/>
              </a:spcBef>
              <a:buFont typeface="Wingdings" panose="05000000000000000000" pitchFamily="2" charset="2"/>
              <a:buChar char="§"/>
            </a:pPr>
            <a:r>
              <a:rPr lang="en-US" altLang="en-US" sz="2200" b="1" dirty="0">
                <a:solidFill>
                  <a:srgbClr val="D60093"/>
                </a:solidFill>
                <a:latin typeface="Times New Roman" panose="02020603050405020304" pitchFamily="18" charset="0"/>
                <a:cs typeface="Times New Roman" panose="02020603050405020304" pitchFamily="18" charset="0"/>
              </a:rPr>
              <a:t>Security Management </a:t>
            </a:r>
          </a:p>
          <a:p>
            <a:pPr algn="just">
              <a:lnSpc>
                <a:spcPct val="160000"/>
              </a:lnSpc>
              <a:spcBef>
                <a:spcPct val="0"/>
              </a:spcBef>
              <a:buFont typeface="Wingdings" panose="05000000000000000000" pitchFamily="2" charset="2"/>
              <a:buChar char="§"/>
            </a:pPr>
            <a:r>
              <a:rPr lang="en-US" altLang="en-US" sz="2200" b="1" dirty="0">
                <a:solidFill>
                  <a:srgbClr val="D60093"/>
                </a:solidFill>
                <a:latin typeface="Times New Roman" panose="02020603050405020304" pitchFamily="18" charset="0"/>
                <a:cs typeface="Times New Roman" panose="02020603050405020304" pitchFamily="18" charset="0"/>
              </a:rPr>
              <a:t>Multiuser Access Control </a:t>
            </a:r>
          </a:p>
          <a:p>
            <a:pPr algn="just">
              <a:lnSpc>
                <a:spcPct val="160000"/>
              </a:lnSpc>
              <a:spcBef>
                <a:spcPct val="0"/>
              </a:spcBef>
              <a:buFont typeface="Wingdings" panose="05000000000000000000" pitchFamily="2" charset="2"/>
              <a:buChar char="§"/>
            </a:pPr>
            <a:r>
              <a:rPr lang="en-US" altLang="en-US" sz="2200" b="1" dirty="0">
                <a:solidFill>
                  <a:srgbClr val="D60093"/>
                </a:solidFill>
                <a:latin typeface="Times New Roman" panose="02020603050405020304" pitchFamily="18" charset="0"/>
                <a:cs typeface="Times New Roman" panose="02020603050405020304" pitchFamily="18" charset="0"/>
              </a:rPr>
              <a:t>Backup and Recovery Management , </a:t>
            </a:r>
            <a:r>
              <a:rPr lang="en-US" altLang="en-US" sz="2200" b="1" dirty="0">
                <a:latin typeface="Times New Roman" panose="02020603050405020304" pitchFamily="18" charset="0"/>
                <a:cs typeface="Times New Roman" panose="02020603050405020304" pitchFamily="18" charset="0"/>
              </a:rPr>
              <a:t>Data Integrity Management</a:t>
            </a:r>
          </a:p>
          <a:p>
            <a:pPr algn="just">
              <a:lnSpc>
                <a:spcPct val="160000"/>
              </a:lnSpc>
              <a:spcBef>
                <a:spcPct val="0"/>
              </a:spcBef>
              <a:buFont typeface="Wingdings" panose="05000000000000000000" pitchFamily="2" charset="2"/>
              <a:buChar char="§"/>
            </a:pPr>
            <a:r>
              <a:rPr lang="en-US" altLang="en-US" sz="2200" b="1" dirty="0">
                <a:latin typeface="Times New Roman" panose="02020603050405020304" pitchFamily="18" charset="0"/>
                <a:cs typeface="Times New Roman" panose="02020603050405020304" pitchFamily="18" charset="0"/>
              </a:rPr>
              <a:t>Database Access Languages and Application Programming Interfaces</a:t>
            </a:r>
          </a:p>
          <a:p>
            <a:pPr algn="just">
              <a:lnSpc>
                <a:spcPct val="160000"/>
              </a:lnSpc>
              <a:spcBef>
                <a:spcPct val="0"/>
              </a:spcBef>
              <a:buFont typeface="Wingdings" panose="05000000000000000000" pitchFamily="2" charset="2"/>
              <a:buChar char="§"/>
            </a:pPr>
            <a:r>
              <a:rPr lang="en-US" altLang="en-US" sz="2200" b="1" dirty="0">
                <a:latin typeface="Times New Roman" panose="02020603050405020304" pitchFamily="18" charset="0"/>
                <a:cs typeface="Times New Roman" panose="02020603050405020304" pitchFamily="18" charset="0"/>
              </a:rPr>
              <a:t>Database Communication Interfaces </a:t>
            </a: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A05E8A-D9B3-4FD9-8FB1-13889564E7EF}" type="slidenum">
              <a:rPr lang="en-US" altLang="en-US" sz="1200" smtClean="0">
                <a:solidFill>
                  <a:srgbClr val="898989"/>
                </a:solidFill>
              </a:rPr>
              <a:pPr>
                <a:spcBef>
                  <a:spcPct val="0"/>
                </a:spcBef>
                <a:buFontTx/>
                <a:buNone/>
              </a:pPr>
              <a:t>40</a:t>
            </a:fld>
            <a:endParaRPr lang="en-US" altLang="en-US" sz="1200">
              <a:solidFill>
                <a:srgbClr val="898989"/>
              </a:solidFill>
            </a:endParaRPr>
          </a:p>
        </p:txBody>
      </p:sp>
    </p:spTree>
    <p:extLst>
      <p:ext uri="{BB962C8B-B14F-4D97-AF65-F5344CB8AC3E}">
        <p14:creationId xmlns:p14="http://schemas.microsoft.com/office/powerpoint/2010/main" val="1956657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3048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DBMS Functions-----</a:t>
            </a:r>
          </a:p>
        </p:txBody>
      </p:sp>
      <p:sp>
        <p:nvSpPr>
          <p:cNvPr id="30723" name="Content Placeholder 2"/>
          <p:cNvSpPr>
            <a:spLocks noGrp="1"/>
          </p:cNvSpPr>
          <p:nvPr>
            <p:ph idx="1"/>
          </p:nvPr>
        </p:nvSpPr>
        <p:spPr>
          <a:xfrm>
            <a:off x="76200" y="304800"/>
            <a:ext cx="9067800" cy="6553200"/>
          </a:xfrm>
        </p:spPr>
        <p:txBody>
          <a:bodyPr>
            <a:noAutofit/>
          </a:bodyPr>
          <a:lstStyle/>
          <a:p>
            <a:pPr marL="457200" indent="-457200" algn="just">
              <a:lnSpc>
                <a:spcPct val="150000"/>
              </a:lnSpc>
              <a:spcBef>
                <a:spcPct val="0"/>
              </a:spcBef>
              <a:buAutoNum type="arabicPeriod"/>
            </a:pPr>
            <a:r>
              <a:rPr lang="en-US" altLang="en-US" sz="2600" b="1" dirty="0">
                <a:solidFill>
                  <a:srgbClr val="6600CC"/>
                </a:solidFill>
                <a:latin typeface="Times New Roman" panose="02020603050405020304" pitchFamily="18" charset="0"/>
                <a:cs typeface="Times New Roman" panose="02020603050405020304" pitchFamily="18" charset="0"/>
              </a:rPr>
              <a:t>Data Dictionary Management</a:t>
            </a:r>
          </a:p>
          <a:p>
            <a:pPr algn="just">
              <a:lnSpc>
                <a:spcPct val="150000"/>
              </a:lnSpc>
              <a:spcBef>
                <a:spcPct val="0"/>
              </a:spcBef>
            </a:pPr>
            <a:r>
              <a:rPr lang="en-US" altLang="en-US" sz="2600" b="1" dirty="0">
                <a:latin typeface="Times New Roman" panose="02020603050405020304" pitchFamily="18" charset="0"/>
                <a:cs typeface="Times New Roman" panose="02020603050405020304" pitchFamily="18" charset="0"/>
              </a:rPr>
              <a:t>DBMS stores </a:t>
            </a:r>
            <a:r>
              <a:rPr lang="en-US" altLang="en-US" sz="2600" b="1" dirty="0">
                <a:solidFill>
                  <a:srgbClr val="D60093"/>
                </a:solidFill>
                <a:latin typeface="Times New Roman" panose="02020603050405020304" pitchFamily="18" charset="0"/>
                <a:cs typeface="Times New Roman" panose="02020603050405020304" pitchFamily="18" charset="0"/>
              </a:rPr>
              <a:t>definitions of the data elements </a:t>
            </a:r>
            <a:r>
              <a:rPr lang="en-US" altLang="en-US" sz="2600" dirty="0">
                <a:latin typeface="Times New Roman" panose="02020603050405020304" pitchFamily="18" charset="0"/>
                <a:cs typeface="Times New Roman" panose="02020603050405020304" pitchFamily="18" charset="0"/>
              </a:rPr>
              <a:t>and </a:t>
            </a:r>
            <a:r>
              <a:rPr lang="en-US" altLang="en-US" sz="2600" b="1" dirty="0">
                <a:latin typeface="Times New Roman" panose="02020603050405020304" pitchFamily="18" charset="0"/>
                <a:cs typeface="Times New Roman" panose="02020603050405020304" pitchFamily="18" charset="0"/>
              </a:rPr>
              <a:t>their </a:t>
            </a:r>
            <a:r>
              <a:rPr lang="en-US" altLang="en-US" sz="2600" b="1" dirty="0">
                <a:solidFill>
                  <a:srgbClr val="FF0000"/>
                </a:solidFill>
                <a:latin typeface="Times New Roman" panose="02020603050405020304" pitchFamily="18" charset="0"/>
                <a:cs typeface="Times New Roman" panose="02020603050405020304" pitchFamily="18" charset="0"/>
              </a:rPr>
              <a:t>relationships (metadata) in a data dictionary</a:t>
            </a:r>
            <a:r>
              <a:rPr lang="en-US" altLang="en-US" sz="2600" dirty="0">
                <a:latin typeface="Times New Roman" panose="02020603050405020304" pitchFamily="18" charset="0"/>
                <a:cs typeface="Times New Roman" panose="02020603050405020304" pitchFamily="18" charset="0"/>
              </a:rPr>
              <a:t>. </a:t>
            </a:r>
          </a:p>
          <a:p>
            <a:pPr algn="just">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In turn, </a:t>
            </a:r>
            <a:r>
              <a:rPr lang="en-US" altLang="en-US" sz="2600" b="1" dirty="0">
                <a:solidFill>
                  <a:srgbClr val="0000FF"/>
                </a:solidFill>
                <a:latin typeface="Times New Roman" panose="02020603050405020304" pitchFamily="18" charset="0"/>
                <a:cs typeface="Times New Roman" panose="02020603050405020304" pitchFamily="18" charset="0"/>
              </a:rPr>
              <a:t>all programs that access the data in the database </a:t>
            </a:r>
            <a:r>
              <a:rPr lang="en-US" altLang="en-US" sz="2600" dirty="0">
                <a:latin typeface="Times New Roman" panose="02020603050405020304" pitchFamily="18" charset="0"/>
                <a:cs typeface="Times New Roman" panose="02020603050405020304" pitchFamily="18" charset="0"/>
              </a:rPr>
              <a:t>work through the </a:t>
            </a:r>
            <a:r>
              <a:rPr lang="en-US" altLang="en-US" sz="2600" b="1" dirty="0">
                <a:latin typeface="Times New Roman" panose="02020603050405020304" pitchFamily="18" charset="0"/>
                <a:cs typeface="Times New Roman" panose="02020603050405020304" pitchFamily="18" charset="0"/>
              </a:rPr>
              <a:t>DBMS</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 </a:t>
            </a:r>
            <a:r>
              <a:rPr lang="en-US" altLang="en-US" sz="2600" b="1" dirty="0">
                <a:solidFill>
                  <a:srgbClr val="0000FF"/>
                </a:solidFill>
                <a:latin typeface="Times New Roman" panose="02020603050405020304" pitchFamily="18" charset="0"/>
                <a:cs typeface="Times New Roman" panose="02020603050405020304" pitchFamily="18" charset="0"/>
              </a:rPr>
              <a:t>DBMS uses the data dictionary </a:t>
            </a:r>
            <a:r>
              <a:rPr lang="en-US" altLang="en-US" sz="2600" dirty="0">
                <a:latin typeface="Times New Roman" panose="02020603050405020304" pitchFamily="18" charset="0"/>
                <a:cs typeface="Times New Roman" panose="02020603050405020304" pitchFamily="18" charset="0"/>
              </a:rPr>
              <a:t>to look up the </a:t>
            </a:r>
            <a:r>
              <a:rPr lang="en-US" altLang="en-US" sz="2600" b="1" dirty="0">
                <a:solidFill>
                  <a:srgbClr val="D60093"/>
                </a:solidFill>
                <a:latin typeface="Times New Roman" panose="02020603050405020304" pitchFamily="18" charset="0"/>
                <a:cs typeface="Times New Roman" panose="02020603050405020304" pitchFamily="18" charset="0"/>
              </a:rPr>
              <a:t>required </a:t>
            </a:r>
            <a:r>
              <a:rPr lang="en-US" altLang="en-US" sz="2600" b="1" dirty="0">
                <a:solidFill>
                  <a:srgbClr val="FF0000"/>
                </a:solidFill>
                <a:latin typeface="Times New Roman" panose="02020603050405020304" pitchFamily="18" charset="0"/>
                <a:cs typeface="Times New Roman" panose="02020603050405020304" pitchFamily="18" charset="0"/>
              </a:rPr>
              <a:t>data component structures </a:t>
            </a:r>
            <a:r>
              <a:rPr lang="en-US" altLang="en-US" sz="2600" dirty="0">
                <a:latin typeface="Times New Roman" panose="02020603050405020304" pitchFamily="18" charset="0"/>
                <a:cs typeface="Times New Roman" panose="02020603050405020304" pitchFamily="18" charset="0"/>
              </a:rPr>
              <a:t>and </a:t>
            </a:r>
            <a:r>
              <a:rPr lang="en-US" altLang="en-US" sz="2600" b="1" dirty="0">
                <a:solidFill>
                  <a:srgbClr val="FF0000"/>
                </a:solidFill>
                <a:latin typeface="Times New Roman" panose="02020603050405020304" pitchFamily="18" charset="0"/>
                <a:cs typeface="Times New Roman" panose="02020603050405020304" pitchFamily="18" charset="0"/>
              </a:rPr>
              <a:t>relationships</a:t>
            </a:r>
            <a:r>
              <a:rPr lang="en-US" altLang="en-US" sz="2600" dirty="0">
                <a:latin typeface="Times New Roman" panose="02020603050405020304" pitchFamily="18" charset="0"/>
                <a:cs typeface="Times New Roman" panose="02020603050405020304" pitchFamily="18" charset="0"/>
              </a:rPr>
              <a:t>.</a:t>
            </a:r>
          </a:p>
          <a:p>
            <a:pPr algn="just">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Additionally, </a:t>
            </a:r>
            <a:r>
              <a:rPr lang="en-US" altLang="en-US" sz="2600" b="1" dirty="0">
                <a:solidFill>
                  <a:srgbClr val="D60093"/>
                </a:solidFill>
                <a:latin typeface="Times New Roman" panose="02020603050405020304" pitchFamily="18" charset="0"/>
                <a:cs typeface="Times New Roman" panose="02020603050405020304" pitchFamily="18" charset="0"/>
              </a:rPr>
              <a:t>any changes made in a database structure </a:t>
            </a:r>
            <a:r>
              <a:rPr lang="en-US" altLang="en-US" sz="2600" dirty="0">
                <a:solidFill>
                  <a:srgbClr val="FF0000"/>
                </a:solidFill>
                <a:latin typeface="Times New Roman" panose="02020603050405020304" pitchFamily="18" charset="0"/>
                <a:cs typeface="Times New Roman" panose="02020603050405020304" pitchFamily="18" charset="0"/>
              </a:rPr>
              <a:t>are </a:t>
            </a:r>
            <a:r>
              <a:rPr lang="en-US" altLang="en-US" sz="2600" b="1" dirty="0">
                <a:solidFill>
                  <a:srgbClr val="FF0000"/>
                </a:solidFill>
                <a:latin typeface="Times New Roman" panose="02020603050405020304" pitchFamily="18" charset="0"/>
                <a:cs typeface="Times New Roman" panose="02020603050405020304" pitchFamily="18" charset="0"/>
              </a:rPr>
              <a:t>automatically recorded in the data dictionary</a:t>
            </a:r>
            <a:r>
              <a:rPr lang="en-US" altLang="en-US" sz="2600" b="1" dirty="0">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a:p>
            <a:pPr algn="just">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In other words, the </a:t>
            </a:r>
            <a:r>
              <a:rPr lang="en-US" altLang="en-US" sz="2600" b="1" dirty="0">
                <a:solidFill>
                  <a:srgbClr val="0000FF"/>
                </a:solidFill>
                <a:latin typeface="Times New Roman" panose="02020603050405020304" pitchFamily="18" charset="0"/>
                <a:cs typeface="Times New Roman" panose="02020603050405020304" pitchFamily="18" charset="0"/>
              </a:rPr>
              <a:t>DBMS provides data abstraction</a:t>
            </a:r>
            <a:r>
              <a:rPr lang="en-US" altLang="en-US" sz="2600" dirty="0">
                <a:latin typeface="Times New Roman" panose="02020603050405020304" pitchFamily="18" charset="0"/>
                <a:cs typeface="Times New Roman" panose="02020603050405020304" pitchFamily="18" charset="0"/>
              </a:rPr>
              <a:t>, and it </a:t>
            </a:r>
            <a:r>
              <a:rPr lang="en-US" altLang="en-US" sz="2600" b="1" dirty="0">
                <a:solidFill>
                  <a:srgbClr val="D60093"/>
                </a:solidFill>
                <a:latin typeface="Times New Roman" panose="02020603050405020304" pitchFamily="18" charset="0"/>
                <a:cs typeface="Times New Roman" panose="02020603050405020304" pitchFamily="18" charset="0"/>
              </a:rPr>
              <a:t>removes structural and data dependence from the system</a:t>
            </a:r>
            <a:r>
              <a:rPr lang="en-US" altLang="en-US" sz="2600" dirty="0">
                <a:latin typeface="Times New Roman" panose="02020603050405020304" pitchFamily="18" charset="0"/>
                <a:cs typeface="Times New Roman" panose="02020603050405020304" pitchFamily="18" charset="0"/>
              </a:rPr>
              <a:t>. </a:t>
            </a: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A05E8A-D9B3-4FD9-8FB1-13889564E7EF}" type="slidenum">
              <a:rPr lang="en-US" altLang="en-US" sz="1200" smtClean="0">
                <a:solidFill>
                  <a:srgbClr val="898989"/>
                </a:solidFill>
              </a:rPr>
              <a:pPr>
                <a:spcBef>
                  <a:spcPct val="0"/>
                </a:spcBef>
                <a:buFontTx/>
                <a:buNone/>
              </a:pPr>
              <a:t>41</a:t>
            </a:fld>
            <a:endParaRPr lang="en-US" altLang="en-US" sz="1200">
              <a:solidFill>
                <a:srgbClr val="898989"/>
              </a:solidFill>
            </a:endParaRPr>
          </a:p>
        </p:txBody>
      </p:sp>
    </p:spTree>
    <p:extLst>
      <p:ext uri="{BB962C8B-B14F-4D97-AF65-F5344CB8AC3E}">
        <p14:creationId xmlns:p14="http://schemas.microsoft.com/office/powerpoint/2010/main" val="1278504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3048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DBMS Functions-----</a:t>
            </a:r>
          </a:p>
        </p:txBody>
      </p:sp>
      <p:sp>
        <p:nvSpPr>
          <p:cNvPr id="30723" name="Content Placeholder 2"/>
          <p:cNvSpPr>
            <a:spLocks noGrp="1"/>
          </p:cNvSpPr>
          <p:nvPr>
            <p:ph idx="1"/>
          </p:nvPr>
        </p:nvSpPr>
        <p:spPr>
          <a:xfrm>
            <a:off x="76200" y="304800"/>
            <a:ext cx="9067800" cy="6553200"/>
          </a:xfrm>
        </p:spPr>
        <p:txBody>
          <a:bodyPr>
            <a:noAutofit/>
          </a:bodyPr>
          <a:lstStyle/>
          <a:p>
            <a:pPr marL="339725" lvl="1" indent="-280988" algn="just">
              <a:lnSpc>
                <a:spcPct val="150000"/>
              </a:lnSpc>
              <a:spcBef>
                <a:spcPct val="0"/>
              </a:spcBef>
              <a:buFont typeface="Wingdings" pitchFamily="2" charset="2"/>
              <a:buChar char="Ø"/>
              <a:defRPr/>
            </a:pPr>
            <a:r>
              <a:rPr lang="en-US" sz="2400" dirty="0">
                <a:latin typeface="Times New Roman" pitchFamily="18" charset="0"/>
                <a:cs typeface="Times New Roman" pitchFamily="18" charset="0"/>
              </a:rPr>
              <a:t>A useful </a:t>
            </a:r>
            <a:r>
              <a:rPr lang="en-US" sz="2400" b="1" dirty="0">
                <a:solidFill>
                  <a:srgbClr val="0000FF"/>
                </a:solidFill>
                <a:latin typeface="Times New Roman" pitchFamily="18" charset="0"/>
                <a:cs typeface="Times New Roman" pitchFamily="18" charset="0"/>
              </a:rPr>
              <a:t>data dictionary system </a:t>
            </a:r>
            <a:r>
              <a:rPr lang="en-US" sz="2400" dirty="0">
                <a:latin typeface="Times New Roman" pitchFamily="18" charset="0"/>
                <a:cs typeface="Times New Roman" pitchFamily="18" charset="0"/>
              </a:rPr>
              <a:t>should </a:t>
            </a:r>
            <a:r>
              <a:rPr lang="en-US" sz="2400" b="1" dirty="0">
                <a:solidFill>
                  <a:srgbClr val="D60093"/>
                </a:solidFill>
                <a:latin typeface="Times New Roman" pitchFamily="18" charset="0"/>
                <a:cs typeface="Times New Roman" pitchFamily="18" charset="0"/>
              </a:rPr>
              <a:t>store and manage the following types of information:</a:t>
            </a:r>
          </a:p>
          <a:p>
            <a:pPr marL="515937" lvl="1" indent="-457200" algn="just">
              <a:lnSpc>
                <a:spcPct val="150000"/>
              </a:lnSpc>
              <a:spcBef>
                <a:spcPct val="0"/>
              </a:spcBef>
              <a:buFont typeface="Wingdings" pitchFamily="2" charset="2"/>
              <a:buChar char="§"/>
              <a:defRPr/>
            </a:pPr>
            <a:r>
              <a:rPr lang="en-US" sz="2400" b="1" dirty="0">
                <a:solidFill>
                  <a:srgbClr val="FF0000"/>
                </a:solidFill>
                <a:latin typeface="Times New Roman" pitchFamily="18" charset="0"/>
                <a:cs typeface="Times New Roman" pitchFamily="18" charset="0"/>
              </a:rPr>
              <a:t>Descriptions of the schemas of the database system</a:t>
            </a:r>
            <a:r>
              <a:rPr lang="en-US" sz="2400" dirty="0">
                <a:latin typeface="Times New Roman" pitchFamily="18" charset="0"/>
                <a:cs typeface="Times New Roman" pitchFamily="18" charset="0"/>
              </a:rPr>
              <a:t>.</a:t>
            </a:r>
          </a:p>
          <a:p>
            <a:pPr marL="515937" lvl="1" indent="-457200" algn="just">
              <a:lnSpc>
                <a:spcPct val="150000"/>
              </a:lnSpc>
              <a:spcBef>
                <a:spcPct val="0"/>
              </a:spcBef>
              <a:buFont typeface="Wingdings" pitchFamily="2" charset="2"/>
              <a:buChar char="§"/>
              <a:defRPr/>
            </a:pPr>
            <a:r>
              <a:rPr lang="en-US" sz="2400" dirty="0">
                <a:latin typeface="Times New Roman" pitchFamily="18" charset="0"/>
                <a:cs typeface="Times New Roman" pitchFamily="18" charset="0"/>
              </a:rPr>
              <a:t>Detailed information on </a:t>
            </a:r>
            <a:r>
              <a:rPr lang="en-US" sz="2400" b="1" dirty="0">
                <a:solidFill>
                  <a:srgbClr val="D60093"/>
                </a:solidFill>
                <a:latin typeface="Times New Roman" pitchFamily="18" charset="0"/>
                <a:cs typeface="Times New Roman" pitchFamily="18" charset="0"/>
              </a:rPr>
              <a:t>physical database design</a:t>
            </a:r>
            <a:r>
              <a:rPr lang="en-US" sz="2400" dirty="0">
                <a:latin typeface="Times New Roman" pitchFamily="18" charset="0"/>
                <a:cs typeface="Times New Roman" pitchFamily="18" charset="0"/>
              </a:rPr>
              <a:t>, such as </a:t>
            </a:r>
            <a:r>
              <a:rPr lang="en-US" sz="2400" b="1" dirty="0">
                <a:solidFill>
                  <a:srgbClr val="0000FF"/>
                </a:solidFill>
                <a:latin typeface="Times New Roman" pitchFamily="18" charset="0"/>
                <a:cs typeface="Times New Roman" pitchFamily="18" charset="0"/>
              </a:rPr>
              <a:t>storage structures, access paths, and file </a:t>
            </a:r>
            <a:r>
              <a:rPr lang="en-US" sz="2400" dirty="0">
                <a:latin typeface="Times New Roman" pitchFamily="18" charset="0"/>
                <a:cs typeface="Times New Roman" pitchFamily="18" charset="0"/>
              </a:rPr>
              <a:t>and </a:t>
            </a:r>
            <a:r>
              <a:rPr lang="en-US" sz="2400" b="1" dirty="0">
                <a:solidFill>
                  <a:srgbClr val="0000FF"/>
                </a:solidFill>
                <a:latin typeface="Times New Roman" pitchFamily="18" charset="0"/>
                <a:cs typeface="Times New Roman" pitchFamily="18" charset="0"/>
              </a:rPr>
              <a:t>record sizes</a:t>
            </a:r>
            <a:r>
              <a:rPr lang="en-US" sz="2400" dirty="0">
                <a:latin typeface="Times New Roman" pitchFamily="18" charset="0"/>
                <a:cs typeface="Times New Roman" pitchFamily="18" charset="0"/>
              </a:rPr>
              <a:t>.</a:t>
            </a:r>
          </a:p>
          <a:p>
            <a:pPr marL="515937" lvl="1" indent="-457200" algn="just">
              <a:lnSpc>
                <a:spcPct val="150000"/>
              </a:lnSpc>
              <a:spcBef>
                <a:spcPct val="0"/>
              </a:spcBef>
              <a:buFont typeface="Wingdings" pitchFamily="2" charset="2"/>
              <a:buChar char="§"/>
              <a:defRPr/>
            </a:pPr>
            <a:r>
              <a:rPr lang="en-US" sz="2400" b="1" dirty="0">
                <a:latin typeface="Times New Roman" pitchFamily="18" charset="0"/>
                <a:cs typeface="Times New Roman" pitchFamily="18" charset="0"/>
              </a:rPr>
              <a:t>Descriptions</a:t>
            </a:r>
            <a:r>
              <a:rPr lang="en-US" sz="2400" dirty="0">
                <a:latin typeface="Times New Roman" pitchFamily="18" charset="0"/>
                <a:cs typeface="Times New Roman" pitchFamily="18" charset="0"/>
              </a:rPr>
              <a:t> of the types of </a:t>
            </a:r>
            <a:r>
              <a:rPr lang="en-US" sz="2400" b="1" dirty="0">
                <a:solidFill>
                  <a:srgbClr val="D60093"/>
                </a:solidFill>
                <a:latin typeface="Times New Roman" pitchFamily="18" charset="0"/>
                <a:cs typeface="Times New Roman" pitchFamily="18" charset="0"/>
              </a:rPr>
              <a:t>database users, their responsibilities, and their access rights</a:t>
            </a:r>
            <a:r>
              <a:rPr lang="en-US" sz="2400" dirty="0">
                <a:latin typeface="Times New Roman" pitchFamily="18" charset="0"/>
                <a:cs typeface="Times New Roman" pitchFamily="18" charset="0"/>
              </a:rPr>
              <a:t>.</a:t>
            </a:r>
          </a:p>
          <a:p>
            <a:pPr marL="515937" lvl="1" indent="-457200" algn="just">
              <a:lnSpc>
                <a:spcPct val="150000"/>
              </a:lnSpc>
              <a:spcBef>
                <a:spcPct val="0"/>
              </a:spcBef>
              <a:buFont typeface="Wingdings" pitchFamily="2" charset="2"/>
              <a:buChar char="§"/>
              <a:defRPr/>
            </a:pPr>
            <a:r>
              <a:rPr lang="en-US" sz="2400" b="1" dirty="0">
                <a:solidFill>
                  <a:srgbClr val="FF0000"/>
                </a:solidFill>
                <a:latin typeface="Times New Roman" pitchFamily="18" charset="0"/>
                <a:cs typeface="Times New Roman" pitchFamily="18" charset="0"/>
              </a:rPr>
              <a:t>Descriptions</a:t>
            </a:r>
            <a:r>
              <a:rPr lang="en-US" sz="2400" dirty="0">
                <a:latin typeface="Times New Roman" pitchFamily="18" charset="0"/>
                <a:cs typeface="Times New Roman" pitchFamily="18" charset="0"/>
              </a:rPr>
              <a:t> of the </a:t>
            </a:r>
            <a:r>
              <a:rPr lang="en-US" sz="2400" b="1" dirty="0">
                <a:solidFill>
                  <a:srgbClr val="0000FF"/>
                </a:solidFill>
                <a:latin typeface="Times New Roman" pitchFamily="18" charset="0"/>
                <a:cs typeface="Times New Roman" pitchFamily="18" charset="0"/>
              </a:rPr>
              <a:t>database transactions and applications</a:t>
            </a:r>
            <a:r>
              <a:rPr lang="en-US" sz="2400"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and </a:t>
            </a:r>
            <a:r>
              <a:rPr lang="en-US" sz="2400" b="1" dirty="0">
                <a:solidFill>
                  <a:srgbClr val="FF3300"/>
                </a:solidFill>
                <a:latin typeface="Times New Roman" pitchFamily="18" charset="0"/>
                <a:cs typeface="Times New Roman" pitchFamily="18" charset="0"/>
              </a:rPr>
              <a:t>relationships of users to transactions</a:t>
            </a:r>
            <a:r>
              <a:rPr lang="en-US" sz="2400" b="1" dirty="0">
                <a:latin typeface="Times New Roman" pitchFamily="18" charset="0"/>
                <a:cs typeface="Times New Roman" pitchFamily="18" charset="0"/>
              </a:rPr>
              <a:t>.</a:t>
            </a:r>
          </a:p>
          <a:p>
            <a:pPr marL="515937" lvl="1" indent="-457200" algn="just">
              <a:lnSpc>
                <a:spcPct val="150000"/>
              </a:lnSpc>
              <a:spcBef>
                <a:spcPct val="0"/>
              </a:spcBef>
              <a:buFont typeface="Wingdings" pitchFamily="2" charset="2"/>
              <a:buChar char="§"/>
              <a:defRPr/>
            </a:pPr>
            <a:r>
              <a:rPr lang="en-US" sz="2400" dirty="0">
                <a:latin typeface="Times New Roman" pitchFamily="18" charset="0"/>
                <a:cs typeface="Times New Roman" pitchFamily="18" charset="0"/>
              </a:rPr>
              <a:t>The relationship between </a:t>
            </a:r>
            <a:r>
              <a:rPr lang="en-US" sz="2400" b="1" dirty="0">
                <a:solidFill>
                  <a:srgbClr val="0000FF"/>
                </a:solidFill>
                <a:latin typeface="Times New Roman" pitchFamily="18" charset="0"/>
                <a:cs typeface="Times New Roman" pitchFamily="18" charset="0"/>
              </a:rPr>
              <a:t>database transactions and the data items</a:t>
            </a:r>
            <a:r>
              <a:rPr lang="en-US" sz="2400" dirty="0">
                <a:latin typeface="Times New Roman" pitchFamily="18" charset="0"/>
                <a:cs typeface="Times New Roman" pitchFamily="18" charset="0"/>
              </a:rPr>
              <a:t> referenced by them. </a:t>
            </a: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A05E8A-D9B3-4FD9-8FB1-13889564E7EF}" type="slidenum">
              <a:rPr lang="en-US" altLang="en-US" sz="1200" smtClean="0">
                <a:solidFill>
                  <a:srgbClr val="898989"/>
                </a:solidFill>
              </a:rPr>
              <a:pPr>
                <a:spcBef>
                  <a:spcPct val="0"/>
                </a:spcBef>
                <a:buFontTx/>
                <a:buNone/>
              </a:pPr>
              <a:t>42</a:t>
            </a:fld>
            <a:endParaRPr lang="en-US" altLang="en-US" sz="1200">
              <a:solidFill>
                <a:srgbClr val="898989"/>
              </a:solidFill>
            </a:endParaRPr>
          </a:p>
        </p:txBody>
      </p:sp>
    </p:spTree>
    <p:extLst>
      <p:ext uri="{BB962C8B-B14F-4D97-AF65-F5344CB8AC3E}">
        <p14:creationId xmlns:p14="http://schemas.microsoft.com/office/powerpoint/2010/main" val="1302878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3048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DBMS Functions-----</a:t>
            </a:r>
          </a:p>
        </p:txBody>
      </p:sp>
      <p:sp>
        <p:nvSpPr>
          <p:cNvPr id="30723" name="Content Placeholder 2"/>
          <p:cNvSpPr>
            <a:spLocks noGrp="1"/>
          </p:cNvSpPr>
          <p:nvPr>
            <p:ph idx="1"/>
          </p:nvPr>
        </p:nvSpPr>
        <p:spPr>
          <a:xfrm>
            <a:off x="76200" y="304800"/>
            <a:ext cx="9067800" cy="6553200"/>
          </a:xfrm>
        </p:spPr>
        <p:txBody>
          <a:bodyPr>
            <a:noAutofit/>
          </a:bodyPr>
          <a:lstStyle/>
          <a:p>
            <a:pPr marL="515937" lvl="1" indent="-457200" algn="just">
              <a:lnSpc>
                <a:spcPct val="150000"/>
              </a:lnSpc>
              <a:spcBef>
                <a:spcPct val="0"/>
              </a:spcBef>
              <a:buFont typeface="Wingdings" pitchFamily="2" charset="2"/>
              <a:buChar char="§"/>
              <a:defRPr/>
            </a:pPr>
            <a:r>
              <a:rPr lang="en-US" sz="2400" b="1" dirty="0">
                <a:solidFill>
                  <a:srgbClr val="D60093"/>
                </a:solidFill>
                <a:latin typeface="Times New Roman" pitchFamily="18" charset="0"/>
                <a:cs typeface="Times New Roman" pitchFamily="18" charset="0"/>
              </a:rPr>
              <a:t>Usage statistics </a:t>
            </a:r>
            <a:r>
              <a:rPr lang="en-US" sz="2400" dirty="0">
                <a:latin typeface="Times New Roman" pitchFamily="18" charset="0"/>
                <a:cs typeface="Times New Roman" pitchFamily="18" charset="0"/>
              </a:rPr>
              <a:t>such as </a:t>
            </a:r>
            <a:r>
              <a:rPr lang="en-US" sz="2400" b="1" dirty="0">
                <a:solidFill>
                  <a:srgbClr val="0000FF"/>
                </a:solidFill>
                <a:latin typeface="Times New Roman" pitchFamily="18" charset="0"/>
                <a:cs typeface="Times New Roman" pitchFamily="18" charset="0"/>
              </a:rPr>
              <a:t>frequencies of queries and transactions</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access counts to different portions of the database.</a:t>
            </a:r>
          </a:p>
          <a:p>
            <a:pPr marL="0" indent="0" algn="just">
              <a:lnSpc>
                <a:spcPct val="150000"/>
              </a:lnSpc>
              <a:spcBef>
                <a:spcPct val="0"/>
              </a:spcBef>
              <a:buNone/>
            </a:pPr>
            <a:r>
              <a:rPr lang="en-US" altLang="en-US" sz="2400" b="1" dirty="0">
                <a:solidFill>
                  <a:srgbClr val="6600CC"/>
                </a:solidFill>
                <a:latin typeface="Times New Roman" panose="02020603050405020304" pitchFamily="18" charset="0"/>
                <a:cs typeface="Times New Roman" panose="02020603050405020304" pitchFamily="18" charset="0"/>
              </a:rPr>
              <a:t>2. Data Storage Management </a:t>
            </a:r>
          </a:p>
          <a:p>
            <a:pPr algn="just">
              <a:lnSpc>
                <a:spcPct val="150000"/>
              </a:lnSpc>
              <a:spcBef>
                <a:spcPct val="0"/>
              </a:spcBef>
            </a:pP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FF3300"/>
                </a:solidFill>
                <a:latin typeface="Times New Roman" panose="02020603050405020304" pitchFamily="18" charset="0"/>
                <a:cs typeface="Times New Roman" panose="02020603050405020304" pitchFamily="18" charset="0"/>
              </a:rPr>
              <a:t>DBMS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D60093"/>
                </a:solidFill>
                <a:latin typeface="Times New Roman" panose="02020603050405020304" pitchFamily="18" charset="0"/>
                <a:cs typeface="Times New Roman" panose="02020603050405020304" pitchFamily="18" charset="0"/>
              </a:rPr>
              <a:t>creates and manages </a:t>
            </a:r>
            <a:r>
              <a:rPr lang="en-US" altLang="en-US" sz="2400" b="1" dirty="0">
                <a:latin typeface="Times New Roman" panose="02020603050405020304" pitchFamily="18" charset="0"/>
                <a:cs typeface="Times New Roman" panose="02020603050405020304" pitchFamily="18" charset="0"/>
              </a:rPr>
              <a:t>the complex structures required for </a:t>
            </a:r>
            <a:r>
              <a:rPr lang="en-US" altLang="en-US" sz="2400" b="1" dirty="0">
                <a:solidFill>
                  <a:srgbClr val="0000FF"/>
                </a:solidFill>
                <a:latin typeface="Times New Roman" panose="02020603050405020304" pitchFamily="18" charset="0"/>
                <a:cs typeface="Times New Roman" panose="02020603050405020304" pitchFamily="18" charset="0"/>
              </a:rPr>
              <a:t>data storage</a:t>
            </a:r>
            <a:r>
              <a:rPr lang="en-US" altLang="en-US" sz="2400" b="1" dirty="0">
                <a:solidFill>
                  <a:srgbClr val="D60093"/>
                </a:solidFill>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algn="just">
              <a:lnSpc>
                <a:spcPct val="150000"/>
              </a:lnSpc>
              <a:spcBef>
                <a:spcPct val="0"/>
              </a:spcBef>
            </a:pPr>
            <a:r>
              <a:rPr lang="en-US" altLang="en-US" sz="2400" dirty="0">
                <a:latin typeface="Times New Roman" panose="02020603050405020304" pitchFamily="18" charset="0"/>
                <a:cs typeface="Times New Roman" panose="02020603050405020304" pitchFamily="18" charset="0"/>
              </a:rPr>
              <a:t>A modern DBMS provides </a:t>
            </a:r>
            <a:r>
              <a:rPr lang="en-US" altLang="en-US" sz="2400" b="1" dirty="0">
                <a:solidFill>
                  <a:srgbClr val="FF0000"/>
                </a:solidFill>
                <a:latin typeface="Times New Roman" panose="02020603050405020304" pitchFamily="18" charset="0"/>
                <a:cs typeface="Times New Roman" panose="02020603050405020304" pitchFamily="18" charset="0"/>
              </a:rPr>
              <a:t>storage</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not only for the data</a:t>
            </a:r>
            <a:r>
              <a:rPr lang="en-US" altLang="en-US" sz="2400" dirty="0">
                <a:latin typeface="Times New Roman" panose="02020603050405020304" pitchFamily="18" charset="0"/>
                <a:cs typeface="Times New Roman" panose="02020603050405020304" pitchFamily="18" charset="0"/>
              </a:rPr>
              <a:t>, but also for </a:t>
            </a:r>
            <a:r>
              <a:rPr lang="en-US" altLang="en-US" sz="2400" b="1" dirty="0">
                <a:solidFill>
                  <a:srgbClr val="0000FF"/>
                </a:solidFill>
                <a:latin typeface="Times New Roman" panose="02020603050405020304" pitchFamily="18" charset="0"/>
                <a:cs typeface="Times New Roman" panose="02020603050405020304" pitchFamily="18" charset="0"/>
              </a:rPr>
              <a:t>related data entry forms or screen definitions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D60093"/>
                </a:solidFill>
                <a:latin typeface="Times New Roman" panose="02020603050405020304" pitchFamily="18" charset="0"/>
                <a:cs typeface="Times New Roman" panose="02020603050405020304" pitchFamily="18" charset="0"/>
              </a:rPr>
              <a:t>report definitions, data validation rules, procedural code, structures</a:t>
            </a:r>
            <a:r>
              <a:rPr lang="en-US" altLang="en-US" sz="2400" dirty="0">
                <a:latin typeface="Times New Roman" panose="02020603050405020304" pitchFamily="18" charset="0"/>
                <a:cs typeface="Times New Roman" panose="02020603050405020304" pitchFamily="18" charset="0"/>
              </a:rPr>
              <a:t> to handle </a:t>
            </a:r>
            <a:r>
              <a:rPr lang="en-US" altLang="en-US" sz="2400" b="1" dirty="0">
                <a:latin typeface="Times New Roman" panose="02020603050405020304" pitchFamily="18" charset="0"/>
                <a:cs typeface="Times New Roman" panose="02020603050405020304" pitchFamily="18" charset="0"/>
              </a:rPr>
              <a:t>video and picture formats</a:t>
            </a:r>
            <a:r>
              <a:rPr lang="en-US" altLang="en-US" sz="2400" dirty="0">
                <a:latin typeface="Times New Roman" panose="02020603050405020304" pitchFamily="18" charset="0"/>
                <a:cs typeface="Times New Roman" panose="02020603050405020304" pitchFamily="18" charset="0"/>
              </a:rPr>
              <a:t>, and so on.</a:t>
            </a:r>
          </a:p>
          <a:p>
            <a:pPr algn="just">
              <a:lnSpc>
                <a:spcPct val="150000"/>
              </a:lnSpc>
              <a:spcBef>
                <a:spcPct val="0"/>
              </a:spcBef>
              <a:buFont typeface="Wingdings" panose="05000000000000000000" pitchFamily="2" charset="2"/>
              <a:buChar char="§"/>
            </a:pPr>
            <a:r>
              <a:rPr lang="en-US" altLang="en-US" sz="2400" b="1" dirty="0">
                <a:solidFill>
                  <a:srgbClr val="0000FF"/>
                </a:solidFill>
                <a:latin typeface="Times New Roman" panose="02020603050405020304" pitchFamily="18" charset="0"/>
                <a:cs typeface="Times New Roman" panose="02020603050405020304" pitchFamily="18" charset="0"/>
              </a:rPr>
              <a:t>Data storage management</a:t>
            </a:r>
            <a:r>
              <a:rPr lang="en-US" altLang="en-US" sz="2400" dirty="0">
                <a:latin typeface="Times New Roman" panose="02020603050405020304" pitchFamily="18" charset="0"/>
                <a:cs typeface="Times New Roman" panose="02020603050405020304" pitchFamily="18" charset="0"/>
              </a:rPr>
              <a:t> is also important for </a:t>
            </a:r>
            <a:r>
              <a:rPr lang="en-US" altLang="en-US" sz="2400" b="1" dirty="0">
                <a:solidFill>
                  <a:srgbClr val="FF0000"/>
                </a:solidFill>
                <a:latin typeface="Times New Roman" panose="02020603050405020304" pitchFamily="18" charset="0"/>
                <a:cs typeface="Times New Roman" panose="02020603050405020304" pitchFamily="18" charset="0"/>
              </a:rPr>
              <a:t>database performance tuning.</a:t>
            </a: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A05E8A-D9B3-4FD9-8FB1-13889564E7EF}" type="slidenum">
              <a:rPr lang="en-US" altLang="en-US" sz="1200" smtClean="0">
                <a:solidFill>
                  <a:srgbClr val="898989"/>
                </a:solidFill>
              </a:rPr>
              <a:pPr>
                <a:spcBef>
                  <a:spcPct val="0"/>
                </a:spcBef>
                <a:buFontTx/>
                <a:buNone/>
              </a:pPr>
              <a:t>43</a:t>
            </a:fld>
            <a:endParaRPr lang="en-US" altLang="en-US" sz="1200">
              <a:solidFill>
                <a:srgbClr val="898989"/>
              </a:solidFill>
            </a:endParaRPr>
          </a:p>
        </p:txBody>
      </p:sp>
    </p:spTree>
    <p:extLst>
      <p:ext uri="{BB962C8B-B14F-4D97-AF65-F5344CB8AC3E}">
        <p14:creationId xmlns:p14="http://schemas.microsoft.com/office/powerpoint/2010/main" val="814232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304800"/>
          </a:xfrm>
        </p:spPr>
        <p:txBody>
          <a:bodyPr>
            <a:normAutofit fontScale="90000"/>
          </a:bodyPr>
          <a:lstStyle/>
          <a:p>
            <a:r>
              <a:rPr lang="en-US" altLang="en-US" sz="3200" dirty="0">
                <a:solidFill>
                  <a:srgbClr val="6600CC"/>
                </a:solidFill>
                <a:latin typeface="Times New Roman" panose="02020603050405020304" pitchFamily="18" charset="0"/>
                <a:cs typeface="Times New Roman" panose="02020603050405020304" pitchFamily="18" charset="0"/>
              </a:rPr>
              <a:t>2. Data Storage Management </a:t>
            </a:r>
            <a:r>
              <a:rPr lang="en-US" altLang="en-US" sz="3200" b="1" dirty="0">
                <a:solidFill>
                  <a:srgbClr val="0000FF"/>
                </a:solidFill>
                <a:latin typeface="Times New Roman" panose="02020603050405020304" pitchFamily="18" charset="0"/>
                <a:cs typeface="Times New Roman" panose="02020603050405020304" pitchFamily="18" charset="0"/>
              </a:rPr>
              <a:t>----</a:t>
            </a:r>
          </a:p>
        </p:txBody>
      </p:sp>
      <p:sp>
        <p:nvSpPr>
          <p:cNvPr id="30723" name="Content Placeholder 2"/>
          <p:cNvSpPr>
            <a:spLocks noGrp="1"/>
          </p:cNvSpPr>
          <p:nvPr>
            <p:ph idx="1"/>
          </p:nvPr>
        </p:nvSpPr>
        <p:spPr>
          <a:xfrm>
            <a:off x="76200" y="304800"/>
            <a:ext cx="9067800" cy="6553200"/>
          </a:xfrm>
        </p:spPr>
        <p:txBody>
          <a:bodyPr>
            <a:noAutofit/>
          </a:bodyPr>
          <a:lstStyle/>
          <a:p>
            <a:pPr algn="just">
              <a:lnSpc>
                <a:spcPct val="150000"/>
              </a:lnSpc>
              <a:spcBef>
                <a:spcPct val="0"/>
              </a:spcBef>
              <a:buFont typeface="Wingdings" panose="05000000000000000000" pitchFamily="2" charset="2"/>
              <a:buChar char="§"/>
            </a:pPr>
            <a:r>
              <a:rPr lang="en-US" altLang="en-US" sz="2600" b="1" dirty="0">
                <a:solidFill>
                  <a:srgbClr val="339966"/>
                </a:solidFill>
                <a:latin typeface="Times New Roman" panose="02020603050405020304" pitchFamily="18" charset="0"/>
                <a:cs typeface="Times New Roman" panose="02020603050405020304" pitchFamily="18" charset="0"/>
              </a:rPr>
              <a:t>Performance tuning </a:t>
            </a:r>
            <a:r>
              <a:rPr lang="en-US" altLang="en-US" sz="2600" dirty="0">
                <a:latin typeface="Times New Roman" panose="02020603050405020304" pitchFamily="18" charset="0"/>
                <a:cs typeface="Times New Roman" panose="02020603050405020304" pitchFamily="18" charset="0"/>
              </a:rPr>
              <a:t>relates to the activities that make the </a:t>
            </a:r>
            <a:r>
              <a:rPr lang="en-US" altLang="en-US" sz="2600" b="1" dirty="0">
                <a:solidFill>
                  <a:srgbClr val="D60093"/>
                </a:solidFill>
                <a:latin typeface="Times New Roman" panose="02020603050405020304" pitchFamily="18" charset="0"/>
                <a:cs typeface="Times New Roman" panose="02020603050405020304" pitchFamily="18" charset="0"/>
              </a:rPr>
              <a:t>database perform more </a:t>
            </a:r>
            <a:r>
              <a:rPr lang="en-US" altLang="en-US" sz="2600" b="1" dirty="0">
                <a:solidFill>
                  <a:srgbClr val="0000FF"/>
                </a:solidFill>
                <a:latin typeface="Times New Roman" panose="02020603050405020304" pitchFamily="18" charset="0"/>
                <a:cs typeface="Times New Roman" panose="02020603050405020304" pitchFamily="18" charset="0"/>
              </a:rPr>
              <a:t>efficiently</a:t>
            </a:r>
            <a:r>
              <a:rPr lang="en-US" altLang="en-US" sz="2600" b="1" dirty="0">
                <a:solidFill>
                  <a:srgbClr val="D60093"/>
                </a:solidFill>
                <a:latin typeface="Times New Roman" panose="02020603050405020304" pitchFamily="18" charset="0"/>
                <a:cs typeface="Times New Roman" panose="02020603050405020304" pitchFamily="18" charset="0"/>
              </a:rPr>
              <a:t> in terms of </a:t>
            </a:r>
            <a:r>
              <a:rPr lang="en-US" altLang="en-US" sz="2600" b="1" dirty="0">
                <a:solidFill>
                  <a:srgbClr val="FF3300"/>
                </a:solidFill>
                <a:latin typeface="Times New Roman" panose="02020603050405020304" pitchFamily="18" charset="0"/>
                <a:cs typeface="Times New Roman" panose="02020603050405020304" pitchFamily="18" charset="0"/>
              </a:rPr>
              <a:t>storage and access speed</a:t>
            </a:r>
            <a:r>
              <a:rPr lang="en-US" altLang="en-US" sz="2600" b="1" dirty="0">
                <a:solidFill>
                  <a:srgbClr val="D60093"/>
                </a:solidFill>
                <a:latin typeface="Times New Roman" panose="02020603050405020304" pitchFamily="18" charset="0"/>
                <a:cs typeface="Times New Roman" panose="02020603050405020304" pitchFamily="18" charset="0"/>
              </a:rPr>
              <a:t>. </a:t>
            </a:r>
          </a:p>
          <a:p>
            <a:pPr algn="just">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Although the user sees the unit, the </a:t>
            </a:r>
            <a:r>
              <a:rPr lang="en-US" altLang="en-US" sz="2600" dirty="0">
                <a:solidFill>
                  <a:srgbClr val="0000FF"/>
                </a:solidFill>
                <a:latin typeface="Times New Roman" panose="02020603050405020304" pitchFamily="18" charset="0"/>
                <a:cs typeface="Times New Roman" panose="02020603050405020304" pitchFamily="18" charset="0"/>
              </a:rPr>
              <a:t>DBMS actually stores the database </a:t>
            </a:r>
            <a:r>
              <a:rPr lang="en-US" altLang="en-US" sz="2600" dirty="0">
                <a:latin typeface="Times New Roman" panose="02020603050405020304" pitchFamily="18" charset="0"/>
                <a:cs typeface="Times New Roman" panose="02020603050405020304" pitchFamily="18" charset="0"/>
              </a:rPr>
              <a:t>as a single data storage</a:t>
            </a:r>
            <a:r>
              <a:rPr lang="en-US" altLang="en-US" sz="2600" b="1" dirty="0">
                <a:latin typeface="Times New Roman" panose="02020603050405020304" pitchFamily="18" charset="0"/>
                <a:cs typeface="Times New Roman" panose="02020603050405020304" pitchFamily="18" charset="0"/>
              </a:rPr>
              <a:t> </a:t>
            </a:r>
            <a:r>
              <a:rPr lang="en-US" altLang="en-US" sz="2600" dirty="0">
                <a:solidFill>
                  <a:srgbClr val="0000FF"/>
                </a:solidFill>
                <a:latin typeface="Times New Roman" panose="02020603050405020304" pitchFamily="18" charset="0"/>
                <a:cs typeface="Times New Roman" panose="02020603050405020304" pitchFamily="18" charset="0"/>
              </a:rPr>
              <a:t>in multiple physical data files</a:t>
            </a:r>
            <a:r>
              <a:rPr lang="en-US" altLang="en-US" sz="2600" dirty="0">
                <a:latin typeface="Times New Roman" panose="02020603050405020304" pitchFamily="18" charset="0"/>
                <a:cs typeface="Times New Roman" panose="02020603050405020304" pitchFamily="18" charset="0"/>
              </a:rPr>
              <a:t>. </a:t>
            </a:r>
          </a:p>
          <a:p>
            <a:pPr algn="just">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See the following figure. Such </a:t>
            </a:r>
            <a:r>
              <a:rPr lang="en-US" altLang="en-US" sz="2600" dirty="0">
                <a:solidFill>
                  <a:srgbClr val="FF3300"/>
                </a:solidFill>
                <a:latin typeface="Times New Roman" panose="02020603050405020304" pitchFamily="18" charset="0"/>
                <a:cs typeface="Times New Roman" panose="02020603050405020304" pitchFamily="18" charset="0"/>
              </a:rPr>
              <a:t>data files may even be </a:t>
            </a:r>
            <a:r>
              <a:rPr lang="en-US" altLang="en-US" sz="2600" b="1" dirty="0">
                <a:solidFill>
                  <a:srgbClr val="FF3300"/>
                </a:solidFill>
                <a:latin typeface="Times New Roman" panose="02020603050405020304" pitchFamily="18" charset="0"/>
                <a:cs typeface="Times New Roman" panose="02020603050405020304" pitchFamily="18" charset="0"/>
              </a:rPr>
              <a:t>stored on different storage media</a:t>
            </a:r>
            <a:r>
              <a:rPr lang="en-US" altLang="en-US" sz="2600" b="1" dirty="0">
                <a:latin typeface="Times New Roman" panose="02020603050405020304" pitchFamily="18" charset="0"/>
                <a:cs typeface="Times New Roman" panose="02020603050405020304" pitchFamily="18" charset="0"/>
              </a:rPr>
              <a:t>. </a:t>
            </a:r>
          </a:p>
          <a:p>
            <a:pPr algn="just">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Therefore, the </a:t>
            </a:r>
            <a:r>
              <a:rPr lang="en-US" altLang="en-US" sz="2600" b="1" dirty="0">
                <a:solidFill>
                  <a:srgbClr val="D60093"/>
                </a:solidFill>
                <a:latin typeface="Times New Roman" panose="02020603050405020304" pitchFamily="18" charset="0"/>
                <a:cs typeface="Times New Roman" panose="02020603050405020304" pitchFamily="18" charset="0"/>
              </a:rPr>
              <a:t>DBMS doesn’t have to wait for one disk request </a:t>
            </a:r>
            <a:r>
              <a:rPr lang="en-US" altLang="en-US" sz="2600" dirty="0">
                <a:latin typeface="Times New Roman" panose="02020603050405020304" pitchFamily="18" charset="0"/>
                <a:cs typeface="Times New Roman" panose="02020603050405020304" pitchFamily="18" charset="0"/>
              </a:rPr>
              <a:t>to </a:t>
            </a:r>
            <a:r>
              <a:rPr lang="en-US" altLang="en-US" sz="2600" b="1" dirty="0">
                <a:latin typeface="Times New Roman" panose="02020603050405020304" pitchFamily="18" charset="0"/>
                <a:cs typeface="Times New Roman" panose="02020603050405020304" pitchFamily="18" charset="0"/>
              </a:rPr>
              <a:t>finish before the next one starts. </a:t>
            </a:r>
          </a:p>
          <a:p>
            <a:pPr algn="just">
              <a:lnSpc>
                <a:spcPct val="150000"/>
              </a:lnSpc>
              <a:spcBef>
                <a:spcPct val="0"/>
              </a:spcBef>
              <a:buFont typeface="Wingdings" panose="05000000000000000000" pitchFamily="2" charset="2"/>
              <a:buChar char="§"/>
            </a:pPr>
            <a:r>
              <a:rPr lang="en-US" altLang="en-US" sz="2600" dirty="0">
                <a:latin typeface="Times New Roman" panose="02020603050405020304" pitchFamily="18" charset="0"/>
                <a:cs typeface="Times New Roman" panose="02020603050405020304" pitchFamily="18" charset="0"/>
              </a:rPr>
              <a:t>In other words, the </a:t>
            </a:r>
            <a:r>
              <a:rPr lang="en-US" altLang="en-US" sz="2600" b="1" dirty="0">
                <a:solidFill>
                  <a:srgbClr val="0000FF"/>
                </a:solidFill>
                <a:latin typeface="Times New Roman" panose="02020603050405020304" pitchFamily="18" charset="0"/>
                <a:cs typeface="Times New Roman" panose="02020603050405020304" pitchFamily="18" charset="0"/>
              </a:rPr>
              <a:t>DBMS can fulfill database requests concurrently. </a:t>
            </a:r>
            <a:endParaRPr lang="en-US" altLang="en-US" sz="2600" dirty="0">
              <a:latin typeface="Times New Roman" panose="02020603050405020304" pitchFamily="18" charset="0"/>
              <a:cs typeface="Times New Roman" panose="02020603050405020304" pitchFamily="18" charset="0"/>
            </a:endParaRPr>
          </a:p>
          <a:p>
            <a:pPr algn="just">
              <a:lnSpc>
                <a:spcPct val="150000"/>
              </a:lnSpc>
              <a:spcBef>
                <a:spcPct val="0"/>
              </a:spcBef>
              <a:buFont typeface="Wingdings" panose="05000000000000000000" pitchFamily="2" charset="2"/>
              <a:buChar char="§"/>
            </a:pPr>
            <a:endParaRPr lang="en-US" altLang="en-US" sz="2600" b="1" dirty="0">
              <a:solidFill>
                <a:srgbClr val="0000FF"/>
              </a:solidFill>
              <a:latin typeface="Times New Roman" panose="02020603050405020304" pitchFamily="18" charset="0"/>
              <a:cs typeface="Times New Roman" panose="02020603050405020304" pitchFamily="18" charset="0"/>
            </a:endParaRP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A05E8A-D9B3-4FD9-8FB1-13889564E7EF}" type="slidenum">
              <a:rPr lang="en-US" altLang="en-US" sz="1200" smtClean="0">
                <a:solidFill>
                  <a:srgbClr val="898989"/>
                </a:solidFill>
              </a:rPr>
              <a:pPr>
                <a:spcBef>
                  <a:spcPct val="0"/>
                </a:spcBef>
                <a:buFontTx/>
                <a:buNone/>
              </a:pPr>
              <a:t>44</a:t>
            </a:fld>
            <a:endParaRPr lang="en-US" altLang="en-US" sz="1200">
              <a:solidFill>
                <a:srgbClr val="898989"/>
              </a:solidFill>
            </a:endParaRPr>
          </a:p>
        </p:txBody>
      </p:sp>
    </p:spTree>
    <p:extLst>
      <p:ext uri="{BB962C8B-B14F-4D97-AF65-F5344CB8AC3E}">
        <p14:creationId xmlns:p14="http://schemas.microsoft.com/office/powerpoint/2010/main" val="2716564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3048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DBMS Functions-----</a:t>
            </a:r>
          </a:p>
        </p:txBody>
      </p:sp>
      <p:sp>
        <p:nvSpPr>
          <p:cNvPr id="30723" name="Content Placeholder 2"/>
          <p:cNvSpPr>
            <a:spLocks noGrp="1"/>
          </p:cNvSpPr>
          <p:nvPr>
            <p:ph idx="1"/>
          </p:nvPr>
        </p:nvSpPr>
        <p:spPr>
          <a:xfrm>
            <a:off x="76200" y="304800"/>
            <a:ext cx="9067800" cy="6553200"/>
          </a:xfrm>
        </p:spPr>
        <p:txBody>
          <a:bodyPr>
            <a:noAutofit/>
          </a:bodyPr>
          <a:lstStyle/>
          <a:p>
            <a:pPr marL="0" indent="0" algn="just">
              <a:lnSpc>
                <a:spcPct val="150000"/>
              </a:lnSpc>
              <a:spcBef>
                <a:spcPts val="0"/>
              </a:spcBef>
              <a:buNone/>
            </a:pPr>
            <a:r>
              <a:rPr lang="en-US" altLang="en-US" sz="2400" b="1" dirty="0">
                <a:latin typeface="Times New Roman" panose="02020603050405020304" pitchFamily="18" charset="0"/>
                <a:cs typeface="Times New Roman" panose="02020603050405020304" pitchFamily="18" charset="0"/>
              </a:rPr>
              <a:t>3. Multi Access Control</a:t>
            </a:r>
          </a:p>
          <a:p>
            <a:pPr algn="just">
              <a:lnSpc>
                <a:spcPct val="150000"/>
              </a:lnSpc>
              <a:spcBef>
                <a:spcPts val="0"/>
              </a:spcBef>
              <a:defRPr/>
            </a:pPr>
            <a:r>
              <a:rPr lang="en-US" sz="2400" dirty="0">
                <a:latin typeface="Times New Roman" pitchFamily="18" charset="0"/>
                <a:cs typeface="Times New Roman" pitchFamily="18" charset="0"/>
              </a:rPr>
              <a:t>To provide </a:t>
            </a:r>
            <a:r>
              <a:rPr lang="en-US" sz="2400" b="1" dirty="0">
                <a:solidFill>
                  <a:srgbClr val="FF3300"/>
                </a:solidFill>
                <a:latin typeface="Times New Roman" pitchFamily="18" charset="0"/>
                <a:cs typeface="Times New Roman" pitchFamily="18" charset="0"/>
              </a:rPr>
              <a:t>data integrity and data consistency</a:t>
            </a:r>
            <a:r>
              <a:rPr lang="en-US" sz="2400" dirty="0">
                <a:latin typeface="Times New Roman" pitchFamily="18" charset="0"/>
                <a:cs typeface="Times New Roman" pitchFamily="18" charset="0"/>
              </a:rPr>
              <a:t>, the </a:t>
            </a:r>
            <a:r>
              <a:rPr lang="en-US" sz="2400" b="1" dirty="0">
                <a:latin typeface="Times New Roman" pitchFamily="18" charset="0"/>
                <a:cs typeface="Times New Roman" pitchFamily="18" charset="0"/>
              </a:rPr>
              <a:t>DBMS</a:t>
            </a:r>
            <a:r>
              <a:rPr lang="en-US" sz="2400" dirty="0">
                <a:latin typeface="Times New Roman" pitchFamily="18" charset="0"/>
                <a:cs typeface="Times New Roman" pitchFamily="18" charset="0"/>
              </a:rPr>
              <a:t> </a:t>
            </a:r>
            <a:r>
              <a:rPr lang="en-US" sz="2400" b="1" dirty="0">
                <a:solidFill>
                  <a:srgbClr val="006600"/>
                </a:solidFill>
                <a:latin typeface="Times New Roman" pitchFamily="18" charset="0"/>
                <a:cs typeface="Times New Roman" pitchFamily="18" charset="0"/>
              </a:rPr>
              <a:t>uses sophisticated algorithms </a:t>
            </a:r>
            <a:r>
              <a:rPr lang="en-US" sz="2400" dirty="0">
                <a:latin typeface="Times New Roman" pitchFamily="18" charset="0"/>
                <a:cs typeface="Times New Roman" pitchFamily="18" charset="0"/>
              </a:rPr>
              <a:t>to ensure that </a:t>
            </a:r>
            <a:r>
              <a:rPr lang="en-US" sz="2400" b="1" dirty="0">
                <a:solidFill>
                  <a:srgbClr val="0000FF"/>
                </a:solidFill>
                <a:latin typeface="Times New Roman" pitchFamily="18" charset="0"/>
                <a:cs typeface="Times New Roman" pitchFamily="18" charset="0"/>
              </a:rPr>
              <a:t>multiple users </a:t>
            </a:r>
            <a:r>
              <a:rPr lang="en-US" sz="2400" dirty="0">
                <a:latin typeface="Times New Roman" pitchFamily="18" charset="0"/>
                <a:cs typeface="Times New Roman" pitchFamily="18" charset="0"/>
              </a:rPr>
              <a:t>can </a:t>
            </a:r>
            <a:r>
              <a:rPr lang="en-US" sz="2400" b="1" dirty="0">
                <a:solidFill>
                  <a:srgbClr val="FF0000"/>
                </a:solidFill>
                <a:latin typeface="Times New Roman" pitchFamily="18" charset="0"/>
                <a:cs typeface="Times New Roman" pitchFamily="18" charset="0"/>
              </a:rPr>
              <a:t>access the database concurrently </a:t>
            </a:r>
            <a:r>
              <a:rPr lang="en-US" sz="2400" dirty="0">
                <a:latin typeface="Times New Roman" pitchFamily="18" charset="0"/>
                <a:cs typeface="Times New Roman" pitchFamily="18" charset="0"/>
              </a:rPr>
              <a:t>without compromising the </a:t>
            </a:r>
            <a:r>
              <a:rPr lang="en-US" sz="2400" b="1" dirty="0">
                <a:solidFill>
                  <a:srgbClr val="D60093"/>
                </a:solidFill>
                <a:latin typeface="Times New Roman" pitchFamily="18" charset="0"/>
                <a:cs typeface="Times New Roman" pitchFamily="18" charset="0"/>
              </a:rPr>
              <a:t>integrity of the database.</a:t>
            </a:r>
          </a:p>
          <a:p>
            <a:pPr marL="0" indent="0" algn="just">
              <a:lnSpc>
                <a:spcPct val="150000"/>
              </a:lnSpc>
              <a:spcBef>
                <a:spcPts val="0"/>
              </a:spcBef>
              <a:buNone/>
              <a:defRPr/>
            </a:pPr>
            <a:r>
              <a:rPr lang="en-US" sz="2400" b="1" dirty="0">
                <a:solidFill>
                  <a:srgbClr val="0000FF"/>
                </a:solidFill>
                <a:latin typeface="Times New Roman" pitchFamily="18" charset="0"/>
                <a:cs typeface="Times New Roman" pitchFamily="18" charset="0"/>
              </a:rPr>
              <a:t>4. Backup and Recovery Management </a:t>
            </a:r>
          </a:p>
          <a:p>
            <a:pPr algn="just">
              <a:lnSpc>
                <a:spcPct val="150000"/>
              </a:lnSpc>
              <a:spcBef>
                <a:spcPts val="0"/>
              </a:spcBef>
              <a:defRPr/>
            </a:pPr>
            <a:r>
              <a:rPr lang="en-US" sz="2400" dirty="0">
                <a:latin typeface="Times New Roman" pitchFamily="18" charset="0"/>
                <a:cs typeface="Times New Roman" pitchFamily="18" charset="0"/>
              </a:rPr>
              <a:t>The DBMS provides </a:t>
            </a:r>
            <a:r>
              <a:rPr lang="en-US" sz="2400" b="1" dirty="0">
                <a:solidFill>
                  <a:srgbClr val="FF0000"/>
                </a:solidFill>
                <a:latin typeface="Times New Roman" pitchFamily="18" charset="0"/>
                <a:cs typeface="Times New Roman" pitchFamily="18" charset="0"/>
              </a:rPr>
              <a:t>backup and data recovery</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to ensure </a:t>
            </a:r>
            <a:r>
              <a:rPr lang="en-US" sz="2400" b="1" dirty="0">
                <a:solidFill>
                  <a:srgbClr val="0000FF"/>
                </a:solidFill>
                <a:latin typeface="Times New Roman" pitchFamily="18" charset="0"/>
                <a:cs typeface="Times New Roman" pitchFamily="18" charset="0"/>
              </a:rPr>
              <a:t>data safety and integrity</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Current DBMS systems provide special utilities that allow the DBA to </a:t>
            </a:r>
            <a:r>
              <a:rPr lang="en-US" sz="2400" b="1" dirty="0">
                <a:solidFill>
                  <a:srgbClr val="D60093"/>
                </a:solidFill>
                <a:latin typeface="Times New Roman" pitchFamily="18" charset="0"/>
                <a:cs typeface="Times New Roman" pitchFamily="18" charset="0"/>
              </a:rPr>
              <a:t>perform routine and special backup and restore procedures.</a:t>
            </a:r>
          </a:p>
          <a:p>
            <a:pPr algn="just">
              <a:lnSpc>
                <a:spcPct val="150000"/>
              </a:lnSpc>
              <a:spcBef>
                <a:spcPts val="0"/>
              </a:spcBef>
              <a:buFont typeface="Wingdings" pitchFamily="2" charset="2"/>
              <a:buChar char="§"/>
              <a:defRPr/>
            </a:pPr>
            <a:r>
              <a:rPr lang="en-US" sz="2400" b="1" dirty="0">
                <a:solidFill>
                  <a:srgbClr val="0000FF"/>
                </a:solidFill>
                <a:latin typeface="Times New Roman" pitchFamily="18" charset="0"/>
                <a:cs typeface="Times New Roman" pitchFamily="18" charset="0"/>
              </a:rPr>
              <a:t>Recovery Management </a:t>
            </a:r>
            <a:r>
              <a:rPr lang="en-US" sz="2400" dirty="0">
                <a:latin typeface="Times New Roman" pitchFamily="18" charset="0"/>
                <a:cs typeface="Times New Roman" pitchFamily="18" charset="0"/>
              </a:rPr>
              <a:t>deals with the </a:t>
            </a:r>
            <a:r>
              <a:rPr lang="en-US" sz="2400" b="1" dirty="0">
                <a:solidFill>
                  <a:srgbClr val="FF0000"/>
                </a:solidFill>
                <a:latin typeface="Times New Roman" pitchFamily="18" charset="0"/>
                <a:cs typeface="Times New Roman" pitchFamily="18" charset="0"/>
              </a:rPr>
              <a:t>recovery of the database after a failure</a:t>
            </a:r>
            <a:r>
              <a:rPr lang="en-US" sz="2400" dirty="0">
                <a:latin typeface="Times New Roman" pitchFamily="18" charset="0"/>
                <a:cs typeface="Times New Roman" pitchFamily="18" charset="0"/>
              </a:rPr>
              <a:t>, such as a </a:t>
            </a:r>
            <a:r>
              <a:rPr lang="en-US" sz="2400" b="1" dirty="0">
                <a:solidFill>
                  <a:srgbClr val="D60093"/>
                </a:solidFill>
                <a:latin typeface="Times New Roman" pitchFamily="18" charset="0"/>
                <a:cs typeface="Times New Roman" pitchFamily="18" charset="0"/>
              </a:rPr>
              <a:t>bad sector in the disk or a power failure</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Such </a:t>
            </a:r>
            <a:r>
              <a:rPr lang="en-US" sz="2400" b="1" dirty="0">
                <a:solidFill>
                  <a:srgbClr val="006600"/>
                </a:solidFill>
                <a:latin typeface="Times New Roman" pitchFamily="18" charset="0"/>
                <a:cs typeface="Times New Roman" pitchFamily="18" charset="0"/>
              </a:rPr>
              <a:t>capability is critical to preserving the database’s integrity</a:t>
            </a:r>
            <a:r>
              <a:rPr lang="en-US" sz="2400" dirty="0">
                <a:latin typeface="Times New Roman" pitchFamily="18" charset="0"/>
                <a:cs typeface="Times New Roman" pitchFamily="18" charset="0"/>
              </a:rPr>
              <a:t>. </a:t>
            </a:r>
          </a:p>
          <a:p>
            <a:pPr marL="0" indent="0" algn="just">
              <a:lnSpc>
                <a:spcPct val="15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altLang="en-US" sz="2400" b="1" dirty="0">
              <a:solidFill>
                <a:srgbClr val="0000FF"/>
              </a:solidFill>
              <a:latin typeface="Times New Roman" panose="02020603050405020304" pitchFamily="18" charset="0"/>
              <a:cs typeface="Times New Roman" panose="02020603050405020304" pitchFamily="18" charset="0"/>
            </a:endParaRP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A05E8A-D9B3-4FD9-8FB1-13889564E7EF}" type="slidenum">
              <a:rPr lang="en-US" altLang="en-US" sz="1200" smtClean="0">
                <a:solidFill>
                  <a:srgbClr val="898989"/>
                </a:solidFill>
              </a:rPr>
              <a:pPr>
                <a:spcBef>
                  <a:spcPct val="0"/>
                </a:spcBef>
                <a:buFontTx/>
                <a:buNone/>
              </a:pPr>
              <a:t>45</a:t>
            </a:fld>
            <a:endParaRPr lang="en-US" altLang="en-US" sz="1200">
              <a:solidFill>
                <a:srgbClr val="898989"/>
              </a:solidFill>
            </a:endParaRPr>
          </a:p>
        </p:txBody>
      </p:sp>
    </p:spTree>
    <p:extLst>
      <p:ext uri="{BB962C8B-B14F-4D97-AF65-F5344CB8AC3E}">
        <p14:creationId xmlns:p14="http://schemas.microsoft.com/office/powerpoint/2010/main" val="981905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3048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DBMS Functions-----</a:t>
            </a:r>
          </a:p>
        </p:txBody>
      </p:sp>
      <p:sp>
        <p:nvSpPr>
          <p:cNvPr id="30723" name="Content Placeholder 2"/>
          <p:cNvSpPr>
            <a:spLocks noGrp="1"/>
          </p:cNvSpPr>
          <p:nvPr>
            <p:ph idx="1"/>
          </p:nvPr>
        </p:nvSpPr>
        <p:spPr>
          <a:xfrm>
            <a:off x="76200" y="304800"/>
            <a:ext cx="9067800" cy="6553200"/>
          </a:xfrm>
        </p:spPr>
        <p:txBody>
          <a:bodyPr>
            <a:noAutofit/>
          </a:bodyPr>
          <a:lstStyle/>
          <a:p>
            <a:pPr marL="0" indent="0" algn="just">
              <a:lnSpc>
                <a:spcPct val="150000"/>
              </a:lnSpc>
              <a:spcBef>
                <a:spcPts val="0"/>
              </a:spcBef>
              <a:buNone/>
            </a:pPr>
            <a:r>
              <a:rPr lang="en-US" altLang="en-US" sz="2400" dirty="0">
                <a:latin typeface="Times New Roman" panose="02020603050405020304" pitchFamily="18" charset="0"/>
                <a:cs typeface="Times New Roman" panose="02020603050405020304" pitchFamily="18" charset="0"/>
              </a:rPr>
              <a:t>5. </a:t>
            </a:r>
            <a:r>
              <a:rPr lang="en-US" altLang="en-US" sz="2400" b="1" dirty="0">
                <a:latin typeface="Times New Roman" panose="02020603050405020304" pitchFamily="18" charset="0"/>
                <a:cs typeface="Times New Roman" panose="02020603050405020304" pitchFamily="18" charset="0"/>
              </a:rPr>
              <a:t>Data Integrity Management </a:t>
            </a:r>
          </a:p>
          <a:p>
            <a:pPr algn="just">
              <a:lnSpc>
                <a:spcPct val="150000"/>
              </a:lnSpc>
              <a:spcBef>
                <a:spcPts val="0"/>
              </a:spcBef>
              <a:defRPr/>
            </a:pPr>
            <a:r>
              <a:rPr lang="en-US" sz="2400" dirty="0">
                <a:latin typeface="Times New Roman" pitchFamily="18" charset="0"/>
                <a:cs typeface="Times New Roman" pitchFamily="18" charset="0"/>
              </a:rPr>
              <a:t> The </a:t>
            </a:r>
            <a:r>
              <a:rPr lang="en-US" sz="2400" b="1" dirty="0">
                <a:solidFill>
                  <a:srgbClr val="FF0000"/>
                </a:solidFill>
                <a:latin typeface="Times New Roman" pitchFamily="18" charset="0"/>
                <a:cs typeface="Times New Roman" pitchFamily="18" charset="0"/>
              </a:rPr>
              <a:t>DBMS</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promotes and enforces </a:t>
            </a:r>
            <a:r>
              <a:rPr lang="en-US" sz="2400" b="1" dirty="0">
                <a:solidFill>
                  <a:srgbClr val="FF3300"/>
                </a:solidFill>
                <a:latin typeface="Times New Roman" pitchFamily="18" charset="0"/>
                <a:cs typeface="Times New Roman" pitchFamily="18" charset="0"/>
              </a:rPr>
              <a:t>integrity rules</a:t>
            </a:r>
            <a:r>
              <a:rPr lang="en-US" sz="2400" dirty="0">
                <a:latin typeface="Times New Roman" pitchFamily="18" charset="0"/>
                <a:cs typeface="Times New Roman" pitchFamily="18" charset="0"/>
              </a:rPr>
              <a:t>, thus </a:t>
            </a:r>
            <a:r>
              <a:rPr lang="en-US" sz="2400" b="1" dirty="0">
                <a:solidFill>
                  <a:srgbClr val="0000FF"/>
                </a:solidFill>
                <a:latin typeface="Times New Roman" pitchFamily="18" charset="0"/>
                <a:cs typeface="Times New Roman" pitchFamily="18" charset="0"/>
              </a:rPr>
              <a:t>minimizing data redundancy </a:t>
            </a:r>
            <a:r>
              <a:rPr lang="en-US" sz="2400" b="1" dirty="0">
                <a:latin typeface="Times New Roman" pitchFamily="18" charset="0"/>
                <a:cs typeface="Times New Roman" pitchFamily="18" charset="0"/>
              </a:rPr>
              <a:t>and </a:t>
            </a:r>
            <a:r>
              <a:rPr lang="en-US" sz="2400" b="1" dirty="0">
                <a:solidFill>
                  <a:srgbClr val="FF0000"/>
                </a:solidFill>
                <a:latin typeface="Times New Roman" pitchFamily="18" charset="0"/>
                <a:cs typeface="Times New Roman" pitchFamily="18" charset="0"/>
              </a:rPr>
              <a:t>maximizing data consistency</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The </a:t>
            </a:r>
            <a:r>
              <a:rPr lang="en-US" sz="2400" b="1" dirty="0">
                <a:solidFill>
                  <a:srgbClr val="0000FF"/>
                </a:solidFill>
                <a:latin typeface="Times New Roman" pitchFamily="18" charset="0"/>
                <a:cs typeface="Times New Roman" pitchFamily="18" charset="0"/>
              </a:rPr>
              <a:t>data relationships stored </a:t>
            </a:r>
            <a:r>
              <a:rPr lang="en-US" sz="2400" dirty="0">
                <a:latin typeface="Times New Roman" pitchFamily="18" charset="0"/>
                <a:cs typeface="Times New Roman" pitchFamily="18" charset="0"/>
              </a:rPr>
              <a:t>in the </a:t>
            </a:r>
            <a:r>
              <a:rPr lang="en-US" sz="2400" b="1" dirty="0">
                <a:solidFill>
                  <a:srgbClr val="D60093"/>
                </a:solidFill>
                <a:latin typeface="Times New Roman" pitchFamily="18" charset="0"/>
                <a:cs typeface="Times New Roman" pitchFamily="18" charset="0"/>
              </a:rPr>
              <a:t>data dictionary </a:t>
            </a:r>
            <a:r>
              <a:rPr lang="en-US" sz="2400" dirty="0">
                <a:latin typeface="Times New Roman" pitchFamily="18" charset="0"/>
                <a:cs typeface="Times New Roman" pitchFamily="18" charset="0"/>
              </a:rPr>
              <a:t>are used to </a:t>
            </a:r>
            <a:r>
              <a:rPr lang="en-US" sz="2400" b="1" dirty="0">
                <a:solidFill>
                  <a:srgbClr val="FF0000"/>
                </a:solidFill>
                <a:latin typeface="Times New Roman" pitchFamily="18" charset="0"/>
                <a:cs typeface="Times New Roman" pitchFamily="18" charset="0"/>
              </a:rPr>
              <a:t>enforce data integrity</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400" b="1" dirty="0">
                <a:solidFill>
                  <a:srgbClr val="0000FF"/>
                </a:solidFill>
                <a:latin typeface="Times New Roman" pitchFamily="18" charset="0"/>
                <a:cs typeface="Times New Roman" pitchFamily="18" charset="0"/>
              </a:rPr>
              <a:t>Ensuring data integrity </a:t>
            </a:r>
            <a:r>
              <a:rPr lang="en-US" sz="2400" dirty="0">
                <a:latin typeface="Times New Roman" pitchFamily="18" charset="0"/>
                <a:cs typeface="Times New Roman" pitchFamily="18" charset="0"/>
              </a:rPr>
              <a:t>is especially important in </a:t>
            </a:r>
            <a:r>
              <a:rPr lang="en-US" sz="2400" b="1" dirty="0">
                <a:solidFill>
                  <a:srgbClr val="D60093"/>
                </a:solidFill>
                <a:latin typeface="Times New Roman" pitchFamily="18" charset="0"/>
                <a:cs typeface="Times New Roman" pitchFamily="18" charset="0"/>
              </a:rPr>
              <a:t>transaction-oriented database systems</a:t>
            </a:r>
            <a:r>
              <a:rPr lang="en-US" sz="2400" dirty="0">
                <a:solidFill>
                  <a:srgbClr val="D60093"/>
                </a:solidFill>
                <a:latin typeface="Times New Roman" pitchFamily="18" charset="0"/>
                <a:cs typeface="Times New Roman" pitchFamily="18" charset="0"/>
              </a:rPr>
              <a:t>.</a:t>
            </a:r>
          </a:p>
          <a:p>
            <a:pPr marL="0" indent="0" algn="just">
              <a:lnSpc>
                <a:spcPct val="150000"/>
              </a:lnSpc>
              <a:spcBef>
                <a:spcPts val="0"/>
              </a:spcBef>
              <a:buNone/>
              <a:defRPr/>
            </a:pPr>
            <a:r>
              <a:rPr lang="en-US" sz="2400" b="1" dirty="0">
                <a:solidFill>
                  <a:srgbClr val="0000FF"/>
                </a:solidFill>
                <a:latin typeface="Times New Roman" pitchFamily="18" charset="0"/>
                <a:cs typeface="Times New Roman" pitchFamily="18" charset="0"/>
              </a:rPr>
              <a:t>6. Database Access Languages and API </a:t>
            </a:r>
          </a:p>
          <a:p>
            <a:pPr algn="just">
              <a:lnSpc>
                <a:spcPct val="150000"/>
              </a:lnSpc>
              <a:spcBef>
                <a:spcPts val="0"/>
              </a:spcBef>
              <a:defRPr/>
            </a:pPr>
            <a:r>
              <a:rPr lang="en-US" sz="2400" dirty="0">
                <a:latin typeface="Times New Roman" pitchFamily="18" charset="0"/>
                <a:cs typeface="Times New Roman" pitchFamily="18" charset="0"/>
              </a:rPr>
              <a:t>The DBMS </a:t>
            </a:r>
            <a:r>
              <a:rPr lang="en-US" sz="2400" b="1" dirty="0">
                <a:solidFill>
                  <a:srgbClr val="FF3300"/>
                </a:solidFill>
                <a:latin typeface="Times New Roman" pitchFamily="18" charset="0"/>
                <a:cs typeface="Times New Roman" pitchFamily="18" charset="0"/>
              </a:rPr>
              <a:t>provides data access </a:t>
            </a:r>
            <a:r>
              <a:rPr lang="en-US" sz="2400" dirty="0">
                <a:latin typeface="Times New Roman" pitchFamily="18" charset="0"/>
                <a:cs typeface="Times New Roman" pitchFamily="18" charset="0"/>
              </a:rPr>
              <a:t>through a </a:t>
            </a:r>
            <a:r>
              <a:rPr lang="en-US" sz="2400" b="1" dirty="0">
                <a:solidFill>
                  <a:srgbClr val="D60093"/>
                </a:solidFill>
                <a:latin typeface="Times New Roman" pitchFamily="18" charset="0"/>
                <a:cs typeface="Times New Roman" pitchFamily="18" charset="0"/>
              </a:rPr>
              <a:t>query language</a:t>
            </a:r>
            <a:r>
              <a:rPr lang="en-US" sz="2400" dirty="0">
                <a:solidFill>
                  <a:srgbClr val="D60093"/>
                </a:solidFill>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A </a:t>
            </a:r>
            <a:r>
              <a:rPr lang="en-US" sz="2400" b="1" dirty="0">
                <a:solidFill>
                  <a:srgbClr val="006600"/>
                </a:solidFill>
                <a:latin typeface="Times New Roman" pitchFamily="18" charset="0"/>
                <a:cs typeface="Times New Roman" pitchFamily="18" charset="0"/>
              </a:rPr>
              <a:t>query language</a:t>
            </a:r>
            <a:r>
              <a:rPr lang="en-US" sz="2400" dirty="0">
                <a:solidFill>
                  <a:srgbClr val="006600"/>
                </a:solidFill>
                <a:latin typeface="Times New Roman" pitchFamily="18" charset="0"/>
                <a:cs typeface="Times New Roman" pitchFamily="18" charset="0"/>
              </a:rPr>
              <a:t> </a:t>
            </a:r>
            <a:r>
              <a:rPr lang="en-US" sz="2400" dirty="0">
                <a:latin typeface="Times New Roman" pitchFamily="18" charset="0"/>
                <a:cs typeface="Times New Roman" pitchFamily="18" charset="0"/>
              </a:rPr>
              <a:t>is a </a:t>
            </a:r>
            <a:r>
              <a:rPr lang="en-US" sz="2400" b="1" dirty="0">
                <a:latin typeface="Times New Roman" pitchFamily="18" charset="0"/>
                <a:cs typeface="Times New Roman" pitchFamily="18" charset="0"/>
              </a:rPr>
              <a:t>nonprocedural language</a:t>
            </a:r>
            <a:r>
              <a:rPr lang="en-US" sz="2400" dirty="0">
                <a:latin typeface="Times New Roman" pitchFamily="18" charset="0"/>
                <a:cs typeface="Times New Roman" pitchFamily="18" charset="0"/>
              </a:rPr>
              <a:t>—one that lets the </a:t>
            </a:r>
            <a:r>
              <a:rPr lang="en-US" sz="2400" b="1" dirty="0">
                <a:solidFill>
                  <a:srgbClr val="006600"/>
                </a:solidFill>
                <a:latin typeface="Times New Roman" pitchFamily="18" charset="0"/>
                <a:cs typeface="Times New Roman" pitchFamily="18" charset="0"/>
              </a:rPr>
              <a:t>user specify what must be done without having </a:t>
            </a:r>
            <a:r>
              <a:rPr lang="en-US" sz="2400" b="1" dirty="0">
                <a:latin typeface="Times New Roman" pitchFamily="18" charset="0"/>
                <a:cs typeface="Times New Roman" pitchFamily="18" charset="0"/>
              </a:rPr>
              <a:t>to specify how it is to be done. </a:t>
            </a:r>
          </a:p>
          <a:p>
            <a:pPr algn="just">
              <a:lnSpc>
                <a:spcPct val="150000"/>
              </a:lnSpc>
              <a:spcBef>
                <a:spcPts val="0"/>
              </a:spcBef>
              <a:buFont typeface="Wingdings" pitchFamily="2" charset="2"/>
              <a:buChar char="§"/>
              <a:defRPr/>
            </a:pPr>
            <a:r>
              <a:rPr lang="en-US" sz="2400" b="1" dirty="0">
                <a:solidFill>
                  <a:srgbClr val="FF0000"/>
                </a:solidFill>
                <a:latin typeface="Times New Roman" pitchFamily="18" charset="0"/>
                <a:cs typeface="Times New Roman" pitchFamily="18" charset="0"/>
              </a:rPr>
              <a:t>Structured Query Language (SQL) </a:t>
            </a:r>
            <a:r>
              <a:rPr lang="en-US" sz="2400" dirty="0">
                <a:latin typeface="Times New Roman" pitchFamily="18" charset="0"/>
                <a:cs typeface="Times New Roman" pitchFamily="18" charset="0"/>
              </a:rPr>
              <a:t>is the </a:t>
            </a:r>
            <a:r>
              <a:rPr lang="en-US" sz="2400" b="1" dirty="0">
                <a:solidFill>
                  <a:srgbClr val="0000FF"/>
                </a:solidFill>
                <a:latin typeface="Times New Roman" pitchFamily="18" charset="0"/>
                <a:cs typeface="Times New Roman" pitchFamily="18" charset="0"/>
              </a:rPr>
              <a:t>de facto query language and data access</a:t>
            </a:r>
            <a:r>
              <a:rPr lang="en-US" sz="2400" dirty="0">
                <a:latin typeface="Times New Roman" pitchFamily="18" charset="0"/>
                <a:cs typeface="Times New Roman" pitchFamily="18" charset="0"/>
              </a:rPr>
              <a:t> standard supported by the majority of DBMS vendors. </a:t>
            </a:r>
          </a:p>
          <a:p>
            <a:pPr algn="just">
              <a:lnSpc>
                <a:spcPct val="150000"/>
              </a:lnSpc>
              <a:spcBef>
                <a:spcPts val="0"/>
              </a:spcBef>
              <a:defRP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DBMS</a:t>
            </a:r>
            <a:r>
              <a:rPr lang="en-US" sz="2400" dirty="0">
                <a:latin typeface="Times New Roman" pitchFamily="18" charset="0"/>
                <a:cs typeface="Times New Roman" pitchFamily="18" charset="0"/>
              </a:rPr>
              <a:t> also provides </a:t>
            </a:r>
            <a:r>
              <a:rPr lang="en-US" sz="2400" b="1" dirty="0">
                <a:solidFill>
                  <a:srgbClr val="0000FF"/>
                </a:solidFill>
                <a:latin typeface="Times New Roman" pitchFamily="18" charset="0"/>
                <a:cs typeface="Times New Roman" pitchFamily="18" charset="0"/>
              </a:rPr>
              <a:t>application programming interfaces</a:t>
            </a:r>
            <a:r>
              <a:rPr lang="en-US" sz="2400"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to </a:t>
            </a:r>
            <a:r>
              <a:rPr lang="en-US" sz="2400" b="1" dirty="0">
                <a:latin typeface="Times New Roman" pitchFamily="18" charset="0"/>
                <a:cs typeface="Times New Roman" pitchFamily="18" charset="0"/>
              </a:rPr>
              <a:t>procedural languages </a:t>
            </a:r>
            <a:r>
              <a:rPr lang="en-US" sz="2400" dirty="0">
                <a:latin typeface="Times New Roman" pitchFamily="18" charset="0"/>
                <a:cs typeface="Times New Roman" pitchFamily="18" charset="0"/>
              </a:rPr>
              <a:t>such as </a:t>
            </a:r>
            <a:r>
              <a:rPr lang="en-US" sz="2400" b="1" dirty="0">
                <a:latin typeface="Times New Roman" pitchFamily="18" charset="0"/>
                <a:cs typeface="Times New Roman" pitchFamily="18" charset="0"/>
              </a:rPr>
              <a:t>COBOL, C, Java, Visual Basic.NET, and C#</a:t>
            </a:r>
            <a:r>
              <a:rPr lang="en-US" sz="2400" dirty="0">
                <a:latin typeface="Times New Roman" pitchFamily="18" charset="0"/>
                <a:cs typeface="Times New Roman" pitchFamily="18" charset="0"/>
              </a:rPr>
              <a:t>.</a:t>
            </a:r>
          </a:p>
          <a:p>
            <a:pPr algn="just">
              <a:lnSpc>
                <a:spcPct val="150000"/>
              </a:lnSpc>
              <a:spcBef>
                <a:spcPts val="0"/>
              </a:spcBef>
              <a:defRPr/>
            </a:pPr>
            <a:r>
              <a:rPr lang="en-US" sz="2400" dirty="0">
                <a:latin typeface="Times New Roman" pitchFamily="18" charset="0"/>
                <a:cs typeface="Times New Roman" pitchFamily="18" charset="0"/>
              </a:rPr>
              <a:t>The </a:t>
            </a:r>
            <a:r>
              <a:rPr lang="en-US" sz="2400" b="1" dirty="0">
                <a:solidFill>
                  <a:srgbClr val="FF3300"/>
                </a:solidFill>
                <a:latin typeface="Times New Roman" pitchFamily="18" charset="0"/>
                <a:cs typeface="Times New Roman" pitchFamily="18" charset="0"/>
              </a:rPr>
              <a:t>DBMS</a:t>
            </a:r>
            <a:r>
              <a:rPr lang="en-US" sz="2400" dirty="0">
                <a:latin typeface="Times New Roman" pitchFamily="18" charset="0"/>
                <a:cs typeface="Times New Roman" pitchFamily="18" charset="0"/>
              </a:rPr>
              <a:t> also provides </a:t>
            </a:r>
            <a:r>
              <a:rPr lang="en-US" sz="2400" b="1" dirty="0">
                <a:solidFill>
                  <a:srgbClr val="0000FF"/>
                </a:solidFill>
                <a:latin typeface="Times New Roman" pitchFamily="18" charset="0"/>
                <a:cs typeface="Times New Roman" pitchFamily="18" charset="0"/>
              </a:rPr>
              <a:t>administrative utilities</a:t>
            </a:r>
            <a:r>
              <a:rPr lang="en-US" sz="2400" dirty="0">
                <a:latin typeface="Times New Roman" pitchFamily="18" charset="0"/>
                <a:cs typeface="Times New Roman" pitchFamily="18" charset="0"/>
              </a:rPr>
              <a:t> used by the </a:t>
            </a:r>
            <a:r>
              <a:rPr lang="en-US" sz="2400" b="1" dirty="0">
                <a:latin typeface="Times New Roman" pitchFamily="18" charset="0"/>
                <a:cs typeface="Times New Roman" pitchFamily="18" charset="0"/>
              </a:rPr>
              <a:t>DBA</a:t>
            </a:r>
            <a:r>
              <a:rPr lang="en-US" sz="2400" dirty="0">
                <a:latin typeface="Times New Roman" pitchFamily="18" charset="0"/>
                <a:cs typeface="Times New Roman" pitchFamily="18" charset="0"/>
              </a:rPr>
              <a:t> and the </a:t>
            </a:r>
            <a:r>
              <a:rPr lang="en-US" sz="2400" b="1" dirty="0">
                <a:latin typeface="Times New Roman" pitchFamily="18" charset="0"/>
                <a:cs typeface="Times New Roman" pitchFamily="18" charset="0"/>
              </a:rPr>
              <a:t>database designer </a:t>
            </a:r>
            <a:r>
              <a:rPr lang="en-US" sz="2400" dirty="0">
                <a:latin typeface="Times New Roman" pitchFamily="18" charset="0"/>
                <a:cs typeface="Times New Roman" pitchFamily="18" charset="0"/>
              </a:rPr>
              <a:t>to </a:t>
            </a:r>
            <a:r>
              <a:rPr lang="en-US" sz="2400" b="1" dirty="0">
                <a:solidFill>
                  <a:srgbClr val="FF3300"/>
                </a:solidFill>
                <a:latin typeface="Times New Roman" pitchFamily="18" charset="0"/>
                <a:cs typeface="Times New Roman" pitchFamily="18" charset="0"/>
              </a:rPr>
              <a:t>create, implement, monitor, and maintain the database</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endParaRPr lang="en-US" sz="2400"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altLang="en-US"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altLang="en-US" sz="2400" b="1" dirty="0">
              <a:solidFill>
                <a:srgbClr val="0000FF"/>
              </a:solidFill>
              <a:latin typeface="Times New Roman" panose="02020603050405020304" pitchFamily="18" charset="0"/>
              <a:cs typeface="Times New Roman" panose="02020603050405020304" pitchFamily="18" charset="0"/>
            </a:endParaRP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A05E8A-D9B3-4FD9-8FB1-13889564E7EF}" type="slidenum">
              <a:rPr lang="en-US" altLang="en-US" sz="1200" smtClean="0">
                <a:solidFill>
                  <a:srgbClr val="898989"/>
                </a:solidFill>
              </a:rPr>
              <a:pPr>
                <a:spcBef>
                  <a:spcPct val="0"/>
                </a:spcBef>
                <a:buFontTx/>
                <a:buNone/>
              </a:pPr>
              <a:t>46</a:t>
            </a:fld>
            <a:endParaRPr lang="en-US" altLang="en-US" sz="1200">
              <a:solidFill>
                <a:srgbClr val="898989"/>
              </a:solidFill>
            </a:endParaRPr>
          </a:p>
        </p:txBody>
      </p:sp>
    </p:spTree>
    <p:extLst>
      <p:ext uri="{BB962C8B-B14F-4D97-AF65-F5344CB8AC3E}">
        <p14:creationId xmlns:p14="http://schemas.microsoft.com/office/powerpoint/2010/main" val="369793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3048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DBMS Functions-----</a:t>
            </a:r>
          </a:p>
        </p:txBody>
      </p:sp>
      <p:sp>
        <p:nvSpPr>
          <p:cNvPr id="30723" name="Content Placeholder 2"/>
          <p:cNvSpPr>
            <a:spLocks noGrp="1"/>
          </p:cNvSpPr>
          <p:nvPr>
            <p:ph idx="1"/>
          </p:nvPr>
        </p:nvSpPr>
        <p:spPr>
          <a:xfrm>
            <a:off x="0" y="304800"/>
            <a:ext cx="9144000" cy="6553200"/>
          </a:xfrm>
        </p:spPr>
        <p:txBody>
          <a:bodyPr>
            <a:noAutofit/>
          </a:bodyPr>
          <a:lstStyle/>
          <a:p>
            <a:pPr marL="0" indent="0" algn="just">
              <a:lnSpc>
                <a:spcPct val="150000"/>
              </a:lnSpc>
              <a:spcBef>
                <a:spcPts val="0"/>
              </a:spcBef>
              <a:buNone/>
              <a:defRPr/>
            </a:pPr>
            <a:r>
              <a:rPr lang="en-US" sz="2200" b="1" dirty="0">
                <a:solidFill>
                  <a:srgbClr val="6600CC"/>
                </a:solidFill>
                <a:latin typeface="Times New Roman" panose="02020603050405020304" pitchFamily="18" charset="0"/>
                <a:cs typeface="Times New Roman" pitchFamily="18" charset="0"/>
              </a:rPr>
              <a:t>7. Data Communication Interface </a:t>
            </a:r>
          </a:p>
          <a:p>
            <a:pPr algn="just">
              <a:lnSpc>
                <a:spcPct val="150000"/>
              </a:lnSpc>
              <a:spcBef>
                <a:spcPts val="0"/>
              </a:spcBef>
              <a:buFont typeface="Wingdings" panose="05000000000000000000" pitchFamily="2" charset="2"/>
              <a:buChar char="§"/>
              <a:defRPr/>
            </a:pPr>
            <a:r>
              <a:rPr lang="en-US" sz="2200" dirty="0">
                <a:latin typeface="Times New Roman" pitchFamily="18" charset="0"/>
                <a:cs typeface="Times New Roman" pitchFamily="18" charset="0"/>
              </a:rPr>
              <a:t>Current-generation DBMSs </a:t>
            </a:r>
            <a:r>
              <a:rPr lang="en-US" sz="2200" b="1" dirty="0">
                <a:solidFill>
                  <a:srgbClr val="D60093"/>
                </a:solidFill>
                <a:latin typeface="Times New Roman" pitchFamily="18" charset="0"/>
                <a:cs typeface="Times New Roman" pitchFamily="18" charset="0"/>
              </a:rPr>
              <a:t>accept end-user requests </a:t>
            </a:r>
            <a:r>
              <a:rPr lang="en-US" sz="2200" dirty="0">
                <a:latin typeface="Times New Roman" pitchFamily="18" charset="0"/>
                <a:cs typeface="Times New Roman" pitchFamily="18" charset="0"/>
              </a:rPr>
              <a:t>via </a:t>
            </a:r>
            <a:r>
              <a:rPr lang="en-US" sz="2200" b="1" dirty="0">
                <a:solidFill>
                  <a:srgbClr val="0000FF"/>
                </a:solidFill>
                <a:latin typeface="Times New Roman" pitchFamily="18" charset="0"/>
                <a:cs typeface="Times New Roman" pitchFamily="18" charset="0"/>
              </a:rPr>
              <a:t>multiple, different network environments</a:t>
            </a:r>
            <a:r>
              <a:rPr lang="en-US" sz="22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defRPr/>
            </a:pPr>
            <a:r>
              <a:rPr lang="en-US" sz="2200" b="1" dirty="0">
                <a:solidFill>
                  <a:srgbClr val="D60093"/>
                </a:solidFill>
                <a:latin typeface="Times New Roman" pitchFamily="18" charset="0"/>
                <a:cs typeface="Times New Roman" pitchFamily="18" charset="0"/>
              </a:rPr>
              <a:t>For example, </a:t>
            </a:r>
            <a:r>
              <a:rPr lang="en-US" sz="2200" dirty="0">
                <a:latin typeface="Times New Roman" pitchFamily="18" charset="0"/>
                <a:cs typeface="Times New Roman" pitchFamily="18" charset="0"/>
              </a:rPr>
              <a:t>the DBMS might provide </a:t>
            </a:r>
            <a:r>
              <a:rPr lang="en-US" sz="2200" b="1" dirty="0">
                <a:solidFill>
                  <a:srgbClr val="FF0000"/>
                </a:solidFill>
                <a:latin typeface="Times New Roman" pitchFamily="18" charset="0"/>
                <a:cs typeface="Times New Roman" pitchFamily="18" charset="0"/>
              </a:rPr>
              <a:t>access to the database</a:t>
            </a:r>
            <a:r>
              <a:rPr lang="en-US" sz="2200" dirty="0">
                <a:latin typeface="Times New Roman" pitchFamily="18" charset="0"/>
                <a:cs typeface="Times New Roman" pitchFamily="18" charset="0"/>
              </a:rPr>
              <a:t> via the </a:t>
            </a:r>
            <a:r>
              <a:rPr lang="en-US" sz="2200" b="1" dirty="0">
                <a:solidFill>
                  <a:srgbClr val="0000FF"/>
                </a:solidFill>
                <a:latin typeface="Times New Roman" pitchFamily="18" charset="0"/>
                <a:cs typeface="Times New Roman" pitchFamily="18" charset="0"/>
              </a:rPr>
              <a:t>Internet</a:t>
            </a:r>
            <a:r>
              <a:rPr lang="en-US" sz="2200" dirty="0">
                <a:latin typeface="Times New Roman" pitchFamily="18" charset="0"/>
                <a:cs typeface="Times New Roman" pitchFamily="18" charset="0"/>
              </a:rPr>
              <a:t> through the use of </a:t>
            </a:r>
            <a:r>
              <a:rPr lang="en-US" sz="2200" b="1" dirty="0">
                <a:solidFill>
                  <a:srgbClr val="0000FF"/>
                </a:solidFill>
                <a:latin typeface="Times New Roman" pitchFamily="18" charset="0"/>
                <a:cs typeface="Times New Roman" pitchFamily="18" charset="0"/>
              </a:rPr>
              <a:t>Web browsers</a:t>
            </a:r>
            <a:r>
              <a:rPr lang="en-US" sz="2200" dirty="0">
                <a:latin typeface="Times New Roman" pitchFamily="18" charset="0"/>
                <a:cs typeface="Times New Roman" pitchFamily="18" charset="0"/>
              </a:rPr>
              <a:t>. </a:t>
            </a:r>
          </a:p>
          <a:p>
            <a:pPr algn="just">
              <a:lnSpc>
                <a:spcPct val="150000"/>
              </a:lnSpc>
              <a:spcBef>
                <a:spcPts val="0"/>
              </a:spcBef>
            </a:pPr>
            <a:r>
              <a:rPr lang="en-US" altLang="en-US" sz="2200" dirty="0">
                <a:latin typeface="Times New Roman" panose="02020603050405020304" pitchFamily="18" charset="0"/>
                <a:cs typeface="Times New Roman" panose="02020603050405020304" pitchFamily="18" charset="0"/>
              </a:rPr>
              <a:t>In this environment, </a:t>
            </a:r>
            <a:r>
              <a:rPr lang="en-US" altLang="en-US" sz="2200" b="1" dirty="0">
                <a:solidFill>
                  <a:srgbClr val="D60093"/>
                </a:solidFill>
                <a:latin typeface="Times New Roman" panose="02020603050405020304" pitchFamily="18" charset="0"/>
                <a:cs typeface="Times New Roman" panose="02020603050405020304" pitchFamily="18" charset="0"/>
              </a:rPr>
              <a:t>communications can be accomplished in several ways:</a:t>
            </a:r>
          </a:p>
          <a:p>
            <a:pPr algn="just">
              <a:lnSpc>
                <a:spcPct val="150000"/>
              </a:lnSpc>
              <a:spcBef>
                <a:spcPts val="0"/>
              </a:spcBef>
              <a:buFont typeface="Wingdings" panose="05000000000000000000" pitchFamily="2" charset="2"/>
              <a:buChar char="§"/>
            </a:pPr>
            <a:r>
              <a:rPr lang="en-US" altLang="en-US" sz="2200" b="1" dirty="0">
                <a:solidFill>
                  <a:srgbClr val="FF0000"/>
                </a:solidFill>
                <a:latin typeface="Times New Roman" panose="02020603050405020304" pitchFamily="18" charset="0"/>
                <a:cs typeface="Times New Roman" panose="02020603050405020304" pitchFamily="18" charset="0"/>
              </a:rPr>
              <a:t>End users can generate answers </a:t>
            </a:r>
            <a:r>
              <a:rPr lang="en-US" altLang="en-US" sz="2200" dirty="0">
                <a:latin typeface="Times New Roman" panose="02020603050405020304" pitchFamily="18" charset="0"/>
                <a:cs typeface="Times New Roman" panose="02020603050405020304" pitchFamily="18" charset="0"/>
              </a:rPr>
              <a:t>to </a:t>
            </a:r>
            <a:r>
              <a:rPr lang="en-US" altLang="en-US" sz="2200" b="1" dirty="0">
                <a:latin typeface="Times New Roman" panose="02020603050405020304" pitchFamily="18" charset="0"/>
                <a:cs typeface="Times New Roman" panose="02020603050405020304" pitchFamily="18" charset="0"/>
              </a:rPr>
              <a:t>queries by filling in screen forms</a:t>
            </a:r>
            <a:r>
              <a:rPr lang="en-US" altLang="en-US" sz="2200" dirty="0">
                <a:latin typeface="Times New Roman" panose="02020603050405020304" pitchFamily="18" charset="0"/>
                <a:cs typeface="Times New Roman" panose="02020603050405020304" pitchFamily="18" charset="0"/>
              </a:rPr>
              <a:t> through their preferred Web browser.</a:t>
            </a:r>
          </a:p>
          <a:p>
            <a:pPr algn="just">
              <a:lnSpc>
                <a:spcPct val="150000"/>
              </a:lnSpc>
              <a:spcBef>
                <a:spcPts val="0"/>
              </a:spcBef>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The </a:t>
            </a:r>
            <a:r>
              <a:rPr lang="en-US" altLang="en-US" sz="2200" b="1" dirty="0">
                <a:solidFill>
                  <a:srgbClr val="006600"/>
                </a:solidFill>
                <a:latin typeface="Times New Roman" panose="02020603050405020304" pitchFamily="18" charset="0"/>
                <a:cs typeface="Times New Roman" panose="02020603050405020304" pitchFamily="18" charset="0"/>
              </a:rPr>
              <a:t>DBMS can automatically publish predefined reports on a Website</a:t>
            </a:r>
            <a:r>
              <a:rPr lang="en-US" altLang="en-US" sz="2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The DBMS can </a:t>
            </a:r>
            <a:r>
              <a:rPr lang="en-US" altLang="en-US" sz="2200" b="1" dirty="0">
                <a:solidFill>
                  <a:srgbClr val="0000FF"/>
                </a:solidFill>
                <a:latin typeface="Times New Roman" panose="02020603050405020304" pitchFamily="18" charset="0"/>
                <a:cs typeface="Times New Roman" panose="02020603050405020304" pitchFamily="18" charset="0"/>
              </a:rPr>
              <a:t>connect to third-party systems</a:t>
            </a:r>
            <a:r>
              <a:rPr lang="en-US" altLang="en-US" sz="2200" dirty="0">
                <a:latin typeface="Times New Roman" panose="02020603050405020304" pitchFamily="18" charset="0"/>
                <a:cs typeface="Times New Roman" panose="02020603050405020304" pitchFamily="18" charset="0"/>
              </a:rPr>
              <a:t> to distribute information via </a:t>
            </a:r>
            <a:r>
              <a:rPr lang="en-US" altLang="en-US" sz="2200" b="1" dirty="0">
                <a:latin typeface="Times New Roman" panose="02020603050405020304" pitchFamily="18" charset="0"/>
                <a:cs typeface="Times New Roman" panose="02020603050405020304" pitchFamily="18" charset="0"/>
              </a:rPr>
              <a:t>e-mail or other productivity applications.</a:t>
            </a:r>
          </a:p>
          <a:p>
            <a:pPr algn="just">
              <a:lnSpc>
                <a:spcPct val="150000"/>
              </a:lnSpc>
              <a:spcBef>
                <a:spcPts val="0"/>
              </a:spcBef>
              <a:buFont typeface="Wingdings" pitchFamily="2" charset="2"/>
              <a:buChar char="§"/>
              <a:defRPr/>
            </a:pPr>
            <a:endParaRPr lang="en-US" sz="2200" dirty="0">
              <a:latin typeface="Times New Roman" pitchFamily="18" charset="0"/>
              <a:cs typeface="Times New Roman" pitchFamily="18" charset="0"/>
            </a:endParaRPr>
          </a:p>
          <a:p>
            <a:pPr marL="0" indent="0" algn="just">
              <a:lnSpc>
                <a:spcPct val="150000"/>
              </a:lnSpc>
              <a:spcBef>
                <a:spcPts val="0"/>
              </a:spcBef>
              <a:buNone/>
            </a:pPr>
            <a:endParaRPr lang="en-US" altLang="en-US" sz="22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altLang="en-US" sz="2200" b="1" dirty="0">
              <a:solidFill>
                <a:srgbClr val="0000FF"/>
              </a:solidFill>
              <a:latin typeface="Times New Roman" panose="02020603050405020304" pitchFamily="18" charset="0"/>
              <a:cs typeface="Times New Roman" panose="02020603050405020304" pitchFamily="18" charset="0"/>
            </a:endParaRP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A05E8A-D9B3-4FD9-8FB1-13889564E7EF}" type="slidenum">
              <a:rPr lang="en-US" altLang="en-US" sz="1200" smtClean="0">
                <a:solidFill>
                  <a:srgbClr val="898989"/>
                </a:solidFill>
              </a:rPr>
              <a:pPr>
                <a:spcBef>
                  <a:spcPct val="0"/>
                </a:spcBef>
                <a:buFontTx/>
                <a:buNone/>
              </a:pPr>
              <a:t>47</a:t>
            </a:fld>
            <a:endParaRPr lang="en-US" altLang="en-US" sz="1200">
              <a:solidFill>
                <a:srgbClr val="898989"/>
              </a:solidFill>
            </a:endParaRPr>
          </a:p>
        </p:txBody>
      </p:sp>
    </p:spTree>
    <p:extLst>
      <p:ext uri="{BB962C8B-B14F-4D97-AF65-F5344CB8AC3E}">
        <p14:creationId xmlns:p14="http://schemas.microsoft.com/office/powerpoint/2010/main" val="1605436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04800"/>
          </a:xfrm>
        </p:spPr>
        <p:txBody>
          <a:bodyPr>
            <a:noAutofit/>
          </a:bodyPr>
          <a:lstStyle/>
          <a:p>
            <a:r>
              <a:rPr lang="en-US" sz="2800" dirty="0">
                <a:latin typeface="Times New Roman" panose="02020603050405020304" pitchFamily="18" charset="0"/>
                <a:cs typeface="Times New Roman" panose="02020603050405020304" pitchFamily="18" charset="0"/>
              </a:rPr>
              <a:t>Database Languages</a:t>
            </a:r>
          </a:p>
        </p:txBody>
      </p:sp>
      <p:sp>
        <p:nvSpPr>
          <p:cNvPr id="3" name="Content Placeholder 2"/>
          <p:cNvSpPr>
            <a:spLocks noGrp="1"/>
          </p:cNvSpPr>
          <p:nvPr>
            <p:ph idx="1"/>
          </p:nvPr>
        </p:nvSpPr>
        <p:spPr>
          <a:xfrm>
            <a:off x="0" y="381000"/>
            <a:ext cx="9144000" cy="6477000"/>
          </a:xfrm>
        </p:spPr>
        <p:txBody>
          <a:bodyPr>
            <a:noAutofit/>
          </a:bodyPr>
          <a:lstStyle/>
          <a:p>
            <a:pPr algn="just">
              <a:lnSpc>
                <a:spcPct val="150000"/>
              </a:lnSpc>
              <a:spcBef>
                <a:spcPts val="0"/>
              </a:spcBef>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DBMS</a:t>
            </a:r>
            <a:r>
              <a:rPr lang="en-US" sz="2200" dirty="0">
                <a:latin typeface="Times New Roman" panose="02020603050405020304" pitchFamily="18" charset="0"/>
                <a:cs typeface="Times New Roman" panose="02020603050405020304" pitchFamily="18" charset="0"/>
              </a:rPr>
              <a:t> should have </a:t>
            </a:r>
            <a:r>
              <a:rPr lang="en-US" sz="2200" b="1" dirty="0">
                <a:latin typeface="Times New Roman" panose="02020603050405020304" pitchFamily="18" charset="0"/>
                <a:cs typeface="Times New Roman" panose="02020603050405020304" pitchFamily="18" charset="0"/>
              </a:rPr>
              <a:t>facilities</a:t>
            </a:r>
            <a:r>
              <a:rPr lang="en-US" sz="2200" dirty="0">
                <a:latin typeface="Times New Roman" panose="02020603050405020304" pitchFamily="18" charset="0"/>
                <a:cs typeface="Times New Roman" panose="02020603050405020304" pitchFamily="18" charset="0"/>
              </a:rPr>
              <a:t> to </a:t>
            </a:r>
            <a:r>
              <a:rPr lang="en-US" sz="2200" b="1" dirty="0">
                <a:solidFill>
                  <a:srgbClr val="FF0000"/>
                </a:solidFill>
                <a:latin typeface="Times New Roman" panose="02020603050405020304" pitchFamily="18" charset="0"/>
                <a:cs typeface="Times New Roman" panose="02020603050405020304" pitchFamily="18" charset="0"/>
              </a:rPr>
              <a:t>define</a:t>
            </a:r>
            <a:r>
              <a:rPr lang="en-US" sz="2200" dirty="0">
                <a:latin typeface="Times New Roman" panose="02020603050405020304" pitchFamily="18" charset="0"/>
                <a:cs typeface="Times New Roman" panose="02020603050405020304" pitchFamily="18" charset="0"/>
              </a:rPr>
              <a:t> the </a:t>
            </a:r>
            <a:r>
              <a:rPr lang="en-US" sz="2200" b="1" dirty="0">
                <a:latin typeface="Times New Roman" panose="02020603050405020304" pitchFamily="18" charset="0"/>
                <a:cs typeface="Times New Roman" panose="02020603050405020304" pitchFamily="18" charset="0"/>
              </a:rPr>
              <a:t>database</a:t>
            </a:r>
            <a:r>
              <a:rPr lang="en-US" sz="2200" dirty="0">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manipulate</a:t>
            </a:r>
            <a:r>
              <a:rPr lang="en-US" sz="2200" dirty="0">
                <a:latin typeface="Times New Roman" panose="02020603050405020304" pitchFamily="18" charset="0"/>
                <a:cs typeface="Times New Roman" panose="02020603050405020304" pitchFamily="18" charset="0"/>
              </a:rPr>
              <a:t> the </a:t>
            </a:r>
            <a:r>
              <a:rPr lang="en-US" sz="2200" b="1" dirty="0">
                <a:solidFill>
                  <a:srgbClr val="6600CC"/>
                </a:solidFill>
                <a:latin typeface="Times New Roman" panose="02020603050405020304" pitchFamily="18" charset="0"/>
                <a:cs typeface="Times New Roman" panose="02020603050405020304" pitchFamily="18" charset="0"/>
              </a:rPr>
              <a:t>content</a:t>
            </a:r>
            <a:r>
              <a:rPr lang="en-US" sz="2200" dirty="0">
                <a:latin typeface="Times New Roman" panose="02020603050405020304" pitchFamily="18" charset="0"/>
                <a:cs typeface="Times New Roman" panose="02020603050405020304" pitchFamily="18" charset="0"/>
              </a:rPr>
              <a:t> of the </a:t>
            </a:r>
            <a:r>
              <a:rPr lang="en-US" sz="2200" b="1" dirty="0">
                <a:solidFill>
                  <a:srgbClr val="6600CC"/>
                </a:solidFill>
                <a:latin typeface="Times New Roman" panose="02020603050405020304" pitchFamily="18" charset="0"/>
                <a:cs typeface="Times New Roman" panose="02020603050405020304" pitchFamily="18" charset="0"/>
              </a:rPr>
              <a:t>database</a:t>
            </a:r>
            <a:r>
              <a:rPr lang="en-US" sz="2200" dirty="0">
                <a:latin typeface="Times New Roman" panose="02020603050405020304" pitchFamily="18" charset="0"/>
                <a:cs typeface="Times New Roman" panose="02020603050405020304" pitchFamily="18" charset="0"/>
              </a:rPr>
              <a:t> and </a:t>
            </a:r>
            <a:r>
              <a:rPr lang="en-US" sz="2200" b="1" dirty="0">
                <a:solidFill>
                  <a:srgbClr val="0000FF"/>
                </a:solidFill>
                <a:latin typeface="Times New Roman" panose="02020603050405020304" pitchFamily="18" charset="0"/>
                <a:cs typeface="Times New Roman" panose="02020603050405020304" pitchFamily="18" charset="0"/>
              </a:rPr>
              <a:t>control</a:t>
            </a:r>
            <a:r>
              <a:rPr lang="en-US" sz="2200" dirty="0">
                <a:latin typeface="Times New Roman" panose="02020603050405020304" pitchFamily="18" charset="0"/>
                <a:cs typeface="Times New Roman" panose="02020603050405020304" pitchFamily="18" charset="0"/>
              </a:rPr>
              <a:t> the </a:t>
            </a:r>
            <a:r>
              <a:rPr lang="en-US" sz="2200" b="1" dirty="0">
                <a:solidFill>
                  <a:srgbClr val="0000FF"/>
                </a:solidFill>
                <a:latin typeface="Times New Roman" panose="02020603050405020304" pitchFamily="18" charset="0"/>
                <a:cs typeface="Times New Roman" panose="02020603050405020304" pitchFamily="18" charset="0"/>
              </a:rPr>
              <a:t>database</a:t>
            </a:r>
            <a:r>
              <a:rPr lang="en-US" sz="2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It provides the following </a:t>
            </a:r>
            <a:r>
              <a:rPr lang="en-US" sz="2200" b="1" dirty="0">
                <a:latin typeface="Times New Roman" panose="02020603050405020304" pitchFamily="18" charset="0"/>
                <a:cs typeface="Times New Roman" panose="02020603050405020304" pitchFamily="18" charset="0"/>
              </a:rPr>
              <a:t>facilities</a:t>
            </a:r>
            <a:r>
              <a:rPr lang="en-US" sz="22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200" b="1" dirty="0">
                <a:solidFill>
                  <a:srgbClr val="FF0000"/>
                </a:solidFill>
                <a:latin typeface="Times New Roman" panose="02020603050405020304" pitchFamily="18" charset="0"/>
                <a:cs typeface="Times New Roman" panose="02020603050405020304" pitchFamily="18" charset="0"/>
              </a:rPr>
              <a:t>1. Data Definition Language (DDL):</a:t>
            </a:r>
          </a:p>
          <a:p>
            <a:pPr algn="just">
              <a:lnSpc>
                <a:spcPct val="150000"/>
              </a:lnSpc>
              <a:spcBef>
                <a:spcPts val="0"/>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Language used to </a:t>
            </a:r>
            <a:r>
              <a:rPr lang="en-US" sz="2200" b="1" dirty="0">
                <a:latin typeface="Times New Roman" panose="02020603050405020304" pitchFamily="18" charset="0"/>
                <a:cs typeface="Times New Roman" panose="02020603050405020304" pitchFamily="18" charset="0"/>
              </a:rPr>
              <a:t>define</a:t>
            </a:r>
            <a:r>
              <a:rPr lang="en-US" sz="2200" dirty="0">
                <a:latin typeface="Times New Roman" panose="02020603050405020304" pitchFamily="18" charset="0"/>
                <a:cs typeface="Times New Roman" panose="02020603050405020304" pitchFamily="18" charset="0"/>
              </a:rPr>
              <a:t> each </a:t>
            </a:r>
            <a:r>
              <a:rPr lang="en-US" sz="2200" b="1" dirty="0">
                <a:latin typeface="Times New Roman" panose="02020603050405020304" pitchFamily="18" charset="0"/>
                <a:cs typeface="Times New Roman" panose="02020603050405020304" pitchFamily="18" charset="0"/>
              </a:rPr>
              <a:t>data</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element</a:t>
            </a:r>
            <a:r>
              <a:rPr lang="en-US" sz="2200" dirty="0">
                <a:latin typeface="Times New Roman" panose="02020603050405020304" pitchFamily="18" charset="0"/>
                <a:cs typeface="Times New Roman" panose="02020603050405020304" pitchFamily="18" charset="0"/>
              </a:rPr>
              <a:t> required by the organization.</a:t>
            </a:r>
          </a:p>
          <a:p>
            <a:pPr algn="just">
              <a:lnSpc>
                <a:spcPct val="150000"/>
              </a:lnSpc>
              <a:spcBef>
                <a:spcPts val="0"/>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Commands for </a:t>
            </a:r>
            <a:r>
              <a:rPr lang="en-US" sz="2200" b="1" dirty="0">
                <a:solidFill>
                  <a:srgbClr val="0000FF"/>
                </a:solidFill>
                <a:latin typeface="Times New Roman" panose="02020603050405020304" pitchFamily="18" charset="0"/>
                <a:cs typeface="Times New Roman" panose="02020603050405020304" pitchFamily="18" charset="0"/>
              </a:rPr>
              <a:t>setting</a:t>
            </a:r>
            <a:r>
              <a:rPr lang="en-US" sz="2200" dirty="0">
                <a:latin typeface="Times New Roman" panose="02020603050405020304" pitchFamily="18" charset="0"/>
                <a:cs typeface="Times New Roman" panose="02020603050405020304" pitchFamily="18" charset="0"/>
              </a:rPr>
              <a:t> up </a:t>
            </a:r>
            <a:r>
              <a:rPr lang="en-US" sz="2200" b="1" dirty="0">
                <a:solidFill>
                  <a:srgbClr val="0000FF"/>
                </a:solidFill>
                <a:latin typeface="Times New Roman" panose="02020603050405020304" pitchFamily="18" charset="0"/>
                <a:cs typeface="Times New Roman" panose="02020603050405020304" pitchFamily="18" charset="0"/>
              </a:rPr>
              <a:t>schema</a:t>
            </a:r>
            <a:r>
              <a:rPr lang="en-US" sz="2200" dirty="0">
                <a:latin typeface="Times New Roman" panose="02020603050405020304" pitchFamily="18" charset="0"/>
                <a:cs typeface="Times New Roman" panose="02020603050405020304" pitchFamily="18" charset="0"/>
              </a:rPr>
              <a:t> or </a:t>
            </a:r>
            <a:r>
              <a:rPr lang="en-US" sz="2200" b="1" dirty="0">
                <a:solidFill>
                  <a:srgbClr val="0000FF"/>
                </a:solidFill>
                <a:latin typeface="Times New Roman" panose="02020603050405020304" pitchFamily="18" charset="0"/>
                <a:cs typeface="Times New Roman" panose="02020603050405020304" pitchFamily="18" charset="0"/>
              </a:rPr>
              <a:t>database</a:t>
            </a:r>
          </a:p>
          <a:p>
            <a:pPr algn="just">
              <a:lnSpc>
                <a:spcPct val="150000"/>
              </a:lnSpc>
              <a:spcBef>
                <a:spcPts val="0"/>
              </a:spcBef>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These </a:t>
            </a:r>
            <a:r>
              <a:rPr lang="en-US" sz="2200" b="1" dirty="0">
                <a:latin typeface="Times New Roman" panose="02020603050405020304" pitchFamily="18" charset="0"/>
                <a:cs typeface="Times New Roman" panose="02020603050405020304" pitchFamily="18" charset="0"/>
              </a:rPr>
              <a:t>commands</a:t>
            </a:r>
            <a:r>
              <a:rPr lang="en-US" sz="2200" dirty="0">
                <a:latin typeface="Times New Roman" panose="02020603050405020304" pitchFamily="18" charset="0"/>
                <a:cs typeface="Times New Roman" panose="02020603050405020304" pitchFamily="18" charset="0"/>
              </a:rPr>
              <a:t> are used to </a:t>
            </a:r>
            <a:r>
              <a:rPr lang="en-US" sz="2200" b="1" dirty="0">
                <a:solidFill>
                  <a:srgbClr val="6600CC"/>
                </a:solidFill>
                <a:latin typeface="Times New Roman" panose="02020603050405020304" pitchFamily="18" charset="0"/>
                <a:cs typeface="Times New Roman" panose="02020603050405020304" pitchFamily="18" charset="0"/>
              </a:rPr>
              <a:t>setup</a:t>
            </a:r>
            <a:r>
              <a:rPr lang="en-US" sz="2200" dirty="0">
                <a:latin typeface="Times New Roman" panose="02020603050405020304" pitchFamily="18" charset="0"/>
                <a:cs typeface="Times New Roman" panose="02020603050405020304" pitchFamily="18" charset="0"/>
              </a:rPr>
              <a:t> a </a:t>
            </a:r>
            <a:r>
              <a:rPr lang="en-US" sz="2200" b="1" dirty="0">
                <a:solidFill>
                  <a:srgbClr val="6600CC"/>
                </a:solidFill>
                <a:latin typeface="Times New Roman" panose="02020603050405020304" pitchFamily="18" charset="0"/>
                <a:cs typeface="Times New Roman" panose="02020603050405020304" pitchFamily="18" charset="0"/>
              </a:rPr>
              <a:t>database</a:t>
            </a:r>
            <a:r>
              <a:rPr lang="en-US" sz="2200" dirty="0">
                <a:latin typeface="Times New Roman" panose="02020603050405020304" pitchFamily="18" charset="0"/>
                <a:cs typeface="Times New Roman" panose="02020603050405020304" pitchFamily="18" charset="0"/>
              </a:rPr>
              <a:t>, </a:t>
            </a:r>
            <a:r>
              <a:rPr lang="en-US" sz="2200" b="1" dirty="0">
                <a:solidFill>
                  <a:srgbClr val="6600CC"/>
                </a:solidFill>
                <a:latin typeface="Times New Roman" panose="02020603050405020304" pitchFamily="18" charset="0"/>
                <a:cs typeface="Times New Roman" panose="02020603050405020304" pitchFamily="18" charset="0"/>
              </a:rPr>
              <a:t>create</a:t>
            </a:r>
            <a:r>
              <a:rPr lang="en-US" sz="2200" dirty="0">
                <a:latin typeface="Times New Roman" panose="02020603050405020304" pitchFamily="18" charset="0"/>
                <a:cs typeface="Times New Roman" panose="02020603050405020304" pitchFamily="18" charset="0"/>
              </a:rPr>
              <a:t>, </a:t>
            </a:r>
            <a:r>
              <a:rPr lang="en-US" sz="2200" b="1" dirty="0">
                <a:solidFill>
                  <a:srgbClr val="6600CC"/>
                </a:solidFill>
                <a:latin typeface="Times New Roman" panose="02020603050405020304" pitchFamily="18" charset="0"/>
                <a:cs typeface="Times New Roman" panose="02020603050405020304" pitchFamily="18" charset="0"/>
              </a:rPr>
              <a:t>delete</a:t>
            </a:r>
            <a:r>
              <a:rPr lang="en-US" sz="2200" dirty="0">
                <a:latin typeface="Times New Roman" panose="02020603050405020304" pitchFamily="18" charset="0"/>
                <a:cs typeface="Times New Roman" panose="02020603050405020304" pitchFamily="18" charset="0"/>
              </a:rPr>
              <a:t> and </a:t>
            </a:r>
            <a:r>
              <a:rPr lang="en-US" sz="2200" b="1" dirty="0">
                <a:solidFill>
                  <a:srgbClr val="6600CC"/>
                </a:solidFill>
                <a:latin typeface="Times New Roman" panose="02020603050405020304" pitchFamily="18" charset="0"/>
                <a:cs typeface="Times New Roman" panose="02020603050405020304" pitchFamily="18" charset="0"/>
              </a:rPr>
              <a:t>alter</a:t>
            </a:r>
            <a:r>
              <a:rPr lang="en-US" sz="2200" dirty="0">
                <a:latin typeface="Times New Roman" panose="02020603050405020304" pitchFamily="18" charset="0"/>
                <a:cs typeface="Times New Roman" panose="02020603050405020304" pitchFamily="18" charset="0"/>
              </a:rPr>
              <a:t> </a:t>
            </a:r>
            <a:r>
              <a:rPr lang="en-US" sz="2200" b="1" dirty="0">
                <a:solidFill>
                  <a:srgbClr val="6600CC"/>
                </a:solidFill>
                <a:latin typeface="Times New Roman" panose="02020603050405020304" pitchFamily="18" charset="0"/>
                <a:cs typeface="Times New Roman" panose="02020603050405020304" pitchFamily="18" charset="0"/>
              </a:rPr>
              <a:t>table</a:t>
            </a:r>
            <a:r>
              <a:rPr lang="en-US" sz="2200" dirty="0">
                <a:latin typeface="Times New Roman" panose="02020603050405020304" pitchFamily="18" charset="0"/>
                <a:cs typeface="Times New Roman" panose="02020603050405020304" pitchFamily="18" charset="0"/>
              </a:rPr>
              <a:t> with the facility of handling </a:t>
            </a:r>
            <a:r>
              <a:rPr lang="en-US" sz="2200" b="1" dirty="0">
                <a:latin typeface="Times New Roman" panose="02020603050405020304" pitchFamily="18" charset="0"/>
                <a:cs typeface="Times New Roman" panose="02020603050405020304" pitchFamily="18" charset="0"/>
              </a:rPr>
              <a:t>constraints</a:t>
            </a:r>
          </a:p>
          <a:p>
            <a:pPr marL="0" indent="0" algn="just">
              <a:lnSpc>
                <a:spcPct val="150000"/>
              </a:lnSpc>
              <a:spcBef>
                <a:spcPts val="0"/>
              </a:spcBef>
              <a:buNone/>
            </a:pPr>
            <a:r>
              <a:rPr lang="en-US" sz="2200" b="1" dirty="0">
                <a:solidFill>
                  <a:srgbClr val="FF0000"/>
                </a:solidFill>
                <a:latin typeface="Times New Roman" panose="02020603050405020304" pitchFamily="18" charset="0"/>
                <a:cs typeface="Times New Roman" panose="02020603050405020304" pitchFamily="18" charset="0"/>
              </a:rPr>
              <a:t>2. Data Manipulation Language (DML):</a:t>
            </a:r>
          </a:p>
          <a:p>
            <a:pPr algn="just">
              <a:lnSpc>
                <a:spcPct val="150000"/>
              </a:lnSpc>
              <a:spcBef>
                <a:spcPts val="0"/>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Is a core </a:t>
            </a:r>
            <a:r>
              <a:rPr lang="en-US" sz="2200" b="1" dirty="0">
                <a:latin typeface="Times New Roman" panose="02020603050405020304" pitchFamily="18" charset="0"/>
                <a:cs typeface="Times New Roman" panose="02020603050405020304" pitchFamily="18" charset="0"/>
              </a:rPr>
              <a:t>command</a:t>
            </a:r>
            <a:r>
              <a:rPr lang="en-US" sz="2200" dirty="0">
                <a:latin typeface="Times New Roman" panose="02020603050405020304" pitchFamily="18" charset="0"/>
                <a:cs typeface="Times New Roman" panose="02020603050405020304" pitchFamily="18" charset="0"/>
              </a:rPr>
              <a:t> used by </a:t>
            </a:r>
            <a:r>
              <a:rPr lang="en-US" sz="2200" b="1" dirty="0">
                <a:solidFill>
                  <a:srgbClr val="660033"/>
                </a:solidFill>
                <a:latin typeface="Times New Roman" panose="02020603050405020304" pitchFamily="18" charset="0"/>
                <a:cs typeface="Times New Roman" panose="02020603050405020304" pitchFamily="18" charset="0"/>
              </a:rPr>
              <a:t>end-users</a:t>
            </a:r>
            <a:r>
              <a:rPr lang="en-US" sz="2200" dirty="0">
                <a:latin typeface="Times New Roman" panose="02020603050405020304" pitchFamily="18" charset="0"/>
                <a:cs typeface="Times New Roman" panose="02020603050405020304" pitchFamily="18" charset="0"/>
              </a:rPr>
              <a:t> and </a:t>
            </a:r>
            <a:r>
              <a:rPr lang="en-US" sz="2200" b="1" dirty="0">
                <a:solidFill>
                  <a:srgbClr val="660033"/>
                </a:solidFill>
                <a:latin typeface="Times New Roman" panose="02020603050405020304" pitchFamily="18" charset="0"/>
                <a:cs typeface="Times New Roman" panose="02020603050405020304" pitchFamily="18" charset="0"/>
              </a:rPr>
              <a:t>programmers</a:t>
            </a:r>
            <a:r>
              <a:rPr lang="en-US" sz="2200" dirty="0">
                <a:latin typeface="Times New Roman" panose="02020603050405020304" pitchFamily="18" charset="0"/>
                <a:cs typeface="Times New Roman" panose="02020603050405020304" pitchFamily="18" charset="0"/>
              </a:rPr>
              <a:t> to </a:t>
            </a:r>
            <a:r>
              <a:rPr lang="en-US" sz="2200" b="1" dirty="0">
                <a:solidFill>
                  <a:srgbClr val="0000FF"/>
                </a:solidFill>
                <a:latin typeface="Times New Roman" panose="02020603050405020304" pitchFamily="18" charset="0"/>
                <a:cs typeface="Times New Roman" panose="02020603050405020304" pitchFamily="18" charset="0"/>
              </a:rPr>
              <a:t>store</a:t>
            </a:r>
            <a:r>
              <a:rPr lang="en-US" sz="2200" dirty="0">
                <a:latin typeface="Times New Roman" panose="02020603050405020304" pitchFamily="18" charset="0"/>
                <a:cs typeface="Times New Roman" panose="02020603050405020304" pitchFamily="18" charset="0"/>
              </a:rPr>
              <a:t>, </a:t>
            </a:r>
            <a:r>
              <a:rPr lang="en-US" sz="2200" b="1" dirty="0">
                <a:solidFill>
                  <a:srgbClr val="0000FF"/>
                </a:solidFill>
                <a:latin typeface="Times New Roman" panose="02020603050405020304" pitchFamily="18" charset="0"/>
                <a:cs typeface="Times New Roman" panose="02020603050405020304" pitchFamily="18" charset="0"/>
              </a:rPr>
              <a:t>retrieve</a:t>
            </a:r>
            <a:r>
              <a:rPr lang="en-US" sz="2200" dirty="0">
                <a:latin typeface="Times New Roman" panose="02020603050405020304" pitchFamily="18" charset="0"/>
                <a:cs typeface="Times New Roman" panose="02020603050405020304" pitchFamily="18" charset="0"/>
              </a:rPr>
              <a:t>, and </a:t>
            </a:r>
            <a:r>
              <a:rPr lang="en-US" sz="2200" b="1" dirty="0">
                <a:solidFill>
                  <a:srgbClr val="0000FF"/>
                </a:solidFill>
                <a:latin typeface="Times New Roman" panose="02020603050405020304" pitchFamily="18" charset="0"/>
                <a:cs typeface="Times New Roman" panose="02020603050405020304" pitchFamily="18" charset="0"/>
              </a:rPr>
              <a:t>access</a:t>
            </a:r>
            <a:r>
              <a:rPr lang="en-US" sz="2200" dirty="0">
                <a:latin typeface="Times New Roman" panose="02020603050405020304" pitchFamily="18" charset="0"/>
                <a:cs typeface="Times New Roman" panose="02020603050405020304" pitchFamily="18" charset="0"/>
              </a:rPr>
              <a:t> the </a:t>
            </a:r>
            <a:r>
              <a:rPr lang="en-US" sz="2200" b="1" dirty="0">
                <a:solidFill>
                  <a:srgbClr val="0000FF"/>
                </a:solidFill>
                <a:latin typeface="Times New Roman" panose="02020603050405020304" pitchFamily="18" charset="0"/>
                <a:cs typeface="Times New Roman" panose="02020603050405020304" pitchFamily="18" charset="0"/>
              </a:rPr>
              <a:t>data</a:t>
            </a:r>
            <a:r>
              <a:rPr lang="en-US" sz="2200" dirty="0">
                <a:latin typeface="Times New Roman" panose="02020603050405020304" pitchFamily="18" charset="0"/>
                <a:cs typeface="Times New Roman" panose="02020603050405020304" pitchFamily="18" charset="0"/>
              </a:rPr>
              <a:t> in the </a:t>
            </a:r>
            <a:r>
              <a:rPr lang="en-US" sz="2200" b="1" dirty="0">
                <a:latin typeface="Times New Roman" panose="02020603050405020304" pitchFamily="18" charset="0"/>
                <a:cs typeface="Times New Roman" panose="02020603050405020304" pitchFamily="18" charset="0"/>
              </a:rPr>
              <a:t>database</a:t>
            </a:r>
            <a:r>
              <a:rPr lang="en-US" sz="2200" dirty="0">
                <a:latin typeface="Times New Roman" panose="02020603050405020304" pitchFamily="18" charset="0"/>
                <a:cs typeface="Times New Roman" panose="02020603050405020304" pitchFamily="18" charset="0"/>
              </a:rPr>
              <a:t> e.g. </a:t>
            </a:r>
            <a:r>
              <a:rPr lang="en-US" sz="2200" b="1" dirty="0">
                <a:latin typeface="Times New Roman" panose="02020603050405020304" pitchFamily="18" charset="0"/>
                <a:cs typeface="Times New Roman" panose="02020603050405020304" pitchFamily="18" charset="0"/>
              </a:rPr>
              <a:t>SQL</a:t>
            </a:r>
          </a:p>
          <a:p>
            <a:pPr algn="just">
              <a:lnSpc>
                <a:spcPct val="150000"/>
              </a:lnSpc>
              <a:spcBef>
                <a:spcPts val="0"/>
              </a:spcBef>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Since the required </a:t>
            </a:r>
            <a:r>
              <a:rPr lang="en-US" sz="2200" b="1" dirty="0">
                <a:solidFill>
                  <a:srgbClr val="0000FF"/>
                </a:solidFill>
                <a:latin typeface="Times New Roman" panose="02020603050405020304" pitchFamily="18" charset="0"/>
                <a:cs typeface="Times New Roman" panose="02020603050405020304" pitchFamily="18" charset="0"/>
              </a:rPr>
              <a:t>data</a:t>
            </a:r>
            <a:r>
              <a:rPr lang="en-US" sz="2200" dirty="0">
                <a:latin typeface="Times New Roman" panose="02020603050405020304" pitchFamily="18" charset="0"/>
                <a:cs typeface="Times New Roman" panose="02020603050405020304" pitchFamily="18" charset="0"/>
              </a:rPr>
              <a:t> or </a:t>
            </a:r>
            <a:r>
              <a:rPr lang="en-US" sz="2200" b="1" dirty="0">
                <a:solidFill>
                  <a:srgbClr val="0000FF"/>
                </a:solidFill>
                <a:latin typeface="Times New Roman" panose="02020603050405020304" pitchFamily="18" charset="0"/>
                <a:cs typeface="Times New Roman" panose="02020603050405020304" pitchFamily="18" charset="0"/>
              </a:rPr>
              <a:t>Query</a:t>
            </a:r>
            <a:r>
              <a:rPr lang="en-US" sz="2200" dirty="0">
                <a:latin typeface="Times New Roman" panose="02020603050405020304" pitchFamily="18" charset="0"/>
                <a:cs typeface="Times New Roman" panose="02020603050405020304" pitchFamily="18" charset="0"/>
              </a:rPr>
              <a:t> by the user will be extracted using this type of language, it is also called </a:t>
            </a:r>
            <a:r>
              <a:rPr lang="en-US" sz="2200" b="1" dirty="0">
                <a:latin typeface="Times New Roman" panose="02020603050405020304" pitchFamily="18" charset="0"/>
                <a:cs typeface="Times New Roman" panose="02020603050405020304" pitchFamily="18" charset="0"/>
              </a:rPr>
              <a:t>"Query Language</a:t>
            </a:r>
            <a:r>
              <a:rPr lang="en-US" sz="2200"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CCBC524D-8BAB-490B-9E71-BB2F1CB31A59}" type="slidenum">
              <a:rPr lang="en-US" smtClean="0"/>
              <a:t>48</a:t>
            </a:fld>
            <a:endParaRPr lang="en-US"/>
          </a:p>
        </p:txBody>
      </p:sp>
    </p:spTree>
    <p:extLst>
      <p:ext uri="{BB962C8B-B14F-4D97-AF65-F5344CB8AC3E}">
        <p14:creationId xmlns:p14="http://schemas.microsoft.com/office/powerpoint/2010/main" val="1386291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228600"/>
          </a:xfrm>
        </p:spPr>
        <p:txBody>
          <a:bodyPr>
            <a:normAutofit fontScale="90000"/>
          </a:bodyPr>
          <a:lstStyle/>
          <a:p>
            <a:r>
              <a:rPr lang="en-US" altLang="en-US" sz="3200" b="1">
                <a:solidFill>
                  <a:srgbClr val="0000FF"/>
                </a:solidFill>
                <a:latin typeface="Times New Roman" panose="02020603050405020304" pitchFamily="18" charset="0"/>
                <a:cs typeface="Times New Roman" panose="02020603050405020304" pitchFamily="18" charset="0"/>
              </a:rPr>
              <a:t>Database System Environment</a:t>
            </a:r>
          </a:p>
        </p:txBody>
      </p:sp>
      <p:sp>
        <p:nvSpPr>
          <p:cNvPr id="49155" name="Content Placeholder 2"/>
          <p:cNvSpPr>
            <a:spLocks noGrp="1"/>
          </p:cNvSpPr>
          <p:nvPr>
            <p:ph idx="1"/>
          </p:nvPr>
        </p:nvSpPr>
        <p:spPr>
          <a:xfrm>
            <a:off x="76200" y="304800"/>
            <a:ext cx="8991600" cy="6553200"/>
          </a:xfrm>
        </p:spPr>
        <p:txBody>
          <a:bodyPr/>
          <a:lstStyle/>
          <a:p>
            <a:pPr algn="just">
              <a:lnSpc>
                <a:spcPct val="150000"/>
              </a:lnSpc>
              <a:spcBef>
                <a:spcPts val="0"/>
              </a:spcBef>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The term </a:t>
            </a:r>
            <a:r>
              <a:rPr lang="en-US" altLang="en-US" sz="2800" b="1" dirty="0">
                <a:solidFill>
                  <a:srgbClr val="FF0000"/>
                </a:solidFill>
                <a:latin typeface="Times New Roman" panose="02020603050405020304" pitchFamily="18" charset="0"/>
                <a:cs typeface="Times New Roman" panose="02020603050405020304" pitchFamily="18" charset="0"/>
              </a:rPr>
              <a:t>database system </a:t>
            </a:r>
            <a:r>
              <a:rPr lang="en-US" altLang="en-US" sz="2800" dirty="0">
                <a:latin typeface="Times New Roman" panose="02020603050405020304" pitchFamily="18" charset="0"/>
                <a:cs typeface="Times New Roman" panose="02020603050405020304" pitchFamily="18" charset="0"/>
              </a:rPr>
              <a:t>refers to an </a:t>
            </a:r>
            <a:r>
              <a:rPr lang="en-US" altLang="en-US" sz="2800" b="1" dirty="0">
                <a:solidFill>
                  <a:srgbClr val="990099"/>
                </a:solidFill>
                <a:latin typeface="Times New Roman" panose="02020603050405020304" pitchFamily="18" charset="0"/>
                <a:cs typeface="Times New Roman" panose="02020603050405020304" pitchFamily="18" charset="0"/>
              </a:rPr>
              <a:t>organization of components</a:t>
            </a:r>
            <a:r>
              <a:rPr lang="en-US" altLang="en-US" sz="2800" dirty="0">
                <a:latin typeface="Times New Roman" panose="02020603050405020304" pitchFamily="18" charset="0"/>
                <a:cs typeface="Times New Roman" panose="02020603050405020304" pitchFamily="18" charset="0"/>
              </a:rPr>
              <a:t> that </a:t>
            </a:r>
            <a:r>
              <a:rPr lang="en-US" altLang="en-US" sz="2800" b="1" dirty="0">
                <a:latin typeface="Times New Roman" panose="02020603050405020304" pitchFamily="18" charset="0"/>
                <a:cs typeface="Times New Roman" panose="02020603050405020304" pitchFamily="18" charset="0"/>
              </a:rPr>
              <a:t>define and regulate </a:t>
            </a:r>
            <a:r>
              <a:rPr lang="en-US" altLang="en-US" sz="2800" dirty="0">
                <a:latin typeface="Times New Roman" panose="02020603050405020304" pitchFamily="18" charset="0"/>
                <a:cs typeface="Times New Roman" panose="02020603050405020304" pitchFamily="18" charset="0"/>
              </a:rPr>
              <a:t>the </a:t>
            </a:r>
            <a:r>
              <a:rPr lang="en-US" altLang="en-US" sz="2800" b="1" dirty="0">
                <a:solidFill>
                  <a:srgbClr val="FF3300"/>
                </a:solidFill>
                <a:latin typeface="Times New Roman" panose="02020603050405020304" pitchFamily="18" charset="0"/>
                <a:cs typeface="Times New Roman" panose="02020603050405020304" pitchFamily="18" charset="0"/>
              </a:rPr>
              <a:t>collection, storage management,</a:t>
            </a:r>
            <a:r>
              <a:rPr lang="en-US" altLang="en-US" sz="2800" dirty="0">
                <a:latin typeface="Times New Roman" panose="02020603050405020304" pitchFamily="18" charset="0"/>
                <a:cs typeface="Times New Roman" panose="02020603050405020304" pitchFamily="18" charset="0"/>
              </a:rPr>
              <a:t> and use of </a:t>
            </a:r>
            <a:r>
              <a:rPr lang="en-US" altLang="en-US" sz="2800" b="1" dirty="0">
                <a:solidFill>
                  <a:srgbClr val="0000FF"/>
                </a:solidFill>
                <a:latin typeface="Times New Roman" panose="02020603050405020304" pitchFamily="18" charset="0"/>
                <a:cs typeface="Times New Roman" panose="02020603050405020304" pitchFamily="18" charset="0"/>
              </a:rPr>
              <a:t>data within a database environment</a:t>
            </a:r>
            <a:r>
              <a:rPr lang="en-US" alt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sz="2800" dirty="0">
                <a:latin typeface="Times New Roman" panose="02020603050405020304" pitchFamily="18" charset="0"/>
                <a:cs typeface="Times New Roman" panose="02020603050405020304" pitchFamily="18" charset="0"/>
              </a:rPr>
              <a:t>From a general management point of view, the </a:t>
            </a:r>
            <a:r>
              <a:rPr lang="en-US" altLang="en-US" sz="2800" b="1" dirty="0">
                <a:latin typeface="Times New Roman" panose="02020603050405020304" pitchFamily="18" charset="0"/>
                <a:cs typeface="Times New Roman" panose="02020603050405020304" pitchFamily="18" charset="0"/>
              </a:rPr>
              <a:t>database system </a:t>
            </a:r>
            <a:r>
              <a:rPr lang="en-US" altLang="en-US" sz="2800" dirty="0">
                <a:latin typeface="Times New Roman" panose="02020603050405020304" pitchFamily="18" charset="0"/>
                <a:cs typeface="Times New Roman" panose="02020603050405020304" pitchFamily="18" charset="0"/>
              </a:rPr>
              <a:t>is composed of the </a:t>
            </a:r>
            <a:r>
              <a:rPr lang="en-US" altLang="en-US" sz="2800" b="1" dirty="0">
                <a:latin typeface="Times New Roman" panose="02020603050405020304" pitchFamily="18" charset="0"/>
                <a:cs typeface="Times New Roman" panose="02020603050405020304" pitchFamily="18" charset="0"/>
              </a:rPr>
              <a:t>five major parts:</a:t>
            </a: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0000FF"/>
                </a:solidFill>
                <a:latin typeface="Times New Roman" panose="02020603050405020304" pitchFamily="18" charset="0"/>
                <a:cs typeface="Times New Roman" panose="02020603050405020304" pitchFamily="18" charset="0"/>
              </a:rPr>
              <a:t>hardware, software, people, procedures, and data</a:t>
            </a:r>
            <a:r>
              <a:rPr lang="en-US" altLang="en-US" sz="2800" dirty="0">
                <a:latin typeface="Times New Roman" panose="02020603050405020304" pitchFamily="18" charset="0"/>
                <a:cs typeface="Times New Roman" panose="02020603050405020304" pitchFamily="18" charset="0"/>
              </a:rPr>
              <a:t>.</a:t>
            </a: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032429-0A0D-471A-BC96-20E9EAFFF060}" type="slidenum">
              <a:rPr lang="en-US" altLang="en-US" sz="1200" smtClean="0">
                <a:solidFill>
                  <a:srgbClr val="898989"/>
                </a:solidFill>
              </a:rPr>
              <a:pPr>
                <a:spcBef>
                  <a:spcPct val="0"/>
                </a:spcBef>
                <a:buFontTx/>
                <a:buNone/>
              </a:pPr>
              <a:t>49</a:t>
            </a:fld>
            <a:endParaRPr lang="en-US" altLang="en-US" sz="1200">
              <a:solidFill>
                <a:srgbClr val="898989"/>
              </a:solidFill>
            </a:endParaRPr>
          </a:p>
        </p:txBody>
      </p:sp>
      <p:pic>
        <p:nvPicPr>
          <p:cNvPr id="49157" name="Picture 6" descr="C01NF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2" y="4808538"/>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81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D7E216-5FE3-43DA-9485-22A5B16DAAFD}"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57516225"/>
              </p:ext>
            </p:extLst>
          </p:nvPr>
        </p:nvGraphicFramePr>
        <p:xfrm>
          <a:off x="0" y="0"/>
          <a:ext cx="9144000" cy="6923749"/>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996420129"/>
                    </a:ext>
                  </a:extLst>
                </a:gridCol>
                <a:gridCol w="7391400">
                  <a:extLst>
                    <a:ext uri="{9D8B030D-6E8A-4147-A177-3AD203B41FA5}">
                      <a16:colId xmlns:a16="http://schemas.microsoft.com/office/drawing/2014/main" val="1411048754"/>
                    </a:ext>
                  </a:extLst>
                </a:gridCol>
              </a:tblGrid>
              <a:tr h="833718">
                <a:tc>
                  <a:txBody>
                    <a:bodyPr/>
                    <a:lstStyle/>
                    <a:p>
                      <a:pPr algn="just">
                        <a:lnSpc>
                          <a:spcPct val="150000"/>
                        </a:lnSpc>
                      </a:pPr>
                      <a:endParaRPr lang="en-US" sz="2800" i="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sz="28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Course Description</a:t>
                      </a:r>
                      <a:r>
                        <a:rPr lang="en-GB" sz="2800" i="0" dirty="0">
                          <a:latin typeface="Times New Roman" panose="02020603050405020304" pitchFamily="18" charset="0"/>
                          <a:cs typeface="Times New Roman" panose="02020603050405020304" pitchFamily="18" charset="0"/>
                        </a:rPr>
                        <a:t>--------</a:t>
                      </a:r>
                      <a:endParaRPr lang="en-US" sz="280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2053198310"/>
                  </a:ext>
                </a:extLst>
              </a:tr>
              <a:tr h="6024282">
                <a:tc>
                  <a:txBody>
                    <a:bodyPr/>
                    <a:lstStyle/>
                    <a:p>
                      <a:pPr marL="0" marR="0" algn="just">
                        <a:lnSpc>
                          <a:spcPct val="150000"/>
                        </a:lnSpc>
                        <a:spcBef>
                          <a:spcPts val="0"/>
                        </a:spcBef>
                        <a:spcAft>
                          <a:spcPts val="0"/>
                        </a:spcAft>
                      </a:pPr>
                      <a:r>
                        <a:rPr lang="en-US" sz="24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Course Description</a:t>
                      </a:r>
                    </a:p>
                  </a:txBody>
                  <a:tcPr marL="51435" marR="51435" marT="0" marB="0"/>
                </a:tc>
                <a:tc>
                  <a:txBody>
                    <a:bodyPr/>
                    <a:lstStyle/>
                    <a:p>
                      <a:pPr marL="457200" indent="-457200" algn="just">
                        <a:lnSpc>
                          <a:spcPct val="150000"/>
                        </a:lnSpc>
                        <a:spcAft>
                          <a:spcPts val="0"/>
                        </a:spcAft>
                        <a:buFont typeface="Wingdings" panose="05000000000000000000" pitchFamily="2" charset="2"/>
                        <a:buChar char="§"/>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In this course fundamental concept related to database and Database Management System will be covered. </a:t>
                      </a:r>
                    </a:p>
                    <a:p>
                      <a:pPr marL="457200" indent="-457200" algn="just">
                        <a:lnSpc>
                          <a:spcPct val="150000"/>
                        </a:lnSpc>
                        <a:spcAft>
                          <a:spcPts val="0"/>
                        </a:spcAft>
                        <a:buFont typeface="Wingdings" panose="05000000000000000000" pitchFamily="2" charset="2"/>
                        <a:buChar char="§"/>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The different approaches for data handling and their advantage and disadvantage, the database environment, data models, and multi user DBMS architecture are some of the core concepts to be addressed in the course. </a:t>
                      </a:r>
                    </a:p>
                  </a:txBody>
                  <a:tcPr marL="68580" marR="68580" marT="0" marB="0"/>
                </a:tc>
                <a:extLst>
                  <a:ext uri="{0D108BD9-81ED-4DB2-BD59-A6C34878D82A}">
                    <a16:rowId xmlns:a16="http://schemas.microsoft.com/office/drawing/2014/main" val="1388874944"/>
                  </a:ext>
                </a:extLst>
              </a:tr>
            </a:tbl>
          </a:graphicData>
        </a:graphic>
      </p:graphicFrame>
    </p:spTree>
    <p:extLst>
      <p:ext uri="{BB962C8B-B14F-4D97-AF65-F5344CB8AC3E}">
        <p14:creationId xmlns:p14="http://schemas.microsoft.com/office/powerpoint/2010/main" val="2912442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2286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Database System Environment------</a:t>
            </a:r>
          </a:p>
        </p:txBody>
      </p:sp>
      <p:sp>
        <p:nvSpPr>
          <p:cNvPr id="49155" name="Content Placeholder 2"/>
          <p:cNvSpPr>
            <a:spLocks noGrp="1"/>
          </p:cNvSpPr>
          <p:nvPr>
            <p:ph idx="1"/>
          </p:nvPr>
        </p:nvSpPr>
        <p:spPr>
          <a:xfrm>
            <a:off x="0" y="304800"/>
            <a:ext cx="9067800" cy="6553200"/>
          </a:xfrm>
        </p:spPr>
        <p:txBody>
          <a:bodyPr>
            <a:noAutofit/>
          </a:bodyPr>
          <a:lstStyle/>
          <a:p>
            <a:pPr algn="just">
              <a:lnSpc>
                <a:spcPct val="150000"/>
              </a:lnSpc>
              <a:spcBef>
                <a:spcPts val="0"/>
              </a:spcBef>
            </a:pPr>
            <a:r>
              <a:rPr lang="en-US" sz="2600" dirty="0">
                <a:latin typeface="Times New Roman" panose="02020603050405020304" pitchFamily="18" charset="0"/>
                <a:cs typeface="Times New Roman" panose="02020603050405020304" pitchFamily="18" charset="0"/>
              </a:rPr>
              <a:t> Taking a DBMS as a system, To design and use a database, there will be the interaction or integration of </a:t>
            </a:r>
            <a:r>
              <a:rPr lang="en-US" sz="2600" dirty="0">
                <a:solidFill>
                  <a:srgbClr val="FF0000"/>
                </a:solidFill>
                <a:latin typeface="Times New Roman" panose="02020603050405020304" pitchFamily="18" charset="0"/>
                <a:cs typeface="Times New Roman" panose="02020603050405020304" pitchFamily="18" charset="0"/>
              </a:rPr>
              <a:t>Hardware, Software, Data, Procedure and People. </a:t>
            </a:r>
          </a:p>
          <a:p>
            <a:pPr marL="514350" indent="-514350" algn="just">
              <a:lnSpc>
                <a:spcPct val="150000"/>
              </a:lnSpc>
              <a:spcBef>
                <a:spcPts val="0"/>
              </a:spcBef>
              <a:buAutoNum type="arabicPeriod"/>
            </a:pPr>
            <a:r>
              <a:rPr lang="en-US" sz="2600" b="1" dirty="0">
                <a:latin typeface="Times New Roman" panose="02020603050405020304" pitchFamily="18" charset="0"/>
                <a:cs typeface="Times New Roman" panose="02020603050405020304" pitchFamily="18" charset="0"/>
              </a:rPr>
              <a:t>Hardware</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These components are comprised of various types of personal computers, mainframe or any server computers to be used in multi-user system, network infrastructure, and other peripherals required in the system. </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2. Software</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are collection of commands and programs used to manipulate the hardware to perform a function. </a:t>
            </a: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032429-0A0D-471A-BC96-20E9EAFFF060}" type="slidenum">
              <a:rPr lang="en-US" altLang="en-US" sz="1200" smtClean="0">
                <a:solidFill>
                  <a:srgbClr val="898989"/>
                </a:solidFill>
              </a:rPr>
              <a:pPr>
                <a:spcBef>
                  <a:spcPct val="0"/>
                </a:spcBef>
                <a:buFontTx/>
                <a:buNone/>
              </a:pPr>
              <a:t>50</a:t>
            </a:fld>
            <a:endParaRPr lang="en-US" altLang="en-US" sz="1200">
              <a:solidFill>
                <a:srgbClr val="898989"/>
              </a:solidFill>
            </a:endParaRPr>
          </a:p>
        </p:txBody>
      </p:sp>
    </p:spTree>
    <p:extLst>
      <p:ext uri="{BB962C8B-B14F-4D97-AF65-F5344CB8AC3E}">
        <p14:creationId xmlns:p14="http://schemas.microsoft.com/office/powerpoint/2010/main" val="463707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2286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Database System Environment------</a:t>
            </a:r>
          </a:p>
        </p:txBody>
      </p:sp>
      <p:sp>
        <p:nvSpPr>
          <p:cNvPr id="49155" name="Content Placeholder 2"/>
          <p:cNvSpPr>
            <a:spLocks noGrp="1"/>
          </p:cNvSpPr>
          <p:nvPr>
            <p:ph idx="1"/>
          </p:nvPr>
        </p:nvSpPr>
        <p:spPr>
          <a:xfrm>
            <a:off x="0" y="304800"/>
            <a:ext cx="9067800" cy="6553200"/>
          </a:xfrm>
        </p:spPr>
        <p:txBody>
          <a:bodyPr>
            <a:noAutofit/>
          </a:bodyPr>
          <a:lstStyle/>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Like the DBMS software, application programs, operating systems, network software, language software and other relevant software.</a:t>
            </a:r>
          </a:p>
          <a:p>
            <a:pPr marL="0" indent="0" algn="just">
              <a:lnSpc>
                <a:spcPct val="150000"/>
              </a:lnSpc>
              <a:spcBef>
                <a:spcPts val="0"/>
              </a:spcBef>
              <a:buNone/>
            </a:pPr>
            <a:r>
              <a:rPr lang="en-US" sz="2800" b="1" dirty="0">
                <a:latin typeface="Times New Roman" panose="02020603050405020304" pitchFamily="18" charset="0"/>
                <a:cs typeface="Times New Roman" panose="02020603050405020304" pitchFamily="18" charset="0"/>
              </a:rPr>
              <a:t>3. Procedure</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This is the rules and regulations on </a:t>
            </a:r>
            <a:r>
              <a:rPr lang="en-US" sz="2800" i="1" dirty="0">
                <a:latin typeface="Times New Roman" panose="02020603050405020304" pitchFamily="18" charset="0"/>
                <a:cs typeface="Times New Roman" panose="02020603050405020304" pitchFamily="18" charset="0"/>
              </a:rPr>
              <a:t>how to design and use </a:t>
            </a:r>
            <a:r>
              <a:rPr lang="en-US" sz="2800" dirty="0">
                <a:latin typeface="Times New Roman" panose="02020603050405020304" pitchFamily="18" charset="0"/>
                <a:cs typeface="Times New Roman" panose="02020603050405020304" pitchFamily="18" charset="0"/>
              </a:rPr>
              <a:t>a database. </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It includes procedures like how to log on to the DBMS, how to use facilities, how to start and stop transaction, how to make backup, how to treat hardware and software failure…</a:t>
            </a: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032429-0A0D-471A-BC96-20E9EAFFF060}" type="slidenum">
              <a:rPr lang="en-US" altLang="en-US" sz="1200" smtClean="0">
                <a:solidFill>
                  <a:srgbClr val="898989"/>
                </a:solidFill>
              </a:rPr>
              <a:pPr>
                <a:spcBef>
                  <a:spcPct val="0"/>
                </a:spcBef>
                <a:buFontTx/>
                <a:buNone/>
              </a:pPr>
              <a:t>51</a:t>
            </a:fld>
            <a:endParaRPr lang="en-US" altLang="en-US" sz="1200">
              <a:solidFill>
                <a:srgbClr val="898989"/>
              </a:solidFill>
            </a:endParaRPr>
          </a:p>
        </p:txBody>
      </p:sp>
    </p:spTree>
    <p:extLst>
      <p:ext uri="{BB962C8B-B14F-4D97-AF65-F5344CB8AC3E}">
        <p14:creationId xmlns:p14="http://schemas.microsoft.com/office/powerpoint/2010/main" val="3262960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2286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Database System Environment------</a:t>
            </a:r>
          </a:p>
        </p:txBody>
      </p:sp>
      <p:sp>
        <p:nvSpPr>
          <p:cNvPr id="49155" name="Content Placeholder 2"/>
          <p:cNvSpPr>
            <a:spLocks noGrp="1"/>
          </p:cNvSpPr>
          <p:nvPr>
            <p:ph idx="1"/>
          </p:nvPr>
        </p:nvSpPr>
        <p:spPr>
          <a:xfrm>
            <a:off x="0" y="381000"/>
            <a:ext cx="9067800" cy="6477000"/>
          </a:xfrm>
        </p:spPr>
        <p:txBody>
          <a:bodyPr>
            <a:noAutofit/>
          </a:bodyPr>
          <a:lstStyle/>
          <a:p>
            <a:pPr marL="0" indent="0" algn="just">
              <a:lnSpc>
                <a:spcPct val="150000"/>
              </a:lnSpc>
              <a:spcBef>
                <a:spcPts val="0"/>
              </a:spcBef>
              <a:buNone/>
            </a:pPr>
            <a:r>
              <a:rPr lang="en-US" sz="2800" b="1" dirty="0">
                <a:latin typeface="Times New Roman" panose="02020603050405020304" pitchFamily="18" charset="0"/>
                <a:cs typeface="Times New Roman" panose="02020603050405020304" pitchFamily="18" charset="0"/>
              </a:rPr>
              <a:t>4. Data</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Data is the most important component to the user of the database. </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There are two categories of data in any database system: that is Operational and Metadata. </a:t>
            </a:r>
          </a:p>
          <a:p>
            <a:pPr algn="just">
              <a:lnSpc>
                <a:spcPct val="15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Operational data is the data actually stored in the system to be used by the user. </a:t>
            </a:r>
          </a:p>
          <a:p>
            <a:pPr algn="just">
              <a:lnSpc>
                <a:spcPct val="15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Metadata is the data that is used to store information about the database itself. </a:t>
            </a:r>
          </a:p>
          <a:p>
            <a:pPr algn="just">
              <a:lnSpc>
                <a:spcPct val="15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032429-0A0D-471A-BC96-20E9EAFFF060}" type="slidenum">
              <a:rPr lang="en-US" altLang="en-US" sz="1200" smtClean="0">
                <a:solidFill>
                  <a:srgbClr val="898989"/>
                </a:solidFill>
              </a:rPr>
              <a:pPr>
                <a:spcBef>
                  <a:spcPct val="0"/>
                </a:spcBef>
                <a:buFontTx/>
                <a:buNone/>
              </a:pPr>
              <a:t>52</a:t>
            </a:fld>
            <a:endParaRPr lang="en-US" altLang="en-US" sz="1200">
              <a:solidFill>
                <a:srgbClr val="898989"/>
              </a:solidFill>
            </a:endParaRPr>
          </a:p>
        </p:txBody>
      </p:sp>
    </p:spTree>
    <p:extLst>
      <p:ext uri="{BB962C8B-B14F-4D97-AF65-F5344CB8AC3E}">
        <p14:creationId xmlns:p14="http://schemas.microsoft.com/office/powerpoint/2010/main" val="22363031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228600"/>
          </a:xfrm>
        </p:spPr>
        <p:txBody>
          <a:bodyPr>
            <a:normAutofit fontScale="90000"/>
          </a:bodyPr>
          <a:lstStyle/>
          <a:p>
            <a:r>
              <a:rPr lang="en-US" altLang="en-US" sz="3200" b="1" dirty="0">
                <a:solidFill>
                  <a:srgbClr val="0000FF"/>
                </a:solidFill>
                <a:latin typeface="Times New Roman" panose="02020603050405020304" pitchFamily="18" charset="0"/>
                <a:cs typeface="Times New Roman" panose="02020603050405020304" pitchFamily="18" charset="0"/>
              </a:rPr>
              <a:t>Database System Environment------</a:t>
            </a:r>
          </a:p>
        </p:txBody>
      </p:sp>
      <p:sp>
        <p:nvSpPr>
          <p:cNvPr id="49155" name="Content Placeholder 2"/>
          <p:cNvSpPr>
            <a:spLocks noGrp="1"/>
          </p:cNvSpPr>
          <p:nvPr>
            <p:ph idx="1"/>
          </p:nvPr>
        </p:nvSpPr>
        <p:spPr>
          <a:xfrm>
            <a:off x="0" y="304800"/>
            <a:ext cx="9067800" cy="6553200"/>
          </a:xfrm>
        </p:spPr>
        <p:txBody>
          <a:bodyPr>
            <a:noAutofit/>
          </a:bodyPr>
          <a:lstStyle/>
          <a:p>
            <a:pPr algn="just">
              <a:lnSpc>
                <a:spcPct val="150000"/>
              </a:lnSpc>
              <a:spcBef>
                <a:spcPts val="0"/>
              </a:spcBef>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The structure of the data in the database is called the </a:t>
            </a:r>
            <a:r>
              <a:rPr lang="en-US" sz="2700" b="1" dirty="0">
                <a:latin typeface="Times New Roman" panose="02020603050405020304" pitchFamily="18" charset="0"/>
                <a:cs typeface="Times New Roman" panose="02020603050405020304" pitchFamily="18" charset="0"/>
              </a:rPr>
              <a:t>schema</a:t>
            </a:r>
            <a:r>
              <a:rPr lang="en-US" sz="2700" dirty="0">
                <a:latin typeface="Times New Roman" panose="02020603050405020304" pitchFamily="18" charset="0"/>
                <a:cs typeface="Times New Roman" panose="02020603050405020304" pitchFamily="18" charset="0"/>
              </a:rPr>
              <a:t>, which is composed of the Entities, Properties of entities, and relationship between entities and business constraints.</a:t>
            </a:r>
          </a:p>
          <a:p>
            <a:pPr marL="0" indent="0" algn="just">
              <a:lnSpc>
                <a:spcPct val="150000"/>
              </a:lnSpc>
              <a:spcBef>
                <a:spcPts val="0"/>
              </a:spcBef>
              <a:buNone/>
            </a:pPr>
            <a:r>
              <a:rPr lang="en-US" sz="2700" b="1" dirty="0">
                <a:latin typeface="Times New Roman" panose="02020603050405020304" pitchFamily="18" charset="0"/>
                <a:cs typeface="Times New Roman" panose="02020603050405020304" pitchFamily="18" charset="0"/>
              </a:rPr>
              <a:t>5. People</a:t>
            </a:r>
            <a:r>
              <a:rPr lang="en-US"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This component is composed of the people in the organization that are responsible or play a role in designing, implementing, managing, administering and using the resources in the database. </a:t>
            </a:r>
          </a:p>
          <a:p>
            <a:pPr algn="just">
              <a:lnSpc>
                <a:spcPct val="150000"/>
              </a:lnSpc>
              <a:spcBef>
                <a:spcPts val="0"/>
              </a:spcBef>
              <a:buFont typeface="Wingdings" panose="05000000000000000000" pitchFamily="2" charset="2"/>
              <a:buChar char="§"/>
            </a:pPr>
            <a:r>
              <a:rPr lang="en-US" sz="2700" dirty="0">
                <a:latin typeface="Times New Roman" panose="02020603050405020304" pitchFamily="18" charset="0"/>
                <a:cs typeface="Times New Roman" panose="02020603050405020304" pitchFamily="18" charset="0"/>
              </a:rPr>
              <a:t>This component includes group of people  who are experts or user of DB</a:t>
            </a: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032429-0A0D-471A-BC96-20E9EAFFF060}" type="slidenum">
              <a:rPr lang="en-US" altLang="en-US" sz="1200" smtClean="0">
                <a:solidFill>
                  <a:srgbClr val="898989"/>
                </a:solidFill>
              </a:rPr>
              <a:pPr>
                <a:spcBef>
                  <a:spcPct val="0"/>
                </a:spcBef>
                <a:buFontTx/>
                <a:buNone/>
              </a:pPr>
              <a:t>53</a:t>
            </a:fld>
            <a:endParaRPr lang="en-US" altLang="en-US" sz="1200">
              <a:solidFill>
                <a:srgbClr val="898989"/>
              </a:solidFill>
            </a:endParaRPr>
          </a:p>
        </p:txBody>
      </p:sp>
    </p:spTree>
    <p:extLst>
      <p:ext uri="{BB962C8B-B14F-4D97-AF65-F5344CB8AC3E}">
        <p14:creationId xmlns:p14="http://schemas.microsoft.com/office/powerpoint/2010/main" val="298130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304800"/>
          </a:xfrm>
        </p:spPr>
        <p:txBody>
          <a:bodyPr>
            <a:noAutofit/>
          </a:bodyPr>
          <a:lstStyle/>
          <a:p>
            <a:r>
              <a:rPr lang="en-US" sz="2400" dirty="0">
                <a:latin typeface="Times New Roman" panose="02020603050405020304" pitchFamily="18" charset="0"/>
                <a:cs typeface="Times New Roman" panose="02020603050405020304" pitchFamily="18" charset="0"/>
              </a:rPr>
              <a:t>3. Database Development Life Cycle (DDLC)</a:t>
            </a:r>
          </a:p>
        </p:txBody>
      </p:sp>
      <p:sp>
        <p:nvSpPr>
          <p:cNvPr id="3" name="Content Placeholder 2"/>
          <p:cNvSpPr>
            <a:spLocks noGrp="1"/>
          </p:cNvSpPr>
          <p:nvPr>
            <p:ph idx="1"/>
          </p:nvPr>
        </p:nvSpPr>
        <p:spPr>
          <a:xfrm>
            <a:off x="0" y="304800"/>
            <a:ext cx="9144000" cy="6553200"/>
          </a:xfrm>
        </p:spPr>
        <p:txBody>
          <a:bodyPr>
            <a:noAutofit/>
          </a:bodyPr>
          <a:lstStyle/>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1. Planning</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is identifying information gap in an organization and propose a database solution to solve the problem.</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2. Analysis</a:t>
            </a:r>
            <a:r>
              <a:rPr 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concentrates more on fact finding about the problem or the opportunity.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Feasibility analysis, requirement determination and structuring, and selection of best design method are also performed at this phase. </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3. Design</a:t>
            </a:r>
            <a:r>
              <a:rPr 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phase is further divided into three sub-phases.</a:t>
            </a:r>
          </a:p>
        </p:txBody>
      </p:sp>
      <p:sp>
        <p:nvSpPr>
          <p:cNvPr id="5" name="Slide Number Placeholder 4"/>
          <p:cNvSpPr>
            <a:spLocks noGrp="1"/>
          </p:cNvSpPr>
          <p:nvPr>
            <p:ph type="sldNum" sz="quarter" idx="12"/>
          </p:nvPr>
        </p:nvSpPr>
        <p:spPr/>
        <p:txBody>
          <a:bodyPr/>
          <a:lstStyle/>
          <a:p>
            <a:fld id="{CCBC524D-8BAB-490B-9E71-BB2F1CB31A59}" type="slidenum">
              <a:rPr lang="en-US" smtClean="0"/>
              <a:t>54</a:t>
            </a:fld>
            <a:endParaRPr lang="en-US"/>
          </a:p>
        </p:txBody>
      </p:sp>
    </p:spTree>
    <p:extLst>
      <p:ext uri="{BB962C8B-B14F-4D97-AF65-F5344CB8AC3E}">
        <p14:creationId xmlns:p14="http://schemas.microsoft.com/office/powerpoint/2010/main" val="853400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304800"/>
          </a:xfrm>
        </p:spPr>
        <p:txBody>
          <a:bodyPr>
            <a:noAutofit/>
          </a:bodyPr>
          <a:lstStyle/>
          <a:p>
            <a:r>
              <a:rPr lang="en-US" sz="2400" dirty="0">
                <a:latin typeface="Times New Roman" panose="02020603050405020304" pitchFamily="18" charset="0"/>
                <a:cs typeface="Times New Roman" panose="02020603050405020304" pitchFamily="18" charset="0"/>
              </a:rPr>
              <a:t>3. Database Development Life Cycle (DDLC)</a:t>
            </a:r>
          </a:p>
        </p:txBody>
      </p:sp>
      <p:sp>
        <p:nvSpPr>
          <p:cNvPr id="3" name="Content Placeholder 2"/>
          <p:cNvSpPr>
            <a:spLocks noGrp="1"/>
          </p:cNvSpPr>
          <p:nvPr>
            <p:ph idx="1"/>
          </p:nvPr>
        </p:nvSpPr>
        <p:spPr>
          <a:xfrm>
            <a:off x="0" y="304800"/>
            <a:ext cx="9144000" cy="6553200"/>
          </a:xfrm>
        </p:spPr>
        <p:txBody>
          <a:bodyPr>
            <a:noAutofit/>
          </a:bodyPr>
          <a:lstStyle/>
          <a:p>
            <a:pPr marL="457200" indent="-457200" algn="just">
              <a:lnSpc>
                <a:spcPct val="150000"/>
              </a:lnSpc>
              <a:spcBef>
                <a:spcPts val="0"/>
              </a:spcBef>
              <a:buAutoNum type="alphaUcPeriod"/>
            </a:pPr>
            <a:r>
              <a:rPr lang="en-US" sz="2800" b="1" dirty="0">
                <a:latin typeface="Times New Roman" panose="02020603050405020304" pitchFamily="18" charset="0"/>
                <a:cs typeface="Times New Roman" panose="02020603050405020304" pitchFamily="18" charset="0"/>
              </a:rPr>
              <a:t>Conceptual Design</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Concise description of the data, relationship between data and constraints on the data.</a:t>
            </a:r>
          </a:p>
          <a:p>
            <a:pPr algn="just">
              <a:lnSpc>
                <a:spcPct val="15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There is no implementation or physical detail consideration.</a:t>
            </a:r>
          </a:p>
          <a:p>
            <a:pPr algn="just">
              <a:lnSpc>
                <a:spcPct val="15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Used to elicit and structure all information requirements</a:t>
            </a:r>
          </a:p>
          <a:p>
            <a:pPr marL="0" indent="0" algn="just">
              <a:lnSpc>
                <a:spcPct val="150000"/>
              </a:lnSpc>
              <a:spcBef>
                <a:spcPts val="0"/>
              </a:spcBef>
              <a:buNone/>
            </a:pPr>
            <a:r>
              <a:rPr lang="en-US" sz="2800" b="1" dirty="0">
                <a:latin typeface="Times New Roman" panose="02020603050405020304" pitchFamily="18" charset="0"/>
                <a:cs typeface="Times New Roman" panose="02020603050405020304" pitchFamily="18" charset="0"/>
              </a:rPr>
              <a:t>B. Logical Design</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It is a higher level conceptual abstraction with selected specific data model to implement the data structure.</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It is particular DBMS </a:t>
            </a:r>
            <a:r>
              <a:rPr lang="en-US" sz="2800" b="1" dirty="0">
                <a:latin typeface="Times New Roman" panose="02020603050405020304" pitchFamily="18" charset="0"/>
                <a:cs typeface="Times New Roman" panose="02020603050405020304" pitchFamily="18" charset="0"/>
              </a:rPr>
              <a:t>independent </a:t>
            </a:r>
            <a:r>
              <a:rPr lang="en-US" sz="2800" dirty="0">
                <a:latin typeface="Times New Roman" panose="02020603050405020304" pitchFamily="18" charset="0"/>
                <a:cs typeface="Times New Roman" panose="02020603050405020304" pitchFamily="18" charset="0"/>
              </a:rPr>
              <a:t>and with no other physical considerations.</a:t>
            </a:r>
          </a:p>
        </p:txBody>
      </p:sp>
      <p:sp>
        <p:nvSpPr>
          <p:cNvPr id="5" name="Slide Number Placeholder 4"/>
          <p:cNvSpPr>
            <a:spLocks noGrp="1"/>
          </p:cNvSpPr>
          <p:nvPr>
            <p:ph type="sldNum" sz="quarter" idx="12"/>
          </p:nvPr>
        </p:nvSpPr>
        <p:spPr/>
        <p:txBody>
          <a:bodyPr/>
          <a:lstStyle/>
          <a:p>
            <a:fld id="{CCBC524D-8BAB-490B-9E71-BB2F1CB31A59}" type="slidenum">
              <a:rPr lang="en-US" smtClean="0"/>
              <a:t>55</a:t>
            </a:fld>
            <a:endParaRPr lang="en-US" dirty="0"/>
          </a:p>
        </p:txBody>
      </p:sp>
    </p:spTree>
    <p:extLst>
      <p:ext uri="{BB962C8B-B14F-4D97-AF65-F5344CB8AC3E}">
        <p14:creationId xmlns:p14="http://schemas.microsoft.com/office/powerpoint/2010/main" val="9106348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304800"/>
          </a:xfrm>
        </p:spPr>
        <p:txBody>
          <a:bodyPr>
            <a:noAutofit/>
          </a:bodyPr>
          <a:lstStyle/>
          <a:p>
            <a:r>
              <a:rPr lang="en-US" sz="2400" dirty="0">
                <a:latin typeface="Times New Roman" panose="02020603050405020304" pitchFamily="18" charset="0"/>
                <a:cs typeface="Times New Roman" panose="02020603050405020304" pitchFamily="18" charset="0"/>
              </a:rPr>
              <a:t>3. Database Development Life Cycle (DDLC)</a:t>
            </a:r>
          </a:p>
        </p:txBody>
      </p:sp>
      <p:sp>
        <p:nvSpPr>
          <p:cNvPr id="3" name="Content Placeholder 2"/>
          <p:cNvSpPr>
            <a:spLocks noGrp="1"/>
          </p:cNvSpPr>
          <p:nvPr>
            <p:ph idx="1"/>
          </p:nvPr>
        </p:nvSpPr>
        <p:spPr>
          <a:xfrm>
            <a:off x="0" y="304800"/>
            <a:ext cx="9144000" cy="6553200"/>
          </a:xfrm>
        </p:spPr>
        <p:txBody>
          <a:bodyPr>
            <a:noAutofit/>
          </a:bodyPr>
          <a:lstStyle/>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C. Physical Design</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Physical implementation of the logical design of the database with respect to internal storage and file structure of the database for the selected DBMS.</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To develop all technology and organizational specification.</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4. Implementation</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testing and deployment of the designed database for use.</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5. Operation and Support</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Administering and maintaining the operation of the database system and providing support to users.</a:t>
            </a:r>
          </a:p>
          <a:p>
            <a:pPr marL="0"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CBC524D-8BAB-490B-9E71-BB2F1CB31A59}" type="slidenum">
              <a:rPr lang="en-US" smtClean="0"/>
              <a:t>56</a:t>
            </a:fld>
            <a:endParaRPr lang="en-US" dirty="0"/>
          </a:p>
        </p:txBody>
      </p:sp>
    </p:spTree>
    <p:extLst>
      <p:ext uri="{BB962C8B-B14F-4D97-AF65-F5344CB8AC3E}">
        <p14:creationId xmlns:p14="http://schemas.microsoft.com/office/powerpoint/2010/main" val="1666137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304800"/>
          </a:xfrm>
        </p:spPr>
        <p:txBody>
          <a:bodyPr>
            <a:normAutofit fontScale="90000"/>
          </a:bodyPr>
          <a:lstStyle/>
          <a:p>
            <a:r>
              <a:rPr lang="en-US" dirty="0">
                <a:latin typeface="Times New Roman" panose="02020603050405020304" pitchFamily="18" charset="0"/>
                <a:cs typeface="Times New Roman" panose="02020603050405020304" pitchFamily="18" charset="0"/>
              </a:rPr>
              <a:t>5. Roles in Database Design and Use</a:t>
            </a:r>
          </a:p>
        </p:txBody>
      </p:sp>
      <p:sp>
        <p:nvSpPr>
          <p:cNvPr id="3" name="Content Placeholder 2"/>
          <p:cNvSpPr>
            <a:spLocks noGrp="1"/>
          </p:cNvSpPr>
          <p:nvPr>
            <p:ph idx="1"/>
          </p:nvPr>
        </p:nvSpPr>
        <p:spPr>
          <a:xfrm>
            <a:off x="0" y="304801"/>
            <a:ext cx="9144000" cy="6553199"/>
          </a:xfrm>
        </p:spPr>
        <p:txBody>
          <a:bodyPr>
            <a:noAutofit/>
          </a:bodyPr>
          <a:lstStyle/>
          <a:p>
            <a:pPr algn="just">
              <a:lnSpc>
                <a:spcPct val="150000"/>
              </a:lnSpc>
              <a:spcBef>
                <a:spcPts val="0"/>
              </a:spcBef>
            </a:pPr>
            <a:r>
              <a:rPr lang="en-US" sz="2600" dirty="0">
                <a:latin typeface="Times New Roman" panose="02020603050405020304" pitchFamily="18" charset="0"/>
                <a:cs typeface="Times New Roman" panose="02020603050405020304" pitchFamily="18" charset="0"/>
              </a:rPr>
              <a:t>There are group of roles played by different stakeholders of the designing and operation of a database system. These are:</a:t>
            </a:r>
          </a:p>
          <a:p>
            <a:pPr marL="457200" indent="-457200" algn="just">
              <a:lnSpc>
                <a:spcPct val="150000"/>
              </a:lnSpc>
              <a:spcBef>
                <a:spcPts val="0"/>
              </a:spcBef>
              <a:buAutoNum type="arabicPeriod"/>
            </a:pPr>
            <a:r>
              <a:rPr lang="en-US" sz="2600" b="1" dirty="0">
                <a:solidFill>
                  <a:srgbClr val="FF0000"/>
                </a:solidFill>
                <a:latin typeface="Times New Roman" panose="02020603050405020304" pitchFamily="18" charset="0"/>
                <a:cs typeface="Times New Roman" panose="02020603050405020304" pitchFamily="18" charset="0"/>
              </a:rPr>
              <a:t>Database Administrator (DBA)</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Responsible to oversee, control and manage the database resources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Authorizing access to the database</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Coordinating and monitoring the use of the database</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Responsible for determining and acquiring hardware and software resources</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Accountable for problems like poor security, poor performance of the system</a:t>
            </a:r>
          </a:p>
        </p:txBody>
      </p:sp>
      <p:sp>
        <p:nvSpPr>
          <p:cNvPr id="5" name="Slide Number Placeholder 4"/>
          <p:cNvSpPr>
            <a:spLocks noGrp="1"/>
          </p:cNvSpPr>
          <p:nvPr>
            <p:ph type="sldNum" sz="quarter" idx="12"/>
          </p:nvPr>
        </p:nvSpPr>
        <p:spPr/>
        <p:txBody>
          <a:bodyPr/>
          <a:lstStyle/>
          <a:p>
            <a:fld id="{CCBC524D-8BAB-490B-9E71-BB2F1CB31A59}" type="slidenum">
              <a:rPr lang="en-US" smtClean="0"/>
              <a:t>57</a:t>
            </a:fld>
            <a:endParaRPr lang="en-US"/>
          </a:p>
        </p:txBody>
      </p:sp>
    </p:spTree>
    <p:extLst>
      <p:ext uri="{BB962C8B-B14F-4D97-AF65-F5344CB8AC3E}">
        <p14:creationId xmlns:p14="http://schemas.microsoft.com/office/powerpoint/2010/main" val="4007868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304800"/>
          </a:xfrm>
        </p:spPr>
        <p:txBody>
          <a:bodyPr>
            <a:normAutofit fontScale="90000"/>
          </a:bodyPr>
          <a:lstStyle/>
          <a:p>
            <a:r>
              <a:rPr lang="en-US" dirty="0">
                <a:latin typeface="Times New Roman" panose="02020603050405020304" pitchFamily="18" charset="0"/>
                <a:cs typeface="Times New Roman" panose="02020603050405020304" pitchFamily="18" charset="0"/>
              </a:rPr>
              <a:t>5. Roles in Database Design and Use------</a:t>
            </a:r>
          </a:p>
        </p:txBody>
      </p:sp>
      <p:sp>
        <p:nvSpPr>
          <p:cNvPr id="3" name="Content Placeholder 2"/>
          <p:cNvSpPr>
            <a:spLocks noGrp="1"/>
          </p:cNvSpPr>
          <p:nvPr>
            <p:ph idx="1"/>
          </p:nvPr>
        </p:nvSpPr>
        <p:spPr>
          <a:xfrm>
            <a:off x="0" y="304801"/>
            <a:ext cx="9144000" cy="6553199"/>
          </a:xfrm>
        </p:spPr>
        <p:txBody>
          <a:bodyPr>
            <a:noAutofit/>
          </a:bodyPr>
          <a:lstStyle/>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Involves in all steps of database development</a:t>
            </a:r>
          </a:p>
          <a:p>
            <a:pPr marL="0" indent="0" algn="just">
              <a:lnSpc>
                <a:spcPct val="150000"/>
              </a:lnSpc>
              <a:spcBef>
                <a:spcPts val="0"/>
              </a:spcBef>
              <a:buNone/>
            </a:pPr>
            <a:r>
              <a:rPr lang="en-US" sz="2400" b="1" dirty="0">
                <a:solidFill>
                  <a:srgbClr val="FF0000"/>
                </a:solidFill>
                <a:latin typeface="Times New Roman" panose="02020603050405020304" pitchFamily="18" charset="0"/>
                <a:cs typeface="Times New Roman" panose="02020603050405020304" pitchFamily="18" charset="0"/>
              </a:rPr>
              <a:t>2. Database Designer (DBD)</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Identifies the data to be stored and choose the appropriate structures to represent and store the data.</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Should understand the user requirement and should choose how the user views the database.</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Involve on the design phase before the implementation of the database system.</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Application Programmer and Systems Analyst</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System analyst determines the user requirement and how the user wants to view the database.</a:t>
            </a:r>
          </a:p>
        </p:txBody>
      </p:sp>
      <p:sp>
        <p:nvSpPr>
          <p:cNvPr id="5" name="Slide Number Placeholder 4"/>
          <p:cNvSpPr>
            <a:spLocks noGrp="1"/>
          </p:cNvSpPr>
          <p:nvPr>
            <p:ph type="sldNum" sz="quarter" idx="12"/>
          </p:nvPr>
        </p:nvSpPr>
        <p:spPr/>
        <p:txBody>
          <a:bodyPr/>
          <a:lstStyle/>
          <a:p>
            <a:fld id="{CCBC524D-8BAB-490B-9E71-BB2F1CB31A59}" type="slidenum">
              <a:rPr lang="en-US" smtClean="0"/>
              <a:t>58</a:t>
            </a:fld>
            <a:endParaRPr lang="en-US"/>
          </a:p>
        </p:txBody>
      </p:sp>
    </p:spTree>
    <p:extLst>
      <p:ext uri="{BB962C8B-B14F-4D97-AF65-F5344CB8AC3E}">
        <p14:creationId xmlns:p14="http://schemas.microsoft.com/office/powerpoint/2010/main" val="2383684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304800"/>
          </a:xfrm>
        </p:spPr>
        <p:txBody>
          <a:bodyPr>
            <a:normAutofit fontScale="90000"/>
          </a:bodyPr>
          <a:lstStyle/>
          <a:p>
            <a:r>
              <a:rPr lang="en-US" dirty="0">
                <a:latin typeface="Times New Roman" panose="02020603050405020304" pitchFamily="18" charset="0"/>
                <a:cs typeface="Times New Roman" panose="02020603050405020304" pitchFamily="18" charset="0"/>
              </a:rPr>
              <a:t>5. Roles in Database Design and Use------</a:t>
            </a:r>
          </a:p>
        </p:txBody>
      </p:sp>
      <p:sp>
        <p:nvSpPr>
          <p:cNvPr id="3" name="Content Placeholder 2"/>
          <p:cNvSpPr>
            <a:spLocks noGrp="1"/>
          </p:cNvSpPr>
          <p:nvPr>
            <p:ph idx="1"/>
          </p:nvPr>
        </p:nvSpPr>
        <p:spPr>
          <a:xfrm>
            <a:off x="0" y="304801"/>
            <a:ext cx="9144000" cy="6553199"/>
          </a:xfrm>
        </p:spPr>
        <p:txBody>
          <a:bodyPr>
            <a:noAutofit/>
          </a:bodyPr>
          <a:lstStyle/>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application programmer implements these specifications as programs; code, test, debug, document and maintain the application program.</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application programmer determines the interface on how to retrieve, insert, update and delete data in the database.</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application could use any high level programming language according to the availability, the facility and the required service.</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4. End Users</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Workers, whose job requires accessing the database frequently for various purposes, there are different group of users in this category. Like Naïve Users and  Sophisticated Users</a:t>
            </a:r>
          </a:p>
          <a:p>
            <a:pPr marL="0" indent="0" algn="just">
              <a:lnSpc>
                <a:spcPct val="150000"/>
              </a:lnSpc>
              <a:spcBef>
                <a:spcPts val="0"/>
              </a:spcBef>
              <a:buNone/>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CBC524D-8BAB-490B-9E71-BB2F1CB31A59}" type="slidenum">
              <a:rPr lang="en-US" smtClean="0"/>
              <a:t>59</a:t>
            </a:fld>
            <a:endParaRPr lang="en-US"/>
          </a:p>
        </p:txBody>
      </p:sp>
    </p:spTree>
    <p:extLst>
      <p:ext uri="{BB962C8B-B14F-4D97-AF65-F5344CB8AC3E}">
        <p14:creationId xmlns:p14="http://schemas.microsoft.com/office/powerpoint/2010/main" val="373406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CD7E216-5FE3-43DA-9485-22A5B16DAAFD}" type="slidenum">
              <a:rPr lang="en-US" altLang="en-US" sz="1200" smtClean="0">
                <a:solidFill>
                  <a:srgbClr val="898989"/>
                </a:solidFill>
              </a:rPr>
              <a:pPr>
                <a:spcBef>
                  <a:spcPct val="0"/>
                </a:spcBef>
                <a:buFontTx/>
                <a:buNone/>
              </a:pPr>
              <a:t>6</a:t>
            </a:fld>
            <a:endParaRPr lang="en-US" altLang="en-US" sz="1200">
              <a:solidFill>
                <a:srgbClr val="898989"/>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1215501"/>
              </p:ext>
            </p:extLst>
          </p:nvPr>
        </p:nvGraphicFramePr>
        <p:xfrm>
          <a:off x="0" y="0"/>
          <a:ext cx="9144000" cy="68580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996420129"/>
                    </a:ext>
                  </a:extLst>
                </a:gridCol>
                <a:gridCol w="7391400">
                  <a:extLst>
                    <a:ext uri="{9D8B030D-6E8A-4147-A177-3AD203B41FA5}">
                      <a16:colId xmlns:a16="http://schemas.microsoft.com/office/drawing/2014/main" val="1411048754"/>
                    </a:ext>
                  </a:extLst>
                </a:gridCol>
              </a:tblGrid>
              <a:tr h="686186">
                <a:tc>
                  <a:txBody>
                    <a:bodyPr/>
                    <a:lstStyle/>
                    <a:p>
                      <a:pPr algn="just">
                        <a:lnSpc>
                          <a:spcPct val="150000"/>
                        </a:lnSpc>
                      </a:pPr>
                      <a:endParaRPr lang="en-US" sz="2800" i="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sz="28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Course Description</a:t>
                      </a:r>
                      <a:r>
                        <a:rPr lang="en-GB" sz="2800" i="0" dirty="0">
                          <a:latin typeface="Times New Roman" panose="02020603050405020304" pitchFamily="18" charset="0"/>
                          <a:cs typeface="Times New Roman" panose="02020603050405020304" pitchFamily="18" charset="0"/>
                        </a:rPr>
                        <a:t>--------</a:t>
                      </a:r>
                      <a:endParaRPr lang="en-US" sz="280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2053198310"/>
                  </a:ext>
                </a:extLst>
              </a:tr>
              <a:tr h="6171814">
                <a:tc>
                  <a:txBody>
                    <a:bodyPr/>
                    <a:lstStyle/>
                    <a:p>
                      <a:pPr marL="0" marR="0" algn="just">
                        <a:lnSpc>
                          <a:spcPct val="150000"/>
                        </a:lnSpc>
                        <a:spcBef>
                          <a:spcPts val="0"/>
                        </a:spcBef>
                        <a:spcAft>
                          <a:spcPts val="0"/>
                        </a:spcAft>
                      </a:pPr>
                      <a:r>
                        <a:rPr lang="en-US" sz="24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Course Description</a:t>
                      </a:r>
                    </a:p>
                  </a:txBody>
                  <a:tcPr marL="51435" marR="51435" marT="0" marB="0"/>
                </a:tc>
                <a:tc>
                  <a:txBody>
                    <a:bodyPr/>
                    <a:lstStyle/>
                    <a:p>
                      <a:pPr marL="457200" indent="-457200" algn="just">
                        <a:lnSpc>
                          <a:spcPct val="150000"/>
                        </a:lnSpc>
                        <a:spcAft>
                          <a:spcPts val="0"/>
                        </a:spcAft>
                        <a:buFont typeface="Wingdings" panose="05000000000000000000" pitchFamily="2"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Relational data model is the model to be covered in depth therefore the course cover relational algebra and relational calculus, basic concepts and terminologies in relational data model and basic database development steps and tools used in this model. </a:t>
                      </a:r>
                    </a:p>
                    <a:p>
                      <a:pPr marL="457200" marR="0" lvl="0" indent="-4572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laboratory session teaches how to write different SQL statements to implement the database.</a:t>
                      </a:r>
                    </a:p>
                  </a:txBody>
                  <a:tcPr marL="68580" marR="68580" marT="0" marB="0"/>
                </a:tc>
                <a:extLst>
                  <a:ext uri="{0D108BD9-81ED-4DB2-BD59-A6C34878D82A}">
                    <a16:rowId xmlns:a16="http://schemas.microsoft.com/office/drawing/2014/main" val="1388874944"/>
                  </a:ext>
                </a:extLst>
              </a:tr>
            </a:tbl>
          </a:graphicData>
        </a:graphic>
      </p:graphicFrame>
    </p:spTree>
    <p:extLst>
      <p:ext uri="{BB962C8B-B14F-4D97-AF65-F5344CB8AC3E}">
        <p14:creationId xmlns:p14="http://schemas.microsoft.com/office/powerpoint/2010/main" val="22471332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2100" y="0"/>
            <a:ext cx="8699500" cy="228600"/>
          </a:xfrm>
        </p:spPr>
        <p:txBody>
          <a:bodyPr>
            <a:noAutofit/>
          </a:bodyPr>
          <a:lstStyle/>
          <a:p>
            <a:pPr eaLnBrk="1" hangingPunct="1"/>
            <a:r>
              <a:rPr lang="en-US" sz="2600" dirty="0">
                <a:solidFill>
                  <a:srgbClr val="0033CC"/>
                </a:solidFill>
                <a:latin typeface="Times New Roman" panose="02020603050405020304" pitchFamily="18" charset="0"/>
                <a:cs typeface="Times New Roman" panose="02020603050405020304" pitchFamily="18" charset="0"/>
              </a:rPr>
              <a:t>Example of a Database</a:t>
            </a:r>
          </a:p>
        </p:txBody>
      </p:sp>
      <p:sp>
        <p:nvSpPr>
          <p:cNvPr id="8195" name="Rectangle 3"/>
          <p:cNvSpPr>
            <a:spLocks noGrp="1" noChangeArrowheads="1"/>
          </p:cNvSpPr>
          <p:nvPr>
            <p:ph type="body" idx="1"/>
          </p:nvPr>
        </p:nvSpPr>
        <p:spPr>
          <a:xfrm>
            <a:off x="0" y="228601"/>
            <a:ext cx="9144000" cy="6492874"/>
          </a:xfrm>
        </p:spPr>
        <p:txBody>
          <a:bodyPr>
            <a:normAutofit/>
          </a:bodyPr>
          <a:lstStyle/>
          <a:p>
            <a:pPr marL="342900" lvl="1" indent="-342900" algn="just">
              <a:lnSpc>
                <a:spcPct val="150000"/>
              </a:lnSpc>
              <a:spcBef>
                <a:spcPts val="0"/>
              </a:spcBef>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Part of a UNIVERSITY environment.</a:t>
            </a:r>
            <a:r>
              <a:rPr lang="en-US" sz="2000" dirty="0">
                <a:latin typeface="Times New Roman" panose="02020603050405020304" pitchFamily="18" charset="0"/>
                <a:cs typeface="Times New Roman" panose="02020603050405020304" pitchFamily="18" charset="0"/>
              </a:rPr>
              <a:t> Information concerning students, courses, and grades in a university environment</a:t>
            </a:r>
          </a:p>
          <a:p>
            <a:pPr algn="just" eaLnBrk="1" hangingPunct="1">
              <a:lnSpc>
                <a:spcPct val="150000"/>
              </a:lnSpc>
              <a:spcBef>
                <a:spcPts val="0"/>
              </a:spcBef>
            </a:pPr>
            <a:r>
              <a:rPr lang="en-US" sz="2000" b="1" dirty="0">
                <a:solidFill>
                  <a:srgbClr val="000000"/>
                </a:solidFill>
                <a:latin typeface="Times New Roman" panose="02020603050405020304" pitchFamily="18" charset="0"/>
                <a:cs typeface="Times New Roman" panose="02020603050405020304" pitchFamily="18" charset="0"/>
              </a:rPr>
              <a:t>Some mini-world </a:t>
            </a:r>
            <a:r>
              <a:rPr lang="en-US" sz="2000" b="1" i="1" dirty="0">
                <a:solidFill>
                  <a:srgbClr val="000000"/>
                </a:solidFill>
                <a:latin typeface="Times New Roman" panose="02020603050405020304" pitchFamily="18" charset="0"/>
                <a:cs typeface="Times New Roman" panose="02020603050405020304" pitchFamily="18" charset="0"/>
              </a:rPr>
              <a:t>entities</a:t>
            </a:r>
            <a:r>
              <a:rPr lang="en-US" sz="2000" dirty="0">
                <a:solidFill>
                  <a:srgbClr val="000000"/>
                </a:solidFill>
                <a:latin typeface="Times New Roman" panose="02020603050405020304" pitchFamily="18" charset="0"/>
                <a:cs typeface="Times New Roman" panose="02020603050405020304" pitchFamily="18" charset="0"/>
              </a:rPr>
              <a:t>:</a:t>
            </a:r>
          </a:p>
          <a:p>
            <a:pPr lvl="1" algn="just" eaLnBrk="1" hangingPunct="1">
              <a:lnSpc>
                <a:spcPct val="150000"/>
              </a:lnSpc>
              <a:spcBef>
                <a:spcPts val="0"/>
              </a:spcBef>
            </a:pPr>
            <a:r>
              <a:rPr lang="en-US" sz="2000" dirty="0">
                <a:solidFill>
                  <a:srgbClr val="000000"/>
                </a:solidFill>
                <a:latin typeface="Times New Roman" panose="02020603050405020304" pitchFamily="18" charset="0"/>
                <a:cs typeface="Times New Roman" panose="02020603050405020304" pitchFamily="18" charset="0"/>
              </a:rPr>
              <a:t>STUDENTs</a:t>
            </a:r>
          </a:p>
          <a:p>
            <a:pPr lvl="1" algn="just" eaLnBrk="1" hangingPunct="1">
              <a:lnSpc>
                <a:spcPct val="150000"/>
              </a:lnSpc>
              <a:spcBef>
                <a:spcPts val="0"/>
              </a:spcBef>
            </a:pPr>
            <a:r>
              <a:rPr lang="en-US" sz="2000" dirty="0">
                <a:solidFill>
                  <a:srgbClr val="000000"/>
                </a:solidFill>
                <a:latin typeface="Times New Roman" panose="02020603050405020304" pitchFamily="18" charset="0"/>
                <a:cs typeface="Times New Roman" panose="02020603050405020304" pitchFamily="18" charset="0"/>
              </a:rPr>
              <a:t>COURSEs</a:t>
            </a:r>
          </a:p>
          <a:p>
            <a:pPr lvl="1" algn="just" eaLnBrk="1" hangingPunct="1">
              <a:lnSpc>
                <a:spcPct val="150000"/>
              </a:lnSpc>
              <a:spcBef>
                <a:spcPts val="0"/>
              </a:spcBef>
            </a:pPr>
            <a:r>
              <a:rPr lang="en-US" sz="2000" dirty="0">
                <a:solidFill>
                  <a:srgbClr val="000000"/>
                </a:solidFill>
                <a:latin typeface="Times New Roman" panose="02020603050405020304" pitchFamily="18" charset="0"/>
                <a:cs typeface="Times New Roman" panose="02020603050405020304" pitchFamily="18" charset="0"/>
              </a:rPr>
              <a:t>SECTIONs (of COURSEs)</a:t>
            </a:r>
          </a:p>
          <a:p>
            <a:pPr lvl="1" algn="just" eaLnBrk="1" hangingPunct="1">
              <a:lnSpc>
                <a:spcPct val="150000"/>
              </a:lnSpc>
              <a:spcBef>
                <a:spcPts val="0"/>
              </a:spcBef>
            </a:pPr>
            <a:r>
              <a:rPr lang="en-US" sz="2000" dirty="0">
                <a:solidFill>
                  <a:srgbClr val="000000"/>
                </a:solidFill>
                <a:latin typeface="Times New Roman" panose="02020603050405020304" pitchFamily="18" charset="0"/>
                <a:cs typeface="Times New Roman" panose="02020603050405020304" pitchFamily="18" charset="0"/>
              </a:rPr>
              <a:t>DEPARTMENTs</a:t>
            </a:r>
          </a:p>
          <a:p>
            <a:pPr lvl="1" algn="just" eaLnBrk="1" hangingPunct="1">
              <a:lnSpc>
                <a:spcPct val="150000"/>
              </a:lnSpc>
              <a:spcBef>
                <a:spcPts val="0"/>
              </a:spcBef>
            </a:pPr>
            <a:r>
              <a:rPr lang="en-US" sz="2000" dirty="0">
                <a:solidFill>
                  <a:srgbClr val="000000"/>
                </a:solidFill>
                <a:latin typeface="Times New Roman" panose="02020603050405020304" pitchFamily="18" charset="0"/>
                <a:cs typeface="Times New Roman" panose="02020603050405020304" pitchFamily="18" charset="0"/>
              </a:rPr>
              <a:t>INSTRUCTORs</a:t>
            </a:r>
          </a:p>
          <a:p>
            <a:pPr eaLnBrk="1" hangingPunct="1">
              <a:lnSpc>
                <a:spcPct val="90000"/>
              </a:lnSpc>
              <a:buFont typeface="Wingdings" pitchFamily="2" charset="2"/>
              <a:buNone/>
            </a:pPr>
            <a:r>
              <a:rPr lang="en-US" sz="2000" dirty="0">
                <a:solidFill>
                  <a:srgbClr val="000000"/>
                </a:solidFill>
                <a:latin typeface="Times New Roman" pitchFamily="18" charset="0"/>
              </a:rPr>
              <a:t>.</a:t>
            </a:r>
            <a:endParaRPr lang="en-US" sz="2000" dirty="0">
              <a:latin typeface="Times New Roman" pitchFamily="18" charset="0"/>
            </a:endParaRPr>
          </a:p>
        </p:txBody>
      </p:sp>
      <p:sp>
        <p:nvSpPr>
          <p:cNvPr id="8196" name="Rectangle 3"/>
          <p:cNvSpPr>
            <a:spLocks noChangeArrowheads="1"/>
          </p:cNvSpPr>
          <p:nvPr/>
        </p:nvSpPr>
        <p:spPr bwMode="auto">
          <a:xfrm>
            <a:off x="0" y="3825874"/>
            <a:ext cx="8229600" cy="3032125"/>
          </a:xfrm>
          <a:prstGeom prst="rect">
            <a:avLst/>
          </a:prstGeom>
          <a:noFill/>
          <a:ln w="9525">
            <a:noFill/>
            <a:miter lim="800000"/>
            <a:headEnd/>
            <a:tailEnd/>
          </a:ln>
        </p:spPr>
        <p:txBody>
          <a:bodyPr/>
          <a:lstStyle/>
          <a:p>
            <a:pPr marL="342900" indent="-342900">
              <a:lnSpc>
                <a:spcPct val="150000"/>
              </a:lnSpc>
              <a:buFont typeface="Wingdings" panose="05000000000000000000" pitchFamily="2" charset="2"/>
              <a:buChar char="Ø"/>
            </a:pPr>
            <a:r>
              <a:rPr lang="en-US" sz="2000" b="1" dirty="0">
                <a:solidFill>
                  <a:srgbClr val="000000"/>
                </a:solidFill>
                <a:latin typeface="Times New Roman" pitchFamily="18" charset="0"/>
              </a:rPr>
              <a:t>Some mini-world relationships</a:t>
            </a:r>
            <a:r>
              <a:rPr lang="en-US" sz="2000" dirty="0">
                <a:solidFill>
                  <a:srgbClr val="000000"/>
                </a:solidFill>
                <a:latin typeface="Times New Roman" pitchFamily="18" charset="0"/>
              </a:rPr>
              <a:t>:</a:t>
            </a:r>
          </a:p>
          <a:p>
            <a:pPr marL="800100" lvl="1" indent="-342900">
              <a:lnSpc>
                <a:spcPct val="150000"/>
              </a:lnSpc>
              <a:buFont typeface="Wingdings" panose="05000000000000000000" pitchFamily="2" charset="2"/>
              <a:buChar char="§"/>
            </a:pPr>
            <a:r>
              <a:rPr lang="en-US" dirty="0">
                <a:solidFill>
                  <a:srgbClr val="000000"/>
                </a:solidFill>
                <a:latin typeface="Times New Roman" pitchFamily="18" charset="0"/>
              </a:rPr>
              <a:t>SECTIONs are of  specific COURSEs</a:t>
            </a:r>
          </a:p>
          <a:p>
            <a:pPr marL="800100" lvl="1" indent="-342900">
              <a:lnSpc>
                <a:spcPct val="150000"/>
              </a:lnSpc>
              <a:buFont typeface="Wingdings" panose="05000000000000000000" pitchFamily="2" charset="2"/>
              <a:buChar char="§"/>
            </a:pPr>
            <a:r>
              <a:rPr lang="en-US" dirty="0">
                <a:solidFill>
                  <a:srgbClr val="000000"/>
                </a:solidFill>
                <a:latin typeface="Times New Roman" pitchFamily="18" charset="0"/>
              </a:rPr>
              <a:t>STUDENTs take  SECTIONs</a:t>
            </a:r>
          </a:p>
          <a:p>
            <a:pPr marL="800100" lvl="1" indent="-342900">
              <a:lnSpc>
                <a:spcPct val="150000"/>
              </a:lnSpc>
              <a:buFont typeface="Wingdings" panose="05000000000000000000" pitchFamily="2" charset="2"/>
              <a:buChar char="§"/>
            </a:pPr>
            <a:r>
              <a:rPr lang="en-US" dirty="0">
                <a:solidFill>
                  <a:srgbClr val="000000"/>
                </a:solidFill>
                <a:latin typeface="Times New Roman" pitchFamily="18" charset="0"/>
              </a:rPr>
              <a:t>COURSEs have  prerequisite COURSEs</a:t>
            </a:r>
          </a:p>
          <a:p>
            <a:pPr marL="800100" lvl="1" indent="-342900">
              <a:lnSpc>
                <a:spcPct val="150000"/>
              </a:lnSpc>
              <a:buFont typeface="Wingdings" panose="05000000000000000000" pitchFamily="2" charset="2"/>
              <a:buChar char="§"/>
            </a:pPr>
            <a:r>
              <a:rPr lang="en-US" dirty="0">
                <a:solidFill>
                  <a:srgbClr val="000000"/>
                </a:solidFill>
                <a:latin typeface="Times New Roman" pitchFamily="18" charset="0"/>
              </a:rPr>
              <a:t>INSTRUCTORs teach  SECTIONs</a:t>
            </a:r>
          </a:p>
          <a:p>
            <a:pPr marL="800100" lvl="1" indent="-342900">
              <a:lnSpc>
                <a:spcPct val="150000"/>
              </a:lnSpc>
              <a:buFont typeface="Wingdings" panose="05000000000000000000" pitchFamily="2" charset="2"/>
              <a:buChar char="§"/>
            </a:pPr>
            <a:r>
              <a:rPr lang="en-US" dirty="0">
                <a:solidFill>
                  <a:srgbClr val="000000"/>
                </a:solidFill>
                <a:latin typeface="Times New Roman" pitchFamily="18" charset="0"/>
              </a:rPr>
              <a:t>COURSEs are offered by  DEPARTMENTs</a:t>
            </a:r>
          </a:p>
          <a:p>
            <a:pPr marL="800100" lvl="1" indent="-342900">
              <a:lnSpc>
                <a:spcPct val="150000"/>
              </a:lnSpc>
              <a:buFont typeface="Wingdings" panose="05000000000000000000" pitchFamily="2" charset="2"/>
              <a:buChar char="§"/>
            </a:pPr>
            <a:r>
              <a:rPr lang="en-US" dirty="0">
                <a:solidFill>
                  <a:srgbClr val="000000"/>
                </a:solidFill>
                <a:latin typeface="Times New Roman" pitchFamily="18" charset="0"/>
              </a:rPr>
              <a:t>STUDENTs major in  DEPARTMENTs</a:t>
            </a:r>
          </a:p>
          <a:p>
            <a:pPr marL="1257300" lvl="2" indent="-342900">
              <a:lnSpc>
                <a:spcPct val="150000"/>
              </a:lnSpc>
              <a:buFont typeface="Wingdings" panose="05000000000000000000" pitchFamily="2" charset="2"/>
              <a:buChar char="§"/>
            </a:pPr>
            <a:endParaRPr lang="en-US" dirty="0">
              <a:solidFill>
                <a:srgbClr val="000000"/>
              </a:solidFill>
              <a:latin typeface="Times New Roman" pitchFamily="18" charset="0"/>
            </a:endParaRPr>
          </a:p>
          <a:p>
            <a:pPr marL="342900" indent="-342900">
              <a:lnSpc>
                <a:spcPct val="150000"/>
              </a:lnSpc>
              <a:buFont typeface="Wingdings" panose="05000000000000000000" pitchFamily="2" charset="2"/>
              <a:buChar char="§"/>
            </a:pPr>
            <a:endParaRPr lang="en-US" dirty="0">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B8A085F3-0579-4209-A2B1-08D74A200BE2}" type="slidenum">
              <a:rPr lang="en-US" smtClean="0"/>
              <a:pPr>
                <a:defRPr/>
              </a:pPr>
              <a:t>60</a:t>
            </a:fld>
            <a:endParaRPr lang="en-US"/>
          </a:p>
        </p:txBody>
      </p:sp>
    </p:spTree>
    <p:extLst>
      <p:ext uri="{BB962C8B-B14F-4D97-AF65-F5344CB8AC3E}">
        <p14:creationId xmlns:p14="http://schemas.microsoft.com/office/powerpoint/2010/main" val="17083230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endParaRPr lang="en-US"/>
          </a:p>
        </p:txBody>
      </p:sp>
      <p:sp>
        <p:nvSpPr>
          <p:cNvPr id="9219" name="Content Placeholder 2"/>
          <p:cNvSpPr>
            <a:spLocks noGrp="1"/>
          </p:cNvSpPr>
          <p:nvPr>
            <p:ph idx="1"/>
          </p:nvPr>
        </p:nvSpPr>
        <p:spPr/>
        <p:txBody>
          <a:bodyPr/>
          <a:lstStyle/>
          <a:p>
            <a:pPr eaLnBrk="1" hangingPunct="1"/>
            <a:endParaRPr lang="en-US"/>
          </a:p>
        </p:txBody>
      </p:sp>
      <p:pic>
        <p:nvPicPr>
          <p:cNvPr id="9220" name="Picture 2"/>
          <p:cNvPicPr>
            <a:picLocks noChangeAspect="1" noChangeArrowheads="1"/>
          </p:cNvPicPr>
          <p:nvPr/>
        </p:nvPicPr>
        <p:blipFill>
          <a:blip r:embed="rId2"/>
          <a:srcRect/>
          <a:stretch>
            <a:fillRect/>
          </a:stretch>
        </p:blipFill>
        <p:spPr bwMode="auto">
          <a:xfrm>
            <a:off x="0" y="184150"/>
            <a:ext cx="9058275" cy="62071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717C2524-1DF9-4782-AD3C-2B46E03160F4}" type="slidenum">
              <a:rPr lang="en-US" smtClean="0"/>
              <a:pPr>
                <a:defRPr/>
              </a:pPr>
              <a:t>61</a:t>
            </a:fld>
            <a:endParaRPr lang="en-US"/>
          </a:p>
        </p:txBody>
      </p:sp>
    </p:spTree>
    <p:extLst>
      <p:ext uri="{BB962C8B-B14F-4D97-AF65-F5344CB8AC3E}">
        <p14:creationId xmlns:p14="http://schemas.microsoft.com/office/powerpoint/2010/main" val="18097248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11125" y="609600"/>
            <a:ext cx="8866188" cy="49561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626F6894-7AAB-4C9A-960C-24EEDB0A34D1}" type="slidenum">
              <a:rPr lang="en-US" smtClean="0"/>
              <a:pPr>
                <a:defRPr/>
              </a:pPr>
              <a:t>62</a:t>
            </a:fld>
            <a:endParaRPr lang="en-US"/>
          </a:p>
        </p:txBody>
      </p:sp>
    </p:spTree>
    <p:extLst>
      <p:ext uri="{BB962C8B-B14F-4D97-AF65-F5344CB8AC3E}">
        <p14:creationId xmlns:p14="http://schemas.microsoft.com/office/powerpoint/2010/main" val="2314292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6"/>
          <p:cNvSpPr>
            <a:spLocks noGrp="1"/>
          </p:cNvSpPr>
          <p:nvPr>
            <p:ph type="title"/>
          </p:nvPr>
        </p:nvSpPr>
        <p:spPr>
          <a:xfrm>
            <a:off x="457200" y="76200"/>
            <a:ext cx="8229600" cy="334962"/>
          </a:xfrm>
        </p:spPr>
        <p:txBody>
          <a:bodyPr>
            <a:noAutofit/>
          </a:bodyPr>
          <a:lstStyle/>
          <a:p>
            <a:r>
              <a:rPr lang="en-US" sz="2400" dirty="0">
                <a:latin typeface="Times New Roman" panose="02020603050405020304" pitchFamily="18" charset="0"/>
                <a:cs typeface="Times New Roman" panose="02020603050405020304" pitchFamily="18" charset="0"/>
              </a:rPr>
              <a:t>An Example (cont'd.)</a:t>
            </a:r>
          </a:p>
        </p:txBody>
      </p:sp>
      <p:sp>
        <p:nvSpPr>
          <p:cNvPr id="17411" name="Content Placeholder 2"/>
          <p:cNvSpPr>
            <a:spLocks noGrp="1"/>
          </p:cNvSpPr>
          <p:nvPr>
            <p:ph idx="1"/>
          </p:nvPr>
        </p:nvSpPr>
        <p:spPr>
          <a:xfrm>
            <a:off x="0" y="457201"/>
            <a:ext cx="9067800" cy="1981200"/>
          </a:xfrm>
        </p:spPr>
        <p:txBody>
          <a:bodyPr>
            <a:noAutofit/>
          </a:bodyPr>
          <a:lstStyle/>
          <a:p>
            <a:r>
              <a:rPr lang="en-US" sz="2300" dirty="0">
                <a:latin typeface="Times New Roman" panose="02020603050405020304" pitchFamily="18" charset="0"/>
                <a:cs typeface="Times New Roman" panose="02020603050405020304" pitchFamily="18" charset="0"/>
              </a:rPr>
              <a:t>Construct UNIVERSITY database</a:t>
            </a:r>
          </a:p>
          <a:p>
            <a:pPr lvl="1"/>
            <a:r>
              <a:rPr lang="en-US" dirty="0">
                <a:latin typeface="Times New Roman" panose="02020603050405020304" pitchFamily="18" charset="0"/>
                <a:cs typeface="Times New Roman" panose="02020603050405020304" pitchFamily="18" charset="0"/>
              </a:rPr>
              <a:t>Store data to represent each student, course, section, grade report, and prerequisite as a record in appropriate file</a:t>
            </a:r>
          </a:p>
          <a:p>
            <a:pPr>
              <a:buFont typeface="Wingdings" panose="05000000000000000000" pitchFamily="2" charset="2"/>
              <a:buChar char="§"/>
            </a:pPr>
            <a:r>
              <a:rPr lang="en-US" sz="2300" dirty="0">
                <a:latin typeface="Times New Roman" panose="02020603050405020304" pitchFamily="18" charset="0"/>
                <a:cs typeface="Times New Roman" panose="02020603050405020304" pitchFamily="18" charset="0"/>
              </a:rPr>
              <a:t>Relationships among the records</a:t>
            </a:r>
          </a:p>
          <a:p>
            <a:pPr>
              <a:buFont typeface="Wingdings" panose="05000000000000000000" pitchFamily="2" charset="2"/>
              <a:buChar char="§"/>
            </a:pPr>
            <a:r>
              <a:rPr lang="en-US" sz="2300" dirty="0">
                <a:latin typeface="Times New Roman" panose="02020603050405020304" pitchFamily="18" charset="0"/>
                <a:cs typeface="Times New Roman" panose="02020603050405020304" pitchFamily="18" charset="0"/>
              </a:rPr>
              <a:t>Manipulation involves querying and updating</a:t>
            </a:r>
          </a:p>
        </p:txBody>
      </p:sp>
      <p:sp>
        <p:nvSpPr>
          <p:cNvPr id="4" name="Content Placeholder 2"/>
          <p:cNvSpPr txBox="1">
            <a:spLocks/>
          </p:cNvSpPr>
          <p:nvPr/>
        </p:nvSpPr>
        <p:spPr>
          <a:xfrm>
            <a:off x="0" y="2590800"/>
            <a:ext cx="9067800" cy="1905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itchFamily="2" charset="2"/>
              <a:buChar char="Ø"/>
              <a:defRPr sz="25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300" kern="1200">
                <a:solidFill>
                  <a:schemeClr val="tx1"/>
                </a:solidFill>
                <a:latin typeface="+mn-lt"/>
                <a:ea typeface="+mn-ea"/>
                <a:cs typeface="+mn-cs"/>
              </a:defRPr>
            </a:lvl2pPr>
            <a:lvl3pPr marL="1143000" indent="-228600" algn="l" defTabSz="914400" rtl="0" eaLnBrk="1" latinLnBrk="0" hangingPunct="1">
              <a:spcBef>
                <a:spcPct val="20000"/>
              </a:spcBef>
              <a:buFontTx/>
              <a:buBlip>
                <a:blip r:embed="rId2"/>
              </a:buBlip>
              <a:defRPr sz="23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dirty="0">
                <a:solidFill>
                  <a:srgbClr val="FF0000"/>
                </a:solidFill>
                <a:latin typeface="Times New Roman" panose="02020603050405020304" pitchFamily="18" charset="0"/>
                <a:cs typeface="Times New Roman" panose="02020603050405020304" pitchFamily="18" charset="0"/>
              </a:rPr>
              <a:t>Examples of queries:</a:t>
            </a:r>
          </a:p>
          <a:p>
            <a:pPr lvl="1"/>
            <a:r>
              <a:rPr lang="en-US" dirty="0">
                <a:latin typeface="Times New Roman" panose="02020603050405020304" pitchFamily="18" charset="0"/>
                <a:cs typeface="Times New Roman" panose="02020603050405020304" pitchFamily="18" charset="0"/>
              </a:rPr>
              <a:t>Retrieve the transcript</a:t>
            </a:r>
          </a:p>
          <a:p>
            <a:pPr lvl="1"/>
            <a:r>
              <a:rPr lang="en-US" sz="2000" dirty="0">
                <a:latin typeface="Times New Roman" panose="02020603050405020304" pitchFamily="18" charset="0"/>
                <a:cs typeface="Times New Roman" panose="02020603050405020304" pitchFamily="18" charset="0"/>
              </a:rPr>
              <a:t>List the names of students who took the section of the ‘Database’ course offered in fall 2013 and their grades in that section</a:t>
            </a:r>
          </a:p>
          <a:p>
            <a:pPr lvl="1"/>
            <a:r>
              <a:rPr lang="en-US" dirty="0">
                <a:latin typeface="Times New Roman" panose="02020603050405020304" pitchFamily="18" charset="0"/>
                <a:cs typeface="Times New Roman" panose="02020603050405020304" pitchFamily="18" charset="0"/>
              </a:rPr>
              <a:t>List the prerequisites of the ‘</a:t>
            </a:r>
            <a:r>
              <a:rPr lang="en-US" b="1" dirty="0">
                <a:latin typeface="Times New Roman" panose="02020603050405020304" pitchFamily="18" charset="0"/>
                <a:cs typeface="Times New Roman" panose="02020603050405020304" pitchFamily="18" charset="0"/>
              </a:rPr>
              <a:t>Fundaments of Database</a:t>
            </a:r>
            <a:r>
              <a:rPr lang="en-US" dirty="0">
                <a:latin typeface="Times New Roman" panose="02020603050405020304" pitchFamily="18" charset="0"/>
                <a:cs typeface="Times New Roman" panose="02020603050405020304" pitchFamily="18" charset="0"/>
              </a:rPr>
              <a:t>’ course</a:t>
            </a:r>
          </a:p>
        </p:txBody>
      </p:sp>
      <p:sp>
        <p:nvSpPr>
          <p:cNvPr id="5" name="Content Placeholder 2"/>
          <p:cNvSpPr txBox="1">
            <a:spLocks/>
          </p:cNvSpPr>
          <p:nvPr/>
        </p:nvSpPr>
        <p:spPr>
          <a:xfrm>
            <a:off x="0" y="4648200"/>
            <a:ext cx="90678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25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300" kern="1200">
                <a:solidFill>
                  <a:schemeClr val="tx1"/>
                </a:solidFill>
                <a:latin typeface="+mn-lt"/>
                <a:ea typeface="+mn-ea"/>
                <a:cs typeface="+mn-cs"/>
              </a:defRPr>
            </a:lvl2pPr>
            <a:lvl3pPr marL="1143000" indent="-228600" algn="l" defTabSz="914400" rtl="0" eaLnBrk="1" latinLnBrk="0" hangingPunct="1">
              <a:spcBef>
                <a:spcPct val="20000"/>
              </a:spcBef>
              <a:buFontTx/>
              <a:buBlip>
                <a:blip r:embed="rId2"/>
              </a:buBlip>
              <a:defRPr sz="23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FF0000"/>
                </a:solidFill>
                <a:latin typeface="Times New Roman" panose="02020603050405020304" pitchFamily="18" charset="0"/>
                <a:cs typeface="Times New Roman" panose="02020603050405020304" pitchFamily="18" charset="0"/>
              </a:rPr>
              <a:t>Examples of updates:</a:t>
            </a:r>
          </a:p>
          <a:p>
            <a:pPr lvl="1"/>
            <a:r>
              <a:rPr lang="en-US" dirty="0">
                <a:latin typeface="Times New Roman" panose="02020603050405020304" pitchFamily="18" charset="0"/>
                <a:cs typeface="Times New Roman" panose="02020603050405020304" pitchFamily="18" charset="0"/>
              </a:rPr>
              <a:t>Change the class of ‘Lemma’ to sophomore</a:t>
            </a:r>
          </a:p>
          <a:p>
            <a:pPr lvl="1"/>
            <a:r>
              <a:rPr lang="en-US" dirty="0">
                <a:latin typeface="Times New Roman" panose="02020603050405020304" pitchFamily="18" charset="0"/>
                <a:cs typeface="Times New Roman" panose="02020603050405020304" pitchFamily="18" charset="0"/>
              </a:rPr>
              <a:t>Create a new section for the ‘Database’ course for this semester</a:t>
            </a:r>
          </a:p>
          <a:p>
            <a:pPr lvl="1"/>
            <a:r>
              <a:rPr lang="en-US" dirty="0">
                <a:latin typeface="Times New Roman" panose="02020603050405020304" pitchFamily="18" charset="0"/>
                <a:cs typeface="Times New Roman" panose="02020603050405020304" pitchFamily="18" charset="0"/>
              </a:rPr>
              <a:t>Enter a grade of ‘A’ for ‘Lemma’ in the ‘Database’ section of last semester</a:t>
            </a:r>
          </a:p>
        </p:txBody>
      </p:sp>
      <p:sp>
        <p:nvSpPr>
          <p:cNvPr id="2" name="Slide Number Placeholder 1"/>
          <p:cNvSpPr>
            <a:spLocks noGrp="1"/>
          </p:cNvSpPr>
          <p:nvPr>
            <p:ph type="sldNum" sz="quarter" idx="12"/>
          </p:nvPr>
        </p:nvSpPr>
        <p:spPr/>
        <p:txBody>
          <a:bodyPr/>
          <a:lstStyle/>
          <a:p>
            <a:fld id="{CCBC524D-8BAB-490B-9E71-BB2F1CB31A59}" type="slidenum">
              <a:rPr lang="en-US" smtClean="0"/>
              <a:t>63</a:t>
            </a:fld>
            <a:endParaRPr lang="en-US"/>
          </a:p>
        </p:txBody>
      </p:sp>
    </p:spTree>
    <p:extLst>
      <p:ext uri="{BB962C8B-B14F-4D97-AF65-F5344CB8AC3E}">
        <p14:creationId xmlns:p14="http://schemas.microsoft.com/office/powerpoint/2010/main" val="16804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0"/>
            <a:ext cx="8229600" cy="573182"/>
          </a:xfrm>
        </p:spPr>
        <p:txBody>
          <a:bodyPr>
            <a:normAutofit/>
          </a:bodyPr>
          <a:lstStyle/>
          <a:p>
            <a:r>
              <a:rPr lang="en-US" dirty="0">
                <a:latin typeface="Times New Roman" panose="02020603050405020304" pitchFamily="18" charset="0"/>
                <a:cs typeface="Times New Roman" panose="02020603050405020304" pitchFamily="18" charset="0"/>
              </a:rPr>
              <a:t>Typical DBMS Structure/</a:t>
            </a:r>
            <a:r>
              <a:rPr lang="en-US" dirty="0">
                <a:solidFill>
                  <a:schemeClr val="hlink"/>
                </a:solidFill>
                <a:latin typeface="Times New Roman" panose="02020603050405020304" pitchFamily="18" charset="0"/>
                <a:cs typeface="Times New Roman" panose="02020603050405020304" pitchFamily="18" charset="0"/>
              </a:rPr>
              <a:t>Database System</a:t>
            </a:r>
            <a:endParaRPr lang="en-US"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CBC524D-8BAB-490B-9E71-BB2F1CB31A59}" type="slidenum">
              <a:rPr lang="en-US" smtClean="0"/>
              <a:t>64</a:t>
            </a:fld>
            <a:endParaRPr lang="en-US"/>
          </a:p>
        </p:txBody>
      </p:sp>
      <p:pic>
        <p:nvPicPr>
          <p:cNvPr id="4" name="Picture 3"/>
          <p:cNvPicPr>
            <a:picLocks noChangeAspect="1"/>
          </p:cNvPicPr>
          <p:nvPr/>
        </p:nvPicPr>
        <p:blipFill>
          <a:blip r:embed="rId2"/>
          <a:stretch>
            <a:fillRect/>
          </a:stretch>
        </p:blipFill>
        <p:spPr>
          <a:xfrm>
            <a:off x="304800" y="914399"/>
            <a:ext cx="8791242" cy="5465859"/>
          </a:xfrm>
          <a:prstGeom prst="rect">
            <a:avLst/>
          </a:prstGeom>
        </p:spPr>
      </p:pic>
    </p:spTree>
    <p:extLst>
      <p:ext uri="{BB962C8B-B14F-4D97-AF65-F5344CB8AC3E}">
        <p14:creationId xmlns:p14="http://schemas.microsoft.com/office/powerpoint/2010/main" val="1583103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381000"/>
          </a:xfrm>
        </p:spPr>
        <p:txBody>
          <a:bodyPr>
            <a:normAutofit fontScale="90000"/>
          </a:bodyPr>
          <a:lstStyle/>
          <a:p>
            <a:pPr eaLnBrk="1" hangingPunct="1"/>
            <a:r>
              <a:rPr lang="en-US" dirty="0">
                <a:latin typeface="Times New Roman" panose="02020603050405020304" pitchFamily="18" charset="0"/>
                <a:cs typeface="Times New Roman" panose="02020603050405020304" pitchFamily="18" charset="0"/>
              </a:rPr>
              <a:t>DBMS Components(Structure)</a:t>
            </a:r>
          </a:p>
        </p:txBody>
      </p:sp>
      <p:sp>
        <p:nvSpPr>
          <p:cNvPr id="34819" name="Rectangle 3"/>
          <p:cNvSpPr>
            <a:spLocks noGrp="1" noChangeArrowheads="1"/>
          </p:cNvSpPr>
          <p:nvPr>
            <p:ph idx="1"/>
          </p:nvPr>
        </p:nvSpPr>
        <p:spPr>
          <a:xfrm>
            <a:off x="0" y="381000"/>
            <a:ext cx="9144000" cy="6477000"/>
          </a:xfrm>
        </p:spPr>
        <p:txBody>
          <a:bodyPr>
            <a:normAutofit fontScale="92500" lnSpcReduction="10000"/>
          </a:bodyPr>
          <a:lstStyle/>
          <a:p>
            <a:pPr marL="514350" indent="-514350" algn="just" eaLnBrk="1" hangingPunct="1">
              <a:lnSpc>
                <a:spcPct val="150000"/>
              </a:lnSpc>
              <a:spcBef>
                <a:spcPts val="0"/>
              </a:spcBef>
              <a:buAutoNum type="arabicPeriod"/>
            </a:pPr>
            <a:r>
              <a:rPr lang="en-US" sz="2800" b="1" dirty="0">
                <a:solidFill>
                  <a:srgbClr val="FF0000"/>
                </a:solidFill>
                <a:latin typeface="Times New Roman" panose="02020603050405020304" pitchFamily="18" charset="0"/>
                <a:cs typeface="Times New Roman" panose="02020603050405020304" pitchFamily="18" charset="0"/>
              </a:rPr>
              <a:t>Disk space (storage) manager </a:t>
            </a:r>
            <a:endParaRPr lang="en-US" sz="28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responsible for interaction with the OS file system</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Allows other levels of the DBMS to consider the data as a collection of pages</a:t>
            </a:r>
          </a:p>
          <a:p>
            <a:pPr marL="0" indent="0" algn="just" eaLnBrk="1" hangingPunct="1">
              <a:lnSpc>
                <a:spcPct val="150000"/>
              </a:lnSpc>
              <a:spcBef>
                <a:spcPts val="0"/>
              </a:spcBef>
              <a:buNone/>
            </a:pPr>
            <a:r>
              <a:rPr lang="en-US" sz="2800" b="1" dirty="0">
                <a:solidFill>
                  <a:srgbClr val="FF0000"/>
                </a:solidFill>
                <a:latin typeface="Times New Roman" panose="02020603050405020304" pitchFamily="18" charset="0"/>
                <a:cs typeface="Times New Roman" panose="02020603050405020304" pitchFamily="18" charset="0"/>
              </a:rPr>
              <a:t>2. Buffer manager</a:t>
            </a:r>
          </a:p>
          <a:p>
            <a:pPr algn="just" eaLnBrk="1" hangingPunct="1">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responsible for bringing pages into main memory from disk</a:t>
            </a:r>
          </a:p>
          <a:p>
            <a:pPr algn="just" eaLnBrk="1" hangingPunct="1">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Including the management of a replacement policy when main memory is full</a:t>
            </a:r>
          </a:p>
          <a:p>
            <a:pPr marL="0" indent="0" algn="just" eaLnBrk="1" hangingPunct="1">
              <a:lnSpc>
                <a:spcPct val="150000"/>
              </a:lnSpc>
              <a:spcBef>
                <a:spcPts val="0"/>
              </a:spcBef>
              <a:buNone/>
            </a:pPr>
            <a:r>
              <a:rPr lang="en-US" sz="2800" b="1" dirty="0">
                <a:solidFill>
                  <a:srgbClr val="FF0000"/>
                </a:solidFill>
                <a:latin typeface="Times New Roman" panose="02020603050405020304" pitchFamily="18" charset="0"/>
                <a:cs typeface="Times New Roman" panose="02020603050405020304" pitchFamily="18" charset="0"/>
              </a:rPr>
              <a:t>3. File and access code</a:t>
            </a:r>
          </a:p>
          <a:p>
            <a:pPr algn="just" eaLnBrk="1" hangingPunct="1">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allows the query evaluation system to request data from lower levels</a:t>
            </a:r>
          </a:p>
        </p:txBody>
      </p:sp>
      <p:sp>
        <p:nvSpPr>
          <p:cNvPr id="2" name="Slide Number Placeholder 1"/>
          <p:cNvSpPr>
            <a:spLocks noGrp="1"/>
          </p:cNvSpPr>
          <p:nvPr>
            <p:ph type="sldNum" sz="quarter" idx="12"/>
          </p:nvPr>
        </p:nvSpPr>
        <p:spPr/>
        <p:txBody>
          <a:bodyPr/>
          <a:lstStyle/>
          <a:p>
            <a:fld id="{CCBC524D-8BAB-490B-9E71-BB2F1CB31A59}" type="slidenum">
              <a:rPr lang="en-US" smtClean="0"/>
              <a:t>65</a:t>
            </a:fld>
            <a:endParaRPr lang="en-US"/>
          </a:p>
        </p:txBody>
      </p:sp>
    </p:spTree>
    <p:extLst>
      <p:ext uri="{BB962C8B-B14F-4D97-AF65-F5344CB8AC3E}">
        <p14:creationId xmlns:p14="http://schemas.microsoft.com/office/powerpoint/2010/main" val="40270151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381000"/>
          </a:xfrm>
        </p:spPr>
        <p:txBody>
          <a:bodyPr>
            <a:normAutofit fontScale="90000"/>
          </a:bodyPr>
          <a:lstStyle/>
          <a:p>
            <a:pPr eaLnBrk="1" hangingPunct="1"/>
            <a:r>
              <a:rPr lang="en-US" dirty="0">
                <a:latin typeface="Times New Roman" panose="02020603050405020304" pitchFamily="18" charset="0"/>
                <a:cs typeface="Times New Roman" panose="02020603050405020304" pitchFamily="18" charset="0"/>
              </a:rPr>
              <a:t>DBMS Components(Structure)------</a:t>
            </a:r>
          </a:p>
        </p:txBody>
      </p:sp>
      <p:sp>
        <p:nvSpPr>
          <p:cNvPr id="34819" name="Rectangle 3"/>
          <p:cNvSpPr>
            <a:spLocks noGrp="1" noChangeArrowheads="1"/>
          </p:cNvSpPr>
          <p:nvPr>
            <p:ph idx="1"/>
          </p:nvPr>
        </p:nvSpPr>
        <p:spPr>
          <a:xfrm>
            <a:off x="0" y="381000"/>
            <a:ext cx="9144000" cy="6477000"/>
          </a:xfrm>
        </p:spPr>
        <p:txBody>
          <a:bodyPr>
            <a:normAutofit/>
          </a:bodyPr>
          <a:lstStyle/>
          <a:p>
            <a:pPr marL="0" indent="0" algn="just">
              <a:lnSpc>
                <a:spcPct val="150000"/>
              </a:lnSpc>
              <a:spcBef>
                <a:spcPts val="0"/>
              </a:spcBef>
              <a:buNone/>
            </a:pPr>
            <a:r>
              <a:rPr lang="en-US" sz="2400" b="1" dirty="0">
                <a:solidFill>
                  <a:srgbClr val="FF0000"/>
                </a:solidFill>
                <a:latin typeface="Times New Roman" panose="02020603050405020304" pitchFamily="18" charset="0"/>
                <a:cs typeface="Times New Roman" panose="02020603050405020304" pitchFamily="18" charset="0"/>
              </a:rPr>
              <a:t>4. Query evaluation </a:t>
            </a: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most modern DBMSs will optimize queries</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There are often multiple equivalent queries</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query optimizer determines an efficient execution plan for a query</a:t>
            </a:r>
          </a:p>
          <a:p>
            <a:pPr marL="0" indent="0" algn="just">
              <a:lnSpc>
                <a:spcPct val="150000"/>
              </a:lnSpc>
              <a:spcBef>
                <a:spcPts val="0"/>
              </a:spcBef>
              <a:buNone/>
            </a:pPr>
            <a:r>
              <a:rPr lang="en-US" sz="2400" b="1" dirty="0">
                <a:solidFill>
                  <a:srgbClr val="FF0000"/>
                </a:solidFill>
                <a:latin typeface="Times New Roman" panose="02020603050405020304" pitchFamily="18" charset="0"/>
                <a:cs typeface="Times New Roman" panose="02020603050405020304" pitchFamily="18" charset="0"/>
              </a:rPr>
              <a:t>5. Transaction lock manager </a:t>
            </a: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responsible for allowing concurrent access</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While maintaining data integrity</a:t>
            </a:r>
          </a:p>
          <a:p>
            <a:pPr marL="0" indent="0" algn="just">
              <a:lnSpc>
                <a:spcPct val="150000"/>
              </a:lnSpc>
              <a:spcBef>
                <a:spcPts val="0"/>
              </a:spcBef>
              <a:buNone/>
            </a:pPr>
            <a:r>
              <a:rPr lang="en-US" sz="2400" b="1" dirty="0">
                <a:solidFill>
                  <a:srgbClr val="FF0000"/>
                </a:solidFill>
                <a:latin typeface="Times New Roman" panose="02020603050405020304" pitchFamily="18" charset="0"/>
                <a:cs typeface="Times New Roman" panose="02020603050405020304" pitchFamily="18" charset="0"/>
              </a:rPr>
              <a:t>6. Recovery manager </a:t>
            </a:r>
            <a:endParaRPr lang="en-US"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responsible for maintaining a log and restoring the system after a crash</a:t>
            </a:r>
          </a:p>
        </p:txBody>
      </p:sp>
      <p:sp>
        <p:nvSpPr>
          <p:cNvPr id="2" name="Slide Number Placeholder 1"/>
          <p:cNvSpPr>
            <a:spLocks noGrp="1"/>
          </p:cNvSpPr>
          <p:nvPr>
            <p:ph type="sldNum" sz="quarter" idx="12"/>
          </p:nvPr>
        </p:nvSpPr>
        <p:spPr/>
        <p:txBody>
          <a:bodyPr/>
          <a:lstStyle/>
          <a:p>
            <a:fld id="{CCBC524D-8BAB-490B-9E71-BB2F1CB31A59}" type="slidenum">
              <a:rPr lang="en-US" smtClean="0"/>
              <a:t>66</a:t>
            </a:fld>
            <a:endParaRPr lang="en-US"/>
          </a:p>
        </p:txBody>
      </p:sp>
    </p:spTree>
    <p:extLst>
      <p:ext uri="{BB962C8B-B14F-4D97-AF65-F5344CB8AC3E}">
        <p14:creationId xmlns:p14="http://schemas.microsoft.com/office/powerpoint/2010/main" val="22123836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2400" y="0"/>
            <a:ext cx="8839200" cy="262866"/>
          </a:xfrm>
        </p:spPr>
        <p:txBody>
          <a:bodyPr>
            <a:normAutofit fontScale="90000"/>
          </a:bodyPr>
          <a:lstStyle/>
          <a:p>
            <a:r>
              <a:rPr lang="en-GB" sz="2400" dirty="0">
                <a:latin typeface="Times New Roman" pitchFamily="18" charset="0"/>
                <a:cs typeface="Times New Roman" pitchFamily="18" charset="0"/>
              </a:rPr>
              <a:t>DBMS Architectures</a:t>
            </a:r>
            <a:endParaRPr lang="en-US" alt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262867"/>
            <a:ext cx="8991600" cy="6458608"/>
          </a:xfrm>
        </p:spPr>
        <p:txBody>
          <a:bodyPr rtlCol="0">
            <a:normAutofit/>
          </a:bodyPr>
          <a:lstStyle/>
          <a:p>
            <a:pPr algn="just">
              <a:lnSpc>
                <a:spcPct val="150000"/>
              </a:lnSpc>
              <a:spcBef>
                <a:spcPts val="0"/>
              </a:spcBef>
              <a:defRPr/>
            </a:pPr>
            <a:r>
              <a:rPr lang="en-US" dirty="0">
                <a:latin typeface="Times New Roman" pitchFamily="18" charset="0"/>
                <a:cs typeface="Times New Roman" pitchFamily="18" charset="0"/>
              </a:rPr>
              <a:t>The common Architecture to implement multi user database Management system.</a:t>
            </a:r>
          </a:p>
          <a:p>
            <a:pPr marL="617220" lvl="1" indent="-342900" algn="just">
              <a:lnSpc>
                <a:spcPct val="150000"/>
              </a:lnSpc>
              <a:spcBef>
                <a:spcPts val="0"/>
              </a:spcBef>
              <a:buFont typeface="+mj-lt"/>
              <a:buAutoNum type="arabicPeriod"/>
              <a:defRPr/>
            </a:pPr>
            <a:r>
              <a:rPr lang="en-US" b="1" dirty="0">
                <a:solidFill>
                  <a:srgbClr val="CC0066"/>
                </a:solidFill>
                <a:latin typeface="Times New Roman" pitchFamily="18" charset="0"/>
                <a:cs typeface="Times New Roman" pitchFamily="18" charset="0"/>
              </a:rPr>
              <a:t>Teleprocessing</a:t>
            </a:r>
          </a:p>
          <a:p>
            <a:pPr marL="617220" lvl="1" indent="-342900" algn="just">
              <a:lnSpc>
                <a:spcPct val="150000"/>
              </a:lnSpc>
              <a:spcBef>
                <a:spcPts val="0"/>
              </a:spcBef>
              <a:buFont typeface="+mj-lt"/>
              <a:buAutoNum type="arabicPeriod"/>
              <a:defRPr/>
            </a:pPr>
            <a:r>
              <a:rPr lang="en-US" b="1" dirty="0">
                <a:solidFill>
                  <a:srgbClr val="CC0066"/>
                </a:solidFill>
                <a:latin typeface="Times New Roman" pitchFamily="18" charset="0"/>
                <a:cs typeface="Times New Roman" pitchFamily="18" charset="0"/>
              </a:rPr>
              <a:t>File – Server</a:t>
            </a:r>
          </a:p>
          <a:p>
            <a:pPr marL="617220" lvl="1" indent="-342900" algn="just">
              <a:lnSpc>
                <a:spcPct val="150000"/>
              </a:lnSpc>
              <a:spcBef>
                <a:spcPts val="0"/>
              </a:spcBef>
              <a:buFont typeface="+mj-lt"/>
              <a:buAutoNum type="arabicPeriod"/>
              <a:defRPr/>
            </a:pPr>
            <a:r>
              <a:rPr lang="en-US" b="1" dirty="0">
                <a:solidFill>
                  <a:srgbClr val="CC0066"/>
                </a:solidFill>
                <a:latin typeface="Times New Roman" pitchFamily="18" charset="0"/>
                <a:cs typeface="Times New Roman" pitchFamily="18" charset="0"/>
              </a:rPr>
              <a:t>Client – Server</a:t>
            </a:r>
          </a:p>
          <a:p>
            <a:pPr marL="0" indent="0" algn="just">
              <a:lnSpc>
                <a:spcPct val="150000"/>
              </a:lnSpc>
              <a:spcBef>
                <a:spcPts val="0"/>
              </a:spcBef>
              <a:buNone/>
              <a:defRPr/>
            </a:pPr>
            <a:r>
              <a:rPr lang="en-GB" sz="2100" b="1" dirty="0">
                <a:solidFill>
                  <a:srgbClr val="0000FF"/>
                </a:solidFill>
                <a:latin typeface="Times New Roman" panose="02020603050405020304" pitchFamily="18" charset="0"/>
                <a:cs typeface="Times New Roman" panose="02020603050405020304" pitchFamily="18" charset="0"/>
              </a:rPr>
              <a:t>1. Teleprocessing</a:t>
            </a:r>
            <a:r>
              <a:rPr lang="en-US" sz="2100" dirty="0">
                <a:latin typeface="Times New Roman" panose="02020603050405020304" pitchFamily="18" charset="0"/>
                <a:cs typeface="Times New Roman" panose="02020603050405020304" pitchFamily="18" charset="0"/>
              </a:rPr>
              <a:t>	</a:t>
            </a:r>
          </a:p>
          <a:p>
            <a:pPr marL="685800" lvl="1" indent="-342900" algn="just">
              <a:lnSpc>
                <a:spcPct val="150000"/>
              </a:lnSpc>
              <a:spcBef>
                <a:spcPts val="0"/>
              </a:spcBef>
              <a:buFont typeface="Wingdings" pitchFamily="2" charset="2"/>
              <a:buChar char="§"/>
              <a:defRPr/>
            </a:pPr>
            <a:r>
              <a:rPr lang="en-GB" sz="2100" b="1" dirty="0">
                <a:latin typeface="Times New Roman" panose="02020603050405020304" pitchFamily="18" charset="0"/>
                <a:cs typeface="Times New Roman" panose="02020603050405020304" pitchFamily="18" charset="0"/>
              </a:rPr>
              <a:t>Traditional architecture.</a:t>
            </a:r>
          </a:p>
          <a:p>
            <a:pPr marL="685800" lvl="1" indent="-342900" algn="just">
              <a:lnSpc>
                <a:spcPct val="150000"/>
              </a:lnSpc>
              <a:spcBef>
                <a:spcPts val="0"/>
              </a:spcBef>
              <a:buFont typeface="Wingdings" pitchFamily="2" charset="2"/>
              <a:buChar char="§"/>
              <a:defRPr/>
            </a:pPr>
            <a:r>
              <a:rPr lang="en-GB" sz="2100" b="1" dirty="0">
                <a:latin typeface="Times New Roman" panose="02020603050405020304" pitchFamily="18" charset="0"/>
                <a:cs typeface="Times New Roman" panose="02020603050405020304" pitchFamily="18" charset="0"/>
              </a:rPr>
              <a:t>Single mainframe with a number of terminals attached.</a:t>
            </a:r>
          </a:p>
          <a:p>
            <a:pPr marL="685800" lvl="1" indent="-342900" algn="just">
              <a:lnSpc>
                <a:spcPct val="150000"/>
              </a:lnSpc>
              <a:spcBef>
                <a:spcPts val="0"/>
              </a:spcBef>
              <a:buFont typeface="Wingdings" pitchFamily="2" charset="2"/>
              <a:buChar char="§"/>
              <a:defRPr/>
            </a:pPr>
            <a:r>
              <a:rPr lang="en-GB" sz="2100" b="1" dirty="0">
                <a:latin typeface="Times New Roman" panose="02020603050405020304" pitchFamily="18" charset="0"/>
                <a:cs typeface="Times New Roman" panose="02020603050405020304" pitchFamily="18" charset="0"/>
              </a:rPr>
              <a:t>Trend is now towards downsizing.</a:t>
            </a:r>
          </a:p>
          <a:p>
            <a:pPr marL="557213" lvl="1" indent="-214313" algn="just">
              <a:lnSpc>
                <a:spcPct val="150000"/>
              </a:lnSpc>
              <a:spcBef>
                <a:spcPts val="0"/>
              </a:spcBef>
              <a:buFont typeface="Arial" pitchFamily="34" charset="0"/>
              <a:buChar char="–"/>
              <a:defRPr/>
            </a:pPr>
            <a:endParaRPr lang="en-US" dirty="0">
              <a:latin typeface="Times New Roman" panose="02020603050405020304" pitchFamily="18" charset="0"/>
              <a:cs typeface="Times New Roman" panose="02020603050405020304" pitchFamily="18" charset="0"/>
            </a:endParaRPr>
          </a:p>
          <a:p>
            <a:pPr marL="257175" indent="-257175" algn="just">
              <a:lnSpc>
                <a:spcPct val="150000"/>
              </a:lnSpc>
              <a:spcBef>
                <a:spcPts val="0"/>
              </a:spcBef>
              <a:defRPr/>
            </a:pPr>
            <a:endParaRPr lang="en-US" sz="2100" dirty="0">
              <a:latin typeface="Times New Roman" panose="02020603050405020304" pitchFamily="18" charset="0"/>
              <a:cs typeface="Times New Roman" panose="02020603050405020304" pitchFamily="18" charset="0"/>
            </a:endParaRPr>
          </a:p>
          <a:p>
            <a:pPr marL="274320" lvl="1" indent="0" algn="just">
              <a:lnSpc>
                <a:spcPct val="150000"/>
              </a:lnSpc>
              <a:spcBef>
                <a:spcPts val="0"/>
              </a:spcBef>
              <a:buNone/>
              <a:defRPr/>
            </a:pPr>
            <a:endParaRPr lang="en-US" b="1" dirty="0">
              <a:solidFill>
                <a:srgbClr val="CC0066"/>
              </a:solidFill>
              <a:latin typeface="Times New Roman" pitchFamily="18" charset="0"/>
              <a:cs typeface="Times New Roman" pitchFamily="18" charset="0"/>
            </a:endParaRPr>
          </a:p>
          <a:p>
            <a:pPr lvl="1" algn="just">
              <a:lnSpc>
                <a:spcPct val="150000"/>
              </a:lnSpc>
              <a:spcBef>
                <a:spcPts val="0"/>
              </a:spcBef>
              <a:buNone/>
              <a:defRPr/>
            </a:pPr>
            <a:endParaRPr lang="en-US" dirty="0">
              <a:latin typeface="Times New Roman" pitchFamily="18" charset="0"/>
              <a:cs typeface="Times New Roman" pitchFamily="18" charset="0"/>
            </a:endParaRPr>
          </a:p>
        </p:txBody>
      </p:sp>
      <p:sp>
        <p:nvSpPr>
          <p:cNvPr id="512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82ADD480-9A14-472B-96E4-6DC73FEB0C13}" type="slidenum">
              <a:rPr lang="en-US" altLang="en-US" sz="900">
                <a:solidFill>
                  <a:srgbClr val="898989"/>
                </a:solidFill>
              </a:rPr>
              <a:pPr>
                <a:spcBef>
                  <a:spcPct val="0"/>
                </a:spcBef>
                <a:buFontTx/>
                <a:buNone/>
              </a:pPr>
              <a:t>67</a:t>
            </a:fld>
            <a:endParaRPr lang="en-US" altLang="en-US" sz="900">
              <a:solidFill>
                <a:srgbClr val="898989"/>
              </a:solidFill>
            </a:endParaRPr>
          </a:p>
        </p:txBody>
      </p:sp>
      <p:pic>
        <p:nvPicPr>
          <p:cNvPr id="5" name="Picture 1034" descr="C02NF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0" y="4724400"/>
            <a:ext cx="2334816" cy="185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24476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0" y="-1"/>
            <a:ext cx="9067800" cy="6934201"/>
          </a:xfrm>
        </p:spPr>
        <p:txBody>
          <a:bodyPr>
            <a:noAutofit/>
          </a:bodyPr>
          <a:lstStyle/>
          <a:p>
            <a:pPr algn="just" eaLnBrk="1" hangingPunct="1">
              <a:lnSpc>
                <a:spcPct val="150000"/>
              </a:lnSpc>
              <a:spcBef>
                <a:spcPts val="0"/>
              </a:spcBef>
              <a:buFontTx/>
              <a:buNone/>
            </a:pPr>
            <a:r>
              <a:rPr lang="en-GB" altLang="en-US" sz="2800" b="1" dirty="0">
                <a:solidFill>
                  <a:srgbClr val="0000FF"/>
                </a:solidFill>
                <a:latin typeface="Times New Roman" panose="02020603050405020304" pitchFamily="18" charset="0"/>
                <a:cs typeface="Times New Roman" panose="02020603050405020304" pitchFamily="18" charset="0"/>
              </a:rPr>
              <a:t>2. File-Server</a:t>
            </a:r>
            <a:r>
              <a:rPr lang="en-US" altLang="en-US" sz="2800" b="1"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File-server is connected to several workstations across a network.</a:t>
            </a:r>
          </a:p>
          <a:p>
            <a:pPr algn="just" eaLnBrk="1" hangingPunct="1">
              <a:lnSpc>
                <a:spcPct val="15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Database resides on file-server.</a:t>
            </a:r>
          </a:p>
          <a:p>
            <a:pPr algn="just" eaLnBrk="1" hangingPunct="1">
              <a:lnSpc>
                <a:spcPct val="15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DBMS and applications run on each workstation.</a:t>
            </a:r>
          </a:p>
          <a:p>
            <a:pPr algn="just" eaLnBrk="1" hangingPunct="1">
              <a:lnSpc>
                <a:spcPct val="150000"/>
              </a:lnSpc>
              <a:spcBef>
                <a:spcPts val="0"/>
              </a:spcBef>
              <a:buFont typeface="Wingdings" panose="05000000000000000000" pitchFamily="2" charset="2"/>
              <a:buChar char="Ø"/>
            </a:pPr>
            <a:r>
              <a:rPr lang="en-GB" altLang="en-US" sz="2800" b="1" dirty="0">
                <a:solidFill>
                  <a:srgbClr val="0000FF"/>
                </a:solidFill>
                <a:latin typeface="Times New Roman" panose="02020603050405020304" pitchFamily="18" charset="0"/>
                <a:cs typeface="Times New Roman" panose="02020603050405020304" pitchFamily="18" charset="0"/>
              </a:rPr>
              <a:t>Disadvantages include:</a:t>
            </a:r>
          </a:p>
          <a:p>
            <a:pPr lvl="1" algn="just" eaLnBrk="1" hangingPunct="1">
              <a:lnSpc>
                <a:spcPct val="15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Significant network traffic.</a:t>
            </a:r>
          </a:p>
          <a:p>
            <a:pPr lvl="1" algn="just" eaLnBrk="1" hangingPunct="1">
              <a:lnSpc>
                <a:spcPct val="15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Copy of DBMS on each workstation.</a:t>
            </a:r>
          </a:p>
          <a:p>
            <a:pPr lvl="1" algn="just" eaLnBrk="1" hangingPunct="1">
              <a:lnSpc>
                <a:spcPct val="15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Concurrency, recovery and integrity control more complex.</a:t>
            </a:r>
          </a:p>
          <a:p>
            <a:pPr algn="just" eaLnBrk="1" hangingPunct="1">
              <a:lnSpc>
                <a:spcPct val="150000"/>
              </a:lnSpc>
              <a:spcBef>
                <a:spcPts val="0"/>
              </a:spcBef>
            </a:pPr>
            <a:endParaRPr lang="en-US" altLang="en-US" sz="2800" dirty="0">
              <a:latin typeface="Times New Roman" panose="02020603050405020304" pitchFamily="18" charset="0"/>
              <a:cs typeface="Times New Roman" panose="02020603050405020304" pitchFamily="18" charset="0"/>
            </a:endParaRPr>
          </a:p>
        </p:txBody>
      </p:sp>
      <p:sp>
        <p:nvSpPr>
          <p:cNvPr id="5325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A13AEA4-1D5D-47A4-B027-57E4415C9554}" type="slidenum">
              <a:rPr lang="en-US" altLang="en-US" sz="900">
                <a:solidFill>
                  <a:srgbClr val="898989"/>
                </a:solidFill>
              </a:rPr>
              <a:pPr>
                <a:spcBef>
                  <a:spcPct val="0"/>
                </a:spcBef>
                <a:buFontTx/>
                <a:buNone/>
              </a:pPr>
              <a:t>68</a:t>
            </a:fld>
            <a:endParaRPr lang="en-US" altLang="en-US" sz="900">
              <a:solidFill>
                <a:srgbClr val="898989"/>
              </a:solidFill>
            </a:endParaRPr>
          </a:p>
        </p:txBody>
      </p:sp>
    </p:spTree>
    <p:extLst>
      <p:ext uri="{BB962C8B-B14F-4D97-AF65-F5344CB8AC3E}">
        <p14:creationId xmlns:p14="http://schemas.microsoft.com/office/powerpoint/2010/main" val="2378594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143000" y="126407"/>
            <a:ext cx="6172200" cy="571500"/>
          </a:xfrm>
        </p:spPr>
        <p:txBody>
          <a:bodyPr/>
          <a:lstStyle/>
          <a:p>
            <a:pPr eaLnBrk="1" hangingPunct="1"/>
            <a:r>
              <a:rPr lang="en-GB" altLang="en-US" b="1" dirty="0">
                <a:solidFill>
                  <a:srgbClr val="0000FF"/>
                </a:solidFill>
                <a:latin typeface="Times" panose="02020603050405020304" pitchFamily="18" charset="0"/>
              </a:rPr>
              <a:t>File-Server Architecture</a:t>
            </a:r>
            <a:endParaRPr lang="en-US" altLang="en-US" dirty="0">
              <a:solidFill>
                <a:srgbClr val="0000FF"/>
              </a:solidFill>
            </a:endParaRPr>
          </a:p>
        </p:txBody>
      </p:sp>
      <p:pic>
        <p:nvPicPr>
          <p:cNvPr id="54275" name="Picture 6" descr="C02NF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854413"/>
            <a:ext cx="6172200" cy="575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449EB438-AA0B-4391-B5CA-0F75546C0457}" type="slidenum">
              <a:rPr lang="en-US" altLang="en-US" sz="900">
                <a:solidFill>
                  <a:srgbClr val="898989"/>
                </a:solidFill>
              </a:rPr>
              <a:pPr>
                <a:spcBef>
                  <a:spcPct val="0"/>
                </a:spcBef>
                <a:buFontTx/>
                <a:buNone/>
              </a:pPr>
              <a:t>69</a:t>
            </a:fld>
            <a:endParaRPr lang="en-US" altLang="en-US" sz="900">
              <a:solidFill>
                <a:srgbClr val="898989"/>
              </a:solidFill>
            </a:endParaRPr>
          </a:p>
        </p:txBody>
      </p:sp>
    </p:spTree>
    <p:extLst>
      <p:ext uri="{BB962C8B-B14F-4D97-AF65-F5344CB8AC3E}">
        <p14:creationId xmlns:p14="http://schemas.microsoft.com/office/powerpoint/2010/main" val="402142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E5E2BC-912E-47A8-A2F0-FA5DAFE99C48}" type="slidenum">
              <a:rPr lang="en-US" altLang="en-US" sz="1200" smtClean="0">
                <a:solidFill>
                  <a:srgbClr val="898989"/>
                </a:solidFill>
              </a:rPr>
              <a:pPr>
                <a:spcBef>
                  <a:spcPct val="0"/>
                </a:spcBef>
                <a:buFontTx/>
                <a:buNone/>
              </a:pPr>
              <a:t>7</a:t>
            </a:fld>
            <a:endParaRPr lang="en-US" altLang="en-US" sz="1200">
              <a:solidFill>
                <a:srgbClr val="898989"/>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80213304"/>
              </p:ext>
            </p:extLst>
          </p:nvPr>
        </p:nvGraphicFramePr>
        <p:xfrm>
          <a:off x="0" y="0"/>
          <a:ext cx="9144000" cy="705300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996420129"/>
                    </a:ext>
                  </a:extLst>
                </a:gridCol>
                <a:gridCol w="8610600">
                  <a:extLst>
                    <a:ext uri="{9D8B030D-6E8A-4147-A177-3AD203B41FA5}">
                      <a16:colId xmlns:a16="http://schemas.microsoft.com/office/drawing/2014/main" val="1411048754"/>
                    </a:ext>
                  </a:extLst>
                </a:gridCol>
              </a:tblGrid>
              <a:tr h="533400">
                <a:tc gridSpan="2">
                  <a:txBody>
                    <a:bodyPr/>
                    <a:lstStyle/>
                    <a:p>
                      <a:pPr marL="0" marR="0" algn="ctr">
                        <a:lnSpc>
                          <a:spcPct val="150000"/>
                        </a:lnSpc>
                        <a:spcBef>
                          <a:spcPts val="0"/>
                        </a:spcBef>
                        <a:spcAft>
                          <a:spcPts val="0"/>
                        </a:spcAft>
                      </a:pPr>
                      <a:r>
                        <a:rPr lang="en-US" sz="2800" b="1" i="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Course Content </a:t>
                      </a:r>
                    </a:p>
                  </a:txBody>
                  <a:tcPr marL="68580" marR="68580" marT="34290" marB="34290"/>
                </a:tc>
                <a:tc hMerge="1">
                  <a:txBody>
                    <a:bodyPr/>
                    <a:lstStyle/>
                    <a:p>
                      <a:pPr marL="0" lvl="0" indent="0" algn="just">
                        <a:lnSpc>
                          <a:spcPct val="150000"/>
                        </a:lnSpc>
                        <a:buFont typeface="Wingdings" panose="05000000000000000000" pitchFamily="2" charset="2"/>
                        <a:buNone/>
                      </a:pPr>
                      <a:endParaRPr lang="en-US" sz="280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2053198310"/>
                  </a:ext>
                </a:extLst>
              </a:tr>
              <a:tr h="2035590">
                <a:tc>
                  <a:txBody>
                    <a:bodyPr/>
                    <a:lstStyle/>
                    <a:p>
                      <a:pPr marL="0" marR="0" algn="just">
                        <a:lnSpc>
                          <a:spcPct val="150000"/>
                        </a:lnSpc>
                        <a:spcBef>
                          <a:spcPts val="0"/>
                        </a:spcBef>
                        <a:spcAft>
                          <a:spcPts val="0"/>
                        </a:spcAft>
                      </a:pPr>
                      <a:endParaRPr lang="en-US" sz="20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400" b="1" kern="1200" dirty="0">
                          <a:solidFill>
                            <a:srgbClr val="FF0000"/>
                          </a:solidFill>
                          <a:effectLst/>
                          <a:latin typeface="Times New Roman" panose="02020603050405020304" pitchFamily="18" charset="0"/>
                          <a:ea typeface="+mn-ea"/>
                          <a:cs typeface="Times New Roman" panose="02020603050405020304" pitchFamily="18" charset="0"/>
                        </a:rPr>
                        <a:t>UNIT</a:t>
                      </a:r>
                      <a:r>
                        <a:rPr lang="en-GB" sz="2400" b="1" kern="1200" baseline="0" dirty="0">
                          <a:solidFill>
                            <a:srgbClr val="FF0000"/>
                          </a:solidFill>
                          <a:effectLst/>
                          <a:latin typeface="Times New Roman" panose="02020603050405020304" pitchFamily="18" charset="0"/>
                          <a:ea typeface="+mn-ea"/>
                          <a:cs typeface="Times New Roman" panose="02020603050405020304" pitchFamily="18" charset="0"/>
                        </a:rPr>
                        <a:t> ONE: INTRODUCTION TO DATABASE</a:t>
                      </a:r>
                    </a:p>
                    <a:p>
                      <a:pPr marL="0" indent="0" algn="just">
                        <a:lnSpc>
                          <a:spcPct val="150000"/>
                        </a:lnSpc>
                        <a:spcBef>
                          <a:spcPts val="0"/>
                        </a:spcBef>
                        <a:spcAft>
                          <a:spcPts val="0"/>
                        </a:spcAft>
                        <a:buFont typeface="Arial" panose="020B0604020202020204" pitchFamily="34" charset="0"/>
                        <a:buNone/>
                        <a:defRPr/>
                      </a:pPr>
                      <a:r>
                        <a:rPr lang="en-US" sz="2600" b="1" dirty="0">
                          <a:latin typeface="Times New Roman" panose="02020603050405020304" pitchFamily="18" charset="0"/>
                          <a:cs typeface="Times New Roman" pitchFamily="18" charset="0"/>
                        </a:rPr>
                        <a:t>1.1 </a:t>
                      </a:r>
                      <a:r>
                        <a:rPr lang="en-US" sz="2600" b="0" dirty="0">
                          <a:latin typeface="Times New Roman" panose="02020603050405020304" pitchFamily="18" charset="0"/>
                          <a:cs typeface="Times New Roman" panose="02020603050405020304" pitchFamily="18" charset="0"/>
                        </a:rPr>
                        <a:t>Basic</a:t>
                      </a:r>
                      <a:r>
                        <a:rPr lang="en-US" sz="2600" b="0" baseline="0" dirty="0">
                          <a:latin typeface="Times New Roman" panose="02020603050405020304" pitchFamily="18" charset="0"/>
                          <a:cs typeface="Times New Roman" panose="02020603050405020304" pitchFamily="18" charset="0"/>
                        </a:rPr>
                        <a:t> Concepts of Database and DBMS</a:t>
                      </a:r>
                    </a:p>
                    <a:p>
                      <a:pPr marL="0" indent="0" algn="just">
                        <a:lnSpc>
                          <a:spcPct val="150000"/>
                        </a:lnSpc>
                        <a:spcBef>
                          <a:spcPts val="0"/>
                        </a:spcBef>
                        <a:spcAft>
                          <a:spcPts val="0"/>
                        </a:spcAft>
                        <a:buFont typeface="Arial" panose="020B0604020202020204" pitchFamily="34" charset="0"/>
                        <a:buNone/>
                        <a:defRPr/>
                      </a:pPr>
                      <a:r>
                        <a:rPr lang="en-US" sz="2600" b="0" kern="1200" baseline="0" dirty="0">
                          <a:solidFill>
                            <a:schemeClr val="dk1"/>
                          </a:solidFill>
                          <a:effectLst/>
                          <a:latin typeface="Times New Roman" panose="02020603050405020304" pitchFamily="18" charset="0"/>
                          <a:ea typeface="+mn-ea"/>
                          <a:cs typeface="Times New Roman" panose="02020603050405020304" pitchFamily="18" charset="0"/>
                        </a:rPr>
                        <a:t>1.2 Data Management Approach </a:t>
                      </a:r>
                    </a:p>
                    <a:p>
                      <a:pPr marL="0" indent="0" algn="just">
                        <a:lnSpc>
                          <a:spcPct val="150000"/>
                        </a:lnSpc>
                        <a:spcBef>
                          <a:spcPts val="0"/>
                        </a:spcBef>
                        <a:spcAft>
                          <a:spcPts val="0"/>
                        </a:spcAft>
                        <a:buFont typeface="Arial" panose="020B0604020202020204" pitchFamily="34" charset="0"/>
                        <a:buNone/>
                        <a:defRPr/>
                      </a:pPr>
                      <a:r>
                        <a:rPr lang="en-GB" sz="2600" kern="1200" dirty="0">
                          <a:solidFill>
                            <a:schemeClr val="dk1"/>
                          </a:solidFill>
                          <a:effectLst/>
                          <a:latin typeface="Times New Roman" panose="02020603050405020304" pitchFamily="18" charset="0"/>
                          <a:ea typeface="+mn-ea"/>
                          <a:cs typeface="Times New Roman" panose="02020603050405020304" pitchFamily="18" charset="0"/>
                        </a:rPr>
                        <a:t>1.3</a:t>
                      </a:r>
                      <a:r>
                        <a:rPr lang="en-GB" sz="26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Advantages of Database and DBMS</a:t>
                      </a:r>
                      <a:endParaRPr lang="en-GB" sz="260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lgn="just">
                        <a:lnSpc>
                          <a:spcPct val="150000"/>
                        </a:lnSpc>
                        <a:spcBef>
                          <a:spcPts val="0"/>
                        </a:spcBef>
                        <a:spcAft>
                          <a:spcPts val="0"/>
                        </a:spcAft>
                        <a:buFont typeface="Arial" panose="020B0604020202020204" pitchFamily="34" charset="0"/>
                        <a:buNone/>
                        <a:defRPr/>
                      </a:pPr>
                      <a:r>
                        <a:rPr lang="en-GB" sz="2600" kern="1200" dirty="0">
                          <a:solidFill>
                            <a:schemeClr val="dk1"/>
                          </a:solidFill>
                          <a:effectLst/>
                          <a:latin typeface="Times New Roman" panose="02020603050405020304" pitchFamily="18" charset="0"/>
                          <a:ea typeface="+mn-ea"/>
                          <a:cs typeface="Times New Roman" panose="02020603050405020304" pitchFamily="18" charset="0"/>
                        </a:rPr>
                        <a:t>1.4</a:t>
                      </a:r>
                      <a:r>
                        <a:rPr lang="en-GB" sz="26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The Three level ANSI-SPARC Architecture</a:t>
                      </a:r>
                      <a:endParaRPr lang="en-GB" sz="260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lgn="just">
                        <a:lnSpc>
                          <a:spcPct val="150000"/>
                        </a:lnSpc>
                        <a:spcBef>
                          <a:spcPts val="0"/>
                        </a:spcBef>
                        <a:spcAft>
                          <a:spcPts val="0"/>
                        </a:spcAft>
                        <a:buFont typeface="Arial" panose="020B0604020202020204" pitchFamily="34" charset="0"/>
                        <a:buNone/>
                        <a:defRPr/>
                      </a:pPr>
                      <a:r>
                        <a:rPr lang="en-GB" sz="2600" kern="1200" dirty="0">
                          <a:solidFill>
                            <a:schemeClr val="dk1"/>
                          </a:solidFill>
                          <a:effectLst/>
                          <a:latin typeface="Times New Roman" panose="02020603050405020304" pitchFamily="18" charset="0"/>
                          <a:ea typeface="+mn-ea"/>
                          <a:cs typeface="Times New Roman" panose="02020603050405020304" pitchFamily="18" charset="0"/>
                        </a:rPr>
                        <a:t>1.5</a:t>
                      </a:r>
                      <a:r>
                        <a:rPr lang="en-GB" sz="26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Database Languages</a:t>
                      </a:r>
                      <a:endParaRPr lang="en-GB" sz="260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lgn="just">
                        <a:lnSpc>
                          <a:spcPct val="150000"/>
                        </a:lnSpc>
                        <a:spcBef>
                          <a:spcPts val="0"/>
                        </a:spcBef>
                        <a:spcAft>
                          <a:spcPts val="0"/>
                        </a:spcAft>
                        <a:buFont typeface="Arial" panose="020B0604020202020204" pitchFamily="34" charset="0"/>
                        <a:buNone/>
                        <a:defRPr/>
                      </a:pPr>
                      <a:r>
                        <a:rPr lang="en-GB" sz="2600" kern="1200" dirty="0">
                          <a:solidFill>
                            <a:schemeClr val="dk1"/>
                          </a:solidFill>
                          <a:effectLst/>
                          <a:latin typeface="Times New Roman" panose="02020603050405020304" pitchFamily="18" charset="0"/>
                          <a:ea typeface="+mn-ea"/>
                          <a:cs typeface="Times New Roman" panose="02020603050405020304" pitchFamily="18" charset="0"/>
                        </a:rPr>
                        <a:t>1.6</a:t>
                      </a:r>
                      <a:r>
                        <a:rPr lang="en-GB" sz="26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 Functions and components of DBMS</a:t>
                      </a:r>
                      <a:endParaRPr lang="en-GB" sz="260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lgn="just">
                        <a:lnSpc>
                          <a:spcPct val="150000"/>
                        </a:lnSpc>
                        <a:spcBef>
                          <a:spcPts val="0"/>
                        </a:spcBef>
                        <a:spcAft>
                          <a:spcPts val="0"/>
                        </a:spcAft>
                        <a:buFont typeface="Arial" panose="020B0604020202020204" pitchFamily="34" charset="0"/>
                        <a:buNone/>
                        <a:defRPr/>
                      </a:pPr>
                      <a:r>
                        <a:rPr lang="en-GB" sz="2600" kern="1200" dirty="0">
                          <a:solidFill>
                            <a:schemeClr val="dk1"/>
                          </a:solidFill>
                          <a:effectLst/>
                          <a:latin typeface="Times New Roman" panose="02020603050405020304" pitchFamily="18" charset="0"/>
                          <a:ea typeface="+mn-ea"/>
                          <a:cs typeface="Times New Roman" panose="02020603050405020304" pitchFamily="18" charset="0"/>
                        </a:rPr>
                        <a:t>1.7</a:t>
                      </a:r>
                      <a:r>
                        <a:rPr lang="en-GB" sz="26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600" kern="1200" dirty="0">
                          <a:solidFill>
                            <a:schemeClr val="dk1"/>
                          </a:solidFill>
                          <a:effectLst/>
                          <a:latin typeface="Times New Roman" panose="02020603050405020304" pitchFamily="18" charset="0"/>
                          <a:ea typeface="+mn-ea"/>
                          <a:cs typeface="Times New Roman" panose="02020603050405020304" pitchFamily="18" charset="0"/>
                        </a:rPr>
                        <a:t>Multi user DBMS Architecture</a:t>
                      </a:r>
                    </a:p>
                    <a:p>
                      <a:pPr marL="0" indent="0" algn="just">
                        <a:lnSpc>
                          <a:spcPct val="150000"/>
                        </a:lnSpc>
                        <a:spcBef>
                          <a:spcPts val="0"/>
                        </a:spcBef>
                        <a:spcAft>
                          <a:spcPts val="0"/>
                        </a:spcAft>
                        <a:buFont typeface="Arial" panose="020B0604020202020204" pitchFamily="34" charset="0"/>
                        <a:buNone/>
                        <a:defRPr/>
                      </a:pPr>
                      <a:r>
                        <a:rPr lang="en-US" sz="2600" kern="1200" dirty="0">
                          <a:solidFill>
                            <a:schemeClr val="dk1"/>
                          </a:solidFill>
                          <a:effectLst/>
                          <a:latin typeface="Times New Roman" panose="02020603050405020304" pitchFamily="18" charset="0"/>
                          <a:ea typeface="+mn-ea"/>
                          <a:cs typeface="Times New Roman" panose="02020603050405020304" pitchFamily="18" charset="0"/>
                        </a:rPr>
                        <a:t>1.8 Database Development</a:t>
                      </a:r>
                      <a:r>
                        <a:rPr lang="en-US" sz="2600" kern="1200" baseline="0" dirty="0">
                          <a:solidFill>
                            <a:schemeClr val="dk1"/>
                          </a:solidFill>
                          <a:effectLst/>
                          <a:latin typeface="Times New Roman" panose="02020603050405020304" pitchFamily="18" charset="0"/>
                          <a:ea typeface="+mn-ea"/>
                          <a:cs typeface="Times New Roman" panose="02020603050405020304" pitchFamily="18" charset="0"/>
                        </a:rPr>
                        <a:t> Life Cycle</a:t>
                      </a:r>
                    </a:p>
                    <a:p>
                      <a:pPr marL="0" indent="0" algn="just">
                        <a:lnSpc>
                          <a:spcPct val="150000"/>
                        </a:lnSpc>
                        <a:spcBef>
                          <a:spcPts val="0"/>
                        </a:spcBef>
                        <a:spcAft>
                          <a:spcPts val="0"/>
                        </a:spcAft>
                        <a:buFont typeface="Arial" panose="020B0604020202020204" pitchFamily="34" charset="0"/>
                        <a:buNone/>
                        <a:defRPr/>
                      </a:pPr>
                      <a:r>
                        <a:rPr lang="en-US" sz="2600" kern="1200" baseline="0" dirty="0">
                          <a:solidFill>
                            <a:schemeClr val="dk1"/>
                          </a:solidFill>
                          <a:effectLst/>
                          <a:latin typeface="Times New Roman" panose="02020603050405020304" pitchFamily="18" charset="0"/>
                          <a:ea typeface="+mn-ea"/>
                          <a:cs typeface="Times New Roman" panose="02020603050405020304" pitchFamily="18" charset="0"/>
                        </a:rPr>
                        <a:t>1.9 Roles of Database Design and Use </a:t>
                      </a:r>
                    </a:p>
                    <a:p>
                      <a:pPr marL="0" indent="0" algn="just">
                        <a:lnSpc>
                          <a:spcPct val="150000"/>
                        </a:lnSpc>
                        <a:spcBef>
                          <a:spcPts val="0"/>
                        </a:spcBef>
                        <a:spcAft>
                          <a:spcPts val="0"/>
                        </a:spcAft>
                        <a:buFont typeface="Arial" panose="020B0604020202020204" pitchFamily="34" charset="0"/>
                        <a:buNone/>
                        <a:defRPr/>
                      </a:pPr>
                      <a:r>
                        <a:rPr lang="en-US" sz="2600" kern="1200" baseline="0" dirty="0">
                          <a:solidFill>
                            <a:schemeClr val="dk1"/>
                          </a:solidFill>
                          <a:effectLst/>
                          <a:latin typeface="Times New Roman" panose="02020603050405020304" pitchFamily="18" charset="0"/>
                          <a:ea typeface="+mn-ea"/>
                          <a:cs typeface="Times New Roman" panose="02020603050405020304" pitchFamily="18" charset="0"/>
                        </a:rPr>
                        <a:t>1.10 Database Components</a:t>
                      </a:r>
                      <a:endParaRPr lang="en-US" sz="2400" dirty="0">
                        <a:latin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933025320"/>
                  </a:ext>
                </a:extLst>
              </a:tr>
            </a:tbl>
          </a:graphicData>
        </a:graphic>
      </p:graphicFrame>
    </p:spTree>
    <p:extLst>
      <p:ext uri="{BB962C8B-B14F-4D97-AF65-F5344CB8AC3E}">
        <p14:creationId xmlns:p14="http://schemas.microsoft.com/office/powerpoint/2010/main" val="4235345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0" y="0"/>
            <a:ext cx="9144000" cy="6858000"/>
          </a:xfrm>
        </p:spPr>
        <p:txBody>
          <a:bodyPr>
            <a:normAutofit fontScale="92500"/>
          </a:bodyPr>
          <a:lstStyle/>
          <a:p>
            <a:pPr eaLnBrk="1" hangingPunct="1">
              <a:lnSpc>
                <a:spcPct val="160000"/>
              </a:lnSpc>
              <a:spcBef>
                <a:spcPts val="0"/>
              </a:spcBef>
            </a:pPr>
            <a:r>
              <a:rPr lang="en-GB" altLang="en-US" sz="3200" dirty="0">
                <a:latin typeface="Times New Roman" panose="02020603050405020304" pitchFamily="18" charset="0"/>
                <a:cs typeface="Times New Roman" panose="02020603050405020304" pitchFamily="18" charset="0"/>
              </a:rPr>
              <a:t>File-Server Architecture</a:t>
            </a:r>
            <a:r>
              <a:rPr lang="en-US" altLang="en-US" sz="3200" dirty="0">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
            </a:pPr>
            <a:r>
              <a:rPr lang="en-GB" altLang="en-US" sz="3200" dirty="0">
                <a:latin typeface="Times New Roman" panose="02020603050405020304" pitchFamily="18" charset="0"/>
                <a:cs typeface="Times New Roman" panose="02020603050405020304" pitchFamily="18" charset="0"/>
              </a:rPr>
              <a:t>Client (tier 1) manages user interface and runs applications.</a:t>
            </a:r>
          </a:p>
          <a:p>
            <a:pPr algn="just" eaLnBrk="1" hangingPunct="1">
              <a:lnSpc>
                <a:spcPct val="160000"/>
              </a:lnSpc>
              <a:spcBef>
                <a:spcPts val="0"/>
              </a:spcBef>
              <a:buFont typeface="Wingdings" panose="05000000000000000000" pitchFamily="2" charset="2"/>
              <a:buChar char="§"/>
            </a:pPr>
            <a:r>
              <a:rPr lang="en-GB" altLang="en-US" sz="3200" dirty="0">
                <a:latin typeface="Times New Roman" panose="02020603050405020304" pitchFamily="18" charset="0"/>
                <a:cs typeface="Times New Roman" panose="02020603050405020304" pitchFamily="18" charset="0"/>
              </a:rPr>
              <a:t>Server (tier 2) holds database and DBMS.</a:t>
            </a:r>
          </a:p>
          <a:p>
            <a:pPr algn="just" eaLnBrk="1" hangingPunct="1">
              <a:lnSpc>
                <a:spcPct val="160000"/>
              </a:lnSpc>
              <a:spcBef>
                <a:spcPts val="0"/>
              </a:spcBef>
              <a:buFont typeface="Wingdings" panose="05000000000000000000" pitchFamily="2" charset="2"/>
              <a:buChar char="Ø"/>
            </a:pPr>
            <a:r>
              <a:rPr lang="en-GB" altLang="en-US" sz="3200" b="1" dirty="0">
                <a:solidFill>
                  <a:srgbClr val="0000FF"/>
                </a:solidFill>
                <a:latin typeface="Times New Roman" panose="02020603050405020304" pitchFamily="18" charset="0"/>
                <a:cs typeface="Times New Roman" panose="02020603050405020304" pitchFamily="18" charset="0"/>
              </a:rPr>
              <a:t>Advantages include:</a:t>
            </a:r>
          </a:p>
          <a:p>
            <a:pPr lvl="1" algn="just" eaLnBrk="1" hangingPunct="1">
              <a:lnSpc>
                <a:spcPct val="16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wider access to existing databases;</a:t>
            </a:r>
          </a:p>
          <a:p>
            <a:pPr lvl="1" algn="just" eaLnBrk="1" hangingPunct="1">
              <a:lnSpc>
                <a:spcPct val="16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increased performance;</a:t>
            </a:r>
          </a:p>
          <a:p>
            <a:pPr lvl="1" algn="just" eaLnBrk="1" hangingPunct="1">
              <a:lnSpc>
                <a:spcPct val="16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possible reduction in hardware costs;</a:t>
            </a:r>
          </a:p>
          <a:p>
            <a:pPr lvl="1" algn="just" eaLnBrk="1" hangingPunct="1">
              <a:lnSpc>
                <a:spcPct val="16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reduction in communication costs;</a:t>
            </a:r>
          </a:p>
          <a:p>
            <a:pPr lvl="1" algn="just" eaLnBrk="1" hangingPunct="1">
              <a:lnSpc>
                <a:spcPct val="160000"/>
              </a:lnSpc>
              <a:spcBef>
                <a:spcPts val="0"/>
              </a:spcBef>
              <a:buFont typeface="Wingdings" panose="05000000000000000000" pitchFamily="2" charset="2"/>
              <a:buChar char="§"/>
            </a:pPr>
            <a:r>
              <a:rPr lang="en-GB" altLang="en-US" sz="2800" dirty="0">
                <a:latin typeface="Times New Roman" panose="02020603050405020304" pitchFamily="18" charset="0"/>
                <a:cs typeface="Times New Roman" panose="02020603050405020304" pitchFamily="18" charset="0"/>
              </a:rPr>
              <a:t>increased consistency.</a:t>
            </a:r>
            <a:endParaRPr lang="en-US" altLang="en-US" sz="2800" dirty="0">
              <a:latin typeface="Times New Roman" panose="02020603050405020304" pitchFamily="18" charset="0"/>
              <a:cs typeface="Times New Roman" panose="02020603050405020304" pitchFamily="18" charset="0"/>
            </a:endParaRPr>
          </a:p>
        </p:txBody>
      </p:sp>
      <p:sp>
        <p:nvSpPr>
          <p:cNvPr id="5529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E75909FC-7EB0-43C3-99F5-62B5159F4F64}" type="slidenum">
              <a:rPr lang="en-US" altLang="en-US" sz="900">
                <a:solidFill>
                  <a:srgbClr val="898989"/>
                </a:solidFill>
              </a:rPr>
              <a:pPr>
                <a:spcBef>
                  <a:spcPct val="0"/>
                </a:spcBef>
                <a:buFontTx/>
                <a:buNone/>
              </a:pPr>
              <a:t>70</a:t>
            </a:fld>
            <a:endParaRPr lang="en-US" altLang="en-US" sz="900">
              <a:solidFill>
                <a:srgbClr val="898989"/>
              </a:solidFill>
            </a:endParaRPr>
          </a:p>
        </p:txBody>
      </p:sp>
    </p:spTree>
    <p:extLst>
      <p:ext uri="{BB962C8B-B14F-4D97-AF65-F5344CB8AC3E}">
        <p14:creationId xmlns:p14="http://schemas.microsoft.com/office/powerpoint/2010/main" val="2247914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04800" y="1"/>
            <a:ext cx="7353300" cy="474654"/>
          </a:xfrm>
        </p:spPr>
        <p:txBody>
          <a:bodyPr>
            <a:noAutofit/>
          </a:bodyPr>
          <a:lstStyle/>
          <a:p>
            <a:pPr eaLnBrk="1" hangingPunct="1"/>
            <a:br>
              <a:rPr lang="en-GB" altLang="en-US" sz="2800" dirty="0">
                <a:latin typeface="Times New Roman" panose="02020603050405020304" pitchFamily="18" charset="0"/>
                <a:cs typeface="Times New Roman" panose="02020603050405020304" pitchFamily="18" charset="0"/>
              </a:rPr>
            </a:br>
            <a:br>
              <a:rPr lang="en-GB" altLang="en-US" sz="2800" dirty="0">
                <a:latin typeface="Times New Roman" panose="02020603050405020304" pitchFamily="18" charset="0"/>
                <a:cs typeface="Times New Roman" panose="02020603050405020304" pitchFamily="18" charset="0"/>
              </a:rPr>
            </a:br>
            <a:r>
              <a:rPr lang="en-GB" altLang="en-US" sz="2800" dirty="0">
                <a:latin typeface="Times New Roman" panose="02020603050405020304" pitchFamily="18" charset="0"/>
                <a:cs typeface="Times New Roman" panose="02020603050405020304" pitchFamily="18" charset="0"/>
              </a:rPr>
              <a:t>3. 1 Traditional Two-Tier Client-Server</a:t>
            </a:r>
            <a:br>
              <a:rPr lang="en-US" altLang="en-US" sz="2400" dirty="0">
                <a:latin typeface="Times New Roman" panose="02020603050405020304" pitchFamily="18" charset="0"/>
                <a:cs typeface="Times New Roman" panose="02020603050405020304" pitchFamily="18" charset="0"/>
              </a:rPr>
            </a:br>
            <a:br>
              <a:rPr lang="en-US" altLang="en-US" sz="2800" dirty="0">
                <a:latin typeface="Times New Roman" panose="02020603050405020304" pitchFamily="18" charset="0"/>
                <a:cs typeface="Times New Roman" panose="02020603050405020304" pitchFamily="18" charset="0"/>
              </a:rPr>
            </a:br>
            <a:endParaRPr lang="en-US" altLang="en-US" sz="2800" dirty="0">
              <a:latin typeface="Times New Roman" panose="02020603050405020304" pitchFamily="18" charset="0"/>
              <a:cs typeface="Times New Roman" panose="02020603050405020304" pitchFamily="18" charset="0"/>
            </a:endParaRPr>
          </a:p>
        </p:txBody>
      </p:sp>
      <p:pic>
        <p:nvPicPr>
          <p:cNvPr id="56323" name="Picture 6" descr="C02NF1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13827"/>
            <a:ext cx="6362700" cy="59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FAA8CDEB-767D-4EE4-9050-5EA872BB477A}" type="slidenum">
              <a:rPr lang="en-US" altLang="en-US" sz="900">
                <a:solidFill>
                  <a:srgbClr val="898989"/>
                </a:solidFill>
              </a:rPr>
              <a:pPr>
                <a:spcBef>
                  <a:spcPct val="0"/>
                </a:spcBef>
                <a:buFontTx/>
                <a:buNone/>
              </a:pPr>
              <a:t>71</a:t>
            </a:fld>
            <a:endParaRPr lang="en-US" altLang="en-US" sz="900">
              <a:solidFill>
                <a:srgbClr val="898989"/>
              </a:solidFill>
            </a:endParaRPr>
          </a:p>
        </p:txBody>
      </p:sp>
    </p:spTree>
    <p:extLst>
      <p:ext uri="{BB962C8B-B14F-4D97-AF65-F5344CB8AC3E}">
        <p14:creationId xmlns:p14="http://schemas.microsoft.com/office/powerpoint/2010/main" val="12270242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295400" y="152400"/>
            <a:ext cx="6172200" cy="857250"/>
          </a:xfrm>
        </p:spPr>
        <p:txBody>
          <a:bodyPr/>
          <a:lstStyle/>
          <a:p>
            <a:pPr eaLnBrk="1" hangingPunct="1"/>
            <a:r>
              <a:rPr lang="en-GB" altLang="en-US" sz="2100" dirty="0">
                <a:latin typeface="Times" panose="02020603050405020304" pitchFamily="18" charset="0"/>
              </a:rPr>
              <a:t>Traditional Two-Tier Client-Server</a:t>
            </a:r>
            <a:br>
              <a:rPr lang="en-US" altLang="en-US" sz="1800" dirty="0"/>
            </a:br>
            <a:endParaRPr lang="en-US" altLang="en-US" sz="2100" dirty="0"/>
          </a:p>
        </p:txBody>
      </p:sp>
      <p:pic>
        <p:nvPicPr>
          <p:cNvPr id="57347" name="Picture 6" descr="C02NF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9" y="1009650"/>
            <a:ext cx="8978607"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6200510D-BF82-4C99-886B-7F59D41B5333}" type="slidenum">
              <a:rPr lang="en-US" altLang="en-US" sz="900">
                <a:solidFill>
                  <a:srgbClr val="898989"/>
                </a:solidFill>
              </a:rPr>
              <a:pPr>
                <a:spcBef>
                  <a:spcPct val="0"/>
                </a:spcBef>
                <a:buFontTx/>
                <a:buNone/>
              </a:pPr>
              <a:t>72</a:t>
            </a:fld>
            <a:endParaRPr lang="en-US" altLang="en-US" sz="900">
              <a:solidFill>
                <a:srgbClr val="898989"/>
              </a:solidFill>
            </a:endParaRPr>
          </a:p>
        </p:txBody>
      </p:sp>
    </p:spTree>
    <p:extLst>
      <p:ext uri="{BB962C8B-B14F-4D97-AF65-F5344CB8AC3E}">
        <p14:creationId xmlns:p14="http://schemas.microsoft.com/office/powerpoint/2010/main" val="10800468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485900" y="0"/>
            <a:ext cx="6172200" cy="400050"/>
          </a:xfrm>
        </p:spPr>
        <p:txBody>
          <a:bodyPr>
            <a:noAutofit/>
          </a:bodyPr>
          <a:lstStyle/>
          <a:p>
            <a:pPr eaLnBrk="1" hangingPunct="1"/>
            <a:br>
              <a:rPr lang="en-GB" altLang="en-US" sz="2800" dirty="0">
                <a:latin typeface="Times" panose="02020603050405020304" pitchFamily="18" charset="0"/>
              </a:rPr>
            </a:br>
            <a:r>
              <a:rPr lang="en-GB" altLang="en-US" sz="2800" dirty="0">
                <a:latin typeface="Times" panose="02020603050405020304" pitchFamily="18" charset="0"/>
              </a:rPr>
              <a:t>3.2 Three-Tier Client-Server</a:t>
            </a:r>
            <a:r>
              <a:rPr lang="en-US" altLang="en-US" sz="2800" dirty="0"/>
              <a:t>	</a:t>
            </a:r>
            <a:br>
              <a:rPr lang="en-US" altLang="en-US" sz="2800" dirty="0"/>
            </a:br>
            <a:endParaRPr lang="en-US" altLang="en-US" sz="2800" dirty="0"/>
          </a:p>
        </p:txBody>
      </p:sp>
      <p:sp>
        <p:nvSpPr>
          <p:cNvPr id="54275" name="Content Placeholder 2"/>
          <p:cNvSpPr>
            <a:spLocks noGrp="1"/>
          </p:cNvSpPr>
          <p:nvPr>
            <p:ph idx="1"/>
          </p:nvPr>
        </p:nvSpPr>
        <p:spPr>
          <a:xfrm>
            <a:off x="152400" y="400049"/>
            <a:ext cx="8991600" cy="6321425"/>
          </a:xfrm>
        </p:spPr>
        <p:txBody>
          <a:bodyPr>
            <a:normAutofit fontScale="92500" lnSpcReduction="20000"/>
          </a:bodyPr>
          <a:lstStyle/>
          <a:p>
            <a:pPr algn="just" eaLnBrk="1" hangingPunct="1">
              <a:lnSpc>
                <a:spcPct val="150000"/>
              </a:lnSpc>
              <a:spcBef>
                <a:spcPts val="0"/>
              </a:spcBef>
              <a:buFont typeface="Wingdings" pitchFamily="2" charset="2"/>
              <a:buChar char="Ø"/>
              <a:defRPr/>
            </a:pPr>
            <a:r>
              <a:rPr lang="en-US" dirty="0">
                <a:latin typeface="Times New Roman" pitchFamily="18" charset="0"/>
                <a:cs typeface="Times New Roman" pitchFamily="18" charset="0"/>
              </a:rPr>
              <a:t>Client side presented two problems preventing true scalability:</a:t>
            </a:r>
          </a:p>
          <a:p>
            <a:pPr lvl="1" algn="just" eaLnBrk="1" hangingPunct="1">
              <a:lnSpc>
                <a:spcPct val="150000"/>
              </a:lnSpc>
              <a:spcBef>
                <a:spcPts val="0"/>
              </a:spcBef>
              <a:buFont typeface="Wingdings" pitchFamily="2" charset="2"/>
              <a:buChar char="§"/>
              <a:defRPr/>
            </a:pPr>
            <a:r>
              <a:rPr lang="en-US" dirty="0">
                <a:latin typeface="Times New Roman" pitchFamily="18" charset="0"/>
                <a:cs typeface="Times New Roman" pitchFamily="18" charset="0"/>
              </a:rPr>
              <a:t>‘Fat’ client, requiring considerable resources on client’s computer to run effectively.</a:t>
            </a:r>
          </a:p>
          <a:p>
            <a:pPr lvl="1" algn="just" eaLnBrk="1" hangingPunct="1">
              <a:lnSpc>
                <a:spcPct val="150000"/>
              </a:lnSpc>
              <a:spcBef>
                <a:spcPts val="0"/>
              </a:spcBef>
              <a:buFont typeface="Wingdings" pitchFamily="2" charset="2"/>
              <a:buChar char="§"/>
              <a:defRPr/>
            </a:pPr>
            <a:r>
              <a:rPr lang="en-US" dirty="0">
                <a:latin typeface="Times New Roman" pitchFamily="18" charset="0"/>
                <a:cs typeface="Times New Roman" pitchFamily="18" charset="0"/>
              </a:rPr>
              <a:t>Significant client side administration overhead.</a:t>
            </a:r>
          </a:p>
          <a:p>
            <a:pPr lvl="1" algn="just" eaLnBrk="1" hangingPunct="1">
              <a:lnSpc>
                <a:spcPct val="150000"/>
              </a:lnSpc>
              <a:spcBef>
                <a:spcPts val="0"/>
              </a:spcBef>
              <a:buFont typeface="Arial" charset="0"/>
              <a:buChar char="–"/>
              <a:defRPr/>
            </a:pPr>
            <a:endParaRPr lang="en-US" dirty="0">
              <a:latin typeface="Times New Roman" pitchFamily="18" charset="0"/>
              <a:cs typeface="Times New Roman" pitchFamily="18" charset="0"/>
            </a:endParaRPr>
          </a:p>
          <a:p>
            <a:pPr eaLnBrk="1" hangingPunct="1">
              <a:lnSpc>
                <a:spcPct val="150000"/>
              </a:lnSpc>
              <a:spcBef>
                <a:spcPts val="0"/>
              </a:spcBef>
              <a:buFont typeface="Wingdings" pitchFamily="2" charset="2"/>
              <a:buChar char="Ø"/>
              <a:defRPr/>
            </a:pPr>
            <a:r>
              <a:rPr lang="en-US" dirty="0">
                <a:latin typeface="Times New Roman" pitchFamily="18" charset="0"/>
                <a:cs typeface="Times New Roman" pitchFamily="18" charset="0"/>
              </a:rPr>
              <a:t>By 1995, three layers proposed, each potentially running on a different platform.</a:t>
            </a:r>
          </a:p>
          <a:p>
            <a:pPr>
              <a:lnSpc>
                <a:spcPct val="150000"/>
              </a:lnSpc>
              <a:spcBef>
                <a:spcPts val="0"/>
              </a:spcBef>
              <a:defRPr/>
            </a:pPr>
            <a:r>
              <a:rPr lang="en-US" b="1" u="sng" dirty="0">
                <a:solidFill>
                  <a:srgbClr val="0000FF"/>
                </a:solidFill>
                <a:latin typeface="Times New Roman" pitchFamily="18" charset="0"/>
                <a:cs typeface="Times New Roman" pitchFamily="18" charset="0"/>
              </a:rPr>
              <a:t>Advantages: </a:t>
            </a:r>
          </a:p>
          <a:p>
            <a:pPr lvl="1" algn="just" eaLnBrk="1" hangingPunct="1">
              <a:lnSpc>
                <a:spcPct val="150000"/>
              </a:lnSpc>
              <a:spcBef>
                <a:spcPts val="0"/>
              </a:spcBef>
              <a:buFont typeface="Wingdings" pitchFamily="2" charset="2"/>
              <a:buChar char="§"/>
              <a:defRPr/>
            </a:pPr>
            <a:r>
              <a:rPr lang="en-US" dirty="0">
                <a:latin typeface="Times New Roman" pitchFamily="18" charset="0"/>
                <a:cs typeface="Times New Roman" pitchFamily="18" charset="0"/>
              </a:rPr>
              <a:t>‘Thin’ client, requiring less expensive hardware.</a:t>
            </a:r>
          </a:p>
          <a:p>
            <a:pPr lvl="1" algn="just" eaLnBrk="1" hangingPunct="1">
              <a:lnSpc>
                <a:spcPct val="150000"/>
              </a:lnSpc>
              <a:spcBef>
                <a:spcPts val="0"/>
              </a:spcBef>
              <a:buFont typeface="Wingdings" pitchFamily="2" charset="2"/>
              <a:buChar char="§"/>
              <a:defRPr/>
            </a:pPr>
            <a:r>
              <a:rPr lang="en-US" dirty="0">
                <a:latin typeface="Times New Roman" pitchFamily="18" charset="0"/>
                <a:cs typeface="Times New Roman" pitchFamily="18" charset="0"/>
              </a:rPr>
              <a:t>Application maintenance centralized. </a:t>
            </a:r>
          </a:p>
          <a:p>
            <a:pPr lvl="1" algn="just" eaLnBrk="1" hangingPunct="1">
              <a:lnSpc>
                <a:spcPct val="150000"/>
              </a:lnSpc>
              <a:spcBef>
                <a:spcPts val="0"/>
              </a:spcBef>
              <a:buFont typeface="Wingdings" pitchFamily="2" charset="2"/>
              <a:buChar char="§"/>
              <a:defRPr/>
            </a:pPr>
            <a:r>
              <a:rPr lang="en-US" dirty="0">
                <a:latin typeface="Times New Roman" pitchFamily="18" charset="0"/>
                <a:cs typeface="Times New Roman" pitchFamily="18" charset="0"/>
              </a:rPr>
              <a:t>Easier to modify or replace one tier without affecting others. </a:t>
            </a:r>
          </a:p>
          <a:p>
            <a:pPr lvl="1" algn="just" eaLnBrk="1" hangingPunct="1">
              <a:lnSpc>
                <a:spcPct val="150000"/>
              </a:lnSpc>
              <a:spcBef>
                <a:spcPts val="0"/>
              </a:spcBef>
              <a:buFont typeface="Wingdings" pitchFamily="2" charset="2"/>
              <a:buChar char="§"/>
              <a:defRPr/>
            </a:pPr>
            <a:r>
              <a:rPr lang="en-US" dirty="0">
                <a:latin typeface="Times New Roman" pitchFamily="18" charset="0"/>
                <a:cs typeface="Times New Roman" pitchFamily="18" charset="0"/>
              </a:rPr>
              <a:t>Separating business logic from database functions makes it easier to implement load balancing. </a:t>
            </a:r>
          </a:p>
          <a:p>
            <a:pPr lvl="1" algn="just" eaLnBrk="1" hangingPunct="1">
              <a:lnSpc>
                <a:spcPct val="150000"/>
              </a:lnSpc>
              <a:spcBef>
                <a:spcPts val="0"/>
              </a:spcBef>
              <a:buFont typeface="Wingdings" pitchFamily="2" charset="2"/>
              <a:buChar char="§"/>
              <a:defRPr/>
            </a:pPr>
            <a:r>
              <a:rPr lang="en-US" dirty="0">
                <a:latin typeface="Times New Roman" pitchFamily="18" charset="0"/>
                <a:cs typeface="Times New Roman" pitchFamily="18" charset="0"/>
              </a:rPr>
              <a:t>Maps quite naturally to Web environment.</a:t>
            </a:r>
          </a:p>
          <a:p>
            <a:pPr eaLnBrk="1" hangingPunct="1">
              <a:lnSpc>
                <a:spcPct val="150000"/>
              </a:lnSpc>
              <a:spcBef>
                <a:spcPts val="0"/>
              </a:spcBef>
              <a:buFont typeface="Wingdings" pitchFamily="2" charset="2"/>
              <a:buChar char="§"/>
              <a:defRPr/>
            </a:pPr>
            <a:endParaRPr lang="en-US" dirty="0">
              <a:latin typeface="Times New Roman" pitchFamily="18" charset="0"/>
              <a:cs typeface="Times New Roman" pitchFamily="18" charset="0"/>
            </a:endParaRPr>
          </a:p>
          <a:p>
            <a:pPr eaLnBrk="1" hangingPunct="1">
              <a:lnSpc>
                <a:spcPct val="150000"/>
              </a:lnSpc>
              <a:spcBef>
                <a:spcPts val="0"/>
              </a:spcBef>
              <a:buFont typeface="Wingdings" pitchFamily="2" charset="2"/>
              <a:buChar char="§"/>
              <a:defRPr/>
            </a:pPr>
            <a:endParaRPr lang="en-US" dirty="0">
              <a:latin typeface="Times New Roman" pitchFamily="18" charset="0"/>
              <a:cs typeface="Times New Roman" pitchFamily="18" charset="0"/>
            </a:endParaRPr>
          </a:p>
          <a:p>
            <a:pPr eaLnBrk="1" hangingPunct="1">
              <a:lnSpc>
                <a:spcPct val="150000"/>
              </a:lnSpc>
              <a:spcBef>
                <a:spcPts val="0"/>
              </a:spcBef>
              <a:buFont typeface="Wingdings" pitchFamily="2" charset="2"/>
              <a:buChar char="§"/>
              <a:defRPr/>
            </a:pPr>
            <a:endParaRPr lang="en-US" dirty="0">
              <a:latin typeface="Times New Roman" pitchFamily="18" charset="0"/>
              <a:cs typeface="Times New Roman" pitchFamily="18" charset="0"/>
            </a:endParaRPr>
          </a:p>
        </p:txBody>
      </p:sp>
      <p:sp>
        <p:nvSpPr>
          <p:cNvPr id="5837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ABEA2BD1-DD15-4D93-8AE1-5FFB3C6E7A0E}" type="slidenum">
              <a:rPr lang="en-US" altLang="en-US" sz="900">
                <a:solidFill>
                  <a:srgbClr val="898989"/>
                </a:solidFill>
              </a:rPr>
              <a:pPr>
                <a:spcBef>
                  <a:spcPct val="0"/>
                </a:spcBef>
                <a:buFontTx/>
                <a:buNone/>
              </a:pPr>
              <a:t>73</a:t>
            </a:fld>
            <a:endParaRPr lang="en-US" altLang="en-US" sz="900">
              <a:solidFill>
                <a:srgbClr val="898989"/>
              </a:solidFill>
            </a:endParaRPr>
          </a:p>
        </p:txBody>
      </p:sp>
    </p:spTree>
    <p:extLst>
      <p:ext uri="{BB962C8B-B14F-4D97-AF65-F5344CB8AC3E}">
        <p14:creationId xmlns:p14="http://schemas.microsoft.com/office/powerpoint/2010/main" val="23088895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061" y="27583"/>
            <a:ext cx="6172200" cy="1063229"/>
          </a:xfrm>
        </p:spPr>
        <p:txBody>
          <a:bodyPr rtlCol="0">
            <a:normAutofit/>
          </a:bodyPr>
          <a:lstStyle/>
          <a:p>
            <a:pPr>
              <a:defRPr/>
            </a:pPr>
            <a:r>
              <a:rPr lang="en-GB" b="1" dirty="0">
                <a:latin typeface="Times" pitchFamily="18" charset="0"/>
              </a:rPr>
              <a:t>Three-Tier Client-Server</a:t>
            </a:r>
            <a:r>
              <a:rPr lang="en-US" dirty="0"/>
              <a:t>	</a:t>
            </a:r>
            <a:br>
              <a:rPr lang="en-US" dirty="0"/>
            </a:br>
            <a:endParaRPr lang="en-US" dirty="0"/>
          </a:p>
        </p:txBody>
      </p:sp>
      <p:pic>
        <p:nvPicPr>
          <p:cNvPr id="59395" name="Picture 4" descr="C02NF1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635690"/>
            <a:ext cx="8000999" cy="5604283"/>
          </a:xfrm>
        </p:spPr>
      </p:pic>
      <p:sp>
        <p:nvSpPr>
          <p:cNvPr id="5939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D1218542-E3C1-4437-8B52-ADBA05C74449}" type="slidenum">
              <a:rPr lang="en-US" altLang="en-US" sz="900">
                <a:solidFill>
                  <a:srgbClr val="898989"/>
                </a:solidFill>
              </a:rPr>
              <a:pPr>
                <a:spcBef>
                  <a:spcPct val="0"/>
                </a:spcBef>
                <a:buFontTx/>
                <a:buNone/>
              </a:pPr>
              <a:t>74</a:t>
            </a:fld>
            <a:endParaRPr lang="en-US" altLang="en-US" sz="900">
              <a:solidFill>
                <a:srgbClr val="898989"/>
              </a:solidFill>
            </a:endParaRPr>
          </a:p>
        </p:txBody>
      </p:sp>
    </p:spTree>
    <p:extLst>
      <p:ext uri="{BB962C8B-B14F-4D97-AF65-F5344CB8AC3E}">
        <p14:creationId xmlns:p14="http://schemas.microsoft.com/office/powerpoint/2010/main" val="403832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06C81E9-C4C7-47B0-910D-4E118D7804C7}" type="slidenum">
              <a:rPr lang="en-US" altLang="en-US" sz="1200" smtClean="0">
                <a:solidFill>
                  <a:srgbClr val="898989"/>
                </a:solidFill>
              </a:rPr>
              <a:pPr>
                <a:spcBef>
                  <a:spcPct val="0"/>
                </a:spcBef>
                <a:buFontTx/>
                <a:buNone/>
              </a:pPr>
              <a:t>8</a:t>
            </a:fld>
            <a:endParaRPr lang="en-US" altLang="en-US" sz="1200">
              <a:solidFill>
                <a:srgbClr val="898989"/>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88648792"/>
              </p:ext>
            </p:extLst>
          </p:nvPr>
        </p:nvGraphicFramePr>
        <p:xfrm>
          <a:off x="0" y="1"/>
          <a:ext cx="9144000" cy="724054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996420129"/>
                    </a:ext>
                  </a:extLst>
                </a:gridCol>
                <a:gridCol w="8610600">
                  <a:extLst>
                    <a:ext uri="{9D8B030D-6E8A-4147-A177-3AD203B41FA5}">
                      <a16:colId xmlns:a16="http://schemas.microsoft.com/office/drawing/2014/main" val="1411048754"/>
                    </a:ext>
                  </a:extLst>
                </a:gridCol>
              </a:tblGrid>
              <a:tr h="380999">
                <a:tc gridSpan="2">
                  <a:txBody>
                    <a:bodyPr/>
                    <a:lstStyle/>
                    <a:p>
                      <a:pPr marL="0" marR="0" algn="ctr">
                        <a:lnSpc>
                          <a:spcPct val="150000"/>
                        </a:lnSpc>
                        <a:spcBef>
                          <a:spcPts val="0"/>
                        </a:spcBef>
                        <a:spcAft>
                          <a:spcPts val="0"/>
                        </a:spcAft>
                      </a:pPr>
                      <a:r>
                        <a:rPr lang="en-US" sz="2200" b="1" i="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Course Content Continued</a:t>
                      </a:r>
                    </a:p>
                  </a:txBody>
                  <a:tcPr marL="68580" marR="68580" marT="34293" marB="34293"/>
                </a:tc>
                <a:tc hMerge="1">
                  <a:txBody>
                    <a:bodyPr/>
                    <a:lstStyle/>
                    <a:p>
                      <a:pPr marL="0" lvl="0" indent="0" algn="just">
                        <a:lnSpc>
                          <a:spcPct val="150000"/>
                        </a:lnSpc>
                        <a:buFont typeface="Wingdings" panose="05000000000000000000" pitchFamily="2" charset="2"/>
                        <a:buNone/>
                      </a:pPr>
                      <a:endParaRPr lang="en-US" sz="280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2053198310"/>
                  </a:ext>
                </a:extLst>
              </a:tr>
              <a:tr h="2917691">
                <a:tc>
                  <a:txBody>
                    <a:bodyPr/>
                    <a:lstStyle/>
                    <a:p>
                      <a:pPr marL="0" marR="0" algn="just">
                        <a:lnSpc>
                          <a:spcPct val="150000"/>
                        </a:lnSpc>
                        <a:spcBef>
                          <a:spcPts val="0"/>
                        </a:spcBef>
                        <a:spcAft>
                          <a:spcPts val="0"/>
                        </a:spcAft>
                      </a:pPr>
                      <a:endParaRPr lang="en-US" sz="22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200" b="1" kern="1200" dirty="0">
                          <a:solidFill>
                            <a:srgbClr val="FF0000"/>
                          </a:solidFill>
                          <a:effectLst/>
                          <a:latin typeface="Times New Roman" panose="02020603050405020304" pitchFamily="18" charset="0"/>
                          <a:ea typeface="+mn-ea"/>
                          <a:cs typeface="Times New Roman" panose="02020603050405020304" pitchFamily="18" charset="0"/>
                        </a:rPr>
                        <a:t>UNIT</a:t>
                      </a:r>
                      <a:r>
                        <a:rPr lang="en-GB" sz="2200" b="1" kern="1200" baseline="0" dirty="0">
                          <a:solidFill>
                            <a:srgbClr val="FF0000"/>
                          </a:solidFill>
                          <a:effectLst/>
                          <a:latin typeface="Times New Roman" panose="02020603050405020304" pitchFamily="18" charset="0"/>
                          <a:ea typeface="+mn-ea"/>
                          <a:cs typeface="Times New Roman" panose="02020603050405020304" pitchFamily="18" charset="0"/>
                        </a:rPr>
                        <a:t> TWO: </a:t>
                      </a:r>
                      <a:r>
                        <a:rPr lang="en-GB" sz="2200" b="1" dirty="0">
                          <a:solidFill>
                            <a:srgbClr val="FF0000"/>
                          </a:solidFill>
                          <a:latin typeface="Times New Roman" panose="02020603050405020304" pitchFamily="18" charset="0"/>
                          <a:cs typeface="Times New Roman" panose="02020603050405020304" pitchFamily="18" charset="0"/>
                        </a:rPr>
                        <a:t>RELATIONAL DATA MODEL</a:t>
                      </a:r>
                      <a:endParaRPr lang="en-US" sz="2200" b="1" dirty="0">
                        <a:solidFill>
                          <a:srgbClr val="FF0000"/>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2.1</a:t>
                      </a:r>
                      <a:r>
                        <a:rPr lang="en-US" sz="22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200" kern="1200" dirty="0">
                          <a:solidFill>
                            <a:schemeClr val="dk1"/>
                          </a:solidFill>
                          <a:effectLst/>
                          <a:latin typeface="Times New Roman" panose="02020603050405020304" pitchFamily="18" charset="0"/>
                          <a:ea typeface="+mn-ea"/>
                          <a:cs typeface="Times New Roman" panose="02020603050405020304" pitchFamily="18" charset="0"/>
                        </a:rPr>
                        <a:t>Basic concept and types of Data models</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spcBef>
                          <a:spcPts val="0"/>
                        </a:spcBef>
                        <a:spcAft>
                          <a:spcPts val="0"/>
                        </a:spcAft>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2.2 History of Relational Data model</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spcBef>
                          <a:spcPts val="0"/>
                        </a:spcBef>
                        <a:spcAft>
                          <a:spcPts val="0"/>
                        </a:spcAft>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2.3 Terminologies in Relational Data model</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spcBef>
                          <a:spcPts val="0"/>
                        </a:spcBef>
                        <a:spcAft>
                          <a:spcPts val="0"/>
                        </a:spcAft>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2.4 Integrity constraints in Relational Data model</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spcBef>
                          <a:spcPts val="0"/>
                        </a:spcBef>
                        <a:spcAft>
                          <a:spcPts val="0"/>
                        </a:spcAft>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2.5 Views and their importance</a:t>
                      </a:r>
                      <a:r>
                        <a:rPr lang="en-US" sz="2200" kern="1200" baseline="0" dirty="0">
                          <a:solidFill>
                            <a:schemeClr val="dk1"/>
                          </a:solidFill>
                          <a:effectLst/>
                          <a:latin typeface="Times New Roman" panose="02020603050405020304" pitchFamily="18" charset="0"/>
                          <a:ea typeface="+mn-ea"/>
                          <a:cs typeface="Times New Roman" panose="02020603050405020304" pitchFamily="18" charset="0"/>
                        </a:rPr>
                        <a:t> </a:t>
                      </a:r>
                      <a:endParaRPr lang="en-GB" sz="2200" b="1" kern="1200" baseline="0" dirty="0">
                        <a:solidFill>
                          <a:srgbClr val="FF0000"/>
                        </a:solidFill>
                        <a:effectLst/>
                        <a:latin typeface="Times New Roman" panose="02020603050405020304" pitchFamily="18" charset="0"/>
                        <a:ea typeface="+mn-ea"/>
                        <a:cs typeface="Times New Roman" panose="02020603050405020304" pitchFamily="18" charset="0"/>
                      </a:endParaRPr>
                    </a:p>
                  </a:txBody>
                  <a:tcPr marL="51435" marR="51435" marT="0" marB="0"/>
                </a:tc>
                <a:extLst>
                  <a:ext uri="{0D108BD9-81ED-4DB2-BD59-A6C34878D82A}">
                    <a16:rowId xmlns:a16="http://schemas.microsoft.com/office/drawing/2014/main" val="1933025320"/>
                  </a:ext>
                </a:extLst>
              </a:tr>
              <a:tr h="3771919">
                <a:tc>
                  <a:txBody>
                    <a:bodyPr/>
                    <a:lstStyle/>
                    <a:p>
                      <a:pPr marL="0" marR="0" algn="just">
                        <a:lnSpc>
                          <a:spcPct val="150000"/>
                        </a:lnSpc>
                        <a:spcBef>
                          <a:spcPts val="0"/>
                        </a:spcBef>
                        <a:spcAft>
                          <a:spcPts val="0"/>
                        </a:spcAft>
                      </a:pPr>
                      <a:endParaRPr lang="en-US" sz="22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200" b="1" kern="1200" dirty="0">
                          <a:solidFill>
                            <a:srgbClr val="FF0000"/>
                          </a:solidFill>
                          <a:effectLst/>
                          <a:latin typeface="Times New Roman" panose="02020603050405020304" pitchFamily="18" charset="0"/>
                          <a:ea typeface="+mn-ea"/>
                          <a:cs typeface="Times New Roman" panose="02020603050405020304" pitchFamily="18" charset="0"/>
                        </a:rPr>
                        <a:t>UNIT</a:t>
                      </a:r>
                      <a:r>
                        <a:rPr lang="en-GB" sz="2200" b="1" kern="1200" baseline="0" dirty="0">
                          <a:solidFill>
                            <a:srgbClr val="FF0000"/>
                          </a:solidFill>
                          <a:effectLst/>
                          <a:latin typeface="Times New Roman" panose="02020603050405020304" pitchFamily="18" charset="0"/>
                          <a:ea typeface="+mn-ea"/>
                          <a:cs typeface="Times New Roman" panose="02020603050405020304" pitchFamily="18" charset="0"/>
                        </a:rPr>
                        <a:t> THREE: RELATIONAL ALGEBRA AND CALCULUS </a:t>
                      </a:r>
                    </a:p>
                    <a:p>
                      <a:pPr algn="just">
                        <a:lnSpc>
                          <a:spcPct val="150000"/>
                        </a:lnSpc>
                        <a:spcBef>
                          <a:spcPts val="0"/>
                        </a:spcBef>
                        <a:spcAft>
                          <a:spcPts val="0"/>
                        </a:spcAft>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3.1 Relational Algebra</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spcBef>
                          <a:spcPts val="0"/>
                        </a:spcBef>
                        <a:spcAft>
                          <a:spcPts val="0"/>
                        </a:spcAft>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3.2 Relational Calculus</a:t>
                      </a:r>
                    </a:p>
                    <a:p>
                      <a:pPr algn="just">
                        <a:lnSpc>
                          <a:spcPct val="150000"/>
                        </a:lnSpc>
                        <a:spcBef>
                          <a:spcPts val="0"/>
                        </a:spcBef>
                        <a:spcAft>
                          <a:spcPts val="0"/>
                        </a:spcAft>
                      </a:pPr>
                      <a:r>
                        <a:rPr lang="en-US" sz="2200" b="1" kern="1200" baseline="0" dirty="0">
                          <a:solidFill>
                            <a:srgbClr val="FF0000"/>
                          </a:solidFill>
                          <a:effectLst/>
                          <a:latin typeface="Times New Roman" panose="02020603050405020304" pitchFamily="18" charset="0"/>
                          <a:ea typeface="+mn-ea"/>
                          <a:cs typeface="Times New Roman" panose="02020603050405020304" pitchFamily="18" charset="0"/>
                        </a:rPr>
                        <a:t>UNIT FOUR: CONCEPTUAL DATABASE DESIGN</a:t>
                      </a:r>
                    </a:p>
                    <a:p>
                      <a:pPr algn="just">
                        <a:lnSpc>
                          <a:spcPct val="150000"/>
                        </a:lnSpc>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4.1 Entity Relationship Modeling</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4.2 Enhanced Entity – Relationship Modeling</a:t>
                      </a:r>
                      <a:endParaRPr lang="en-GB" sz="2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2200" kern="1200" dirty="0">
                          <a:solidFill>
                            <a:schemeClr val="dk1"/>
                          </a:solidFill>
                          <a:effectLst/>
                          <a:latin typeface="Times New Roman" panose="02020603050405020304" pitchFamily="18" charset="0"/>
                          <a:ea typeface="+mn-ea"/>
                          <a:cs typeface="Times New Roman" panose="02020603050405020304" pitchFamily="18" charset="0"/>
                        </a:rPr>
                        <a:t>4.3 Conceptual Database Design Methodology </a:t>
                      </a:r>
                      <a:endParaRPr lang="en-GB" sz="2200" b="1" kern="1200" baseline="0" dirty="0">
                        <a:solidFill>
                          <a:srgbClr val="FF0000"/>
                        </a:solidFill>
                        <a:effectLst/>
                        <a:latin typeface="Times New Roman" panose="02020603050405020304" pitchFamily="18" charset="0"/>
                        <a:ea typeface="+mn-ea"/>
                        <a:cs typeface="Times New Roman" panose="02020603050405020304" pitchFamily="18" charset="0"/>
                      </a:endParaRPr>
                    </a:p>
                  </a:txBody>
                  <a:tcPr marL="51435" marR="51435" marT="0" marB="0"/>
                </a:tc>
                <a:extLst>
                  <a:ext uri="{0D108BD9-81ED-4DB2-BD59-A6C34878D82A}">
                    <a16:rowId xmlns:a16="http://schemas.microsoft.com/office/drawing/2014/main" val="4016512208"/>
                  </a:ext>
                </a:extLst>
              </a:tr>
            </a:tbl>
          </a:graphicData>
        </a:graphic>
      </p:graphicFrame>
    </p:spTree>
    <p:extLst>
      <p:ext uri="{BB962C8B-B14F-4D97-AF65-F5344CB8AC3E}">
        <p14:creationId xmlns:p14="http://schemas.microsoft.com/office/powerpoint/2010/main" val="310544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C9CEDA-D43B-4D46-9684-7A441B97E284}" type="slidenum">
              <a:rPr lang="en-US" altLang="en-US" sz="1200" smtClean="0">
                <a:solidFill>
                  <a:srgbClr val="898989"/>
                </a:solidFill>
              </a:rPr>
              <a:pPr>
                <a:spcBef>
                  <a:spcPct val="0"/>
                </a:spcBef>
                <a:buFontTx/>
                <a:buNone/>
              </a:pPr>
              <a:t>9</a:t>
            </a:fld>
            <a:endParaRPr lang="en-US" altLang="en-US" sz="1200">
              <a:solidFill>
                <a:srgbClr val="898989"/>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93433907"/>
              </p:ext>
            </p:extLst>
          </p:nvPr>
        </p:nvGraphicFramePr>
        <p:xfrm>
          <a:off x="0" y="1"/>
          <a:ext cx="9144000" cy="6758648"/>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996420129"/>
                    </a:ext>
                  </a:extLst>
                </a:gridCol>
                <a:gridCol w="8839200">
                  <a:extLst>
                    <a:ext uri="{9D8B030D-6E8A-4147-A177-3AD203B41FA5}">
                      <a16:colId xmlns:a16="http://schemas.microsoft.com/office/drawing/2014/main" val="1411048754"/>
                    </a:ext>
                  </a:extLst>
                </a:gridCol>
              </a:tblGrid>
              <a:tr h="391648">
                <a:tc gridSpan="2">
                  <a:txBody>
                    <a:bodyPr/>
                    <a:lstStyle/>
                    <a:p>
                      <a:pPr marL="0" marR="0" algn="ctr">
                        <a:lnSpc>
                          <a:spcPct val="150000"/>
                        </a:lnSpc>
                        <a:spcBef>
                          <a:spcPts val="0"/>
                        </a:spcBef>
                        <a:spcAft>
                          <a:spcPts val="0"/>
                        </a:spcAft>
                      </a:pPr>
                      <a:r>
                        <a:rPr lang="en-US" sz="2200" b="1" i="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Course Content Continued</a:t>
                      </a:r>
                    </a:p>
                  </a:txBody>
                  <a:tcPr marL="68580" marR="68580" marT="34271" marB="34271"/>
                </a:tc>
                <a:tc hMerge="1">
                  <a:txBody>
                    <a:bodyPr/>
                    <a:lstStyle/>
                    <a:p>
                      <a:pPr marL="0" lvl="0" indent="0" algn="just">
                        <a:lnSpc>
                          <a:spcPct val="150000"/>
                        </a:lnSpc>
                        <a:buFont typeface="Wingdings" panose="05000000000000000000" pitchFamily="2" charset="2"/>
                        <a:buNone/>
                      </a:pPr>
                      <a:endParaRPr lang="en-US" sz="280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2053198310"/>
                  </a:ext>
                </a:extLst>
              </a:tr>
              <a:tr h="1696635">
                <a:tc>
                  <a:txBody>
                    <a:bodyPr/>
                    <a:lstStyle/>
                    <a:p>
                      <a:pPr marL="0" marR="0" algn="just">
                        <a:lnSpc>
                          <a:spcPct val="150000"/>
                        </a:lnSpc>
                        <a:spcBef>
                          <a:spcPts val="0"/>
                        </a:spcBef>
                        <a:spcAft>
                          <a:spcPts val="0"/>
                        </a:spcAft>
                      </a:pPr>
                      <a:endParaRPr lang="en-US" sz="22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lvl="0" indent="0" algn="just"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GB" sz="2800" b="1" kern="1200" dirty="0">
                          <a:solidFill>
                            <a:srgbClr val="FF0000"/>
                          </a:solidFill>
                          <a:effectLst/>
                          <a:latin typeface="Times New Roman" panose="02020603050405020304" pitchFamily="18" charset="0"/>
                          <a:ea typeface="+mn-ea"/>
                          <a:cs typeface="Times New Roman" panose="02020603050405020304" pitchFamily="18" charset="0"/>
                        </a:rPr>
                        <a:t>UNIT</a:t>
                      </a:r>
                      <a:r>
                        <a:rPr lang="en-GB" sz="2800" b="1" kern="1200" baseline="0" dirty="0">
                          <a:solidFill>
                            <a:srgbClr val="FF0000"/>
                          </a:solidFill>
                          <a:effectLst/>
                          <a:latin typeface="Times New Roman" panose="02020603050405020304" pitchFamily="18" charset="0"/>
                          <a:ea typeface="+mn-ea"/>
                          <a:cs typeface="Times New Roman" panose="02020603050405020304" pitchFamily="18" charset="0"/>
                        </a:rPr>
                        <a:t> FIVE: LOGICAL DATABASE DESIGN</a:t>
                      </a:r>
                    </a:p>
                    <a:p>
                      <a:pPr algn="just">
                        <a:lnSpc>
                          <a:spcPct val="150000"/>
                        </a:lnSpc>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5.1 Concepts of Logical Database</a:t>
                      </a:r>
                      <a:r>
                        <a:rPr lang="en-US" sz="2800" kern="1200" baseline="0" dirty="0">
                          <a:solidFill>
                            <a:schemeClr val="dk1"/>
                          </a:solidFill>
                          <a:effectLst/>
                          <a:latin typeface="Times New Roman" panose="02020603050405020304" pitchFamily="18" charset="0"/>
                          <a:ea typeface="+mn-ea"/>
                          <a:cs typeface="Times New Roman" panose="02020603050405020304" pitchFamily="18" charset="0"/>
                        </a:rPr>
                        <a:t> Design</a:t>
                      </a:r>
                    </a:p>
                    <a:p>
                      <a:pPr algn="just">
                        <a:lnSpc>
                          <a:spcPct val="150000"/>
                        </a:lnSpc>
                      </a:pPr>
                      <a:r>
                        <a:rPr lang="en-US" sz="2800" kern="1200" baseline="0" dirty="0">
                          <a:solidFill>
                            <a:schemeClr val="dk1"/>
                          </a:solidFill>
                          <a:effectLst/>
                          <a:latin typeface="Times New Roman" panose="02020603050405020304" pitchFamily="18" charset="0"/>
                          <a:ea typeface="+mn-ea"/>
                          <a:cs typeface="Times New Roman" panose="02020603050405020304" pitchFamily="18" charset="0"/>
                        </a:rPr>
                        <a:t>5.2 </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Normalization </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5.3 Logical Database Design Methodology</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1435" marR="51435" marT="0" marB="0"/>
                </a:tc>
                <a:extLst>
                  <a:ext uri="{0D108BD9-81ED-4DB2-BD59-A6C34878D82A}">
                    <a16:rowId xmlns:a16="http://schemas.microsoft.com/office/drawing/2014/main" val="1933025320"/>
                  </a:ext>
                </a:extLst>
              </a:tr>
              <a:tr h="3398116">
                <a:tc>
                  <a:txBody>
                    <a:bodyPr/>
                    <a:lstStyle/>
                    <a:p>
                      <a:pPr marL="0" marR="0" algn="just">
                        <a:lnSpc>
                          <a:spcPct val="150000"/>
                        </a:lnSpc>
                        <a:spcBef>
                          <a:spcPts val="0"/>
                        </a:spcBef>
                        <a:spcAft>
                          <a:spcPts val="0"/>
                        </a:spcAft>
                      </a:pPr>
                      <a:endParaRPr lang="en-US" sz="2200" b="1" i="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just">
                        <a:lnSpc>
                          <a:spcPct val="150000"/>
                        </a:lnSpc>
                      </a:pPr>
                      <a:r>
                        <a:rPr lang="en-GB" sz="2800" b="1" kern="1200" dirty="0">
                          <a:solidFill>
                            <a:srgbClr val="FF0000"/>
                          </a:solidFill>
                          <a:effectLst/>
                          <a:latin typeface="Times New Roman" panose="02020603050405020304" pitchFamily="18" charset="0"/>
                          <a:ea typeface="+mn-ea"/>
                          <a:cs typeface="Times New Roman" panose="02020603050405020304" pitchFamily="18" charset="0"/>
                        </a:rPr>
                        <a:t>UNIT</a:t>
                      </a:r>
                      <a:r>
                        <a:rPr lang="en-GB" sz="2800" b="1" kern="1200" baseline="0" dirty="0">
                          <a:solidFill>
                            <a:srgbClr val="FF0000"/>
                          </a:solidFill>
                          <a:effectLst/>
                          <a:latin typeface="Times New Roman" panose="02020603050405020304" pitchFamily="18" charset="0"/>
                          <a:ea typeface="+mn-ea"/>
                          <a:cs typeface="Times New Roman" panose="02020603050405020304" pitchFamily="18" charset="0"/>
                        </a:rPr>
                        <a:t> SIX: STRUCTURED QUERY LANGUAGE(SQL) </a:t>
                      </a:r>
                    </a:p>
                    <a:p>
                      <a:pPr lvl="0" algn="just">
                        <a:lnSpc>
                          <a:spcPct val="150000"/>
                        </a:lnSpc>
                      </a:pPr>
                      <a:r>
                        <a:rPr lang="en-GB" sz="2800" kern="1200" baseline="0" dirty="0">
                          <a:solidFill>
                            <a:schemeClr val="dk1"/>
                          </a:solidFill>
                          <a:effectLst/>
                          <a:latin typeface="Times New Roman" panose="02020603050405020304" pitchFamily="18" charset="0"/>
                          <a:ea typeface="+mn-ea"/>
                          <a:cs typeface="Times New Roman" panose="02020603050405020304" pitchFamily="18" charset="0"/>
                        </a:rPr>
                        <a:t>6.1 </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Basics of MS-Access (Query By Example)</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50000"/>
                        </a:lnSpc>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6.2</a:t>
                      </a:r>
                      <a:r>
                        <a:rPr lang="en-GB" sz="2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a:solidFill>
                            <a:schemeClr val="dk1"/>
                          </a:solidFill>
                          <a:effectLst/>
                          <a:latin typeface="Times New Roman" panose="02020603050405020304" pitchFamily="18" charset="0"/>
                          <a:ea typeface="+mn-ea"/>
                          <a:cs typeface="Times New Roman" panose="02020603050405020304" pitchFamily="18" charset="0"/>
                        </a:rPr>
                        <a:t>Structured Query Language (SQL)</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50000"/>
                        </a:lnSpc>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6.3</a:t>
                      </a:r>
                      <a:r>
                        <a:rPr lang="en-GB" sz="2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Introduction to SQL</a:t>
                      </a:r>
                      <a:endParaRPr lang="en-GB" sz="2800" dirty="0">
                        <a:effectLst/>
                        <a:latin typeface="Times New Roman" panose="02020603050405020304" pitchFamily="18" charset="0"/>
                        <a:cs typeface="Times New Roman" panose="02020603050405020304" pitchFamily="18" charset="0"/>
                      </a:endParaRPr>
                    </a:p>
                    <a:p>
                      <a:pPr lvl="0" algn="just">
                        <a:lnSpc>
                          <a:spcPct val="150000"/>
                        </a:lnSpc>
                      </a:pPr>
                      <a:r>
                        <a:rPr lang="en-GB" sz="2800" dirty="0">
                          <a:effectLst/>
                          <a:latin typeface="Times New Roman" panose="02020603050405020304" pitchFamily="18" charset="0"/>
                          <a:cs typeface="Times New Roman" panose="02020603050405020304" pitchFamily="18" charset="0"/>
                        </a:rPr>
                        <a:t>6.4</a:t>
                      </a:r>
                      <a:r>
                        <a:rPr lang="en-GB" sz="2800" baseline="0" dirty="0">
                          <a:effectLst/>
                          <a:latin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cs typeface="Times New Roman" panose="02020603050405020304" pitchFamily="18" charset="0"/>
                        </a:rPr>
                        <a:t>Data Definition Language </a:t>
                      </a:r>
                    </a:p>
                    <a:p>
                      <a:pPr lvl="0" algn="just">
                        <a:lnSpc>
                          <a:spcPct val="150000"/>
                        </a:lnSpc>
                      </a:pPr>
                      <a:r>
                        <a:rPr lang="en-US" sz="2800" kern="1200" dirty="0">
                          <a:solidFill>
                            <a:schemeClr val="dk1"/>
                          </a:solidFill>
                          <a:effectLst/>
                          <a:latin typeface="Times New Roman" panose="02020603050405020304" pitchFamily="18" charset="0"/>
                          <a:ea typeface="+mn-ea"/>
                          <a:cs typeface="Times New Roman" panose="02020603050405020304" pitchFamily="18" charset="0"/>
                        </a:rPr>
                        <a:t>6.5 Data Manipulation Language</a:t>
                      </a:r>
                      <a:endParaRPr lang="en-GB" sz="28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1435" marR="51435" marT="0" marB="0"/>
                </a:tc>
                <a:extLst>
                  <a:ext uri="{0D108BD9-81ED-4DB2-BD59-A6C34878D82A}">
                    <a16:rowId xmlns:a16="http://schemas.microsoft.com/office/drawing/2014/main" val="184127091"/>
                  </a:ext>
                </a:extLst>
              </a:tr>
            </a:tbl>
          </a:graphicData>
        </a:graphic>
      </p:graphicFrame>
    </p:spTree>
    <p:extLst>
      <p:ext uri="{BB962C8B-B14F-4D97-AF65-F5344CB8AC3E}">
        <p14:creationId xmlns:p14="http://schemas.microsoft.com/office/powerpoint/2010/main" val="3528105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1371</TotalTime>
  <Words>5254</Words>
  <Application>Microsoft Office PowerPoint</Application>
  <PresentationFormat>On-screen Show (4:3)</PresentationFormat>
  <Paragraphs>602</Paragraphs>
  <Slides>74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ONE</vt:lpstr>
      <vt:lpstr>1. What is Database </vt:lpstr>
      <vt:lpstr>1. What is Database----- </vt:lpstr>
      <vt:lpstr>1. What is Database----- </vt:lpstr>
      <vt:lpstr>PowerPoint Presentation</vt:lpstr>
      <vt:lpstr>2. Database Approaches </vt:lpstr>
      <vt:lpstr>2. Database Approaches-------- </vt:lpstr>
      <vt:lpstr>PowerPoint Presentation</vt:lpstr>
      <vt:lpstr>PowerPoint Presentation</vt:lpstr>
      <vt:lpstr>Limitations of the Manual Approach</vt:lpstr>
      <vt:lpstr>Limitations of the Manual Approach</vt:lpstr>
      <vt:lpstr>What is the Solutions?</vt:lpstr>
      <vt:lpstr>2. Traditional File Based Approach</vt:lpstr>
      <vt:lpstr>PowerPoint Presentation</vt:lpstr>
      <vt:lpstr> Limitations of Traditional  File-Based Approach </vt:lpstr>
      <vt:lpstr> Limitations of Traditional  File-Based Approach----- </vt:lpstr>
      <vt:lpstr> Limitations of Traditional  File-Based Approach----- </vt:lpstr>
      <vt:lpstr> Limitations of Traditional  File-Based Approach----- </vt:lpstr>
      <vt:lpstr> Limitations of Traditional  File-Based Approach----- </vt:lpstr>
      <vt:lpstr> 3. Database Approach </vt:lpstr>
      <vt:lpstr> 3. Database Approach----- </vt:lpstr>
      <vt:lpstr> 3. Database Approach------ </vt:lpstr>
      <vt:lpstr> 3. Database Approach----- </vt:lpstr>
      <vt:lpstr>Benefits of the Database Approach</vt:lpstr>
      <vt:lpstr>Benefits of the Database Approach------</vt:lpstr>
      <vt:lpstr>Benefits of the Database Approach------</vt:lpstr>
      <vt:lpstr>Benefits of the Database Approach------</vt:lpstr>
      <vt:lpstr>Limitations and Risk of Database Approach------</vt:lpstr>
      <vt:lpstr>DBMS Functions</vt:lpstr>
      <vt:lpstr>DBMS Functions-----</vt:lpstr>
      <vt:lpstr>DBMS Functions-----</vt:lpstr>
      <vt:lpstr>DBMS Functions-----</vt:lpstr>
      <vt:lpstr>2. Data Storage Management ----</vt:lpstr>
      <vt:lpstr>DBMS Functions-----</vt:lpstr>
      <vt:lpstr>DBMS Functions-----</vt:lpstr>
      <vt:lpstr>DBMS Functions-----</vt:lpstr>
      <vt:lpstr>Database Languages</vt:lpstr>
      <vt:lpstr>Database System Environment</vt:lpstr>
      <vt:lpstr>Database System Environment------</vt:lpstr>
      <vt:lpstr>Database System Environment------</vt:lpstr>
      <vt:lpstr>Database System Environment------</vt:lpstr>
      <vt:lpstr>Database System Environment------</vt:lpstr>
      <vt:lpstr>3. Database Development Life Cycle (DDLC)</vt:lpstr>
      <vt:lpstr>3. Database Development Life Cycle (DDLC)</vt:lpstr>
      <vt:lpstr>3. Database Development Life Cycle (DDLC)</vt:lpstr>
      <vt:lpstr>5. Roles in Database Design and Use</vt:lpstr>
      <vt:lpstr>5. Roles in Database Design and Use------</vt:lpstr>
      <vt:lpstr>5. Roles in Database Design and Use------</vt:lpstr>
      <vt:lpstr>Example of a Database</vt:lpstr>
      <vt:lpstr>PowerPoint Presentation</vt:lpstr>
      <vt:lpstr>PowerPoint Presentation</vt:lpstr>
      <vt:lpstr>An Example (cont'd.)</vt:lpstr>
      <vt:lpstr>Typical DBMS Structure/Database System</vt:lpstr>
      <vt:lpstr>DBMS Components(Structure)</vt:lpstr>
      <vt:lpstr>DBMS Components(Structure)------</vt:lpstr>
      <vt:lpstr>DBMS Architectures</vt:lpstr>
      <vt:lpstr>PowerPoint Presentation</vt:lpstr>
      <vt:lpstr>File-Server Architecture</vt:lpstr>
      <vt:lpstr>PowerPoint Presentation</vt:lpstr>
      <vt:lpstr>  3. 1 Traditional Two-Tier Client-Server  </vt:lpstr>
      <vt:lpstr>Traditional Two-Tier Client-Server </vt:lpstr>
      <vt:lpstr> 3.2 Three-Tier Client-Server  </vt:lpstr>
      <vt:lpstr>Three-Tier Client-Server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Database system</dc:title>
  <dc:creator>amanuel</dc:creator>
  <cp:lastModifiedBy>eyu</cp:lastModifiedBy>
  <cp:revision>244</cp:revision>
  <dcterms:created xsi:type="dcterms:W3CDTF">2013-10-15T14:30:09Z</dcterms:created>
  <dcterms:modified xsi:type="dcterms:W3CDTF">2023-08-13T09:29:52Z</dcterms:modified>
</cp:coreProperties>
</file>