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8" r:id="rId2"/>
    <p:sldId id="259" r:id="rId3"/>
    <p:sldId id="32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22" r:id="rId14"/>
    <p:sldId id="324" r:id="rId15"/>
    <p:sldId id="326" r:id="rId16"/>
    <p:sldId id="273" r:id="rId17"/>
    <p:sldId id="328" r:id="rId18"/>
    <p:sldId id="330" r:id="rId19"/>
    <p:sldId id="332" r:id="rId20"/>
    <p:sldId id="276" r:id="rId21"/>
    <p:sldId id="334" r:id="rId22"/>
    <p:sldId id="336" r:id="rId23"/>
    <p:sldId id="279" r:id="rId24"/>
    <p:sldId id="280" r:id="rId25"/>
    <p:sldId id="337" r:id="rId26"/>
    <p:sldId id="282" r:id="rId27"/>
    <p:sldId id="338" r:id="rId28"/>
    <p:sldId id="339" r:id="rId29"/>
    <p:sldId id="342" r:id="rId30"/>
    <p:sldId id="286" r:id="rId31"/>
    <p:sldId id="344" r:id="rId32"/>
    <p:sldId id="346" r:id="rId33"/>
    <p:sldId id="288" r:id="rId34"/>
    <p:sldId id="289" r:id="rId35"/>
    <p:sldId id="290" r:id="rId36"/>
    <p:sldId id="348" r:id="rId37"/>
    <p:sldId id="350" r:id="rId38"/>
    <p:sldId id="354" r:id="rId39"/>
    <p:sldId id="362" r:id="rId40"/>
    <p:sldId id="364" r:id="rId41"/>
    <p:sldId id="352" r:id="rId42"/>
    <p:sldId id="356" r:id="rId43"/>
    <p:sldId id="357" r:id="rId44"/>
    <p:sldId id="358" r:id="rId45"/>
    <p:sldId id="359" r:id="rId46"/>
    <p:sldId id="36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CC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F9031-D46E-4DEB-8208-262BD2A0FA17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1FF05-3C55-4EDB-9597-6EB159FD6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8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32ECE5-D24A-440E-98D9-5E2A9D7BA42C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1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93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5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2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1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72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4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04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7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6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4C7D-99E8-4655-9AEC-57096F54DF48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784D-3940-47A6-9F0E-F405C56BA5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782762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GB" sz="2800" b="1" spc="100" dirty="0">
                <a:solidFill>
                  <a:srgbClr val="0000FF"/>
                </a:solidFill>
                <a:latin typeface="Times" pitchFamily="18" charset="0"/>
              </a:rPr>
              <a:t>CHAPTER TWO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981200" y="3733801"/>
            <a:ext cx="8229600" cy="2392363"/>
          </a:xfrm>
        </p:spPr>
        <p:txBody>
          <a:bodyPr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GB" altLang="en-US" b="1" dirty="0" smtClean="0">
              <a:solidFill>
                <a:srgbClr val="0000FF"/>
              </a:solidFill>
              <a:latin typeface="Times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GB" altLang="en-US" b="1" dirty="0" smtClean="0">
                <a:solidFill>
                  <a:srgbClr val="0000FF"/>
                </a:solidFill>
                <a:latin typeface="Times" panose="02020603050405020304" pitchFamily="18" charset="0"/>
              </a:rPr>
              <a:t>DATABASE </a:t>
            </a:r>
            <a:r>
              <a:rPr lang="en-GB" altLang="en-US" b="1" dirty="0">
                <a:solidFill>
                  <a:srgbClr val="0000FF"/>
                </a:solidFill>
                <a:latin typeface="Times" panose="02020603050405020304" pitchFamily="18" charset="0"/>
              </a:rPr>
              <a:t>MODELING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10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A69C47-F258-423B-953D-8588C4FA58D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9753600" cy="6553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ANSI-SPARC Architecture and Database Design Phases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endParaRPr lang="en-US" altLang="en-US" dirty="0" smtClean="0"/>
          </a:p>
        </p:txBody>
      </p:sp>
      <p:pic>
        <p:nvPicPr>
          <p:cNvPr id="1331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A682AC-D736-48AF-A893-CE4CB76D2B8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9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Schemas, Instances and Data Models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any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important to distinguish between the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itself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specified during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frequently.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models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certain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displaying schemas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diagrams.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displayed schema is called a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figure,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diagram displays the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record type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actual instances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call each object in the schema—such as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or COURSE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construct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DD050-5C4E-45D5-AB99-2D70752E2AE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828800" y="5943600"/>
            <a:ext cx="8382000" cy="76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b="1" i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Figure: Schema Diagram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D8409E-5821-428E-A0FB-C9B096C8C55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8148638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4057" y="0"/>
            <a:ext cx="1100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Schemas, Instances and Data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Models-------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872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Schemas, Instances and Data Models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275771"/>
            <a:ext cx="12192000" cy="6582229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only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aspects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the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 types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items,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aspects are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specified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for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figure shows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the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item, nor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various files.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types of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represented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constraint such as 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majoring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take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CS1310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end of their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sophomore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is quite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difficult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 diagrammatically.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data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change quite frequently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shown in the previous figure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every time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student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grade. 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DD050-5C4E-45D5-AB99-2D70752E2AE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5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Schemas, Instances and Data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Models------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275771"/>
            <a:ext cx="12192000" cy="6582229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a particular</a:t>
            </a: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moment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state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snapshot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the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set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occurrences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instances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given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state,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schema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has its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own current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 will contain the </a:t>
            </a: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individual student entities (records)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its </a:t>
            </a: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instances. 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states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database schema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DD050-5C4E-45D5-AB99-2D70752E2AE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Schemas, Instances and Data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Models------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362857"/>
            <a:ext cx="12090400" cy="658222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 we 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item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change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state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 state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important.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define a 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database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specify its </a:t>
            </a:r>
            <a:r>
              <a:rPr lang="en-US" altLang="en-US" sz="3200" b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to the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this point, the corresponding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data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get the </a:t>
            </a:r>
            <a:r>
              <a:rPr lang="en-US" alt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populated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DD050-5C4E-45D5-AB99-2D70752E2AE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8229600" cy="449943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Models</a:t>
            </a:r>
            <a:endParaRPr lang="en-US" altLang="en-US" sz="28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1600" y="304800"/>
            <a:ext cx="11988800" cy="6477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 is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concepts that can be used to describe the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relatively simple representation, usually graphical,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more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structures.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mean the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types, relationships,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apply to the </a:t>
            </a:r>
            <a:r>
              <a:rPr lang="en-US" altLang="en-US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terms, a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more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-world object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model’s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to help you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complexities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environment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96E3B-8F94-4C3D-BE40-717B54BD409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2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8229600" cy="348343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Models-------</a:t>
            </a:r>
            <a:endParaRPr lang="en-US" altLang="en-US" sz="28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348343"/>
            <a:ext cx="12192000" cy="650965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sz="27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represents: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7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US" altLang="en-US" sz="27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altLang="en-US" sz="27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altLang="en-US" sz="27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altLang="en-US" sz="27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7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specific problem domain.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7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Note:-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interchangeably.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is an </a:t>
            </a:r>
            <a:r>
              <a:rPr lang="en-US" altLang="en-US" sz="27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iterative, progressive process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start with a </a:t>
            </a:r>
            <a:r>
              <a:rPr lang="en-US" altLang="en-US" sz="27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understanding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7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domain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as your understanding of the </a:t>
            </a:r>
            <a:r>
              <a:rPr lang="en-US" alt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domain increases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 </a:t>
            </a:r>
            <a:r>
              <a:rPr lang="en-US" altLang="en-US" sz="27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detail of the </a:t>
            </a:r>
            <a:r>
              <a:rPr lang="en-US" altLang="en-US" sz="27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96E3B-8F94-4C3D-BE40-717B54BD409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8229600" cy="348343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Models-------</a:t>
            </a:r>
            <a:endParaRPr lang="en-US" altLang="en-US" sz="28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348343"/>
            <a:ext cx="12192000" cy="65096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data model is in effect a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“blueprint”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end-user requirements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blueprint is </a:t>
            </a:r>
            <a:r>
              <a:rPr lang="en-US" altLang="en-US" sz="26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narrative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6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graphical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nature, meaning that it contains both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descriptions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plain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unambiguous language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clear, useful diagrams depicting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elements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5938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implementation-ready </a:t>
            </a:r>
            <a:r>
              <a:rPr lang="en-US" altLang="en-US" sz="26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should contain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the </a:t>
            </a:r>
            <a:r>
              <a:rPr lang="en-US" altLang="en-US" sz="26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components:</a:t>
            </a:r>
          </a:p>
          <a:p>
            <a:pPr marL="515938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store the end-user data.</a:t>
            </a:r>
          </a:p>
          <a:p>
            <a:pPr marL="515938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enforceable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guarantee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515938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6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methodology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the real-world data transformations.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96E3B-8F94-4C3D-BE40-717B54BD409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981200" y="-1"/>
            <a:ext cx="8229600" cy="348343"/>
          </a:xfrm>
        </p:spPr>
        <p:txBody>
          <a:bodyPr>
            <a:noAutofit/>
          </a:bodyPr>
          <a:lstStyle/>
          <a:p>
            <a:pPr algn="ctr"/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Models-------</a:t>
            </a:r>
            <a:endParaRPr lang="en-US" altLang="en-US" sz="28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348343"/>
            <a:ext cx="12192000" cy="6509658"/>
          </a:xfrm>
        </p:spPr>
        <p:txBody>
          <a:bodyPr>
            <a:noAutofit/>
          </a:bodyPr>
          <a:lstStyle/>
          <a:p>
            <a:pPr marL="515938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in mind that a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blueprint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abstraction;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live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5938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</a:t>
            </a:r>
            <a:r>
              <a:rPr lang="en-US" altLang="en-US" sz="28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altLang="en-US" sz="28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you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draw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data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5938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Just as you are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without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58738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are equally unlikely to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good database without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creating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appropriate data model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96E3B-8F94-4C3D-BE40-717B54BD409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7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12192000" cy="6400800"/>
          </a:xfrm>
        </p:spPr>
        <p:txBody>
          <a:bodyPr rtlCol="0"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 major aim of DB is to provide users with an </a:t>
            </a:r>
            <a:r>
              <a:rPr lang="en-GB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abstract view of data, hiding certain details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of how data is </a:t>
            </a:r>
            <a:r>
              <a:rPr lang="en-GB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stored and manipulated.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DB is a shared resources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each users may require 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different view of the data.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satisfy these needs, the architecture of most commercial DBMSs available today is based on the so-called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ANSI-SPARC Architecture.(America National Standard Institution Standard Planning and Requirement committee).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An early proposal for a standard terminology and general architecture for DB was produced in 1971 by DBTG (Database task force).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GB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Two – level architecture (Schema, subschema)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74171" y="1"/>
            <a:ext cx="11829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Environment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9E4A36-72FC-4F36-A964-6EB8EA850A0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3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444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475"/>
            <a:ext cx="12192000" cy="6613525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models can be categorize according to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concepts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they use to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describe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database structure.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High-level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conceptual data models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provide concepts that are close to the way many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users perceive 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Low-level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physical data models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provide concepts that describe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details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how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stored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 storage media,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magnetic disks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Concepts provided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low-level data models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generally meant for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 specialists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Between these two extremes is a </a:t>
            </a:r>
            <a:r>
              <a:rPr lang="en-US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representational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(or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83818-3FA7-40A6-B68B-935E766FAE1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444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Data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Models--------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475"/>
            <a:ext cx="12192000" cy="6613525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This model provide concepts that may be easily understood by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end users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not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too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far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removed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organized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computer storage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Representational data models 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hide many details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data storage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disk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but can be implemented on a computer system directly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6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way that </a:t>
            </a:r>
            <a:r>
              <a:rPr lang="en-US" altLang="en-US" sz="26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sz="26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to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entities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to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effective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concepts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</a:t>
            </a:r>
            <a:r>
              <a:rPr lang="en-US" alt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relationships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semantics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constraints</a:t>
            </a: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83818-3FA7-40A6-B68B-935E766FAE1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444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Data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Models--------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475"/>
            <a:ext cx="12192000" cy="6613525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purpose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US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en-US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understandable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en-US" altLang="en-US" sz="32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models include:</a:t>
            </a:r>
            <a:endParaRPr lang="en-US" altLang="en-US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Data Model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Data Model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 Model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Model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B83818-3FA7-40A6-B68B-935E766FAE1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Hierarchical Model</a:t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69108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simplest data model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record type is referred to as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 or segment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top node is the root node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Nodes are arranged in a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hierarchical structure as sort of upside-down tree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parent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have more than one child node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child node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can only have one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parent node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relationship between parent and child is one-to-many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Relation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established by creating physical link between stored records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(each is stored with a predefined access path to other records)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add new record type or relationship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database must be redefined and then stored in a new for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8D5431-BCFD-4F42-A46F-A96FDC3C31C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4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368676"/>
            <a:ext cx="12090400" cy="341312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ADVANTAGES of Hierarchical Data Model:</a:t>
            </a:r>
            <a:endParaRPr lang="en-US" dirty="0">
              <a:solidFill>
                <a:srgbClr val="CC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Simple to construct and operate on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Corresponds to a number of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natural hierarchically organized domains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e.g., assemblies in manufacturing, personnel organization in companies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 using simple language-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uses constructs like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GET, GET UNIQUE, GET NEXT, GET NEXT WITHIN PARENT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etc. 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-4763"/>
            <a:ext cx="5867400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1AF69D-D9A1-4790-8100-6A79B8667DA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8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62857"/>
          </a:xfrm>
        </p:spPr>
        <p:txBody>
          <a:bodyPr>
            <a:noAutofit/>
          </a:bodyPr>
          <a:lstStyle/>
          <a:p>
            <a:pPr algn="ctr"/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400" b="1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/>
              <a:t/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62856"/>
            <a:ext cx="12046857" cy="649514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Navigational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 procedural nature of processing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Database is visualized as 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linear arrangement of records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Little scope for "query optimization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"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Network Model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Allows record types to have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more than one parent unlike hierarchical model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network data models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sees records as set members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set has an owner and one or more members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 many to many relationship between entities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Like hierarchical model </a:t>
            </a:r>
            <a:r>
              <a:rPr lang="en-US" sz="26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network model is a collection of physically linked records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member records to have more than one owner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5199"/>
            <a:ext cx="12075886" cy="335280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ADVANTAGES of Network Data Model:</a:t>
            </a:r>
            <a:endParaRPr lang="en-US" sz="2400" dirty="0">
              <a:solidFill>
                <a:srgbClr val="CC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Able to model complex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relationships and represents semantics of add/delete on the relationships.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Handle most situations for modeling using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record types and relationship types.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Language is navigational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uses constructs like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FIND, FIND member, FIND owner, FIND NEXT within set, GET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Programmers can do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optimal navigation through the database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61914"/>
            <a:ext cx="4930775" cy="344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D354F-1B96-4862-84ED-8DCEB13AD7C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5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2513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</a:rPr>
              <a:t/>
            </a:r>
            <a:br>
              <a:rPr lang="en-GB" sz="2800" b="1" dirty="0" smtClean="0">
                <a:solidFill>
                  <a:srgbClr val="FF0000"/>
                </a:solidFill>
              </a:rPr>
            </a:br>
            <a:r>
              <a:rPr lang="en-GB" sz="2800" b="1" dirty="0" smtClean="0">
                <a:solidFill>
                  <a:srgbClr val="FF0000"/>
                </a:solidFill>
              </a:rPr>
              <a:t>Disadvantages of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Data Model:</a:t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1886"/>
            <a:ext cx="12192000" cy="646611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Navigational and procedural nature of processing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Database contains a complex array of pointers that thread through a set of records.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Little scope for automated "query optimization”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Relational Data Model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Terminologies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originates from the branch of mathematics called set theory and relation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define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more flexible and complex relationship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Viewed as 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collection of tables called “Relations” equivalent to collection of record types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Relation: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Two dimensional table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represent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information or data in the form of tables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29707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Relational Data Model------</a:t>
            </a:r>
            <a:b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9314"/>
            <a:ext cx="12192000" cy="6538686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row of the table is called tuple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equivalent to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  <a:endParaRPr lang="en-US" dirty="0">
              <a:solidFill>
                <a:srgbClr val="CC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column of a table is called attribute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  <a:sym typeface="Wingdings"/>
              </a:rPr>
              <a:t>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equivalent to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fields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value is the value of the Attribute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Records are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related by the data stored jointly in the fields of records in two tables or files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related tables contain information that creates the relation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tables seem to be independent but are related some how.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 physical consideration of the storage is required by the user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Many tables are merged together to come up with a new virtual view of the relationship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Relational Data Model------</a:t>
            </a:r>
            <a:b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62514"/>
            <a:ext cx="12192000" cy="379548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represent records (collections of information about separate items)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columns represent fields (particular attributes of a record)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Conducts searches by using data in specified columns of one table to find additional data in another table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conducting searches, a relational database matches information from a field in one table with information in a corresponding field of another table to produce a third table that combines requested data from both tables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4" y="498701"/>
            <a:ext cx="9184514" cy="24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12192000" cy="6400800"/>
          </a:xfrm>
        </p:spPr>
        <p:txBody>
          <a:bodyPr rtlCol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ANSI/SPARC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a similar terminology and architecture in 1975.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a three level approach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(external, conceptual, internal)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way </a:t>
            </a:r>
            <a:r>
              <a:rPr lang="en-US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are perceiving the data.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way </a:t>
            </a:r>
            <a:r>
              <a:rPr lang="en-US" alt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 and OS perceiving the data.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level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</a:t>
            </a:r>
            <a:r>
              <a:rPr lang="en-US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 and the desired independence b/n external and internal level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diagram shows the three levels ANSI/SPARC, the </a:t>
            </a:r>
            <a:r>
              <a:rPr lang="en-GB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level there is physical level that must be managed by the OS under the direction of DBMS</a:t>
            </a:r>
            <a:r>
              <a:rPr lang="en-GB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  <p:sp>
        <p:nvSpPr>
          <p:cNvPr id="5123" name="TextBox 2"/>
          <p:cNvSpPr txBox="1">
            <a:spLocks noChangeArrowheads="1"/>
          </p:cNvSpPr>
          <p:nvPr/>
        </p:nvSpPr>
        <p:spPr bwMode="auto">
          <a:xfrm>
            <a:off x="174171" y="1"/>
            <a:ext cx="118291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GB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Environment-------------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E9E4A36-72FC-4F36-A964-6EB8EA850A0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Relational Databases</a:t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of a table is uniquely identified by a </a:t>
            </a:r>
            <a:r>
              <a:rPr lang="en-US" altLang="en-US" sz="26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composed of one or more columns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tuple in a relation must be unique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of columns, that uniquely identifies a row in a table is called a </a:t>
            </a:r>
            <a:r>
              <a:rPr lang="en-US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</a:t>
            </a:r>
            <a:endParaRPr lang="en-US" altLang="en-US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6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INTEGRITY RULE</a:t>
            </a:r>
            <a:r>
              <a:rPr lang="en-US" altLang="en-US" sz="26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model states that </a:t>
            </a:r>
            <a:r>
              <a:rPr lang="en-US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component of the primary key may contain a NULL value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column or combination of columns that </a:t>
            </a:r>
            <a:r>
              <a:rPr lang="en-US" altLang="en-US" sz="26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matches the primary key of another tabl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is called a </a:t>
            </a:r>
            <a:r>
              <a:rPr lang="en-US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cross-reference tables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E87F0-4572-40C3-A908-A7075D3854F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7897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Relational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Databases------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0" y="478970"/>
            <a:ext cx="12061371" cy="63790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RULE</a:t>
            </a:r>
            <a:r>
              <a:rPr lang="en-US" altLang="en-US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model states that, for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foreign key value in a table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must be a </a:t>
            </a: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primary key value in another table in the database or it should be NULL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tables are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ENTITIES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table is either a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TABLES (Named Relations)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(Unnamed Relations)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Base Tables are </a:t>
            </a:r>
            <a:r>
              <a:rPr lang="en-US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physically stores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 are </a:t>
            </a:r>
            <a:r>
              <a:rPr lang="en-US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BASE TABLES with SQL instructions like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[SELECT .. FROM .. WHERE .. ORDER BY]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E87F0-4572-40C3-A908-A7075D3854F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Relational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Databases------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collection of tables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in one table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fields (columns) in table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rows and columns is immaterial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 with repeating groups are said to be un-normalized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Entries are single-valued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(field or attribute) has a distinct name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values in a column represent the same attribute and have the same data format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E87F0-4572-40C3-A908-A7075D3854F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2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the Relational Data Model</a:t>
            </a:r>
            <a: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45143" y="304800"/>
            <a:ext cx="11916228" cy="6477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building blocks of the relational data model are: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 world physical or logical object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properties used to describe each Entity or real world object.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association between Entities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rules that should be obeyed while manipulating the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4386FC-0842-4647-9581-CC497095653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2"/>
          <p:cNvSpPr txBox="1">
            <a:spLocks/>
          </p:cNvSpPr>
          <p:nvPr/>
        </p:nvSpPr>
        <p:spPr>
          <a:xfrm>
            <a:off x="1828800" y="0"/>
            <a:ext cx="8229600" cy="4254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Relational Data Model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1296987" y="1514481"/>
            <a:ext cx="9082331" cy="2303464"/>
            <a:chOff x="457201" y="2667000"/>
            <a:chExt cx="7654648" cy="1470796"/>
          </a:xfrm>
        </p:grpSpPr>
        <p:graphicFrame>
          <p:nvGraphicFramePr>
            <p:cNvPr id="6" name="Group 46"/>
            <p:cNvGraphicFramePr>
              <a:graphicFrameLocks/>
            </p:cNvGraphicFramePr>
            <p:nvPr/>
          </p:nvGraphicFramePr>
          <p:xfrm>
            <a:off x="457201" y="2667000"/>
            <a:ext cx="3403759" cy="1470796"/>
          </p:xfrm>
          <a:graphic>
            <a:graphicData uri="http://schemas.openxmlformats.org/drawingml/2006/table">
              <a:tbl>
                <a:tblPr/>
                <a:tblGrid>
                  <a:gridCol w="95763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312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84971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7940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id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name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courseno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65163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123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Abebe K.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INST 321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6675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234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Almaz M.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INST 205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6675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456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Abebe W.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INST 321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5850" name="Line 45"/>
            <p:cNvSpPr>
              <a:spLocks noChangeShapeType="1"/>
            </p:cNvSpPr>
            <p:nvPr/>
          </p:nvSpPr>
          <p:spPr bwMode="auto">
            <a:xfrm>
              <a:off x="3860960" y="2812092"/>
              <a:ext cx="11682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8" name="Group 48"/>
            <p:cNvGraphicFramePr>
              <a:graphicFrameLocks/>
            </p:cNvGraphicFramePr>
            <p:nvPr/>
          </p:nvGraphicFramePr>
          <p:xfrm>
            <a:off x="5029200" y="2667000"/>
            <a:ext cx="3082649" cy="1445455"/>
          </p:xfrm>
          <a:graphic>
            <a:graphicData uri="http://schemas.openxmlformats.org/drawingml/2006/table">
              <a:tbl>
                <a:tblPr/>
                <a:tblGrid>
                  <a:gridCol w="10222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875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8661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04863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Courseno</a:t>
                        </a: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.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Course_title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Credit_hours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3025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INST 321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Database Systems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28663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INST 205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Introduction to ICT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rPr>
                          <a:t>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35844" name="Rectangle 49"/>
          <p:cNvSpPr>
            <a:spLocks noChangeArrowheads="1"/>
          </p:cNvSpPr>
          <p:nvPr/>
        </p:nvSpPr>
        <p:spPr bwMode="auto">
          <a:xfrm>
            <a:off x="0" y="4171961"/>
            <a:ext cx="12090400" cy="218438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tables will have a number of columns with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attribute course no. exists in both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5845" name="Group 9"/>
          <p:cNvGrpSpPr>
            <a:grpSpLocks/>
          </p:cNvGrpSpPr>
          <p:nvPr/>
        </p:nvGrpSpPr>
        <p:grpSpPr bwMode="auto">
          <a:xfrm>
            <a:off x="1752602" y="703265"/>
            <a:ext cx="8229600" cy="457200"/>
            <a:chOff x="381000" y="1905000"/>
            <a:chExt cx="8229600" cy="457200"/>
          </a:xfrm>
        </p:grpSpPr>
        <p:sp>
          <p:nvSpPr>
            <p:cNvPr id="35847" name="Rectangle 43"/>
            <p:cNvSpPr>
              <a:spLocks noChangeArrowheads="1"/>
            </p:cNvSpPr>
            <p:nvPr/>
          </p:nvSpPr>
          <p:spPr bwMode="auto">
            <a:xfrm>
              <a:off x="381000" y="1981200"/>
              <a:ext cx="2895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Entity : Student</a:t>
              </a:r>
            </a:p>
          </p:txBody>
        </p:sp>
        <p:sp>
          <p:nvSpPr>
            <p:cNvPr id="35848" name="Rectangle 44"/>
            <p:cNvSpPr>
              <a:spLocks noChangeArrowheads="1"/>
            </p:cNvSpPr>
            <p:nvPr/>
          </p:nvSpPr>
          <p:spPr bwMode="auto">
            <a:xfrm>
              <a:off x="5562600" y="1905000"/>
              <a:ext cx="30480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Entity: course</a:t>
              </a:r>
            </a:p>
          </p:txBody>
        </p:sp>
      </p:grpSp>
      <p:sp>
        <p:nvSpPr>
          <p:cNvPr id="3584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B0FCB7-4325-4C11-BDB1-4ABDD0D4E34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6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Entity Relationship Model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conceptual </a:t>
            </a:r>
            <a:r>
              <a:rPr lang="en-US" altLang="en-US" sz="27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 of relational database technology triggered the demand for RDBMSs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turn, the </a:t>
            </a: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rapidly increasing requirements for transaction and information created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more </a:t>
            </a:r>
            <a:r>
              <a:rPr lang="en-US" altLang="en-US" sz="27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database implementation structures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thus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need for more effective database design tools.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design activities require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simplicity to yield successful results.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</a:t>
            </a: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was a vast improvement over the hierarchical and network models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still </a:t>
            </a:r>
            <a:r>
              <a:rPr lang="en-US" altLang="en-US" sz="27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lacked the features that would make it an effective database design tool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easier to </a:t>
            </a: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examine structures graphically than to describe them in text,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designers </a:t>
            </a:r>
            <a:r>
              <a:rPr lang="en-US" altLang="en-US" sz="27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 to use a graphical tool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</a:t>
            </a: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 and their relationships are pictured. 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211C0-9AB2-4D98-A20C-347EE03B80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Entity Relationship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Model------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Thus,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entity relationship (ER) model, or ERM, has become a widely accepted standard for data modeling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ER model is the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graphical representation of entities and their relationships in a database structure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quickly became popular because it complemented the relational data model concepts.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relational data model and ERM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combined to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provide the foundation for tightly structured database design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ER models are normally represented in 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entity relationship diagram (ERD),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uses graphical representations to model database components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ER model is based on the following components: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charset="0"/>
              <a:buAutoNum type="arabicPeriod"/>
              <a:defRPr/>
            </a:pP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Entity.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entity is defined as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anything about which data are to be collected and stored. 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211C0-9AB2-4D98-A20C-347EE03B80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Entity Relationship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Model------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represented in the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 by a rectangle, also known as an entity box.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entity, a noun, is written in the center of the rectangle.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entity name is generally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capital letters and is written in the singular form: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PAINTER rather than PAINTERS, and EMPLOYEE rather than EMPLOYEES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Usually, when applying the </a:t>
            </a:r>
            <a:r>
              <a:rPr lang="en-US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ERD to the relational model, an entity is mapped to a relational table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in the relational table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an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instance or entity occurrence in the ER model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is described by a set of attributes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describes particular characteristics of the entity.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EMPLOYEE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have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a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Security number, a last name, and a first name.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211C0-9AB2-4D98-A20C-347EE03B80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Entity Relationship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Model------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 Attributes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Attributes are </a:t>
            </a:r>
            <a:r>
              <a:rPr lang="en-US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US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describe each entity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400" b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real world object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are used 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store pieces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information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entities.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give rise to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recorded items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example,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STUDENT entity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includes, among many others, the attributes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STU_LNAME, STU_FNAME,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STU_INITIAL.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original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Chen notation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attributes are represented by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ovals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connected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entity rectangle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211C0-9AB2-4D98-A20C-347EE03B80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022" y="4701718"/>
            <a:ext cx="5598235" cy="215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1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Entity Relationship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Model------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constraint on an E-R model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expresses a rule representing some restriction on what is permissible in that enterprise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 a constraint on an E-R model can be expressed by writing an entry in the section headed Additional Constraints.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on the relations between entities.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Constraints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attributes or sets of attributes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uniquely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 entity within its entity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Single-value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that a value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unique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certain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contexts.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211C0-9AB2-4D98-A20C-347EE03B80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8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6" descr="C02NF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1" y="383042"/>
            <a:ext cx="10802593" cy="597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FC94F7A-18AD-47A7-A7FF-9E7A916D70D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Entity Relationship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Model------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constrains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that a value referred to actually exists in the database.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what set of values an attribute can take.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constraints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arbitrary constraints that should hold in the database.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are part of the schema of a database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211C0-9AB2-4D98-A20C-347EE03B80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42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28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Entity Relationship </a:t>
            </a: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Model------</a:t>
            </a: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12192000" cy="66294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b="1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Relationships.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Relationships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describe associations among data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relationships describe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associations between two entities.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basic data model components were introduced,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three types of relationships among data were illustrated: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One-to-Many (1:M)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Many-to-Many (M:N), and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One-to-One (1:1)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ER model uses the term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connectivity to label the relationship types.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name of the relationship is usually an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active or passive verb.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 PAINTER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paints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many PAINTINGs; 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learns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many SKILL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s; 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manages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 STORE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charset="0"/>
              <a:buChar char="•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2211C0-9AB2-4D98-A20C-347EE03B80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24000" y="-13138"/>
            <a:ext cx="9144000" cy="25761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476"/>
            <a:ext cx="12075886" cy="6613525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three-schema architecture can be used to further explain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concept of data independence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can be defined as the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capacity to change the schema at one level of a database 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without having to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change the schema at the next higher level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can define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two types of data independence:</a:t>
            </a:r>
          </a:p>
          <a:p>
            <a:pPr marL="385763" indent="-385763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Logical data independence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capacity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change the conceptual schema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without having to change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external schemas or application programs. </a:t>
            </a:r>
          </a:p>
          <a:p>
            <a:pPr marL="385763" indent="-385763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may change the conceptual schema to expand the database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(by adding a record type or data item), to change constraints, or to reduce the database (by removing a record type or data item). 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B8F1A-9BA4-489E-A1F6-CE530A677BB0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1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24000" y="-13138"/>
            <a:ext cx="9144000" cy="31793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 rtlCol="0">
            <a:noAutofit/>
          </a:bodyPr>
          <a:lstStyle/>
          <a:p>
            <a:pPr marL="385763" indent="-385763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the last case,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external schemas that refer only to the remaining data should not be affected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85763" indent="-385763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 an 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existing  application  may  access  customer  records  in  a  database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additional  attribute  is  added  to  the  customer  schema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 example  a   reference  indicating passport number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then only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applications or views that need to  access  the new data item need to be modified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Physical data independence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capacity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change the internal schema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without having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change the conceptual schema.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Hence,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external schemas need not be changed as well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B8F1A-9BA4-489E-A1F6-CE530A677BB0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24000" y="-13138"/>
            <a:ext cx="9144000" cy="31793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Changes to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internal schema may be needed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because some physical files were reorganized—for example, by creating additional access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structures—to improve the performance of retrieval or update.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same data as before remains in the database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we should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not have to change the conceptual schema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 example of such a change could  be  the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addition of a new index for accessing customer addresses.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does not  affect the conceptual schema.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DBMS by utilizing the new access path.</a:t>
            </a:r>
          </a:p>
          <a:p>
            <a:pPr marL="385763" indent="-385763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85763" indent="-385763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B8F1A-9BA4-489E-A1F6-CE530A677BB0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24000" y="-13138"/>
            <a:ext cx="9144000" cy="31793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Generally, physical data independence exists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most databases and file environments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where physical details such as: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exact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location of data on disk,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hardware details of storage encoding,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placement, compression,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splitting, merging of records, and so on are hidden from the user.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Applications remain unaware of these details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 the other hand,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logical data independence is harder to achieve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because: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 allows structural and constraint changes without affecting application programs—a much stricter requirement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B8F1A-9BA4-489E-A1F6-CE530A677BB0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524000" y="-13138"/>
            <a:ext cx="9144000" cy="31793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itchFamily="18" charset="0"/>
              </a:rPr>
              <a:t>Whenever we have a </a:t>
            </a:r>
            <a:r>
              <a:rPr lang="en-US" sz="27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multiple-level DBMS, its catalog must be expanded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to include information on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sz="27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map requests and data among the various levels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DBMS uses </a:t>
            </a:r>
            <a:r>
              <a:rPr lang="en-US" altLang="en-US" sz="27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software to accomplish these mappings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referring to the mapping information in the catalog.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independence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because when the: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is changed at some level,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at the next higher level remains unchanged;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27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mapping between the two levels is changed.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programs referring to the higher-level schema need not be changed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27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B8F1A-9BA4-489E-A1F6-CE530A677BB0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6114" y="0"/>
            <a:ext cx="12075886" cy="269875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three Level ANSI-SPARC</a:t>
            </a:r>
            <a:r>
              <a:rPr lang="en-GB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b="1" dirty="0">
              <a:solidFill>
                <a:srgbClr val="0000FF"/>
              </a:solidFill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0" y="269875"/>
            <a:ext cx="12192000" cy="6588125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objective of the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level Architecture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is to separate each user’s view of the database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way the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database is physically represented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are the reasons for the desirability of the separation?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user should be able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access the same data, but have a different customized view of the data.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a database is a shared resource,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each user may require a different view of the data held in the database.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user should be able to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change the way he or she views the data, with out affecting other users.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Users should not have to deal directly with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physical database storage details.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DBA should be able to change the database storage structures without affecting the user’s views</a:t>
            </a:r>
            <a:r>
              <a:rPr lang="en-US" sz="2400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2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74F179-D8D1-463A-8449-5AF4AB18D3F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1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81000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External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level : </a:t>
            </a:r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12192000" cy="6477000"/>
          </a:xfrm>
        </p:spPr>
        <p:txBody>
          <a:bodyPr rtlCol="0">
            <a:normAutofit fontScale="85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users’ view of the database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an external schema that:</a:t>
            </a:r>
            <a:endParaRPr lang="en-US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describes that part of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database that is relevant to each user.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includes a number of 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external schemas or user views.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of these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views or external schemas describes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part of the database 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interest to a particular group of users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allows the users to see only those parts of the database that are relevant to them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one user may </a:t>
            </a:r>
            <a:r>
              <a:rPr lang="en-US" b="1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view dates in the form (</a:t>
            </a:r>
            <a:r>
              <a:rPr lang="en-US" b="1" dirty="0" err="1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day,month</a:t>
            </a:r>
            <a:r>
              <a:rPr lang="en-US" b="1" dirty="0" smtClea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, year)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while another may view dates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year,month,day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views may include derived or calculated data, data not actually stored in the datab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ase,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Entities, attributes or relationships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are not of interest to the users may still be represented in the database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but the users will be unaware of them.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DC921C0-39F2-43C0-A5D3-712FDCB833B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810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Conceptual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level </a:t>
            </a:r>
            <a:b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12192000" cy="6400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view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database, has conceptual schema: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data is stored in the database and the relationships among the data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conceptual level represents: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entities, attributes and their relationships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on the data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information about the data;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integrity information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view of the data requirements of the organization.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data available to a user must be contained in, or derivable from conceptual level.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en-US" sz="3600" b="1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965F885-075C-428E-82C0-01D258D11EB6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206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Internal </a:t>
            </a:r>
            <a: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:</a:t>
            </a:r>
            <a:br>
              <a:rPr lang="en-US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0" y="320675"/>
            <a:ext cx="12192000" cy="6537325"/>
          </a:xfrm>
        </p:spPr>
        <p:txBody>
          <a:bodyPr rtlCol="0">
            <a:normAutofit fontScale="77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describes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physical storage structure of  the database in the computer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has an internal schema which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defines  the storage of 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uses 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physical data model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shows  how data is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organized on the machine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internal level is concerned with such things as: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Storage space allocation for data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Record description for storage 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Record placement</a:t>
            </a:r>
            <a:endParaRPr lang="en-US" sz="4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three level architecture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conceptual modeling/conceptual db design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“heart”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database.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Because it is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independent of target DBMS or applications programs.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two figures describes clearly the three level of Database Architecture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defRPr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4A26E87-FCF7-47BB-B15D-EBF7F38A2F8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30" descr="C02NF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228600"/>
            <a:ext cx="8994776" cy="6323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613596-EE47-4526-B472-549D798038A8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4078</Words>
  <Application>Microsoft Office PowerPoint</Application>
  <PresentationFormat>Widescreen</PresentationFormat>
  <Paragraphs>402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Times</vt:lpstr>
      <vt:lpstr>Times New Roman</vt:lpstr>
      <vt:lpstr>Wingdings</vt:lpstr>
      <vt:lpstr>Office Theme</vt:lpstr>
      <vt:lpstr>CHAPTER TWO</vt:lpstr>
      <vt:lpstr>PowerPoint Presentation</vt:lpstr>
      <vt:lpstr>PowerPoint Presentation</vt:lpstr>
      <vt:lpstr>PowerPoint Presentation</vt:lpstr>
      <vt:lpstr> The three Level ANSI-SPARC </vt:lpstr>
      <vt:lpstr> 1. External level :  </vt:lpstr>
      <vt:lpstr> 2. Conceptual level  </vt:lpstr>
      <vt:lpstr> 3. Internal level : </vt:lpstr>
      <vt:lpstr>PowerPoint Presentation</vt:lpstr>
      <vt:lpstr>PowerPoint Presentation</vt:lpstr>
      <vt:lpstr>Schemas, Instances and Data Models</vt:lpstr>
      <vt:lpstr>PowerPoint Presentation</vt:lpstr>
      <vt:lpstr>Schemas, Instances and Data Models</vt:lpstr>
      <vt:lpstr>Schemas, Instances and Data Models------</vt:lpstr>
      <vt:lpstr>Schemas, Instances and Data Models------</vt:lpstr>
      <vt:lpstr>Data Models</vt:lpstr>
      <vt:lpstr>Data Models-------</vt:lpstr>
      <vt:lpstr>Data Models-------</vt:lpstr>
      <vt:lpstr>Data Models-------</vt:lpstr>
      <vt:lpstr>Categories of Data Models</vt:lpstr>
      <vt:lpstr>Categories of Data Models--------</vt:lpstr>
      <vt:lpstr>Categories of Data Models--------</vt:lpstr>
      <vt:lpstr> 1. Hierarchical Model </vt:lpstr>
      <vt:lpstr>PowerPoint Presentation</vt:lpstr>
      <vt:lpstr>  Disadvantages Hierarchical Model  </vt:lpstr>
      <vt:lpstr>PowerPoint Presentation</vt:lpstr>
      <vt:lpstr> Disadvantages of Network Data Model: </vt:lpstr>
      <vt:lpstr> 3. Relational Data Model------ </vt:lpstr>
      <vt:lpstr> 3. Relational Data Model------ </vt:lpstr>
      <vt:lpstr>  Properties of Relational Databases   </vt:lpstr>
      <vt:lpstr>  Properties of Relational Databases------   </vt:lpstr>
      <vt:lpstr>  Properties of Relational Databases------   </vt:lpstr>
      <vt:lpstr> Building Blocks of the Relational Data Model </vt:lpstr>
      <vt:lpstr>PowerPoint Presentation</vt:lpstr>
      <vt:lpstr>4. Entity Relationship Model</vt:lpstr>
      <vt:lpstr>4. Entity Relationship Model------</vt:lpstr>
      <vt:lpstr>4. Entity Relationship Model------</vt:lpstr>
      <vt:lpstr>4. Entity Relationship Model------</vt:lpstr>
      <vt:lpstr>4. Entity Relationship Model------</vt:lpstr>
      <vt:lpstr>4. Entity Relationship Model------</vt:lpstr>
      <vt:lpstr>4. Entity Relationship Model------</vt:lpstr>
      <vt:lpstr>Data Independence</vt:lpstr>
      <vt:lpstr>Data Independence-------</vt:lpstr>
      <vt:lpstr>Data Independence-------</vt:lpstr>
      <vt:lpstr>Data Independence-------</vt:lpstr>
      <vt:lpstr>Data Independence-------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ismail - [2010]</dc:creator>
  <cp:lastModifiedBy>ismail - [2010]</cp:lastModifiedBy>
  <cp:revision>38</cp:revision>
  <dcterms:created xsi:type="dcterms:W3CDTF">2023-06-09T16:42:47Z</dcterms:created>
  <dcterms:modified xsi:type="dcterms:W3CDTF">2023-07-05T18:46:57Z</dcterms:modified>
</cp:coreProperties>
</file>