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58" r:id="rId2"/>
    <p:sldId id="323" r:id="rId3"/>
    <p:sldId id="328" r:id="rId4"/>
    <p:sldId id="336" r:id="rId5"/>
    <p:sldId id="338" r:id="rId6"/>
    <p:sldId id="332" r:id="rId7"/>
    <p:sldId id="334" r:id="rId8"/>
    <p:sldId id="325" r:id="rId9"/>
    <p:sldId id="330" r:id="rId10"/>
    <p:sldId id="340" r:id="rId11"/>
    <p:sldId id="342" r:id="rId12"/>
    <p:sldId id="346" r:id="rId13"/>
    <p:sldId id="348" r:id="rId14"/>
    <p:sldId id="350" r:id="rId15"/>
    <p:sldId id="360" r:id="rId16"/>
    <p:sldId id="362" r:id="rId17"/>
    <p:sldId id="363" r:id="rId18"/>
    <p:sldId id="364" r:id="rId19"/>
    <p:sldId id="365" r:id="rId20"/>
    <p:sldId id="367" r:id="rId21"/>
    <p:sldId id="369" r:id="rId22"/>
    <p:sldId id="371" r:id="rId23"/>
    <p:sldId id="279" r:id="rId24"/>
    <p:sldId id="373" r:id="rId25"/>
    <p:sldId id="375" r:id="rId26"/>
    <p:sldId id="377" r:id="rId27"/>
    <p:sldId id="283" r:id="rId28"/>
    <p:sldId id="381" r:id="rId29"/>
    <p:sldId id="383" r:id="rId30"/>
    <p:sldId id="287" r:id="rId31"/>
    <p:sldId id="288" r:id="rId32"/>
    <p:sldId id="385" r:id="rId33"/>
    <p:sldId id="290" r:id="rId34"/>
    <p:sldId id="387" r:id="rId35"/>
    <p:sldId id="292" r:id="rId36"/>
    <p:sldId id="389" r:id="rId37"/>
    <p:sldId id="391" r:id="rId38"/>
    <p:sldId id="393" r:id="rId39"/>
    <p:sldId id="395" r:id="rId40"/>
    <p:sldId id="398" r:id="rId41"/>
    <p:sldId id="400" r:id="rId42"/>
    <p:sldId id="402" r:id="rId43"/>
    <p:sldId id="404" r:id="rId44"/>
    <p:sldId id="406" r:id="rId45"/>
    <p:sldId id="304" r:id="rId46"/>
    <p:sldId id="409" r:id="rId47"/>
    <p:sldId id="411" r:id="rId48"/>
    <p:sldId id="465" r:id="rId49"/>
    <p:sldId id="471" r:id="rId50"/>
    <p:sldId id="467" r:id="rId51"/>
    <p:sldId id="473" r:id="rId52"/>
    <p:sldId id="475" r:id="rId53"/>
    <p:sldId id="432" r:id="rId54"/>
    <p:sldId id="476" r:id="rId55"/>
    <p:sldId id="458" r:id="rId56"/>
    <p:sldId id="460" r:id="rId57"/>
    <p:sldId id="462" r:id="rId58"/>
    <p:sldId id="464" r:id="rId59"/>
    <p:sldId id="310" r:id="rId60"/>
    <p:sldId id="480" r:id="rId61"/>
    <p:sldId id="431" r:id="rId62"/>
    <p:sldId id="312" r:id="rId63"/>
    <p:sldId id="313" r:id="rId64"/>
    <p:sldId id="481" r:id="rId65"/>
    <p:sldId id="482" r:id="rId66"/>
    <p:sldId id="483" r:id="rId67"/>
    <p:sldId id="487" r:id="rId68"/>
    <p:sldId id="484" r:id="rId69"/>
    <p:sldId id="485" r:id="rId70"/>
    <p:sldId id="413" r:id="rId71"/>
    <p:sldId id="419" r:id="rId72"/>
    <p:sldId id="421" r:id="rId73"/>
    <p:sldId id="423" r:id="rId74"/>
    <p:sldId id="425" r:id="rId75"/>
    <p:sldId id="478" r:id="rId76"/>
    <p:sldId id="490" r:id="rId77"/>
    <p:sldId id="489" r:id="rId78"/>
    <p:sldId id="492"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793DEDA-1B70-4801-8358-4239F3F6FADF}">
          <p14:sldIdLst>
            <p14:sldId id="258"/>
            <p14:sldId id="323"/>
            <p14:sldId id="328"/>
            <p14:sldId id="336"/>
            <p14:sldId id="338"/>
            <p14:sldId id="332"/>
            <p14:sldId id="334"/>
            <p14:sldId id="325"/>
            <p14:sldId id="330"/>
            <p14:sldId id="340"/>
            <p14:sldId id="342"/>
            <p14:sldId id="346"/>
            <p14:sldId id="348"/>
            <p14:sldId id="350"/>
            <p14:sldId id="360"/>
            <p14:sldId id="362"/>
            <p14:sldId id="363"/>
            <p14:sldId id="364"/>
            <p14:sldId id="365"/>
            <p14:sldId id="367"/>
            <p14:sldId id="369"/>
            <p14:sldId id="371"/>
            <p14:sldId id="279"/>
            <p14:sldId id="373"/>
            <p14:sldId id="375"/>
            <p14:sldId id="377"/>
            <p14:sldId id="283"/>
            <p14:sldId id="381"/>
            <p14:sldId id="383"/>
            <p14:sldId id="287"/>
            <p14:sldId id="288"/>
            <p14:sldId id="385"/>
            <p14:sldId id="290"/>
            <p14:sldId id="387"/>
            <p14:sldId id="292"/>
            <p14:sldId id="389"/>
            <p14:sldId id="391"/>
            <p14:sldId id="393"/>
            <p14:sldId id="395"/>
            <p14:sldId id="398"/>
            <p14:sldId id="400"/>
            <p14:sldId id="402"/>
            <p14:sldId id="404"/>
            <p14:sldId id="406"/>
            <p14:sldId id="304"/>
            <p14:sldId id="409"/>
            <p14:sldId id="411"/>
            <p14:sldId id="465"/>
            <p14:sldId id="471"/>
            <p14:sldId id="467"/>
            <p14:sldId id="473"/>
            <p14:sldId id="475"/>
            <p14:sldId id="432"/>
            <p14:sldId id="476"/>
          </p14:sldIdLst>
        </p14:section>
        <p14:section name="Untitled Section" id="{66AC46FB-B9B7-462B-8C5D-61339F46DD59}">
          <p14:sldIdLst>
            <p14:sldId id="458"/>
            <p14:sldId id="460"/>
            <p14:sldId id="462"/>
            <p14:sldId id="464"/>
            <p14:sldId id="310"/>
            <p14:sldId id="480"/>
            <p14:sldId id="431"/>
            <p14:sldId id="312"/>
            <p14:sldId id="313"/>
            <p14:sldId id="481"/>
            <p14:sldId id="482"/>
            <p14:sldId id="483"/>
            <p14:sldId id="487"/>
            <p14:sldId id="484"/>
            <p14:sldId id="485"/>
            <p14:sldId id="413"/>
            <p14:sldId id="419"/>
            <p14:sldId id="421"/>
            <p14:sldId id="423"/>
            <p14:sldId id="425"/>
            <p14:sldId id="478"/>
            <p14:sldId id="490"/>
            <p14:sldId id="489"/>
            <p14:sldId id="4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6600CC"/>
    <a:srgbClr val="FF0000"/>
    <a:srgbClr val="006600"/>
    <a:srgbClr val="660033"/>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29" autoAdjust="0"/>
    <p:restoredTop sz="94660"/>
  </p:normalViewPr>
  <p:slideViewPr>
    <p:cSldViewPr snapToGrid="0">
      <p:cViewPr>
        <p:scale>
          <a:sx n="68" d="100"/>
          <a:sy n="68" d="100"/>
        </p:scale>
        <p:origin x="672"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4294B6-17A7-4601-9AF0-909B4C16BB5F}" type="datetimeFigureOut">
              <a:rPr lang="en-GB" smtClean="0"/>
              <a:t>30/07/2023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F19248-0720-4FE4-8FA0-FFB721EAE5D6}" type="slidenum">
              <a:rPr lang="en-GB" smtClean="0"/>
              <a:t>‹#›</a:t>
            </a:fld>
            <a:endParaRPr lang="en-GB"/>
          </a:p>
        </p:txBody>
      </p:sp>
    </p:spTree>
    <p:extLst>
      <p:ext uri="{BB962C8B-B14F-4D97-AF65-F5344CB8AC3E}">
        <p14:creationId xmlns:p14="http://schemas.microsoft.com/office/powerpoint/2010/main" val="2279739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p:txBody>
      </p:sp>
      <p:sp>
        <p:nvSpPr>
          <p:cNvPr id="4" name="Slide Number Placeholder 3"/>
          <p:cNvSpPr>
            <a:spLocks noGrp="1"/>
          </p:cNvSpPr>
          <p:nvPr>
            <p:ph type="sldNum" sz="quarter" idx="10"/>
          </p:nvPr>
        </p:nvSpPr>
        <p:spPr/>
        <p:txBody>
          <a:bodyPr/>
          <a:lstStyle/>
          <a:p>
            <a:fld id="{90B176E3-40F6-4ED9-8541-AFECB1CB1DAD}" type="slidenum">
              <a:rPr lang="en-US" smtClean="0"/>
              <a:t>30</a:t>
            </a:fld>
            <a:endParaRPr lang="en-US"/>
          </a:p>
        </p:txBody>
      </p:sp>
    </p:spTree>
    <p:extLst>
      <p:ext uri="{BB962C8B-B14F-4D97-AF65-F5344CB8AC3E}">
        <p14:creationId xmlns:p14="http://schemas.microsoft.com/office/powerpoint/2010/main" val="2659797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p:txBody>
      </p:sp>
      <p:sp>
        <p:nvSpPr>
          <p:cNvPr id="4" name="Slide Number Placeholder 3"/>
          <p:cNvSpPr>
            <a:spLocks noGrp="1"/>
          </p:cNvSpPr>
          <p:nvPr>
            <p:ph type="sldNum" sz="quarter" idx="10"/>
          </p:nvPr>
        </p:nvSpPr>
        <p:spPr/>
        <p:txBody>
          <a:bodyPr/>
          <a:lstStyle/>
          <a:p>
            <a:fld id="{90B176E3-40F6-4ED9-8541-AFECB1CB1DAD}" type="slidenum">
              <a:rPr lang="en-US" smtClean="0"/>
              <a:t>42</a:t>
            </a:fld>
            <a:endParaRPr lang="en-US"/>
          </a:p>
        </p:txBody>
      </p:sp>
    </p:spTree>
    <p:extLst>
      <p:ext uri="{BB962C8B-B14F-4D97-AF65-F5344CB8AC3E}">
        <p14:creationId xmlns:p14="http://schemas.microsoft.com/office/powerpoint/2010/main" val="228311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p:txBody>
      </p:sp>
      <p:sp>
        <p:nvSpPr>
          <p:cNvPr id="4" name="Slide Number Placeholder 3"/>
          <p:cNvSpPr>
            <a:spLocks noGrp="1"/>
          </p:cNvSpPr>
          <p:nvPr>
            <p:ph type="sldNum" sz="quarter" idx="10"/>
          </p:nvPr>
        </p:nvSpPr>
        <p:spPr/>
        <p:txBody>
          <a:bodyPr/>
          <a:lstStyle/>
          <a:p>
            <a:fld id="{90B176E3-40F6-4ED9-8541-AFECB1CB1DAD}" type="slidenum">
              <a:rPr lang="en-US" smtClean="0"/>
              <a:t>43</a:t>
            </a:fld>
            <a:endParaRPr lang="en-US"/>
          </a:p>
        </p:txBody>
      </p:sp>
    </p:spTree>
    <p:extLst>
      <p:ext uri="{BB962C8B-B14F-4D97-AF65-F5344CB8AC3E}">
        <p14:creationId xmlns:p14="http://schemas.microsoft.com/office/powerpoint/2010/main" val="2239371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p:txBody>
      </p:sp>
      <p:sp>
        <p:nvSpPr>
          <p:cNvPr id="4" name="Slide Number Placeholder 3"/>
          <p:cNvSpPr>
            <a:spLocks noGrp="1"/>
          </p:cNvSpPr>
          <p:nvPr>
            <p:ph type="sldNum" sz="quarter" idx="10"/>
          </p:nvPr>
        </p:nvSpPr>
        <p:spPr/>
        <p:txBody>
          <a:bodyPr/>
          <a:lstStyle/>
          <a:p>
            <a:fld id="{90B176E3-40F6-4ED9-8541-AFECB1CB1DAD}" type="slidenum">
              <a:rPr lang="en-US" smtClean="0"/>
              <a:t>44</a:t>
            </a:fld>
            <a:endParaRPr lang="en-US"/>
          </a:p>
        </p:txBody>
      </p:sp>
    </p:spTree>
    <p:extLst>
      <p:ext uri="{BB962C8B-B14F-4D97-AF65-F5344CB8AC3E}">
        <p14:creationId xmlns:p14="http://schemas.microsoft.com/office/powerpoint/2010/main" val="3650683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5267960" y="0"/>
            <a:ext cx="4028440" cy="35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177" tIns="46589" rIns="93177" bIns="46589" anchor="ctr"/>
          <a:lstStyle/>
          <a:p>
            <a:endParaRPr lang="en-US"/>
          </a:p>
        </p:txBody>
      </p:sp>
      <p:sp>
        <p:nvSpPr>
          <p:cNvPr id="73731" name="Rectangle 3"/>
          <p:cNvSpPr>
            <a:spLocks noChangeArrowheads="1"/>
          </p:cNvSpPr>
          <p:nvPr/>
        </p:nvSpPr>
        <p:spPr bwMode="auto">
          <a:xfrm>
            <a:off x="5267960" y="6659880"/>
            <a:ext cx="4028440" cy="35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207" tIns="45295" rIns="92207" bIns="45295" anchor="b"/>
          <a:lstStyle/>
          <a:p>
            <a:pPr eaLnBrk="0" hangingPunct="0"/>
            <a:r>
              <a:rPr lang="en-US" sz="1200"/>
              <a:t>21</a:t>
            </a:r>
          </a:p>
        </p:txBody>
      </p:sp>
      <p:sp>
        <p:nvSpPr>
          <p:cNvPr id="73732" name="Rectangle 4"/>
          <p:cNvSpPr>
            <a:spLocks noChangeArrowheads="1"/>
          </p:cNvSpPr>
          <p:nvPr/>
        </p:nvSpPr>
        <p:spPr bwMode="auto">
          <a:xfrm>
            <a:off x="0" y="6659880"/>
            <a:ext cx="4028440" cy="35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177" tIns="46589" rIns="93177" bIns="46589" anchor="ctr"/>
          <a:lstStyle/>
          <a:p>
            <a:endParaRPr lang="en-US"/>
          </a:p>
        </p:txBody>
      </p:sp>
      <p:sp>
        <p:nvSpPr>
          <p:cNvPr id="73733" name="Rectangle 5"/>
          <p:cNvSpPr>
            <a:spLocks noChangeArrowheads="1"/>
          </p:cNvSpPr>
          <p:nvPr/>
        </p:nvSpPr>
        <p:spPr bwMode="auto">
          <a:xfrm>
            <a:off x="0" y="0"/>
            <a:ext cx="4028440" cy="35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177" tIns="46589" rIns="93177" bIns="46589" anchor="ctr"/>
          <a:lstStyle/>
          <a:p>
            <a:endParaRPr lang="en-US"/>
          </a:p>
        </p:txBody>
      </p:sp>
      <p:sp>
        <p:nvSpPr>
          <p:cNvPr id="73734" name="Rectangle 6"/>
          <p:cNvSpPr>
            <a:spLocks noGrp="1" noRot="1" noChangeAspect="1" noChangeArrowheads="1" noTextEdit="1"/>
          </p:cNvSpPr>
          <p:nvPr>
            <p:ph type="sldImg"/>
          </p:nvPr>
        </p:nvSpPr>
        <p:spPr>
          <a:xfrm>
            <a:off x="2320925" y="530225"/>
            <a:ext cx="4654550" cy="2619375"/>
          </a:xfrm>
          <a:solidFill>
            <a:srgbClr val="FFFFFF"/>
          </a:solidFill>
          <a:ln cap="flat"/>
        </p:spPr>
      </p:sp>
      <p:sp>
        <p:nvSpPr>
          <p:cNvPr id="73735"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042372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p:spPr>
        <p:txBody>
          <a:bodyPr/>
          <a:lstStyle/>
          <a:p>
            <a:endParaRPr lang="en-US" altLang="en-US">
              <a:latin typeface="Times New Roman" panose="02020603050405020304" pitchFamily="18" charset="0"/>
            </a:endParaRPr>
          </a:p>
        </p:txBody>
      </p:sp>
      <p:sp>
        <p:nvSpPr>
          <p:cNvPr id="47108" name="Slide Number Placeholder 3"/>
          <p:cNvSpPr>
            <a:spLocks noGrp="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C91B98-0A6E-4DF6-A13F-36B1ED97C020}" type="slidenum">
              <a:rPr lang="en-US" altLang="en-US"/>
              <a:pPr>
                <a:spcBef>
                  <a:spcPct val="0"/>
                </a:spcBef>
              </a:pPr>
              <a:t>70</a:t>
            </a:fld>
            <a:endParaRPr lang="en-US" altLang="en-US"/>
          </a:p>
        </p:txBody>
      </p:sp>
    </p:spTree>
    <p:extLst>
      <p:ext uri="{BB962C8B-B14F-4D97-AF65-F5344CB8AC3E}">
        <p14:creationId xmlns:p14="http://schemas.microsoft.com/office/powerpoint/2010/main" val="70044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p:spPr>
        <p:txBody>
          <a:bodyPr/>
          <a:lstStyle/>
          <a:p>
            <a:endParaRPr lang="en-US" altLang="en-US">
              <a:latin typeface="Times New Roman" panose="02020603050405020304" pitchFamily="18" charset="0"/>
            </a:endParaRPr>
          </a:p>
        </p:txBody>
      </p:sp>
      <p:sp>
        <p:nvSpPr>
          <p:cNvPr id="47108" name="Slide Number Placeholder 3"/>
          <p:cNvSpPr>
            <a:spLocks noGrp="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C91B98-0A6E-4DF6-A13F-36B1ED97C020}" type="slidenum">
              <a:rPr lang="en-US" altLang="en-US"/>
              <a:pPr>
                <a:spcBef>
                  <a:spcPct val="0"/>
                </a:spcBef>
              </a:pPr>
              <a:t>71</a:t>
            </a:fld>
            <a:endParaRPr lang="en-US" altLang="en-US"/>
          </a:p>
        </p:txBody>
      </p:sp>
    </p:spTree>
    <p:extLst>
      <p:ext uri="{BB962C8B-B14F-4D97-AF65-F5344CB8AC3E}">
        <p14:creationId xmlns:p14="http://schemas.microsoft.com/office/powerpoint/2010/main" val="3513585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p:spPr>
        <p:txBody>
          <a:bodyPr/>
          <a:lstStyle/>
          <a:p>
            <a:endParaRPr lang="en-US" altLang="en-US">
              <a:latin typeface="Times New Roman" panose="02020603050405020304" pitchFamily="18" charset="0"/>
            </a:endParaRPr>
          </a:p>
        </p:txBody>
      </p:sp>
      <p:sp>
        <p:nvSpPr>
          <p:cNvPr id="47108" name="Slide Number Placeholder 3"/>
          <p:cNvSpPr>
            <a:spLocks noGrp="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C91B98-0A6E-4DF6-A13F-36B1ED97C020}" type="slidenum">
              <a:rPr lang="en-US" altLang="en-US"/>
              <a:pPr>
                <a:spcBef>
                  <a:spcPct val="0"/>
                </a:spcBef>
              </a:pPr>
              <a:t>72</a:t>
            </a:fld>
            <a:endParaRPr lang="en-US" altLang="en-US"/>
          </a:p>
        </p:txBody>
      </p:sp>
    </p:spTree>
    <p:extLst>
      <p:ext uri="{BB962C8B-B14F-4D97-AF65-F5344CB8AC3E}">
        <p14:creationId xmlns:p14="http://schemas.microsoft.com/office/powerpoint/2010/main" val="2070813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p:spPr>
        <p:txBody>
          <a:bodyPr/>
          <a:lstStyle/>
          <a:p>
            <a:endParaRPr lang="en-US" altLang="en-US">
              <a:latin typeface="Times New Roman" panose="02020603050405020304" pitchFamily="18" charset="0"/>
            </a:endParaRPr>
          </a:p>
        </p:txBody>
      </p:sp>
      <p:sp>
        <p:nvSpPr>
          <p:cNvPr id="47108" name="Slide Number Placeholder 3"/>
          <p:cNvSpPr>
            <a:spLocks noGrp="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C91B98-0A6E-4DF6-A13F-36B1ED97C020}" type="slidenum">
              <a:rPr lang="en-US" altLang="en-US"/>
              <a:pPr>
                <a:spcBef>
                  <a:spcPct val="0"/>
                </a:spcBef>
              </a:pPr>
              <a:t>73</a:t>
            </a:fld>
            <a:endParaRPr lang="en-US" altLang="en-US"/>
          </a:p>
        </p:txBody>
      </p:sp>
    </p:spTree>
    <p:extLst>
      <p:ext uri="{BB962C8B-B14F-4D97-AF65-F5344CB8AC3E}">
        <p14:creationId xmlns:p14="http://schemas.microsoft.com/office/powerpoint/2010/main" val="112711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p:spPr>
        <p:txBody>
          <a:bodyPr/>
          <a:lstStyle/>
          <a:p>
            <a:endParaRPr lang="en-US" altLang="en-US">
              <a:latin typeface="Times New Roman" panose="02020603050405020304" pitchFamily="18" charset="0"/>
            </a:endParaRPr>
          </a:p>
        </p:txBody>
      </p:sp>
      <p:sp>
        <p:nvSpPr>
          <p:cNvPr id="47108" name="Slide Number Placeholder 3"/>
          <p:cNvSpPr>
            <a:spLocks noGrp="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C91B98-0A6E-4DF6-A13F-36B1ED97C020}" type="slidenum">
              <a:rPr lang="en-US" altLang="en-US"/>
              <a:pPr>
                <a:spcBef>
                  <a:spcPct val="0"/>
                </a:spcBef>
              </a:pPr>
              <a:t>74</a:t>
            </a:fld>
            <a:endParaRPr lang="en-US" altLang="en-US"/>
          </a:p>
        </p:txBody>
      </p:sp>
    </p:spTree>
    <p:extLst>
      <p:ext uri="{BB962C8B-B14F-4D97-AF65-F5344CB8AC3E}">
        <p14:creationId xmlns:p14="http://schemas.microsoft.com/office/powerpoint/2010/main" val="114806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p:txBody>
      </p:sp>
      <p:sp>
        <p:nvSpPr>
          <p:cNvPr id="4" name="Slide Number Placeholder 3"/>
          <p:cNvSpPr>
            <a:spLocks noGrp="1"/>
          </p:cNvSpPr>
          <p:nvPr>
            <p:ph type="sldNum" sz="quarter" idx="10"/>
          </p:nvPr>
        </p:nvSpPr>
        <p:spPr/>
        <p:txBody>
          <a:bodyPr/>
          <a:lstStyle/>
          <a:p>
            <a:fld id="{90B176E3-40F6-4ED9-8541-AFECB1CB1DAD}" type="slidenum">
              <a:rPr lang="en-US" smtClean="0"/>
              <a:t>32</a:t>
            </a:fld>
            <a:endParaRPr lang="en-US"/>
          </a:p>
        </p:txBody>
      </p:sp>
    </p:spTree>
    <p:extLst>
      <p:ext uri="{BB962C8B-B14F-4D97-AF65-F5344CB8AC3E}">
        <p14:creationId xmlns:p14="http://schemas.microsoft.com/office/powerpoint/2010/main" val="2866344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p:txBody>
      </p:sp>
      <p:sp>
        <p:nvSpPr>
          <p:cNvPr id="4" name="Slide Number Placeholder 3"/>
          <p:cNvSpPr>
            <a:spLocks noGrp="1"/>
          </p:cNvSpPr>
          <p:nvPr>
            <p:ph type="sldNum" sz="quarter" idx="10"/>
          </p:nvPr>
        </p:nvSpPr>
        <p:spPr/>
        <p:txBody>
          <a:bodyPr/>
          <a:lstStyle/>
          <a:p>
            <a:fld id="{90B176E3-40F6-4ED9-8541-AFECB1CB1DAD}" type="slidenum">
              <a:rPr lang="en-US" smtClean="0"/>
              <a:t>34</a:t>
            </a:fld>
            <a:endParaRPr lang="en-US"/>
          </a:p>
        </p:txBody>
      </p:sp>
    </p:spTree>
    <p:extLst>
      <p:ext uri="{BB962C8B-B14F-4D97-AF65-F5344CB8AC3E}">
        <p14:creationId xmlns:p14="http://schemas.microsoft.com/office/powerpoint/2010/main" val="1923051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p:txBody>
      </p:sp>
      <p:sp>
        <p:nvSpPr>
          <p:cNvPr id="4" name="Slide Number Placeholder 3"/>
          <p:cNvSpPr>
            <a:spLocks noGrp="1"/>
          </p:cNvSpPr>
          <p:nvPr>
            <p:ph type="sldNum" sz="quarter" idx="10"/>
          </p:nvPr>
        </p:nvSpPr>
        <p:spPr/>
        <p:txBody>
          <a:bodyPr/>
          <a:lstStyle/>
          <a:p>
            <a:fld id="{90B176E3-40F6-4ED9-8541-AFECB1CB1DAD}" type="slidenum">
              <a:rPr lang="en-US" smtClean="0"/>
              <a:t>36</a:t>
            </a:fld>
            <a:endParaRPr lang="en-US"/>
          </a:p>
        </p:txBody>
      </p:sp>
    </p:spTree>
    <p:extLst>
      <p:ext uri="{BB962C8B-B14F-4D97-AF65-F5344CB8AC3E}">
        <p14:creationId xmlns:p14="http://schemas.microsoft.com/office/powerpoint/2010/main" val="87853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p:txBody>
      </p:sp>
      <p:sp>
        <p:nvSpPr>
          <p:cNvPr id="4" name="Slide Number Placeholder 3"/>
          <p:cNvSpPr>
            <a:spLocks noGrp="1"/>
          </p:cNvSpPr>
          <p:nvPr>
            <p:ph type="sldNum" sz="quarter" idx="10"/>
          </p:nvPr>
        </p:nvSpPr>
        <p:spPr/>
        <p:txBody>
          <a:bodyPr/>
          <a:lstStyle/>
          <a:p>
            <a:fld id="{90B176E3-40F6-4ED9-8541-AFECB1CB1DAD}" type="slidenum">
              <a:rPr lang="en-US" smtClean="0"/>
              <a:t>37</a:t>
            </a:fld>
            <a:endParaRPr lang="en-US"/>
          </a:p>
        </p:txBody>
      </p:sp>
    </p:spTree>
    <p:extLst>
      <p:ext uri="{BB962C8B-B14F-4D97-AF65-F5344CB8AC3E}">
        <p14:creationId xmlns:p14="http://schemas.microsoft.com/office/powerpoint/2010/main" val="2814012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p:txBody>
      </p:sp>
      <p:sp>
        <p:nvSpPr>
          <p:cNvPr id="4" name="Slide Number Placeholder 3"/>
          <p:cNvSpPr>
            <a:spLocks noGrp="1"/>
          </p:cNvSpPr>
          <p:nvPr>
            <p:ph type="sldNum" sz="quarter" idx="10"/>
          </p:nvPr>
        </p:nvSpPr>
        <p:spPr/>
        <p:txBody>
          <a:bodyPr/>
          <a:lstStyle/>
          <a:p>
            <a:fld id="{90B176E3-40F6-4ED9-8541-AFECB1CB1DAD}" type="slidenum">
              <a:rPr lang="en-US" smtClean="0"/>
              <a:t>38</a:t>
            </a:fld>
            <a:endParaRPr lang="en-US"/>
          </a:p>
        </p:txBody>
      </p:sp>
    </p:spTree>
    <p:extLst>
      <p:ext uri="{BB962C8B-B14F-4D97-AF65-F5344CB8AC3E}">
        <p14:creationId xmlns:p14="http://schemas.microsoft.com/office/powerpoint/2010/main" val="1020313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p:txBody>
      </p:sp>
      <p:sp>
        <p:nvSpPr>
          <p:cNvPr id="4" name="Slide Number Placeholder 3"/>
          <p:cNvSpPr>
            <a:spLocks noGrp="1"/>
          </p:cNvSpPr>
          <p:nvPr>
            <p:ph type="sldNum" sz="quarter" idx="10"/>
          </p:nvPr>
        </p:nvSpPr>
        <p:spPr/>
        <p:txBody>
          <a:bodyPr/>
          <a:lstStyle/>
          <a:p>
            <a:fld id="{90B176E3-40F6-4ED9-8541-AFECB1CB1DAD}" type="slidenum">
              <a:rPr lang="en-US" smtClean="0"/>
              <a:t>39</a:t>
            </a:fld>
            <a:endParaRPr lang="en-US"/>
          </a:p>
        </p:txBody>
      </p:sp>
    </p:spTree>
    <p:extLst>
      <p:ext uri="{BB962C8B-B14F-4D97-AF65-F5344CB8AC3E}">
        <p14:creationId xmlns:p14="http://schemas.microsoft.com/office/powerpoint/2010/main" val="3970295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p:txBody>
      </p:sp>
      <p:sp>
        <p:nvSpPr>
          <p:cNvPr id="4" name="Slide Number Placeholder 3"/>
          <p:cNvSpPr>
            <a:spLocks noGrp="1"/>
          </p:cNvSpPr>
          <p:nvPr>
            <p:ph type="sldNum" sz="quarter" idx="10"/>
          </p:nvPr>
        </p:nvSpPr>
        <p:spPr/>
        <p:txBody>
          <a:bodyPr/>
          <a:lstStyle/>
          <a:p>
            <a:fld id="{90B176E3-40F6-4ED9-8541-AFECB1CB1DAD}" type="slidenum">
              <a:rPr lang="en-US" smtClean="0"/>
              <a:t>40</a:t>
            </a:fld>
            <a:endParaRPr lang="en-US"/>
          </a:p>
        </p:txBody>
      </p:sp>
    </p:spTree>
    <p:extLst>
      <p:ext uri="{BB962C8B-B14F-4D97-AF65-F5344CB8AC3E}">
        <p14:creationId xmlns:p14="http://schemas.microsoft.com/office/powerpoint/2010/main" val="2712150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p:txBody>
      </p:sp>
      <p:sp>
        <p:nvSpPr>
          <p:cNvPr id="4" name="Slide Number Placeholder 3"/>
          <p:cNvSpPr>
            <a:spLocks noGrp="1"/>
          </p:cNvSpPr>
          <p:nvPr>
            <p:ph type="sldNum" sz="quarter" idx="10"/>
          </p:nvPr>
        </p:nvSpPr>
        <p:spPr/>
        <p:txBody>
          <a:bodyPr/>
          <a:lstStyle/>
          <a:p>
            <a:fld id="{90B176E3-40F6-4ED9-8541-AFECB1CB1DAD}" type="slidenum">
              <a:rPr lang="en-US" smtClean="0"/>
              <a:t>41</a:t>
            </a:fld>
            <a:endParaRPr lang="en-US"/>
          </a:p>
        </p:txBody>
      </p:sp>
    </p:spTree>
    <p:extLst>
      <p:ext uri="{BB962C8B-B14F-4D97-AF65-F5344CB8AC3E}">
        <p14:creationId xmlns:p14="http://schemas.microsoft.com/office/powerpoint/2010/main" val="2223836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9C6CD921-EB77-491F-AADC-CD0DC7BBE924}" type="datetime1">
              <a:rPr lang="en-GB" smtClean="0"/>
              <a:t>30/07/2023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425EC7-0A61-4F27-A72D-EAE5D0C457C9}" type="slidenum">
              <a:rPr lang="en-GB" smtClean="0"/>
              <a:t>‹#›</a:t>
            </a:fld>
            <a:endParaRPr lang="en-GB"/>
          </a:p>
        </p:txBody>
      </p:sp>
    </p:spTree>
    <p:extLst>
      <p:ext uri="{BB962C8B-B14F-4D97-AF65-F5344CB8AC3E}">
        <p14:creationId xmlns:p14="http://schemas.microsoft.com/office/powerpoint/2010/main" val="1560268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0164FC3-5308-48CA-9732-0B78E9E54CBB}" type="datetime1">
              <a:rPr lang="en-GB" smtClean="0"/>
              <a:t>30/07/2023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425EC7-0A61-4F27-A72D-EAE5D0C457C9}" type="slidenum">
              <a:rPr lang="en-GB" smtClean="0"/>
              <a:t>‹#›</a:t>
            </a:fld>
            <a:endParaRPr lang="en-GB"/>
          </a:p>
        </p:txBody>
      </p:sp>
    </p:spTree>
    <p:extLst>
      <p:ext uri="{BB962C8B-B14F-4D97-AF65-F5344CB8AC3E}">
        <p14:creationId xmlns:p14="http://schemas.microsoft.com/office/powerpoint/2010/main" val="213027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3141846-ED3B-4D2F-86C5-F46F8ED22D09}" type="datetime1">
              <a:rPr lang="en-GB" smtClean="0"/>
              <a:t>30/07/2023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425EC7-0A61-4F27-A72D-EAE5D0C457C9}" type="slidenum">
              <a:rPr lang="en-GB" smtClean="0"/>
              <a:t>‹#›</a:t>
            </a:fld>
            <a:endParaRPr lang="en-GB"/>
          </a:p>
        </p:txBody>
      </p:sp>
    </p:spTree>
    <p:extLst>
      <p:ext uri="{BB962C8B-B14F-4D97-AF65-F5344CB8AC3E}">
        <p14:creationId xmlns:p14="http://schemas.microsoft.com/office/powerpoint/2010/main" val="2117246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B0893EE-6392-4FE9-99B2-1CE5186B0097}" type="datetime1">
              <a:rPr lang="en-GB" smtClean="0"/>
              <a:t>30/07/2023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425EC7-0A61-4F27-A72D-EAE5D0C457C9}" type="slidenum">
              <a:rPr lang="en-GB" smtClean="0"/>
              <a:t>‹#›</a:t>
            </a:fld>
            <a:endParaRPr lang="en-GB"/>
          </a:p>
        </p:txBody>
      </p:sp>
    </p:spTree>
    <p:extLst>
      <p:ext uri="{BB962C8B-B14F-4D97-AF65-F5344CB8AC3E}">
        <p14:creationId xmlns:p14="http://schemas.microsoft.com/office/powerpoint/2010/main" val="2177205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BA1561B-AB81-4E5A-A1BE-AB6DD7ECA2CB}" type="datetime1">
              <a:rPr lang="en-GB" smtClean="0"/>
              <a:t>30/07/2023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425EC7-0A61-4F27-A72D-EAE5D0C457C9}" type="slidenum">
              <a:rPr lang="en-GB" smtClean="0"/>
              <a:t>‹#›</a:t>
            </a:fld>
            <a:endParaRPr lang="en-GB"/>
          </a:p>
        </p:txBody>
      </p:sp>
    </p:spTree>
    <p:extLst>
      <p:ext uri="{BB962C8B-B14F-4D97-AF65-F5344CB8AC3E}">
        <p14:creationId xmlns:p14="http://schemas.microsoft.com/office/powerpoint/2010/main" val="1584735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63D9D7F-C6E0-45D6-A987-7819CEA89B2E}" type="datetime1">
              <a:rPr lang="en-GB" smtClean="0"/>
              <a:t>30/07/2023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425EC7-0A61-4F27-A72D-EAE5D0C457C9}" type="slidenum">
              <a:rPr lang="en-GB" smtClean="0"/>
              <a:t>‹#›</a:t>
            </a:fld>
            <a:endParaRPr lang="en-GB"/>
          </a:p>
        </p:txBody>
      </p:sp>
    </p:spTree>
    <p:extLst>
      <p:ext uri="{BB962C8B-B14F-4D97-AF65-F5344CB8AC3E}">
        <p14:creationId xmlns:p14="http://schemas.microsoft.com/office/powerpoint/2010/main" val="1388040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552841E-0F1B-438B-BFB6-BBEC0F4481D7}" type="datetime1">
              <a:rPr lang="en-GB" smtClean="0"/>
              <a:t>30/07/2023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1425EC7-0A61-4F27-A72D-EAE5D0C457C9}" type="slidenum">
              <a:rPr lang="en-GB" smtClean="0"/>
              <a:t>‹#›</a:t>
            </a:fld>
            <a:endParaRPr lang="en-GB"/>
          </a:p>
        </p:txBody>
      </p:sp>
    </p:spTree>
    <p:extLst>
      <p:ext uri="{BB962C8B-B14F-4D97-AF65-F5344CB8AC3E}">
        <p14:creationId xmlns:p14="http://schemas.microsoft.com/office/powerpoint/2010/main" val="3442769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A61D9CB-B031-41BF-AE71-CA88F8FF27B1}" type="datetime1">
              <a:rPr lang="en-GB" smtClean="0"/>
              <a:t>30/07/2023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1425EC7-0A61-4F27-A72D-EAE5D0C457C9}" type="slidenum">
              <a:rPr lang="en-GB" smtClean="0"/>
              <a:t>‹#›</a:t>
            </a:fld>
            <a:endParaRPr lang="en-GB"/>
          </a:p>
        </p:txBody>
      </p:sp>
    </p:spTree>
    <p:extLst>
      <p:ext uri="{BB962C8B-B14F-4D97-AF65-F5344CB8AC3E}">
        <p14:creationId xmlns:p14="http://schemas.microsoft.com/office/powerpoint/2010/main" val="1716872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F8465E-9074-4370-BC35-F99970F4B427}" type="datetime1">
              <a:rPr lang="en-GB" smtClean="0"/>
              <a:t>30/07/2023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1425EC7-0A61-4F27-A72D-EAE5D0C457C9}" type="slidenum">
              <a:rPr lang="en-GB" smtClean="0"/>
              <a:t>‹#›</a:t>
            </a:fld>
            <a:endParaRPr lang="en-GB"/>
          </a:p>
        </p:txBody>
      </p:sp>
    </p:spTree>
    <p:extLst>
      <p:ext uri="{BB962C8B-B14F-4D97-AF65-F5344CB8AC3E}">
        <p14:creationId xmlns:p14="http://schemas.microsoft.com/office/powerpoint/2010/main" val="1449376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73552D-A437-4F61-BDCC-6D1B7712D658}" type="datetime1">
              <a:rPr lang="en-GB" smtClean="0"/>
              <a:t>30/07/2023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425EC7-0A61-4F27-A72D-EAE5D0C457C9}" type="slidenum">
              <a:rPr lang="en-GB" smtClean="0"/>
              <a:t>‹#›</a:t>
            </a:fld>
            <a:endParaRPr lang="en-GB"/>
          </a:p>
        </p:txBody>
      </p:sp>
    </p:spTree>
    <p:extLst>
      <p:ext uri="{BB962C8B-B14F-4D97-AF65-F5344CB8AC3E}">
        <p14:creationId xmlns:p14="http://schemas.microsoft.com/office/powerpoint/2010/main" val="1292670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83AB38-D877-403E-8458-3F31C9DEB049}" type="datetime1">
              <a:rPr lang="en-GB" smtClean="0"/>
              <a:t>30/07/2023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425EC7-0A61-4F27-A72D-EAE5D0C457C9}" type="slidenum">
              <a:rPr lang="en-GB" smtClean="0"/>
              <a:t>‹#›</a:t>
            </a:fld>
            <a:endParaRPr lang="en-GB"/>
          </a:p>
        </p:txBody>
      </p:sp>
    </p:spTree>
    <p:extLst>
      <p:ext uri="{BB962C8B-B14F-4D97-AF65-F5344CB8AC3E}">
        <p14:creationId xmlns:p14="http://schemas.microsoft.com/office/powerpoint/2010/main" val="3484944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5D0681-BECD-4455-8217-441FE5810D7C}" type="datetime1">
              <a:rPr lang="en-GB" smtClean="0"/>
              <a:t>30/07/2023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425EC7-0A61-4F27-A72D-EAE5D0C457C9}" type="slidenum">
              <a:rPr lang="en-GB" smtClean="0"/>
              <a:t>‹#›</a:t>
            </a:fld>
            <a:endParaRPr lang="en-GB"/>
          </a:p>
        </p:txBody>
      </p:sp>
    </p:spTree>
    <p:extLst>
      <p:ext uri="{BB962C8B-B14F-4D97-AF65-F5344CB8AC3E}">
        <p14:creationId xmlns:p14="http://schemas.microsoft.com/office/powerpoint/2010/main" val="32892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838200" y="381679"/>
            <a:ext cx="10515600" cy="1325563"/>
          </a:xfrm>
        </p:spPr>
        <p:txBody>
          <a:bodyPr/>
          <a:lstStyle/>
          <a:p>
            <a:pPr algn="ctr" eaLnBrk="1" hangingPunct="1"/>
            <a:r>
              <a:rPr lang="en-US" sz="3600" b="1" dirty="0">
                <a:solidFill>
                  <a:srgbClr val="0000FF"/>
                </a:solidFill>
                <a:latin typeface="Times New Roman" pitchFamily="18" charset="0"/>
                <a:cs typeface="Times New Roman" pitchFamily="18" charset="0"/>
              </a:rPr>
              <a:t>UNIT THREE</a:t>
            </a:r>
            <a:endParaRPr lang="en-US" sz="3600" dirty="0">
              <a:solidFill>
                <a:srgbClr val="0000FF"/>
              </a:solidFill>
              <a:latin typeface="Times New Roman" pitchFamily="18" charset="0"/>
              <a:cs typeface="Times New Roman" pitchFamily="18" charset="0"/>
            </a:endParaRPr>
          </a:p>
        </p:txBody>
      </p:sp>
      <p:sp>
        <p:nvSpPr>
          <p:cNvPr id="2051" name="Content Placeholder 2"/>
          <p:cNvSpPr>
            <a:spLocks noGrp="1"/>
          </p:cNvSpPr>
          <p:nvPr>
            <p:ph idx="1"/>
          </p:nvPr>
        </p:nvSpPr>
        <p:spPr>
          <a:xfrm>
            <a:off x="1652814" y="2896280"/>
            <a:ext cx="8886371" cy="2254478"/>
          </a:xfrm>
        </p:spPr>
        <p:txBody>
          <a:bodyPr>
            <a:normAutofit/>
          </a:bodyPr>
          <a:lstStyle/>
          <a:p>
            <a:pPr marL="0" indent="0" algn="ctr">
              <a:buNone/>
              <a:defRPr/>
            </a:pPr>
            <a:r>
              <a:rPr lang="en-US" sz="3600" b="1" dirty="0">
                <a:solidFill>
                  <a:srgbClr val="0000FF"/>
                </a:solidFill>
                <a:latin typeface="Times New Roman" panose="02020603050405020304" pitchFamily="18" charset="0"/>
                <a:cs typeface="Times New Roman" panose="02020603050405020304" pitchFamily="18" charset="0"/>
              </a:rPr>
              <a:t>Data Modeling :</a:t>
            </a:r>
          </a:p>
          <a:p>
            <a:pPr marL="0" indent="0" algn="ctr">
              <a:buNone/>
              <a:defRPr/>
            </a:pPr>
            <a:r>
              <a:rPr lang="en-US" sz="3600" b="1" dirty="0">
                <a:solidFill>
                  <a:srgbClr val="0000FF"/>
                </a:solidFill>
                <a:latin typeface="Times New Roman" panose="02020603050405020304" pitchFamily="18" charset="0"/>
                <a:cs typeface="Times New Roman" panose="02020603050405020304" pitchFamily="18" charset="0"/>
              </a:rPr>
              <a:t>Using the Entity-Relationship (ER)</a:t>
            </a: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E9736461-E1C0-4B4C-B1BC-A8B29C42DB45}" type="slidenum">
              <a:rPr lang="en-US"/>
              <a:pPr>
                <a:defRPr/>
              </a:pPr>
              <a:t>1</a:t>
            </a:fld>
            <a:endParaRPr lang="en-US"/>
          </a:p>
        </p:txBody>
      </p:sp>
    </p:spTree>
    <p:extLst>
      <p:ext uri="{BB962C8B-B14F-4D97-AF65-F5344CB8AC3E}">
        <p14:creationId xmlns:p14="http://schemas.microsoft.com/office/powerpoint/2010/main" val="1522909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0" y="391887"/>
            <a:ext cx="12192000" cy="6466113"/>
          </a:xfrm>
        </p:spPr>
        <p:txBody>
          <a:bodyPr>
            <a:noAutofit/>
          </a:bodyPr>
          <a:lstStyle/>
          <a:p>
            <a:pPr marL="0" indent="0" algn="just">
              <a:lnSpc>
                <a:spcPct val="150000"/>
              </a:lnSpc>
              <a:spcBef>
                <a:spcPts val="0"/>
              </a:spcBef>
              <a:buNone/>
            </a:pPr>
            <a:r>
              <a:rPr lang="en-US" b="1" dirty="0">
                <a:solidFill>
                  <a:srgbClr val="0000FF"/>
                </a:solidFill>
                <a:latin typeface="Times New Roman" pitchFamily="18" charset="0"/>
                <a:cs typeface="Times New Roman" pitchFamily="18" charset="0"/>
              </a:rPr>
              <a:t>1. Entity</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It is </a:t>
            </a:r>
            <a:r>
              <a:rPr lang="en-US" b="1" dirty="0">
                <a:solidFill>
                  <a:srgbClr val="CC0099"/>
                </a:solidFill>
                <a:latin typeface="Times New Roman" pitchFamily="18" charset="0"/>
                <a:cs typeface="Times New Roman" pitchFamily="18" charset="0"/>
              </a:rPr>
              <a:t>real world physical </a:t>
            </a:r>
            <a:r>
              <a:rPr lang="en-US" dirty="0">
                <a:latin typeface="Times New Roman" pitchFamily="18" charset="0"/>
                <a:cs typeface="Times New Roman" pitchFamily="18" charset="0"/>
              </a:rPr>
              <a:t>or </a:t>
            </a:r>
            <a:r>
              <a:rPr lang="en-US" b="1" dirty="0">
                <a:solidFill>
                  <a:srgbClr val="CC0099"/>
                </a:solidFill>
                <a:latin typeface="Times New Roman" pitchFamily="18" charset="0"/>
                <a:cs typeface="Times New Roman" pitchFamily="18" charset="0"/>
              </a:rPr>
              <a:t>logical object </a:t>
            </a:r>
            <a:r>
              <a:rPr lang="en-US" dirty="0">
                <a:latin typeface="Times New Roman" pitchFamily="18" charset="0"/>
                <a:cs typeface="Times New Roman" pitchFamily="18" charset="0"/>
              </a:rPr>
              <a:t>with an </a:t>
            </a:r>
            <a:r>
              <a:rPr lang="en-US" b="1" dirty="0">
                <a:latin typeface="Times New Roman" pitchFamily="18" charset="0"/>
                <a:cs typeface="Times New Roman" pitchFamily="18" charset="0"/>
              </a:rPr>
              <a:t>independent existence </a:t>
            </a:r>
            <a:r>
              <a:rPr lang="en-US" dirty="0">
                <a:latin typeface="Times New Roman" pitchFamily="18" charset="0"/>
                <a:cs typeface="Times New Roman" pitchFamily="18" charset="0"/>
              </a:rPr>
              <a:t>and</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which is </a:t>
            </a:r>
            <a:r>
              <a:rPr lang="en-US" b="1" dirty="0">
                <a:latin typeface="Times New Roman" pitchFamily="18" charset="0"/>
                <a:cs typeface="Times New Roman" pitchFamily="18" charset="0"/>
              </a:rPr>
              <a:t>distinguishable </a:t>
            </a:r>
            <a:r>
              <a:rPr lang="en-US" dirty="0">
                <a:latin typeface="Times New Roman" pitchFamily="18" charset="0"/>
                <a:cs typeface="Times New Roman" pitchFamily="18" charset="0"/>
              </a:rPr>
              <a:t>from other </a:t>
            </a:r>
            <a:r>
              <a:rPr lang="en-US" b="1" dirty="0">
                <a:latin typeface="Times New Roman" pitchFamily="18" charset="0"/>
                <a:cs typeface="Times New Roman" pitchFamily="18" charset="0"/>
              </a:rPr>
              <a:t>objects</a:t>
            </a:r>
            <a:r>
              <a:rPr lang="en-US" dirty="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It is represented in the </a:t>
            </a:r>
            <a:r>
              <a:rPr lang="en-US" b="1" dirty="0">
                <a:solidFill>
                  <a:srgbClr val="0000FF"/>
                </a:solidFill>
                <a:latin typeface="Times New Roman" pitchFamily="18" charset="0"/>
                <a:cs typeface="Times New Roman" pitchFamily="18" charset="0"/>
              </a:rPr>
              <a:t>ERD</a:t>
            </a:r>
            <a:r>
              <a:rPr lang="en-US" dirty="0">
                <a:latin typeface="Times New Roman" pitchFamily="18" charset="0"/>
                <a:cs typeface="Times New Roman" pitchFamily="18" charset="0"/>
              </a:rPr>
              <a:t> by a</a:t>
            </a:r>
            <a:r>
              <a:rPr lang="en-US" dirty="0">
                <a:solidFill>
                  <a:srgbClr val="CC0099"/>
                </a:solidFill>
                <a:latin typeface="Times New Roman" pitchFamily="18" charset="0"/>
                <a:cs typeface="Times New Roman" pitchFamily="18" charset="0"/>
              </a:rPr>
              <a:t> </a:t>
            </a:r>
            <a:r>
              <a:rPr lang="en-US" b="1" dirty="0">
                <a:solidFill>
                  <a:srgbClr val="CC0099"/>
                </a:solidFill>
                <a:latin typeface="Times New Roman" pitchFamily="18" charset="0"/>
                <a:cs typeface="Times New Roman" pitchFamily="18" charset="0"/>
              </a:rPr>
              <a:t>rectangle, </a:t>
            </a:r>
            <a:r>
              <a:rPr lang="en-US" dirty="0">
                <a:latin typeface="Times New Roman" pitchFamily="18" charset="0"/>
                <a:cs typeface="Times New Roman" pitchFamily="18" charset="0"/>
              </a:rPr>
              <a:t>also</a:t>
            </a:r>
            <a:r>
              <a:rPr lang="en-US" b="1" dirty="0">
                <a:solidFill>
                  <a:srgbClr val="CC0099"/>
                </a:solidFill>
                <a:latin typeface="Times New Roman" pitchFamily="18" charset="0"/>
                <a:cs typeface="Times New Roman" pitchFamily="18" charset="0"/>
              </a:rPr>
              <a:t> known </a:t>
            </a:r>
            <a:r>
              <a:rPr lang="en-US" dirty="0">
                <a:latin typeface="Times New Roman" pitchFamily="18" charset="0"/>
                <a:cs typeface="Times New Roman" pitchFamily="18" charset="0"/>
              </a:rPr>
              <a:t>as an </a:t>
            </a:r>
            <a:r>
              <a:rPr lang="en-US" b="1" dirty="0">
                <a:solidFill>
                  <a:srgbClr val="CC0099"/>
                </a:solidFill>
                <a:latin typeface="Times New Roman" pitchFamily="18" charset="0"/>
                <a:cs typeface="Times New Roman" pitchFamily="18" charset="0"/>
              </a:rPr>
              <a:t>entity box.</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The name of the entity is , a</a:t>
            </a:r>
            <a:r>
              <a:rPr lang="en-US" b="1" dirty="0">
                <a:solidFill>
                  <a:srgbClr val="CC0099"/>
                </a:solidFill>
                <a:latin typeface="Times New Roman" pitchFamily="18" charset="0"/>
                <a:cs typeface="Times New Roman" pitchFamily="18" charset="0"/>
              </a:rPr>
              <a:t> noun, </a:t>
            </a:r>
            <a:r>
              <a:rPr lang="en-US" dirty="0">
                <a:latin typeface="Times New Roman" pitchFamily="18" charset="0"/>
                <a:cs typeface="Times New Roman" pitchFamily="18" charset="0"/>
              </a:rPr>
              <a:t>and </a:t>
            </a:r>
            <a:r>
              <a:rPr lang="en-US" b="1" dirty="0">
                <a:solidFill>
                  <a:srgbClr val="CC0099"/>
                </a:solidFill>
                <a:latin typeface="Times New Roman" pitchFamily="18" charset="0"/>
                <a:cs typeface="Times New Roman" pitchFamily="18" charset="0"/>
              </a:rPr>
              <a:t>written </a:t>
            </a:r>
            <a:r>
              <a:rPr lang="en-US" dirty="0">
                <a:latin typeface="Times New Roman" pitchFamily="18" charset="0"/>
                <a:cs typeface="Times New Roman" pitchFamily="18" charset="0"/>
              </a:rPr>
              <a:t>in the </a:t>
            </a:r>
            <a:r>
              <a:rPr lang="en-US" b="1" dirty="0">
                <a:solidFill>
                  <a:srgbClr val="CC0099"/>
                </a:solidFill>
                <a:latin typeface="Times New Roman" pitchFamily="18" charset="0"/>
                <a:cs typeface="Times New Roman" pitchFamily="18" charset="0"/>
              </a:rPr>
              <a:t>center </a:t>
            </a:r>
            <a:r>
              <a:rPr lang="en-US" dirty="0">
                <a:latin typeface="Times New Roman" pitchFamily="18" charset="0"/>
                <a:cs typeface="Times New Roman" pitchFamily="18" charset="0"/>
              </a:rPr>
              <a:t>of the </a:t>
            </a:r>
            <a:r>
              <a:rPr lang="en-US" b="1" dirty="0">
                <a:solidFill>
                  <a:srgbClr val="CC0099"/>
                </a:solidFill>
                <a:latin typeface="Times New Roman" pitchFamily="18" charset="0"/>
                <a:cs typeface="Times New Roman" pitchFamily="18" charset="0"/>
              </a:rPr>
              <a:t>rectangle.</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 Entity name is written in </a:t>
            </a:r>
            <a:r>
              <a:rPr lang="en-US" b="1" dirty="0">
                <a:solidFill>
                  <a:srgbClr val="0000FF"/>
                </a:solidFill>
                <a:latin typeface="Times New Roman" pitchFamily="18" charset="0"/>
                <a:cs typeface="Times New Roman" pitchFamily="18" charset="0"/>
              </a:rPr>
              <a:t>capital letters</a:t>
            </a:r>
            <a:r>
              <a:rPr lang="en-US" dirty="0">
                <a:latin typeface="Times New Roman" pitchFamily="18" charset="0"/>
                <a:cs typeface="Times New Roman" pitchFamily="18" charset="0"/>
              </a:rPr>
              <a:t> and is written in the </a:t>
            </a:r>
            <a:r>
              <a:rPr lang="en-US" b="1" dirty="0">
                <a:solidFill>
                  <a:srgbClr val="0000FF"/>
                </a:solidFill>
                <a:latin typeface="Times New Roman" pitchFamily="18" charset="0"/>
                <a:cs typeface="Times New Roman" pitchFamily="18" charset="0"/>
              </a:rPr>
              <a:t>singular form</a:t>
            </a:r>
            <a:r>
              <a:rPr lang="en-US" dirty="0">
                <a:latin typeface="Times New Roman" pitchFamily="18" charset="0"/>
                <a:cs typeface="Times New Roman" pitchFamily="18" charset="0"/>
              </a:rPr>
              <a:t>: </a:t>
            </a:r>
          </a:p>
          <a:p>
            <a:pPr algn="just">
              <a:lnSpc>
                <a:spcPct val="150000"/>
              </a:lnSpc>
              <a:spcBef>
                <a:spcPts val="0"/>
              </a:spcBef>
              <a:buFont typeface="Wingdings" panose="05000000000000000000" pitchFamily="2" charset="2"/>
              <a:buChar char="ü"/>
            </a:pPr>
            <a:r>
              <a:rPr lang="en-US" b="1" dirty="0">
                <a:latin typeface="Times New Roman" pitchFamily="18" charset="0"/>
                <a:cs typeface="Times New Roman" pitchFamily="18" charset="0"/>
              </a:rPr>
              <a:t>PAINTER </a:t>
            </a:r>
            <a:r>
              <a:rPr lang="en-US" dirty="0">
                <a:latin typeface="Times New Roman" pitchFamily="18" charset="0"/>
                <a:cs typeface="Times New Roman" pitchFamily="18" charset="0"/>
              </a:rPr>
              <a:t>rather than </a:t>
            </a:r>
            <a:r>
              <a:rPr lang="en-US" b="1" dirty="0">
                <a:latin typeface="Times New Roman" pitchFamily="18" charset="0"/>
                <a:cs typeface="Times New Roman" pitchFamily="18" charset="0"/>
              </a:rPr>
              <a:t>PAINTERS</a:t>
            </a:r>
            <a:r>
              <a:rPr lang="en-US" dirty="0">
                <a:latin typeface="Times New Roman" pitchFamily="18" charset="0"/>
                <a:cs typeface="Times New Roman" pitchFamily="18" charset="0"/>
              </a:rPr>
              <a:t>, and </a:t>
            </a:r>
            <a:r>
              <a:rPr lang="en-US" b="1" dirty="0">
                <a:latin typeface="Times New Roman" pitchFamily="18" charset="0"/>
                <a:cs typeface="Times New Roman" pitchFamily="18" charset="0"/>
              </a:rPr>
              <a:t>EMPLOYEE </a:t>
            </a:r>
            <a:r>
              <a:rPr lang="en-US" dirty="0">
                <a:latin typeface="Times New Roman" pitchFamily="18" charset="0"/>
                <a:cs typeface="Times New Roman" pitchFamily="18" charset="0"/>
              </a:rPr>
              <a:t>rather</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than </a:t>
            </a:r>
            <a:r>
              <a:rPr lang="en-US" b="1" dirty="0">
                <a:latin typeface="Times New Roman" pitchFamily="18" charset="0"/>
                <a:cs typeface="Times New Roman" pitchFamily="18" charset="0"/>
              </a:rPr>
              <a:t>EMPLOYEES</a:t>
            </a:r>
            <a:r>
              <a:rPr lang="en-US" dirty="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Usually, when applying the </a:t>
            </a:r>
            <a:r>
              <a:rPr lang="en-US" b="1" dirty="0">
                <a:solidFill>
                  <a:srgbClr val="0000FF"/>
                </a:solidFill>
                <a:latin typeface="Times New Roman" pitchFamily="18" charset="0"/>
                <a:cs typeface="Times New Roman" pitchFamily="18" charset="0"/>
              </a:rPr>
              <a:t>ERD </a:t>
            </a:r>
            <a:r>
              <a:rPr lang="en-US" dirty="0">
                <a:latin typeface="Times New Roman" pitchFamily="18" charset="0"/>
                <a:cs typeface="Times New Roman" pitchFamily="18" charset="0"/>
              </a:rPr>
              <a:t>to the </a:t>
            </a:r>
            <a:r>
              <a:rPr lang="en-US" b="1" dirty="0">
                <a:solidFill>
                  <a:srgbClr val="0000FF"/>
                </a:solidFill>
                <a:latin typeface="Times New Roman" pitchFamily="18" charset="0"/>
                <a:cs typeface="Times New Roman" pitchFamily="18" charset="0"/>
              </a:rPr>
              <a:t>relational model</a:t>
            </a:r>
            <a:r>
              <a:rPr lang="en-US" dirty="0">
                <a:latin typeface="Times New Roman" pitchFamily="18" charset="0"/>
                <a:cs typeface="Times New Roman" pitchFamily="18" charset="0"/>
              </a:rPr>
              <a:t>, an entity is </a:t>
            </a:r>
            <a:r>
              <a:rPr lang="en-US" b="1" dirty="0">
                <a:solidFill>
                  <a:srgbClr val="CC0099"/>
                </a:solidFill>
                <a:latin typeface="Times New Roman" pitchFamily="18" charset="0"/>
                <a:cs typeface="Times New Roman" pitchFamily="18" charset="0"/>
              </a:rPr>
              <a:t>mapped </a:t>
            </a:r>
            <a:r>
              <a:rPr lang="en-US" dirty="0">
                <a:latin typeface="Times New Roman" pitchFamily="18" charset="0"/>
                <a:cs typeface="Times New Roman" pitchFamily="18" charset="0"/>
              </a:rPr>
              <a:t>to</a:t>
            </a:r>
            <a:r>
              <a:rPr lang="en-US" b="1" dirty="0">
                <a:solidFill>
                  <a:srgbClr val="CC0099"/>
                </a:solidFill>
                <a:latin typeface="Times New Roman" pitchFamily="18" charset="0"/>
                <a:cs typeface="Times New Roman" pitchFamily="18" charset="0"/>
              </a:rPr>
              <a:t> </a:t>
            </a:r>
            <a:r>
              <a:rPr lang="en-US" dirty="0">
                <a:latin typeface="Times New Roman" pitchFamily="18" charset="0"/>
                <a:cs typeface="Times New Roman" pitchFamily="18" charset="0"/>
              </a:rPr>
              <a:t>a</a:t>
            </a:r>
            <a:r>
              <a:rPr lang="en-US" b="1" dirty="0">
                <a:solidFill>
                  <a:srgbClr val="CC0099"/>
                </a:solidFill>
                <a:latin typeface="Times New Roman" pitchFamily="18" charset="0"/>
                <a:cs typeface="Times New Roman" pitchFamily="18" charset="0"/>
              </a:rPr>
              <a:t> relational table</a:t>
            </a:r>
            <a:r>
              <a:rPr lang="en-US" dirty="0">
                <a:latin typeface="Times New Roman" pitchFamily="18" charset="0"/>
                <a:cs typeface="Times New Roman" pitchFamily="18" charset="0"/>
              </a:rPr>
              <a:t>. </a:t>
            </a:r>
          </a:p>
        </p:txBody>
      </p:sp>
      <p:sp>
        <p:nvSpPr>
          <p:cNvPr id="19460" name="Rectangle 2"/>
          <p:cNvSpPr>
            <a:spLocks noGrp="1" noChangeArrowheads="1"/>
          </p:cNvSpPr>
          <p:nvPr>
            <p:ph type="title"/>
          </p:nvPr>
        </p:nvSpPr>
        <p:spPr>
          <a:xfrm>
            <a:off x="1825626" y="1"/>
            <a:ext cx="7204075" cy="391886"/>
          </a:xfrm>
        </p:spPr>
        <p:txBody>
          <a:bodyPr>
            <a:noAutofit/>
          </a:bodyPr>
          <a:lstStyle/>
          <a:p>
            <a:pPr algn="ctr">
              <a:spcBef>
                <a:spcPts val="0"/>
              </a:spcBef>
            </a:pPr>
            <a:r>
              <a:rPr lang="en-US" altLang="en-US" sz="2800" b="1" dirty="0">
                <a:solidFill>
                  <a:srgbClr val="FF0000"/>
                </a:solidFill>
                <a:latin typeface="Times New Roman" panose="02020603050405020304" pitchFamily="18" charset="0"/>
                <a:cs typeface="Times New Roman" panose="02020603050405020304" pitchFamily="18" charset="0"/>
              </a:rPr>
              <a:t>3.5 Building Blocks</a:t>
            </a:r>
            <a:r>
              <a:rPr lang="en-US" sz="2800" b="1" dirty="0">
                <a:solidFill>
                  <a:srgbClr val="FF0000"/>
                </a:solidFill>
                <a:latin typeface="Times New Roman" pitchFamily="18" charset="0"/>
                <a:cs typeface="Times New Roman" pitchFamily="18" charset="0"/>
              </a:rPr>
              <a:t> of ER Model</a:t>
            </a:r>
          </a:p>
        </p:txBody>
      </p:sp>
      <p:sp>
        <p:nvSpPr>
          <p:cNvPr id="2" name="Slide Number Placeholder 1"/>
          <p:cNvSpPr>
            <a:spLocks noGrp="1"/>
          </p:cNvSpPr>
          <p:nvPr>
            <p:ph type="sldNum" sz="quarter" idx="12"/>
          </p:nvPr>
        </p:nvSpPr>
        <p:spPr/>
        <p:txBody>
          <a:bodyPr/>
          <a:lstStyle/>
          <a:p>
            <a:fld id="{B1425EC7-0A61-4F27-A72D-EAE5D0C457C9}" type="slidenum">
              <a:rPr lang="en-GB" smtClean="0"/>
              <a:t>10</a:t>
            </a:fld>
            <a:endParaRPr lang="en-GB"/>
          </a:p>
        </p:txBody>
      </p:sp>
    </p:spTree>
    <p:extLst>
      <p:ext uri="{BB962C8B-B14F-4D97-AF65-F5344CB8AC3E}">
        <p14:creationId xmlns:p14="http://schemas.microsoft.com/office/powerpoint/2010/main" val="2298917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0" y="391887"/>
            <a:ext cx="12192000" cy="6466113"/>
          </a:xfrm>
        </p:spPr>
        <p:txBody>
          <a:bodyPr>
            <a:noAutofit/>
          </a:bodyPr>
          <a:lstStyle/>
          <a:p>
            <a:pPr algn="just">
              <a:lnSpc>
                <a:spcPct val="150000"/>
              </a:lnSpc>
              <a:spcBef>
                <a:spcPts val="0"/>
              </a:spcBef>
              <a:buFont typeface="Wingdings" pitchFamily="2" charset="2"/>
              <a:buChar char="§"/>
            </a:pPr>
            <a:r>
              <a:rPr lang="en-US" sz="3000" dirty="0">
                <a:latin typeface="Times New Roman" pitchFamily="18" charset="0"/>
                <a:cs typeface="Times New Roman" pitchFamily="18" charset="0"/>
              </a:rPr>
              <a:t>Each row in the </a:t>
            </a:r>
            <a:r>
              <a:rPr lang="en-US" sz="3000" b="1" dirty="0">
                <a:solidFill>
                  <a:srgbClr val="00B050"/>
                </a:solidFill>
                <a:latin typeface="Times New Roman" pitchFamily="18" charset="0"/>
                <a:cs typeface="Times New Roman" pitchFamily="18" charset="0"/>
              </a:rPr>
              <a:t>relational table </a:t>
            </a:r>
            <a:r>
              <a:rPr lang="en-US" sz="3000" dirty="0">
                <a:latin typeface="Times New Roman" pitchFamily="18" charset="0"/>
                <a:cs typeface="Times New Roman" pitchFamily="18" charset="0"/>
              </a:rPr>
              <a:t>is known as an </a:t>
            </a:r>
            <a:r>
              <a:rPr lang="en-US" sz="3000" b="1" dirty="0">
                <a:solidFill>
                  <a:srgbClr val="0000FF"/>
                </a:solidFill>
                <a:latin typeface="Times New Roman" pitchFamily="18" charset="0"/>
                <a:cs typeface="Times New Roman" pitchFamily="18" charset="0"/>
              </a:rPr>
              <a:t>entity instance </a:t>
            </a:r>
            <a:r>
              <a:rPr lang="en-US" sz="3000" dirty="0">
                <a:latin typeface="Times New Roman" pitchFamily="18" charset="0"/>
                <a:cs typeface="Times New Roman" pitchFamily="18" charset="0"/>
              </a:rPr>
              <a:t>or </a:t>
            </a:r>
            <a:r>
              <a:rPr lang="en-US" sz="3000" b="1" dirty="0">
                <a:solidFill>
                  <a:srgbClr val="0000FF"/>
                </a:solidFill>
                <a:latin typeface="Times New Roman" pitchFamily="18" charset="0"/>
                <a:cs typeface="Times New Roman" pitchFamily="18" charset="0"/>
              </a:rPr>
              <a:t>entity occurrence </a:t>
            </a:r>
            <a:r>
              <a:rPr lang="en-US" sz="3000" dirty="0">
                <a:latin typeface="Times New Roman" pitchFamily="18" charset="0"/>
                <a:cs typeface="Times New Roman" pitchFamily="18" charset="0"/>
              </a:rPr>
              <a:t>in the ER model.</a:t>
            </a:r>
          </a:p>
          <a:p>
            <a:pPr algn="just">
              <a:lnSpc>
                <a:spcPct val="150000"/>
              </a:lnSpc>
              <a:spcBef>
                <a:spcPts val="0"/>
              </a:spcBef>
              <a:buFont typeface="Wingdings" pitchFamily="2" charset="2"/>
              <a:buChar char="§"/>
            </a:pPr>
            <a:r>
              <a:rPr lang="en-US" sz="3000" dirty="0">
                <a:latin typeface="Times New Roman" pitchFamily="18" charset="0"/>
                <a:cs typeface="Times New Roman" pitchFamily="18" charset="0"/>
              </a:rPr>
              <a:t>Each entity is described by a </a:t>
            </a:r>
            <a:r>
              <a:rPr lang="en-US" sz="3000" b="1" dirty="0">
                <a:solidFill>
                  <a:srgbClr val="CC0099"/>
                </a:solidFill>
                <a:latin typeface="Times New Roman" pitchFamily="18" charset="0"/>
                <a:cs typeface="Times New Roman" pitchFamily="18" charset="0"/>
              </a:rPr>
              <a:t>set </a:t>
            </a:r>
            <a:r>
              <a:rPr lang="en-US" sz="3000" dirty="0">
                <a:latin typeface="Times New Roman" pitchFamily="18" charset="0"/>
                <a:cs typeface="Times New Roman" pitchFamily="18" charset="0"/>
              </a:rPr>
              <a:t>of </a:t>
            </a:r>
            <a:r>
              <a:rPr lang="en-US" sz="3000" b="1" dirty="0">
                <a:solidFill>
                  <a:srgbClr val="CC0099"/>
                </a:solidFill>
                <a:latin typeface="Times New Roman" pitchFamily="18" charset="0"/>
                <a:cs typeface="Times New Roman" pitchFamily="18" charset="0"/>
              </a:rPr>
              <a:t>attributes </a:t>
            </a:r>
            <a:r>
              <a:rPr lang="en-US" sz="3000" dirty="0">
                <a:latin typeface="Times New Roman" pitchFamily="18" charset="0"/>
                <a:cs typeface="Times New Roman" pitchFamily="18" charset="0"/>
              </a:rPr>
              <a:t>that </a:t>
            </a:r>
            <a:r>
              <a:rPr lang="en-US" sz="3000" b="1" dirty="0">
                <a:latin typeface="Times New Roman" pitchFamily="18" charset="0"/>
                <a:cs typeface="Times New Roman" pitchFamily="18" charset="0"/>
              </a:rPr>
              <a:t>describes particular characteristics </a:t>
            </a:r>
            <a:r>
              <a:rPr lang="en-US" sz="3000" dirty="0">
                <a:latin typeface="Times New Roman" pitchFamily="18" charset="0"/>
                <a:cs typeface="Times New Roman" pitchFamily="18" charset="0"/>
              </a:rPr>
              <a:t>of the </a:t>
            </a:r>
            <a:r>
              <a:rPr lang="en-US" sz="3000" b="1" dirty="0">
                <a:latin typeface="Times New Roman" pitchFamily="18" charset="0"/>
                <a:cs typeface="Times New Roman" pitchFamily="18" charset="0"/>
              </a:rPr>
              <a:t>entity</a:t>
            </a:r>
            <a:r>
              <a:rPr lang="en-US" sz="30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3000" b="1" dirty="0">
                <a:solidFill>
                  <a:srgbClr val="CC0099"/>
                </a:solidFill>
                <a:latin typeface="Times New Roman" pitchFamily="18" charset="0"/>
                <a:cs typeface="Times New Roman" pitchFamily="18" charset="0"/>
              </a:rPr>
              <a:t>For example</a:t>
            </a:r>
            <a:r>
              <a:rPr lang="en-US" sz="3000" dirty="0">
                <a:latin typeface="Times New Roman" pitchFamily="18" charset="0"/>
                <a:cs typeface="Times New Roman" pitchFamily="18" charset="0"/>
              </a:rPr>
              <a:t>, the entity </a:t>
            </a:r>
            <a:r>
              <a:rPr lang="en-US" sz="3000" b="1" dirty="0">
                <a:latin typeface="Times New Roman" pitchFamily="18" charset="0"/>
                <a:cs typeface="Times New Roman" pitchFamily="18" charset="0"/>
              </a:rPr>
              <a:t>EMPLOYEE</a:t>
            </a:r>
            <a:r>
              <a:rPr lang="en-US" sz="3000" dirty="0">
                <a:latin typeface="Times New Roman" pitchFamily="18" charset="0"/>
                <a:cs typeface="Times New Roman" pitchFamily="18" charset="0"/>
              </a:rPr>
              <a:t> will have attributes such as a </a:t>
            </a:r>
            <a:r>
              <a:rPr lang="en-US" sz="3000" b="1" dirty="0">
                <a:latin typeface="Times New Roman" pitchFamily="18" charset="0"/>
                <a:cs typeface="Times New Roman" pitchFamily="18" charset="0"/>
              </a:rPr>
              <a:t>Social Security number</a:t>
            </a:r>
            <a:r>
              <a:rPr lang="en-US" sz="3000" dirty="0">
                <a:latin typeface="Times New Roman" pitchFamily="18" charset="0"/>
                <a:cs typeface="Times New Roman" pitchFamily="18" charset="0"/>
              </a:rPr>
              <a:t>, a </a:t>
            </a:r>
            <a:r>
              <a:rPr lang="en-US" sz="3000" b="1" dirty="0">
                <a:latin typeface="Times New Roman" pitchFamily="18" charset="0"/>
                <a:cs typeface="Times New Roman" pitchFamily="18" charset="0"/>
              </a:rPr>
              <a:t>last name</a:t>
            </a:r>
            <a:r>
              <a:rPr lang="en-US" sz="3000" dirty="0">
                <a:latin typeface="Times New Roman" pitchFamily="18" charset="0"/>
                <a:cs typeface="Times New Roman" pitchFamily="18" charset="0"/>
              </a:rPr>
              <a:t>, and a </a:t>
            </a:r>
            <a:r>
              <a:rPr lang="en-US" sz="3000" b="1" dirty="0">
                <a:latin typeface="Times New Roman" pitchFamily="18" charset="0"/>
                <a:cs typeface="Times New Roman" pitchFamily="18" charset="0"/>
              </a:rPr>
              <a:t>first name</a:t>
            </a:r>
            <a:r>
              <a:rPr lang="en-US" sz="3000" dirty="0">
                <a:latin typeface="Times New Roman" pitchFamily="18" charset="0"/>
                <a:cs typeface="Times New Roman" pitchFamily="18" charset="0"/>
              </a:rPr>
              <a:t>.</a:t>
            </a:r>
          </a:p>
          <a:p>
            <a:pPr algn="just">
              <a:lnSpc>
                <a:spcPct val="150000"/>
              </a:lnSpc>
              <a:spcBef>
                <a:spcPts val="0"/>
              </a:spcBef>
              <a:buFont typeface="Wingdings" panose="05000000000000000000" pitchFamily="2" charset="2"/>
              <a:buChar char="Ø"/>
            </a:pPr>
            <a:r>
              <a:rPr lang="en-AU" sz="3000" b="1" dirty="0">
                <a:solidFill>
                  <a:srgbClr val="0000FF"/>
                </a:solidFill>
                <a:latin typeface="Times New Roman" pitchFamily="18" charset="0"/>
                <a:cs typeface="Times New Roman" pitchFamily="18" charset="0"/>
              </a:rPr>
              <a:t>Examples of Entities</a:t>
            </a:r>
            <a:endParaRPr lang="en-US" sz="3000" dirty="0">
              <a:solidFill>
                <a:srgbClr val="0000FF"/>
              </a:solidFill>
              <a:latin typeface="Times New Roman" pitchFamily="18" charset="0"/>
              <a:cs typeface="Times New Roman" pitchFamily="18" charset="0"/>
            </a:endParaRPr>
          </a:p>
          <a:p>
            <a:pPr algn="just">
              <a:lnSpc>
                <a:spcPct val="150000"/>
              </a:lnSpc>
              <a:spcBef>
                <a:spcPts val="0"/>
              </a:spcBef>
              <a:buFont typeface="Wingdings" pitchFamily="2" charset="2"/>
              <a:buChar char="§"/>
            </a:pPr>
            <a:r>
              <a:rPr lang="en-US" sz="3000" b="1" dirty="0">
                <a:solidFill>
                  <a:srgbClr val="FF0000"/>
                </a:solidFill>
                <a:latin typeface="Times New Roman" pitchFamily="18" charset="0"/>
                <a:cs typeface="Times New Roman" pitchFamily="18" charset="0"/>
              </a:rPr>
              <a:t>Persons</a:t>
            </a:r>
            <a:r>
              <a:rPr lang="en-US" sz="3000" b="1" dirty="0">
                <a:latin typeface="Times New Roman" pitchFamily="18" charset="0"/>
                <a:cs typeface="Times New Roman" pitchFamily="18" charset="0"/>
              </a:rPr>
              <a:t>:  </a:t>
            </a:r>
            <a:r>
              <a:rPr lang="en-US" sz="3000" dirty="0">
                <a:latin typeface="Times New Roman" pitchFamily="18" charset="0"/>
                <a:cs typeface="Times New Roman" pitchFamily="18" charset="0"/>
              </a:rPr>
              <a:t>agency, contractor, customer,  department, division, employee, instructor, student, supplier. </a:t>
            </a:r>
          </a:p>
        </p:txBody>
      </p:sp>
      <p:sp>
        <p:nvSpPr>
          <p:cNvPr id="19460" name="Rectangle 2"/>
          <p:cNvSpPr>
            <a:spLocks noGrp="1" noChangeArrowheads="1"/>
          </p:cNvSpPr>
          <p:nvPr>
            <p:ph type="title"/>
          </p:nvPr>
        </p:nvSpPr>
        <p:spPr>
          <a:xfrm>
            <a:off x="1825626" y="1"/>
            <a:ext cx="7204075" cy="391886"/>
          </a:xfrm>
        </p:spPr>
        <p:txBody>
          <a:bodyPr>
            <a:noAutofit/>
          </a:bodyPr>
          <a:lstStyle/>
          <a:p>
            <a:pPr algn="ctr">
              <a:spcBef>
                <a:spcPts val="0"/>
              </a:spcBef>
            </a:pPr>
            <a:r>
              <a:rPr lang="en-US" altLang="en-US" sz="2800" b="1" dirty="0">
                <a:solidFill>
                  <a:srgbClr val="FF0000"/>
                </a:solidFill>
                <a:latin typeface="Times New Roman" panose="02020603050405020304" pitchFamily="18" charset="0"/>
                <a:cs typeface="Times New Roman" panose="02020603050405020304" pitchFamily="18" charset="0"/>
              </a:rPr>
              <a:t>3.5 </a:t>
            </a:r>
            <a:r>
              <a:rPr lang="en-US" sz="2800" b="1" dirty="0">
                <a:solidFill>
                  <a:srgbClr val="FF0000"/>
                </a:solidFill>
                <a:latin typeface="Times New Roman" pitchFamily="18" charset="0"/>
                <a:cs typeface="Times New Roman" pitchFamily="18" charset="0"/>
              </a:rPr>
              <a:t>Components of ER Model------</a:t>
            </a:r>
          </a:p>
        </p:txBody>
      </p:sp>
      <p:sp>
        <p:nvSpPr>
          <p:cNvPr id="2" name="Slide Number Placeholder 1"/>
          <p:cNvSpPr>
            <a:spLocks noGrp="1"/>
          </p:cNvSpPr>
          <p:nvPr>
            <p:ph type="sldNum" sz="quarter" idx="12"/>
          </p:nvPr>
        </p:nvSpPr>
        <p:spPr/>
        <p:txBody>
          <a:bodyPr/>
          <a:lstStyle/>
          <a:p>
            <a:fld id="{B1425EC7-0A61-4F27-A72D-EAE5D0C457C9}" type="slidenum">
              <a:rPr lang="en-GB" smtClean="0"/>
              <a:t>11</a:t>
            </a:fld>
            <a:endParaRPr lang="en-GB"/>
          </a:p>
        </p:txBody>
      </p:sp>
    </p:spTree>
    <p:extLst>
      <p:ext uri="{BB962C8B-B14F-4D97-AF65-F5344CB8AC3E}">
        <p14:creationId xmlns:p14="http://schemas.microsoft.com/office/powerpoint/2010/main" val="1098930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0" y="391887"/>
            <a:ext cx="12192000" cy="6466113"/>
          </a:xfrm>
        </p:spPr>
        <p:txBody>
          <a:bodyPr>
            <a:noAutofit/>
          </a:bodyPr>
          <a:lstStyle/>
          <a:p>
            <a:pPr algn="just">
              <a:lnSpc>
                <a:spcPct val="150000"/>
              </a:lnSpc>
              <a:spcBef>
                <a:spcPts val="0"/>
              </a:spcBef>
              <a:buFont typeface="Wingdings" pitchFamily="2" charset="2"/>
              <a:buChar char="§"/>
            </a:pPr>
            <a:r>
              <a:rPr lang="en-US" b="1" dirty="0">
                <a:solidFill>
                  <a:srgbClr val="FF0000"/>
                </a:solidFill>
                <a:latin typeface="Times New Roman" pitchFamily="18" charset="0"/>
                <a:cs typeface="Times New Roman" pitchFamily="18" charset="0"/>
              </a:rPr>
              <a:t>Places</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sales region, building, room, branch office, campus. </a:t>
            </a:r>
          </a:p>
          <a:p>
            <a:pPr algn="just">
              <a:lnSpc>
                <a:spcPct val="150000"/>
              </a:lnSpc>
              <a:spcBef>
                <a:spcPts val="0"/>
              </a:spcBef>
              <a:buFont typeface="Wingdings" pitchFamily="2" charset="2"/>
              <a:buChar char="§"/>
            </a:pPr>
            <a:r>
              <a:rPr lang="en-US" b="1" dirty="0">
                <a:solidFill>
                  <a:srgbClr val="FF0000"/>
                </a:solidFill>
                <a:latin typeface="Times New Roman" pitchFamily="18" charset="0"/>
                <a:cs typeface="Times New Roman" pitchFamily="18" charset="0"/>
              </a:rPr>
              <a:t>Objects</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book, machine, part, product, raw material, software license, software package, tool, vehicle model, vehicle. </a:t>
            </a:r>
          </a:p>
          <a:p>
            <a:pPr algn="just">
              <a:lnSpc>
                <a:spcPct val="150000"/>
              </a:lnSpc>
              <a:spcBef>
                <a:spcPts val="0"/>
              </a:spcBef>
              <a:buFont typeface="Wingdings" pitchFamily="2" charset="2"/>
              <a:buChar char="§"/>
            </a:pPr>
            <a:r>
              <a:rPr lang="en-US" b="1" dirty="0">
                <a:solidFill>
                  <a:srgbClr val="FF0000"/>
                </a:solidFill>
                <a:latin typeface="Times New Roman" pitchFamily="18" charset="0"/>
                <a:cs typeface="Times New Roman" pitchFamily="18" charset="0"/>
              </a:rPr>
              <a:t>Events</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application, award, cancellation, class, flight, invoice, order, registration, renewal, requisition, reservation, sale, trip. </a:t>
            </a:r>
          </a:p>
          <a:p>
            <a:pPr marL="0" indent="0" algn="just">
              <a:lnSpc>
                <a:spcPct val="150000"/>
              </a:lnSpc>
              <a:spcBef>
                <a:spcPts val="0"/>
              </a:spcBef>
              <a:buNone/>
            </a:pPr>
            <a:r>
              <a:rPr lang="en-US" b="1" dirty="0">
                <a:solidFill>
                  <a:srgbClr val="0000CC"/>
                </a:solidFill>
                <a:latin typeface="Times New Roman" pitchFamily="18" charset="0"/>
                <a:cs typeface="Times New Roman" pitchFamily="18" charset="0"/>
              </a:rPr>
              <a:t>2. Attributes</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Attributes are </a:t>
            </a:r>
            <a:r>
              <a:rPr lang="en-US" b="1" dirty="0">
                <a:solidFill>
                  <a:srgbClr val="CC0099"/>
                </a:solidFill>
                <a:latin typeface="Times New Roman" pitchFamily="18" charset="0"/>
                <a:cs typeface="Times New Roman" pitchFamily="18" charset="0"/>
              </a:rPr>
              <a:t>properties </a:t>
            </a:r>
            <a:r>
              <a:rPr lang="en-US" dirty="0">
                <a:latin typeface="Times New Roman" pitchFamily="18" charset="0"/>
                <a:cs typeface="Times New Roman" pitchFamily="18" charset="0"/>
              </a:rPr>
              <a:t>used to </a:t>
            </a:r>
            <a:r>
              <a:rPr lang="en-US" b="1" dirty="0">
                <a:solidFill>
                  <a:srgbClr val="CC0099"/>
                </a:solidFill>
                <a:latin typeface="Times New Roman" pitchFamily="18" charset="0"/>
                <a:cs typeface="Times New Roman" pitchFamily="18" charset="0"/>
              </a:rPr>
              <a:t>describe each entity </a:t>
            </a:r>
            <a:r>
              <a:rPr lang="en-US" dirty="0">
                <a:latin typeface="Times New Roman" pitchFamily="18" charset="0"/>
                <a:cs typeface="Times New Roman" pitchFamily="18" charset="0"/>
              </a:rPr>
              <a:t>or</a:t>
            </a:r>
            <a:r>
              <a:rPr lang="en-US" b="1" dirty="0">
                <a:solidFill>
                  <a:srgbClr val="CC0099"/>
                </a:solidFill>
                <a:latin typeface="Times New Roman" pitchFamily="18" charset="0"/>
                <a:cs typeface="Times New Roman" pitchFamily="18" charset="0"/>
              </a:rPr>
              <a:t> real world object</a:t>
            </a:r>
            <a:r>
              <a:rPr lang="en-US"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That are used to </a:t>
            </a:r>
            <a:r>
              <a:rPr lang="en-US" b="1" dirty="0">
                <a:latin typeface="Times New Roman" pitchFamily="18" charset="0"/>
                <a:cs typeface="Times New Roman" pitchFamily="18" charset="0"/>
              </a:rPr>
              <a:t>store pieces </a:t>
            </a:r>
            <a:r>
              <a:rPr lang="en-US" dirty="0">
                <a:latin typeface="Times New Roman" pitchFamily="18" charset="0"/>
                <a:cs typeface="Times New Roman" pitchFamily="18" charset="0"/>
              </a:rPr>
              <a:t>of</a:t>
            </a:r>
            <a:r>
              <a:rPr lang="en-US" b="1" dirty="0">
                <a:latin typeface="Times New Roman" pitchFamily="18" charset="0"/>
                <a:cs typeface="Times New Roman" pitchFamily="18" charset="0"/>
              </a:rPr>
              <a:t> information </a:t>
            </a:r>
            <a:r>
              <a:rPr lang="en-US" dirty="0">
                <a:latin typeface="Times New Roman" pitchFamily="18" charset="0"/>
                <a:cs typeface="Times New Roman" pitchFamily="18" charset="0"/>
              </a:rPr>
              <a:t>about</a:t>
            </a:r>
            <a:r>
              <a:rPr lang="en-US" b="1" dirty="0">
                <a:latin typeface="Times New Roman" pitchFamily="18" charset="0"/>
                <a:cs typeface="Times New Roman" pitchFamily="18" charset="0"/>
              </a:rPr>
              <a:t> entities. </a:t>
            </a:r>
          </a:p>
          <a:p>
            <a:pPr algn="just">
              <a:lnSpc>
                <a:spcPct val="150000"/>
              </a:lnSpc>
              <a:spcBef>
                <a:spcPts val="0"/>
              </a:spcBef>
              <a:buFont typeface="Wingdings" pitchFamily="2" charset="2"/>
              <a:buChar char="§"/>
            </a:pPr>
            <a:r>
              <a:rPr lang="en-US" b="1" dirty="0">
                <a:solidFill>
                  <a:srgbClr val="0000FF"/>
                </a:solidFill>
                <a:latin typeface="Times New Roman" pitchFamily="18" charset="0"/>
                <a:cs typeface="Times New Roman" pitchFamily="18" charset="0"/>
              </a:rPr>
              <a:t>Attributes </a:t>
            </a:r>
            <a:r>
              <a:rPr lang="en-US" dirty="0">
                <a:latin typeface="Times New Roman" pitchFamily="18" charset="0"/>
                <a:cs typeface="Times New Roman" pitchFamily="18" charset="0"/>
              </a:rPr>
              <a:t>will give rise to</a:t>
            </a:r>
            <a:r>
              <a:rPr lang="en-US" b="1" dirty="0">
                <a:solidFill>
                  <a:srgbClr val="0000FF"/>
                </a:solidFill>
                <a:latin typeface="Times New Roman" pitchFamily="18" charset="0"/>
                <a:cs typeface="Times New Roman" pitchFamily="18" charset="0"/>
              </a:rPr>
              <a:t> recorded items </a:t>
            </a:r>
            <a:r>
              <a:rPr lang="en-US" dirty="0">
                <a:latin typeface="Times New Roman" pitchFamily="18" charset="0"/>
                <a:cs typeface="Times New Roman" pitchFamily="18" charset="0"/>
              </a:rPr>
              <a:t>of</a:t>
            </a:r>
            <a:r>
              <a:rPr lang="en-US" b="1" dirty="0">
                <a:solidFill>
                  <a:srgbClr val="0000FF"/>
                </a:solidFill>
                <a:latin typeface="Times New Roman" pitchFamily="18" charset="0"/>
                <a:cs typeface="Times New Roman" pitchFamily="18" charset="0"/>
              </a:rPr>
              <a:t> data </a:t>
            </a:r>
            <a:r>
              <a:rPr lang="en-US" dirty="0">
                <a:latin typeface="Times New Roman" pitchFamily="18" charset="0"/>
                <a:cs typeface="Times New Roman" pitchFamily="18" charset="0"/>
              </a:rPr>
              <a:t>in the </a:t>
            </a:r>
            <a:r>
              <a:rPr lang="en-US" b="1" dirty="0">
                <a:solidFill>
                  <a:srgbClr val="0000FF"/>
                </a:solidFill>
                <a:latin typeface="Times New Roman" pitchFamily="18" charset="0"/>
                <a:cs typeface="Times New Roman" pitchFamily="18" charset="0"/>
              </a:rPr>
              <a:t>database</a:t>
            </a:r>
          </a:p>
        </p:txBody>
      </p:sp>
      <p:sp>
        <p:nvSpPr>
          <p:cNvPr id="19460" name="Rectangle 2"/>
          <p:cNvSpPr>
            <a:spLocks noGrp="1" noChangeArrowheads="1"/>
          </p:cNvSpPr>
          <p:nvPr>
            <p:ph type="title"/>
          </p:nvPr>
        </p:nvSpPr>
        <p:spPr>
          <a:xfrm>
            <a:off x="1825626" y="1"/>
            <a:ext cx="7204075" cy="391886"/>
          </a:xfrm>
        </p:spPr>
        <p:txBody>
          <a:bodyPr>
            <a:noAutofit/>
          </a:bodyPr>
          <a:lstStyle/>
          <a:p>
            <a:pPr algn="ctr">
              <a:spcBef>
                <a:spcPts val="0"/>
              </a:spcBef>
            </a:pPr>
            <a:r>
              <a:rPr lang="en-US" altLang="en-US" sz="2800" b="1" dirty="0">
                <a:solidFill>
                  <a:srgbClr val="FF0000"/>
                </a:solidFill>
                <a:latin typeface="Times New Roman" panose="02020603050405020304" pitchFamily="18" charset="0"/>
                <a:cs typeface="Times New Roman" panose="02020603050405020304" pitchFamily="18" charset="0"/>
              </a:rPr>
              <a:t>3.5 </a:t>
            </a:r>
            <a:r>
              <a:rPr lang="en-US" sz="2800" b="1" dirty="0">
                <a:solidFill>
                  <a:srgbClr val="FF0000"/>
                </a:solidFill>
                <a:latin typeface="Times New Roman" pitchFamily="18" charset="0"/>
                <a:cs typeface="Times New Roman" pitchFamily="18" charset="0"/>
              </a:rPr>
              <a:t>Components of ER Model------</a:t>
            </a:r>
          </a:p>
        </p:txBody>
      </p:sp>
      <p:sp>
        <p:nvSpPr>
          <p:cNvPr id="2" name="Slide Number Placeholder 1"/>
          <p:cNvSpPr>
            <a:spLocks noGrp="1"/>
          </p:cNvSpPr>
          <p:nvPr>
            <p:ph type="sldNum" sz="quarter" idx="12"/>
          </p:nvPr>
        </p:nvSpPr>
        <p:spPr/>
        <p:txBody>
          <a:bodyPr/>
          <a:lstStyle/>
          <a:p>
            <a:fld id="{B1425EC7-0A61-4F27-A72D-EAE5D0C457C9}" type="slidenum">
              <a:rPr lang="en-GB" smtClean="0"/>
              <a:t>12</a:t>
            </a:fld>
            <a:endParaRPr lang="en-GB"/>
          </a:p>
        </p:txBody>
      </p:sp>
    </p:spTree>
    <p:extLst>
      <p:ext uri="{BB962C8B-B14F-4D97-AF65-F5344CB8AC3E}">
        <p14:creationId xmlns:p14="http://schemas.microsoft.com/office/powerpoint/2010/main" val="2876772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0" y="391887"/>
            <a:ext cx="12192000" cy="6466113"/>
          </a:xfrm>
        </p:spPr>
        <p:txBody>
          <a:bodyPr>
            <a:noAutofit/>
          </a:bodyPr>
          <a:lstStyle/>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For example, the </a:t>
            </a:r>
            <a:r>
              <a:rPr lang="en-US" b="1" dirty="0">
                <a:latin typeface="Times New Roman" pitchFamily="18" charset="0"/>
                <a:cs typeface="Times New Roman" pitchFamily="18" charset="0"/>
              </a:rPr>
              <a:t>STUDENT entity </a:t>
            </a:r>
            <a:r>
              <a:rPr lang="en-US" dirty="0">
                <a:latin typeface="Times New Roman" pitchFamily="18" charset="0"/>
                <a:cs typeface="Times New Roman" pitchFamily="18" charset="0"/>
              </a:rPr>
              <a:t>includes, among many others, the attributes </a:t>
            </a:r>
            <a:r>
              <a:rPr lang="en-US" b="1" dirty="0">
                <a:latin typeface="Times New Roman" pitchFamily="18" charset="0"/>
                <a:cs typeface="Times New Roman" pitchFamily="18" charset="0"/>
              </a:rPr>
              <a:t>STU_LNAME, STU_FNAME, </a:t>
            </a:r>
            <a:r>
              <a:rPr lang="en-US" dirty="0">
                <a:latin typeface="Times New Roman" pitchFamily="18" charset="0"/>
                <a:cs typeface="Times New Roman" pitchFamily="18" charset="0"/>
              </a:rPr>
              <a:t>and</a:t>
            </a:r>
            <a:r>
              <a:rPr lang="en-US" b="1" dirty="0">
                <a:latin typeface="Times New Roman" pitchFamily="18" charset="0"/>
                <a:cs typeface="Times New Roman" pitchFamily="18" charset="0"/>
              </a:rPr>
              <a:t> STU_INITIAL.</a:t>
            </a:r>
            <a:r>
              <a:rPr lang="en-US"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In the original </a:t>
            </a:r>
            <a:r>
              <a:rPr lang="en-US" b="1" dirty="0">
                <a:solidFill>
                  <a:srgbClr val="0000FF"/>
                </a:solidFill>
                <a:latin typeface="Times New Roman" pitchFamily="18" charset="0"/>
                <a:cs typeface="Times New Roman" pitchFamily="18" charset="0"/>
              </a:rPr>
              <a:t>Chen notation</a:t>
            </a:r>
            <a:r>
              <a:rPr lang="en-US" dirty="0">
                <a:latin typeface="Times New Roman" pitchFamily="18" charset="0"/>
                <a:cs typeface="Times New Roman" pitchFamily="18" charset="0"/>
              </a:rPr>
              <a:t>, attributes are represented by </a:t>
            </a:r>
            <a:r>
              <a:rPr lang="en-US" b="1" dirty="0">
                <a:solidFill>
                  <a:srgbClr val="0000FF"/>
                </a:solidFill>
                <a:latin typeface="Times New Roman" pitchFamily="18" charset="0"/>
                <a:cs typeface="Times New Roman" pitchFamily="18" charset="0"/>
              </a:rPr>
              <a:t>ovals </a:t>
            </a:r>
            <a:r>
              <a:rPr lang="en-US" dirty="0">
                <a:latin typeface="Times New Roman" pitchFamily="18" charset="0"/>
                <a:cs typeface="Times New Roman" pitchFamily="18" charset="0"/>
              </a:rPr>
              <a:t>and</a:t>
            </a:r>
            <a:r>
              <a:rPr lang="en-US" b="1" dirty="0">
                <a:solidFill>
                  <a:srgbClr val="0000FF"/>
                </a:solidFill>
                <a:latin typeface="Times New Roman" pitchFamily="18" charset="0"/>
                <a:cs typeface="Times New Roman" pitchFamily="18" charset="0"/>
              </a:rPr>
              <a:t> </a:t>
            </a:r>
            <a:r>
              <a:rPr lang="en-US" dirty="0">
                <a:latin typeface="Times New Roman" pitchFamily="18" charset="0"/>
                <a:cs typeface="Times New Roman" pitchFamily="18" charset="0"/>
              </a:rPr>
              <a:t>are</a:t>
            </a:r>
            <a:r>
              <a:rPr lang="en-US" b="1" dirty="0">
                <a:solidFill>
                  <a:srgbClr val="0000FF"/>
                </a:solidFill>
                <a:latin typeface="Times New Roman" pitchFamily="18" charset="0"/>
                <a:cs typeface="Times New Roman" pitchFamily="18" charset="0"/>
              </a:rPr>
              <a:t> connected </a:t>
            </a:r>
            <a:r>
              <a:rPr lang="en-US" dirty="0">
                <a:latin typeface="Times New Roman" pitchFamily="18" charset="0"/>
                <a:cs typeface="Times New Roman" pitchFamily="18" charset="0"/>
              </a:rPr>
              <a:t>to the </a:t>
            </a:r>
            <a:r>
              <a:rPr lang="en-US" b="1" dirty="0">
                <a:solidFill>
                  <a:srgbClr val="0000FF"/>
                </a:solidFill>
                <a:latin typeface="Times New Roman" pitchFamily="18" charset="0"/>
                <a:cs typeface="Times New Roman" pitchFamily="18" charset="0"/>
              </a:rPr>
              <a:t>entity rectangle </a:t>
            </a:r>
            <a:r>
              <a:rPr lang="en-US" dirty="0">
                <a:latin typeface="Times New Roman" pitchFamily="18" charset="0"/>
                <a:cs typeface="Times New Roman" pitchFamily="18" charset="0"/>
              </a:rPr>
              <a:t>with a </a:t>
            </a:r>
            <a:r>
              <a:rPr lang="en-US" b="1" dirty="0">
                <a:solidFill>
                  <a:srgbClr val="0000FF"/>
                </a:solidFill>
                <a:latin typeface="Times New Roman" pitchFamily="18" charset="0"/>
                <a:cs typeface="Times New Roman" pitchFamily="18" charset="0"/>
              </a:rPr>
              <a:t>line</a:t>
            </a:r>
            <a:r>
              <a:rPr lang="en-US" dirty="0">
                <a:latin typeface="Times New Roman" pitchFamily="18" charset="0"/>
                <a:cs typeface="Times New Roman" pitchFamily="18" charset="0"/>
              </a:rPr>
              <a:t>.</a:t>
            </a:r>
          </a:p>
          <a:p>
            <a:pPr algn="just">
              <a:lnSpc>
                <a:spcPct val="150000"/>
              </a:lnSpc>
              <a:spcBef>
                <a:spcPts val="0"/>
              </a:spcBef>
              <a:buFont typeface="Wingdings" pitchFamily="2" charset="2"/>
              <a:buChar char="§"/>
            </a:pPr>
            <a:endParaRPr lang="en-US" dirty="0">
              <a:latin typeface="Times New Roman" pitchFamily="18" charset="0"/>
              <a:cs typeface="Times New Roman" pitchFamily="18" charset="0"/>
            </a:endParaRPr>
          </a:p>
          <a:p>
            <a:pPr algn="just">
              <a:lnSpc>
                <a:spcPct val="150000"/>
              </a:lnSpc>
              <a:spcBef>
                <a:spcPts val="0"/>
              </a:spcBef>
              <a:buFont typeface="Wingdings" pitchFamily="2" charset="2"/>
              <a:buChar char="§"/>
            </a:pPr>
            <a:endParaRPr lang="en-US" dirty="0">
              <a:latin typeface="Times New Roman" pitchFamily="18" charset="0"/>
              <a:cs typeface="Times New Roman" pitchFamily="18" charset="0"/>
            </a:endParaRPr>
          </a:p>
          <a:p>
            <a:pPr algn="just">
              <a:lnSpc>
                <a:spcPct val="150000"/>
              </a:lnSpc>
              <a:spcBef>
                <a:spcPts val="0"/>
              </a:spcBef>
              <a:buFont typeface="Wingdings" pitchFamily="2" charset="2"/>
              <a:buChar char="§"/>
            </a:pPr>
            <a:endParaRPr lang="en-US" dirty="0">
              <a:latin typeface="Times New Roman" pitchFamily="18" charset="0"/>
              <a:cs typeface="Times New Roman" pitchFamily="18" charset="0"/>
            </a:endParaRPr>
          </a:p>
          <a:p>
            <a:pPr algn="just">
              <a:lnSpc>
                <a:spcPct val="150000"/>
              </a:lnSpc>
              <a:spcBef>
                <a:spcPts val="0"/>
              </a:spcBef>
              <a:buFont typeface="Wingdings" pitchFamily="2" charset="2"/>
              <a:buChar char="§"/>
            </a:pPr>
            <a:endParaRPr lang="en-US" dirty="0">
              <a:latin typeface="Times New Roman" pitchFamily="18" charset="0"/>
              <a:cs typeface="Times New Roman" pitchFamily="18" charset="0"/>
            </a:endParaRPr>
          </a:p>
          <a:p>
            <a:pPr algn="just">
              <a:lnSpc>
                <a:spcPct val="150000"/>
              </a:lnSpc>
              <a:spcBef>
                <a:spcPts val="0"/>
              </a:spcBef>
              <a:buFont typeface="Wingdings" pitchFamily="2" charset="2"/>
              <a:buChar char="§"/>
            </a:pPr>
            <a:endParaRPr lang="en-US" dirty="0">
              <a:latin typeface="Times New Roman" pitchFamily="18" charset="0"/>
              <a:cs typeface="Times New Roman" pitchFamily="18" charset="0"/>
            </a:endParaRPr>
          </a:p>
          <a:p>
            <a:pPr algn="just">
              <a:lnSpc>
                <a:spcPct val="150000"/>
              </a:lnSpc>
              <a:spcBef>
                <a:spcPts val="0"/>
              </a:spcBef>
              <a:buFont typeface="Wingdings" pitchFamily="2" charset="2"/>
              <a:buChar char="§"/>
            </a:pPr>
            <a:r>
              <a:rPr lang="en-US" sz="2400" b="1" dirty="0">
                <a:solidFill>
                  <a:srgbClr val="0000FF"/>
                </a:solidFill>
                <a:latin typeface="Times New Roman" pitchFamily="18" charset="0"/>
                <a:cs typeface="Times New Roman" pitchFamily="18" charset="0"/>
              </a:rPr>
              <a:t>Figure 3.1 The attributes </a:t>
            </a:r>
            <a:r>
              <a:rPr lang="en-US" sz="2400" dirty="0">
                <a:latin typeface="Times New Roman" pitchFamily="18" charset="0"/>
                <a:cs typeface="Times New Roman" pitchFamily="18" charset="0"/>
              </a:rPr>
              <a:t>of the </a:t>
            </a:r>
            <a:r>
              <a:rPr lang="en-US" sz="2400" b="1" dirty="0">
                <a:solidFill>
                  <a:srgbClr val="0000FF"/>
                </a:solidFill>
                <a:latin typeface="Times New Roman" pitchFamily="18" charset="0"/>
                <a:cs typeface="Times New Roman" pitchFamily="18" charset="0"/>
              </a:rPr>
              <a:t>STUDENT entity: Chen Model</a:t>
            </a:r>
          </a:p>
          <a:p>
            <a:pPr algn="just">
              <a:lnSpc>
                <a:spcPct val="150000"/>
              </a:lnSpc>
              <a:spcBef>
                <a:spcPts val="0"/>
              </a:spcBef>
              <a:buFont typeface="Wingdings" pitchFamily="2" charset="2"/>
              <a:buChar char="§"/>
            </a:pPr>
            <a:endParaRPr lang="en-US" dirty="0">
              <a:latin typeface="Times New Roman" pitchFamily="18" charset="0"/>
              <a:cs typeface="Times New Roman" pitchFamily="18" charset="0"/>
            </a:endParaRPr>
          </a:p>
          <a:p>
            <a:pPr marL="0" indent="0" algn="just">
              <a:lnSpc>
                <a:spcPct val="150000"/>
              </a:lnSpc>
              <a:spcBef>
                <a:spcPts val="0"/>
              </a:spcBef>
              <a:buNone/>
            </a:pPr>
            <a:endParaRPr lang="en-US" b="1" dirty="0">
              <a:solidFill>
                <a:srgbClr val="0000CC"/>
              </a:solidFill>
              <a:latin typeface="Times New Roman" pitchFamily="18" charset="0"/>
              <a:cs typeface="Times New Roman" pitchFamily="18" charset="0"/>
            </a:endParaRPr>
          </a:p>
          <a:p>
            <a:pPr marL="0" indent="0" algn="just">
              <a:lnSpc>
                <a:spcPct val="150000"/>
              </a:lnSpc>
              <a:spcBef>
                <a:spcPts val="0"/>
              </a:spcBef>
              <a:buNone/>
            </a:pPr>
            <a:endParaRPr lang="en-US" dirty="0">
              <a:latin typeface="Times New Roman" pitchFamily="18" charset="0"/>
              <a:cs typeface="Times New Roman" pitchFamily="18" charset="0"/>
            </a:endParaRPr>
          </a:p>
          <a:p>
            <a:pPr algn="just">
              <a:lnSpc>
                <a:spcPct val="150000"/>
              </a:lnSpc>
              <a:spcBef>
                <a:spcPts val="0"/>
              </a:spcBef>
            </a:pPr>
            <a:endParaRPr lang="en-US" dirty="0">
              <a:latin typeface="Times New Roman" pitchFamily="18" charset="0"/>
              <a:cs typeface="Times New Roman" pitchFamily="18" charset="0"/>
            </a:endParaRPr>
          </a:p>
          <a:p>
            <a:pPr>
              <a:lnSpc>
                <a:spcPct val="150000"/>
              </a:lnSpc>
              <a:spcBef>
                <a:spcPts val="0"/>
              </a:spcBef>
            </a:pPr>
            <a:endParaRPr lang="en-US" dirty="0"/>
          </a:p>
        </p:txBody>
      </p:sp>
      <p:sp>
        <p:nvSpPr>
          <p:cNvPr id="19460" name="Rectangle 2"/>
          <p:cNvSpPr>
            <a:spLocks noGrp="1" noChangeArrowheads="1"/>
          </p:cNvSpPr>
          <p:nvPr>
            <p:ph type="title"/>
          </p:nvPr>
        </p:nvSpPr>
        <p:spPr>
          <a:xfrm>
            <a:off x="1825626" y="1"/>
            <a:ext cx="7204075" cy="391886"/>
          </a:xfrm>
        </p:spPr>
        <p:txBody>
          <a:bodyPr>
            <a:noAutofit/>
          </a:bodyPr>
          <a:lstStyle/>
          <a:p>
            <a:pPr algn="ctr">
              <a:spcBef>
                <a:spcPts val="0"/>
              </a:spcBef>
            </a:pPr>
            <a:r>
              <a:rPr lang="en-US" altLang="en-US" sz="2800" b="1" dirty="0">
                <a:solidFill>
                  <a:srgbClr val="FF0000"/>
                </a:solidFill>
                <a:latin typeface="Times New Roman" panose="02020603050405020304" pitchFamily="18" charset="0"/>
                <a:cs typeface="Times New Roman" panose="02020603050405020304" pitchFamily="18" charset="0"/>
              </a:rPr>
              <a:t>3.5 </a:t>
            </a:r>
            <a:r>
              <a:rPr lang="en-US" sz="2800" b="1" dirty="0">
                <a:solidFill>
                  <a:srgbClr val="FF0000"/>
                </a:solidFill>
                <a:latin typeface="Times New Roman" pitchFamily="18" charset="0"/>
                <a:cs typeface="Times New Roman" pitchFamily="18" charset="0"/>
              </a:rPr>
              <a:t>Components of ER Model------</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165" y="3270106"/>
            <a:ext cx="6887890" cy="2653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1425EC7-0A61-4F27-A72D-EAE5D0C457C9}" type="slidenum">
              <a:rPr lang="en-GB" smtClean="0"/>
              <a:t>13</a:t>
            </a:fld>
            <a:endParaRPr lang="en-GB"/>
          </a:p>
        </p:txBody>
      </p:sp>
    </p:spTree>
    <p:extLst>
      <p:ext uri="{BB962C8B-B14F-4D97-AF65-F5344CB8AC3E}">
        <p14:creationId xmlns:p14="http://schemas.microsoft.com/office/powerpoint/2010/main" val="2713166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0" y="391887"/>
            <a:ext cx="12192000" cy="6466113"/>
          </a:xfrm>
        </p:spPr>
        <p:txBody>
          <a:bodyPr>
            <a:noAutofit/>
          </a:bodyPr>
          <a:lstStyle/>
          <a:p>
            <a:pPr marL="0" indent="0" algn="just">
              <a:lnSpc>
                <a:spcPct val="150000"/>
              </a:lnSpc>
              <a:spcBef>
                <a:spcPts val="0"/>
              </a:spcBef>
              <a:buNone/>
            </a:pPr>
            <a:r>
              <a:rPr lang="en-US" sz="2600" b="1" dirty="0">
                <a:solidFill>
                  <a:srgbClr val="6600CC"/>
                </a:solidFill>
                <a:latin typeface="Times New Roman" pitchFamily="18" charset="0"/>
                <a:cs typeface="Times New Roman" pitchFamily="18" charset="0"/>
              </a:rPr>
              <a:t>1. Required </a:t>
            </a:r>
            <a:r>
              <a:rPr lang="en-US" sz="2600" dirty="0">
                <a:latin typeface="Times New Roman" pitchFamily="18" charset="0"/>
                <a:cs typeface="Times New Roman" pitchFamily="18" charset="0"/>
              </a:rPr>
              <a:t>and</a:t>
            </a:r>
            <a:r>
              <a:rPr lang="en-US" sz="2600" b="1" dirty="0">
                <a:solidFill>
                  <a:srgbClr val="6600CC"/>
                </a:solidFill>
                <a:latin typeface="Times New Roman" pitchFamily="18" charset="0"/>
                <a:cs typeface="Times New Roman" pitchFamily="18" charset="0"/>
              </a:rPr>
              <a:t> Optional Attribute</a:t>
            </a:r>
          </a:p>
          <a:p>
            <a:pPr algn="just">
              <a:lnSpc>
                <a:spcPct val="150000"/>
              </a:lnSpc>
              <a:spcBef>
                <a:spcPts val="0"/>
              </a:spcBef>
              <a:buFont typeface="Wingdings" panose="05000000000000000000" pitchFamily="2" charset="2"/>
              <a:buChar char="Ø"/>
            </a:pPr>
            <a:r>
              <a:rPr lang="en-US" sz="2600" dirty="0">
                <a:latin typeface="Times New Roman" pitchFamily="18" charset="0"/>
                <a:cs typeface="Times New Roman" pitchFamily="18" charset="0"/>
              </a:rPr>
              <a:t>A </a:t>
            </a:r>
            <a:r>
              <a:rPr lang="en-US" sz="2600" b="1" dirty="0">
                <a:solidFill>
                  <a:srgbClr val="0000FF"/>
                </a:solidFill>
                <a:latin typeface="Times New Roman" pitchFamily="18" charset="0"/>
                <a:cs typeface="Times New Roman" pitchFamily="18" charset="0"/>
              </a:rPr>
              <a:t>required attribute</a:t>
            </a:r>
            <a:r>
              <a:rPr lang="en-US" sz="2600" dirty="0">
                <a:solidFill>
                  <a:srgbClr val="0000FF"/>
                </a:solidFill>
                <a:latin typeface="Times New Roman" pitchFamily="18" charset="0"/>
                <a:cs typeface="Times New Roman" pitchFamily="18" charset="0"/>
              </a:rPr>
              <a:t> </a:t>
            </a:r>
            <a:r>
              <a:rPr lang="en-US" sz="2600" dirty="0">
                <a:latin typeface="Times New Roman" pitchFamily="18" charset="0"/>
                <a:cs typeface="Times New Roman" pitchFamily="18" charset="0"/>
              </a:rPr>
              <a:t>is an attribute that must have a</a:t>
            </a:r>
            <a:r>
              <a:rPr lang="en-US" sz="2600" b="1" dirty="0">
                <a:solidFill>
                  <a:srgbClr val="0000FF"/>
                </a:solidFill>
                <a:latin typeface="Times New Roman" pitchFamily="18" charset="0"/>
                <a:cs typeface="Times New Roman" pitchFamily="18" charset="0"/>
              </a:rPr>
              <a:t> value</a:t>
            </a:r>
            <a:r>
              <a:rPr lang="en-US" sz="2600" dirty="0">
                <a:latin typeface="Times New Roman" pitchFamily="18" charset="0"/>
                <a:cs typeface="Times New Roman" pitchFamily="18" charset="0"/>
              </a:rPr>
              <a:t>; in other words, it </a:t>
            </a:r>
            <a:r>
              <a:rPr lang="en-US" sz="2600" b="1" dirty="0">
                <a:solidFill>
                  <a:srgbClr val="0000FF"/>
                </a:solidFill>
                <a:latin typeface="Times New Roman" pitchFamily="18" charset="0"/>
                <a:cs typeface="Times New Roman" pitchFamily="18" charset="0"/>
              </a:rPr>
              <a:t>cannot </a:t>
            </a:r>
            <a:r>
              <a:rPr lang="en-US" sz="2600" dirty="0">
                <a:latin typeface="Times New Roman" pitchFamily="18" charset="0"/>
                <a:cs typeface="Times New Roman" pitchFamily="18" charset="0"/>
              </a:rPr>
              <a:t>be</a:t>
            </a:r>
            <a:r>
              <a:rPr lang="en-US" sz="2600" b="1" dirty="0">
                <a:solidFill>
                  <a:srgbClr val="0000FF"/>
                </a:solidFill>
                <a:latin typeface="Times New Roman" pitchFamily="18" charset="0"/>
                <a:cs typeface="Times New Roman" pitchFamily="18" charset="0"/>
              </a:rPr>
              <a:t> left empty</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b="1" dirty="0">
                <a:latin typeface="Times New Roman" pitchFamily="18" charset="0"/>
                <a:cs typeface="Times New Roman" pitchFamily="18" charset="0"/>
              </a:rPr>
              <a:t>Figure 3.1 </a:t>
            </a:r>
            <a:r>
              <a:rPr lang="en-US" sz="2600" dirty="0">
                <a:latin typeface="Times New Roman" pitchFamily="18" charset="0"/>
                <a:cs typeface="Times New Roman" pitchFamily="18" charset="0"/>
              </a:rPr>
              <a:t>in the previous slide shows, there are </a:t>
            </a:r>
            <a:r>
              <a:rPr lang="en-US" sz="2600" b="1" dirty="0">
                <a:latin typeface="Times New Roman" pitchFamily="18" charset="0"/>
                <a:cs typeface="Times New Roman" pitchFamily="18" charset="0"/>
              </a:rPr>
              <a:t>two attributes</a:t>
            </a:r>
            <a:r>
              <a:rPr lang="en-US" sz="2600" dirty="0">
                <a:latin typeface="Times New Roman" pitchFamily="18" charset="0"/>
                <a:cs typeface="Times New Roman" pitchFamily="18" charset="0"/>
              </a:rPr>
              <a:t> for </a:t>
            </a:r>
            <a:r>
              <a:rPr lang="en-US" sz="2600" b="1" dirty="0">
                <a:latin typeface="Times New Roman" pitchFamily="18" charset="0"/>
                <a:cs typeface="Times New Roman" pitchFamily="18" charset="0"/>
              </a:rPr>
              <a:t>example</a:t>
            </a:r>
            <a:r>
              <a:rPr lang="en-US" sz="2600" dirty="0">
                <a:latin typeface="Times New Roman" pitchFamily="18" charset="0"/>
                <a:cs typeface="Times New Roman" pitchFamily="18" charset="0"/>
              </a:rPr>
              <a:t>, </a:t>
            </a:r>
            <a:r>
              <a:rPr lang="en-US" sz="2600" b="1" dirty="0">
                <a:solidFill>
                  <a:srgbClr val="660033"/>
                </a:solidFill>
                <a:latin typeface="Times New Roman" pitchFamily="18" charset="0"/>
                <a:cs typeface="Times New Roman" pitchFamily="18" charset="0"/>
              </a:rPr>
              <a:t>STU_LNAME</a:t>
            </a:r>
            <a:r>
              <a:rPr lang="en-US" sz="2600" dirty="0">
                <a:latin typeface="Times New Roman" pitchFamily="18" charset="0"/>
                <a:cs typeface="Times New Roman" pitchFamily="18" charset="0"/>
              </a:rPr>
              <a:t> and </a:t>
            </a:r>
            <a:r>
              <a:rPr lang="en-US" sz="2600" b="1" dirty="0">
                <a:solidFill>
                  <a:srgbClr val="660033"/>
                </a:solidFill>
                <a:latin typeface="Times New Roman" pitchFamily="18" charset="0"/>
                <a:cs typeface="Times New Roman" pitchFamily="18" charset="0"/>
              </a:rPr>
              <a:t>STU_FNAME</a:t>
            </a:r>
            <a:r>
              <a:rPr lang="en-US" sz="2600" dirty="0">
                <a:latin typeface="Times New Roman" pitchFamily="18" charset="0"/>
                <a:cs typeface="Times New Roman" pitchFamily="18" charset="0"/>
              </a:rPr>
              <a:t> </a:t>
            </a:r>
            <a:r>
              <a:rPr lang="en-US" sz="2600" b="1" dirty="0">
                <a:solidFill>
                  <a:srgbClr val="FF0000"/>
                </a:solidFill>
                <a:latin typeface="Times New Roman" pitchFamily="18" charset="0"/>
                <a:cs typeface="Times New Roman" pitchFamily="18" charset="0"/>
              </a:rPr>
              <a:t>require data entries </a:t>
            </a:r>
            <a:r>
              <a:rPr lang="en-US" sz="2600" dirty="0">
                <a:latin typeface="Times New Roman" pitchFamily="18" charset="0"/>
                <a:cs typeface="Times New Roman" pitchFamily="18" charset="0"/>
              </a:rPr>
              <a:t>because of the assumption that all </a:t>
            </a:r>
            <a:r>
              <a:rPr lang="en-US" sz="2600" b="1" dirty="0">
                <a:latin typeface="Times New Roman" pitchFamily="18" charset="0"/>
                <a:cs typeface="Times New Roman" pitchFamily="18" charset="0"/>
              </a:rPr>
              <a:t>students</a:t>
            </a:r>
            <a:r>
              <a:rPr lang="en-US" sz="2600" dirty="0">
                <a:latin typeface="Times New Roman" pitchFamily="18" charset="0"/>
                <a:cs typeface="Times New Roman" pitchFamily="18" charset="0"/>
              </a:rPr>
              <a:t> have a </a:t>
            </a:r>
            <a:r>
              <a:rPr lang="en-US" sz="2600" b="1" dirty="0">
                <a:latin typeface="Times New Roman" pitchFamily="18" charset="0"/>
                <a:cs typeface="Times New Roman" pitchFamily="18" charset="0"/>
              </a:rPr>
              <a:t>last name </a:t>
            </a:r>
            <a:r>
              <a:rPr lang="en-US" sz="2600" dirty="0">
                <a:latin typeface="Times New Roman" pitchFamily="18" charset="0"/>
                <a:cs typeface="Times New Roman" pitchFamily="18" charset="0"/>
              </a:rPr>
              <a:t>and a </a:t>
            </a:r>
            <a:r>
              <a:rPr lang="en-US" sz="2600" b="1" dirty="0">
                <a:latin typeface="Times New Roman" pitchFamily="18" charset="0"/>
                <a:cs typeface="Times New Roman" pitchFamily="18" charset="0"/>
              </a:rPr>
              <a:t>first name</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But students might not have a </a:t>
            </a:r>
            <a:r>
              <a:rPr lang="en-US" sz="2600" b="1" dirty="0">
                <a:latin typeface="Times New Roman" pitchFamily="18" charset="0"/>
                <a:cs typeface="Times New Roman" pitchFamily="18" charset="0"/>
              </a:rPr>
              <a:t>middle name, </a:t>
            </a:r>
            <a:r>
              <a:rPr lang="en-US" sz="2600" dirty="0">
                <a:latin typeface="Times New Roman" pitchFamily="18" charset="0"/>
                <a:cs typeface="Times New Roman" pitchFamily="18" charset="0"/>
              </a:rPr>
              <a:t>and</a:t>
            </a:r>
            <a:r>
              <a:rPr lang="en-US" sz="2600" b="1" dirty="0">
                <a:latin typeface="Times New Roman" pitchFamily="18" charset="0"/>
                <a:cs typeface="Times New Roman" pitchFamily="18" charset="0"/>
              </a:rPr>
              <a:t> perhaps </a:t>
            </a:r>
            <a:r>
              <a:rPr lang="en-US" sz="2600" dirty="0">
                <a:latin typeface="Times New Roman" pitchFamily="18" charset="0"/>
                <a:cs typeface="Times New Roman" pitchFamily="18" charset="0"/>
              </a:rPr>
              <a:t>they do </a:t>
            </a:r>
            <a:r>
              <a:rPr lang="en-US" sz="2600" b="1" dirty="0">
                <a:latin typeface="Times New Roman" pitchFamily="18" charset="0"/>
                <a:cs typeface="Times New Roman" pitchFamily="18" charset="0"/>
              </a:rPr>
              <a:t>not (yet) have </a:t>
            </a:r>
            <a:r>
              <a:rPr lang="en-US" sz="2600" dirty="0">
                <a:latin typeface="Times New Roman" pitchFamily="18" charset="0"/>
                <a:cs typeface="Times New Roman" pitchFamily="18" charset="0"/>
              </a:rPr>
              <a:t>a</a:t>
            </a:r>
            <a:r>
              <a:rPr lang="en-US" sz="2600" b="1" dirty="0">
                <a:latin typeface="Times New Roman" pitchFamily="18" charset="0"/>
                <a:cs typeface="Times New Roman" pitchFamily="18" charset="0"/>
              </a:rPr>
              <a:t> phone number </a:t>
            </a:r>
            <a:r>
              <a:rPr lang="en-US" sz="2600" dirty="0">
                <a:latin typeface="Times New Roman" pitchFamily="18" charset="0"/>
                <a:cs typeface="Times New Roman" pitchFamily="18" charset="0"/>
              </a:rPr>
              <a:t>and</a:t>
            </a: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an</a:t>
            </a:r>
            <a:r>
              <a:rPr lang="en-US" sz="2600" b="1" dirty="0">
                <a:latin typeface="Times New Roman" pitchFamily="18" charset="0"/>
                <a:cs typeface="Times New Roman" pitchFamily="18" charset="0"/>
              </a:rPr>
              <a:t> e-mail address</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Therefore, those </a:t>
            </a:r>
            <a:r>
              <a:rPr lang="en-US" sz="2600" b="1" dirty="0">
                <a:solidFill>
                  <a:srgbClr val="0000CC"/>
                </a:solidFill>
                <a:latin typeface="Times New Roman" pitchFamily="18" charset="0"/>
                <a:cs typeface="Times New Roman" pitchFamily="18" charset="0"/>
              </a:rPr>
              <a:t>attributes</a:t>
            </a:r>
            <a:r>
              <a:rPr lang="en-US" sz="2600" dirty="0">
                <a:latin typeface="Times New Roman" pitchFamily="18" charset="0"/>
                <a:cs typeface="Times New Roman" pitchFamily="18" charset="0"/>
              </a:rPr>
              <a:t> may </a:t>
            </a:r>
            <a:r>
              <a:rPr lang="en-US" sz="2600" b="1" dirty="0">
                <a:solidFill>
                  <a:srgbClr val="0000CC"/>
                </a:solidFill>
                <a:latin typeface="Times New Roman" pitchFamily="18" charset="0"/>
                <a:cs typeface="Times New Roman" pitchFamily="18" charset="0"/>
              </a:rPr>
              <a:t>not</a:t>
            </a:r>
            <a:r>
              <a:rPr lang="en-US" sz="2600" dirty="0">
                <a:latin typeface="Times New Roman" pitchFamily="18" charset="0"/>
                <a:cs typeface="Times New Roman" pitchFamily="18" charset="0"/>
              </a:rPr>
              <a:t> </a:t>
            </a:r>
            <a:r>
              <a:rPr lang="en-US" sz="2600" b="1" dirty="0">
                <a:solidFill>
                  <a:srgbClr val="0000CC"/>
                </a:solidFill>
                <a:latin typeface="Times New Roman" pitchFamily="18" charset="0"/>
                <a:cs typeface="Times New Roman" pitchFamily="18" charset="0"/>
              </a:rPr>
              <a:t>require</a:t>
            </a:r>
            <a:r>
              <a:rPr lang="en-US" sz="2600" dirty="0">
                <a:latin typeface="Times New Roman" pitchFamily="18" charset="0"/>
                <a:cs typeface="Times New Roman" pitchFamily="18" charset="0"/>
              </a:rPr>
              <a:t> to </a:t>
            </a:r>
            <a:r>
              <a:rPr lang="en-US" sz="2600" b="1" dirty="0">
                <a:solidFill>
                  <a:srgbClr val="0000CC"/>
                </a:solidFill>
                <a:latin typeface="Times New Roman" pitchFamily="18" charset="0"/>
                <a:cs typeface="Times New Roman" pitchFamily="18" charset="0"/>
              </a:rPr>
              <a:t>enter</a:t>
            </a:r>
            <a:r>
              <a:rPr lang="en-US" sz="2600" dirty="0">
                <a:latin typeface="Times New Roman" pitchFamily="18" charset="0"/>
                <a:cs typeface="Times New Roman" pitchFamily="18" charset="0"/>
              </a:rPr>
              <a:t> </a:t>
            </a:r>
            <a:r>
              <a:rPr lang="en-US" sz="2600" b="1" dirty="0">
                <a:solidFill>
                  <a:srgbClr val="0000CC"/>
                </a:solidFill>
                <a:latin typeface="Times New Roman" pitchFamily="18" charset="0"/>
                <a:cs typeface="Times New Roman" pitchFamily="18" charset="0"/>
              </a:rPr>
              <a:t>data</a:t>
            </a:r>
            <a:r>
              <a:rPr lang="en-US" sz="2600" dirty="0">
                <a:latin typeface="Times New Roman" pitchFamily="18" charset="0"/>
                <a:cs typeface="Times New Roman" pitchFamily="18" charset="0"/>
              </a:rPr>
              <a:t>.</a:t>
            </a:r>
          </a:p>
          <a:p>
            <a:pPr algn="just">
              <a:lnSpc>
                <a:spcPct val="150000"/>
              </a:lnSpc>
              <a:spcBef>
                <a:spcPts val="0"/>
              </a:spcBef>
              <a:buFont typeface="Wingdings" pitchFamily="2" charset="2"/>
              <a:buChar char="Ø"/>
            </a:pPr>
            <a:r>
              <a:rPr lang="en-US" sz="2600" dirty="0">
                <a:latin typeface="Times New Roman" pitchFamily="18" charset="0"/>
                <a:cs typeface="Times New Roman" pitchFamily="18" charset="0"/>
              </a:rPr>
              <a:t>An </a:t>
            </a:r>
            <a:r>
              <a:rPr lang="en-US" sz="2600" b="1" dirty="0">
                <a:solidFill>
                  <a:srgbClr val="0000FF"/>
                </a:solidFill>
                <a:latin typeface="Times New Roman" pitchFamily="18" charset="0"/>
                <a:cs typeface="Times New Roman" pitchFamily="18" charset="0"/>
              </a:rPr>
              <a:t>optional attribute</a:t>
            </a:r>
            <a:r>
              <a:rPr lang="en-US" sz="2600" dirty="0">
                <a:solidFill>
                  <a:srgbClr val="0000FF"/>
                </a:solidFill>
                <a:latin typeface="Times New Roman" pitchFamily="18" charset="0"/>
                <a:cs typeface="Times New Roman" pitchFamily="18" charset="0"/>
              </a:rPr>
              <a:t> </a:t>
            </a:r>
            <a:r>
              <a:rPr lang="en-US" sz="2600" dirty="0">
                <a:latin typeface="Times New Roman" pitchFamily="18" charset="0"/>
                <a:cs typeface="Times New Roman" pitchFamily="18" charset="0"/>
              </a:rPr>
              <a:t>is an attribute that </a:t>
            </a:r>
            <a:r>
              <a:rPr lang="en-US" sz="2600" b="1" dirty="0">
                <a:solidFill>
                  <a:srgbClr val="0000FF"/>
                </a:solidFill>
                <a:latin typeface="Times New Roman" pitchFamily="18" charset="0"/>
                <a:cs typeface="Times New Roman" pitchFamily="18" charset="0"/>
              </a:rPr>
              <a:t>does not require </a:t>
            </a:r>
            <a:r>
              <a:rPr lang="en-US" sz="2600" dirty="0">
                <a:latin typeface="Times New Roman" pitchFamily="18" charset="0"/>
                <a:cs typeface="Times New Roman" pitchFamily="18" charset="0"/>
              </a:rPr>
              <a:t>a</a:t>
            </a:r>
            <a:r>
              <a:rPr lang="en-US" sz="2600" b="1" dirty="0">
                <a:solidFill>
                  <a:srgbClr val="0000FF"/>
                </a:solidFill>
                <a:latin typeface="Times New Roman" pitchFamily="18" charset="0"/>
                <a:cs typeface="Times New Roman" pitchFamily="18" charset="0"/>
              </a:rPr>
              <a:t> value</a:t>
            </a:r>
            <a:r>
              <a:rPr lang="en-US" sz="2600" dirty="0">
                <a:latin typeface="Times New Roman" pitchFamily="18" charset="0"/>
                <a:cs typeface="Times New Roman" pitchFamily="18" charset="0"/>
              </a:rPr>
              <a:t>; therefore, it can be </a:t>
            </a:r>
            <a:r>
              <a:rPr lang="en-US" sz="2600" b="1" dirty="0">
                <a:latin typeface="Times New Roman" pitchFamily="18" charset="0"/>
                <a:cs typeface="Times New Roman" pitchFamily="18" charset="0"/>
              </a:rPr>
              <a:t>left</a:t>
            </a:r>
            <a:r>
              <a:rPr lang="en-US" sz="2600" dirty="0">
                <a:latin typeface="Times New Roman" pitchFamily="18" charset="0"/>
                <a:cs typeface="Times New Roman" pitchFamily="18" charset="0"/>
              </a:rPr>
              <a:t> </a:t>
            </a:r>
            <a:r>
              <a:rPr lang="en-US" sz="2600" b="1" dirty="0">
                <a:latin typeface="Times New Roman" pitchFamily="18" charset="0"/>
                <a:cs typeface="Times New Roman" pitchFamily="18" charset="0"/>
              </a:rPr>
              <a:t>empty</a:t>
            </a:r>
            <a:r>
              <a:rPr lang="en-US" sz="2600" dirty="0">
                <a:latin typeface="Times New Roman" pitchFamily="18" charset="0"/>
                <a:cs typeface="Times New Roman" pitchFamily="18" charset="0"/>
              </a:rPr>
              <a:t>.</a:t>
            </a:r>
          </a:p>
        </p:txBody>
      </p:sp>
      <p:sp>
        <p:nvSpPr>
          <p:cNvPr id="19460" name="Rectangle 2"/>
          <p:cNvSpPr>
            <a:spLocks noGrp="1" noChangeArrowheads="1"/>
          </p:cNvSpPr>
          <p:nvPr>
            <p:ph type="title"/>
          </p:nvPr>
        </p:nvSpPr>
        <p:spPr>
          <a:xfrm>
            <a:off x="1825626" y="1"/>
            <a:ext cx="7204075" cy="391886"/>
          </a:xfrm>
        </p:spPr>
        <p:txBody>
          <a:bodyPr>
            <a:noAutofit/>
          </a:bodyPr>
          <a:lstStyle/>
          <a:p>
            <a:pPr algn="ctr">
              <a:spcBef>
                <a:spcPts val="0"/>
              </a:spcBef>
            </a:pPr>
            <a:r>
              <a:rPr lang="en-US" altLang="en-US" sz="2800" b="1" dirty="0">
                <a:solidFill>
                  <a:srgbClr val="FF0000"/>
                </a:solidFill>
                <a:latin typeface="Times New Roman" panose="02020603050405020304" pitchFamily="18" charset="0"/>
                <a:cs typeface="Times New Roman" panose="02020603050405020304" pitchFamily="18" charset="0"/>
              </a:rPr>
              <a:t>3.5.1 Types of Attributes</a:t>
            </a:r>
            <a:endParaRPr lang="en-US" sz="2800" b="1" dirty="0">
              <a:solidFill>
                <a:srgbClr val="FF0000"/>
              </a:solidFill>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B1425EC7-0A61-4F27-A72D-EAE5D0C457C9}" type="slidenum">
              <a:rPr lang="en-GB" smtClean="0"/>
              <a:t>14</a:t>
            </a:fld>
            <a:endParaRPr lang="en-GB"/>
          </a:p>
        </p:txBody>
      </p:sp>
    </p:spTree>
    <p:extLst>
      <p:ext uri="{BB962C8B-B14F-4D97-AF65-F5344CB8AC3E}">
        <p14:creationId xmlns:p14="http://schemas.microsoft.com/office/powerpoint/2010/main" val="1594762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0" y="391887"/>
            <a:ext cx="12192000" cy="6466113"/>
          </a:xfrm>
        </p:spPr>
        <p:txBody>
          <a:bodyPr>
            <a:noAutofit/>
          </a:bodyPr>
          <a:lstStyle/>
          <a:p>
            <a:pPr marL="0" indent="0" algn="just">
              <a:lnSpc>
                <a:spcPct val="150000"/>
              </a:lnSpc>
              <a:spcBef>
                <a:spcPts val="0"/>
              </a:spcBef>
              <a:buNone/>
            </a:pPr>
            <a:r>
              <a:rPr lang="en-US" b="1" dirty="0">
                <a:solidFill>
                  <a:srgbClr val="0000FF"/>
                </a:solidFill>
                <a:latin typeface="Times New Roman" pitchFamily="18" charset="0"/>
                <a:cs typeface="Times New Roman" pitchFamily="18" charset="0"/>
              </a:rPr>
              <a:t>2. Composite and Simple Attributes</a:t>
            </a:r>
          </a:p>
          <a:p>
            <a:pPr algn="just">
              <a:lnSpc>
                <a:spcPct val="150000"/>
              </a:lnSpc>
              <a:spcBef>
                <a:spcPts val="0"/>
              </a:spcBef>
              <a:buFont typeface="Wingdings" panose="05000000000000000000" pitchFamily="2" charset="2"/>
              <a:buChar char="Ø"/>
            </a:pPr>
            <a:r>
              <a:rPr lang="en-US" dirty="0">
                <a:latin typeface="Times New Roman" pitchFamily="18" charset="0"/>
                <a:cs typeface="Times New Roman" pitchFamily="18" charset="0"/>
              </a:rPr>
              <a:t>A </a:t>
            </a:r>
            <a:r>
              <a:rPr lang="en-US" b="1" dirty="0">
                <a:solidFill>
                  <a:srgbClr val="6600CC"/>
                </a:solidFill>
                <a:latin typeface="Times New Roman" pitchFamily="18" charset="0"/>
                <a:cs typeface="Times New Roman" pitchFamily="18" charset="0"/>
              </a:rPr>
              <a:t>composite attribute</a:t>
            </a:r>
            <a:r>
              <a:rPr lang="en-US" dirty="0">
                <a:latin typeface="Times New Roman" pitchFamily="18" charset="0"/>
                <a:cs typeface="Times New Roman" pitchFamily="18" charset="0"/>
              </a:rPr>
              <a:t>, is an attribute that can be further </a:t>
            </a:r>
            <a:r>
              <a:rPr lang="en-US" b="1" dirty="0">
                <a:latin typeface="Times New Roman" pitchFamily="18" charset="0"/>
                <a:cs typeface="Times New Roman" pitchFamily="18" charset="0"/>
              </a:rPr>
              <a:t>subdivided</a:t>
            </a:r>
            <a:r>
              <a:rPr lang="en-US" b="1" dirty="0">
                <a:solidFill>
                  <a:srgbClr val="0000FF"/>
                </a:solidFill>
                <a:latin typeface="Times New Roman" pitchFamily="18" charset="0"/>
                <a:cs typeface="Times New Roman" pitchFamily="18" charset="0"/>
              </a:rPr>
              <a:t> </a:t>
            </a:r>
            <a:r>
              <a:rPr lang="en-US" dirty="0">
                <a:latin typeface="Times New Roman" pitchFamily="18" charset="0"/>
                <a:cs typeface="Times New Roman" pitchFamily="18" charset="0"/>
              </a:rPr>
              <a:t>to</a:t>
            </a:r>
            <a:r>
              <a:rPr lang="en-US" b="1" dirty="0">
                <a:solidFill>
                  <a:srgbClr val="0000FF"/>
                </a:solidFill>
                <a:latin typeface="Times New Roman" pitchFamily="18" charset="0"/>
                <a:cs typeface="Times New Roman" pitchFamily="18" charset="0"/>
              </a:rPr>
              <a:t> </a:t>
            </a:r>
            <a:r>
              <a:rPr lang="en-US" b="1" dirty="0">
                <a:latin typeface="Times New Roman" pitchFamily="18" charset="0"/>
                <a:cs typeface="Times New Roman" pitchFamily="18" charset="0"/>
              </a:rPr>
              <a:t>yield</a:t>
            </a:r>
            <a:r>
              <a:rPr lang="en-US" b="1" dirty="0">
                <a:solidFill>
                  <a:srgbClr val="0000FF"/>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additional attributes</a:t>
            </a:r>
            <a:r>
              <a:rPr lang="en-US" dirty="0">
                <a:solidFill>
                  <a:srgbClr val="FF0000"/>
                </a:solidFill>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 </a:t>
            </a:r>
            <a:r>
              <a:rPr lang="en-US" b="1" dirty="0">
                <a:solidFill>
                  <a:srgbClr val="800000"/>
                </a:solidFill>
                <a:latin typeface="Times New Roman" pitchFamily="18" charset="0"/>
                <a:cs typeface="Times New Roman" pitchFamily="18" charset="0"/>
              </a:rPr>
              <a:t>For example</a:t>
            </a:r>
            <a:r>
              <a:rPr lang="en-US" dirty="0">
                <a:latin typeface="Times New Roman" pitchFamily="18" charset="0"/>
                <a:cs typeface="Times New Roman" pitchFamily="18" charset="0"/>
              </a:rPr>
              <a:t>, the attribute </a:t>
            </a:r>
            <a:r>
              <a:rPr lang="en-US" b="1" dirty="0">
                <a:solidFill>
                  <a:srgbClr val="6600CC"/>
                </a:solidFill>
                <a:latin typeface="Times New Roman" pitchFamily="18" charset="0"/>
                <a:cs typeface="Times New Roman" pitchFamily="18" charset="0"/>
              </a:rPr>
              <a:t>Address</a:t>
            </a:r>
            <a:r>
              <a:rPr lang="en-US" dirty="0">
                <a:latin typeface="Times New Roman" pitchFamily="18" charset="0"/>
                <a:cs typeface="Times New Roman" pitchFamily="18" charset="0"/>
              </a:rPr>
              <a:t> can be subdivided into </a:t>
            </a:r>
            <a:r>
              <a:rPr lang="en-US" b="1" dirty="0" err="1">
                <a:latin typeface="Times New Roman" pitchFamily="18" charset="0"/>
                <a:cs typeface="Times New Roman" pitchFamily="18" charset="0"/>
              </a:rPr>
              <a:t>street_Address</a:t>
            </a:r>
            <a:r>
              <a:rPr lang="en-US" b="1" dirty="0">
                <a:latin typeface="Times New Roman" pitchFamily="18" charset="0"/>
                <a:cs typeface="Times New Roman" pitchFamily="18" charset="0"/>
              </a:rPr>
              <a:t>, city</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state</a:t>
            </a:r>
            <a:r>
              <a:rPr lang="en-US" dirty="0">
                <a:latin typeface="Times New Roman" pitchFamily="18" charset="0"/>
                <a:cs typeface="Times New Roman" pitchFamily="18" charset="0"/>
              </a:rPr>
              <a:t>, and </a:t>
            </a:r>
            <a:r>
              <a:rPr lang="en-US" b="1" dirty="0" err="1">
                <a:latin typeface="Times New Roman" pitchFamily="18" charset="0"/>
                <a:cs typeface="Times New Roman" pitchFamily="18" charset="0"/>
              </a:rPr>
              <a:t>Postal</a:t>
            </a:r>
            <a:r>
              <a:rPr lang="en-US" dirty="0" err="1">
                <a:latin typeface="Times New Roman" pitchFamily="18" charset="0"/>
                <a:cs typeface="Times New Roman" pitchFamily="18" charset="0"/>
              </a:rPr>
              <a:t>_</a:t>
            </a:r>
            <a:r>
              <a:rPr lang="en-US" b="1" dirty="0" err="1">
                <a:latin typeface="Times New Roman" pitchFamily="18" charset="0"/>
                <a:cs typeface="Times New Roman" pitchFamily="18" charset="0"/>
              </a:rPr>
              <a:t>code</a:t>
            </a:r>
            <a:r>
              <a:rPr lang="en-US"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Similarly, the attribute </a:t>
            </a:r>
            <a:r>
              <a:rPr lang="en-US" b="1" dirty="0" err="1">
                <a:solidFill>
                  <a:srgbClr val="6600CC"/>
                </a:solidFill>
                <a:latin typeface="Times New Roman" pitchFamily="18" charset="0"/>
                <a:cs typeface="Times New Roman" pitchFamily="18" charset="0"/>
              </a:rPr>
              <a:t>Phone_Number</a:t>
            </a:r>
            <a:r>
              <a:rPr lang="en-US" dirty="0">
                <a:latin typeface="Times New Roman" pitchFamily="18" charset="0"/>
                <a:cs typeface="Times New Roman" pitchFamily="18" charset="0"/>
              </a:rPr>
              <a:t> can be subdivided into </a:t>
            </a:r>
            <a:r>
              <a:rPr lang="en-US" dirty="0" err="1">
                <a:latin typeface="Times New Roman" pitchFamily="18" charset="0"/>
                <a:cs typeface="Times New Roman" pitchFamily="18" charset="0"/>
              </a:rPr>
              <a:t>area_code</a:t>
            </a:r>
            <a:r>
              <a:rPr lang="en-US" dirty="0">
                <a:latin typeface="Times New Roman" pitchFamily="18" charset="0"/>
                <a:cs typeface="Times New Roman" pitchFamily="18" charset="0"/>
              </a:rPr>
              <a:t> and exchange number.</a:t>
            </a:r>
          </a:p>
          <a:p>
            <a:pPr algn="just">
              <a:lnSpc>
                <a:spcPct val="150000"/>
              </a:lnSpc>
              <a:spcBef>
                <a:spcPts val="0"/>
              </a:spcBef>
              <a:buFont typeface="Wingdings" panose="05000000000000000000" pitchFamily="2" charset="2"/>
              <a:buChar char="Ø"/>
            </a:pPr>
            <a:r>
              <a:rPr lang="en-US" dirty="0">
                <a:latin typeface="Times New Roman" pitchFamily="18" charset="0"/>
                <a:cs typeface="Times New Roman" pitchFamily="18" charset="0"/>
              </a:rPr>
              <a:t> A </a:t>
            </a:r>
            <a:r>
              <a:rPr lang="en-US" b="1" dirty="0">
                <a:solidFill>
                  <a:srgbClr val="0000FF"/>
                </a:solidFill>
                <a:latin typeface="Times New Roman" pitchFamily="18" charset="0"/>
                <a:cs typeface="Times New Roman" pitchFamily="18" charset="0"/>
              </a:rPr>
              <a:t>simple attribute </a:t>
            </a:r>
            <a:r>
              <a:rPr lang="en-US" dirty="0">
                <a:latin typeface="Times New Roman" pitchFamily="18" charset="0"/>
                <a:cs typeface="Times New Roman" pitchFamily="18" charset="0"/>
              </a:rPr>
              <a:t>is an attribute that </a:t>
            </a:r>
            <a:r>
              <a:rPr lang="en-US" b="1" dirty="0">
                <a:latin typeface="Times New Roman" pitchFamily="18" charset="0"/>
                <a:cs typeface="Times New Roman" pitchFamily="18" charset="0"/>
              </a:rPr>
              <a:t>cannot</a:t>
            </a:r>
            <a:r>
              <a:rPr lang="en-US" dirty="0">
                <a:latin typeface="Times New Roman" pitchFamily="18" charset="0"/>
                <a:cs typeface="Times New Roman" pitchFamily="18" charset="0"/>
              </a:rPr>
              <a:t> be </a:t>
            </a:r>
            <a:r>
              <a:rPr lang="en-US" b="1" dirty="0">
                <a:latin typeface="Times New Roman" pitchFamily="18" charset="0"/>
                <a:cs typeface="Times New Roman" pitchFamily="18" charset="0"/>
              </a:rPr>
              <a:t>subdivided</a:t>
            </a:r>
            <a:r>
              <a:rPr lang="en-US"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b="1" dirty="0">
                <a:latin typeface="Times New Roman" pitchFamily="18" charset="0"/>
                <a:cs typeface="Times New Roman" pitchFamily="18" charset="0"/>
              </a:rPr>
              <a:t>For example</a:t>
            </a:r>
            <a:r>
              <a:rPr lang="en-US" dirty="0">
                <a:latin typeface="Times New Roman" pitchFamily="18" charset="0"/>
                <a:cs typeface="Times New Roman" pitchFamily="18" charset="0"/>
              </a:rPr>
              <a:t>, </a:t>
            </a:r>
            <a:r>
              <a:rPr lang="en-US" b="1" dirty="0">
                <a:solidFill>
                  <a:srgbClr val="0000FF"/>
                </a:solidFill>
                <a:latin typeface="Times New Roman" pitchFamily="18" charset="0"/>
                <a:cs typeface="Times New Roman" pitchFamily="18" charset="0"/>
              </a:rPr>
              <a:t>age, sex, </a:t>
            </a:r>
            <a:r>
              <a:rPr lang="en-US" dirty="0">
                <a:latin typeface="Times New Roman" pitchFamily="18" charset="0"/>
                <a:cs typeface="Times New Roman" pitchFamily="18" charset="0"/>
              </a:rPr>
              <a:t>and</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marital_status</a:t>
            </a:r>
            <a:r>
              <a:rPr lang="en-US" b="1" dirty="0">
                <a:solidFill>
                  <a:srgbClr val="0000FF"/>
                </a:solidFill>
                <a:latin typeface="Times New Roman" pitchFamily="18" charset="0"/>
                <a:cs typeface="Times New Roman" pitchFamily="18" charset="0"/>
              </a:rPr>
              <a:t> </a:t>
            </a:r>
            <a:r>
              <a:rPr lang="en-US" dirty="0">
                <a:latin typeface="Times New Roman" pitchFamily="18" charset="0"/>
                <a:cs typeface="Times New Roman" pitchFamily="18" charset="0"/>
              </a:rPr>
              <a:t>would be classified as </a:t>
            </a:r>
            <a:r>
              <a:rPr lang="en-US" b="1" dirty="0">
                <a:solidFill>
                  <a:srgbClr val="FF0000"/>
                </a:solidFill>
                <a:latin typeface="Times New Roman" pitchFamily="18" charset="0"/>
                <a:cs typeface="Times New Roman" pitchFamily="18" charset="0"/>
              </a:rPr>
              <a:t>simple</a:t>
            </a:r>
            <a:r>
              <a:rPr lang="en-US" dirty="0">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attributes</a:t>
            </a:r>
            <a:r>
              <a:rPr lang="en-US" dirty="0">
                <a:latin typeface="Times New Roman" pitchFamily="18" charset="0"/>
                <a:cs typeface="Times New Roman" pitchFamily="18" charset="0"/>
              </a:rPr>
              <a:t>.</a:t>
            </a:r>
          </a:p>
          <a:p>
            <a:pPr marL="0" indent="0" algn="just">
              <a:lnSpc>
                <a:spcPct val="150000"/>
              </a:lnSpc>
              <a:spcBef>
                <a:spcPts val="0"/>
              </a:spcBef>
              <a:buNone/>
            </a:pPr>
            <a:endParaRPr lang="en-US" dirty="0">
              <a:latin typeface="Times New Roman" pitchFamily="18" charset="0"/>
              <a:cs typeface="Times New Roman" pitchFamily="18" charset="0"/>
            </a:endParaRPr>
          </a:p>
        </p:txBody>
      </p:sp>
      <p:sp>
        <p:nvSpPr>
          <p:cNvPr id="19460" name="Rectangle 2"/>
          <p:cNvSpPr>
            <a:spLocks noGrp="1" noChangeArrowheads="1"/>
          </p:cNvSpPr>
          <p:nvPr>
            <p:ph type="title"/>
          </p:nvPr>
        </p:nvSpPr>
        <p:spPr>
          <a:xfrm>
            <a:off x="1825626" y="1"/>
            <a:ext cx="7204075" cy="391886"/>
          </a:xfrm>
        </p:spPr>
        <p:txBody>
          <a:bodyPr>
            <a:noAutofit/>
          </a:bodyPr>
          <a:lstStyle/>
          <a:p>
            <a:pPr algn="ctr">
              <a:spcBef>
                <a:spcPts val="0"/>
              </a:spcBef>
            </a:pPr>
            <a:r>
              <a:rPr lang="en-US" altLang="en-US" sz="2800" b="1" dirty="0">
                <a:solidFill>
                  <a:srgbClr val="FF0000"/>
                </a:solidFill>
                <a:latin typeface="Times New Roman" panose="02020603050405020304" pitchFamily="18" charset="0"/>
                <a:cs typeface="Times New Roman" panose="02020603050405020304" pitchFamily="18" charset="0"/>
              </a:rPr>
              <a:t>3.5.1 Types of Attributes------</a:t>
            </a:r>
            <a:endParaRPr lang="en-US" sz="2800" b="1" dirty="0">
              <a:solidFill>
                <a:srgbClr val="FF0000"/>
              </a:solidFill>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B1425EC7-0A61-4F27-A72D-EAE5D0C457C9}" type="slidenum">
              <a:rPr lang="en-GB" smtClean="0"/>
              <a:t>15</a:t>
            </a:fld>
            <a:endParaRPr lang="en-GB"/>
          </a:p>
        </p:txBody>
      </p:sp>
    </p:spTree>
    <p:extLst>
      <p:ext uri="{BB962C8B-B14F-4D97-AF65-F5344CB8AC3E}">
        <p14:creationId xmlns:p14="http://schemas.microsoft.com/office/powerpoint/2010/main" val="2242282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0" y="391887"/>
            <a:ext cx="12192000" cy="6466113"/>
          </a:xfrm>
        </p:spPr>
        <p:txBody>
          <a:bodyPr>
            <a:noAutofit/>
          </a:bodyPr>
          <a:lstStyle/>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To </a:t>
            </a:r>
            <a:r>
              <a:rPr lang="en-US" b="1" dirty="0">
                <a:latin typeface="Times New Roman" pitchFamily="18" charset="0"/>
                <a:cs typeface="Times New Roman" pitchFamily="18" charset="0"/>
              </a:rPr>
              <a:t>facilitate</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detailed</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queries</a:t>
            </a:r>
            <a:r>
              <a:rPr lang="en-US" dirty="0">
                <a:latin typeface="Times New Roman" pitchFamily="18" charset="0"/>
                <a:cs typeface="Times New Roman" pitchFamily="18" charset="0"/>
              </a:rPr>
              <a:t>, it is wise to change </a:t>
            </a:r>
            <a:r>
              <a:rPr lang="en-US" b="1" dirty="0">
                <a:solidFill>
                  <a:srgbClr val="6600CC"/>
                </a:solidFill>
                <a:latin typeface="Times New Roman" pitchFamily="18" charset="0"/>
                <a:cs typeface="Times New Roman" pitchFamily="18" charset="0"/>
              </a:rPr>
              <a:t>composite</a:t>
            </a:r>
            <a:r>
              <a:rPr lang="en-US" dirty="0">
                <a:latin typeface="Times New Roman" pitchFamily="18" charset="0"/>
                <a:cs typeface="Times New Roman" pitchFamily="18" charset="0"/>
              </a:rPr>
              <a:t> </a:t>
            </a:r>
            <a:r>
              <a:rPr lang="en-US" b="1" dirty="0">
                <a:solidFill>
                  <a:srgbClr val="6600CC"/>
                </a:solidFill>
                <a:latin typeface="Times New Roman" pitchFamily="18" charset="0"/>
                <a:cs typeface="Times New Roman" pitchFamily="18" charset="0"/>
              </a:rPr>
              <a:t>attributes</a:t>
            </a:r>
            <a:r>
              <a:rPr lang="en-US" dirty="0">
                <a:latin typeface="Times New Roman" pitchFamily="18" charset="0"/>
                <a:cs typeface="Times New Roman" pitchFamily="18" charset="0"/>
              </a:rPr>
              <a:t> into a series of </a:t>
            </a:r>
            <a:r>
              <a:rPr lang="en-US" b="1" dirty="0">
                <a:solidFill>
                  <a:srgbClr val="0000CC"/>
                </a:solidFill>
                <a:latin typeface="Times New Roman" pitchFamily="18" charset="0"/>
                <a:cs typeface="Times New Roman" pitchFamily="18" charset="0"/>
              </a:rPr>
              <a:t>simple</a:t>
            </a:r>
            <a:r>
              <a:rPr lang="en-US" dirty="0">
                <a:latin typeface="Times New Roman" pitchFamily="18" charset="0"/>
                <a:cs typeface="Times New Roman" pitchFamily="18" charset="0"/>
              </a:rPr>
              <a:t> </a:t>
            </a:r>
            <a:r>
              <a:rPr lang="en-US" b="1" dirty="0">
                <a:solidFill>
                  <a:srgbClr val="0000CC"/>
                </a:solidFill>
                <a:latin typeface="Times New Roman" pitchFamily="18" charset="0"/>
                <a:cs typeface="Times New Roman" pitchFamily="18" charset="0"/>
              </a:rPr>
              <a:t>attributes</a:t>
            </a:r>
            <a:r>
              <a:rPr lang="en-US" dirty="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The following figure shows an </a:t>
            </a:r>
            <a:r>
              <a:rPr lang="en-US" b="1" dirty="0">
                <a:solidFill>
                  <a:srgbClr val="990000"/>
                </a:solidFill>
                <a:latin typeface="Times New Roman" panose="02020603050405020304" pitchFamily="18" charset="0"/>
                <a:cs typeface="Times New Roman" panose="02020603050405020304" pitchFamily="18" charset="0"/>
              </a:rPr>
              <a:t>attribute broken into component parts</a:t>
            </a:r>
            <a:endParaRPr lang="en-US" dirty="0">
              <a:latin typeface="Times New Roman" pitchFamily="18" charset="0"/>
              <a:cs typeface="Times New Roman" pitchFamily="18" charset="0"/>
            </a:endParaRPr>
          </a:p>
        </p:txBody>
      </p:sp>
      <p:sp>
        <p:nvSpPr>
          <p:cNvPr id="19460" name="Rectangle 2"/>
          <p:cNvSpPr>
            <a:spLocks noGrp="1" noChangeArrowheads="1"/>
          </p:cNvSpPr>
          <p:nvPr>
            <p:ph type="title"/>
          </p:nvPr>
        </p:nvSpPr>
        <p:spPr>
          <a:xfrm>
            <a:off x="1825626" y="1"/>
            <a:ext cx="7204075" cy="391886"/>
          </a:xfrm>
        </p:spPr>
        <p:txBody>
          <a:bodyPr>
            <a:noAutofit/>
          </a:bodyPr>
          <a:lstStyle/>
          <a:p>
            <a:pPr algn="ctr">
              <a:spcBef>
                <a:spcPts val="0"/>
              </a:spcBef>
            </a:pPr>
            <a:r>
              <a:rPr lang="en-US" altLang="en-US" sz="2800" b="1" dirty="0">
                <a:solidFill>
                  <a:srgbClr val="FF0000"/>
                </a:solidFill>
                <a:latin typeface="Times New Roman" panose="02020603050405020304" pitchFamily="18" charset="0"/>
                <a:cs typeface="Times New Roman" panose="02020603050405020304" pitchFamily="18" charset="0"/>
              </a:rPr>
              <a:t>3.5.1 Types of Attributes------</a:t>
            </a:r>
            <a:endParaRPr lang="en-US" sz="2800" b="1" dirty="0">
              <a:solidFill>
                <a:srgbClr val="FF0000"/>
              </a:solidFill>
              <a:latin typeface="Times New Roman" pitchFamily="18" charset="0"/>
              <a:cs typeface="Times New Roman" pitchFamily="18" charset="0"/>
            </a:endParaRPr>
          </a:p>
        </p:txBody>
      </p:sp>
      <p:pic>
        <p:nvPicPr>
          <p:cNvPr id="4" name="Picture 2" descr="D:\McFadden Slides\slide files 3 4 5 6\03_07.p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0428" y="2482671"/>
            <a:ext cx="6492457" cy="4266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8215086" y="4862286"/>
            <a:ext cx="3831771" cy="707886"/>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Figure 3.2 A composite attribute</a:t>
            </a:r>
          </a:p>
          <a:p>
            <a:pPr algn="just"/>
            <a:endParaRPr lang="en-GB" sz="20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B1425EC7-0A61-4F27-A72D-EAE5D0C457C9}" type="slidenum">
              <a:rPr lang="en-GB" smtClean="0"/>
              <a:t>16</a:t>
            </a:fld>
            <a:endParaRPr lang="en-GB"/>
          </a:p>
        </p:txBody>
      </p:sp>
    </p:spTree>
    <p:extLst>
      <p:ext uri="{BB962C8B-B14F-4D97-AF65-F5344CB8AC3E}">
        <p14:creationId xmlns:p14="http://schemas.microsoft.com/office/powerpoint/2010/main" val="919989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0" y="391887"/>
            <a:ext cx="12192000" cy="6466113"/>
          </a:xfrm>
        </p:spPr>
        <p:txBody>
          <a:bodyPr>
            <a:noAutofit/>
          </a:bodyPr>
          <a:lstStyle/>
          <a:p>
            <a:pPr marL="0" indent="0" algn="just">
              <a:lnSpc>
                <a:spcPct val="150000"/>
              </a:lnSpc>
              <a:spcBef>
                <a:spcPts val="0"/>
              </a:spcBef>
              <a:buNone/>
            </a:pPr>
            <a:r>
              <a:rPr lang="en-US" sz="2400" b="1" dirty="0">
                <a:solidFill>
                  <a:srgbClr val="0000FF"/>
                </a:solidFill>
                <a:latin typeface="Times New Roman" pitchFamily="18" charset="0"/>
                <a:cs typeface="Times New Roman" pitchFamily="18" charset="0"/>
              </a:rPr>
              <a:t>3. Identifiers (Primary Keys) Attribute</a:t>
            </a:r>
          </a:p>
          <a:p>
            <a:pPr algn="just">
              <a:lnSpc>
                <a:spcPct val="150000"/>
              </a:lnSpc>
              <a:spcBef>
                <a:spcPts val="0"/>
              </a:spcBef>
              <a:buFont typeface="Wingdings" pitchFamily="2" charset="2"/>
              <a:buChar char="§"/>
            </a:pPr>
            <a:r>
              <a:rPr lang="en-US" sz="2400" b="1" dirty="0">
                <a:solidFill>
                  <a:srgbClr val="FF0000"/>
                </a:solidFill>
                <a:latin typeface="Times New Roman" pitchFamily="18" charset="0"/>
                <a:cs typeface="Times New Roman" pitchFamily="18" charset="0"/>
              </a:rPr>
              <a:t>Identifier</a:t>
            </a:r>
            <a:r>
              <a:rPr lang="en-US" sz="2400" dirty="0">
                <a:latin typeface="Times New Roman" pitchFamily="18" charset="0"/>
                <a:cs typeface="Times New Roman" pitchFamily="18" charset="0"/>
              </a:rPr>
              <a:t> or </a:t>
            </a:r>
            <a:r>
              <a:rPr lang="en-US" sz="2400" b="1" dirty="0">
                <a:solidFill>
                  <a:srgbClr val="FF0000"/>
                </a:solidFill>
                <a:latin typeface="Times New Roman" pitchFamily="18" charset="0"/>
                <a:cs typeface="Times New Roman" pitchFamily="18" charset="0"/>
              </a:rPr>
              <a:t>primary</a:t>
            </a:r>
            <a:r>
              <a:rPr lang="en-US" sz="2400" dirty="0">
                <a:latin typeface="Times New Roman" pitchFamily="18" charset="0"/>
                <a:cs typeface="Times New Roman" pitchFamily="18" charset="0"/>
              </a:rPr>
              <a:t> </a:t>
            </a:r>
            <a:r>
              <a:rPr lang="en-US" sz="2400" b="1" dirty="0">
                <a:solidFill>
                  <a:srgbClr val="FF0000"/>
                </a:solidFill>
                <a:latin typeface="Times New Roman" pitchFamily="18" charset="0"/>
                <a:cs typeface="Times New Roman" pitchFamily="18" charset="0"/>
              </a:rPr>
              <a:t>Key</a:t>
            </a:r>
            <a:r>
              <a:rPr lang="en-US" sz="2400" dirty="0">
                <a:latin typeface="Times New Roman" pitchFamily="18" charset="0"/>
                <a:cs typeface="Times New Roman" pitchFamily="18" charset="0"/>
              </a:rPr>
              <a:t> </a:t>
            </a:r>
            <a:r>
              <a:rPr lang="en-US" sz="2400" b="1" dirty="0">
                <a:solidFill>
                  <a:srgbClr val="FF0000"/>
                </a:solidFill>
                <a:latin typeface="Times New Roman" pitchFamily="18" charset="0"/>
                <a:cs typeface="Times New Roman" pitchFamily="18" charset="0"/>
              </a:rPr>
              <a:t>attribute</a:t>
            </a:r>
            <a:r>
              <a:rPr lang="en-US" sz="2400" dirty="0">
                <a:latin typeface="Times New Roman" pitchFamily="18" charset="0"/>
                <a:cs typeface="Times New Roman" pitchFamily="18" charset="0"/>
              </a:rPr>
              <a:t> is an </a:t>
            </a:r>
            <a:r>
              <a:rPr lang="en-US" sz="2400" b="1" dirty="0">
                <a:latin typeface="Times New Roman" pitchFamily="18" charset="0"/>
                <a:cs typeface="Times New Roman" pitchFamily="18" charset="0"/>
              </a:rPr>
              <a:t>attribute</a:t>
            </a:r>
            <a:r>
              <a:rPr lang="en-US" sz="2400" dirty="0">
                <a:latin typeface="Times New Roman" pitchFamily="18" charset="0"/>
                <a:cs typeface="Times New Roman" pitchFamily="18" charset="0"/>
              </a:rPr>
              <a:t> (or </a:t>
            </a:r>
            <a:r>
              <a:rPr lang="en-US" sz="2400" b="1" dirty="0">
                <a:latin typeface="Times New Roman" pitchFamily="18" charset="0"/>
                <a:cs typeface="Times New Roman" pitchFamily="18" charset="0"/>
              </a:rPr>
              <a:t>combination</a:t>
            </a:r>
            <a:r>
              <a:rPr lang="en-US" sz="2400" dirty="0">
                <a:latin typeface="Times New Roman" pitchFamily="18" charset="0"/>
                <a:cs typeface="Times New Roman" pitchFamily="18" charset="0"/>
              </a:rPr>
              <a:t> of </a:t>
            </a:r>
            <a:r>
              <a:rPr lang="en-US" sz="2400" b="1" dirty="0">
                <a:latin typeface="Times New Roman" pitchFamily="18" charset="0"/>
                <a:cs typeface="Times New Roman" pitchFamily="18" charset="0"/>
              </a:rPr>
              <a:t>attributes</a:t>
            </a:r>
            <a:r>
              <a:rPr lang="en-US" sz="2400" dirty="0">
                <a:latin typeface="Times New Roman" pitchFamily="18" charset="0"/>
                <a:cs typeface="Times New Roman" pitchFamily="18" charset="0"/>
              </a:rPr>
              <a:t>) that </a:t>
            </a:r>
            <a:r>
              <a:rPr lang="en-US" sz="2400" b="1" dirty="0">
                <a:solidFill>
                  <a:srgbClr val="6600CC"/>
                </a:solidFill>
                <a:latin typeface="Times New Roman" pitchFamily="18" charset="0"/>
                <a:cs typeface="Times New Roman" pitchFamily="18" charset="0"/>
              </a:rPr>
              <a:t>uniquely</a:t>
            </a:r>
            <a:r>
              <a:rPr lang="en-US" sz="2400" dirty="0">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identifies</a:t>
            </a:r>
            <a:r>
              <a:rPr lang="en-US" sz="2400" dirty="0">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individual</a:t>
            </a:r>
            <a:r>
              <a:rPr lang="en-US" sz="2400" dirty="0">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instances</a:t>
            </a:r>
            <a:r>
              <a:rPr lang="en-US" sz="2400" dirty="0">
                <a:latin typeface="Times New Roman" pitchFamily="18" charset="0"/>
                <a:cs typeface="Times New Roman" pitchFamily="18" charset="0"/>
              </a:rPr>
              <a:t> of an </a:t>
            </a:r>
            <a:r>
              <a:rPr lang="en-US" sz="2400" b="1" dirty="0">
                <a:solidFill>
                  <a:srgbClr val="0000CC"/>
                </a:solidFill>
                <a:latin typeface="Times New Roman" pitchFamily="18" charset="0"/>
                <a:cs typeface="Times New Roman" pitchFamily="18" charset="0"/>
              </a:rPr>
              <a:t>entity</a:t>
            </a:r>
            <a:r>
              <a:rPr lang="en-US" sz="2400" dirty="0">
                <a:latin typeface="Times New Roman" pitchFamily="18" charset="0"/>
                <a:cs typeface="Times New Roman" pitchFamily="18" charset="0"/>
              </a:rPr>
              <a:t> </a:t>
            </a:r>
            <a:r>
              <a:rPr lang="en-US" sz="2400" b="1" dirty="0">
                <a:solidFill>
                  <a:srgbClr val="0000CC"/>
                </a:solidFill>
                <a:latin typeface="Times New Roman" pitchFamily="18" charset="0"/>
                <a:cs typeface="Times New Roman" pitchFamily="18" charset="0"/>
              </a:rPr>
              <a:t>type</a:t>
            </a:r>
            <a:r>
              <a:rPr lang="en-US" sz="2400" dirty="0">
                <a:latin typeface="Times New Roman" pitchFamily="18" charset="0"/>
                <a:cs typeface="Times New Roman" pitchFamily="18" charset="0"/>
              </a:rPr>
              <a:t>, such as </a:t>
            </a:r>
            <a:r>
              <a:rPr lang="en-US" sz="2400" b="1" dirty="0" err="1">
                <a:solidFill>
                  <a:srgbClr val="6600CC"/>
                </a:solidFill>
                <a:latin typeface="Times New Roman" pitchFamily="18" charset="0"/>
                <a:cs typeface="Times New Roman" pitchFamily="18" charset="0"/>
              </a:rPr>
              <a:t>Student_ID</a:t>
            </a:r>
            <a:r>
              <a:rPr lang="en-US" sz="2400" b="1" dirty="0">
                <a:solidFill>
                  <a:srgbClr val="6600CC"/>
                </a:solidFill>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sz="2400" b="1" dirty="0">
                <a:latin typeface="Times New Roman" pitchFamily="18" charset="0"/>
                <a:cs typeface="Times New Roman" pitchFamily="18" charset="0"/>
              </a:rPr>
              <a:t>Identifiers</a:t>
            </a:r>
            <a:r>
              <a:rPr lang="en-US" sz="2400" dirty="0">
                <a:latin typeface="Times New Roman" pitchFamily="18" charset="0"/>
                <a:cs typeface="Times New Roman" pitchFamily="18" charset="0"/>
              </a:rPr>
              <a:t> are </a:t>
            </a:r>
            <a:r>
              <a:rPr lang="en-US" sz="2400" b="1" dirty="0">
                <a:latin typeface="Times New Roman" pitchFamily="18" charset="0"/>
                <a:cs typeface="Times New Roman" pitchFamily="18" charset="0"/>
              </a:rPr>
              <a:t>underlined</a:t>
            </a:r>
            <a:r>
              <a:rPr lang="en-US" sz="2400" dirty="0">
                <a:latin typeface="Times New Roman" pitchFamily="18" charset="0"/>
                <a:cs typeface="Times New Roman" pitchFamily="18" charset="0"/>
              </a:rPr>
              <a:t> in the </a:t>
            </a:r>
            <a:r>
              <a:rPr lang="en-US" sz="2400" b="1" dirty="0">
                <a:latin typeface="Times New Roman" pitchFamily="18" charset="0"/>
                <a:cs typeface="Times New Roman" pitchFamily="18" charset="0"/>
              </a:rPr>
              <a:t>ERD</a:t>
            </a:r>
            <a:r>
              <a:rPr lang="en-US" sz="2400" dirty="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 </a:t>
            </a:r>
            <a:r>
              <a:rPr lang="en-US" sz="2400" b="1" dirty="0">
                <a:solidFill>
                  <a:srgbClr val="0000CC"/>
                </a:solidFill>
                <a:latin typeface="Times New Roman" pitchFamily="18" charset="0"/>
                <a:cs typeface="Times New Roman" pitchFamily="18" charset="0"/>
              </a:rPr>
              <a:t>Identifier</a:t>
            </a:r>
            <a:r>
              <a:rPr lang="en-US" sz="2400" dirty="0">
                <a:latin typeface="Times New Roman" pitchFamily="18" charset="0"/>
                <a:cs typeface="Times New Roman" pitchFamily="18" charset="0"/>
              </a:rPr>
              <a:t> can be </a:t>
            </a:r>
            <a:r>
              <a:rPr lang="en-US" sz="2400" b="1" dirty="0">
                <a:solidFill>
                  <a:srgbClr val="FF0000"/>
                </a:solidFill>
                <a:latin typeface="Times New Roman" pitchFamily="18" charset="0"/>
                <a:cs typeface="Times New Roman" pitchFamily="18" charset="0"/>
              </a:rPr>
              <a:t>simple</a:t>
            </a:r>
            <a:r>
              <a:rPr lang="en-US" sz="2400" dirty="0">
                <a:latin typeface="Times New Roman" pitchFamily="18" charset="0"/>
                <a:cs typeface="Times New Roman" pitchFamily="18" charset="0"/>
              </a:rPr>
              <a:t> or </a:t>
            </a:r>
            <a:r>
              <a:rPr lang="en-US" sz="2400" b="1" dirty="0">
                <a:solidFill>
                  <a:srgbClr val="FF0000"/>
                </a:solidFill>
                <a:latin typeface="Times New Roman" pitchFamily="18" charset="0"/>
                <a:cs typeface="Times New Roman" pitchFamily="18" charset="0"/>
              </a:rPr>
              <a:t>composite</a:t>
            </a:r>
            <a:r>
              <a:rPr lang="en-US" sz="2400" dirty="0">
                <a:latin typeface="Times New Roman" pitchFamily="18" charset="0"/>
                <a:cs typeface="Times New Roman" pitchFamily="18" charset="0"/>
              </a:rPr>
              <a:t> </a:t>
            </a:r>
            <a:r>
              <a:rPr lang="en-US" sz="2400" b="1" dirty="0">
                <a:solidFill>
                  <a:srgbClr val="FF0000"/>
                </a:solidFill>
                <a:latin typeface="Times New Roman" pitchFamily="18" charset="0"/>
                <a:cs typeface="Times New Roman" pitchFamily="18" charset="0"/>
              </a:rPr>
              <a:t>identifier</a:t>
            </a:r>
          </a:p>
          <a:p>
            <a:pPr algn="just">
              <a:buFont typeface="Wingdings" pitchFamily="2" charset="2"/>
              <a:buChar char="§"/>
            </a:pPr>
            <a:endParaRPr lang="en-US" sz="2400" dirty="0">
              <a:latin typeface="Times New Roman" pitchFamily="18" charset="0"/>
              <a:cs typeface="Times New Roman" pitchFamily="18" charset="0"/>
            </a:endParaRPr>
          </a:p>
          <a:p>
            <a:pPr algn="just">
              <a:buFont typeface="Wingdings" pitchFamily="2" charset="2"/>
              <a:buChar char="§"/>
            </a:pPr>
            <a:endParaRPr lang="en-US" sz="2400" dirty="0">
              <a:latin typeface="Times New Roman" pitchFamily="18" charset="0"/>
              <a:cs typeface="Times New Roman" pitchFamily="18" charset="0"/>
            </a:endParaRPr>
          </a:p>
          <a:p>
            <a:pPr algn="just">
              <a:buFont typeface="Wingdings" pitchFamily="2" charset="2"/>
              <a:buChar char="§"/>
            </a:pPr>
            <a:endParaRPr lang="en-US" sz="2400" dirty="0">
              <a:latin typeface="Times New Roman" pitchFamily="18" charset="0"/>
              <a:cs typeface="Times New Roman" pitchFamily="18" charset="0"/>
            </a:endParaRPr>
          </a:p>
          <a:p>
            <a:pPr algn="just">
              <a:buFont typeface="Wingdings" pitchFamily="2" charset="2"/>
              <a:buChar char="§"/>
            </a:pPr>
            <a:endParaRPr lang="en-US" sz="2400" dirty="0">
              <a:latin typeface="Times New Roman" pitchFamily="18" charset="0"/>
              <a:cs typeface="Times New Roman" pitchFamily="18" charset="0"/>
            </a:endParaRPr>
          </a:p>
          <a:p>
            <a:pPr algn="just">
              <a:buFont typeface="Wingdings" pitchFamily="2" charset="2"/>
              <a:buChar char="§"/>
            </a:pPr>
            <a:endParaRPr lang="en-US" sz="2400" dirty="0">
              <a:latin typeface="Times New Roman" pitchFamily="18" charset="0"/>
              <a:cs typeface="Times New Roman" pitchFamily="18" charset="0"/>
            </a:endParaRPr>
          </a:p>
          <a:p>
            <a:pPr algn="just">
              <a:buFont typeface="Wingdings" pitchFamily="2" charset="2"/>
              <a:buChar char="§"/>
            </a:pPr>
            <a:endParaRPr lang="en-US" sz="2400" dirty="0">
              <a:latin typeface="Times New Roman" pitchFamily="18" charset="0"/>
              <a:cs typeface="Times New Roman" pitchFamily="18" charset="0"/>
            </a:endParaRPr>
          </a:p>
          <a:p>
            <a:pPr marL="0" indent="0">
              <a:buNone/>
            </a:pPr>
            <a:endParaRPr lang="en-US" sz="2400" b="1" i="1" dirty="0"/>
          </a:p>
          <a:p>
            <a:pPr algn="just">
              <a:buFont typeface="Wingdings" pitchFamily="2" charset="2"/>
              <a:buChar char="§"/>
            </a:pPr>
            <a:endParaRPr lang="en-US" sz="2400" dirty="0">
              <a:latin typeface="Times New Roman" pitchFamily="18" charset="0"/>
              <a:cs typeface="Times New Roman" pitchFamily="18" charset="0"/>
            </a:endParaRPr>
          </a:p>
          <a:p>
            <a:pPr marL="0" indent="0" algn="just">
              <a:lnSpc>
                <a:spcPct val="150000"/>
              </a:lnSpc>
              <a:spcBef>
                <a:spcPts val="0"/>
              </a:spcBef>
              <a:buNone/>
            </a:pPr>
            <a:endParaRPr lang="en-US" sz="2600" dirty="0">
              <a:latin typeface="Times New Roman" pitchFamily="18" charset="0"/>
              <a:cs typeface="Times New Roman" pitchFamily="18" charset="0"/>
            </a:endParaRPr>
          </a:p>
        </p:txBody>
      </p:sp>
      <p:sp>
        <p:nvSpPr>
          <p:cNvPr id="19460" name="Rectangle 2"/>
          <p:cNvSpPr>
            <a:spLocks noGrp="1" noChangeArrowheads="1"/>
          </p:cNvSpPr>
          <p:nvPr>
            <p:ph type="title"/>
          </p:nvPr>
        </p:nvSpPr>
        <p:spPr>
          <a:xfrm>
            <a:off x="1825626" y="1"/>
            <a:ext cx="7204075" cy="391886"/>
          </a:xfrm>
        </p:spPr>
        <p:txBody>
          <a:bodyPr>
            <a:noAutofit/>
          </a:bodyPr>
          <a:lstStyle/>
          <a:p>
            <a:pPr algn="ctr">
              <a:spcBef>
                <a:spcPts val="0"/>
              </a:spcBef>
            </a:pPr>
            <a:r>
              <a:rPr lang="en-US" altLang="en-US" sz="2800" b="1" dirty="0">
                <a:solidFill>
                  <a:srgbClr val="FF0000"/>
                </a:solidFill>
                <a:latin typeface="Times New Roman" panose="02020603050405020304" pitchFamily="18" charset="0"/>
                <a:cs typeface="Times New Roman" panose="02020603050405020304" pitchFamily="18" charset="0"/>
              </a:rPr>
              <a:t>3.5.1 Types of Attributes------</a:t>
            </a:r>
            <a:endParaRPr lang="en-US" sz="2800" b="1" dirty="0">
              <a:solidFill>
                <a:srgbClr val="FF0000"/>
              </a:solidFill>
              <a:latin typeface="Times New Roman" pitchFamily="18" charset="0"/>
              <a:cs typeface="Times New Roman" pitchFamily="18" charset="0"/>
            </a:endParaRPr>
          </a:p>
        </p:txBody>
      </p:sp>
      <p:pic>
        <p:nvPicPr>
          <p:cNvPr id="4" name="Picture 2" descr="D:\McFadden Slides\slide files 3 4 5 6\03_09a.p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335" y="3286134"/>
            <a:ext cx="5822420" cy="3415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7151426" y="4879369"/>
            <a:ext cx="3916908" cy="461665"/>
          </a:xfrm>
          <a:prstGeom prst="rect">
            <a:avLst/>
          </a:prstGeom>
          <a:noFill/>
        </p:spPr>
        <p:txBody>
          <a:bodyPr wrap="square" rtlCol="0">
            <a:spAutoFit/>
          </a:bodyPr>
          <a:lstStyle/>
          <a:p>
            <a:pPr algn="just">
              <a:buFont typeface="Wingdings" panose="05000000000000000000" pitchFamily="2" charset="2"/>
              <a:buChar char="ü"/>
            </a:pPr>
            <a:r>
              <a:rPr lang="en-US" sz="2400" b="1" i="1" dirty="0">
                <a:solidFill>
                  <a:srgbClr val="0000FF"/>
                </a:solidFill>
                <a:latin typeface="Times New Roman" pitchFamily="18" charset="0"/>
                <a:cs typeface="Times New Roman" pitchFamily="18" charset="0"/>
              </a:rPr>
              <a:t>(a) Simple key attribute</a:t>
            </a:r>
          </a:p>
        </p:txBody>
      </p:sp>
      <p:sp>
        <p:nvSpPr>
          <p:cNvPr id="2" name="Slide Number Placeholder 1"/>
          <p:cNvSpPr>
            <a:spLocks noGrp="1"/>
          </p:cNvSpPr>
          <p:nvPr>
            <p:ph type="sldNum" sz="quarter" idx="12"/>
          </p:nvPr>
        </p:nvSpPr>
        <p:spPr/>
        <p:txBody>
          <a:bodyPr/>
          <a:lstStyle/>
          <a:p>
            <a:fld id="{B1425EC7-0A61-4F27-A72D-EAE5D0C457C9}" type="slidenum">
              <a:rPr lang="en-GB" smtClean="0"/>
              <a:t>17</a:t>
            </a:fld>
            <a:endParaRPr lang="en-GB"/>
          </a:p>
        </p:txBody>
      </p:sp>
    </p:spTree>
    <p:extLst>
      <p:ext uri="{BB962C8B-B14F-4D97-AF65-F5344CB8AC3E}">
        <p14:creationId xmlns:p14="http://schemas.microsoft.com/office/powerpoint/2010/main" val="1595940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0" y="391887"/>
            <a:ext cx="12192000" cy="6466113"/>
          </a:xfrm>
        </p:spPr>
        <p:txBody>
          <a:bodyPr>
            <a:noAutofit/>
          </a:bodyPr>
          <a:lstStyle/>
          <a:p>
            <a:pPr algn="just">
              <a:lnSpc>
                <a:spcPct val="150000"/>
              </a:lnSpc>
              <a:spcBef>
                <a:spcPts val="0"/>
              </a:spcBef>
              <a:buFont typeface="Wingdings" panose="05000000000000000000" pitchFamily="2" charset="2"/>
              <a:buChar char="Ø"/>
            </a:pPr>
            <a:r>
              <a:rPr lang="en-US" dirty="0">
                <a:latin typeface="Times New Roman" pitchFamily="18" charset="0"/>
                <a:cs typeface="Times New Roman" pitchFamily="18" charset="0"/>
              </a:rPr>
              <a:t>Ideally, an entity </a:t>
            </a:r>
            <a:r>
              <a:rPr lang="en-US" b="1" dirty="0">
                <a:latin typeface="Times New Roman" pitchFamily="18" charset="0"/>
                <a:cs typeface="Times New Roman" pitchFamily="18" charset="0"/>
              </a:rPr>
              <a:t>identifier</a:t>
            </a:r>
            <a:r>
              <a:rPr lang="en-US" dirty="0">
                <a:latin typeface="Times New Roman" pitchFamily="18" charset="0"/>
                <a:cs typeface="Times New Roman" pitchFamily="18" charset="0"/>
              </a:rPr>
              <a:t> is composed of only a </a:t>
            </a:r>
            <a:r>
              <a:rPr lang="en-US" b="1" dirty="0">
                <a:solidFill>
                  <a:srgbClr val="0000FF"/>
                </a:solidFill>
                <a:latin typeface="Times New Roman" pitchFamily="18" charset="0"/>
                <a:cs typeface="Times New Roman" pitchFamily="18" charset="0"/>
              </a:rPr>
              <a:t>single attribute</a:t>
            </a:r>
            <a:r>
              <a:rPr lang="en-US" dirty="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However, it is possible to use a </a:t>
            </a:r>
            <a:r>
              <a:rPr lang="en-US" b="1" dirty="0">
                <a:solidFill>
                  <a:srgbClr val="0000FF"/>
                </a:solidFill>
                <a:latin typeface="Times New Roman" pitchFamily="18" charset="0"/>
                <a:cs typeface="Times New Roman" pitchFamily="18" charset="0"/>
              </a:rPr>
              <a:t>composite identifier</a:t>
            </a:r>
            <a:r>
              <a:rPr lang="en-US" dirty="0">
                <a:latin typeface="Times New Roman" pitchFamily="18" charset="0"/>
                <a:cs typeface="Times New Roman" pitchFamily="18" charset="0"/>
              </a:rPr>
              <a:t>, that is, a </a:t>
            </a:r>
            <a:r>
              <a:rPr lang="en-US" b="1" dirty="0">
                <a:solidFill>
                  <a:srgbClr val="CC0099"/>
                </a:solidFill>
                <a:latin typeface="Times New Roman" pitchFamily="18" charset="0"/>
                <a:cs typeface="Times New Roman" pitchFamily="18" charset="0"/>
              </a:rPr>
              <a:t>primary key composed </a:t>
            </a:r>
            <a:r>
              <a:rPr lang="en-US" dirty="0">
                <a:latin typeface="Times New Roman" pitchFamily="18" charset="0"/>
                <a:cs typeface="Times New Roman" pitchFamily="18" charset="0"/>
              </a:rPr>
              <a:t>of</a:t>
            </a:r>
            <a:r>
              <a:rPr lang="en-US" b="1" dirty="0">
                <a:solidFill>
                  <a:srgbClr val="CC0099"/>
                </a:solidFill>
                <a:latin typeface="Times New Roman" pitchFamily="18" charset="0"/>
                <a:cs typeface="Times New Roman" pitchFamily="18" charset="0"/>
              </a:rPr>
              <a:t> more than </a:t>
            </a:r>
            <a:r>
              <a:rPr lang="en-US" dirty="0">
                <a:latin typeface="Times New Roman" pitchFamily="18" charset="0"/>
                <a:cs typeface="Times New Roman" pitchFamily="18" charset="0"/>
              </a:rPr>
              <a:t>one</a:t>
            </a:r>
            <a:r>
              <a:rPr lang="en-US" b="1" dirty="0">
                <a:solidFill>
                  <a:srgbClr val="CC0099"/>
                </a:solidFill>
                <a:latin typeface="Times New Roman" pitchFamily="18" charset="0"/>
                <a:cs typeface="Times New Roman" pitchFamily="18" charset="0"/>
              </a:rPr>
              <a:t> attribute</a:t>
            </a:r>
            <a:r>
              <a:rPr lang="en-US" dirty="0">
                <a:latin typeface="Times New Roman" pitchFamily="18" charset="0"/>
                <a:cs typeface="Times New Roman" pitchFamily="18" charset="0"/>
              </a:rPr>
              <a:t>. </a:t>
            </a:r>
          </a:p>
          <a:p>
            <a:pPr algn="just">
              <a:lnSpc>
                <a:spcPct val="150000"/>
              </a:lnSpc>
              <a:spcBef>
                <a:spcPts val="0"/>
              </a:spcBef>
              <a:buFont typeface="Wingdings" panose="05000000000000000000" pitchFamily="2" charset="2"/>
              <a:buChar char="Ø"/>
            </a:pPr>
            <a:r>
              <a:rPr lang="en-US" dirty="0">
                <a:latin typeface="Times New Roman" pitchFamily="18" charset="0"/>
                <a:cs typeface="Times New Roman" pitchFamily="18" charset="0"/>
              </a:rPr>
              <a:t>A </a:t>
            </a:r>
            <a:r>
              <a:rPr lang="en-US" b="1" dirty="0">
                <a:solidFill>
                  <a:srgbClr val="0000FF"/>
                </a:solidFill>
                <a:latin typeface="Times New Roman" pitchFamily="18" charset="0"/>
                <a:cs typeface="Times New Roman" pitchFamily="18" charset="0"/>
              </a:rPr>
              <a:t>Composite Identifier </a:t>
            </a:r>
            <a:r>
              <a:rPr lang="en-US" dirty="0">
                <a:latin typeface="Times New Roman" pitchFamily="18" charset="0"/>
                <a:cs typeface="Times New Roman" pitchFamily="18" charset="0"/>
              </a:rPr>
              <a:t>is when there is </a:t>
            </a:r>
            <a:r>
              <a:rPr lang="en-US" b="1" dirty="0">
                <a:latin typeface="Times New Roman" pitchFamily="18" charset="0"/>
                <a:cs typeface="Times New Roman" pitchFamily="18" charset="0"/>
              </a:rPr>
              <a:t>no single</a:t>
            </a:r>
            <a:r>
              <a:rPr lang="en-US" dirty="0">
                <a:latin typeface="Times New Roman" pitchFamily="18" charset="0"/>
                <a:cs typeface="Times New Roman" pitchFamily="18" charset="0"/>
              </a:rPr>
              <a:t> (or </a:t>
            </a:r>
            <a:r>
              <a:rPr lang="en-US" b="1" dirty="0">
                <a:latin typeface="Times New Roman" pitchFamily="18" charset="0"/>
                <a:cs typeface="Times New Roman" pitchFamily="18" charset="0"/>
              </a:rPr>
              <a:t>atomic</a:t>
            </a:r>
            <a:r>
              <a:rPr lang="en-US" dirty="0">
                <a:latin typeface="Times New Roman" pitchFamily="18" charset="0"/>
                <a:cs typeface="Times New Roman" pitchFamily="18" charset="0"/>
              </a:rPr>
              <a:t>) that can serve as an </a:t>
            </a:r>
            <a:r>
              <a:rPr lang="en-US" b="1" dirty="0">
                <a:latin typeface="Times New Roman" pitchFamily="18" charset="0"/>
                <a:cs typeface="Times New Roman" pitchFamily="18" charset="0"/>
              </a:rPr>
              <a:t>identifier</a:t>
            </a:r>
          </a:p>
          <a:p>
            <a:pPr algn="just">
              <a:lnSpc>
                <a:spcPct val="150000"/>
              </a:lnSpc>
              <a:spcBef>
                <a:spcPts val="0"/>
              </a:spcBef>
              <a:buFont typeface="Wingdings" pitchFamily="2" charset="2"/>
              <a:buChar char="§"/>
            </a:pPr>
            <a:r>
              <a:rPr lang="en-US" b="1" dirty="0" err="1">
                <a:solidFill>
                  <a:srgbClr val="CC0099"/>
                </a:solidFill>
                <a:latin typeface="Times New Roman" pitchFamily="18" charset="0"/>
                <a:cs typeface="Times New Roman" pitchFamily="18" charset="0"/>
              </a:rPr>
              <a:t>Flight_ID</a:t>
            </a:r>
            <a:r>
              <a:rPr lang="en-US" b="1" dirty="0">
                <a:solidFill>
                  <a:srgbClr val="CC0099"/>
                </a:solidFill>
                <a:latin typeface="Times New Roman" pitchFamily="18" charset="0"/>
                <a:cs typeface="Times New Roman" pitchFamily="18" charset="0"/>
              </a:rPr>
              <a:t> </a:t>
            </a:r>
            <a:r>
              <a:rPr lang="en-US" dirty="0">
                <a:latin typeface="Times New Roman" pitchFamily="18" charset="0"/>
                <a:cs typeface="Times New Roman" pitchFamily="18" charset="0"/>
              </a:rPr>
              <a:t>is a </a:t>
            </a:r>
            <a:r>
              <a:rPr lang="en-US" b="1" dirty="0">
                <a:latin typeface="Times New Roman" pitchFamily="18" charset="0"/>
                <a:cs typeface="Times New Roman" pitchFamily="18" charset="0"/>
              </a:rPr>
              <a:t>composite</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identifier</a:t>
            </a:r>
            <a:r>
              <a:rPr lang="en-US" dirty="0">
                <a:latin typeface="Times New Roman" pitchFamily="18" charset="0"/>
                <a:cs typeface="Times New Roman" pitchFamily="18" charset="0"/>
              </a:rPr>
              <a:t> that has </a:t>
            </a:r>
            <a:r>
              <a:rPr lang="en-US" b="1" dirty="0">
                <a:solidFill>
                  <a:srgbClr val="6600CC"/>
                </a:solidFill>
                <a:latin typeface="Times New Roman" pitchFamily="18" charset="0"/>
                <a:cs typeface="Times New Roman" pitchFamily="18" charset="0"/>
              </a:rPr>
              <a:t>component</a:t>
            </a:r>
            <a:r>
              <a:rPr lang="en-US" dirty="0">
                <a:latin typeface="Times New Roman" pitchFamily="18" charset="0"/>
                <a:cs typeface="Times New Roman" pitchFamily="18" charset="0"/>
              </a:rPr>
              <a:t> </a:t>
            </a:r>
            <a:r>
              <a:rPr lang="en-US" b="1" dirty="0">
                <a:solidFill>
                  <a:srgbClr val="6600CC"/>
                </a:solidFill>
                <a:latin typeface="Times New Roman" pitchFamily="18" charset="0"/>
                <a:cs typeface="Times New Roman" pitchFamily="18" charset="0"/>
              </a:rPr>
              <a:t>attributes</a:t>
            </a:r>
            <a:r>
              <a:rPr lang="en-US" dirty="0">
                <a:latin typeface="Times New Roman" pitchFamily="18" charset="0"/>
                <a:cs typeface="Times New Roman" pitchFamily="18" charset="0"/>
              </a:rPr>
              <a:t> </a:t>
            </a:r>
            <a:r>
              <a:rPr lang="en-US" b="1" dirty="0" err="1">
                <a:solidFill>
                  <a:srgbClr val="CC0099"/>
                </a:solidFill>
                <a:latin typeface="Times New Roman" pitchFamily="18" charset="0"/>
                <a:cs typeface="Times New Roman" pitchFamily="18" charset="0"/>
              </a:rPr>
              <a:t>Flight_Number</a:t>
            </a:r>
            <a:r>
              <a:rPr lang="en-US" b="1" dirty="0">
                <a:solidFill>
                  <a:srgbClr val="CC0099"/>
                </a:solidFill>
                <a:latin typeface="Times New Roman" pitchFamily="18" charset="0"/>
                <a:cs typeface="Times New Roman" pitchFamily="18" charset="0"/>
              </a:rPr>
              <a:t> </a:t>
            </a:r>
            <a:r>
              <a:rPr lang="en-US" dirty="0">
                <a:latin typeface="Times New Roman" pitchFamily="18" charset="0"/>
                <a:cs typeface="Times New Roman" pitchFamily="18" charset="0"/>
              </a:rPr>
              <a:t>and</a:t>
            </a:r>
            <a:r>
              <a:rPr lang="en-US" b="1" dirty="0">
                <a:solidFill>
                  <a:srgbClr val="CC0099"/>
                </a:solidFill>
                <a:latin typeface="Times New Roman" pitchFamily="18" charset="0"/>
                <a:cs typeface="Times New Roman" pitchFamily="18" charset="0"/>
              </a:rPr>
              <a:t> Date</a:t>
            </a:r>
            <a:r>
              <a:rPr lang="en-US" dirty="0">
                <a:latin typeface="Times New Roman" pitchFamily="18" charset="0"/>
                <a:cs typeface="Times New Roman" pitchFamily="18" charset="0"/>
              </a:rPr>
              <a:t>– this combination is required to </a:t>
            </a:r>
            <a:r>
              <a:rPr lang="en-US" b="1" dirty="0">
                <a:solidFill>
                  <a:srgbClr val="FF0000"/>
                </a:solidFill>
                <a:latin typeface="Times New Roman" pitchFamily="18" charset="0"/>
                <a:cs typeface="Times New Roman" pitchFamily="18" charset="0"/>
              </a:rPr>
              <a:t>uniquely</a:t>
            </a:r>
            <a:r>
              <a:rPr lang="en-US" dirty="0">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identify</a:t>
            </a:r>
            <a:r>
              <a:rPr lang="en-US" dirty="0">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individual</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occurrences</a:t>
            </a:r>
            <a:r>
              <a:rPr lang="en-US" dirty="0">
                <a:latin typeface="Times New Roman" pitchFamily="18" charset="0"/>
                <a:cs typeface="Times New Roman" pitchFamily="18" charset="0"/>
              </a:rPr>
              <a:t> of </a:t>
            </a:r>
            <a:r>
              <a:rPr lang="en-US" b="1" dirty="0">
                <a:latin typeface="Times New Roman" pitchFamily="18" charset="0"/>
                <a:cs typeface="Times New Roman" pitchFamily="18" charset="0"/>
              </a:rPr>
              <a:t>Flight</a:t>
            </a:r>
            <a:r>
              <a:rPr lang="en-US" dirty="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b="1" dirty="0" err="1">
                <a:latin typeface="Times New Roman" pitchFamily="18" charset="0"/>
                <a:cs typeface="Times New Roman" pitchFamily="18" charset="0"/>
              </a:rPr>
              <a:t>Flight_ID</a:t>
            </a:r>
            <a:r>
              <a:rPr lang="en-US" dirty="0">
                <a:latin typeface="Times New Roman" pitchFamily="18" charset="0"/>
                <a:cs typeface="Times New Roman" pitchFamily="18" charset="0"/>
              </a:rPr>
              <a:t> is </a:t>
            </a:r>
            <a:r>
              <a:rPr lang="en-US" b="1" dirty="0">
                <a:latin typeface="Times New Roman" pitchFamily="18" charset="0"/>
                <a:cs typeface="Times New Roman" pitchFamily="18" charset="0"/>
              </a:rPr>
              <a:t>underlined</a:t>
            </a:r>
            <a:r>
              <a:rPr lang="en-US" dirty="0">
                <a:latin typeface="Times New Roman" pitchFamily="18" charset="0"/>
                <a:cs typeface="Times New Roman" pitchFamily="18" charset="0"/>
              </a:rPr>
              <a:t>, while its </a:t>
            </a:r>
            <a:r>
              <a:rPr lang="en-US" b="1" dirty="0">
                <a:solidFill>
                  <a:srgbClr val="800000"/>
                </a:solidFill>
                <a:latin typeface="Times New Roman" pitchFamily="18" charset="0"/>
                <a:cs typeface="Times New Roman" pitchFamily="18" charset="0"/>
              </a:rPr>
              <a:t>components</a:t>
            </a:r>
            <a:r>
              <a:rPr lang="en-US" dirty="0">
                <a:latin typeface="Times New Roman" pitchFamily="18" charset="0"/>
                <a:cs typeface="Times New Roman" pitchFamily="18" charset="0"/>
              </a:rPr>
              <a:t> are </a:t>
            </a:r>
            <a:r>
              <a:rPr lang="en-US" b="1" dirty="0">
                <a:solidFill>
                  <a:srgbClr val="800000"/>
                </a:solidFill>
                <a:latin typeface="Times New Roman" pitchFamily="18" charset="0"/>
                <a:cs typeface="Times New Roman" pitchFamily="18" charset="0"/>
              </a:rPr>
              <a:t>not</a:t>
            </a:r>
            <a:r>
              <a:rPr lang="en-US" dirty="0">
                <a:latin typeface="Times New Roman" pitchFamily="18" charset="0"/>
                <a:cs typeface="Times New Roman" pitchFamily="18" charset="0"/>
              </a:rPr>
              <a:t> .</a:t>
            </a:r>
          </a:p>
        </p:txBody>
      </p:sp>
      <p:sp>
        <p:nvSpPr>
          <p:cNvPr id="19460" name="Rectangle 2"/>
          <p:cNvSpPr>
            <a:spLocks noGrp="1" noChangeArrowheads="1"/>
          </p:cNvSpPr>
          <p:nvPr>
            <p:ph type="title"/>
          </p:nvPr>
        </p:nvSpPr>
        <p:spPr>
          <a:xfrm>
            <a:off x="1825626" y="1"/>
            <a:ext cx="7204075" cy="391886"/>
          </a:xfrm>
        </p:spPr>
        <p:txBody>
          <a:bodyPr>
            <a:noAutofit/>
          </a:bodyPr>
          <a:lstStyle/>
          <a:p>
            <a:pPr algn="ctr">
              <a:spcBef>
                <a:spcPts val="0"/>
              </a:spcBef>
            </a:pPr>
            <a:r>
              <a:rPr lang="en-US" altLang="en-US" sz="2800" b="1" dirty="0">
                <a:solidFill>
                  <a:srgbClr val="FF0000"/>
                </a:solidFill>
                <a:latin typeface="Times New Roman" panose="02020603050405020304" pitchFamily="18" charset="0"/>
                <a:cs typeface="Times New Roman" panose="02020603050405020304" pitchFamily="18" charset="0"/>
              </a:rPr>
              <a:t>3.5.1 Types of Attributes------</a:t>
            </a:r>
            <a:endParaRPr lang="en-US" sz="2800" b="1" dirty="0">
              <a:solidFill>
                <a:srgbClr val="FF0000"/>
              </a:solidFill>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B1425EC7-0A61-4F27-A72D-EAE5D0C457C9}" type="slidenum">
              <a:rPr lang="en-GB" smtClean="0"/>
              <a:t>18</a:t>
            </a:fld>
            <a:endParaRPr lang="en-GB"/>
          </a:p>
        </p:txBody>
      </p:sp>
    </p:spTree>
    <p:extLst>
      <p:ext uri="{BB962C8B-B14F-4D97-AF65-F5344CB8AC3E}">
        <p14:creationId xmlns:p14="http://schemas.microsoft.com/office/powerpoint/2010/main" val="2044854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0" y="391887"/>
            <a:ext cx="12192000" cy="6466113"/>
          </a:xfrm>
        </p:spPr>
        <p:txBody>
          <a:bodyPr>
            <a:noAutofit/>
          </a:bodyPr>
          <a:lstStyle/>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If the </a:t>
            </a:r>
            <a:r>
              <a:rPr lang="en-US" b="1" dirty="0" err="1">
                <a:latin typeface="Times New Roman" pitchFamily="18" charset="0"/>
                <a:cs typeface="Times New Roman" pitchFamily="18" charset="0"/>
              </a:rPr>
              <a:t>Flight_ID</a:t>
            </a:r>
            <a:r>
              <a:rPr lang="en-US" b="1" dirty="0">
                <a:latin typeface="Times New Roman" pitchFamily="18" charset="0"/>
                <a:cs typeface="Times New Roman" pitchFamily="18" charset="0"/>
              </a:rPr>
              <a:t> attribute </a:t>
            </a:r>
            <a:r>
              <a:rPr lang="en-US" dirty="0">
                <a:latin typeface="Times New Roman" pitchFamily="18" charset="0"/>
                <a:cs typeface="Times New Roman" pitchFamily="18" charset="0"/>
              </a:rPr>
              <a:t>is </a:t>
            </a:r>
            <a:r>
              <a:rPr lang="en-US" b="1" dirty="0">
                <a:latin typeface="Times New Roman" pitchFamily="18" charset="0"/>
                <a:cs typeface="Times New Roman" pitchFamily="18" charset="0"/>
              </a:rPr>
              <a:t>deleted</a:t>
            </a:r>
            <a:r>
              <a:rPr lang="en-US" dirty="0">
                <a:latin typeface="Times New Roman" pitchFamily="18" charset="0"/>
                <a:cs typeface="Times New Roman" pitchFamily="18" charset="0"/>
              </a:rPr>
              <a:t> from </a:t>
            </a:r>
            <a:r>
              <a:rPr lang="en-US" b="1" dirty="0">
                <a:solidFill>
                  <a:srgbClr val="0000CC"/>
                </a:solidFill>
                <a:latin typeface="Times New Roman" pitchFamily="18" charset="0"/>
                <a:cs typeface="Times New Roman" pitchFamily="18" charset="0"/>
              </a:rPr>
              <a:t>FLIGHT entity</a:t>
            </a:r>
            <a:r>
              <a:rPr lang="en-US" dirty="0">
                <a:latin typeface="Times New Roman" pitchFamily="18" charset="0"/>
                <a:cs typeface="Times New Roman" pitchFamily="18" charset="0"/>
              </a:rPr>
              <a:t>, the </a:t>
            </a:r>
            <a:r>
              <a:rPr lang="en-US" b="1" dirty="0">
                <a:solidFill>
                  <a:srgbClr val="6600CC"/>
                </a:solidFill>
                <a:latin typeface="Times New Roman" pitchFamily="18" charset="0"/>
                <a:cs typeface="Times New Roman" pitchFamily="18" charset="0"/>
              </a:rPr>
              <a:t>candidate keys </a:t>
            </a:r>
            <a:r>
              <a:rPr lang="en-US" dirty="0">
                <a:latin typeface="Times New Roman" pitchFamily="18" charset="0"/>
                <a:cs typeface="Times New Roman" pitchFamily="18" charset="0"/>
              </a:rPr>
              <a:t>(</a:t>
            </a:r>
            <a:r>
              <a:rPr lang="en-US" b="1" dirty="0" err="1">
                <a:solidFill>
                  <a:srgbClr val="800000"/>
                </a:solidFill>
                <a:latin typeface="Times New Roman" pitchFamily="18" charset="0"/>
                <a:cs typeface="Times New Roman" pitchFamily="18" charset="0"/>
              </a:rPr>
              <a:t>Flight_Number</a:t>
            </a:r>
            <a:r>
              <a:rPr lang="en-US" dirty="0">
                <a:latin typeface="Times New Roman" pitchFamily="18" charset="0"/>
                <a:cs typeface="Times New Roman" pitchFamily="18" charset="0"/>
              </a:rPr>
              <a:t> and  </a:t>
            </a:r>
            <a:r>
              <a:rPr lang="en-US" b="1" dirty="0">
                <a:solidFill>
                  <a:srgbClr val="800000"/>
                </a:solidFill>
                <a:latin typeface="Times New Roman" pitchFamily="18" charset="0"/>
                <a:cs typeface="Times New Roman" pitchFamily="18" charset="0"/>
              </a:rPr>
              <a:t>Date</a:t>
            </a:r>
            <a:r>
              <a:rPr lang="en-US" dirty="0">
                <a:latin typeface="Times New Roman" pitchFamily="18" charset="0"/>
                <a:cs typeface="Times New Roman" pitchFamily="18" charset="0"/>
              </a:rPr>
              <a:t>) becomes an </a:t>
            </a:r>
            <a:r>
              <a:rPr lang="en-US" b="1" dirty="0">
                <a:latin typeface="Times New Roman" pitchFamily="18" charset="0"/>
                <a:cs typeface="Times New Roman" pitchFamily="18" charset="0"/>
              </a:rPr>
              <a:t>acceptable</a:t>
            </a:r>
            <a:r>
              <a:rPr lang="en-US" dirty="0">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composite</a:t>
            </a:r>
            <a:r>
              <a:rPr lang="en-US" dirty="0">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primary</a:t>
            </a:r>
            <a:r>
              <a:rPr lang="en-US" dirty="0">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key</a:t>
            </a:r>
            <a:r>
              <a:rPr lang="en-US" dirty="0">
                <a:latin typeface="Times New Roman" pitchFamily="18" charset="0"/>
                <a:cs typeface="Times New Roman" pitchFamily="18" charset="0"/>
              </a:rPr>
              <a:t>.  </a:t>
            </a:r>
          </a:p>
          <a:p>
            <a:pPr algn="just">
              <a:lnSpc>
                <a:spcPct val="150000"/>
              </a:lnSpc>
              <a:spcBef>
                <a:spcPts val="0"/>
              </a:spcBef>
              <a:buFont typeface="Wingdings" panose="05000000000000000000" pitchFamily="2" charset="2"/>
              <a:buChar char="ü"/>
            </a:pPr>
            <a:r>
              <a:rPr lang="en-US" dirty="0">
                <a:latin typeface="Times New Roman" pitchFamily="18" charset="0"/>
                <a:cs typeface="Times New Roman" pitchFamily="18" charset="0"/>
              </a:rPr>
              <a:t>The following figure shows a </a:t>
            </a:r>
            <a:r>
              <a:rPr lang="en-US" b="1" dirty="0">
                <a:solidFill>
                  <a:srgbClr val="0000CC"/>
                </a:solidFill>
                <a:latin typeface="Times New Roman" pitchFamily="18" charset="0"/>
                <a:cs typeface="Times New Roman" pitchFamily="18" charset="0"/>
              </a:rPr>
              <a:t>primary key </a:t>
            </a:r>
            <a:r>
              <a:rPr lang="en-US" b="1" dirty="0">
                <a:latin typeface="Times New Roman" pitchFamily="18" charset="0"/>
                <a:cs typeface="Times New Roman" pitchFamily="18" charset="0"/>
              </a:rPr>
              <a:t>composed</a:t>
            </a:r>
            <a:r>
              <a:rPr lang="en-US" dirty="0">
                <a:latin typeface="Times New Roman" pitchFamily="18" charset="0"/>
                <a:cs typeface="Times New Roman" pitchFamily="18" charset="0"/>
              </a:rPr>
              <a:t> of </a:t>
            </a:r>
            <a:r>
              <a:rPr lang="en-US" b="1" dirty="0">
                <a:solidFill>
                  <a:srgbClr val="800000"/>
                </a:solidFill>
                <a:latin typeface="Times New Roman" pitchFamily="18" charset="0"/>
                <a:cs typeface="Times New Roman" pitchFamily="18" charset="0"/>
              </a:rPr>
              <a:t>more</a:t>
            </a:r>
            <a:r>
              <a:rPr lang="en-US" dirty="0">
                <a:latin typeface="Times New Roman" pitchFamily="18" charset="0"/>
                <a:cs typeface="Times New Roman" pitchFamily="18" charset="0"/>
              </a:rPr>
              <a:t> than </a:t>
            </a:r>
            <a:r>
              <a:rPr lang="en-US" b="1" dirty="0">
                <a:solidFill>
                  <a:srgbClr val="800000"/>
                </a:solidFill>
                <a:latin typeface="Times New Roman" pitchFamily="18" charset="0"/>
                <a:cs typeface="Times New Roman" pitchFamily="18" charset="0"/>
              </a:rPr>
              <a:t>one</a:t>
            </a:r>
            <a:r>
              <a:rPr lang="en-US" dirty="0">
                <a:latin typeface="Times New Roman" pitchFamily="18" charset="0"/>
                <a:cs typeface="Times New Roman" pitchFamily="18" charset="0"/>
              </a:rPr>
              <a:t> </a:t>
            </a:r>
            <a:r>
              <a:rPr lang="en-US" b="1" dirty="0">
                <a:solidFill>
                  <a:srgbClr val="800000"/>
                </a:solidFill>
                <a:latin typeface="Times New Roman" pitchFamily="18" charset="0"/>
                <a:cs typeface="Times New Roman" pitchFamily="18" charset="0"/>
              </a:rPr>
              <a:t>attribute</a:t>
            </a:r>
            <a:r>
              <a:rPr lang="en-US" dirty="0">
                <a:latin typeface="Times New Roman" pitchFamily="18" charset="0"/>
                <a:cs typeface="Times New Roman" pitchFamily="18" charset="0"/>
              </a:rPr>
              <a:t>.</a:t>
            </a:r>
          </a:p>
          <a:p>
            <a:pPr marL="0" indent="0" algn="just">
              <a:lnSpc>
                <a:spcPct val="150000"/>
              </a:lnSpc>
              <a:spcBef>
                <a:spcPts val="0"/>
              </a:spcBef>
              <a:buNone/>
            </a:pPr>
            <a:endParaRPr lang="en-US" dirty="0">
              <a:latin typeface="Times New Roman" pitchFamily="18" charset="0"/>
              <a:cs typeface="Times New Roman" pitchFamily="18" charset="0"/>
            </a:endParaRPr>
          </a:p>
        </p:txBody>
      </p:sp>
      <p:sp>
        <p:nvSpPr>
          <p:cNvPr id="19460" name="Rectangle 2"/>
          <p:cNvSpPr>
            <a:spLocks noGrp="1" noChangeArrowheads="1"/>
          </p:cNvSpPr>
          <p:nvPr>
            <p:ph type="title"/>
          </p:nvPr>
        </p:nvSpPr>
        <p:spPr>
          <a:xfrm>
            <a:off x="1825626" y="1"/>
            <a:ext cx="7204075" cy="391886"/>
          </a:xfrm>
        </p:spPr>
        <p:txBody>
          <a:bodyPr>
            <a:noAutofit/>
          </a:bodyPr>
          <a:lstStyle/>
          <a:p>
            <a:pPr algn="ctr">
              <a:spcBef>
                <a:spcPts val="0"/>
              </a:spcBef>
            </a:pPr>
            <a:r>
              <a:rPr lang="en-US" altLang="en-US" sz="2800" b="1" dirty="0">
                <a:solidFill>
                  <a:srgbClr val="FF0000"/>
                </a:solidFill>
                <a:latin typeface="Times New Roman" panose="02020603050405020304" pitchFamily="18" charset="0"/>
                <a:cs typeface="Times New Roman" panose="02020603050405020304" pitchFamily="18" charset="0"/>
              </a:rPr>
              <a:t>3.5.1 Types of Attributes------</a:t>
            </a:r>
            <a:endParaRPr lang="en-US" sz="2800" b="1" dirty="0">
              <a:solidFill>
                <a:srgbClr val="FF0000"/>
              </a:solidFill>
              <a:latin typeface="Times New Roman" pitchFamily="18" charset="0"/>
              <a:cs typeface="Times New Roman" pitchFamily="18" charset="0"/>
            </a:endParaRPr>
          </a:p>
        </p:txBody>
      </p:sp>
      <p:pic>
        <p:nvPicPr>
          <p:cNvPr id="4" name="Picture 2" descr="D:\McFadden Slides\slide files 3 4 5 6\03_09b.p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5626" y="2632656"/>
            <a:ext cx="6308678" cy="4147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8436916" y="5860089"/>
            <a:ext cx="4148920" cy="830997"/>
          </a:xfrm>
          <a:prstGeom prst="rect">
            <a:avLst/>
          </a:prstGeom>
          <a:noFill/>
        </p:spPr>
        <p:txBody>
          <a:bodyPr wrap="square" rtlCol="0">
            <a:spAutoFit/>
          </a:bodyPr>
          <a:lstStyle/>
          <a:p>
            <a:r>
              <a:rPr lang="en-US" sz="2400" b="1" i="1" dirty="0">
                <a:solidFill>
                  <a:srgbClr val="0000FF"/>
                </a:solidFill>
                <a:latin typeface="Times New Roman" pitchFamily="18" charset="0"/>
                <a:cs typeface="Times New Roman" pitchFamily="18" charset="0"/>
              </a:rPr>
              <a:t>(b) Composite key attribute</a:t>
            </a:r>
            <a:br>
              <a:rPr lang="en-US" sz="2400" b="1" i="1" dirty="0">
                <a:solidFill>
                  <a:srgbClr val="0000FF"/>
                </a:solidFill>
                <a:latin typeface="Times New Roman" pitchFamily="18" charset="0"/>
                <a:cs typeface="Times New Roman" pitchFamily="18" charset="0"/>
              </a:rPr>
            </a:br>
            <a:endParaRPr lang="en-GB" sz="2400" dirty="0"/>
          </a:p>
        </p:txBody>
      </p:sp>
      <p:sp>
        <p:nvSpPr>
          <p:cNvPr id="3" name="Slide Number Placeholder 2"/>
          <p:cNvSpPr>
            <a:spLocks noGrp="1"/>
          </p:cNvSpPr>
          <p:nvPr>
            <p:ph type="sldNum" sz="quarter" idx="12"/>
          </p:nvPr>
        </p:nvSpPr>
        <p:spPr/>
        <p:txBody>
          <a:bodyPr/>
          <a:lstStyle/>
          <a:p>
            <a:fld id="{B1425EC7-0A61-4F27-A72D-EAE5D0C457C9}" type="slidenum">
              <a:rPr lang="en-GB" smtClean="0"/>
              <a:t>19</a:t>
            </a:fld>
            <a:endParaRPr lang="en-GB"/>
          </a:p>
        </p:txBody>
      </p:sp>
    </p:spTree>
    <p:extLst>
      <p:ext uri="{BB962C8B-B14F-4D97-AF65-F5344CB8AC3E}">
        <p14:creationId xmlns:p14="http://schemas.microsoft.com/office/powerpoint/2010/main" val="3365859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a:xfrm>
            <a:off x="1774825" y="303213"/>
            <a:ext cx="8534400" cy="842962"/>
          </a:xfrm>
        </p:spPr>
        <p:txBody>
          <a:bodyPr>
            <a:normAutofit/>
          </a:bodyPr>
          <a:lstStyle/>
          <a:p>
            <a:pPr algn="ctr" eaLnBrk="1" hangingPunct="1"/>
            <a:r>
              <a:rPr lang="en-US" altLang="en-US" sz="3200" b="1" dirty="0">
                <a:latin typeface="Times New Roman" panose="02020603050405020304" pitchFamily="18" charset="0"/>
                <a:cs typeface="Times New Roman" panose="02020603050405020304" pitchFamily="18" charset="0"/>
              </a:rPr>
              <a:t>Chapter Outline</a:t>
            </a:r>
          </a:p>
        </p:txBody>
      </p:sp>
      <p:sp>
        <p:nvSpPr>
          <p:cNvPr id="16387" name="Rectangle 5"/>
          <p:cNvSpPr>
            <a:spLocks noGrp="1" noChangeArrowheads="1"/>
          </p:cNvSpPr>
          <p:nvPr>
            <p:ph idx="1"/>
          </p:nvPr>
        </p:nvSpPr>
        <p:spPr>
          <a:xfrm>
            <a:off x="188686" y="1143000"/>
            <a:ext cx="9964964" cy="5468938"/>
          </a:xfrm>
        </p:spPr>
        <p:txBody>
          <a:bodyPr>
            <a:normAutofit lnSpcReduction="10000"/>
          </a:bodyPr>
          <a:lstStyle/>
          <a:p>
            <a:pPr eaLnBrk="1" hangingPunct="1">
              <a:lnSpc>
                <a:spcPct val="150000"/>
              </a:lnSpc>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Example Database Application (COMPANY)</a:t>
            </a:r>
          </a:p>
          <a:p>
            <a:pPr eaLnBrk="1" hangingPunct="1">
              <a:lnSpc>
                <a:spcPct val="150000"/>
              </a:lnSpc>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ER Model Concepts</a:t>
            </a:r>
          </a:p>
          <a:p>
            <a:pPr lvl="1" eaLnBrk="1" hangingPunct="1">
              <a:lnSpc>
                <a:spcPct val="150000"/>
              </a:lnSpc>
              <a:buFont typeface="Wingdings" panose="05000000000000000000" pitchFamily="2" charset="2"/>
              <a:buChar char="ü"/>
            </a:pPr>
            <a:r>
              <a:rPr lang="en-US" altLang="en-US" dirty="0">
                <a:latin typeface="Times New Roman" panose="02020603050405020304" pitchFamily="18" charset="0"/>
                <a:cs typeface="Times New Roman" panose="02020603050405020304" pitchFamily="18" charset="0"/>
              </a:rPr>
              <a:t>Entities and Attributes</a:t>
            </a:r>
          </a:p>
          <a:p>
            <a:pPr lvl="1" eaLnBrk="1" hangingPunct="1">
              <a:lnSpc>
                <a:spcPct val="150000"/>
              </a:lnSpc>
              <a:buFont typeface="Wingdings" panose="05000000000000000000" pitchFamily="2" charset="2"/>
              <a:buChar char="ü"/>
            </a:pPr>
            <a:r>
              <a:rPr lang="en-US" altLang="en-US" dirty="0">
                <a:latin typeface="Times New Roman" panose="02020603050405020304" pitchFamily="18" charset="0"/>
                <a:cs typeface="Times New Roman" panose="02020603050405020304" pitchFamily="18" charset="0"/>
              </a:rPr>
              <a:t>Entity Types, Value Sets, and Key Attributes</a:t>
            </a:r>
          </a:p>
          <a:p>
            <a:pPr lvl="1" eaLnBrk="1" hangingPunct="1">
              <a:lnSpc>
                <a:spcPct val="150000"/>
              </a:lnSpc>
              <a:buFont typeface="Wingdings" panose="05000000000000000000" pitchFamily="2" charset="2"/>
              <a:buChar char="ü"/>
            </a:pPr>
            <a:r>
              <a:rPr lang="en-US" altLang="en-US" dirty="0">
                <a:latin typeface="Times New Roman" panose="02020603050405020304" pitchFamily="18" charset="0"/>
                <a:cs typeface="Times New Roman" panose="02020603050405020304" pitchFamily="18" charset="0"/>
              </a:rPr>
              <a:t>Relationships and Relationship Types</a:t>
            </a:r>
          </a:p>
          <a:p>
            <a:pPr lvl="1" eaLnBrk="1" hangingPunct="1">
              <a:lnSpc>
                <a:spcPct val="150000"/>
              </a:lnSpc>
              <a:buFont typeface="Wingdings" panose="05000000000000000000" pitchFamily="2" charset="2"/>
              <a:buChar char="ü"/>
            </a:pPr>
            <a:r>
              <a:rPr lang="en-US" altLang="en-US" dirty="0">
                <a:latin typeface="Times New Roman" panose="02020603050405020304" pitchFamily="18" charset="0"/>
                <a:cs typeface="Times New Roman" panose="02020603050405020304" pitchFamily="18" charset="0"/>
              </a:rPr>
              <a:t>Weak Entity Types</a:t>
            </a:r>
          </a:p>
          <a:p>
            <a:pPr eaLnBrk="1" hangingPunct="1">
              <a:lnSpc>
                <a:spcPct val="150000"/>
              </a:lnSpc>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ER Diagrams - Notation</a:t>
            </a:r>
          </a:p>
          <a:p>
            <a:pPr eaLnBrk="1" hangingPunct="1">
              <a:lnSpc>
                <a:spcPct val="150000"/>
              </a:lnSpc>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Extended ER Diagram</a:t>
            </a:r>
          </a:p>
          <a:p>
            <a:pPr eaLnBrk="1" hangingPunct="1">
              <a:lnSpc>
                <a:spcPct val="150000"/>
              </a:lnSpc>
              <a:buFont typeface="Wingdings" panose="05000000000000000000" pitchFamily="2" charset="2"/>
              <a:buChar char="§"/>
            </a:pPr>
            <a:endParaRPr lang="en-US" altLang="en-US"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1425EC7-0A61-4F27-A72D-EAE5D0C457C9}" type="slidenum">
              <a:rPr lang="en-GB" smtClean="0"/>
              <a:t>2</a:t>
            </a:fld>
            <a:endParaRPr lang="en-GB"/>
          </a:p>
        </p:txBody>
      </p:sp>
    </p:spTree>
    <p:extLst>
      <p:ext uri="{BB962C8B-B14F-4D97-AF65-F5344CB8AC3E}">
        <p14:creationId xmlns:p14="http://schemas.microsoft.com/office/powerpoint/2010/main" val="1413687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0" y="391887"/>
            <a:ext cx="12192000" cy="6466113"/>
          </a:xfrm>
        </p:spPr>
        <p:txBody>
          <a:bodyPr>
            <a:noAutofit/>
          </a:bodyPr>
          <a:lstStyle/>
          <a:p>
            <a:pPr marL="0" indent="0" algn="just">
              <a:lnSpc>
                <a:spcPct val="150000"/>
              </a:lnSpc>
              <a:spcBef>
                <a:spcPts val="0"/>
              </a:spcBef>
              <a:buNone/>
            </a:pPr>
            <a:r>
              <a:rPr lang="en-US" b="1" dirty="0">
                <a:solidFill>
                  <a:srgbClr val="0000FF"/>
                </a:solidFill>
                <a:latin typeface="Times New Roman" panose="02020603050405020304" pitchFamily="18" charset="0"/>
                <a:cs typeface="Times New Roman" pitchFamily="18" charset="0"/>
              </a:rPr>
              <a:t>4. Single versus Multivalued Attributes</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A </a:t>
            </a:r>
            <a:r>
              <a:rPr lang="en-US" b="1" dirty="0">
                <a:solidFill>
                  <a:srgbClr val="800000"/>
                </a:solidFill>
                <a:latin typeface="Times New Roman" pitchFamily="18" charset="0"/>
                <a:cs typeface="Times New Roman" pitchFamily="18" charset="0"/>
              </a:rPr>
              <a:t>single-valued attribute </a:t>
            </a:r>
            <a:r>
              <a:rPr lang="en-US" dirty="0">
                <a:latin typeface="Times New Roman" pitchFamily="18" charset="0"/>
                <a:cs typeface="Times New Roman" pitchFamily="18" charset="0"/>
              </a:rPr>
              <a:t>is an attribute that can have only a </a:t>
            </a:r>
            <a:r>
              <a:rPr lang="en-US" b="1" dirty="0">
                <a:solidFill>
                  <a:srgbClr val="0000FF"/>
                </a:solidFill>
                <a:latin typeface="Times New Roman" pitchFamily="18" charset="0"/>
                <a:cs typeface="Times New Roman" pitchFamily="18" charset="0"/>
              </a:rPr>
              <a:t>single value</a:t>
            </a:r>
            <a:r>
              <a:rPr lang="en-US"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b="1" dirty="0">
                <a:solidFill>
                  <a:srgbClr val="CC0099"/>
                </a:solidFill>
                <a:latin typeface="Times New Roman" pitchFamily="18" charset="0"/>
                <a:cs typeface="Times New Roman" pitchFamily="18" charset="0"/>
              </a:rPr>
              <a:t>For example, </a:t>
            </a:r>
            <a:r>
              <a:rPr lang="en-US" dirty="0">
                <a:latin typeface="Times New Roman" pitchFamily="18" charset="0"/>
                <a:cs typeface="Times New Roman" pitchFamily="18" charset="0"/>
              </a:rPr>
              <a:t>a </a:t>
            </a:r>
            <a:r>
              <a:rPr lang="en-US" b="1" dirty="0">
                <a:latin typeface="Times New Roman" pitchFamily="18" charset="0"/>
                <a:cs typeface="Times New Roman" pitchFamily="18" charset="0"/>
              </a:rPr>
              <a:t>person</a:t>
            </a:r>
            <a:r>
              <a:rPr lang="en-US" dirty="0">
                <a:latin typeface="Times New Roman" pitchFamily="18" charset="0"/>
                <a:cs typeface="Times New Roman" pitchFamily="18" charset="0"/>
              </a:rPr>
              <a:t> can have </a:t>
            </a:r>
            <a:r>
              <a:rPr lang="en-US" b="1" dirty="0">
                <a:solidFill>
                  <a:srgbClr val="660033"/>
                </a:solidFill>
                <a:latin typeface="Times New Roman" pitchFamily="18" charset="0"/>
                <a:cs typeface="Times New Roman" pitchFamily="18" charset="0"/>
              </a:rPr>
              <a:t>only</a:t>
            </a:r>
            <a:r>
              <a:rPr lang="en-US" dirty="0">
                <a:latin typeface="Times New Roman" pitchFamily="18" charset="0"/>
                <a:cs typeface="Times New Roman" pitchFamily="18" charset="0"/>
              </a:rPr>
              <a:t> one </a:t>
            </a:r>
            <a:r>
              <a:rPr lang="en-US" b="1" dirty="0">
                <a:solidFill>
                  <a:srgbClr val="660033"/>
                </a:solidFill>
                <a:latin typeface="Times New Roman" pitchFamily="18" charset="0"/>
                <a:cs typeface="Times New Roman" pitchFamily="18" charset="0"/>
              </a:rPr>
              <a:t>Social</a:t>
            </a:r>
            <a:r>
              <a:rPr lang="en-US" dirty="0">
                <a:latin typeface="Times New Roman" pitchFamily="18" charset="0"/>
                <a:cs typeface="Times New Roman" pitchFamily="18" charset="0"/>
              </a:rPr>
              <a:t> </a:t>
            </a:r>
            <a:r>
              <a:rPr lang="en-US" b="1" dirty="0">
                <a:solidFill>
                  <a:srgbClr val="660033"/>
                </a:solidFill>
                <a:latin typeface="Times New Roman" pitchFamily="18" charset="0"/>
                <a:cs typeface="Times New Roman" pitchFamily="18" charset="0"/>
              </a:rPr>
              <a:t>Security</a:t>
            </a:r>
            <a:r>
              <a:rPr lang="en-US" dirty="0">
                <a:latin typeface="Times New Roman" pitchFamily="18" charset="0"/>
                <a:cs typeface="Times New Roman" pitchFamily="18" charset="0"/>
              </a:rPr>
              <a:t> </a:t>
            </a:r>
            <a:r>
              <a:rPr lang="en-US" b="1" dirty="0">
                <a:solidFill>
                  <a:srgbClr val="660033"/>
                </a:solidFill>
                <a:latin typeface="Times New Roman" pitchFamily="18" charset="0"/>
                <a:cs typeface="Times New Roman" pitchFamily="18" charset="0"/>
              </a:rPr>
              <a:t>number</a:t>
            </a:r>
            <a:r>
              <a:rPr lang="en-US" dirty="0">
                <a:latin typeface="Times New Roman" pitchFamily="18" charset="0"/>
                <a:cs typeface="Times New Roman" pitchFamily="18" charset="0"/>
              </a:rPr>
              <a:t>, and a </a:t>
            </a:r>
            <a:r>
              <a:rPr lang="en-US" b="1" dirty="0">
                <a:latin typeface="Times New Roman" pitchFamily="18" charset="0"/>
                <a:cs typeface="Times New Roman" pitchFamily="18" charset="0"/>
              </a:rPr>
              <a:t>manufactured</a:t>
            </a:r>
            <a:r>
              <a:rPr lang="en-US" dirty="0">
                <a:latin typeface="Times New Roman" pitchFamily="18" charset="0"/>
                <a:cs typeface="Times New Roman" pitchFamily="18" charset="0"/>
              </a:rPr>
              <a:t> part can have only </a:t>
            </a:r>
            <a:r>
              <a:rPr lang="en-US" b="1" dirty="0">
                <a:latin typeface="Times New Roman" pitchFamily="18" charset="0"/>
                <a:cs typeface="Times New Roman" pitchFamily="18" charset="0"/>
              </a:rPr>
              <a:t>one serial number</a:t>
            </a:r>
            <a:r>
              <a:rPr lang="en-US" dirty="0">
                <a:latin typeface="Times New Roman" pitchFamily="18" charset="0"/>
                <a:cs typeface="Times New Roman" pitchFamily="18" charset="0"/>
              </a:rPr>
              <a:t>.</a:t>
            </a:r>
          </a:p>
          <a:p>
            <a:pPr algn="just">
              <a:lnSpc>
                <a:spcPct val="150000"/>
              </a:lnSpc>
              <a:spcBef>
                <a:spcPts val="0"/>
              </a:spcBef>
              <a:buFont typeface="Wingdings" panose="05000000000000000000" pitchFamily="2" charset="2"/>
              <a:buChar char="ü"/>
            </a:pPr>
            <a:r>
              <a:rPr lang="en-US" dirty="0">
                <a:latin typeface="Times New Roman" pitchFamily="18" charset="0"/>
                <a:cs typeface="Times New Roman" pitchFamily="18" charset="0"/>
              </a:rPr>
              <a:t>Keep in mind that a </a:t>
            </a:r>
            <a:r>
              <a:rPr lang="en-US" b="1" dirty="0">
                <a:solidFill>
                  <a:srgbClr val="FF0000"/>
                </a:solidFill>
                <a:latin typeface="Times New Roman" pitchFamily="18" charset="0"/>
                <a:cs typeface="Times New Roman" pitchFamily="18" charset="0"/>
              </a:rPr>
              <a:t>single-valued attribute </a:t>
            </a:r>
            <a:r>
              <a:rPr lang="en-US" dirty="0">
                <a:latin typeface="Times New Roman" pitchFamily="18" charset="0"/>
                <a:cs typeface="Times New Roman" pitchFamily="18" charset="0"/>
              </a:rPr>
              <a:t>is </a:t>
            </a:r>
            <a:r>
              <a:rPr lang="en-US" b="1" dirty="0">
                <a:solidFill>
                  <a:srgbClr val="6600CC"/>
                </a:solidFill>
                <a:latin typeface="Times New Roman" pitchFamily="18" charset="0"/>
                <a:cs typeface="Times New Roman" pitchFamily="18" charset="0"/>
              </a:rPr>
              <a:t>not necessarily </a:t>
            </a:r>
            <a:r>
              <a:rPr lang="en-US" dirty="0">
                <a:latin typeface="Times New Roman" pitchFamily="18" charset="0"/>
                <a:cs typeface="Times New Roman" pitchFamily="18" charset="0"/>
              </a:rPr>
              <a:t>a </a:t>
            </a:r>
            <a:r>
              <a:rPr lang="en-US" b="1" dirty="0">
                <a:latin typeface="Times New Roman" pitchFamily="18" charset="0"/>
                <a:cs typeface="Times New Roman" pitchFamily="18" charset="0"/>
              </a:rPr>
              <a:t>simple attribute</a:t>
            </a:r>
            <a:r>
              <a:rPr lang="en-US" dirty="0">
                <a:latin typeface="Times New Roman" pitchFamily="18" charset="0"/>
                <a:cs typeface="Times New Roman" pitchFamily="18" charset="0"/>
              </a:rPr>
              <a:t>. </a:t>
            </a:r>
          </a:p>
          <a:p>
            <a:pPr algn="just">
              <a:lnSpc>
                <a:spcPct val="150000"/>
              </a:lnSpc>
              <a:spcBef>
                <a:spcPts val="0"/>
              </a:spcBef>
              <a:buFont typeface="Wingdings" panose="05000000000000000000" pitchFamily="2" charset="2"/>
              <a:buChar char="Ø"/>
            </a:pPr>
            <a:r>
              <a:rPr lang="en-US" b="1" dirty="0">
                <a:solidFill>
                  <a:srgbClr val="800000"/>
                </a:solidFill>
                <a:latin typeface="Times New Roman" pitchFamily="18" charset="0"/>
                <a:cs typeface="Times New Roman" pitchFamily="18" charset="0"/>
              </a:rPr>
              <a:t>For instance</a:t>
            </a:r>
            <a:r>
              <a:rPr lang="en-US" dirty="0">
                <a:latin typeface="Times New Roman" pitchFamily="18" charset="0"/>
                <a:cs typeface="Times New Roman" pitchFamily="18" charset="0"/>
              </a:rPr>
              <a:t>, a </a:t>
            </a:r>
            <a:r>
              <a:rPr lang="en-US" b="1" dirty="0">
                <a:solidFill>
                  <a:srgbClr val="0000CC"/>
                </a:solidFill>
                <a:latin typeface="Times New Roman" pitchFamily="18" charset="0"/>
                <a:cs typeface="Times New Roman" pitchFamily="18" charset="0"/>
              </a:rPr>
              <a:t>part’s serial number</a:t>
            </a:r>
            <a:r>
              <a:rPr lang="en-US" dirty="0">
                <a:latin typeface="Times New Roman" pitchFamily="18" charset="0"/>
                <a:cs typeface="Times New Roman" pitchFamily="18" charset="0"/>
              </a:rPr>
              <a:t>, such as </a:t>
            </a:r>
            <a:r>
              <a:rPr lang="en-US" b="1" dirty="0">
                <a:solidFill>
                  <a:srgbClr val="FF0000"/>
                </a:solidFill>
                <a:latin typeface="Times New Roman" pitchFamily="18" charset="0"/>
                <a:cs typeface="Times New Roman" pitchFamily="18" charset="0"/>
              </a:rPr>
              <a:t>SE-08-02-189935</a:t>
            </a:r>
            <a:r>
              <a:rPr lang="en-US" dirty="0">
                <a:latin typeface="Times New Roman" pitchFamily="18" charset="0"/>
                <a:cs typeface="Times New Roman" pitchFamily="18" charset="0"/>
              </a:rPr>
              <a:t>, is </a:t>
            </a:r>
            <a:r>
              <a:rPr lang="en-US" b="1" dirty="0">
                <a:solidFill>
                  <a:srgbClr val="660033"/>
                </a:solidFill>
                <a:latin typeface="Times New Roman" pitchFamily="18" charset="0"/>
                <a:cs typeface="Times New Roman" pitchFamily="18" charset="0"/>
              </a:rPr>
              <a:t>single-valued</a:t>
            </a:r>
            <a:r>
              <a:rPr lang="en-US" dirty="0">
                <a:latin typeface="Times New Roman" pitchFamily="18" charset="0"/>
                <a:cs typeface="Times New Roman" pitchFamily="18" charset="0"/>
              </a:rPr>
              <a:t>, but it is a </a:t>
            </a:r>
            <a:r>
              <a:rPr lang="en-US" b="1" dirty="0">
                <a:solidFill>
                  <a:srgbClr val="6600CC"/>
                </a:solidFill>
                <a:latin typeface="Times New Roman" pitchFamily="18" charset="0"/>
                <a:cs typeface="Times New Roman" pitchFamily="18" charset="0"/>
              </a:rPr>
              <a:t>composite attribute </a:t>
            </a:r>
            <a:r>
              <a:rPr lang="en-US" dirty="0">
                <a:latin typeface="Times New Roman" pitchFamily="18" charset="0"/>
                <a:cs typeface="Times New Roman" pitchFamily="18" charset="0"/>
              </a:rPr>
              <a:t>because it can be </a:t>
            </a:r>
            <a:r>
              <a:rPr lang="en-US" b="1" dirty="0">
                <a:latin typeface="Times New Roman" pitchFamily="18" charset="0"/>
                <a:cs typeface="Times New Roman" pitchFamily="18" charset="0"/>
              </a:rPr>
              <a:t>subdivided</a:t>
            </a:r>
            <a:r>
              <a:rPr lang="en-US" dirty="0">
                <a:latin typeface="Times New Roman" pitchFamily="18" charset="0"/>
                <a:cs typeface="Times New Roman" pitchFamily="18" charset="0"/>
              </a:rPr>
              <a:t> into the </a:t>
            </a:r>
            <a:r>
              <a:rPr lang="en-US" b="1" dirty="0">
                <a:latin typeface="Times New Roman" pitchFamily="18" charset="0"/>
                <a:cs typeface="Times New Roman" pitchFamily="18" charset="0"/>
              </a:rPr>
              <a:t>region</a:t>
            </a:r>
            <a:r>
              <a:rPr lang="en-US" dirty="0">
                <a:latin typeface="Times New Roman" pitchFamily="18" charset="0"/>
                <a:cs typeface="Times New Roman" pitchFamily="18" charset="0"/>
              </a:rPr>
              <a:t> in which the </a:t>
            </a:r>
            <a:r>
              <a:rPr lang="en-US" b="1" dirty="0">
                <a:solidFill>
                  <a:srgbClr val="800000"/>
                </a:solidFill>
                <a:latin typeface="Times New Roman" pitchFamily="18" charset="0"/>
                <a:cs typeface="Times New Roman" pitchFamily="18" charset="0"/>
              </a:rPr>
              <a:t>part </a:t>
            </a:r>
            <a:r>
              <a:rPr lang="en-US" dirty="0">
                <a:latin typeface="Times New Roman" pitchFamily="18" charset="0"/>
                <a:cs typeface="Times New Roman" pitchFamily="18" charset="0"/>
              </a:rPr>
              <a:t>was </a:t>
            </a:r>
            <a:r>
              <a:rPr lang="en-US" b="1" dirty="0">
                <a:solidFill>
                  <a:srgbClr val="800000"/>
                </a:solidFill>
                <a:latin typeface="Times New Roman" pitchFamily="18" charset="0"/>
                <a:cs typeface="Times New Roman" pitchFamily="18" charset="0"/>
              </a:rPr>
              <a:t>produced</a:t>
            </a:r>
            <a:r>
              <a:rPr lang="en-US" dirty="0">
                <a:latin typeface="Times New Roman" pitchFamily="18" charset="0"/>
                <a:cs typeface="Times New Roman" pitchFamily="18" charset="0"/>
              </a:rPr>
              <a:t> </a:t>
            </a:r>
            <a:r>
              <a:rPr lang="en-US" b="1" dirty="0">
                <a:solidFill>
                  <a:srgbClr val="800000"/>
                </a:solidFill>
                <a:latin typeface="Times New Roman" pitchFamily="18" charset="0"/>
                <a:cs typeface="Times New Roman" pitchFamily="18" charset="0"/>
              </a:rPr>
              <a:t>(SE), </a:t>
            </a:r>
            <a:r>
              <a:rPr lang="en-US" dirty="0">
                <a:latin typeface="Times New Roman" pitchFamily="18" charset="0"/>
                <a:cs typeface="Times New Roman" pitchFamily="18" charset="0"/>
              </a:rPr>
              <a:t>the </a:t>
            </a:r>
            <a:r>
              <a:rPr lang="en-US" b="1" dirty="0">
                <a:solidFill>
                  <a:srgbClr val="006600"/>
                </a:solidFill>
                <a:latin typeface="Times New Roman" pitchFamily="18" charset="0"/>
                <a:cs typeface="Times New Roman" pitchFamily="18" charset="0"/>
              </a:rPr>
              <a:t>plant</a:t>
            </a:r>
            <a:r>
              <a:rPr lang="en-US" dirty="0">
                <a:latin typeface="Times New Roman" pitchFamily="18" charset="0"/>
                <a:cs typeface="Times New Roman" pitchFamily="18" charset="0"/>
              </a:rPr>
              <a:t> within that </a:t>
            </a:r>
            <a:r>
              <a:rPr lang="en-US" b="1" dirty="0">
                <a:solidFill>
                  <a:srgbClr val="006600"/>
                </a:solidFill>
                <a:latin typeface="Times New Roman" pitchFamily="18" charset="0"/>
                <a:cs typeface="Times New Roman" pitchFamily="18" charset="0"/>
              </a:rPr>
              <a:t>region</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(08), </a:t>
            </a:r>
            <a:r>
              <a:rPr lang="en-US" dirty="0">
                <a:latin typeface="Times New Roman" pitchFamily="18" charset="0"/>
                <a:cs typeface="Times New Roman" pitchFamily="18" charset="0"/>
              </a:rPr>
              <a:t>the </a:t>
            </a:r>
            <a:r>
              <a:rPr lang="en-US" b="1" dirty="0">
                <a:solidFill>
                  <a:srgbClr val="006600"/>
                </a:solidFill>
                <a:latin typeface="Times New Roman" pitchFamily="18" charset="0"/>
                <a:cs typeface="Times New Roman" pitchFamily="18" charset="0"/>
              </a:rPr>
              <a:t>shift</a:t>
            </a:r>
            <a:r>
              <a:rPr lang="en-US" dirty="0">
                <a:solidFill>
                  <a:srgbClr val="006600"/>
                </a:solidFill>
                <a:latin typeface="Times New Roman" pitchFamily="18" charset="0"/>
                <a:cs typeface="Times New Roman" pitchFamily="18" charset="0"/>
              </a:rPr>
              <a:t> </a:t>
            </a:r>
            <a:r>
              <a:rPr lang="en-US" dirty="0">
                <a:latin typeface="Times New Roman" pitchFamily="18" charset="0"/>
                <a:cs typeface="Times New Roman" pitchFamily="18" charset="0"/>
              </a:rPr>
              <a:t>within the </a:t>
            </a:r>
            <a:r>
              <a:rPr lang="en-US" b="1" dirty="0">
                <a:solidFill>
                  <a:srgbClr val="006600"/>
                </a:solidFill>
                <a:latin typeface="Times New Roman" pitchFamily="18" charset="0"/>
                <a:cs typeface="Times New Roman" pitchFamily="18" charset="0"/>
              </a:rPr>
              <a:t>plant</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(02), </a:t>
            </a:r>
            <a:r>
              <a:rPr lang="en-US" dirty="0">
                <a:latin typeface="Times New Roman" pitchFamily="18" charset="0"/>
                <a:cs typeface="Times New Roman" pitchFamily="18" charset="0"/>
              </a:rPr>
              <a:t>and the </a:t>
            </a:r>
            <a:r>
              <a:rPr lang="en-US" b="1" dirty="0">
                <a:solidFill>
                  <a:srgbClr val="006600"/>
                </a:solidFill>
                <a:latin typeface="Times New Roman" pitchFamily="18" charset="0"/>
                <a:cs typeface="Times New Roman" pitchFamily="18" charset="0"/>
              </a:rPr>
              <a:t>part number </a:t>
            </a:r>
            <a:r>
              <a:rPr lang="en-US" b="1" dirty="0">
                <a:latin typeface="Times New Roman" pitchFamily="18" charset="0"/>
                <a:cs typeface="Times New Roman" pitchFamily="18" charset="0"/>
              </a:rPr>
              <a:t>(189935).</a:t>
            </a:r>
          </a:p>
          <a:p>
            <a:pPr algn="just">
              <a:lnSpc>
                <a:spcPct val="150000"/>
              </a:lnSpc>
              <a:spcBef>
                <a:spcPts val="0"/>
              </a:spcBef>
            </a:pPr>
            <a:endParaRPr lang="en-US" dirty="0">
              <a:latin typeface="Times New Roman" pitchFamily="18" charset="0"/>
              <a:cs typeface="Times New Roman" pitchFamily="18" charset="0"/>
            </a:endParaRPr>
          </a:p>
          <a:p>
            <a:pPr marL="0" indent="0" algn="just">
              <a:lnSpc>
                <a:spcPct val="150000"/>
              </a:lnSpc>
              <a:spcBef>
                <a:spcPts val="0"/>
              </a:spcBef>
              <a:buNone/>
            </a:pPr>
            <a:endParaRPr lang="en-US" b="1" dirty="0">
              <a:solidFill>
                <a:srgbClr val="0000FF"/>
              </a:solidFill>
              <a:latin typeface="Times New Roman" pitchFamily="18" charset="0"/>
              <a:cs typeface="Times New Roman" pitchFamily="18" charset="0"/>
            </a:endParaRPr>
          </a:p>
          <a:p>
            <a:pPr marL="0" indent="0" algn="just">
              <a:lnSpc>
                <a:spcPct val="150000"/>
              </a:lnSpc>
              <a:spcBef>
                <a:spcPts val="0"/>
              </a:spcBef>
              <a:buNone/>
            </a:pPr>
            <a:endParaRPr lang="en-US" dirty="0">
              <a:latin typeface="Times New Roman" pitchFamily="18" charset="0"/>
              <a:cs typeface="Times New Roman" pitchFamily="18" charset="0"/>
            </a:endParaRPr>
          </a:p>
        </p:txBody>
      </p:sp>
      <p:sp>
        <p:nvSpPr>
          <p:cNvPr id="19460" name="Rectangle 2"/>
          <p:cNvSpPr>
            <a:spLocks noGrp="1" noChangeArrowheads="1"/>
          </p:cNvSpPr>
          <p:nvPr>
            <p:ph type="title"/>
          </p:nvPr>
        </p:nvSpPr>
        <p:spPr>
          <a:xfrm>
            <a:off x="1825626" y="1"/>
            <a:ext cx="7204075" cy="391886"/>
          </a:xfrm>
        </p:spPr>
        <p:txBody>
          <a:bodyPr>
            <a:noAutofit/>
          </a:bodyPr>
          <a:lstStyle/>
          <a:p>
            <a:pPr algn="ctr">
              <a:spcBef>
                <a:spcPts val="0"/>
              </a:spcBef>
            </a:pPr>
            <a:r>
              <a:rPr lang="en-US" altLang="en-US" sz="2800" b="1" dirty="0">
                <a:solidFill>
                  <a:srgbClr val="FF0000"/>
                </a:solidFill>
                <a:latin typeface="Times New Roman" panose="02020603050405020304" pitchFamily="18" charset="0"/>
                <a:cs typeface="Times New Roman" panose="02020603050405020304" pitchFamily="18" charset="0"/>
              </a:rPr>
              <a:t>3.5.1 Types of Attributes------</a:t>
            </a:r>
            <a:endParaRPr lang="en-US" sz="2800" b="1" dirty="0">
              <a:solidFill>
                <a:srgbClr val="FF0000"/>
              </a:solidFill>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B1425EC7-0A61-4F27-A72D-EAE5D0C457C9}" type="slidenum">
              <a:rPr lang="en-GB" smtClean="0"/>
              <a:t>20</a:t>
            </a:fld>
            <a:endParaRPr lang="en-GB"/>
          </a:p>
        </p:txBody>
      </p:sp>
    </p:spTree>
    <p:extLst>
      <p:ext uri="{BB962C8B-B14F-4D97-AF65-F5344CB8AC3E}">
        <p14:creationId xmlns:p14="http://schemas.microsoft.com/office/powerpoint/2010/main" val="2926976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0" y="391887"/>
            <a:ext cx="12192000" cy="6466113"/>
          </a:xfrm>
        </p:spPr>
        <p:txBody>
          <a:bodyPr>
            <a:noAutofit/>
          </a:bodyPr>
          <a:lstStyle/>
          <a:p>
            <a:pPr algn="just">
              <a:lnSpc>
                <a:spcPct val="150000"/>
              </a:lnSpc>
              <a:spcBef>
                <a:spcPts val="0"/>
              </a:spcBef>
              <a:buFont typeface="Wingdings" panose="05000000000000000000" pitchFamily="2" charset="2"/>
              <a:buChar char="Ø"/>
            </a:pPr>
            <a:r>
              <a:rPr lang="en-US" b="1" dirty="0">
                <a:solidFill>
                  <a:srgbClr val="0000FF"/>
                </a:solidFill>
                <a:latin typeface="Times New Roman" pitchFamily="18" charset="0"/>
                <a:cs typeface="Times New Roman" pitchFamily="18" charset="0"/>
              </a:rPr>
              <a:t>Multivalued attributes </a:t>
            </a:r>
            <a:r>
              <a:rPr lang="en-US" dirty="0">
                <a:latin typeface="Times New Roman" pitchFamily="18" charset="0"/>
                <a:cs typeface="Times New Roman" pitchFamily="18" charset="0"/>
              </a:rPr>
              <a:t>are attributes that can have many values. </a:t>
            </a:r>
          </a:p>
          <a:p>
            <a:pPr algn="just">
              <a:lnSpc>
                <a:spcPct val="150000"/>
              </a:lnSpc>
              <a:spcBef>
                <a:spcPts val="0"/>
              </a:spcBef>
              <a:buFont typeface="Wingdings" pitchFamily="2" charset="2"/>
              <a:buChar char="§"/>
            </a:pPr>
            <a:r>
              <a:rPr lang="en-US" b="1" dirty="0">
                <a:solidFill>
                  <a:srgbClr val="0000FF"/>
                </a:solidFill>
                <a:latin typeface="Times New Roman" pitchFamily="18" charset="0"/>
                <a:cs typeface="Times New Roman" pitchFamily="18" charset="0"/>
              </a:rPr>
              <a:t>For instance</a:t>
            </a:r>
            <a:r>
              <a:rPr lang="en-US" dirty="0">
                <a:latin typeface="Times New Roman" pitchFamily="18" charset="0"/>
                <a:cs typeface="Times New Roman" pitchFamily="18" charset="0"/>
              </a:rPr>
              <a:t>, a </a:t>
            </a:r>
            <a:r>
              <a:rPr lang="en-US" b="1" dirty="0">
                <a:solidFill>
                  <a:srgbClr val="CC0099"/>
                </a:solidFill>
                <a:latin typeface="Times New Roman" pitchFamily="18" charset="0"/>
                <a:cs typeface="Times New Roman" pitchFamily="18" charset="0"/>
              </a:rPr>
              <a:t>person</a:t>
            </a:r>
            <a:r>
              <a:rPr lang="en-US" dirty="0">
                <a:latin typeface="Times New Roman" pitchFamily="18" charset="0"/>
                <a:cs typeface="Times New Roman" pitchFamily="18" charset="0"/>
              </a:rPr>
              <a:t> may have </a:t>
            </a:r>
            <a:r>
              <a:rPr lang="en-US" b="1" dirty="0">
                <a:solidFill>
                  <a:srgbClr val="CC0099"/>
                </a:solidFill>
                <a:latin typeface="Times New Roman" pitchFamily="18" charset="0"/>
                <a:cs typeface="Times New Roman" pitchFamily="18" charset="0"/>
              </a:rPr>
              <a:t>several college degrees</a:t>
            </a:r>
            <a:r>
              <a:rPr lang="en-US" dirty="0">
                <a:latin typeface="Times New Roman" pitchFamily="18" charset="0"/>
                <a:cs typeface="Times New Roman" pitchFamily="18" charset="0"/>
              </a:rPr>
              <a:t>, and a </a:t>
            </a:r>
            <a:r>
              <a:rPr lang="en-US" b="1" dirty="0">
                <a:solidFill>
                  <a:srgbClr val="CC0099"/>
                </a:solidFill>
                <a:latin typeface="Times New Roman" pitchFamily="18" charset="0"/>
                <a:cs typeface="Times New Roman" pitchFamily="18" charset="0"/>
              </a:rPr>
              <a:t>household</a:t>
            </a:r>
            <a:r>
              <a:rPr lang="en-US" dirty="0">
                <a:latin typeface="Times New Roman" pitchFamily="18" charset="0"/>
                <a:cs typeface="Times New Roman" pitchFamily="18" charset="0"/>
              </a:rPr>
              <a:t> may have several different </a:t>
            </a:r>
            <a:r>
              <a:rPr lang="en-US" b="1" dirty="0">
                <a:solidFill>
                  <a:srgbClr val="CC0099"/>
                </a:solidFill>
                <a:latin typeface="Times New Roman" pitchFamily="18" charset="0"/>
                <a:cs typeface="Times New Roman" pitchFamily="18" charset="0"/>
              </a:rPr>
              <a:t>phones, each </a:t>
            </a:r>
            <a:r>
              <a:rPr lang="en-US" dirty="0">
                <a:latin typeface="Times New Roman" pitchFamily="18" charset="0"/>
                <a:cs typeface="Times New Roman" pitchFamily="18" charset="0"/>
              </a:rPr>
              <a:t>with its own </a:t>
            </a:r>
            <a:r>
              <a:rPr lang="en-US" b="1" dirty="0">
                <a:solidFill>
                  <a:srgbClr val="CC0099"/>
                </a:solidFill>
                <a:latin typeface="Times New Roman" pitchFamily="18" charset="0"/>
                <a:cs typeface="Times New Roman" pitchFamily="18" charset="0"/>
              </a:rPr>
              <a:t>number</a:t>
            </a:r>
            <a:r>
              <a:rPr lang="en-US"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Similarly, a </a:t>
            </a:r>
            <a:r>
              <a:rPr lang="en-US" b="1" dirty="0">
                <a:latin typeface="Times New Roman" pitchFamily="18" charset="0"/>
                <a:cs typeface="Times New Roman" pitchFamily="18" charset="0"/>
              </a:rPr>
              <a:t>car’s color </a:t>
            </a:r>
            <a:r>
              <a:rPr lang="en-US" dirty="0">
                <a:latin typeface="Times New Roman" pitchFamily="18" charset="0"/>
                <a:cs typeface="Times New Roman" pitchFamily="18" charset="0"/>
              </a:rPr>
              <a:t>may be </a:t>
            </a:r>
            <a:r>
              <a:rPr lang="en-US" b="1" dirty="0">
                <a:latin typeface="Times New Roman" pitchFamily="18" charset="0"/>
                <a:cs typeface="Times New Roman" pitchFamily="18" charset="0"/>
              </a:rPr>
              <a:t>subdivided</a:t>
            </a:r>
            <a:r>
              <a:rPr lang="en-US" dirty="0">
                <a:latin typeface="Times New Roman" pitchFamily="18" charset="0"/>
                <a:cs typeface="Times New Roman" pitchFamily="18" charset="0"/>
              </a:rPr>
              <a:t> into </a:t>
            </a:r>
            <a:r>
              <a:rPr lang="en-US" b="1" dirty="0">
                <a:latin typeface="Times New Roman" pitchFamily="18" charset="0"/>
                <a:cs typeface="Times New Roman" pitchFamily="18" charset="0"/>
              </a:rPr>
              <a:t>many colors </a:t>
            </a:r>
            <a:r>
              <a:rPr lang="en-US" dirty="0">
                <a:latin typeface="Times New Roman" pitchFamily="18" charset="0"/>
                <a:cs typeface="Times New Roman" pitchFamily="18" charset="0"/>
              </a:rPr>
              <a:t>(that is, </a:t>
            </a:r>
            <a:r>
              <a:rPr lang="en-US" b="1" dirty="0">
                <a:latin typeface="Times New Roman" pitchFamily="18" charset="0"/>
                <a:cs typeface="Times New Roman" pitchFamily="18" charset="0"/>
              </a:rPr>
              <a:t>colors</a:t>
            </a:r>
            <a:r>
              <a:rPr lang="en-US" dirty="0">
                <a:latin typeface="Times New Roman" pitchFamily="18" charset="0"/>
                <a:cs typeface="Times New Roman" pitchFamily="18" charset="0"/>
              </a:rPr>
              <a:t> for the </a:t>
            </a:r>
            <a:r>
              <a:rPr lang="en-US" b="1" dirty="0">
                <a:solidFill>
                  <a:srgbClr val="660033"/>
                </a:solidFill>
                <a:latin typeface="Times New Roman" pitchFamily="18" charset="0"/>
                <a:cs typeface="Times New Roman" pitchFamily="18" charset="0"/>
              </a:rPr>
              <a:t>roof</a:t>
            </a:r>
            <a:r>
              <a:rPr lang="en-US" dirty="0">
                <a:latin typeface="Times New Roman" pitchFamily="18" charset="0"/>
                <a:cs typeface="Times New Roman" pitchFamily="18" charset="0"/>
              </a:rPr>
              <a:t>, </a:t>
            </a:r>
            <a:r>
              <a:rPr lang="en-US" b="1" dirty="0">
                <a:solidFill>
                  <a:srgbClr val="660033"/>
                </a:solidFill>
                <a:latin typeface="Times New Roman" pitchFamily="18" charset="0"/>
                <a:cs typeface="Times New Roman" pitchFamily="18" charset="0"/>
              </a:rPr>
              <a:t>body</a:t>
            </a:r>
            <a:r>
              <a:rPr lang="en-US" dirty="0">
                <a:latin typeface="Times New Roman" pitchFamily="18" charset="0"/>
                <a:cs typeface="Times New Roman" pitchFamily="18" charset="0"/>
              </a:rPr>
              <a:t>, and </a:t>
            </a:r>
            <a:r>
              <a:rPr lang="en-US" b="1" dirty="0">
                <a:solidFill>
                  <a:srgbClr val="660033"/>
                </a:solidFill>
                <a:latin typeface="Times New Roman" pitchFamily="18" charset="0"/>
                <a:cs typeface="Times New Roman" pitchFamily="18" charset="0"/>
              </a:rPr>
              <a:t>trim</a:t>
            </a:r>
            <a:r>
              <a:rPr lang="en-US"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In the </a:t>
            </a:r>
            <a:r>
              <a:rPr lang="en-US" b="1" dirty="0">
                <a:latin typeface="Times New Roman" pitchFamily="18" charset="0"/>
                <a:cs typeface="Times New Roman" pitchFamily="18" charset="0"/>
              </a:rPr>
              <a:t>Chen ERM</a:t>
            </a:r>
            <a:r>
              <a:rPr lang="en-US" dirty="0">
                <a:latin typeface="Times New Roman" pitchFamily="18" charset="0"/>
                <a:cs typeface="Times New Roman" pitchFamily="18" charset="0"/>
              </a:rPr>
              <a:t>, the </a:t>
            </a:r>
            <a:r>
              <a:rPr lang="en-US" b="1" dirty="0">
                <a:solidFill>
                  <a:srgbClr val="CC0099"/>
                </a:solidFill>
                <a:latin typeface="Times New Roman" pitchFamily="18" charset="0"/>
                <a:cs typeface="Times New Roman" pitchFamily="18" charset="0"/>
              </a:rPr>
              <a:t>multivalued attributes </a:t>
            </a:r>
            <a:r>
              <a:rPr lang="en-US" dirty="0">
                <a:latin typeface="Times New Roman" pitchFamily="18" charset="0"/>
                <a:cs typeface="Times New Roman" pitchFamily="18" charset="0"/>
              </a:rPr>
              <a:t>are shown by a </a:t>
            </a:r>
            <a:r>
              <a:rPr lang="en-US" b="1" dirty="0">
                <a:latin typeface="Times New Roman" pitchFamily="18" charset="0"/>
                <a:cs typeface="Times New Roman" pitchFamily="18" charset="0"/>
              </a:rPr>
              <a:t>double line connecting</a:t>
            </a:r>
            <a:r>
              <a:rPr lang="en-US" dirty="0">
                <a:latin typeface="Times New Roman" pitchFamily="18" charset="0"/>
                <a:cs typeface="Times New Roman" pitchFamily="18" charset="0"/>
              </a:rPr>
              <a:t> the </a:t>
            </a:r>
            <a:r>
              <a:rPr lang="en-US" b="1" dirty="0">
                <a:solidFill>
                  <a:srgbClr val="6600CC"/>
                </a:solidFill>
                <a:latin typeface="Times New Roman" pitchFamily="18" charset="0"/>
                <a:cs typeface="Times New Roman" pitchFamily="18" charset="0"/>
              </a:rPr>
              <a:t>attribute</a:t>
            </a:r>
            <a:r>
              <a:rPr lang="en-US" dirty="0">
                <a:latin typeface="Times New Roman" pitchFamily="18" charset="0"/>
                <a:cs typeface="Times New Roman" pitchFamily="18" charset="0"/>
              </a:rPr>
              <a:t> to the </a:t>
            </a:r>
            <a:r>
              <a:rPr lang="en-US" b="1" dirty="0">
                <a:solidFill>
                  <a:srgbClr val="6600CC"/>
                </a:solidFill>
                <a:latin typeface="Times New Roman" pitchFamily="18" charset="0"/>
                <a:cs typeface="Times New Roman" pitchFamily="18" charset="0"/>
              </a:rPr>
              <a:t>entity</a:t>
            </a:r>
            <a:r>
              <a:rPr lang="en-US"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b="1" dirty="0">
                <a:solidFill>
                  <a:srgbClr val="800000"/>
                </a:solidFill>
                <a:latin typeface="Times New Roman" pitchFamily="18" charset="0"/>
                <a:cs typeface="Times New Roman" pitchFamily="18" charset="0"/>
              </a:rPr>
              <a:t>For example</a:t>
            </a:r>
            <a:r>
              <a:rPr lang="en-US" dirty="0">
                <a:latin typeface="Times New Roman" pitchFamily="18" charset="0"/>
                <a:cs typeface="Times New Roman" pitchFamily="18" charset="0"/>
              </a:rPr>
              <a:t>, the figure in the next slide, (Figure 3.3), note that </a:t>
            </a:r>
            <a:r>
              <a:rPr lang="en-US" b="1" dirty="0">
                <a:solidFill>
                  <a:srgbClr val="0000CC"/>
                </a:solidFill>
                <a:latin typeface="Times New Roman" pitchFamily="18" charset="0"/>
                <a:cs typeface="Times New Roman" pitchFamily="18" charset="0"/>
              </a:rPr>
              <a:t>CAR_VIN</a:t>
            </a:r>
            <a:r>
              <a:rPr lang="en-US" dirty="0">
                <a:latin typeface="Times New Roman" pitchFamily="18" charset="0"/>
                <a:cs typeface="Times New Roman" pitchFamily="18" charset="0"/>
              </a:rPr>
              <a:t> is the </a:t>
            </a:r>
            <a:r>
              <a:rPr lang="en-US" b="1" dirty="0">
                <a:latin typeface="Times New Roman" pitchFamily="18" charset="0"/>
                <a:cs typeface="Times New Roman" pitchFamily="18" charset="0"/>
              </a:rPr>
              <a:t>primary key</a:t>
            </a:r>
            <a:r>
              <a:rPr lang="en-US" dirty="0">
                <a:latin typeface="Times New Roman" pitchFamily="18" charset="0"/>
                <a:cs typeface="Times New Roman" pitchFamily="18" charset="0"/>
              </a:rPr>
              <a:t>, and </a:t>
            </a:r>
            <a:r>
              <a:rPr lang="en-US" b="1" dirty="0">
                <a:solidFill>
                  <a:srgbClr val="0000CC"/>
                </a:solidFill>
                <a:latin typeface="Times New Roman" pitchFamily="18" charset="0"/>
                <a:cs typeface="Times New Roman" pitchFamily="18" charset="0"/>
              </a:rPr>
              <a:t>CAR_COLOR</a:t>
            </a:r>
            <a:r>
              <a:rPr lang="en-US" dirty="0">
                <a:latin typeface="Times New Roman" pitchFamily="18" charset="0"/>
                <a:cs typeface="Times New Roman" pitchFamily="18" charset="0"/>
              </a:rPr>
              <a:t> is a </a:t>
            </a:r>
            <a:r>
              <a:rPr lang="en-US" b="1" dirty="0">
                <a:latin typeface="Times New Roman" pitchFamily="18" charset="0"/>
                <a:cs typeface="Times New Roman" pitchFamily="18" charset="0"/>
              </a:rPr>
              <a:t>multivalued attribute </a:t>
            </a:r>
            <a:r>
              <a:rPr lang="en-US" dirty="0">
                <a:latin typeface="Times New Roman" pitchFamily="18" charset="0"/>
                <a:cs typeface="Times New Roman" pitchFamily="18" charset="0"/>
              </a:rPr>
              <a:t>of the </a:t>
            </a:r>
            <a:r>
              <a:rPr lang="en-US" b="1" dirty="0">
                <a:solidFill>
                  <a:srgbClr val="FF0000"/>
                </a:solidFill>
                <a:latin typeface="Times New Roman" pitchFamily="18" charset="0"/>
                <a:cs typeface="Times New Roman" pitchFamily="18" charset="0"/>
              </a:rPr>
              <a:t>CAR entity</a:t>
            </a:r>
            <a:r>
              <a:rPr lang="en-US" dirty="0">
                <a:latin typeface="Times New Roman" pitchFamily="18" charset="0"/>
                <a:cs typeface="Times New Roman" pitchFamily="18" charset="0"/>
              </a:rPr>
              <a:t>.</a:t>
            </a:r>
          </a:p>
        </p:txBody>
      </p:sp>
      <p:sp>
        <p:nvSpPr>
          <p:cNvPr id="19460" name="Rectangle 2"/>
          <p:cNvSpPr>
            <a:spLocks noGrp="1" noChangeArrowheads="1"/>
          </p:cNvSpPr>
          <p:nvPr>
            <p:ph type="title"/>
          </p:nvPr>
        </p:nvSpPr>
        <p:spPr>
          <a:xfrm>
            <a:off x="1825626" y="1"/>
            <a:ext cx="7204075" cy="391886"/>
          </a:xfrm>
        </p:spPr>
        <p:txBody>
          <a:bodyPr>
            <a:noAutofit/>
          </a:bodyPr>
          <a:lstStyle/>
          <a:p>
            <a:pPr algn="ctr">
              <a:spcBef>
                <a:spcPts val="0"/>
              </a:spcBef>
            </a:pPr>
            <a:r>
              <a:rPr lang="en-US" altLang="en-US" sz="2800" b="1" dirty="0">
                <a:solidFill>
                  <a:srgbClr val="FF0000"/>
                </a:solidFill>
                <a:latin typeface="Times New Roman" panose="02020603050405020304" pitchFamily="18" charset="0"/>
                <a:cs typeface="Times New Roman" panose="02020603050405020304" pitchFamily="18" charset="0"/>
              </a:rPr>
              <a:t>3.5.1 Types of Attributes------</a:t>
            </a:r>
            <a:endParaRPr lang="en-US" sz="2800" b="1" dirty="0">
              <a:solidFill>
                <a:srgbClr val="FF0000"/>
              </a:solidFill>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B1425EC7-0A61-4F27-A72D-EAE5D0C457C9}" type="slidenum">
              <a:rPr lang="en-GB" smtClean="0"/>
              <a:t>21</a:t>
            </a:fld>
            <a:endParaRPr lang="en-GB"/>
          </a:p>
        </p:txBody>
      </p:sp>
    </p:spTree>
    <p:extLst>
      <p:ext uri="{BB962C8B-B14F-4D97-AF65-F5344CB8AC3E}">
        <p14:creationId xmlns:p14="http://schemas.microsoft.com/office/powerpoint/2010/main" val="2587607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0" y="391887"/>
            <a:ext cx="12192000" cy="6466113"/>
          </a:xfrm>
        </p:spPr>
        <p:txBody>
          <a:bodyPr>
            <a:noAutofit/>
          </a:bodyPr>
          <a:lstStyle/>
          <a:p>
            <a:pPr algn="just">
              <a:lnSpc>
                <a:spcPct val="150000"/>
              </a:lnSpc>
              <a:spcBef>
                <a:spcPts val="0"/>
              </a:spcBef>
              <a:buFont typeface="Wingdings" pitchFamily="2" charset="2"/>
              <a:buChar char="§"/>
            </a:pPr>
            <a:endParaRPr lang="en-US" dirty="0">
              <a:latin typeface="Times New Roman" pitchFamily="18" charset="0"/>
              <a:cs typeface="Times New Roman" pitchFamily="18" charset="0"/>
            </a:endParaRPr>
          </a:p>
          <a:p>
            <a:pPr algn="just">
              <a:lnSpc>
                <a:spcPct val="150000"/>
              </a:lnSpc>
              <a:spcBef>
                <a:spcPts val="0"/>
              </a:spcBef>
              <a:buFont typeface="Wingdings" pitchFamily="2" charset="2"/>
              <a:buChar char="§"/>
            </a:pPr>
            <a:endParaRPr lang="en-US" dirty="0">
              <a:latin typeface="Times New Roman" pitchFamily="18" charset="0"/>
              <a:cs typeface="Times New Roman" pitchFamily="18" charset="0"/>
            </a:endParaRPr>
          </a:p>
          <a:p>
            <a:pPr algn="just">
              <a:lnSpc>
                <a:spcPct val="150000"/>
              </a:lnSpc>
              <a:spcBef>
                <a:spcPts val="0"/>
              </a:spcBef>
              <a:buFont typeface="Wingdings" pitchFamily="2" charset="2"/>
              <a:buChar char="§"/>
            </a:pPr>
            <a:endParaRPr lang="en-US" dirty="0">
              <a:latin typeface="Times New Roman" pitchFamily="18" charset="0"/>
              <a:cs typeface="Times New Roman" pitchFamily="18" charset="0"/>
            </a:endParaRPr>
          </a:p>
          <a:p>
            <a:pPr algn="just">
              <a:lnSpc>
                <a:spcPct val="150000"/>
              </a:lnSpc>
              <a:spcBef>
                <a:spcPts val="0"/>
              </a:spcBef>
              <a:buFont typeface="Wingdings" pitchFamily="2" charset="2"/>
              <a:buChar char="§"/>
            </a:pPr>
            <a:endParaRPr lang="en-US" dirty="0">
              <a:latin typeface="Times New Roman" pitchFamily="18" charset="0"/>
              <a:cs typeface="Times New Roman" pitchFamily="18" charset="0"/>
            </a:endParaRPr>
          </a:p>
          <a:p>
            <a:pPr algn="just">
              <a:lnSpc>
                <a:spcPct val="150000"/>
              </a:lnSpc>
              <a:spcBef>
                <a:spcPts val="0"/>
              </a:spcBef>
              <a:buFont typeface="Wingdings" pitchFamily="2" charset="2"/>
              <a:buChar char="§"/>
            </a:pPr>
            <a:endParaRPr lang="en-US" dirty="0">
              <a:latin typeface="Times New Roman" pitchFamily="18" charset="0"/>
              <a:cs typeface="Times New Roman" pitchFamily="18" charset="0"/>
            </a:endParaRPr>
          </a:p>
          <a:p>
            <a:pPr algn="just">
              <a:lnSpc>
                <a:spcPct val="150000"/>
              </a:lnSpc>
              <a:spcBef>
                <a:spcPts val="0"/>
              </a:spcBef>
              <a:buFont typeface="Wingdings" pitchFamily="2" charset="2"/>
              <a:buChar char="§"/>
            </a:pPr>
            <a:endParaRPr lang="en-US" dirty="0">
              <a:latin typeface="Times New Roman" pitchFamily="18" charset="0"/>
              <a:cs typeface="Times New Roman" pitchFamily="18" charset="0"/>
            </a:endParaRPr>
          </a:p>
          <a:p>
            <a:pPr algn="just">
              <a:lnSpc>
                <a:spcPct val="150000"/>
              </a:lnSpc>
              <a:spcBef>
                <a:spcPts val="0"/>
              </a:spcBef>
              <a:buFont typeface="Wingdings" pitchFamily="2" charset="2"/>
              <a:buChar char="§"/>
            </a:pPr>
            <a:endParaRPr lang="en-US" dirty="0">
              <a:latin typeface="Times New Roman" pitchFamily="18" charset="0"/>
              <a:cs typeface="Times New Roman" pitchFamily="18" charset="0"/>
            </a:endParaRP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The </a:t>
            </a:r>
            <a:r>
              <a:rPr lang="en-US" b="1" dirty="0">
                <a:latin typeface="Times New Roman" pitchFamily="18" charset="0"/>
                <a:cs typeface="Times New Roman" pitchFamily="18" charset="0"/>
              </a:rPr>
              <a:t>following </a:t>
            </a:r>
            <a:r>
              <a:rPr lang="en-US" dirty="0">
                <a:latin typeface="Times New Roman" pitchFamily="18" charset="0"/>
                <a:cs typeface="Times New Roman" pitchFamily="18" charset="0"/>
              </a:rPr>
              <a:t>example</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in the next slide in Figure 3.4 shows </a:t>
            </a:r>
            <a:r>
              <a:rPr lang="en-US" b="1" dirty="0">
                <a:latin typeface="Times New Roman" pitchFamily="18" charset="0"/>
                <a:cs typeface="Times New Roman" pitchFamily="18" charset="0"/>
              </a:rPr>
              <a:t>Entity</a:t>
            </a:r>
            <a:r>
              <a:rPr lang="en-US" dirty="0">
                <a:latin typeface="Times New Roman" pitchFamily="18" charset="0"/>
                <a:cs typeface="Times New Roman" pitchFamily="18" charset="0"/>
              </a:rPr>
              <a:t> with a </a:t>
            </a:r>
            <a:r>
              <a:rPr lang="en-US" b="1" dirty="0">
                <a:solidFill>
                  <a:srgbClr val="FF0000"/>
                </a:solidFill>
                <a:latin typeface="Times New Roman" pitchFamily="18" charset="0"/>
                <a:cs typeface="Times New Roman" pitchFamily="18" charset="0"/>
              </a:rPr>
              <a:t>multivalued attribute</a:t>
            </a:r>
            <a:r>
              <a:rPr lang="en-US" dirty="0">
                <a:latin typeface="Times New Roman" pitchFamily="18" charset="0"/>
                <a:cs typeface="Times New Roman" pitchFamily="18" charset="0"/>
              </a:rPr>
              <a:t> </a:t>
            </a:r>
            <a:r>
              <a:rPr lang="en-US" b="1" dirty="0">
                <a:solidFill>
                  <a:srgbClr val="6600CC"/>
                </a:solidFill>
                <a:latin typeface="Times New Roman" pitchFamily="18" charset="0"/>
                <a:cs typeface="Times New Roman" pitchFamily="18" charset="0"/>
              </a:rPr>
              <a:t>(Skill) </a:t>
            </a:r>
            <a:r>
              <a:rPr lang="en-US" dirty="0">
                <a:latin typeface="Times New Roman" pitchFamily="18" charset="0"/>
                <a:cs typeface="Times New Roman" pitchFamily="18" charset="0"/>
              </a:rPr>
              <a:t>and </a:t>
            </a:r>
            <a:r>
              <a:rPr lang="en-US" b="1" dirty="0">
                <a:latin typeface="Times New Roman" pitchFamily="18" charset="0"/>
                <a:cs typeface="Times New Roman" pitchFamily="18" charset="0"/>
              </a:rPr>
              <a:t>derived</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attribute</a:t>
            </a:r>
            <a:r>
              <a:rPr lang="en-US" dirty="0">
                <a:latin typeface="Times New Roman" pitchFamily="18" charset="0"/>
                <a:cs typeface="Times New Roman" pitchFamily="18" charset="0"/>
              </a:rPr>
              <a:t> </a:t>
            </a:r>
            <a:r>
              <a:rPr lang="en-US" b="1" dirty="0">
                <a:solidFill>
                  <a:srgbClr val="6600CC"/>
                </a:solidFill>
                <a:latin typeface="Times New Roman" pitchFamily="18" charset="0"/>
                <a:cs typeface="Times New Roman" pitchFamily="18" charset="0"/>
              </a:rPr>
              <a:t>(</a:t>
            </a:r>
            <a:r>
              <a:rPr lang="en-US" b="1" dirty="0" err="1">
                <a:solidFill>
                  <a:srgbClr val="6600CC"/>
                </a:solidFill>
                <a:latin typeface="Times New Roman" pitchFamily="18" charset="0"/>
                <a:cs typeface="Times New Roman" pitchFamily="18" charset="0"/>
              </a:rPr>
              <a:t>Years_Employed</a:t>
            </a:r>
            <a:r>
              <a:rPr lang="en-US" b="1" dirty="0">
                <a:solidFill>
                  <a:srgbClr val="6600CC"/>
                </a:solidFill>
                <a:latin typeface="Times New Roman" pitchFamily="18" charset="0"/>
                <a:cs typeface="Times New Roman" pitchFamily="18" charset="0"/>
              </a:rPr>
              <a:t>)</a:t>
            </a:r>
          </a:p>
          <a:p>
            <a:pPr algn="just">
              <a:lnSpc>
                <a:spcPct val="150000"/>
              </a:lnSpc>
              <a:spcBef>
                <a:spcPts val="0"/>
              </a:spcBef>
            </a:pPr>
            <a:endParaRPr lang="en-US" dirty="0">
              <a:latin typeface="Times New Roman" pitchFamily="18" charset="0"/>
              <a:cs typeface="Times New Roman" pitchFamily="18" charset="0"/>
            </a:endParaRPr>
          </a:p>
        </p:txBody>
      </p:sp>
      <p:sp>
        <p:nvSpPr>
          <p:cNvPr id="19460" name="Rectangle 2"/>
          <p:cNvSpPr>
            <a:spLocks noGrp="1" noChangeArrowheads="1"/>
          </p:cNvSpPr>
          <p:nvPr>
            <p:ph type="title"/>
          </p:nvPr>
        </p:nvSpPr>
        <p:spPr>
          <a:xfrm>
            <a:off x="1825626" y="1"/>
            <a:ext cx="7204075" cy="391886"/>
          </a:xfrm>
        </p:spPr>
        <p:txBody>
          <a:bodyPr>
            <a:noAutofit/>
          </a:bodyPr>
          <a:lstStyle/>
          <a:p>
            <a:pPr algn="ctr">
              <a:spcBef>
                <a:spcPts val="0"/>
              </a:spcBef>
            </a:pPr>
            <a:r>
              <a:rPr lang="en-US" altLang="en-US" sz="2800" b="1" dirty="0">
                <a:solidFill>
                  <a:srgbClr val="FF0000"/>
                </a:solidFill>
                <a:latin typeface="Times New Roman" panose="02020603050405020304" pitchFamily="18" charset="0"/>
                <a:cs typeface="Times New Roman" panose="02020603050405020304" pitchFamily="18" charset="0"/>
              </a:rPr>
              <a:t>3.5.1 Types of Attributes------</a:t>
            </a:r>
            <a:endParaRPr lang="en-US" sz="2800" b="1" dirty="0">
              <a:solidFill>
                <a:srgbClr val="FF0000"/>
              </a:solidFill>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852" y="417369"/>
            <a:ext cx="7869062" cy="4082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8476343" y="1654629"/>
            <a:ext cx="3599543" cy="1569660"/>
          </a:xfrm>
          <a:prstGeom prst="rect">
            <a:avLst/>
          </a:prstGeom>
          <a:noFill/>
        </p:spPr>
        <p:txBody>
          <a:bodyPr wrap="square" rtlCol="0">
            <a:spAutoFit/>
          </a:bodyPr>
          <a:lstStyle/>
          <a:p>
            <a:pPr marL="342900" indent="-342900" algn="just">
              <a:buFont typeface="Wingdings" panose="05000000000000000000" pitchFamily="2" charset="2"/>
              <a:buChar char="§"/>
            </a:pPr>
            <a:r>
              <a:rPr lang="en-US" sz="2400" b="1" dirty="0">
                <a:solidFill>
                  <a:srgbClr val="0000CC"/>
                </a:solidFill>
                <a:latin typeface="Times New Roman" pitchFamily="18" charset="0"/>
                <a:cs typeface="Times New Roman" pitchFamily="18" charset="0"/>
              </a:rPr>
              <a:t>Figure 3. 3 A multivalued attribute in an entity</a:t>
            </a:r>
          </a:p>
          <a:p>
            <a:pPr algn="just"/>
            <a:endParaRPr lang="en-GB" sz="2400" dirty="0">
              <a:solidFill>
                <a:srgbClr val="0000CC"/>
              </a:solidFill>
            </a:endParaRPr>
          </a:p>
        </p:txBody>
      </p:sp>
      <p:sp>
        <p:nvSpPr>
          <p:cNvPr id="3" name="Slide Number Placeholder 2"/>
          <p:cNvSpPr>
            <a:spLocks noGrp="1"/>
          </p:cNvSpPr>
          <p:nvPr>
            <p:ph type="sldNum" sz="quarter" idx="12"/>
          </p:nvPr>
        </p:nvSpPr>
        <p:spPr/>
        <p:txBody>
          <a:bodyPr/>
          <a:lstStyle/>
          <a:p>
            <a:fld id="{B1425EC7-0A61-4F27-A72D-EAE5D0C457C9}" type="slidenum">
              <a:rPr lang="en-GB" smtClean="0"/>
              <a:t>22</a:t>
            </a:fld>
            <a:endParaRPr lang="en-GB"/>
          </a:p>
        </p:txBody>
      </p:sp>
    </p:spTree>
    <p:extLst>
      <p:ext uri="{BB962C8B-B14F-4D97-AF65-F5344CB8AC3E}">
        <p14:creationId xmlns:p14="http://schemas.microsoft.com/office/powerpoint/2010/main" val="4014060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5257800"/>
            <a:ext cx="8686800" cy="1371600"/>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2814" y="2562225"/>
            <a:ext cx="5286375"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D:\McFadden Slides\slide files 3 4 5 6\03_08.p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8306" y="65768"/>
            <a:ext cx="80772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59657" y="5658267"/>
            <a:ext cx="11814629" cy="1200329"/>
          </a:xfrm>
          <a:prstGeom prst="rect">
            <a:avLst/>
          </a:prstGeom>
        </p:spPr>
        <p:txBody>
          <a:bodyPr wrap="square">
            <a:spAutoFit/>
          </a:bodyPr>
          <a:lstStyle/>
          <a:p>
            <a:pPr marL="457200" indent="-457200" algn="just">
              <a:lnSpc>
                <a:spcPct val="150000"/>
              </a:lnSpc>
              <a:buFont typeface="Wingdings" panose="05000000000000000000" pitchFamily="2" charset="2"/>
              <a:buChar char="§"/>
            </a:pPr>
            <a:r>
              <a:rPr lang="en-US" sz="2400" b="1" dirty="0">
                <a:solidFill>
                  <a:srgbClr val="006600"/>
                </a:solidFill>
                <a:latin typeface="Times New Roman" pitchFamily="18" charset="0"/>
                <a:cs typeface="Times New Roman" pitchFamily="18" charset="0"/>
              </a:rPr>
              <a:t>Figure 3. 4 </a:t>
            </a:r>
            <a:r>
              <a:rPr lang="en-US" sz="2400" b="1" dirty="0">
                <a:solidFill>
                  <a:srgbClr val="CC0099"/>
                </a:solidFill>
                <a:latin typeface="Times New Roman" pitchFamily="18" charset="0"/>
                <a:cs typeface="Times New Roman" pitchFamily="18" charset="0"/>
              </a:rPr>
              <a:t>Entity </a:t>
            </a:r>
            <a:r>
              <a:rPr lang="en-US" sz="2400" dirty="0">
                <a:latin typeface="Times New Roman" pitchFamily="18" charset="0"/>
                <a:cs typeface="Times New Roman" pitchFamily="18" charset="0"/>
              </a:rPr>
              <a:t>with a </a:t>
            </a:r>
            <a:r>
              <a:rPr lang="en-US" sz="2400" b="1" dirty="0">
                <a:solidFill>
                  <a:srgbClr val="CC0099"/>
                </a:solidFill>
                <a:latin typeface="Times New Roman" pitchFamily="18" charset="0"/>
                <a:cs typeface="Times New Roman" pitchFamily="18" charset="0"/>
              </a:rPr>
              <a:t>multivalued attribute </a:t>
            </a:r>
            <a:r>
              <a:rPr lang="en-US" sz="2400" b="1" dirty="0">
                <a:latin typeface="Times New Roman" pitchFamily="18" charset="0"/>
                <a:cs typeface="Times New Roman" pitchFamily="18" charset="0"/>
              </a:rPr>
              <a:t>(Skill) </a:t>
            </a:r>
            <a:r>
              <a:rPr lang="en-US" sz="2400" dirty="0">
                <a:latin typeface="Times New Roman" pitchFamily="18" charset="0"/>
                <a:cs typeface="Times New Roman" pitchFamily="18" charset="0"/>
              </a:rPr>
              <a:t>and</a:t>
            </a:r>
            <a:r>
              <a:rPr lang="en-US" sz="2400" b="1" dirty="0">
                <a:solidFill>
                  <a:srgbClr val="CC0099"/>
                </a:solidFill>
                <a:latin typeface="Times New Roman" pitchFamily="18" charset="0"/>
                <a:cs typeface="Times New Roman" pitchFamily="18" charset="0"/>
              </a:rPr>
              <a:t> derived attribute </a:t>
            </a:r>
            <a:r>
              <a:rPr lang="en-US" sz="2400" b="1" dirty="0">
                <a:latin typeface="Times New Roman" pitchFamily="18" charset="0"/>
                <a:cs typeface="Times New Roman" pitchFamily="18" charset="0"/>
              </a:rPr>
              <a:t>(</a:t>
            </a:r>
            <a:r>
              <a:rPr lang="en-US" sz="2400" b="1" dirty="0" err="1">
                <a:latin typeface="Times New Roman" pitchFamily="18" charset="0"/>
                <a:cs typeface="Times New Roman" pitchFamily="18" charset="0"/>
              </a:rPr>
              <a:t>Years_Employed</a:t>
            </a:r>
            <a:r>
              <a:rPr lang="en-US" sz="2400" b="1" dirty="0">
                <a:latin typeface="Times New Roman" pitchFamily="18" charset="0"/>
                <a:cs typeface="Times New Roman" pitchFamily="18" charset="0"/>
              </a:rPr>
              <a:t>)</a:t>
            </a:r>
          </a:p>
        </p:txBody>
      </p:sp>
      <p:sp>
        <p:nvSpPr>
          <p:cNvPr id="7" name="Slide Number Placeholder 6"/>
          <p:cNvSpPr>
            <a:spLocks noGrp="1"/>
          </p:cNvSpPr>
          <p:nvPr>
            <p:ph type="sldNum" sz="quarter" idx="12"/>
          </p:nvPr>
        </p:nvSpPr>
        <p:spPr/>
        <p:txBody>
          <a:bodyPr/>
          <a:lstStyle/>
          <a:p>
            <a:fld id="{B747CC6A-11F6-4E8E-BB53-41C3538DB086}" type="slidenum">
              <a:rPr lang="en-US" smtClean="0"/>
              <a:t>23</a:t>
            </a:fld>
            <a:endParaRPr lang="en-US"/>
          </a:p>
        </p:txBody>
      </p:sp>
    </p:spTree>
    <p:extLst>
      <p:ext uri="{BB962C8B-B14F-4D97-AF65-F5344CB8AC3E}">
        <p14:creationId xmlns:p14="http://schemas.microsoft.com/office/powerpoint/2010/main" val="3008703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0" y="391887"/>
            <a:ext cx="12192000" cy="6466113"/>
          </a:xfrm>
        </p:spPr>
        <p:txBody>
          <a:bodyPr>
            <a:noAutofit/>
          </a:bodyPr>
          <a:lstStyle/>
          <a:p>
            <a:pPr marL="0" indent="0" algn="just">
              <a:lnSpc>
                <a:spcPct val="150000"/>
              </a:lnSpc>
              <a:spcBef>
                <a:spcPts val="0"/>
              </a:spcBef>
              <a:buNone/>
            </a:pPr>
            <a:r>
              <a:rPr lang="en-US" b="1" dirty="0">
                <a:solidFill>
                  <a:srgbClr val="0000FF"/>
                </a:solidFill>
                <a:latin typeface="Times New Roman" pitchFamily="18" charset="0"/>
                <a:cs typeface="Times New Roman" pitchFamily="18" charset="0"/>
              </a:rPr>
              <a:t>5. Derived versus Stored Attributes</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A </a:t>
            </a:r>
            <a:r>
              <a:rPr lang="en-US" b="1" dirty="0">
                <a:solidFill>
                  <a:srgbClr val="CC0099"/>
                </a:solidFill>
                <a:latin typeface="Times New Roman" pitchFamily="18" charset="0"/>
                <a:cs typeface="Times New Roman" pitchFamily="18" charset="0"/>
              </a:rPr>
              <a:t>derived attribute </a:t>
            </a:r>
            <a:r>
              <a:rPr lang="en-US" dirty="0">
                <a:latin typeface="Times New Roman" pitchFamily="18" charset="0"/>
                <a:cs typeface="Times New Roman" pitchFamily="18" charset="0"/>
              </a:rPr>
              <a:t>is an attribute whose value is </a:t>
            </a:r>
            <a:r>
              <a:rPr lang="en-US" b="1" dirty="0">
                <a:solidFill>
                  <a:srgbClr val="0000FF"/>
                </a:solidFill>
                <a:latin typeface="Times New Roman" pitchFamily="18" charset="0"/>
                <a:cs typeface="Times New Roman" pitchFamily="18" charset="0"/>
              </a:rPr>
              <a:t>calculated (derived) </a:t>
            </a:r>
            <a:r>
              <a:rPr lang="en-US" dirty="0">
                <a:solidFill>
                  <a:srgbClr val="006600"/>
                </a:solidFill>
                <a:latin typeface="Times New Roman" pitchFamily="18" charset="0"/>
                <a:cs typeface="Times New Roman" pitchFamily="18" charset="0"/>
              </a:rPr>
              <a:t>from</a:t>
            </a:r>
            <a:r>
              <a:rPr lang="en-US" b="1" dirty="0">
                <a:solidFill>
                  <a:srgbClr val="0000FF"/>
                </a:solidFill>
                <a:latin typeface="Times New Roman" pitchFamily="18" charset="0"/>
                <a:cs typeface="Times New Roman" pitchFamily="18" charset="0"/>
              </a:rPr>
              <a:t> </a:t>
            </a:r>
            <a:r>
              <a:rPr lang="en-US" dirty="0">
                <a:solidFill>
                  <a:srgbClr val="006600"/>
                </a:solidFill>
                <a:latin typeface="Times New Roman" pitchFamily="18" charset="0"/>
                <a:cs typeface="Times New Roman" pitchFamily="18" charset="0"/>
              </a:rPr>
              <a:t>other</a:t>
            </a:r>
            <a:r>
              <a:rPr lang="en-US" b="1" dirty="0">
                <a:solidFill>
                  <a:srgbClr val="0000FF"/>
                </a:solidFill>
                <a:latin typeface="Times New Roman" pitchFamily="18" charset="0"/>
                <a:cs typeface="Times New Roman" pitchFamily="18" charset="0"/>
              </a:rPr>
              <a:t> attributes</a:t>
            </a:r>
            <a:r>
              <a:rPr lang="en-US"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Derived attributes are sometimes referred to as </a:t>
            </a:r>
            <a:r>
              <a:rPr lang="en-US" b="1" dirty="0">
                <a:solidFill>
                  <a:srgbClr val="0000FF"/>
                </a:solidFill>
                <a:latin typeface="Times New Roman" pitchFamily="18" charset="0"/>
                <a:cs typeface="Times New Roman" pitchFamily="18" charset="0"/>
              </a:rPr>
              <a:t>computed attributes.</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The </a:t>
            </a:r>
            <a:r>
              <a:rPr lang="en-US" b="1" dirty="0">
                <a:latin typeface="Times New Roman" pitchFamily="18" charset="0"/>
                <a:cs typeface="Times New Roman" pitchFamily="18" charset="0"/>
              </a:rPr>
              <a:t>derived attribute </a:t>
            </a:r>
            <a:r>
              <a:rPr lang="en-US" dirty="0">
                <a:latin typeface="Times New Roman" pitchFamily="18" charset="0"/>
                <a:cs typeface="Times New Roman" pitchFamily="18" charset="0"/>
              </a:rPr>
              <a:t>need </a:t>
            </a:r>
            <a:r>
              <a:rPr lang="en-US" b="1" dirty="0">
                <a:solidFill>
                  <a:srgbClr val="FF0000"/>
                </a:solidFill>
                <a:latin typeface="Times New Roman" pitchFamily="18" charset="0"/>
                <a:cs typeface="Times New Roman" pitchFamily="18" charset="0"/>
              </a:rPr>
              <a:t>not</a:t>
            </a:r>
            <a:r>
              <a:rPr lang="en-US" dirty="0">
                <a:latin typeface="Times New Roman" pitchFamily="18" charset="0"/>
                <a:cs typeface="Times New Roman" pitchFamily="18" charset="0"/>
              </a:rPr>
              <a:t> be </a:t>
            </a:r>
            <a:r>
              <a:rPr lang="en-US" b="1" dirty="0">
                <a:solidFill>
                  <a:srgbClr val="FF0000"/>
                </a:solidFill>
                <a:latin typeface="Times New Roman" pitchFamily="18" charset="0"/>
                <a:cs typeface="Times New Roman" pitchFamily="18" charset="0"/>
              </a:rPr>
              <a:t>physically</a:t>
            </a:r>
            <a:r>
              <a:rPr lang="en-US" dirty="0">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stored</a:t>
            </a:r>
            <a:r>
              <a:rPr lang="en-US" dirty="0">
                <a:latin typeface="Times New Roman" pitchFamily="18" charset="0"/>
                <a:cs typeface="Times New Roman" pitchFamily="18" charset="0"/>
              </a:rPr>
              <a:t> within the </a:t>
            </a:r>
            <a:r>
              <a:rPr lang="en-US" b="1" dirty="0">
                <a:solidFill>
                  <a:srgbClr val="FF0000"/>
                </a:solidFill>
                <a:latin typeface="Times New Roman" pitchFamily="18" charset="0"/>
                <a:cs typeface="Times New Roman" pitchFamily="18" charset="0"/>
              </a:rPr>
              <a:t>database</a:t>
            </a:r>
            <a:r>
              <a:rPr lang="en-US" dirty="0">
                <a:latin typeface="Times New Roman" pitchFamily="18" charset="0"/>
                <a:cs typeface="Times New Roman" pitchFamily="18" charset="0"/>
              </a:rPr>
              <a:t>; instead, it can be </a:t>
            </a:r>
            <a:r>
              <a:rPr lang="en-US" b="1" dirty="0">
                <a:solidFill>
                  <a:srgbClr val="6600CC"/>
                </a:solidFill>
                <a:latin typeface="Times New Roman" pitchFamily="18" charset="0"/>
                <a:cs typeface="Times New Roman" pitchFamily="18" charset="0"/>
              </a:rPr>
              <a:t>derived</a:t>
            </a:r>
            <a:r>
              <a:rPr lang="en-US" dirty="0">
                <a:latin typeface="Times New Roman" pitchFamily="18" charset="0"/>
                <a:cs typeface="Times New Roman" pitchFamily="18" charset="0"/>
              </a:rPr>
              <a:t> by using an </a:t>
            </a:r>
            <a:r>
              <a:rPr lang="en-US" b="1" dirty="0">
                <a:solidFill>
                  <a:srgbClr val="6600CC"/>
                </a:solidFill>
                <a:latin typeface="Times New Roman" pitchFamily="18" charset="0"/>
                <a:cs typeface="Times New Roman" pitchFamily="18" charset="0"/>
              </a:rPr>
              <a:t>algorithm</a:t>
            </a:r>
            <a:r>
              <a:rPr lang="en-US"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It is used to </a:t>
            </a:r>
            <a:r>
              <a:rPr lang="en-US" b="1" dirty="0">
                <a:solidFill>
                  <a:srgbClr val="0000FF"/>
                </a:solidFill>
                <a:latin typeface="Times New Roman" pitchFamily="18" charset="0"/>
                <a:cs typeface="Times New Roman" pitchFamily="18" charset="0"/>
              </a:rPr>
              <a:t>save storage space </a:t>
            </a:r>
            <a:r>
              <a:rPr lang="en-US" dirty="0">
                <a:latin typeface="Times New Roman" pitchFamily="18" charset="0"/>
                <a:cs typeface="Times New Roman" pitchFamily="18" charset="0"/>
              </a:rPr>
              <a:t>because </a:t>
            </a:r>
            <a:r>
              <a:rPr lang="en-US" b="1" dirty="0">
                <a:latin typeface="Times New Roman" pitchFamily="18" charset="0"/>
                <a:cs typeface="Times New Roman" pitchFamily="18" charset="0"/>
              </a:rPr>
              <a:t>computation</a:t>
            </a:r>
            <a:r>
              <a:rPr lang="en-US" dirty="0">
                <a:latin typeface="Times New Roman" pitchFamily="18" charset="0"/>
                <a:cs typeface="Times New Roman" pitchFamily="18" charset="0"/>
              </a:rPr>
              <a:t> always yields </a:t>
            </a:r>
            <a:r>
              <a:rPr lang="en-US" b="1" dirty="0">
                <a:latin typeface="Times New Roman" pitchFamily="18" charset="0"/>
                <a:cs typeface="Times New Roman" pitchFamily="18" charset="0"/>
              </a:rPr>
              <a:t>current</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value</a:t>
            </a:r>
            <a:r>
              <a:rPr lang="en-US" dirty="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But the </a:t>
            </a:r>
            <a:r>
              <a:rPr lang="en-US" b="1" dirty="0">
                <a:latin typeface="Times New Roman" pitchFamily="18" charset="0"/>
                <a:cs typeface="Times New Roman" pitchFamily="18" charset="0"/>
              </a:rPr>
              <a:t>derived attributes </a:t>
            </a:r>
            <a:r>
              <a:rPr lang="en-US" dirty="0">
                <a:latin typeface="Times New Roman" pitchFamily="18" charset="0"/>
                <a:cs typeface="Times New Roman" pitchFamily="18" charset="0"/>
              </a:rPr>
              <a:t>have its own </a:t>
            </a:r>
            <a:r>
              <a:rPr lang="en-US" b="1" dirty="0">
                <a:latin typeface="Times New Roman" pitchFamily="18" charset="0"/>
                <a:cs typeface="Times New Roman" pitchFamily="18" charset="0"/>
              </a:rPr>
              <a:t>disadvantages</a:t>
            </a:r>
            <a:r>
              <a:rPr lang="en-US" dirty="0">
                <a:latin typeface="Times New Roman" pitchFamily="18" charset="0"/>
                <a:cs typeface="Times New Roman" pitchFamily="18" charset="0"/>
              </a:rPr>
              <a:t> such as: </a:t>
            </a:r>
          </a:p>
          <a:p>
            <a:pPr algn="just">
              <a:lnSpc>
                <a:spcPct val="150000"/>
              </a:lnSpc>
              <a:spcBef>
                <a:spcPts val="0"/>
              </a:spcBef>
              <a:buFont typeface="Wingdings" panose="05000000000000000000" pitchFamily="2" charset="2"/>
              <a:buChar char="ü"/>
            </a:pPr>
            <a:r>
              <a:rPr lang="en-US" b="1" dirty="0">
                <a:solidFill>
                  <a:srgbClr val="CC0099"/>
                </a:solidFill>
                <a:latin typeface="Times New Roman" pitchFamily="18" charset="0"/>
                <a:cs typeface="Times New Roman" pitchFamily="18" charset="0"/>
              </a:rPr>
              <a:t>uses CPU processing cycles, </a:t>
            </a:r>
            <a:endParaRPr lang="en-US" dirty="0">
              <a:latin typeface="Times New Roman" pitchFamily="18" charset="0"/>
              <a:cs typeface="Times New Roman" pitchFamily="18" charset="0"/>
            </a:endParaRPr>
          </a:p>
        </p:txBody>
      </p:sp>
      <p:sp>
        <p:nvSpPr>
          <p:cNvPr id="19460" name="Rectangle 2"/>
          <p:cNvSpPr>
            <a:spLocks noGrp="1" noChangeArrowheads="1"/>
          </p:cNvSpPr>
          <p:nvPr>
            <p:ph type="title"/>
          </p:nvPr>
        </p:nvSpPr>
        <p:spPr>
          <a:xfrm>
            <a:off x="1825626" y="1"/>
            <a:ext cx="7204075" cy="391886"/>
          </a:xfrm>
        </p:spPr>
        <p:txBody>
          <a:bodyPr>
            <a:noAutofit/>
          </a:bodyPr>
          <a:lstStyle/>
          <a:p>
            <a:pPr algn="ctr">
              <a:spcBef>
                <a:spcPts val="0"/>
              </a:spcBef>
            </a:pPr>
            <a:r>
              <a:rPr lang="en-US" altLang="en-US" sz="2800" b="1" dirty="0">
                <a:solidFill>
                  <a:srgbClr val="FF0000"/>
                </a:solidFill>
                <a:latin typeface="Times New Roman" panose="02020603050405020304" pitchFamily="18" charset="0"/>
                <a:cs typeface="Times New Roman" panose="02020603050405020304" pitchFamily="18" charset="0"/>
              </a:rPr>
              <a:t>3.5.1 Types of Attributes------</a:t>
            </a:r>
            <a:endParaRPr lang="en-US" sz="2800" b="1" dirty="0">
              <a:solidFill>
                <a:srgbClr val="FF0000"/>
              </a:solidFill>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B1425EC7-0A61-4F27-A72D-EAE5D0C457C9}" type="slidenum">
              <a:rPr lang="en-GB" smtClean="0"/>
              <a:t>24</a:t>
            </a:fld>
            <a:endParaRPr lang="en-GB"/>
          </a:p>
        </p:txBody>
      </p:sp>
    </p:spTree>
    <p:extLst>
      <p:ext uri="{BB962C8B-B14F-4D97-AF65-F5344CB8AC3E}">
        <p14:creationId xmlns:p14="http://schemas.microsoft.com/office/powerpoint/2010/main" val="3257265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0" y="391887"/>
            <a:ext cx="12192000" cy="6466113"/>
          </a:xfrm>
        </p:spPr>
        <p:txBody>
          <a:bodyPr>
            <a:noAutofit/>
          </a:bodyPr>
          <a:lstStyle/>
          <a:p>
            <a:pPr algn="just">
              <a:lnSpc>
                <a:spcPct val="150000"/>
              </a:lnSpc>
              <a:spcBef>
                <a:spcPts val="0"/>
              </a:spcBef>
              <a:buFont typeface="Wingdings" panose="05000000000000000000" pitchFamily="2" charset="2"/>
              <a:buChar char="ü"/>
            </a:pPr>
            <a:r>
              <a:rPr lang="en-US" b="1" dirty="0">
                <a:solidFill>
                  <a:srgbClr val="CC0099"/>
                </a:solidFill>
                <a:latin typeface="Times New Roman" pitchFamily="18" charset="0"/>
                <a:cs typeface="Times New Roman" pitchFamily="18" charset="0"/>
              </a:rPr>
              <a:t>increases data access time </a:t>
            </a:r>
            <a:r>
              <a:rPr lang="en-US" dirty="0">
                <a:latin typeface="Times New Roman" pitchFamily="18" charset="0"/>
                <a:cs typeface="Times New Roman" pitchFamily="18" charset="0"/>
              </a:rPr>
              <a:t>and</a:t>
            </a:r>
            <a:r>
              <a:rPr lang="en-US" b="1" dirty="0">
                <a:solidFill>
                  <a:srgbClr val="CC0099"/>
                </a:solidFill>
                <a:latin typeface="Times New Roman" pitchFamily="18" charset="0"/>
                <a:cs typeface="Times New Roman" pitchFamily="18" charset="0"/>
              </a:rPr>
              <a:t> </a:t>
            </a:r>
          </a:p>
          <a:p>
            <a:pPr algn="just">
              <a:lnSpc>
                <a:spcPct val="150000"/>
              </a:lnSpc>
              <a:spcBef>
                <a:spcPts val="0"/>
              </a:spcBef>
              <a:buFont typeface="Wingdings" panose="05000000000000000000" pitchFamily="2" charset="2"/>
              <a:buChar char="ü"/>
            </a:pPr>
            <a:r>
              <a:rPr lang="en-US" b="1" dirty="0">
                <a:solidFill>
                  <a:srgbClr val="CC0099"/>
                </a:solidFill>
                <a:latin typeface="Times New Roman" pitchFamily="18" charset="0"/>
                <a:cs typeface="Times New Roman" pitchFamily="18" charset="0"/>
              </a:rPr>
              <a:t>adds coding complexity </a:t>
            </a:r>
            <a:r>
              <a:rPr lang="en-US" dirty="0">
                <a:latin typeface="Times New Roman" pitchFamily="18" charset="0"/>
                <a:cs typeface="Times New Roman" pitchFamily="18" charset="0"/>
              </a:rPr>
              <a:t>to</a:t>
            </a:r>
            <a:r>
              <a:rPr lang="en-US" b="1" dirty="0">
                <a:solidFill>
                  <a:srgbClr val="CC0099"/>
                </a:solidFill>
                <a:latin typeface="Times New Roman" pitchFamily="18" charset="0"/>
                <a:cs typeface="Times New Roman" pitchFamily="18" charset="0"/>
              </a:rPr>
              <a:t> queries.</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The </a:t>
            </a:r>
            <a:r>
              <a:rPr lang="en-US" b="1" dirty="0">
                <a:latin typeface="Times New Roman" pitchFamily="18" charset="0"/>
                <a:cs typeface="Times New Roman" pitchFamily="18" charset="0"/>
              </a:rPr>
              <a:t>attribute</a:t>
            </a:r>
            <a:r>
              <a:rPr lang="en-US" dirty="0">
                <a:latin typeface="Times New Roman" pitchFamily="18" charset="0"/>
                <a:cs typeface="Times New Roman" pitchFamily="18" charset="0"/>
              </a:rPr>
              <a:t> of an </a:t>
            </a:r>
            <a:r>
              <a:rPr lang="en-US" b="1" dirty="0">
                <a:latin typeface="Times New Roman" pitchFamily="18" charset="0"/>
                <a:cs typeface="Times New Roman" pitchFamily="18" charset="0"/>
              </a:rPr>
              <a:t>employee</a:t>
            </a:r>
            <a:r>
              <a:rPr lang="en-US" dirty="0">
                <a:latin typeface="Times New Roman" pitchFamily="18" charset="0"/>
                <a:cs typeface="Times New Roman" pitchFamily="18" charset="0"/>
              </a:rPr>
              <a:t> for example, Age called a </a:t>
            </a:r>
            <a:r>
              <a:rPr lang="en-US" b="1" dirty="0">
                <a:solidFill>
                  <a:srgbClr val="0000FF"/>
                </a:solidFill>
                <a:latin typeface="Times New Roman" pitchFamily="18" charset="0"/>
                <a:cs typeface="Times New Roman" pitchFamily="18" charset="0"/>
              </a:rPr>
              <a:t>derived attribute </a:t>
            </a:r>
            <a:r>
              <a:rPr lang="en-US" dirty="0">
                <a:latin typeface="Times New Roman" pitchFamily="18" charset="0"/>
                <a:cs typeface="Times New Roman" pitchFamily="18" charset="0"/>
              </a:rPr>
              <a:t>and is said to be </a:t>
            </a:r>
            <a:r>
              <a:rPr lang="en-US" b="1" dirty="0">
                <a:solidFill>
                  <a:srgbClr val="00B050"/>
                </a:solidFill>
                <a:latin typeface="Times New Roman" pitchFamily="18" charset="0"/>
                <a:cs typeface="Times New Roman" pitchFamily="18" charset="0"/>
              </a:rPr>
              <a:t>derivable </a:t>
            </a:r>
            <a:r>
              <a:rPr lang="en-US" dirty="0">
                <a:latin typeface="Times New Roman" pitchFamily="18" charset="0"/>
                <a:cs typeface="Times New Roman" pitchFamily="18" charset="0"/>
              </a:rPr>
              <a:t>from the </a:t>
            </a:r>
            <a:r>
              <a:rPr lang="en-US" b="1" dirty="0" err="1">
                <a:solidFill>
                  <a:srgbClr val="00B050"/>
                </a:solidFill>
                <a:latin typeface="Times New Roman" pitchFamily="18" charset="0"/>
                <a:cs typeface="Times New Roman" pitchFamily="18" charset="0"/>
              </a:rPr>
              <a:t>BirthDate</a:t>
            </a:r>
            <a:r>
              <a:rPr lang="en-US" b="1" dirty="0">
                <a:solidFill>
                  <a:srgbClr val="00B050"/>
                </a:solidFill>
                <a:latin typeface="Times New Roman" pitchFamily="18" charset="0"/>
                <a:cs typeface="Times New Roman" pitchFamily="18" charset="0"/>
              </a:rPr>
              <a:t> attribute</a:t>
            </a:r>
            <a:r>
              <a:rPr lang="en-US" dirty="0">
                <a:latin typeface="Times New Roman" pitchFamily="18" charset="0"/>
                <a:cs typeface="Times New Roman" pitchFamily="18" charset="0"/>
              </a:rPr>
              <a:t>, which is called a </a:t>
            </a:r>
            <a:r>
              <a:rPr lang="en-US" b="1" dirty="0">
                <a:solidFill>
                  <a:srgbClr val="0000FF"/>
                </a:solidFill>
                <a:latin typeface="Times New Roman" pitchFamily="18" charset="0"/>
                <a:cs typeface="Times New Roman" pitchFamily="18" charset="0"/>
              </a:rPr>
              <a:t>stored attribute</a:t>
            </a:r>
            <a:r>
              <a:rPr lang="en-US" dirty="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b="1" dirty="0">
                <a:solidFill>
                  <a:srgbClr val="0000FF"/>
                </a:solidFill>
                <a:latin typeface="Times New Roman" pitchFamily="18" charset="0"/>
                <a:cs typeface="Times New Roman" pitchFamily="18" charset="0"/>
              </a:rPr>
              <a:t>Stored attribute- </a:t>
            </a:r>
            <a:r>
              <a:rPr lang="en-US" dirty="0">
                <a:latin typeface="Times New Roman" pitchFamily="18" charset="0"/>
                <a:cs typeface="Times New Roman" pitchFamily="18" charset="0"/>
              </a:rPr>
              <a:t>is an attribute in which the value is stored in the attribute of the entity. </a:t>
            </a:r>
          </a:p>
          <a:p>
            <a:pPr algn="just">
              <a:lnSpc>
                <a:spcPct val="150000"/>
              </a:lnSpc>
              <a:spcBef>
                <a:spcPts val="0"/>
              </a:spcBef>
              <a:buFont typeface="Wingdings" panose="05000000000000000000" pitchFamily="2" charset="2"/>
              <a:buChar char="ü"/>
            </a:pPr>
            <a:r>
              <a:rPr lang="en-US" b="1" dirty="0">
                <a:latin typeface="Times New Roman" pitchFamily="18" charset="0"/>
                <a:cs typeface="Times New Roman" pitchFamily="18" charset="0"/>
              </a:rPr>
              <a:t>For example, Birthdates </a:t>
            </a:r>
            <a:r>
              <a:rPr lang="en-US" dirty="0">
                <a:latin typeface="Times New Roman" pitchFamily="18" charset="0"/>
                <a:cs typeface="Times New Roman" pitchFamily="18" charset="0"/>
              </a:rPr>
              <a:t>is  called a </a:t>
            </a:r>
            <a:r>
              <a:rPr lang="en-US" b="1" dirty="0">
                <a:latin typeface="Times New Roman" pitchFamily="18" charset="0"/>
                <a:cs typeface="Times New Roman" pitchFamily="18" charset="0"/>
              </a:rPr>
              <a:t>Stored attribute.</a:t>
            </a:r>
          </a:p>
          <a:p>
            <a:pPr marL="457200" lvl="2" indent="-457200" algn="just">
              <a:lnSpc>
                <a:spcPct val="150000"/>
              </a:lnSpc>
              <a:spcBef>
                <a:spcPts val="0"/>
              </a:spcBef>
              <a:buFont typeface="Wingdings" pitchFamily="2" charset="2"/>
              <a:buChar char="§"/>
            </a:pPr>
            <a:r>
              <a:rPr lang="en-US" sz="2800" dirty="0">
                <a:latin typeface="Times New Roman" pitchFamily="18" charset="0"/>
                <a:cs typeface="Times New Roman" pitchFamily="18" charset="0"/>
              </a:rPr>
              <a:t>The </a:t>
            </a:r>
            <a:r>
              <a:rPr lang="en-US" sz="2800" b="1" dirty="0">
                <a:solidFill>
                  <a:srgbClr val="800000"/>
                </a:solidFill>
                <a:latin typeface="Times New Roman" pitchFamily="18" charset="0"/>
                <a:cs typeface="Times New Roman" pitchFamily="18" charset="0"/>
              </a:rPr>
              <a:t>stored attribute </a:t>
            </a:r>
            <a:r>
              <a:rPr lang="en-US" sz="2800" dirty="0">
                <a:latin typeface="Times New Roman" pitchFamily="18" charset="0"/>
                <a:cs typeface="Times New Roman" pitchFamily="18" charset="0"/>
              </a:rPr>
              <a:t>on the other hand, can have the following </a:t>
            </a:r>
            <a:r>
              <a:rPr lang="en-US" sz="2800" b="1" dirty="0">
                <a:latin typeface="Times New Roman" pitchFamily="18" charset="0"/>
                <a:cs typeface="Times New Roman" pitchFamily="18" charset="0"/>
              </a:rPr>
              <a:t>advantages</a:t>
            </a:r>
            <a:r>
              <a:rPr lang="en-US" sz="2800" dirty="0">
                <a:latin typeface="Times New Roman" pitchFamily="18" charset="0"/>
                <a:cs typeface="Times New Roman" pitchFamily="18" charset="0"/>
              </a:rPr>
              <a:t>:</a:t>
            </a:r>
          </a:p>
          <a:p>
            <a:pPr marL="457200" lvl="2" indent="-457200" algn="just">
              <a:lnSpc>
                <a:spcPct val="150000"/>
              </a:lnSpc>
              <a:spcBef>
                <a:spcPts val="0"/>
              </a:spcBef>
              <a:buFont typeface="Wingdings" panose="05000000000000000000" pitchFamily="2" charset="2"/>
              <a:buChar char="ü"/>
            </a:pPr>
            <a:r>
              <a:rPr lang="en-US" sz="2800" dirty="0">
                <a:latin typeface="Times New Roman" pitchFamily="18" charset="0"/>
                <a:cs typeface="Times New Roman" pitchFamily="18" charset="0"/>
              </a:rPr>
              <a:t>saves </a:t>
            </a:r>
            <a:r>
              <a:rPr lang="en-US" sz="2800" b="1" dirty="0">
                <a:solidFill>
                  <a:srgbClr val="CC0099"/>
                </a:solidFill>
                <a:latin typeface="Times New Roman" pitchFamily="18" charset="0"/>
                <a:cs typeface="Times New Roman" pitchFamily="18" charset="0"/>
              </a:rPr>
              <a:t>CPU processing cycles, </a:t>
            </a:r>
            <a:endParaRPr lang="en-US" dirty="0">
              <a:latin typeface="Times New Roman" pitchFamily="18" charset="0"/>
              <a:cs typeface="Times New Roman" pitchFamily="18" charset="0"/>
            </a:endParaRPr>
          </a:p>
        </p:txBody>
      </p:sp>
      <p:sp>
        <p:nvSpPr>
          <p:cNvPr id="19460" name="Rectangle 2"/>
          <p:cNvSpPr>
            <a:spLocks noGrp="1" noChangeArrowheads="1"/>
          </p:cNvSpPr>
          <p:nvPr>
            <p:ph type="title"/>
          </p:nvPr>
        </p:nvSpPr>
        <p:spPr>
          <a:xfrm>
            <a:off x="1825626" y="1"/>
            <a:ext cx="7204075" cy="391886"/>
          </a:xfrm>
        </p:spPr>
        <p:txBody>
          <a:bodyPr>
            <a:noAutofit/>
          </a:bodyPr>
          <a:lstStyle/>
          <a:p>
            <a:pPr algn="ctr">
              <a:spcBef>
                <a:spcPts val="0"/>
              </a:spcBef>
            </a:pPr>
            <a:r>
              <a:rPr lang="en-US" altLang="en-US" sz="2800" b="1" dirty="0">
                <a:solidFill>
                  <a:srgbClr val="FF0000"/>
                </a:solidFill>
                <a:latin typeface="Times New Roman" panose="02020603050405020304" pitchFamily="18" charset="0"/>
                <a:cs typeface="Times New Roman" panose="02020603050405020304" pitchFamily="18" charset="0"/>
              </a:rPr>
              <a:t>3.5.1 Types of Attributes------</a:t>
            </a:r>
            <a:endParaRPr lang="en-US" sz="2800" b="1" dirty="0">
              <a:solidFill>
                <a:srgbClr val="FF0000"/>
              </a:solidFill>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B1425EC7-0A61-4F27-A72D-EAE5D0C457C9}" type="slidenum">
              <a:rPr lang="en-GB" smtClean="0"/>
              <a:t>25</a:t>
            </a:fld>
            <a:endParaRPr lang="en-GB"/>
          </a:p>
        </p:txBody>
      </p:sp>
    </p:spTree>
    <p:extLst>
      <p:ext uri="{BB962C8B-B14F-4D97-AF65-F5344CB8AC3E}">
        <p14:creationId xmlns:p14="http://schemas.microsoft.com/office/powerpoint/2010/main" val="3606733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0" y="391887"/>
            <a:ext cx="12192000" cy="6466113"/>
          </a:xfrm>
        </p:spPr>
        <p:txBody>
          <a:bodyPr>
            <a:noAutofit/>
          </a:bodyPr>
          <a:lstStyle/>
          <a:p>
            <a:pPr marL="457200" lvl="2" indent="-457200" algn="just">
              <a:lnSpc>
                <a:spcPct val="150000"/>
              </a:lnSpc>
              <a:spcBef>
                <a:spcPts val="0"/>
              </a:spcBef>
              <a:buFont typeface="Wingdings" panose="05000000000000000000" pitchFamily="2" charset="2"/>
              <a:buChar char="ü"/>
            </a:pPr>
            <a:r>
              <a:rPr lang="en-US" sz="2800" b="1" dirty="0">
                <a:solidFill>
                  <a:srgbClr val="CC0099"/>
                </a:solidFill>
                <a:latin typeface="Times New Roman" pitchFamily="18" charset="0"/>
                <a:cs typeface="Times New Roman" pitchFamily="18" charset="0"/>
              </a:rPr>
              <a:t>saves data access time, </a:t>
            </a:r>
            <a:r>
              <a:rPr lang="en-US" sz="2800" b="1" dirty="0">
                <a:solidFill>
                  <a:srgbClr val="0000FF"/>
                </a:solidFill>
                <a:latin typeface="Times New Roman" pitchFamily="18" charset="0"/>
                <a:cs typeface="Times New Roman" pitchFamily="18" charset="0"/>
              </a:rPr>
              <a:t>data value </a:t>
            </a:r>
            <a:r>
              <a:rPr lang="en-US" sz="2800" dirty="0">
                <a:latin typeface="Times New Roman" pitchFamily="18" charset="0"/>
                <a:cs typeface="Times New Roman" pitchFamily="18" charset="0"/>
              </a:rPr>
              <a:t>is </a:t>
            </a:r>
            <a:r>
              <a:rPr lang="en-US" sz="2800" b="1" dirty="0">
                <a:solidFill>
                  <a:srgbClr val="0000FF"/>
                </a:solidFill>
                <a:latin typeface="Times New Roman" pitchFamily="18" charset="0"/>
                <a:cs typeface="Times New Roman" pitchFamily="18" charset="0"/>
              </a:rPr>
              <a:t>readily available </a:t>
            </a:r>
            <a:r>
              <a:rPr lang="en-US" sz="2800" dirty="0">
                <a:latin typeface="Times New Roman" pitchFamily="18" charset="0"/>
                <a:cs typeface="Times New Roman" pitchFamily="18" charset="0"/>
              </a:rPr>
              <a:t>and </a:t>
            </a:r>
          </a:p>
          <a:p>
            <a:pPr marL="457200" lvl="2" indent="-457200" algn="just">
              <a:lnSpc>
                <a:spcPct val="150000"/>
              </a:lnSpc>
              <a:spcBef>
                <a:spcPts val="0"/>
              </a:spcBef>
              <a:buFont typeface="Wingdings" panose="05000000000000000000" pitchFamily="2" charset="2"/>
              <a:buChar char="ü"/>
            </a:pPr>
            <a:r>
              <a:rPr lang="en-US" sz="2800" dirty="0">
                <a:latin typeface="Times New Roman" pitchFamily="18" charset="0"/>
                <a:cs typeface="Times New Roman" pitchFamily="18" charset="0"/>
              </a:rPr>
              <a:t>It can be used to </a:t>
            </a:r>
            <a:r>
              <a:rPr lang="en-US" sz="2800" b="1" dirty="0">
                <a:solidFill>
                  <a:srgbClr val="0000FF"/>
                </a:solidFill>
                <a:latin typeface="Times New Roman" pitchFamily="18" charset="0"/>
                <a:cs typeface="Times New Roman" pitchFamily="18" charset="0"/>
              </a:rPr>
              <a:t>keep track </a:t>
            </a:r>
            <a:r>
              <a:rPr lang="en-US" sz="2800" dirty="0">
                <a:latin typeface="Times New Roman" pitchFamily="18" charset="0"/>
                <a:cs typeface="Times New Roman" pitchFamily="18" charset="0"/>
              </a:rPr>
              <a:t>of </a:t>
            </a:r>
            <a:r>
              <a:rPr lang="en-US" sz="2800" b="1" dirty="0">
                <a:solidFill>
                  <a:srgbClr val="0000FF"/>
                </a:solidFill>
                <a:latin typeface="Times New Roman" pitchFamily="18" charset="0"/>
                <a:cs typeface="Times New Roman" pitchFamily="18" charset="0"/>
              </a:rPr>
              <a:t>historical data</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However, </a:t>
            </a:r>
            <a:r>
              <a:rPr lang="en-US" b="1" dirty="0">
                <a:latin typeface="Times New Roman" pitchFamily="18" charset="0"/>
                <a:cs typeface="Times New Roman" pitchFamily="18" charset="0"/>
              </a:rPr>
              <a:t>stored attributes </a:t>
            </a:r>
            <a:r>
              <a:rPr lang="en-US" dirty="0">
                <a:latin typeface="Times New Roman" pitchFamily="18" charset="0"/>
                <a:cs typeface="Times New Roman" pitchFamily="18" charset="0"/>
              </a:rPr>
              <a:t>has </a:t>
            </a:r>
            <a:r>
              <a:rPr lang="en-US" b="1" dirty="0">
                <a:solidFill>
                  <a:srgbClr val="0000FF"/>
                </a:solidFill>
                <a:latin typeface="Times New Roman" pitchFamily="18" charset="0"/>
                <a:cs typeface="Times New Roman" pitchFamily="18" charset="0"/>
              </a:rPr>
              <a:t>disadvantages</a:t>
            </a:r>
            <a:r>
              <a:rPr lang="en-US" dirty="0">
                <a:latin typeface="Times New Roman" pitchFamily="18" charset="0"/>
                <a:cs typeface="Times New Roman" pitchFamily="18" charset="0"/>
              </a:rPr>
              <a:t> such as:</a:t>
            </a:r>
          </a:p>
          <a:p>
            <a:pPr algn="just">
              <a:lnSpc>
                <a:spcPct val="150000"/>
              </a:lnSpc>
              <a:spcBef>
                <a:spcPts val="0"/>
              </a:spcBef>
              <a:buFont typeface="Wingdings" panose="05000000000000000000" pitchFamily="2" charset="2"/>
              <a:buChar char="ü"/>
            </a:pPr>
            <a:r>
              <a:rPr lang="en-US" b="1" dirty="0">
                <a:solidFill>
                  <a:srgbClr val="FF0000"/>
                </a:solidFill>
                <a:latin typeface="Times New Roman" pitchFamily="18" charset="0"/>
                <a:cs typeface="Times New Roman" pitchFamily="18" charset="0"/>
              </a:rPr>
              <a:t>requires constant maintenance</a:t>
            </a:r>
            <a:r>
              <a:rPr lang="en-US" dirty="0">
                <a:solidFill>
                  <a:srgbClr val="FF0000"/>
                </a:solidFill>
                <a:latin typeface="Times New Roman" pitchFamily="18" charset="0"/>
                <a:cs typeface="Times New Roman" pitchFamily="18" charset="0"/>
              </a:rPr>
              <a:t> </a:t>
            </a:r>
            <a:r>
              <a:rPr lang="en-US" dirty="0">
                <a:latin typeface="Times New Roman" pitchFamily="18" charset="0"/>
                <a:cs typeface="Times New Roman" pitchFamily="18" charset="0"/>
              </a:rPr>
              <a:t>to ensure </a:t>
            </a:r>
            <a:r>
              <a:rPr lang="en-US" b="1" dirty="0">
                <a:latin typeface="Times New Roman" pitchFamily="18" charset="0"/>
                <a:cs typeface="Times New Roman" pitchFamily="18" charset="0"/>
              </a:rPr>
              <a:t>derived</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value</a:t>
            </a:r>
            <a:r>
              <a:rPr lang="en-US" dirty="0">
                <a:latin typeface="Times New Roman" pitchFamily="18" charset="0"/>
                <a:cs typeface="Times New Roman" pitchFamily="18" charset="0"/>
              </a:rPr>
              <a:t> is </a:t>
            </a:r>
            <a:r>
              <a:rPr lang="en-US" b="1" dirty="0">
                <a:latin typeface="Times New Roman" pitchFamily="18" charset="0"/>
                <a:cs typeface="Times New Roman" pitchFamily="18" charset="0"/>
              </a:rPr>
              <a:t>current</a:t>
            </a:r>
            <a:r>
              <a:rPr lang="en-US" dirty="0">
                <a:latin typeface="Times New Roman" pitchFamily="18" charset="0"/>
                <a:cs typeface="Times New Roman" pitchFamily="18" charset="0"/>
              </a:rPr>
              <a:t>, especially if any </a:t>
            </a:r>
            <a:r>
              <a:rPr lang="en-US" b="1" dirty="0">
                <a:solidFill>
                  <a:srgbClr val="660033"/>
                </a:solidFill>
                <a:latin typeface="Times New Roman" pitchFamily="18" charset="0"/>
                <a:cs typeface="Times New Roman" pitchFamily="18" charset="0"/>
              </a:rPr>
              <a:t>values</a:t>
            </a:r>
            <a:r>
              <a:rPr lang="en-US" dirty="0">
                <a:latin typeface="Times New Roman" pitchFamily="18" charset="0"/>
                <a:cs typeface="Times New Roman" pitchFamily="18" charset="0"/>
              </a:rPr>
              <a:t> used in the </a:t>
            </a:r>
            <a:r>
              <a:rPr lang="en-US" b="1" dirty="0">
                <a:solidFill>
                  <a:srgbClr val="660033"/>
                </a:solidFill>
                <a:latin typeface="Times New Roman" pitchFamily="18" charset="0"/>
                <a:cs typeface="Times New Roman" pitchFamily="18" charset="0"/>
              </a:rPr>
              <a:t>calculation</a:t>
            </a:r>
            <a:r>
              <a:rPr lang="en-US" dirty="0">
                <a:latin typeface="Times New Roman" pitchFamily="18" charset="0"/>
                <a:cs typeface="Times New Roman" pitchFamily="18" charset="0"/>
              </a:rPr>
              <a:t> </a:t>
            </a:r>
            <a:r>
              <a:rPr lang="en-US" b="1" dirty="0">
                <a:solidFill>
                  <a:srgbClr val="660033"/>
                </a:solidFill>
                <a:latin typeface="Times New Roman" pitchFamily="18" charset="0"/>
                <a:cs typeface="Times New Roman" pitchFamily="18" charset="0"/>
              </a:rPr>
              <a:t>change</a:t>
            </a:r>
            <a:r>
              <a:rPr lang="en-US" dirty="0">
                <a:latin typeface="Times New Roman" pitchFamily="18" charset="0"/>
                <a:cs typeface="Times New Roman" pitchFamily="18" charset="0"/>
              </a:rPr>
              <a:t>.</a:t>
            </a:r>
          </a:p>
          <a:p>
            <a:pPr marL="0" indent="0" algn="just">
              <a:lnSpc>
                <a:spcPct val="150000"/>
              </a:lnSpc>
              <a:spcBef>
                <a:spcPts val="0"/>
              </a:spcBef>
              <a:buNone/>
            </a:pPr>
            <a:endParaRPr lang="en-US" dirty="0">
              <a:latin typeface="Times New Roman" pitchFamily="18" charset="0"/>
              <a:cs typeface="Times New Roman" pitchFamily="18" charset="0"/>
            </a:endParaRPr>
          </a:p>
        </p:txBody>
      </p:sp>
      <p:sp>
        <p:nvSpPr>
          <p:cNvPr id="19460" name="Rectangle 2"/>
          <p:cNvSpPr>
            <a:spLocks noGrp="1" noChangeArrowheads="1"/>
          </p:cNvSpPr>
          <p:nvPr>
            <p:ph type="title"/>
          </p:nvPr>
        </p:nvSpPr>
        <p:spPr>
          <a:xfrm>
            <a:off x="1825626" y="1"/>
            <a:ext cx="7204075" cy="391886"/>
          </a:xfrm>
        </p:spPr>
        <p:txBody>
          <a:bodyPr>
            <a:noAutofit/>
          </a:bodyPr>
          <a:lstStyle/>
          <a:p>
            <a:pPr algn="ctr">
              <a:spcBef>
                <a:spcPts val="0"/>
              </a:spcBef>
            </a:pPr>
            <a:r>
              <a:rPr lang="en-US" altLang="en-US" sz="2800" b="1" dirty="0">
                <a:solidFill>
                  <a:srgbClr val="FF0000"/>
                </a:solidFill>
                <a:latin typeface="Times New Roman" panose="02020603050405020304" pitchFamily="18" charset="0"/>
                <a:cs typeface="Times New Roman" panose="02020603050405020304" pitchFamily="18" charset="0"/>
              </a:rPr>
              <a:t>3.5.1 Types of Attributes------</a:t>
            </a:r>
            <a:endParaRPr lang="en-US" sz="2800" b="1" dirty="0">
              <a:solidFill>
                <a:srgbClr val="FF0000"/>
              </a:solidFill>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89" y="3875313"/>
            <a:ext cx="7527126" cy="2873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852229" y="5239657"/>
            <a:ext cx="4122057" cy="1631216"/>
          </a:xfrm>
          <a:prstGeom prst="rect">
            <a:avLst/>
          </a:prstGeom>
          <a:noFill/>
        </p:spPr>
        <p:txBody>
          <a:bodyPr wrap="square" rtlCol="0">
            <a:spAutoFit/>
          </a:bodyPr>
          <a:lstStyle/>
          <a:p>
            <a:pPr marL="285750" indent="-285750" algn="just">
              <a:buFont typeface="Wingdings" panose="05000000000000000000" pitchFamily="2" charset="2"/>
              <a:buChar char="§"/>
            </a:pPr>
            <a:endParaRPr lang="en-US" sz="2000" b="1" dirty="0">
              <a:latin typeface="Times New Roman" pitchFamily="18" charset="0"/>
              <a:cs typeface="Times New Roman" pitchFamily="18" charset="0"/>
            </a:endParaRPr>
          </a:p>
          <a:p>
            <a:pPr marL="285750" indent="-285750" algn="just">
              <a:buFont typeface="Wingdings" panose="05000000000000000000" pitchFamily="2" charset="2"/>
              <a:buChar char="§"/>
            </a:pPr>
            <a:r>
              <a:rPr lang="en-US" sz="2000" b="1" dirty="0">
                <a:latin typeface="Times New Roman" pitchFamily="18" charset="0"/>
                <a:cs typeface="Times New Roman" pitchFamily="18" charset="0"/>
              </a:rPr>
              <a:t>Fig 3.5  Depiction of a derived attribute</a:t>
            </a:r>
          </a:p>
          <a:p>
            <a:pPr marL="285750" indent="-285750" algn="just">
              <a:buFont typeface="Wingdings" panose="05000000000000000000" pitchFamily="2" charset="2"/>
              <a:buChar char="§"/>
            </a:pPr>
            <a:endParaRPr lang="en-US" sz="2000" b="1" dirty="0">
              <a:latin typeface="Times New Roman" pitchFamily="18" charset="0"/>
              <a:cs typeface="Times New Roman" pitchFamily="18" charset="0"/>
            </a:endParaRPr>
          </a:p>
          <a:p>
            <a:pPr marL="285750" indent="-285750" algn="just">
              <a:buFont typeface="Wingdings" panose="05000000000000000000" pitchFamily="2" charset="2"/>
              <a:buChar char="§"/>
            </a:pPr>
            <a:endParaRPr lang="en-GB" sz="2000" dirty="0"/>
          </a:p>
        </p:txBody>
      </p:sp>
      <p:sp>
        <p:nvSpPr>
          <p:cNvPr id="3" name="Slide Number Placeholder 2"/>
          <p:cNvSpPr>
            <a:spLocks noGrp="1"/>
          </p:cNvSpPr>
          <p:nvPr>
            <p:ph type="sldNum" sz="quarter" idx="12"/>
          </p:nvPr>
        </p:nvSpPr>
        <p:spPr/>
        <p:txBody>
          <a:bodyPr/>
          <a:lstStyle/>
          <a:p>
            <a:fld id="{B1425EC7-0A61-4F27-A72D-EAE5D0C457C9}" type="slidenum">
              <a:rPr lang="en-GB" smtClean="0"/>
              <a:t>26</a:t>
            </a:fld>
            <a:endParaRPr lang="en-GB"/>
          </a:p>
        </p:txBody>
      </p:sp>
    </p:spTree>
    <p:extLst>
      <p:ext uri="{BB962C8B-B14F-4D97-AF65-F5344CB8AC3E}">
        <p14:creationId xmlns:p14="http://schemas.microsoft.com/office/powerpoint/2010/main" val="966877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81000"/>
          </a:xfrm>
        </p:spPr>
        <p:txBody>
          <a:bodyPr>
            <a:noAutofit/>
          </a:bodyPr>
          <a:lstStyle/>
          <a:p>
            <a:pPr algn="ctr"/>
            <a:r>
              <a:rPr lang="en-US" sz="2400" b="1" dirty="0">
                <a:solidFill>
                  <a:srgbClr val="0000FF"/>
                </a:solidFill>
                <a:latin typeface="Times New Roman" pitchFamily="18" charset="0"/>
                <a:cs typeface="Times New Roman" pitchFamily="18" charset="0"/>
              </a:rPr>
              <a:t>3.  RELATIONSHIPS</a:t>
            </a:r>
          </a:p>
        </p:txBody>
      </p:sp>
      <p:sp>
        <p:nvSpPr>
          <p:cNvPr id="3" name="Content Placeholder 2"/>
          <p:cNvSpPr>
            <a:spLocks noGrp="1"/>
          </p:cNvSpPr>
          <p:nvPr>
            <p:ph idx="1"/>
          </p:nvPr>
        </p:nvSpPr>
        <p:spPr>
          <a:xfrm>
            <a:off x="0" y="304800"/>
            <a:ext cx="12090400" cy="6553200"/>
          </a:xfrm>
        </p:spPr>
        <p:txBody>
          <a:bodyPr>
            <a:noAutofit/>
          </a:bodyPr>
          <a:lstStyle/>
          <a:p>
            <a:pPr algn="just">
              <a:lnSpc>
                <a:spcPct val="150000"/>
              </a:lnSpc>
              <a:spcBef>
                <a:spcPts val="0"/>
              </a:spcBef>
              <a:buFont typeface="Wingdings" pitchFamily="2" charset="2"/>
              <a:buChar char="§"/>
            </a:pPr>
            <a:r>
              <a:rPr lang="en-US" b="1" dirty="0">
                <a:solidFill>
                  <a:srgbClr val="0000FF"/>
                </a:solidFill>
                <a:latin typeface="Times New Roman" pitchFamily="18" charset="0"/>
                <a:cs typeface="Times New Roman" pitchFamily="18" charset="0"/>
              </a:rPr>
              <a:t>Relationship (relationship type) </a:t>
            </a:r>
            <a:r>
              <a:rPr lang="en-US" dirty="0">
                <a:latin typeface="Times New Roman" pitchFamily="18" charset="0"/>
                <a:cs typeface="Times New Roman" pitchFamily="18" charset="0"/>
              </a:rPr>
              <a:t>is a </a:t>
            </a:r>
            <a:r>
              <a:rPr lang="en-US" b="1" dirty="0">
                <a:latin typeface="Times New Roman" pitchFamily="18" charset="0"/>
                <a:cs typeface="Times New Roman" pitchFamily="18" charset="0"/>
              </a:rPr>
              <a:t>meaningful </a:t>
            </a:r>
            <a:r>
              <a:rPr lang="en-US" b="1" dirty="0">
                <a:solidFill>
                  <a:srgbClr val="CC0099"/>
                </a:solidFill>
                <a:latin typeface="Times New Roman" pitchFamily="18" charset="0"/>
                <a:cs typeface="Times New Roman" pitchFamily="18" charset="0"/>
              </a:rPr>
              <a:t>association </a:t>
            </a:r>
            <a:r>
              <a:rPr lang="en-US" dirty="0">
                <a:latin typeface="Times New Roman" pitchFamily="18" charset="0"/>
                <a:cs typeface="Times New Roman" pitchFamily="18" charset="0"/>
              </a:rPr>
              <a:t>among</a:t>
            </a:r>
            <a:r>
              <a:rPr lang="en-US" b="1" dirty="0">
                <a:solidFill>
                  <a:srgbClr val="CC0099"/>
                </a:solidFill>
                <a:latin typeface="Times New Roman" pitchFamily="18" charset="0"/>
                <a:cs typeface="Times New Roman" pitchFamily="18" charset="0"/>
              </a:rPr>
              <a:t> entity types</a:t>
            </a:r>
            <a:r>
              <a:rPr lang="en-US"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Generally, a </a:t>
            </a:r>
            <a:r>
              <a:rPr lang="en-US" b="1" dirty="0">
                <a:latin typeface="Times New Roman" pitchFamily="18" charset="0"/>
                <a:cs typeface="Times New Roman" pitchFamily="18" charset="0"/>
              </a:rPr>
              <a:t>relationship</a:t>
            </a:r>
            <a:r>
              <a:rPr lang="en-US" dirty="0">
                <a:latin typeface="Times New Roman" pitchFamily="18" charset="0"/>
                <a:cs typeface="Times New Roman" pitchFamily="18" charset="0"/>
              </a:rPr>
              <a:t> is represented as a </a:t>
            </a:r>
            <a:r>
              <a:rPr lang="en-US" b="1" dirty="0">
                <a:solidFill>
                  <a:srgbClr val="0000FF"/>
                </a:solidFill>
                <a:latin typeface="Times New Roman" pitchFamily="18" charset="0"/>
                <a:cs typeface="Times New Roman" pitchFamily="18" charset="0"/>
              </a:rPr>
              <a:t>connection </a:t>
            </a:r>
            <a:r>
              <a:rPr lang="en-US" dirty="0">
                <a:latin typeface="Times New Roman" pitchFamily="18" charset="0"/>
                <a:cs typeface="Times New Roman" pitchFamily="18" charset="0"/>
              </a:rPr>
              <a:t>between (or among)</a:t>
            </a:r>
            <a:r>
              <a:rPr lang="en-US" b="1" dirty="0">
                <a:solidFill>
                  <a:srgbClr val="0000FF"/>
                </a:solidFill>
                <a:latin typeface="Times New Roman" pitchFamily="18" charset="0"/>
                <a:cs typeface="Times New Roman" pitchFamily="18" charset="0"/>
              </a:rPr>
              <a:t> entities</a:t>
            </a:r>
            <a:r>
              <a:rPr lang="en-US"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In </a:t>
            </a:r>
            <a:r>
              <a:rPr lang="en-US" b="1" dirty="0">
                <a:solidFill>
                  <a:srgbClr val="FF0000"/>
                </a:solidFill>
                <a:latin typeface="Times New Roman" pitchFamily="18" charset="0"/>
                <a:cs typeface="Times New Roman" pitchFamily="18" charset="0"/>
              </a:rPr>
              <a:t>standard ER model</a:t>
            </a:r>
            <a:r>
              <a:rPr lang="en-US" dirty="0">
                <a:latin typeface="Times New Roman" pitchFamily="18" charset="0"/>
                <a:cs typeface="Times New Roman" pitchFamily="18" charset="0"/>
              </a:rPr>
              <a:t>, it uses a </a:t>
            </a:r>
            <a:r>
              <a:rPr lang="en-US" b="1" dirty="0">
                <a:solidFill>
                  <a:srgbClr val="FF0000"/>
                </a:solidFill>
                <a:latin typeface="Times New Roman" pitchFamily="18" charset="0"/>
                <a:cs typeface="Times New Roman" pitchFamily="18" charset="0"/>
              </a:rPr>
              <a:t>diamond shape</a:t>
            </a:r>
            <a:r>
              <a:rPr lang="en-US" dirty="0">
                <a:latin typeface="Times New Roman" pitchFamily="18" charset="0"/>
                <a:cs typeface="Times New Roman" pitchFamily="18" charset="0"/>
              </a:rPr>
              <a:t> to  </a:t>
            </a:r>
            <a:r>
              <a:rPr lang="en-US" b="1" dirty="0">
                <a:latin typeface="Times New Roman" pitchFamily="18" charset="0"/>
                <a:cs typeface="Times New Roman" pitchFamily="18" charset="0"/>
              </a:rPr>
              <a:t>connect </a:t>
            </a:r>
            <a:r>
              <a:rPr lang="en-US" dirty="0">
                <a:latin typeface="Times New Roman" pitchFamily="18" charset="0"/>
                <a:cs typeface="Times New Roman" pitchFamily="18" charset="0"/>
              </a:rPr>
              <a:t>between</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(or among) </a:t>
            </a:r>
            <a:r>
              <a:rPr lang="en-US" b="1" dirty="0">
                <a:latin typeface="Times New Roman" pitchFamily="18" charset="0"/>
                <a:cs typeface="Times New Roman" pitchFamily="18" charset="0"/>
              </a:rPr>
              <a:t>entities.</a:t>
            </a:r>
            <a:r>
              <a:rPr lang="en-US" dirty="0">
                <a:latin typeface="Times New Roman" pitchFamily="18" charset="0"/>
                <a:cs typeface="Times New Roman" pitchFamily="18" charset="0"/>
              </a:rPr>
              <a:t> </a:t>
            </a:r>
          </a:p>
          <a:p>
            <a:pPr algn="just">
              <a:lnSpc>
                <a:spcPct val="150000"/>
              </a:lnSpc>
              <a:spcBef>
                <a:spcPts val="0"/>
              </a:spcBef>
              <a:buFont typeface="Wingdings" panose="05000000000000000000" pitchFamily="2" charset="2"/>
              <a:buChar char="Ø"/>
            </a:pPr>
            <a:r>
              <a:rPr lang="en-US" dirty="0">
                <a:latin typeface="Times New Roman" pitchFamily="18" charset="0"/>
                <a:cs typeface="Times New Roman" pitchFamily="18" charset="0"/>
              </a:rPr>
              <a:t>The </a:t>
            </a:r>
            <a:r>
              <a:rPr lang="en-US" b="1" dirty="0">
                <a:solidFill>
                  <a:srgbClr val="FF0000"/>
                </a:solidFill>
                <a:latin typeface="Times New Roman" pitchFamily="18" charset="0"/>
                <a:cs typeface="Times New Roman" pitchFamily="18" charset="0"/>
              </a:rPr>
              <a:t>relationship name </a:t>
            </a:r>
            <a:r>
              <a:rPr lang="en-US" dirty="0">
                <a:latin typeface="Times New Roman" pitchFamily="18" charset="0"/>
                <a:cs typeface="Times New Roman" pitchFamily="18" charset="0"/>
              </a:rPr>
              <a:t>is an </a:t>
            </a:r>
            <a:r>
              <a:rPr lang="en-US" b="1" dirty="0">
                <a:solidFill>
                  <a:srgbClr val="0000FF"/>
                </a:solidFill>
                <a:latin typeface="Times New Roman" pitchFamily="18" charset="0"/>
                <a:cs typeface="Times New Roman" pitchFamily="18" charset="0"/>
              </a:rPr>
              <a:t>active</a:t>
            </a:r>
            <a:r>
              <a:rPr lang="en-US" b="1" dirty="0">
                <a:solidFill>
                  <a:srgbClr val="CC0099"/>
                </a:solidFill>
                <a:latin typeface="Times New Roman" pitchFamily="18" charset="0"/>
                <a:cs typeface="Times New Roman" pitchFamily="18" charset="0"/>
              </a:rPr>
              <a:t> </a:t>
            </a:r>
            <a:r>
              <a:rPr lang="en-US" dirty="0">
                <a:latin typeface="Times New Roman" pitchFamily="18" charset="0"/>
                <a:cs typeface="Times New Roman" pitchFamily="18" charset="0"/>
              </a:rPr>
              <a:t>or</a:t>
            </a:r>
            <a:r>
              <a:rPr lang="en-US" b="1" dirty="0">
                <a:solidFill>
                  <a:srgbClr val="CC0099"/>
                </a:solidFill>
                <a:latin typeface="Times New Roman" pitchFamily="18" charset="0"/>
                <a:cs typeface="Times New Roman" pitchFamily="18" charset="0"/>
              </a:rPr>
              <a:t> </a:t>
            </a:r>
            <a:r>
              <a:rPr lang="en-US" b="1" dirty="0">
                <a:solidFill>
                  <a:srgbClr val="0000FF"/>
                </a:solidFill>
                <a:latin typeface="Times New Roman" pitchFamily="18" charset="0"/>
                <a:cs typeface="Times New Roman" pitchFamily="18" charset="0"/>
              </a:rPr>
              <a:t>passive</a:t>
            </a:r>
            <a:r>
              <a:rPr lang="en-US" b="1" dirty="0">
                <a:solidFill>
                  <a:srgbClr val="CC0099"/>
                </a:solidFill>
                <a:latin typeface="Times New Roman" pitchFamily="18" charset="0"/>
                <a:cs typeface="Times New Roman" pitchFamily="18" charset="0"/>
              </a:rPr>
              <a:t> verb</a:t>
            </a:r>
            <a:r>
              <a:rPr lang="en-US" dirty="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b="1" dirty="0">
                <a:solidFill>
                  <a:srgbClr val="0000FF"/>
                </a:solidFill>
                <a:latin typeface="Times New Roman" pitchFamily="18" charset="0"/>
                <a:cs typeface="Times New Roman" pitchFamily="18" charset="0"/>
              </a:rPr>
              <a:t>For example:</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A </a:t>
            </a:r>
            <a:r>
              <a:rPr lang="en-US" b="1" dirty="0">
                <a:solidFill>
                  <a:srgbClr val="6600CC"/>
                </a:solidFill>
                <a:latin typeface="Times New Roman" pitchFamily="18" charset="0"/>
                <a:cs typeface="Times New Roman" pitchFamily="18" charset="0"/>
              </a:rPr>
              <a:t>STUDENT</a:t>
            </a:r>
            <a:r>
              <a:rPr lang="en-US" b="1" dirty="0">
                <a:latin typeface="Times New Roman" pitchFamily="18" charset="0"/>
                <a:cs typeface="Times New Roman" pitchFamily="18" charset="0"/>
              </a:rPr>
              <a:t> takes </a:t>
            </a:r>
            <a:r>
              <a:rPr lang="en-US" dirty="0">
                <a:latin typeface="Times New Roman" pitchFamily="18" charset="0"/>
                <a:cs typeface="Times New Roman" pitchFamily="18" charset="0"/>
              </a:rPr>
              <a:t>a</a:t>
            </a:r>
            <a:r>
              <a:rPr lang="en-US" b="1" dirty="0">
                <a:latin typeface="Times New Roman" pitchFamily="18" charset="0"/>
                <a:cs typeface="Times New Roman" pitchFamily="18" charset="0"/>
              </a:rPr>
              <a:t> </a:t>
            </a:r>
            <a:r>
              <a:rPr lang="en-US" b="1" dirty="0">
                <a:solidFill>
                  <a:srgbClr val="6600CC"/>
                </a:solidFill>
                <a:latin typeface="Times New Roman" pitchFamily="18" charset="0"/>
                <a:cs typeface="Times New Roman" pitchFamily="18" charset="0"/>
              </a:rPr>
              <a:t>CLASS</a:t>
            </a:r>
            <a:r>
              <a:rPr lang="en-US"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A </a:t>
            </a:r>
            <a:r>
              <a:rPr lang="en-US" b="1" dirty="0">
                <a:solidFill>
                  <a:srgbClr val="CC0099"/>
                </a:solidFill>
                <a:latin typeface="Times New Roman" pitchFamily="18" charset="0"/>
                <a:cs typeface="Times New Roman" pitchFamily="18" charset="0"/>
              </a:rPr>
              <a:t>PROFESSOR </a:t>
            </a:r>
            <a:r>
              <a:rPr lang="en-US" b="1" dirty="0">
                <a:latin typeface="Times New Roman" pitchFamily="18" charset="0"/>
                <a:cs typeface="Times New Roman" pitchFamily="18" charset="0"/>
              </a:rPr>
              <a:t>teaches</a:t>
            </a:r>
            <a:r>
              <a:rPr lang="en-US" b="1" dirty="0">
                <a:solidFill>
                  <a:srgbClr val="CC0099"/>
                </a:solidFill>
                <a:latin typeface="Times New Roman" pitchFamily="18" charset="0"/>
                <a:cs typeface="Times New Roman" pitchFamily="18" charset="0"/>
              </a:rPr>
              <a:t> </a:t>
            </a:r>
            <a:r>
              <a:rPr lang="en-US" dirty="0">
                <a:latin typeface="Times New Roman" pitchFamily="18" charset="0"/>
                <a:cs typeface="Times New Roman" pitchFamily="18" charset="0"/>
              </a:rPr>
              <a:t>a</a:t>
            </a:r>
            <a:r>
              <a:rPr lang="en-US" b="1" dirty="0">
                <a:solidFill>
                  <a:srgbClr val="CC0099"/>
                </a:solidFill>
                <a:latin typeface="Times New Roman" pitchFamily="18" charset="0"/>
                <a:cs typeface="Times New Roman" pitchFamily="18" charset="0"/>
              </a:rPr>
              <a:t> CLASS</a:t>
            </a:r>
            <a:r>
              <a:rPr lang="en-US" dirty="0">
                <a:latin typeface="Times New Roman" pitchFamily="18" charset="0"/>
                <a:cs typeface="Times New Roman" pitchFamily="18" charset="0"/>
              </a:rPr>
              <a:t>, </a:t>
            </a:r>
          </a:p>
        </p:txBody>
      </p:sp>
      <p:sp>
        <p:nvSpPr>
          <p:cNvPr id="5" name="Slide Number Placeholder 4"/>
          <p:cNvSpPr>
            <a:spLocks noGrp="1"/>
          </p:cNvSpPr>
          <p:nvPr>
            <p:ph type="sldNum" sz="quarter" idx="12"/>
          </p:nvPr>
        </p:nvSpPr>
        <p:spPr/>
        <p:txBody>
          <a:bodyPr/>
          <a:lstStyle/>
          <a:p>
            <a:fld id="{B747CC6A-11F6-4E8E-BB53-41C3538DB086}" type="slidenum">
              <a:rPr lang="en-US" smtClean="0"/>
              <a:t>27</a:t>
            </a:fld>
            <a:endParaRPr lang="en-US"/>
          </a:p>
        </p:txBody>
      </p:sp>
    </p:spTree>
    <p:extLst>
      <p:ext uri="{BB962C8B-B14F-4D97-AF65-F5344CB8AC3E}">
        <p14:creationId xmlns:p14="http://schemas.microsoft.com/office/powerpoint/2010/main" val="5941171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81000"/>
          </a:xfrm>
        </p:spPr>
        <p:txBody>
          <a:bodyPr>
            <a:noAutofit/>
          </a:bodyPr>
          <a:lstStyle/>
          <a:p>
            <a:pPr algn="ctr"/>
            <a:r>
              <a:rPr lang="en-US" sz="2400" b="1" dirty="0">
                <a:solidFill>
                  <a:srgbClr val="0000FF"/>
                </a:solidFill>
                <a:latin typeface="Times New Roman" pitchFamily="18" charset="0"/>
                <a:cs typeface="Times New Roman" pitchFamily="18" charset="0"/>
              </a:rPr>
              <a:t>3.  RELATIONSHIPS------</a:t>
            </a:r>
          </a:p>
        </p:txBody>
      </p:sp>
      <p:sp>
        <p:nvSpPr>
          <p:cNvPr id="3" name="Content Placeholder 2"/>
          <p:cNvSpPr>
            <a:spLocks noGrp="1"/>
          </p:cNvSpPr>
          <p:nvPr>
            <p:ph idx="1"/>
          </p:nvPr>
        </p:nvSpPr>
        <p:spPr>
          <a:xfrm>
            <a:off x="0" y="304800"/>
            <a:ext cx="12192000" cy="6553200"/>
          </a:xfrm>
        </p:spPr>
        <p:txBody>
          <a:bodyPr>
            <a:noAutofit/>
          </a:bodyPr>
          <a:lstStyle/>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A </a:t>
            </a:r>
            <a:r>
              <a:rPr lang="en-US" b="1" dirty="0">
                <a:solidFill>
                  <a:srgbClr val="0000FF"/>
                </a:solidFill>
                <a:latin typeface="Times New Roman" pitchFamily="18" charset="0"/>
                <a:cs typeface="Times New Roman" pitchFamily="18" charset="0"/>
              </a:rPr>
              <a:t>DEPARTMENT employs </a:t>
            </a:r>
            <a:r>
              <a:rPr lang="en-US" dirty="0">
                <a:latin typeface="Times New Roman" pitchFamily="18" charset="0"/>
                <a:cs typeface="Times New Roman" pitchFamily="18" charset="0"/>
              </a:rPr>
              <a:t>a </a:t>
            </a:r>
            <a:r>
              <a:rPr lang="en-US" b="1" dirty="0">
                <a:solidFill>
                  <a:srgbClr val="0000FF"/>
                </a:solidFill>
                <a:latin typeface="Times New Roman" pitchFamily="18" charset="0"/>
                <a:cs typeface="Times New Roman" pitchFamily="18" charset="0"/>
              </a:rPr>
              <a:t>PROFESSOR</a:t>
            </a:r>
            <a:r>
              <a:rPr lang="en-US"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A </a:t>
            </a:r>
            <a:r>
              <a:rPr lang="en-US" b="1" dirty="0">
                <a:latin typeface="Times New Roman" pitchFamily="18" charset="0"/>
                <a:cs typeface="Times New Roman" pitchFamily="18" charset="0"/>
              </a:rPr>
              <a:t>DIVISION</a:t>
            </a:r>
            <a:r>
              <a:rPr lang="en-US" dirty="0">
                <a:latin typeface="Times New Roman" pitchFamily="18" charset="0"/>
                <a:cs typeface="Times New Roman" pitchFamily="18" charset="0"/>
              </a:rPr>
              <a:t> is </a:t>
            </a:r>
            <a:r>
              <a:rPr lang="en-US" b="1" dirty="0">
                <a:solidFill>
                  <a:srgbClr val="CC0099"/>
                </a:solidFill>
                <a:latin typeface="Times New Roman" pitchFamily="18" charset="0"/>
                <a:cs typeface="Times New Roman" pitchFamily="18" charset="0"/>
              </a:rPr>
              <a:t>managed</a:t>
            </a:r>
            <a:r>
              <a:rPr lang="en-US" dirty="0">
                <a:latin typeface="Times New Roman" pitchFamily="18" charset="0"/>
                <a:cs typeface="Times New Roman" pitchFamily="18" charset="0"/>
              </a:rPr>
              <a:t> by an </a:t>
            </a:r>
            <a:r>
              <a:rPr lang="en-US" b="1" dirty="0">
                <a:latin typeface="Times New Roman" pitchFamily="18" charset="0"/>
                <a:cs typeface="Times New Roman" pitchFamily="18" charset="0"/>
              </a:rPr>
              <a:t>EMPLOYEE</a:t>
            </a:r>
            <a:r>
              <a:rPr lang="en-US" dirty="0">
                <a:latin typeface="Times New Roman" pitchFamily="18" charset="0"/>
                <a:cs typeface="Times New Roman" pitchFamily="18" charset="0"/>
              </a:rPr>
              <a:t>.</a:t>
            </a:r>
          </a:p>
          <a:p>
            <a:pPr algn="just">
              <a:lnSpc>
                <a:spcPct val="150000"/>
              </a:lnSpc>
              <a:spcBef>
                <a:spcPts val="0"/>
              </a:spcBef>
              <a:buFont typeface="Wingdings" pitchFamily="2" charset="2"/>
              <a:buChar char="Ø"/>
            </a:pPr>
            <a:r>
              <a:rPr lang="en-US" dirty="0">
                <a:latin typeface="Times New Roman" pitchFamily="18" charset="0"/>
                <a:cs typeface="Times New Roman" pitchFamily="18" charset="0"/>
              </a:rPr>
              <a:t>There are several type of </a:t>
            </a:r>
            <a:r>
              <a:rPr lang="en-US" b="1" dirty="0">
                <a:solidFill>
                  <a:srgbClr val="FF0000"/>
                </a:solidFill>
                <a:latin typeface="Times New Roman" pitchFamily="18" charset="0"/>
                <a:cs typeface="Times New Roman" pitchFamily="18" charset="0"/>
              </a:rPr>
              <a:t>relationships </a:t>
            </a:r>
            <a:r>
              <a:rPr lang="en-US" dirty="0">
                <a:latin typeface="Times New Roman" pitchFamily="18" charset="0"/>
                <a:cs typeface="Times New Roman" pitchFamily="18" charset="0"/>
              </a:rPr>
              <a:t>based on the</a:t>
            </a:r>
            <a:r>
              <a:rPr lang="en-US" b="1" dirty="0">
                <a:solidFill>
                  <a:srgbClr val="0000FF"/>
                </a:solidFill>
                <a:latin typeface="Times New Roman" pitchFamily="18" charset="0"/>
                <a:cs typeface="Times New Roman" pitchFamily="18" charset="0"/>
              </a:rPr>
              <a:t> degree, cardinality, </a:t>
            </a:r>
            <a:r>
              <a:rPr lang="en-US" dirty="0">
                <a:latin typeface="Times New Roman" pitchFamily="18" charset="0"/>
                <a:cs typeface="Times New Roman" pitchFamily="18" charset="0"/>
              </a:rPr>
              <a:t>and</a:t>
            </a:r>
            <a:r>
              <a:rPr lang="en-US" b="1" dirty="0">
                <a:solidFill>
                  <a:srgbClr val="0000FF"/>
                </a:solidFill>
                <a:latin typeface="Times New Roman" pitchFamily="18" charset="0"/>
                <a:cs typeface="Times New Roman" pitchFamily="18" charset="0"/>
              </a:rPr>
              <a:t> participation</a:t>
            </a:r>
            <a:r>
              <a:rPr lang="en-US"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The </a:t>
            </a:r>
            <a:r>
              <a:rPr lang="en-US" b="1" dirty="0">
                <a:solidFill>
                  <a:srgbClr val="FF0000"/>
                </a:solidFill>
                <a:latin typeface="Times New Roman" pitchFamily="18" charset="0"/>
                <a:cs typeface="Times New Roman" pitchFamily="18" charset="0"/>
              </a:rPr>
              <a:t>entities </a:t>
            </a:r>
            <a:r>
              <a:rPr lang="en-US" dirty="0">
                <a:latin typeface="Times New Roman" pitchFamily="18" charset="0"/>
                <a:cs typeface="Times New Roman" pitchFamily="18" charset="0"/>
              </a:rPr>
              <a:t>that</a:t>
            </a:r>
            <a:r>
              <a:rPr lang="en-US" b="1" dirty="0">
                <a:solidFill>
                  <a:srgbClr val="FF0000"/>
                </a:solidFill>
                <a:latin typeface="Times New Roman" pitchFamily="18" charset="0"/>
                <a:cs typeface="Times New Roman" pitchFamily="18" charset="0"/>
              </a:rPr>
              <a:t> participate </a:t>
            </a:r>
            <a:r>
              <a:rPr lang="en-US" dirty="0">
                <a:latin typeface="Times New Roman" pitchFamily="18" charset="0"/>
                <a:cs typeface="Times New Roman" pitchFamily="18" charset="0"/>
              </a:rPr>
              <a:t>in a </a:t>
            </a:r>
            <a:r>
              <a:rPr lang="en-US" b="1" dirty="0">
                <a:solidFill>
                  <a:srgbClr val="FF0000"/>
                </a:solidFill>
                <a:latin typeface="Times New Roman" pitchFamily="18" charset="0"/>
                <a:cs typeface="Times New Roman" pitchFamily="18" charset="0"/>
              </a:rPr>
              <a:t>relationship </a:t>
            </a:r>
            <a:r>
              <a:rPr lang="en-US" dirty="0">
                <a:latin typeface="Times New Roman" pitchFamily="18" charset="0"/>
                <a:cs typeface="Times New Roman" pitchFamily="18" charset="0"/>
              </a:rPr>
              <a:t>are also known as </a:t>
            </a:r>
            <a:r>
              <a:rPr lang="en-US" b="1" dirty="0">
                <a:solidFill>
                  <a:srgbClr val="0000FF"/>
                </a:solidFill>
                <a:latin typeface="Times New Roman" pitchFamily="18" charset="0"/>
                <a:cs typeface="Times New Roman" pitchFamily="18" charset="0"/>
              </a:rPr>
              <a:t>participants</a:t>
            </a:r>
            <a:r>
              <a:rPr lang="en-US" dirty="0">
                <a:latin typeface="Times New Roman" pitchFamily="18" charset="0"/>
                <a:cs typeface="Times New Roman" pitchFamily="18" charset="0"/>
              </a:rPr>
              <a:t>, and each</a:t>
            </a:r>
            <a:r>
              <a:rPr lang="en-US" b="1" dirty="0">
                <a:latin typeface="Times New Roman" pitchFamily="18" charset="0"/>
                <a:cs typeface="Times New Roman" pitchFamily="18" charset="0"/>
              </a:rPr>
              <a:t> </a:t>
            </a:r>
            <a:r>
              <a:rPr lang="en-US" b="1" dirty="0">
                <a:solidFill>
                  <a:srgbClr val="CC0099"/>
                </a:solidFill>
                <a:latin typeface="Times New Roman" pitchFamily="18" charset="0"/>
                <a:cs typeface="Times New Roman" pitchFamily="18" charset="0"/>
              </a:rPr>
              <a:t>relationship </a:t>
            </a:r>
            <a:r>
              <a:rPr lang="en-US" dirty="0">
                <a:latin typeface="Times New Roman" pitchFamily="18" charset="0"/>
                <a:cs typeface="Times New Roman" pitchFamily="18" charset="0"/>
              </a:rPr>
              <a:t>is</a:t>
            </a:r>
            <a:r>
              <a:rPr lang="en-US" b="1" dirty="0">
                <a:solidFill>
                  <a:srgbClr val="CC0099"/>
                </a:solidFill>
                <a:latin typeface="Times New Roman" pitchFamily="18" charset="0"/>
                <a:cs typeface="Times New Roman" pitchFamily="18" charset="0"/>
              </a:rPr>
              <a:t> identified </a:t>
            </a:r>
            <a:r>
              <a:rPr lang="en-US" dirty="0">
                <a:latin typeface="Times New Roman" pitchFamily="18" charset="0"/>
                <a:cs typeface="Times New Roman" pitchFamily="18" charset="0"/>
              </a:rPr>
              <a:t>by a name that </a:t>
            </a:r>
            <a:r>
              <a:rPr lang="en-US" b="1" dirty="0">
                <a:latin typeface="Times New Roman" pitchFamily="18" charset="0"/>
                <a:cs typeface="Times New Roman" pitchFamily="18" charset="0"/>
              </a:rPr>
              <a:t>describes</a:t>
            </a:r>
            <a:r>
              <a:rPr lang="en-US" dirty="0">
                <a:latin typeface="Times New Roman" pitchFamily="18" charset="0"/>
                <a:cs typeface="Times New Roman" pitchFamily="18" charset="0"/>
              </a:rPr>
              <a:t> the </a:t>
            </a:r>
            <a:r>
              <a:rPr lang="en-US" b="1" dirty="0">
                <a:latin typeface="Times New Roman" pitchFamily="18" charset="0"/>
                <a:cs typeface="Times New Roman" pitchFamily="18" charset="0"/>
              </a:rPr>
              <a:t>relationship</a:t>
            </a:r>
            <a:r>
              <a:rPr lang="en-US" dirty="0">
                <a:latin typeface="Times New Roman" pitchFamily="18" charset="0"/>
                <a:cs typeface="Times New Roman" pitchFamily="18" charset="0"/>
              </a:rPr>
              <a:t>. </a:t>
            </a:r>
          </a:p>
          <a:p>
            <a:pPr algn="just">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itchFamily="18" charset="0"/>
              </a:rPr>
              <a:t>The </a:t>
            </a:r>
            <a:r>
              <a:rPr lang="en-US" b="1" dirty="0">
                <a:solidFill>
                  <a:srgbClr val="0000FF"/>
                </a:solidFill>
                <a:latin typeface="Times New Roman" pitchFamily="18" charset="0"/>
                <a:cs typeface="Times New Roman" pitchFamily="18" charset="0"/>
              </a:rPr>
              <a:t>relationship classification </a:t>
            </a:r>
            <a:r>
              <a:rPr lang="en-US" dirty="0">
                <a:latin typeface="Times New Roman" pitchFamily="18" charset="0"/>
                <a:cs typeface="Times New Roman" pitchFamily="18" charset="0"/>
              </a:rPr>
              <a:t>is </a:t>
            </a:r>
            <a:r>
              <a:rPr lang="en-US" b="1" dirty="0">
                <a:solidFill>
                  <a:srgbClr val="FF0000"/>
                </a:solidFill>
                <a:latin typeface="Times New Roman" pitchFamily="18" charset="0"/>
                <a:cs typeface="Times New Roman" pitchFamily="18" charset="0"/>
              </a:rPr>
              <a:t>difficult</a:t>
            </a:r>
            <a:r>
              <a:rPr lang="en-US" dirty="0">
                <a:latin typeface="Times New Roman" pitchFamily="18" charset="0"/>
                <a:cs typeface="Times New Roman" pitchFamily="18" charset="0"/>
              </a:rPr>
              <a:t> to </a:t>
            </a:r>
            <a:r>
              <a:rPr lang="en-US" b="1" dirty="0">
                <a:solidFill>
                  <a:srgbClr val="CC0099"/>
                </a:solidFill>
                <a:latin typeface="Times New Roman" pitchFamily="18" charset="0"/>
                <a:cs typeface="Times New Roman" pitchFamily="18" charset="0"/>
              </a:rPr>
              <a:t>establish </a:t>
            </a:r>
            <a:r>
              <a:rPr lang="en-US" dirty="0">
                <a:latin typeface="Times New Roman" pitchFamily="18" charset="0"/>
                <a:cs typeface="Times New Roman" pitchFamily="18" charset="0"/>
              </a:rPr>
              <a:t>if you know only </a:t>
            </a:r>
            <a:r>
              <a:rPr lang="en-US" b="1" dirty="0">
                <a:solidFill>
                  <a:srgbClr val="FF0000"/>
                </a:solidFill>
                <a:latin typeface="Times New Roman" pitchFamily="18" charset="0"/>
                <a:cs typeface="Times New Roman" pitchFamily="18" charset="0"/>
              </a:rPr>
              <a:t>one side </a:t>
            </a:r>
            <a:r>
              <a:rPr lang="en-US" dirty="0">
                <a:latin typeface="Times New Roman" pitchFamily="18" charset="0"/>
                <a:cs typeface="Times New Roman" pitchFamily="18" charset="0"/>
              </a:rPr>
              <a:t>of the </a:t>
            </a:r>
            <a:r>
              <a:rPr lang="en-US" b="1" dirty="0">
                <a:solidFill>
                  <a:srgbClr val="FF0000"/>
                </a:solidFill>
                <a:latin typeface="Times New Roman" pitchFamily="18" charset="0"/>
                <a:cs typeface="Times New Roman" pitchFamily="18" charset="0"/>
              </a:rPr>
              <a:t>relationship</a:t>
            </a:r>
            <a:r>
              <a:rPr lang="en-US" dirty="0">
                <a:latin typeface="Times New Roman" pitchFamily="18" charset="0"/>
                <a:cs typeface="Times New Roman" pitchFamily="18" charset="0"/>
              </a:rPr>
              <a:t>.</a:t>
            </a:r>
          </a:p>
          <a:p>
            <a:pPr algn="just">
              <a:lnSpc>
                <a:spcPct val="150000"/>
              </a:lnSpc>
              <a:spcBef>
                <a:spcPts val="0"/>
              </a:spcBef>
              <a:buFont typeface="Wingdings" panose="05000000000000000000" pitchFamily="2" charset="2"/>
              <a:buChar char="ü"/>
            </a:pPr>
            <a:r>
              <a:rPr lang="en-US" b="1" dirty="0">
                <a:solidFill>
                  <a:srgbClr val="0000FF"/>
                </a:solidFill>
                <a:latin typeface="Times New Roman" pitchFamily="18" charset="0"/>
                <a:cs typeface="Times New Roman" pitchFamily="18" charset="0"/>
              </a:rPr>
              <a:t>For example, </a:t>
            </a:r>
            <a:r>
              <a:rPr lang="en-US" dirty="0">
                <a:latin typeface="Times New Roman" pitchFamily="18" charset="0"/>
                <a:cs typeface="Times New Roman" pitchFamily="18" charset="0"/>
              </a:rPr>
              <a:t>if you specify that:</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A </a:t>
            </a:r>
            <a:r>
              <a:rPr lang="en-US" b="1" dirty="0">
                <a:solidFill>
                  <a:srgbClr val="660033"/>
                </a:solidFill>
                <a:latin typeface="Times New Roman" pitchFamily="18" charset="0"/>
                <a:cs typeface="Times New Roman" pitchFamily="18" charset="0"/>
              </a:rPr>
              <a:t>DIVISION</a:t>
            </a:r>
            <a:r>
              <a:rPr lang="en-US" dirty="0">
                <a:latin typeface="Times New Roman" pitchFamily="18" charset="0"/>
                <a:cs typeface="Times New Roman" pitchFamily="18" charset="0"/>
              </a:rPr>
              <a:t> is </a:t>
            </a:r>
            <a:r>
              <a:rPr lang="en-US" b="1" dirty="0">
                <a:latin typeface="Times New Roman" pitchFamily="18" charset="0"/>
                <a:cs typeface="Times New Roman" pitchFamily="18" charset="0"/>
              </a:rPr>
              <a:t>managed </a:t>
            </a:r>
            <a:r>
              <a:rPr lang="en-US" dirty="0">
                <a:latin typeface="Times New Roman" pitchFamily="18" charset="0"/>
                <a:cs typeface="Times New Roman" pitchFamily="18" charset="0"/>
              </a:rPr>
              <a:t>by</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one</a:t>
            </a:r>
            <a:r>
              <a:rPr lang="en-US" b="1" dirty="0">
                <a:latin typeface="Times New Roman" pitchFamily="18" charset="0"/>
                <a:cs typeface="Times New Roman" pitchFamily="18" charset="0"/>
              </a:rPr>
              <a:t> </a:t>
            </a:r>
            <a:r>
              <a:rPr lang="en-US" b="1" dirty="0">
                <a:solidFill>
                  <a:srgbClr val="660033"/>
                </a:solidFill>
                <a:latin typeface="Times New Roman" pitchFamily="18" charset="0"/>
                <a:cs typeface="Times New Roman" pitchFamily="18" charset="0"/>
              </a:rPr>
              <a:t>EMPLOYEE</a:t>
            </a:r>
            <a:r>
              <a:rPr lang="en-US" dirty="0">
                <a:latin typeface="Times New Roman" pitchFamily="18" charset="0"/>
                <a:cs typeface="Times New Roman" pitchFamily="18" charset="0"/>
              </a:rPr>
              <a:t>. </a:t>
            </a:r>
          </a:p>
        </p:txBody>
      </p:sp>
      <p:sp>
        <p:nvSpPr>
          <p:cNvPr id="5" name="Slide Number Placeholder 4"/>
          <p:cNvSpPr>
            <a:spLocks noGrp="1"/>
          </p:cNvSpPr>
          <p:nvPr>
            <p:ph type="sldNum" sz="quarter" idx="12"/>
          </p:nvPr>
        </p:nvSpPr>
        <p:spPr/>
        <p:txBody>
          <a:bodyPr/>
          <a:lstStyle/>
          <a:p>
            <a:fld id="{B747CC6A-11F6-4E8E-BB53-41C3538DB086}" type="slidenum">
              <a:rPr lang="en-US" smtClean="0"/>
              <a:t>28</a:t>
            </a:fld>
            <a:endParaRPr lang="en-US"/>
          </a:p>
        </p:txBody>
      </p:sp>
    </p:spTree>
    <p:extLst>
      <p:ext uri="{BB962C8B-B14F-4D97-AF65-F5344CB8AC3E}">
        <p14:creationId xmlns:p14="http://schemas.microsoft.com/office/powerpoint/2010/main" val="2137172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04800"/>
          </a:xfrm>
        </p:spPr>
        <p:txBody>
          <a:bodyPr>
            <a:noAutofit/>
          </a:bodyPr>
          <a:lstStyle/>
          <a:p>
            <a:pPr algn="ctr"/>
            <a:r>
              <a:rPr lang="en-US" sz="2400" b="1" dirty="0">
                <a:solidFill>
                  <a:srgbClr val="0000FF"/>
                </a:solidFill>
                <a:latin typeface="Times New Roman" pitchFamily="18" charset="0"/>
                <a:cs typeface="Times New Roman" pitchFamily="18" charset="0"/>
              </a:rPr>
              <a:t>3.  RELATIONSHIPS------</a:t>
            </a:r>
          </a:p>
        </p:txBody>
      </p:sp>
      <p:sp>
        <p:nvSpPr>
          <p:cNvPr id="3" name="Content Placeholder 2"/>
          <p:cNvSpPr>
            <a:spLocks noGrp="1"/>
          </p:cNvSpPr>
          <p:nvPr>
            <p:ph idx="1"/>
          </p:nvPr>
        </p:nvSpPr>
        <p:spPr>
          <a:xfrm>
            <a:off x="0" y="304800"/>
            <a:ext cx="12192000" cy="6553200"/>
          </a:xfrm>
        </p:spPr>
        <p:txBody>
          <a:bodyPr>
            <a:noAutofit/>
          </a:bodyPr>
          <a:lstStyle/>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You</a:t>
            </a:r>
            <a:r>
              <a:rPr lang="en-US" b="1" dirty="0">
                <a:solidFill>
                  <a:srgbClr val="CC0099"/>
                </a:solidFill>
                <a:latin typeface="Times New Roman" pitchFamily="18" charset="0"/>
                <a:cs typeface="Times New Roman" pitchFamily="18" charset="0"/>
              </a:rPr>
              <a:t> </a:t>
            </a:r>
            <a:r>
              <a:rPr lang="en-US" b="1" dirty="0">
                <a:latin typeface="Times New Roman" pitchFamily="18" charset="0"/>
                <a:cs typeface="Times New Roman" pitchFamily="18" charset="0"/>
              </a:rPr>
              <a:t>don’t know </a:t>
            </a:r>
            <a:r>
              <a:rPr lang="en-US" dirty="0">
                <a:latin typeface="Times New Roman" pitchFamily="18" charset="0"/>
                <a:cs typeface="Times New Roman" pitchFamily="18" charset="0"/>
              </a:rPr>
              <a:t>if the </a:t>
            </a:r>
            <a:r>
              <a:rPr lang="en-US" b="1" dirty="0">
                <a:solidFill>
                  <a:srgbClr val="CC0099"/>
                </a:solidFill>
                <a:latin typeface="Times New Roman" pitchFamily="18" charset="0"/>
                <a:cs typeface="Times New Roman" pitchFamily="18" charset="0"/>
              </a:rPr>
              <a:t>relationship</a:t>
            </a:r>
            <a:r>
              <a:rPr lang="en-US" dirty="0">
                <a:latin typeface="Times New Roman" pitchFamily="18" charset="0"/>
                <a:cs typeface="Times New Roman" pitchFamily="18" charset="0"/>
              </a:rPr>
              <a:t> is </a:t>
            </a:r>
            <a:r>
              <a:rPr lang="en-US" b="1" dirty="0">
                <a:solidFill>
                  <a:srgbClr val="CC0099"/>
                </a:solidFill>
                <a:latin typeface="Times New Roman" pitchFamily="18" charset="0"/>
                <a:cs typeface="Times New Roman" pitchFamily="18" charset="0"/>
              </a:rPr>
              <a:t>1:1 </a:t>
            </a:r>
            <a:r>
              <a:rPr lang="en-US" b="1" dirty="0">
                <a:latin typeface="Times New Roman" pitchFamily="18" charset="0"/>
                <a:cs typeface="Times New Roman" pitchFamily="18" charset="0"/>
              </a:rPr>
              <a:t>or</a:t>
            </a:r>
            <a:r>
              <a:rPr lang="en-US" b="1" dirty="0">
                <a:solidFill>
                  <a:srgbClr val="CC0099"/>
                </a:solidFill>
                <a:latin typeface="Times New Roman" pitchFamily="18" charset="0"/>
                <a:cs typeface="Times New Roman" pitchFamily="18" charset="0"/>
              </a:rPr>
              <a:t> 1:N. </a:t>
            </a:r>
          </a:p>
          <a:p>
            <a:pPr algn="just">
              <a:lnSpc>
                <a:spcPct val="150000"/>
              </a:lnSpc>
              <a:spcBef>
                <a:spcPts val="0"/>
              </a:spcBef>
              <a:buFont typeface="Wingdings" panose="05000000000000000000" pitchFamily="2" charset="2"/>
              <a:buChar char="ü"/>
            </a:pPr>
            <a:r>
              <a:rPr lang="en-US" dirty="0">
                <a:latin typeface="Times New Roman" pitchFamily="18" charset="0"/>
                <a:cs typeface="Times New Roman" pitchFamily="18" charset="0"/>
              </a:rPr>
              <a:t>Therefore, you </a:t>
            </a:r>
            <a:r>
              <a:rPr lang="en-US" b="1" dirty="0">
                <a:latin typeface="Times New Roman" pitchFamily="18" charset="0"/>
                <a:cs typeface="Times New Roman" pitchFamily="18" charset="0"/>
              </a:rPr>
              <a:t>should </a:t>
            </a:r>
            <a:r>
              <a:rPr lang="en-US" dirty="0">
                <a:latin typeface="Times New Roman" pitchFamily="18" charset="0"/>
                <a:cs typeface="Times New Roman" pitchFamily="18" charset="0"/>
              </a:rPr>
              <a:t>ask the </a:t>
            </a:r>
            <a:r>
              <a:rPr lang="en-US" b="1" dirty="0">
                <a:latin typeface="Times New Roman" pitchFamily="18" charset="0"/>
                <a:cs typeface="Times New Roman" pitchFamily="18" charset="0"/>
              </a:rPr>
              <a:t>question:</a:t>
            </a:r>
          </a:p>
          <a:p>
            <a:pPr algn="just">
              <a:lnSpc>
                <a:spcPct val="150000"/>
              </a:lnSpc>
              <a:spcBef>
                <a:spcPts val="0"/>
              </a:spcBef>
              <a:buFont typeface="Wingdings" pitchFamily="2" charset="2"/>
              <a:buChar char="§"/>
            </a:pPr>
            <a:r>
              <a:rPr lang="en-US" dirty="0">
                <a:solidFill>
                  <a:srgbClr val="0000FF"/>
                </a:solidFill>
                <a:latin typeface="Times New Roman" pitchFamily="18" charset="0"/>
                <a:cs typeface="Times New Roman" pitchFamily="18" charset="0"/>
              </a:rPr>
              <a:t>“</a:t>
            </a:r>
            <a:r>
              <a:rPr lang="en-US" b="1" dirty="0">
                <a:solidFill>
                  <a:srgbClr val="0000FF"/>
                </a:solidFill>
                <a:latin typeface="Times New Roman" pitchFamily="18" charset="0"/>
                <a:cs typeface="Times New Roman" pitchFamily="18" charset="0"/>
              </a:rPr>
              <a:t>Can </a:t>
            </a:r>
            <a:r>
              <a:rPr lang="en-US" dirty="0">
                <a:latin typeface="Times New Roman" pitchFamily="18" charset="0"/>
                <a:cs typeface="Times New Roman" pitchFamily="18" charset="0"/>
              </a:rPr>
              <a:t>an</a:t>
            </a:r>
            <a:r>
              <a:rPr lang="en-US" b="1" dirty="0">
                <a:solidFill>
                  <a:srgbClr val="0000FF"/>
                </a:solidFill>
                <a:latin typeface="Times New Roman" pitchFamily="18" charset="0"/>
                <a:cs typeface="Times New Roman" pitchFamily="18" charset="0"/>
              </a:rPr>
              <a:t> employee manage more </a:t>
            </a:r>
            <a:r>
              <a:rPr lang="en-US" dirty="0">
                <a:latin typeface="Times New Roman" pitchFamily="18" charset="0"/>
                <a:cs typeface="Times New Roman" pitchFamily="18" charset="0"/>
              </a:rPr>
              <a:t>than</a:t>
            </a:r>
            <a:r>
              <a:rPr lang="en-US" b="1" dirty="0">
                <a:solidFill>
                  <a:srgbClr val="0000FF"/>
                </a:solidFill>
                <a:latin typeface="Times New Roman" pitchFamily="18" charset="0"/>
                <a:cs typeface="Times New Roman" pitchFamily="18" charset="0"/>
              </a:rPr>
              <a:t> one division?</a:t>
            </a:r>
            <a:r>
              <a:rPr lang="en-US" dirty="0">
                <a:solidFill>
                  <a:srgbClr val="0000FF"/>
                </a:solidFill>
                <a:latin typeface="Times New Roman" pitchFamily="18" charset="0"/>
                <a:cs typeface="Times New Roman" pitchFamily="18" charset="0"/>
              </a:rPr>
              <a:t>”</a:t>
            </a:r>
            <a:r>
              <a:rPr lang="en-US" dirty="0">
                <a:solidFill>
                  <a:srgbClr val="CC0099"/>
                </a:solidFill>
                <a:latin typeface="Times New Roman" pitchFamily="18" charset="0"/>
                <a:cs typeface="Times New Roman" pitchFamily="18" charset="0"/>
              </a:rPr>
              <a:t>.</a:t>
            </a:r>
          </a:p>
          <a:p>
            <a:pPr algn="just">
              <a:lnSpc>
                <a:spcPct val="150000"/>
              </a:lnSpc>
              <a:spcBef>
                <a:spcPts val="0"/>
              </a:spcBef>
              <a:buFont typeface="Wingdings" pitchFamily="2" charset="2"/>
              <a:buChar char="Ø"/>
            </a:pPr>
            <a:r>
              <a:rPr lang="en-US" dirty="0">
                <a:latin typeface="Times New Roman" pitchFamily="18" charset="0"/>
                <a:cs typeface="Times New Roman" pitchFamily="18" charset="0"/>
              </a:rPr>
              <a:t>If the </a:t>
            </a:r>
            <a:r>
              <a:rPr lang="en-US" b="1" dirty="0">
                <a:solidFill>
                  <a:srgbClr val="CC0099"/>
                </a:solidFill>
                <a:latin typeface="Times New Roman" pitchFamily="18" charset="0"/>
                <a:cs typeface="Times New Roman" pitchFamily="18" charset="0"/>
              </a:rPr>
              <a:t>answer </a:t>
            </a:r>
            <a:r>
              <a:rPr lang="en-US" dirty="0">
                <a:latin typeface="Times New Roman" pitchFamily="18" charset="0"/>
                <a:cs typeface="Times New Roman" pitchFamily="18" charset="0"/>
              </a:rPr>
              <a:t>is</a:t>
            </a:r>
            <a:r>
              <a:rPr lang="en-US" b="1" dirty="0">
                <a:solidFill>
                  <a:srgbClr val="CC0099"/>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yes</a:t>
            </a:r>
            <a:r>
              <a:rPr lang="en-US" b="1" dirty="0">
                <a:solidFill>
                  <a:srgbClr val="CC0099"/>
                </a:solidFill>
                <a:latin typeface="Times New Roman" pitchFamily="18" charset="0"/>
                <a:cs typeface="Times New Roman" pitchFamily="18" charset="0"/>
              </a:rPr>
              <a:t>, </a:t>
            </a:r>
            <a:r>
              <a:rPr lang="en-US" dirty="0">
                <a:latin typeface="Times New Roman" pitchFamily="18" charset="0"/>
                <a:cs typeface="Times New Roman" pitchFamily="18" charset="0"/>
              </a:rPr>
              <a:t>the</a:t>
            </a:r>
            <a:r>
              <a:rPr lang="en-US" b="1" dirty="0">
                <a:solidFill>
                  <a:srgbClr val="CC0099"/>
                </a:solidFill>
                <a:latin typeface="Times New Roman" pitchFamily="18" charset="0"/>
                <a:cs typeface="Times New Roman" pitchFamily="18" charset="0"/>
              </a:rPr>
              <a:t> relationship</a:t>
            </a:r>
            <a:r>
              <a:rPr lang="en-US" dirty="0">
                <a:latin typeface="Times New Roman" pitchFamily="18" charset="0"/>
                <a:cs typeface="Times New Roman" pitchFamily="18" charset="0"/>
              </a:rPr>
              <a:t> is </a:t>
            </a:r>
            <a:r>
              <a:rPr lang="en-US" b="1" dirty="0">
                <a:solidFill>
                  <a:srgbClr val="CC0099"/>
                </a:solidFill>
                <a:latin typeface="Times New Roman" pitchFamily="18" charset="0"/>
                <a:cs typeface="Times New Roman" pitchFamily="18" charset="0"/>
              </a:rPr>
              <a:t>1:N</a:t>
            </a:r>
            <a:r>
              <a:rPr lang="en-US" dirty="0">
                <a:latin typeface="Times New Roman" pitchFamily="18" charset="0"/>
                <a:cs typeface="Times New Roman" pitchFamily="18" charset="0"/>
              </a:rPr>
              <a:t>, and </a:t>
            </a:r>
          </a:p>
          <a:p>
            <a:pPr marL="0" indent="0" algn="just">
              <a:lnSpc>
                <a:spcPct val="150000"/>
              </a:lnSpc>
              <a:spcBef>
                <a:spcPts val="0"/>
              </a:spcBef>
              <a:buNone/>
            </a:pPr>
            <a:r>
              <a:rPr lang="en-US" dirty="0">
                <a:latin typeface="Times New Roman" pitchFamily="18" charset="0"/>
                <a:cs typeface="Times New Roman" pitchFamily="18" charset="0"/>
              </a:rPr>
              <a:t>	the </a:t>
            </a:r>
            <a:r>
              <a:rPr lang="en-US" b="1" dirty="0">
                <a:latin typeface="Times New Roman" pitchFamily="18" charset="0"/>
                <a:cs typeface="Times New Roman" pitchFamily="18" charset="0"/>
              </a:rPr>
              <a:t>second part </a:t>
            </a:r>
            <a:r>
              <a:rPr lang="en-US" dirty="0">
                <a:latin typeface="Times New Roman" pitchFamily="18" charset="0"/>
                <a:cs typeface="Times New Roman" pitchFamily="18" charset="0"/>
              </a:rPr>
              <a:t>of the </a:t>
            </a:r>
            <a:r>
              <a:rPr lang="en-US" b="1" dirty="0">
                <a:latin typeface="Times New Roman" pitchFamily="18" charset="0"/>
                <a:cs typeface="Times New Roman" pitchFamily="18" charset="0"/>
              </a:rPr>
              <a:t>relationship </a:t>
            </a:r>
            <a:r>
              <a:rPr lang="en-US" dirty="0">
                <a:latin typeface="Times New Roman" pitchFamily="18" charset="0"/>
                <a:cs typeface="Times New Roman" pitchFamily="18" charset="0"/>
              </a:rPr>
              <a:t>is then </a:t>
            </a:r>
            <a:r>
              <a:rPr lang="en-US" b="1" dirty="0">
                <a:latin typeface="Times New Roman" pitchFamily="18" charset="0"/>
                <a:cs typeface="Times New Roman" pitchFamily="18" charset="0"/>
              </a:rPr>
              <a:t>written </a:t>
            </a:r>
            <a:r>
              <a:rPr lang="en-US" dirty="0">
                <a:latin typeface="Times New Roman" pitchFamily="18" charset="0"/>
                <a:cs typeface="Times New Roman" pitchFamily="18" charset="0"/>
              </a:rPr>
              <a:t>as</a:t>
            </a:r>
            <a:r>
              <a:rPr lang="en-US" b="1" dirty="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b="1" dirty="0">
                <a:solidFill>
                  <a:srgbClr val="0000FF"/>
                </a:solidFill>
                <a:latin typeface="Times New Roman" pitchFamily="18" charset="0"/>
                <a:cs typeface="Times New Roman" pitchFamily="18" charset="0"/>
              </a:rPr>
              <a:t> </a:t>
            </a:r>
            <a:r>
              <a:rPr lang="en-US" dirty="0">
                <a:latin typeface="Times New Roman" pitchFamily="18" charset="0"/>
                <a:cs typeface="Times New Roman" pitchFamily="18" charset="0"/>
              </a:rPr>
              <a:t>An</a:t>
            </a:r>
            <a:r>
              <a:rPr lang="en-US" b="1" dirty="0">
                <a:solidFill>
                  <a:srgbClr val="0000FF"/>
                </a:solidFill>
                <a:latin typeface="Times New Roman" pitchFamily="18" charset="0"/>
                <a:cs typeface="Times New Roman" pitchFamily="18" charset="0"/>
              </a:rPr>
              <a:t> EMPLOYEE </a:t>
            </a:r>
            <a:r>
              <a:rPr lang="en-US" dirty="0">
                <a:latin typeface="Times New Roman" pitchFamily="18" charset="0"/>
                <a:cs typeface="Times New Roman" pitchFamily="18" charset="0"/>
              </a:rPr>
              <a:t>may</a:t>
            </a:r>
            <a:r>
              <a:rPr lang="en-US" b="1" dirty="0">
                <a:solidFill>
                  <a:srgbClr val="0000FF"/>
                </a:solidFill>
                <a:latin typeface="Times New Roman" pitchFamily="18" charset="0"/>
                <a:cs typeface="Times New Roman" pitchFamily="18" charset="0"/>
              </a:rPr>
              <a:t> manage </a:t>
            </a:r>
            <a:r>
              <a:rPr lang="en-US" dirty="0">
                <a:latin typeface="Times New Roman" pitchFamily="18" charset="0"/>
                <a:cs typeface="Times New Roman" pitchFamily="18" charset="0"/>
              </a:rPr>
              <a:t>many</a:t>
            </a:r>
            <a:r>
              <a:rPr lang="en-US" b="1" dirty="0">
                <a:solidFill>
                  <a:srgbClr val="0000FF"/>
                </a:solidFill>
                <a:latin typeface="Times New Roman" pitchFamily="18" charset="0"/>
                <a:cs typeface="Times New Roman" pitchFamily="18" charset="0"/>
              </a:rPr>
              <a:t> DIVISIONs.</a:t>
            </a:r>
          </a:p>
          <a:p>
            <a:pPr algn="just">
              <a:lnSpc>
                <a:spcPct val="150000"/>
              </a:lnSpc>
              <a:spcBef>
                <a:spcPts val="0"/>
              </a:spcBef>
              <a:buFont typeface="Wingdings" pitchFamily="2" charset="2"/>
              <a:buChar char="Ø"/>
            </a:pPr>
            <a:r>
              <a:rPr lang="en-US" dirty="0">
                <a:latin typeface="Times New Roman" pitchFamily="18" charset="0"/>
                <a:cs typeface="Times New Roman" pitchFamily="18" charset="0"/>
              </a:rPr>
              <a:t>If an </a:t>
            </a:r>
            <a:r>
              <a:rPr lang="en-US" b="1" dirty="0">
                <a:solidFill>
                  <a:srgbClr val="FF0000"/>
                </a:solidFill>
                <a:latin typeface="Times New Roman" pitchFamily="18" charset="0"/>
                <a:cs typeface="Times New Roman" pitchFamily="18" charset="0"/>
              </a:rPr>
              <a:t>employee cannot manage </a:t>
            </a:r>
            <a:r>
              <a:rPr lang="en-US" dirty="0">
                <a:latin typeface="Times New Roman" pitchFamily="18" charset="0"/>
                <a:cs typeface="Times New Roman" pitchFamily="18" charset="0"/>
              </a:rPr>
              <a:t>more than </a:t>
            </a:r>
            <a:r>
              <a:rPr lang="en-US" b="1" dirty="0">
                <a:solidFill>
                  <a:srgbClr val="FF0000"/>
                </a:solidFill>
                <a:latin typeface="Times New Roman" pitchFamily="18" charset="0"/>
                <a:cs typeface="Times New Roman" pitchFamily="18" charset="0"/>
              </a:rPr>
              <a:t>one division,</a:t>
            </a:r>
          </a:p>
          <a:p>
            <a:pPr marL="0" indent="0" algn="just">
              <a:lnSpc>
                <a:spcPct val="150000"/>
              </a:lnSpc>
              <a:spcBef>
                <a:spcPts val="0"/>
              </a:spcBef>
              <a:buNone/>
            </a:pPr>
            <a:r>
              <a:rPr lang="en-US" dirty="0">
                <a:latin typeface="Times New Roman" pitchFamily="18" charset="0"/>
                <a:cs typeface="Times New Roman" pitchFamily="18" charset="0"/>
              </a:rPr>
              <a:t>	the </a:t>
            </a:r>
            <a:r>
              <a:rPr lang="en-US" b="1" dirty="0">
                <a:solidFill>
                  <a:srgbClr val="6600CC"/>
                </a:solidFill>
                <a:latin typeface="Times New Roman" pitchFamily="18" charset="0"/>
                <a:cs typeface="Times New Roman" pitchFamily="18" charset="0"/>
              </a:rPr>
              <a:t>relationship</a:t>
            </a:r>
            <a:r>
              <a:rPr lang="en-US" dirty="0">
                <a:latin typeface="Times New Roman" pitchFamily="18" charset="0"/>
                <a:cs typeface="Times New Roman" pitchFamily="18" charset="0"/>
              </a:rPr>
              <a:t> is </a:t>
            </a:r>
            <a:r>
              <a:rPr lang="en-US" b="1" dirty="0">
                <a:solidFill>
                  <a:srgbClr val="6600CC"/>
                </a:solidFill>
                <a:latin typeface="Times New Roman" pitchFamily="18" charset="0"/>
                <a:cs typeface="Times New Roman" pitchFamily="18" charset="0"/>
              </a:rPr>
              <a:t>1:1</a:t>
            </a:r>
            <a:r>
              <a:rPr lang="en-US" dirty="0">
                <a:latin typeface="Times New Roman" pitchFamily="18" charset="0"/>
                <a:cs typeface="Times New Roman" pitchFamily="18" charset="0"/>
              </a:rPr>
              <a:t>, and </a:t>
            </a:r>
          </a:p>
          <a:p>
            <a:pPr marL="0" indent="0" algn="just">
              <a:lnSpc>
                <a:spcPct val="150000"/>
              </a:lnSpc>
              <a:spcBef>
                <a:spcPts val="0"/>
              </a:spcBef>
              <a:buNone/>
            </a:pPr>
            <a:r>
              <a:rPr lang="en-US" dirty="0">
                <a:latin typeface="Times New Roman" pitchFamily="18" charset="0"/>
                <a:cs typeface="Times New Roman" pitchFamily="18" charset="0"/>
              </a:rPr>
              <a:t>	the </a:t>
            </a:r>
            <a:r>
              <a:rPr lang="en-US" b="1" dirty="0">
                <a:latin typeface="Times New Roman" pitchFamily="18" charset="0"/>
                <a:cs typeface="Times New Roman" pitchFamily="18" charset="0"/>
              </a:rPr>
              <a:t>second part </a:t>
            </a:r>
            <a:r>
              <a:rPr lang="en-US" dirty="0">
                <a:latin typeface="Times New Roman" pitchFamily="18" charset="0"/>
                <a:cs typeface="Times New Roman" pitchFamily="18" charset="0"/>
              </a:rPr>
              <a:t>of the </a:t>
            </a:r>
            <a:r>
              <a:rPr lang="en-US" b="1" dirty="0">
                <a:latin typeface="Times New Roman" pitchFamily="18" charset="0"/>
                <a:cs typeface="Times New Roman" pitchFamily="18" charset="0"/>
              </a:rPr>
              <a:t>relationship </a:t>
            </a:r>
            <a:r>
              <a:rPr lang="en-US" dirty="0">
                <a:latin typeface="Times New Roman" pitchFamily="18" charset="0"/>
                <a:cs typeface="Times New Roman" pitchFamily="18" charset="0"/>
              </a:rPr>
              <a:t>is then </a:t>
            </a:r>
            <a:r>
              <a:rPr lang="en-US" b="1" dirty="0">
                <a:latin typeface="Times New Roman" pitchFamily="18" charset="0"/>
                <a:cs typeface="Times New Roman" pitchFamily="18" charset="0"/>
              </a:rPr>
              <a:t>written </a:t>
            </a:r>
            <a:r>
              <a:rPr lang="en-US" dirty="0">
                <a:latin typeface="Times New Roman" pitchFamily="18" charset="0"/>
                <a:cs typeface="Times New Roman" pitchFamily="18" charset="0"/>
              </a:rPr>
              <a:t>as: </a:t>
            </a:r>
          </a:p>
          <a:p>
            <a:pPr algn="just">
              <a:lnSpc>
                <a:spcPct val="150000"/>
              </a:lnSpc>
              <a:spcBef>
                <a:spcPts val="0"/>
              </a:spcBef>
              <a:buFont typeface="Wingdings" panose="05000000000000000000" pitchFamily="2" charset="2"/>
              <a:buChar char="§"/>
            </a:pPr>
            <a:r>
              <a:rPr lang="en-US" dirty="0">
                <a:latin typeface="Times New Roman" pitchFamily="18" charset="0"/>
                <a:cs typeface="Times New Roman" pitchFamily="18" charset="0"/>
              </a:rPr>
              <a:t>An</a:t>
            </a:r>
            <a:r>
              <a:rPr lang="en-US" b="1" dirty="0">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EMPLOYEE</a:t>
            </a:r>
            <a:r>
              <a:rPr lang="en-US" b="1" dirty="0">
                <a:latin typeface="Times New Roman" pitchFamily="18" charset="0"/>
                <a:cs typeface="Times New Roman" pitchFamily="18" charset="0"/>
              </a:rPr>
              <a:t> may </a:t>
            </a:r>
            <a:r>
              <a:rPr lang="en-US" b="1" dirty="0">
                <a:solidFill>
                  <a:srgbClr val="0000FF"/>
                </a:solidFill>
                <a:latin typeface="Times New Roman" pitchFamily="18" charset="0"/>
                <a:cs typeface="Times New Roman" pitchFamily="18" charset="0"/>
              </a:rPr>
              <a:t>manage</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only</a:t>
            </a:r>
            <a:r>
              <a:rPr lang="en-US" b="1" dirty="0">
                <a:latin typeface="Times New Roman" pitchFamily="18" charset="0"/>
                <a:cs typeface="Times New Roman" pitchFamily="18" charset="0"/>
              </a:rPr>
              <a:t> one DIVISION</a:t>
            </a:r>
            <a:r>
              <a:rPr lang="en-US" dirty="0">
                <a:latin typeface="Times New Roman" pitchFamily="18" charset="0"/>
                <a:cs typeface="Times New Roman" pitchFamily="18" charset="0"/>
              </a:rPr>
              <a:t>.</a:t>
            </a:r>
          </a:p>
          <a:p>
            <a:pPr algn="just">
              <a:lnSpc>
                <a:spcPct val="150000"/>
              </a:lnSpc>
              <a:spcBef>
                <a:spcPts val="0"/>
              </a:spcBef>
            </a:pPr>
            <a:endParaRPr lang="en-US" dirty="0">
              <a:latin typeface="Times New Roman" pitchFamily="18" charset="0"/>
              <a:cs typeface="Times New Roman" pitchFamily="18" charset="0"/>
            </a:endParaRPr>
          </a:p>
          <a:p>
            <a:pPr algn="just">
              <a:lnSpc>
                <a:spcPct val="150000"/>
              </a:lnSpc>
              <a:spcBef>
                <a:spcPts val="0"/>
              </a:spcBef>
            </a:pPr>
            <a:endParaRPr lang="en-US" dirty="0">
              <a:latin typeface="Times New Roman" pitchFamily="18" charset="0"/>
              <a:cs typeface="Times New Roman" pitchFamily="18" charset="0"/>
            </a:endParaRPr>
          </a:p>
          <a:p>
            <a:pPr marL="0" indent="0" algn="just">
              <a:lnSpc>
                <a:spcPct val="150000"/>
              </a:lnSpc>
              <a:spcBef>
                <a:spcPts val="0"/>
              </a:spcBef>
              <a:buNone/>
            </a:pPr>
            <a:endParaRPr lang="en-US" dirty="0">
              <a:latin typeface="Times New Roman" pitchFamily="18" charset="0"/>
              <a:cs typeface="Times New Roman" pitchFamily="18" charset="0"/>
            </a:endParaRPr>
          </a:p>
          <a:p>
            <a:pPr algn="just">
              <a:lnSpc>
                <a:spcPct val="150000"/>
              </a:lnSpc>
              <a:spcBef>
                <a:spcPts val="0"/>
              </a:spcBef>
            </a:pPr>
            <a:endParaRPr lang="en-US" dirty="0">
              <a:latin typeface="Times New Roman" pitchFamily="18" charset="0"/>
              <a:cs typeface="Times New Roman" pitchFamily="18" charset="0"/>
            </a:endParaRPr>
          </a:p>
          <a:p>
            <a:pPr algn="just">
              <a:lnSpc>
                <a:spcPct val="150000"/>
              </a:lnSpc>
              <a:spcBef>
                <a:spcPts val="0"/>
              </a:spcBef>
            </a:pP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747CC6A-11F6-4E8E-BB53-41C3538DB086}" type="slidenum">
              <a:rPr lang="en-US" smtClean="0"/>
              <a:t>29</a:t>
            </a:fld>
            <a:endParaRPr lang="en-US"/>
          </a:p>
        </p:txBody>
      </p:sp>
    </p:spTree>
    <p:extLst>
      <p:ext uri="{BB962C8B-B14F-4D97-AF65-F5344CB8AC3E}">
        <p14:creationId xmlns:p14="http://schemas.microsoft.com/office/powerpoint/2010/main" val="3806373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90286"/>
          </a:xfrm>
        </p:spPr>
        <p:txBody>
          <a:bodyPr>
            <a:noAutofit/>
          </a:bodyPr>
          <a:lstStyle/>
          <a:p>
            <a:pPr algn="ctr"/>
            <a:r>
              <a:rPr lang="en-US" altLang="en-US" sz="3200" b="1" dirty="0">
                <a:solidFill>
                  <a:srgbClr val="FF0000"/>
                </a:solidFill>
                <a:latin typeface="Times New Roman" panose="02020603050405020304" pitchFamily="18" charset="0"/>
                <a:cs typeface="Times New Roman" panose="02020603050405020304" pitchFamily="18" charset="0"/>
              </a:rPr>
              <a:t>3.1 Requirements Analysis</a:t>
            </a:r>
            <a:endParaRPr lang="en-GB"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90288"/>
            <a:ext cx="12192000" cy="6705598"/>
          </a:xfrm>
        </p:spPr>
        <p:txBody>
          <a:bodyPr>
            <a:noAutofit/>
          </a:bodyPr>
          <a:lstStyle/>
          <a:p>
            <a:pPr algn="just">
              <a:lnSpc>
                <a:spcPct val="150000"/>
              </a:lnSpc>
              <a:spcBef>
                <a:spcPts val="0"/>
              </a:spcBef>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A database is intended to model a real world enterprise</a:t>
            </a:r>
          </a:p>
          <a:p>
            <a:pPr algn="just">
              <a:lnSpc>
                <a:spcPct val="150000"/>
              </a:lnSpc>
              <a:spcBef>
                <a:spcPts val="0"/>
              </a:spcBef>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What data are to be stored in the database?</a:t>
            </a:r>
          </a:p>
          <a:p>
            <a:pPr lvl="1" algn="just">
              <a:lnSpc>
                <a:spcPct val="150000"/>
              </a:lnSpc>
              <a:spcBef>
                <a:spcPts val="0"/>
              </a:spcBef>
              <a:buFont typeface="Wingdings" panose="05000000000000000000" pitchFamily="2" charset="2"/>
              <a:buChar char="ü"/>
            </a:pPr>
            <a:r>
              <a:rPr lang="en-US" altLang="en-US" sz="3200" dirty="0">
                <a:latin typeface="Times New Roman" panose="02020603050405020304" pitchFamily="18" charset="0"/>
                <a:cs typeface="Times New Roman" panose="02020603050405020304" pitchFamily="18" charset="0"/>
              </a:rPr>
              <a:t>Linguistic aside: data is plural, datum is singular</a:t>
            </a:r>
          </a:p>
          <a:p>
            <a:pPr algn="just">
              <a:lnSpc>
                <a:spcPct val="150000"/>
              </a:lnSpc>
              <a:spcBef>
                <a:spcPts val="0"/>
              </a:spcBef>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What applications are required to work with the database?</a:t>
            </a:r>
          </a:p>
          <a:p>
            <a:pPr algn="just">
              <a:lnSpc>
                <a:spcPct val="150000"/>
              </a:lnSpc>
              <a:spcBef>
                <a:spcPts val="0"/>
              </a:spcBef>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Which are the most frequent, and the most important operations?</a:t>
            </a:r>
          </a:p>
        </p:txBody>
      </p:sp>
      <p:sp>
        <p:nvSpPr>
          <p:cNvPr id="4" name="Slide Number Placeholder 3"/>
          <p:cNvSpPr>
            <a:spLocks noGrp="1"/>
          </p:cNvSpPr>
          <p:nvPr>
            <p:ph type="sldNum" sz="quarter" idx="12"/>
          </p:nvPr>
        </p:nvSpPr>
        <p:spPr/>
        <p:txBody>
          <a:bodyPr/>
          <a:lstStyle/>
          <a:p>
            <a:fld id="{B1425EC7-0A61-4F27-A72D-EAE5D0C457C9}" type="slidenum">
              <a:rPr lang="en-GB" smtClean="0"/>
              <a:t>3</a:t>
            </a:fld>
            <a:endParaRPr lang="en-GB"/>
          </a:p>
        </p:txBody>
      </p:sp>
    </p:spTree>
    <p:extLst>
      <p:ext uri="{BB962C8B-B14F-4D97-AF65-F5344CB8AC3E}">
        <p14:creationId xmlns:p14="http://schemas.microsoft.com/office/powerpoint/2010/main" val="14167369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20675"/>
          </a:xfrm>
        </p:spPr>
        <p:txBody>
          <a:bodyPr>
            <a:noAutofit/>
          </a:bodyPr>
          <a:lstStyle/>
          <a:p>
            <a:pPr algn="ctr"/>
            <a:r>
              <a:rPr lang="en-US" sz="2800" b="1" dirty="0">
                <a:solidFill>
                  <a:srgbClr val="FF0000"/>
                </a:solidFill>
                <a:latin typeface="Times New Roman" pitchFamily="18" charset="0"/>
                <a:cs typeface="Times New Roman" pitchFamily="18" charset="0"/>
              </a:rPr>
              <a:t>3.1 Connectivity of a Relationship</a:t>
            </a:r>
          </a:p>
        </p:txBody>
      </p:sp>
      <p:sp>
        <p:nvSpPr>
          <p:cNvPr id="3" name="Content Placeholder 2"/>
          <p:cNvSpPr>
            <a:spLocks noGrp="1"/>
          </p:cNvSpPr>
          <p:nvPr>
            <p:ph idx="1"/>
          </p:nvPr>
        </p:nvSpPr>
        <p:spPr>
          <a:xfrm>
            <a:off x="0" y="457200"/>
            <a:ext cx="12192000" cy="6400800"/>
          </a:xfrm>
        </p:spPr>
        <p:txBody>
          <a:bodyPr>
            <a:noAutofit/>
          </a:bodyPr>
          <a:lstStyle/>
          <a:p>
            <a:pPr algn="just">
              <a:lnSpc>
                <a:spcPct val="150000"/>
              </a:lnSpc>
              <a:spcBef>
                <a:spcPts val="0"/>
              </a:spcBef>
              <a:buFont typeface="Wingdings" pitchFamily="2" charset="2"/>
              <a:buChar char="Ø"/>
            </a:pPr>
            <a:r>
              <a:rPr lang="en-US" dirty="0">
                <a:latin typeface="Times New Roman" pitchFamily="18" charset="0"/>
                <a:cs typeface="Times New Roman" pitchFamily="18" charset="0"/>
              </a:rPr>
              <a:t>The </a:t>
            </a:r>
            <a:r>
              <a:rPr lang="en-US" b="1" dirty="0">
                <a:solidFill>
                  <a:srgbClr val="0000FF"/>
                </a:solidFill>
                <a:latin typeface="Times New Roman" pitchFamily="18" charset="0"/>
                <a:cs typeface="Times New Roman" pitchFamily="18" charset="0"/>
              </a:rPr>
              <a:t>connectivity </a:t>
            </a:r>
            <a:r>
              <a:rPr lang="en-US" dirty="0">
                <a:latin typeface="Times New Roman" pitchFamily="18" charset="0"/>
                <a:cs typeface="Times New Roman" pitchFamily="18" charset="0"/>
              </a:rPr>
              <a:t>of a </a:t>
            </a:r>
            <a:r>
              <a:rPr lang="en-US" b="1" dirty="0">
                <a:solidFill>
                  <a:srgbClr val="0000FF"/>
                </a:solidFill>
                <a:latin typeface="Times New Roman" pitchFamily="18" charset="0"/>
                <a:cs typeface="Times New Roman" pitchFamily="18" charset="0"/>
              </a:rPr>
              <a:t>relationship </a:t>
            </a:r>
            <a:r>
              <a:rPr lang="en-US" dirty="0">
                <a:latin typeface="Times New Roman" pitchFamily="18" charset="0"/>
                <a:cs typeface="Times New Roman" pitchFamily="18" charset="0"/>
              </a:rPr>
              <a:t>describes the </a:t>
            </a:r>
            <a:r>
              <a:rPr lang="en-US" b="1" dirty="0">
                <a:solidFill>
                  <a:srgbClr val="CC0099"/>
                </a:solidFill>
                <a:latin typeface="Times New Roman" pitchFamily="18" charset="0"/>
                <a:cs typeface="Times New Roman" pitchFamily="18" charset="0"/>
              </a:rPr>
              <a:t>mapping </a:t>
            </a:r>
            <a:r>
              <a:rPr lang="en-US" dirty="0">
                <a:latin typeface="Times New Roman" pitchFamily="18" charset="0"/>
                <a:cs typeface="Times New Roman" pitchFamily="18" charset="0"/>
              </a:rPr>
              <a:t>of </a:t>
            </a:r>
            <a:r>
              <a:rPr lang="en-US" b="1" dirty="0">
                <a:solidFill>
                  <a:srgbClr val="CC0099"/>
                </a:solidFill>
                <a:latin typeface="Times New Roman" pitchFamily="18" charset="0"/>
                <a:cs typeface="Times New Roman" pitchFamily="18" charset="0"/>
              </a:rPr>
              <a:t>associated entity instances </a:t>
            </a:r>
            <a:r>
              <a:rPr lang="en-US" b="1" dirty="0">
                <a:solidFill>
                  <a:srgbClr val="0000FF"/>
                </a:solidFill>
                <a:latin typeface="Times New Roman" pitchFamily="18" charset="0"/>
                <a:cs typeface="Times New Roman" pitchFamily="18" charset="0"/>
              </a:rPr>
              <a:t>(records)</a:t>
            </a:r>
            <a:r>
              <a:rPr lang="en-US" b="1" dirty="0">
                <a:solidFill>
                  <a:srgbClr val="CC0099"/>
                </a:solidFill>
                <a:latin typeface="Times New Roman" pitchFamily="18" charset="0"/>
                <a:cs typeface="Times New Roman" pitchFamily="18" charset="0"/>
              </a:rPr>
              <a:t> </a:t>
            </a:r>
            <a:r>
              <a:rPr lang="en-US" dirty="0">
                <a:latin typeface="Times New Roman" pitchFamily="18" charset="0"/>
                <a:cs typeface="Times New Roman" pitchFamily="18" charset="0"/>
              </a:rPr>
              <a:t>in the </a:t>
            </a:r>
            <a:r>
              <a:rPr lang="en-US" b="1" dirty="0">
                <a:latin typeface="Times New Roman" pitchFamily="18" charset="0"/>
                <a:cs typeface="Times New Roman" pitchFamily="18" charset="0"/>
              </a:rPr>
              <a:t>relationship</a:t>
            </a:r>
            <a:r>
              <a:rPr lang="en-US" dirty="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 The </a:t>
            </a:r>
            <a:r>
              <a:rPr lang="en-US" b="1" dirty="0">
                <a:solidFill>
                  <a:srgbClr val="FF0000"/>
                </a:solidFill>
                <a:latin typeface="Times New Roman" pitchFamily="18" charset="0"/>
                <a:cs typeface="Times New Roman" pitchFamily="18" charset="0"/>
              </a:rPr>
              <a:t>values </a:t>
            </a:r>
            <a:r>
              <a:rPr lang="en-US" dirty="0">
                <a:latin typeface="Times New Roman" pitchFamily="18" charset="0"/>
                <a:cs typeface="Times New Roman" pitchFamily="18" charset="0"/>
              </a:rPr>
              <a:t>of</a:t>
            </a:r>
            <a:r>
              <a:rPr lang="en-US" b="1" dirty="0">
                <a:solidFill>
                  <a:srgbClr val="FF0000"/>
                </a:solidFill>
                <a:latin typeface="Times New Roman" pitchFamily="18" charset="0"/>
                <a:cs typeface="Times New Roman" pitchFamily="18" charset="0"/>
              </a:rPr>
              <a:t> connectivity </a:t>
            </a:r>
            <a:r>
              <a:rPr lang="en-US" dirty="0">
                <a:latin typeface="Times New Roman" pitchFamily="18" charset="0"/>
                <a:cs typeface="Times New Roman" pitchFamily="18" charset="0"/>
              </a:rPr>
              <a:t>are </a:t>
            </a:r>
            <a:r>
              <a:rPr lang="en-US" b="1" dirty="0">
                <a:solidFill>
                  <a:srgbClr val="CC0099"/>
                </a:solidFill>
                <a:latin typeface="Times New Roman" pitchFamily="18" charset="0"/>
                <a:cs typeface="Times New Roman" pitchFamily="18" charset="0"/>
              </a:rPr>
              <a:t>"one" </a:t>
            </a:r>
            <a:r>
              <a:rPr lang="en-US" dirty="0">
                <a:latin typeface="Times New Roman" pitchFamily="18" charset="0"/>
                <a:cs typeface="Times New Roman" pitchFamily="18" charset="0"/>
              </a:rPr>
              <a:t>or</a:t>
            </a:r>
            <a:r>
              <a:rPr lang="en-US" b="1" dirty="0">
                <a:solidFill>
                  <a:srgbClr val="CC0099"/>
                </a:solidFill>
                <a:latin typeface="Times New Roman" pitchFamily="18" charset="0"/>
                <a:cs typeface="Times New Roman" pitchFamily="18" charset="0"/>
              </a:rPr>
              <a:t> "many".</a:t>
            </a:r>
          </a:p>
          <a:p>
            <a:pPr algn="just">
              <a:lnSpc>
                <a:spcPct val="150000"/>
              </a:lnSpc>
              <a:spcBef>
                <a:spcPts val="0"/>
              </a:spcBef>
              <a:buFont typeface="Wingdings" pitchFamily="2" charset="2"/>
              <a:buChar char="Ø"/>
            </a:pPr>
            <a:r>
              <a:rPr lang="en-US" dirty="0">
                <a:latin typeface="Times New Roman" pitchFamily="18" charset="0"/>
                <a:cs typeface="Times New Roman" pitchFamily="18" charset="0"/>
              </a:rPr>
              <a:t>The basic types of </a:t>
            </a:r>
            <a:r>
              <a:rPr lang="en-US" b="1" dirty="0">
                <a:solidFill>
                  <a:srgbClr val="0000FF"/>
                </a:solidFill>
                <a:latin typeface="Times New Roman" pitchFamily="18" charset="0"/>
                <a:cs typeface="Times New Roman" pitchFamily="18" charset="0"/>
              </a:rPr>
              <a:t>connectivity </a:t>
            </a:r>
            <a:r>
              <a:rPr lang="en-US" dirty="0">
                <a:latin typeface="Times New Roman" pitchFamily="18" charset="0"/>
                <a:cs typeface="Times New Roman" pitchFamily="18" charset="0"/>
              </a:rPr>
              <a:t>for</a:t>
            </a:r>
            <a:r>
              <a:rPr lang="en-US" b="1" dirty="0">
                <a:solidFill>
                  <a:srgbClr val="0000FF"/>
                </a:solidFill>
                <a:latin typeface="Times New Roman" pitchFamily="18" charset="0"/>
                <a:cs typeface="Times New Roman" pitchFamily="18" charset="0"/>
              </a:rPr>
              <a:t> relations </a:t>
            </a:r>
            <a:r>
              <a:rPr lang="en-US" dirty="0">
                <a:latin typeface="Times New Roman" pitchFamily="18" charset="0"/>
                <a:cs typeface="Times New Roman" pitchFamily="18" charset="0"/>
              </a:rPr>
              <a:t>are: </a:t>
            </a:r>
          </a:p>
          <a:p>
            <a:pPr algn="just">
              <a:lnSpc>
                <a:spcPct val="150000"/>
              </a:lnSpc>
              <a:spcBef>
                <a:spcPts val="0"/>
              </a:spcBef>
              <a:buFont typeface="Wingdings" panose="05000000000000000000" pitchFamily="2" charset="2"/>
              <a:buChar char="§"/>
            </a:pPr>
            <a:r>
              <a:rPr lang="en-US" b="1" dirty="0">
                <a:solidFill>
                  <a:srgbClr val="0000FF"/>
                </a:solidFill>
                <a:latin typeface="Times New Roman" pitchFamily="18" charset="0"/>
                <a:cs typeface="Times New Roman" pitchFamily="18" charset="0"/>
              </a:rPr>
              <a:t>One-to-One (1:1)</a:t>
            </a:r>
          </a:p>
          <a:p>
            <a:pPr algn="just">
              <a:lnSpc>
                <a:spcPct val="150000"/>
              </a:lnSpc>
              <a:spcBef>
                <a:spcPts val="0"/>
              </a:spcBef>
              <a:buFont typeface="Wingdings" panose="05000000000000000000" pitchFamily="2" charset="2"/>
              <a:buChar char="§"/>
            </a:pPr>
            <a:r>
              <a:rPr lang="en-US" b="1" dirty="0">
                <a:solidFill>
                  <a:srgbClr val="0000FF"/>
                </a:solidFill>
                <a:latin typeface="Times New Roman" pitchFamily="18" charset="0"/>
                <a:cs typeface="Times New Roman" pitchFamily="18" charset="0"/>
              </a:rPr>
              <a:t>One-to-Many (1:N)</a:t>
            </a:r>
          </a:p>
          <a:p>
            <a:pPr algn="just">
              <a:lnSpc>
                <a:spcPct val="150000"/>
              </a:lnSpc>
              <a:spcBef>
                <a:spcPts val="0"/>
              </a:spcBef>
              <a:buFont typeface="Wingdings" panose="05000000000000000000" pitchFamily="2" charset="2"/>
              <a:buChar char="§"/>
            </a:pPr>
            <a:r>
              <a:rPr lang="en-US" b="1" dirty="0">
                <a:solidFill>
                  <a:srgbClr val="0000FF"/>
                </a:solidFill>
                <a:latin typeface="Times New Roman" pitchFamily="18" charset="0"/>
                <a:cs typeface="Times New Roman" pitchFamily="18" charset="0"/>
              </a:rPr>
              <a:t>Many-to-Many (M:N)</a:t>
            </a:r>
            <a:r>
              <a:rPr lang="en-US" dirty="0">
                <a:latin typeface="Times New Roman" pitchFamily="18" charset="0"/>
                <a:cs typeface="Times New Roman" pitchFamily="18" charset="0"/>
              </a:rPr>
              <a:t> </a:t>
            </a:r>
          </a:p>
          <a:p>
            <a:pPr marL="514350" indent="-514350" algn="just">
              <a:lnSpc>
                <a:spcPct val="150000"/>
              </a:lnSpc>
              <a:spcBef>
                <a:spcPts val="0"/>
              </a:spcBef>
              <a:buAutoNum type="arabicPeriod"/>
            </a:pPr>
            <a:r>
              <a:rPr lang="en-US" b="1" dirty="0">
                <a:solidFill>
                  <a:srgbClr val="FF0000"/>
                </a:solidFill>
                <a:latin typeface="Times New Roman" pitchFamily="18" charset="0"/>
                <a:cs typeface="Times New Roman" pitchFamily="18" charset="0"/>
              </a:rPr>
              <a:t>One-to-One (1:1)</a:t>
            </a:r>
          </a:p>
          <a:p>
            <a:pPr algn="just">
              <a:lnSpc>
                <a:spcPct val="15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An </a:t>
            </a:r>
            <a:r>
              <a:rPr lang="en-US" altLang="en-US" b="1" dirty="0">
                <a:latin typeface="Times New Roman" panose="02020603050405020304" pitchFamily="18" charset="0"/>
                <a:cs typeface="Times New Roman" panose="02020603050405020304" pitchFamily="18" charset="0"/>
              </a:rPr>
              <a:t>entity</a:t>
            </a:r>
            <a:r>
              <a:rPr lang="en-US" altLang="en-US" dirty="0">
                <a:latin typeface="Times New Roman" panose="02020603050405020304" pitchFamily="18" charset="0"/>
                <a:cs typeface="Times New Roman" panose="02020603050405020304" pitchFamily="18" charset="0"/>
              </a:rPr>
              <a:t> in </a:t>
            </a:r>
            <a:r>
              <a:rPr lang="en-US" altLang="en-US" b="1" dirty="0">
                <a:solidFill>
                  <a:srgbClr val="0000CC"/>
                </a:solidFill>
                <a:latin typeface="Times New Roman" panose="02020603050405020304" pitchFamily="18" charset="0"/>
                <a:cs typeface="Times New Roman" panose="02020603050405020304" pitchFamily="18" charset="0"/>
              </a:rPr>
              <a:t>A</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associates</a:t>
            </a:r>
            <a:r>
              <a:rPr lang="en-US" altLang="en-US" dirty="0">
                <a:latin typeface="Times New Roman" panose="02020603050405020304" pitchFamily="18" charset="0"/>
                <a:cs typeface="Times New Roman" panose="02020603050405020304" pitchFamily="18" charset="0"/>
              </a:rPr>
              <a:t> with at</a:t>
            </a:r>
            <a:r>
              <a:rPr lang="en-US" altLang="en-US" b="1" i="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most</a:t>
            </a:r>
            <a:r>
              <a:rPr lang="en-US" altLang="en-US" b="1" dirty="0">
                <a:latin typeface="Times New Roman" panose="02020603050405020304" pitchFamily="18" charset="0"/>
                <a:cs typeface="Times New Roman" panose="02020603050405020304" pitchFamily="18" charset="0"/>
              </a:rPr>
              <a:t> </a:t>
            </a:r>
            <a:r>
              <a:rPr lang="en-US" altLang="en-US" b="1" dirty="0">
                <a:solidFill>
                  <a:srgbClr val="6600CC"/>
                </a:solidFill>
                <a:latin typeface="Times New Roman" panose="02020603050405020304" pitchFamily="18" charset="0"/>
                <a:cs typeface="Times New Roman" panose="02020603050405020304" pitchFamily="18" charset="0"/>
              </a:rPr>
              <a:t>one</a:t>
            </a:r>
            <a:r>
              <a:rPr lang="en-US" altLang="en-US" dirty="0">
                <a:solidFill>
                  <a:srgbClr val="6600CC"/>
                </a:solidFill>
                <a:latin typeface="Times New Roman" panose="02020603050405020304" pitchFamily="18" charset="0"/>
                <a:cs typeface="Times New Roman" panose="02020603050405020304" pitchFamily="18" charset="0"/>
              </a:rPr>
              <a:t> </a:t>
            </a:r>
            <a:r>
              <a:rPr lang="en-US" altLang="en-US" b="1" dirty="0">
                <a:solidFill>
                  <a:srgbClr val="6600CC"/>
                </a:solidFill>
                <a:latin typeface="Times New Roman" panose="02020603050405020304" pitchFamily="18" charset="0"/>
                <a:cs typeface="Times New Roman" panose="02020603050405020304" pitchFamily="18" charset="0"/>
              </a:rPr>
              <a:t>instance</a:t>
            </a:r>
            <a:r>
              <a:rPr lang="en-US" altLang="en-US" dirty="0">
                <a:solidFill>
                  <a:srgbClr val="6600CC"/>
                </a:solidFill>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of </a:t>
            </a:r>
            <a:r>
              <a:rPr lang="en-US" altLang="en-US" b="1" dirty="0">
                <a:solidFill>
                  <a:srgbClr val="6600CC"/>
                </a:solidFill>
                <a:latin typeface="Times New Roman" panose="02020603050405020304" pitchFamily="18" charset="0"/>
                <a:cs typeface="Times New Roman" panose="02020603050405020304" pitchFamily="18" charset="0"/>
              </a:rPr>
              <a:t>entity</a:t>
            </a:r>
            <a:r>
              <a:rPr lang="en-US" altLang="en-US" dirty="0">
                <a:latin typeface="Times New Roman" panose="02020603050405020304" pitchFamily="18" charset="0"/>
                <a:cs typeface="Times New Roman" panose="02020603050405020304" pitchFamily="18" charset="0"/>
              </a:rPr>
              <a:t> in </a:t>
            </a:r>
            <a:r>
              <a:rPr lang="en-US" altLang="en-US" b="1" dirty="0">
                <a:solidFill>
                  <a:srgbClr val="FF0000"/>
                </a:solidFill>
                <a:latin typeface="Times New Roman" panose="02020603050405020304" pitchFamily="18" charset="0"/>
                <a:cs typeface="Times New Roman" panose="02020603050405020304" pitchFamily="18" charset="0"/>
              </a:rPr>
              <a:t>B</a:t>
            </a:r>
            <a:r>
              <a:rPr lang="en-US" altLang="en-US" dirty="0">
                <a:latin typeface="Times New Roman" panose="02020603050405020304" pitchFamily="18" charset="0"/>
                <a:cs typeface="Times New Roman" panose="02020603050405020304" pitchFamily="18" charset="0"/>
              </a:rPr>
              <a:t>, an entity in </a:t>
            </a:r>
            <a:r>
              <a:rPr lang="en-US" altLang="en-US" b="1" dirty="0">
                <a:solidFill>
                  <a:srgbClr val="FF0000"/>
                </a:solidFill>
                <a:latin typeface="Times New Roman" panose="02020603050405020304" pitchFamily="18" charset="0"/>
                <a:cs typeface="Times New Roman" panose="02020603050405020304" pitchFamily="18" charset="0"/>
              </a:rPr>
              <a:t>B</a:t>
            </a:r>
            <a:r>
              <a:rPr lang="en-US" altLang="en-US" dirty="0">
                <a:latin typeface="Times New Roman" panose="02020603050405020304" pitchFamily="18" charset="0"/>
                <a:cs typeface="Times New Roman" panose="02020603050405020304" pitchFamily="18" charset="0"/>
              </a:rPr>
              <a:t> associates with at</a:t>
            </a:r>
            <a:r>
              <a:rPr lang="en-US" altLang="en-US" b="1" i="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most</a:t>
            </a:r>
            <a:r>
              <a:rPr lang="en-US" altLang="en-US" b="1" dirty="0">
                <a:latin typeface="Times New Roman" panose="02020603050405020304" pitchFamily="18" charset="0"/>
                <a:cs typeface="Times New Roman" panose="02020603050405020304" pitchFamily="18" charset="0"/>
              </a:rPr>
              <a:t> </a:t>
            </a:r>
            <a:r>
              <a:rPr lang="en-US" altLang="en-US" b="1" dirty="0">
                <a:solidFill>
                  <a:srgbClr val="FF0000"/>
                </a:solidFill>
                <a:latin typeface="Times New Roman" panose="02020603050405020304" pitchFamily="18" charset="0"/>
                <a:cs typeface="Times New Roman" panose="02020603050405020304" pitchFamily="18" charset="0"/>
              </a:rPr>
              <a:t>one</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b="1" dirty="0">
                <a:solidFill>
                  <a:srgbClr val="FF0000"/>
                </a:solidFill>
                <a:latin typeface="Times New Roman" panose="02020603050405020304" pitchFamily="18" charset="0"/>
                <a:cs typeface="Times New Roman" panose="02020603050405020304" pitchFamily="18" charset="0"/>
              </a:rPr>
              <a:t>instance</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of </a:t>
            </a:r>
            <a:r>
              <a:rPr lang="en-US" altLang="en-US" b="1" dirty="0">
                <a:solidFill>
                  <a:srgbClr val="FF0000"/>
                </a:solidFill>
                <a:latin typeface="Times New Roman" panose="02020603050405020304" pitchFamily="18" charset="0"/>
                <a:cs typeface="Times New Roman" panose="02020603050405020304" pitchFamily="18" charset="0"/>
              </a:rPr>
              <a:t>entity</a:t>
            </a:r>
            <a:r>
              <a:rPr lang="en-US" altLang="en-US" dirty="0">
                <a:latin typeface="Times New Roman" panose="02020603050405020304" pitchFamily="18" charset="0"/>
                <a:cs typeface="Times New Roman" panose="02020603050405020304" pitchFamily="18" charset="0"/>
              </a:rPr>
              <a:t> in </a:t>
            </a:r>
            <a:r>
              <a:rPr lang="en-US" altLang="en-US" b="1" dirty="0">
                <a:solidFill>
                  <a:srgbClr val="0000CC"/>
                </a:solidFill>
                <a:latin typeface="Times New Roman" panose="02020603050405020304" pitchFamily="18" charset="0"/>
                <a:cs typeface="Times New Roman" panose="02020603050405020304" pitchFamily="18" charset="0"/>
              </a:rPr>
              <a:t>A</a:t>
            </a:r>
          </a:p>
        </p:txBody>
      </p:sp>
      <p:sp>
        <p:nvSpPr>
          <p:cNvPr id="5" name="Slide Number Placeholder 4"/>
          <p:cNvSpPr>
            <a:spLocks noGrp="1"/>
          </p:cNvSpPr>
          <p:nvPr>
            <p:ph type="sldNum" sz="quarter" idx="12"/>
          </p:nvPr>
        </p:nvSpPr>
        <p:spPr/>
        <p:txBody>
          <a:bodyPr/>
          <a:lstStyle/>
          <a:p>
            <a:fld id="{B747CC6A-11F6-4E8E-BB53-41C3538DB086}" type="slidenum">
              <a:rPr lang="en-US" smtClean="0"/>
              <a:t>30</a:t>
            </a:fld>
            <a:endParaRPr lang="en-US"/>
          </a:p>
        </p:txBody>
      </p:sp>
    </p:spTree>
    <p:extLst>
      <p:ext uri="{BB962C8B-B14F-4D97-AF65-F5344CB8AC3E}">
        <p14:creationId xmlns:p14="http://schemas.microsoft.com/office/powerpoint/2010/main" val="67485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37630"/>
            <a:ext cx="12192000" cy="1444169"/>
          </a:xfrm>
        </p:spPr>
        <p:txBody>
          <a:bodyPr>
            <a:normAutofit fontScale="92500"/>
          </a:bodyPr>
          <a:lstStyle/>
          <a:p>
            <a:pPr lvl="1" algn="just">
              <a:lnSpc>
                <a:spcPct val="150000"/>
              </a:lnSpc>
              <a:spcBef>
                <a:spcPts val="0"/>
              </a:spcBef>
              <a:buFont typeface="Wingdings" pitchFamily="2" charset="2"/>
              <a:buChar char="§"/>
            </a:pPr>
            <a:r>
              <a:rPr lang="en-US" sz="2800" dirty="0">
                <a:solidFill>
                  <a:srgbClr val="000000"/>
                </a:solidFill>
                <a:latin typeface="Times New Roman" pitchFamily="18" charset="0"/>
                <a:cs typeface="Times New Roman" pitchFamily="18" charset="0"/>
              </a:rPr>
              <a:t>A </a:t>
            </a:r>
            <a:r>
              <a:rPr lang="en-US" sz="2800" b="1" dirty="0">
                <a:solidFill>
                  <a:srgbClr val="0000FF"/>
                </a:solidFill>
                <a:latin typeface="Times New Roman" pitchFamily="18" charset="0"/>
                <a:cs typeface="Times New Roman" pitchFamily="18" charset="0"/>
              </a:rPr>
              <a:t>customer</a:t>
            </a:r>
            <a:r>
              <a:rPr lang="en-US" sz="2800" dirty="0">
                <a:solidFill>
                  <a:srgbClr val="000000"/>
                </a:solidFill>
                <a:latin typeface="Times New Roman" pitchFamily="18" charset="0"/>
                <a:cs typeface="Times New Roman" pitchFamily="18" charset="0"/>
              </a:rPr>
              <a:t> is associated with at </a:t>
            </a:r>
            <a:r>
              <a:rPr lang="en-US" sz="2800" b="1" dirty="0">
                <a:solidFill>
                  <a:srgbClr val="0000FF"/>
                </a:solidFill>
                <a:latin typeface="Times New Roman" pitchFamily="18" charset="0"/>
                <a:cs typeface="Times New Roman" pitchFamily="18" charset="0"/>
              </a:rPr>
              <a:t>most one loan </a:t>
            </a:r>
            <a:r>
              <a:rPr lang="en-US" sz="2800" dirty="0">
                <a:solidFill>
                  <a:srgbClr val="000000"/>
                </a:solidFill>
                <a:latin typeface="Times New Roman" pitchFamily="18" charset="0"/>
                <a:cs typeface="Times New Roman" pitchFamily="18" charset="0"/>
              </a:rPr>
              <a:t>via the </a:t>
            </a:r>
            <a:r>
              <a:rPr lang="en-US" sz="2800" b="1" dirty="0">
                <a:solidFill>
                  <a:srgbClr val="000000"/>
                </a:solidFill>
                <a:latin typeface="Times New Roman" pitchFamily="18" charset="0"/>
                <a:cs typeface="Times New Roman" pitchFamily="18" charset="0"/>
              </a:rPr>
              <a:t>relationship borrower</a:t>
            </a:r>
            <a:r>
              <a:rPr lang="en-US" sz="2800" dirty="0">
                <a:solidFill>
                  <a:srgbClr val="000000"/>
                </a:solidFill>
                <a:latin typeface="Times New Roman" pitchFamily="18" charset="0"/>
                <a:cs typeface="Times New Roman" pitchFamily="18" charset="0"/>
              </a:rPr>
              <a:t>.</a:t>
            </a:r>
          </a:p>
          <a:p>
            <a:pPr lvl="1" algn="just">
              <a:lnSpc>
                <a:spcPct val="150000"/>
              </a:lnSpc>
              <a:spcBef>
                <a:spcPts val="0"/>
              </a:spcBef>
              <a:buFont typeface="Wingdings" pitchFamily="2" charset="2"/>
              <a:buChar char="§"/>
            </a:pPr>
            <a:r>
              <a:rPr lang="en-US" sz="2800" dirty="0">
                <a:solidFill>
                  <a:srgbClr val="000000"/>
                </a:solidFill>
                <a:latin typeface="Times New Roman" pitchFamily="18" charset="0"/>
                <a:cs typeface="Times New Roman" pitchFamily="18" charset="0"/>
              </a:rPr>
              <a:t>A </a:t>
            </a:r>
            <a:r>
              <a:rPr lang="en-US" sz="2800" b="1" dirty="0">
                <a:solidFill>
                  <a:srgbClr val="FF0000"/>
                </a:solidFill>
                <a:latin typeface="Times New Roman" pitchFamily="18" charset="0"/>
                <a:cs typeface="Times New Roman" pitchFamily="18" charset="0"/>
              </a:rPr>
              <a:t>loan</a:t>
            </a:r>
            <a:r>
              <a:rPr lang="en-US" sz="2800" dirty="0">
                <a:latin typeface="Times New Roman" pitchFamily="18" charset="0"/>
                <a:cs typeface="Times New Roman" pitchFamily="18" charset="0"/>
              </a:rPr>
              <a:t> is </a:t>
            </a:r>
            <a:r>
              <a:rPr lang="en-US" sz="2800" b="1" dirty="0">
                <a:solidFill>
                  <a:srgbClr val="FF0000"/>
                </a:solidFill>
                <a:latin typeface="Times New Roman" pitchFamily="18" charset="0"/>
                <a:cs typeface="Times New Roman" pitchFamily="18" charset="0"/>
              </a:rPr>
              <a:t>associated </a:t>
            </a:r>
            <a:r>
              <a:rPr lang="en-US" sz="2800" dirty="0">
                <a:solidFill>
                  <a:srgbClr val="000000"/>
                </a:solidFill>
                <a:latin typeface="Times New Roman" pitchFamily="18" charset="0"/>
                <a:cs typeface="Times New Roman" pitchFamily="18" charset="0"/>
              </a:rPr>
              <a:t>with at most one </a:t>
            </a:r>
            <a:r>
              <a:rPr lang="en-US" sz="2800" b="1" dirty="0">
                <a:solidFill>
                  <a:srgbClr val="000000"/>
                </a:solidFill>
                <a:latin typeface="Times New Roman" pitchFamily="18" charset="0"/>
                <a:cs typeface="Times New Roman" pitchFamily="18" charset="0"/>
              </a:rPr>
              <a:t>customer</a:t>
            </a:r>
            <a:r>
              <a:rPr lang="en-US" sz="2800" dirty="0">
                <a:solidFill>
                  <a:srgbClr val="000000"/>
                </a:solidFill>
                <a:latin typeface="Times New Roman" pitchFamily="18" charset="0"/>
                <a:cs typeface="Times New Roman" pitchFamily="18" charset="0"/>
              </a:rPr>
              <a:t> via borrower</a:t>
            </a:r>
          </a:p>
          <a:p>
            <a:pPr marL="457200" lvl="1" indent="0" algn="just">
              <a:lnSpc>
                <a:spcPct val="150000"/>
              </a:lnSpc>
              <a:spcBef>
                <a:spcPts val="0"/>
              </a:spcBef>
              <a:buNone/>
            </a:pPr>
            <a:endParaRPr lang="en-US" sz="2800" dirty="0">
              <a:solidFill>
                <a:srgbClr val="000000"/>
              </a:solidFill>
              <a:latin typeface="Times New Roman" pitchFamily="18" charset="0"/>
              <a:cs typeface="Times New Roman" pitchFamily="18" charset="0"/>
            </a:endParaRPr>
          </a:p>
          <a:p>
            <a:pPr lvl="1" algn="just">
              <a:lnSpc>
                <a:spcPct val="150000"/>
              </a:lnSpc>
              <a:spcBef>
                <a:spcPts val="0"/>
              </a:spcBef>
            </a:pPr>
            <a:endParaRPr lang="en-US" sz="2800" dirty="0">
              <a:solidFill>
                <a:srgbClr val="000000"/>
              </a:solidFill>
              <a:latin typeface="Times New Roman" pitchFamily="18" charset="0"/>
              <a:cs typeface="Times New Roman" pitchFamily="18" charset="0"/>
            </a:endParaRPr>
          </a:p>
          <a:p>
            <a:pPr lvl="1" algn="just">
              <a:lnSpc>
                <a:spcPct val="150000"/>
              </a:lnSpc>
              <a:spcBef>
                <a:spcPts val="0"/>
              </a:spcBef>
            </a:pPr>
            <a:endParaRPr lang="en-US" sz="2800" dirty="0">
              <a:solidFill>
                <a:srgbClr val="000000"/>
              </a:solidFill>
              <a:latin typeface="Times New Roman" pitchFamily="18" charset="0"/>
              <a:cs typeface="Times New Roman" pitchFamily="18" charset="0"/>
            </a:endParaRPr>
          </a:p>
          <a:p>
            <a:pPr lvl="1" algn="just">
              <a:lnSpc>
                <a:spcPct val="150000"/>
              </a:lnSpc>
              <a:spcBef>
                <a:spcPts val="0"/>
              </a:spcBef>
            </a:pPr>
            <a:endParaRPr lang="en-US" sz="2800" dirty="0">
              <a:solidFill>
                <a:srgbClr val="000000"/>
              </a:solidFill>
              <a:latin typeface="Times New Roman" pitchFamily="18" charset="0"/>
              <a:cs typeface="Times New Roman" pitchFamily="18" charset="0"/>
            </a:endParaRPr>
          </a:p>
          <a:p>
            <a:pPr algn="just">
              <a:lnSpc>
                <a:spcPct val="150000"/>
              </a:lnSpc>
              <a:spcBef>
                <a:spcPts val="0"/>
              </a:spcBef>
            </a:pPr>
            <a:endParaRPr lang="en-US" sz="40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747CC6A-11F6-4E8E-BB53-41C3538DB086}" type="slidenum">
              <a:rPr lang="en-US" smtClean="0"/>
              <a:t>31</a:t>
            </a:fld>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685" y="0"/>
            <a:ext cx="10675258" cy="5337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87582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20675"/>
          </a:xfrm>
        </p:spPr>
        <p:txBody>
          <a:bodyPr>
            <a:noAutofit/>
          </a:bodyPr>
          <a:lstStyle/>
          <a:p>
            <a:pPr algn="ctr"/>
            <a:r>
              <a:rPr lang="en-US" sz="2800" b="1" dirty="0">
                <a:solidFill>
                  <a:srgbClr val="FF0000"/>
                </a:solidFill>
                <a:latin typeface="Times New Roman" pitchFamily="18" charset="0"/>
                <a:cs typeface="Times New Roman" pitchFamily="18" charset="0"/>
              </a:rPr>
              <a:t>3.1 Connectivity of a Relationship--------</a:t>
            </a:r>
          </a:p>
        </p:txBody>
      </p:sp>
      <p:sp>
        <p:nvSpPr>
          <p:cNvPr id="3" name="Content Placeholder 2"/>
          <p:cNvSpPr>
            <a:spLocks noGrp="1"/>
          </p:cNvSpPr>
          <p:nvPr>
            <p:ph idx="1"/>
          </p:nvPr>
        </p:nvSpPr>
        <p:spPr>
          <a:xfrm>
            <a:off x="0" y="320675"/>
            <a:ext cx="11930743" cy="6537325"/>
          </a:xfrm>
        </p:spPr>
        <p:txBody>
          <a:bodyPr>
            <a:noAutofit/>
          </a:bodyPr>
          <a:lstStyle/>
          <a:p>
            <a:pPr marL="0" indent="0" algn="just">
              <a:lnSpc>
                <a:spcPct val="150000"/>
              </a:lnSpc>
              <a:spcBef>
                <a:spcPts val="0"/>
              </a:spcBef>
              <a:buNone/>
            </a:pPr>
            <a:r>
              <a:rPr lang="en-US" sz="2900" b="1" dirty="0">
                <a:solidFill>
                  <a:srgbClr val="0000FF"/>
                </a:solidFill>
                <a:latin typeface="Times New Roman" pitchFamily="18" charset="0"/>
                <a:cs typeface="Times New Roman" pitchFamily="18" charset="0"/>
              </a:rPr>
              <a:t>2. One-to-many (1:N)</a:t>
            </a:r>
            <a:endParaRPr lang="en-US" sz="2900" b="1" dirty="0">
              <a:latin typeface="Times New Roman" pitchFamily="18" charset="0"/>
              <a:cs typeface="Times New Roman" pitchFamily="18" charset="0"/>
            </a:endParaRPr>
          </a:p>
          <a:p>
            <a:pPr algn="just">
              <a:lnSpc>
                <a:spcPct val="150000"/>
              </a:lnSpc>
              <a:spcBef>
                <a:spcPts val="0"/>
              </a:spcBef>
              <a:buFont typeface="Wingdings" pitchFamily="2" charset="2"/>
              <a:buChar char="§"/>
            </a:pPr>
            <a:r>
              <a:rPr lang="en-US" sz="2900" dirty="0">
                <a:latin typeface="Times New Roman" pitchFamily="18" charset="0"/>
                <a:cs typeface="Times New Roman" pitchFamily="18" charset="0"/>
              </a:rPr>
              <a:t>It is when for </a:t>
            </a:r>
            <a:r>
              <a:rPr lang="en-US" sz="2900" b="1" dirty="0">
                <a:solidFill>
                  <a:srgbClr val="CC0099"/>
                </a:solidFill>
                <a:latin typeface="Times New Roman" pitchFamily="18" charset="0"/>
                <a:cs typeface="Times New Roman" pitchFamily="18" charset="0"/>
              </a:rPr>
              <a:t>one instance </a:t>
            </a:r>
            <a:r>
              <a:rPr lang="en-US" sz="2900" dirty="0">
                <a:latin typeface="Times New Roman" pitchFamily="18" charset="0"/>
                <a:cs typeface="Times New Roman" pitchFamily="18" charset="0"/>
              </a:rPr>
              <a:t>of </a:t>
            </a:r>
            <a:r>
              <a:rPr lang="en-US" sz="2900" b="1" dirty="0">
                <a:solidFill>
                  <a:srgbClr val="CC0099"/>
                </a:solidFill>
                <a:latin typeface="Times New Roman" pitchFamily="18" charset="0"/>
                <a:cs typeface="Times New Roman" pitchFamily="18" charset="0"/>
              </a:rPr>
              <a:t>entity A</a:t>
            </a:r>
            <a:r>
              <a:rPr lang="en-US" sz="2900" dirty="0">
                <a:latin typeface="Times New Roman" pitchFamily="18" charset="0"/>
                <a:cs typeface="Times New Roman" pitchFamily="18" charset="0"/>
              </a:rPr>
              <a:t>, </a:t>
            </a:r>
            <a:r>
              <a:rPr lang="en-US" sz="2900" b="1" dirty="0">
                <a:latin typeface="Times New Roman" pitchFamily="18" charset="0"/>
                <a:cs typeface="Times New Roman" pitchFamily="18" charset="0"/>
              </a:rPr>
              <a:t>associated</a:t>
            </a:r>
            <a:r>
              <a:rPr lang="en-US" sz="2900" dirty="0">
                <a:latin typeface="Times New Roman" pitchFamily="18" charset="0"/>
                <a:cs typeface="Times New Roman" pitchFamily="18" charset="0"/>
              </a:rPr>
              <a:t> with </a:t>
            </a:r>
            <a:r>
              <a:rPr lang="en-US" sz="2900" b="1" dirty="0">
                <a:solidFill>
                  <a:srgbClr val="0000FF"/>
                </a:solidFill>
                <a:latin typeface="Times New Roman" pitchFamily="18" charset="0"/>
                <a:cs typeface="Times New Roman" pitchFamily="18" charset="0"/>
              </a:rPr>
              <a:t>zero, one, </a:t>
            </a:r>
            <a:r>
              <a:rPr lang="en-US" sz="2900" dirty="0">
                <a:latin typeface="Times New Roman" pitchFamily="18" charset="0"/>
                <a:cs typeface="Times New Roman" pitchFamily="18" charset="0"/>
              </a:rPr>
              <a:t>or</a:t>
            </a:r>
            <a:r>
              <a:rPr lang="en-US" sz="2900" b="1" dirty="0">
                <a:solidFill>
                  <a:srgbClr val="0000FF"/>
                </a:solidFill>
                <a:latin typeface="Times New Roman" pitchFamily="18" charset="0"/>
                <a:cs typeface="Times New Roman" pitchFamily="18" charset="0"/>
              </a:rPr>
              <a:t> many instances </a:t>
            </a:r>
            <a:r>
              <a:rPr lang="en-US" sz="2900" dirty="0">
                <a:latin typeface="Times New Roman" pitchFamily="18" charset="0"/>
                <a:cs typeface="Times New Roman" pitchFamily="18" charset="0"/>
              </a:rPr>
              <a:t>of </a:t>
            </a:r>
            <a:r>
              <a:rPr lang="en-US" sz="2900" b="1" dirty="0">
                <a:solidFill>
                  <a:srgbClr val="0000FF"/>
                </a:solidFill>
                <a:latin typeface="Times New Roman" pitchFamily="18" charset="0"/>
                <a:cs typeface="Times New Roman" pitchFamily="18" charset="0"/>
              </a:rPr>
              <a:t>entity B,</a:t>
            </a:r>
            <a:r>
              <a:rPr lang="en-US" sz="2900" dirty="0">
                <a:latin typeface="Times New Roman" pitchFamily="18" charset="0"/>
                <a:cs typeface="Times New Roman" pitchFamily="18" charset="0"/>
              </a:rPr>
              <a:t> but for </a:t>
            </a:r>
            <a:r>
              <a:rPr lang="en-US" sz="2900" b="1" dirty="0">
                <a:solidFill>
                  <a:srgbClr val="CC0099"/>
                </a:solidFill>
                <a:latin typeface="Times New Roman" pitchFamily="18" charset="0"/>
                <a:cs typeface="Times New Roman" pitchFamily="18" charset="0"/>
              </a:rPr>
              <a:t>one instance </a:t>
            </a:r>
            <a:r>
              <a:rPr lang="en-US" sz="2900" dirty="0">
                <a:latin typeface="Times New Roman" pitchFamily="18" charset="0"/>
                <a:cs typeface="Times New Roman" pitchFamily="18" charset="0"/>
              </a:rPr>
              <a:t>of</a:t>
            </a:r>
            <a:r>
              <a:rPr lang="en-US" sz="2900" b="1" dirty="0">
                <a:solidFill>
                  <a:srgbClr val="CC0099"/>
                </a:solidFill>
                <a:latin typeface="Times New Roman" pitchFamily="18" charset="0"/>
                <a:cs typeface="Times New Roman" pitchFamily="18" charset="0"/>
              </a:rPr>
              <a:t> entity B</a:t>
            </a:r>
            <a:r>
              <a:rPr lang="en-US" sz="2900" dirty="0">
                <a:latin typeface="Times New Roman" pitchFamily="18" charset="0"/>
                <a:cs typeface="Times New Roman" pitchFamily="18" charset="0"/>
              </a:rPr>
              <a:t>, there is only one </a:t>
            </a:r>
            <a:r>
              <a:rPr lang="en-US" sz="2900" b="1" dirty="0">
                <a:latin typeface="Times New Roman" pitchFamily="18" charset="0"/>
                <a:cs typeface="Times New Roman" pitchFamily="18" charset="0"/>
              </a:rPr>
              <a:t>instance </a:t>
            </a:r>
            <a:r>
              <a:rPr lang="en-US" sz="2900" dirty="0">
                <a:latin typeface="Times New Roman" pitchFamily="18" charset="0"/>
                <a:cs typeface="Times New Roman" pitchFamily="18" charset="0"/>
              </a:rPr>
              <a:t>of</a:t>
            </a:r>
            <a:r>
              <a:rPr lang="en-US" sz="2900" b="1" dirty="0">
                <a:latin typeface="Times New Roman" pitchFamily="18" charset="0"/>
                <a:cs typeface="Times New Roman" pitchFamily="18" charset="0"/>
              </a:rPr>
              <a:t> entity A</a:t>
            </a:r>
            <a:r>
              <a:rPr lang="en-US" sz="2900" dirty="0">
                <a:latin typeface="Times New Roman" pitchFamily="18" charset="0"/>
                <a:cs typeface="Times New Roman" pitchFamily="18" charset="0"/>
              </a:rPr>
              <a:t>.</a:t>
            </a:r>
          </a:p>
          <a:p>
            <a:pPr algn="just">
              <a:lnSpc>
                <a:spcPct val="150000"/>
              </a:lnSpc>
              <a:spcBef>
                <a:spcPts val="0"/>
              </a:spcBef>
              <a:buFont typeface="Wingdings" panose="05000000000000000000" pitchFamily="2" charset="2"/>
              <a:buChar char="Ø"/>
            </a:pPr>
            <a:r>
              <a:rPr lang="en-US" sz="2900" dirty="0">
                <a:latin typeface="Times New Roman" pitchFamily="18" charset="0"/>
                <a:cs typeface="Times New Roman" pitchFamily="18" charset="0"/>
              </a:rPr>
              <a:t> An </a:t>
            </a:r>
            <a:r>
              <a:rPr lang="en-US" sz="2900" b="1" dirty="0">
                <a:solidFill>
                  <a:srgbClr val="CC0099"/>
                </a:solidFill>
                <a:latin typeface="Times New Roman" pitchFamily="18" charset="0"/>
                <a:cs typeface="Times New Roman" pitchFamily="18" charset="0"/>
              </a:rPr>
              <a:t>example </a:t>
            </a:r>
            <a:r>
              <a:rPr lang="en-US" sz="2900" dirty="0">
                <a:latin typeface="Times New Roman" pitchFamily="18" charset="0"/>
                <a:cs typeface="Times New Roman" pitchFamily="18" charset="0"/>
              </a:rPr>
              <a:t>of a </a:t>
            </a:r>
            <a:r>
              <a:rPr lang="en-US" sz="2900" b="1" dirty="0">
                <a:solidFill>
                  <a:srgbClr val="CC0099"/>
                </a:solidFill>
                <a:latin typeface="Times New Roman" pitchFamily="18" charset="0"/>
                <a:cs typeface="Times New Roman" pitchFamily="18" charset="0"/>
              </a:rPr>
              <a:t>1:N relationships </a:t>
            </a:r>
            <a:r>
              <a:rPr lang="en-US" sz="2900" dirty="0">
                <a:latin typeface="Times New Roman" pitchFamily="18" charset="0"/>
                <a:cs typeface="Times New Roman" pitchFamily="18" charset="0"/>
              </a:rPr>
              <a:t>is a </a:t>
            </a:r>
            <a:r>
              <a:rPr lang="en-US" sz="2900" b="1" dirty="0">
                <a:solidFill>
                  <a:srgbClr val="FF0000"/>
                </a:solidFill>
                <a:latin typeface="Times New Roman" pitchFamily="18" charset="0"/>
                <a:cs typeface="Times New Roman" pitchFamily="18" charset="0"/>
              </a:rPr>
              <a:t>DEPARTMENT</a:t>
            </a:r>
            <a:r>
              <a:rPr lang="en-US" sz="2900" b="1" dirty="0">
                <a:latin typeface="Times New Roman" pitchFamily="18" charset="0"/>
                <a:cs typeface="Times New Roman" pitchFamily="18" charset="0"/>
              </a:rPr>
              <a:t> </a:t>
            </a:r>
            <a:r>
              <a:rPr lang="en-US" sz="2900" dirty="0">
                <a:latin typeface="Times New Roman" pitchFamily="18" charset="0"/>
                <a:cs typeface="Times New Roman" pitchFamily="18" charset="0"/>
              </a:rPr>
              <a:t>has many </a:t>
            </a:r>
            <a:r>
              <a:rPr lang="en-US" sz="2900" b="1" dirty="0">
                <a:solidFill>
                  <a:srgbClr val="FF0000"/>
                </a:solidFill>
                <a:latin typeface="Times New Roman" pitchFamily="18" charset="0"/>
                <a:cs typeface="Times New Roman" pitchFamily="18" charset="0"/>
              </a:rPr>
              <a:t>EMPLOYEE</a:t>
            </a:r>
            <a:r>
              <a:rPr lang="en-US" sz="2900" b="1" dirty="0">
                <a:latin typeface="Times New Roman" pitchFamily="18" charset="0"/>
                <a:cs typeface="Times New Roman" pitchFamily="18" charset="0"/>
              </a:rPr>
              <a:t>  </a:t>
            </a:r>
            <a:r>
              <a:rPr lang="en-US" sz="2900" dirty="0">
                <a:latin typeface="Times New Roman" pitchFamily="18" charset="0"/>
                <a:cs typeface="Times New Roman" pitchFamily="18" charset="0"/>
              </a:rPr>
              <a:t>and each </a:t>
            </a:r>
            <a:r>
              <a:rPr lang="en-US" sz="2900" b="1" dirty="0">
                <a:solidFill>
                  <a:srgbClr val="0000FF"/>
                </a:solidFill>
                <a:latin typeface="Times New Roman" pitchFamily="18" charset="0"/>
                <a:cs typeface="Times New Roman" pitchFamily="18" charset="0"/>
              </a:rPr>
              <a:t>EMPLOYEE</a:t>
            </a:r>
            <a:r>
              <a:rPr lang="en-US" sz="2900" b="1" dirty="0">
                <a:latin typeface="Times New Roman" pitchFamily="18" charset="0"/>
                <a:cs typeface="Times New Roman" pitchFamily="18" charset="0"/>
              </a:rPr>
              <a:t> </a:t>
            </a:r>
            <a:r>
              <a:rPr lang="en-US" sz="2900" dirty="0">
                <a:latin typeface="Times New Roman" pitchFamily="18" charset="0"/>
                <a:cs typeface="Times New Roman" pitchFamily="18" charset="0"/>
              </a:rPr>
              <a:t>is</a:t>
            </a:r>
            <a:r>
              <a:rPr lang="en-US" sz="2900" b="1" dirty="0">
                <a:latin typeface="Times New Roman" pitchFamily="18" charset="0"/>
                <a:cs typeface="Times New Roman" pitchFamily="18" charset="0"/>
              </a:rPr>
              <a:t> assigned </a:t>
            </a:r>
            <a:r>
              <a:rPr lang="en-US" sz="2900" dirty="0">
                <a:latin typeface="Times New Roman" pitchFamily="18" charset="0"/>
                <a:cs typeface="Times New Roman" pitchFamily="18" charset="0"/>
              </a:rPr>
              <a:t>to one </a:t>
            </a:r>
            <a:r>
              <a:rPr lang="en-US" sz="2900" b="1" dirty="0">
                <a:latin typeface="Times New Roman" pitchFamily="18" charset="0"/>
                <a:cs typeface="Times New Roman" pitchFamily="18" charset="0"/>
              </a:rPr>
              <a:t>DEPARTMENT.</a:t>
            </a:r>
          </a:p>
          <a:p>
            <a:pPr algn="just">
              <a:lnSpc>
                <a:spcPct val="150000"/>
              </a:lnSpc>
              <a:spcBef>
                <a:spcPts val="0"/>
              </a:spcBef>
              <a:buFont typeface="Wingdings" panose="05000000000000000000" pitchFamily="2" charset="2"/>
              <a:buChar char="§"/>
            </a:pPr>
            <a:r>
              <a:rPr lang="en-US" sz="2900" dirty="0">
                <a:solidFill>
                  <a:srgbClr val="000000"/>
                </a:solidFill>
                <a:latin typeface="Times New Roman" pitchFamily="18" charset="0"/>
                <a:cs typeface="Times New Roman" pitchFamily="18" charset="0"/>
              </a:rPr>
              <a:t>In a </a:t>
            </a:r>
            <a:r>
              <a:rPr lang="en-US" sz="2900" b="1" dirty="0">
                <a:solidFill>
                  <a:srgbClr val="0000FF"/>
                </a:solidFill>
                <a:latin typeface="Times New Roman" pitchFamily="18" charset="0"/>
                <a:cs typeface="Times New Roman" pitchFamily="18" charset="0"/>
              </a:rPr>
              <a:t>1:N relationship</a:t>
            </a:r>
            <a:r>
              <a:rPr lang="en-US" sz="2900" dirty="0">
                <a:solidFill>
                  <a:srgbClr val="000000"/>
                </a:solidFill>
                <a:latin typeface="Times New Roman" pitchFamily="18" charset="0"/>
                <a:cs typeface="Times New Roman" pitchFamily="18" charset="0"/>
              </a:rPr>
              <a:t>, an </a:t>
            </a:r>
            <a:r>
              <a:rPr lang="en-US" sz="2900" b="1" dirty="0">
                <a:solidFill>
                  <a:srgbClr val="CC0099"/>
                </a:solidFill>
                <a:latin typeface="Times New Roman" pitchFamily="18" charset="0"/>
                <a:cs typeface="Times New Roman" pitchFamily="18" charset="0"/>
              </a:rPr>
              <a:t>entity </a:t>
            </a:r>
            <a:r>
              <a:rPr lang="en-US" sz="2900" dirty="0">
                <a:latin typeface="Times New Roman" pitchFamily="18" charset="0"/>
                <a:cs typeface="Times New Roman" pitchFamily="18" charset="0"/>
              </a:rPr>
              <a:t>on one side of the </a:t>
            </a:r>
            <a:r>
              <a:rPr lang="en-US" sz="2900" b="1" dirty="0">
                <a:solidFill>
                  <a:srgbClr val="CC0099"/>
                </a:solidFill>
                <a:latin typeface="Times New Roman" pitchFamily="18" charset="0"/>
                <a:cs typeface="Times New Roman" pitchFamily="18" charset="0"/>
              </a:rPr>
              <a:t>relationship </a:t>
            </a:r>
            <a:r>
              <a:rPr lang="en-US" sz="2900" dirty="0">
                <a:solidFill>
                  <a:srgbClr val="000000"/>
                </a:solidFill>
                <a:latin typeface="Times New Roman" pitchFamily="18" charset="0"/>
                <a:cs typeface="Times New Roman" pitchFamily="18" charset="0"/>
              </a:rPr>
              <a:t>can have </a:t>
            </a:r>
            <a:r>
              <a:rPr lang="en-US" sz="2900" b="1" dirty="0">
                <a:solidFill>
                  <a:srgbClr val="0000FF"/>
                </a:solidFill>
                <a:latin typeface="Times New Roman" pitchFamily="18" charset="0"/>
                <a:cs typeface="Times New Roman" pitchFamily="18" charset="0"/>
              </a:rPr>
              <a:t>many   related entities</a:t>
            </a:r>
            <a:r>
              <a:rPr lang="en-US" sz="2900" dirty="0">
                <a:solidFill>
                  <a:srgbClr val="000000"/>
                </a:solidFill>
                <a:latin typeface="Times New Roman" pitchFamily="18" charset="0"/>
                <a:cs typeface="Times New Roman" pitchFamily="18" charset="0"/>
              </a:rPr>
              <a:t>, </a:t>
            </a:r>
          </a:p>
          <a:p>
            <a:pPr marL="0" indent="0" algn="just">
              <a:lnSpc>
                <a:spcPct val="150000"/>
              </a:lnSpc>
              <a:spcBef>
                <a:spcPts val="0"/>
              </a:spcBef>
              <a:buNone/>
            </a:pPr>
            <a:r>
              <a:rPr lang="en-US" sz="2900" dirty="0">
                <a:solidFill>
                  <a:srgbClr val="000000"/>
                </a:solidFill>
                <a:latin typeface="Times New Roman" pitchFamily="18" charset="0"/>
                <a:cs typeface="Times New Roman" pitchFamily="18" charset="0"/>
              </a:rPr>
              <a:t>   but an </a:t>
            </a:r>
            <a:r>
              <a:rPr lang="en-US" sz="2900" b="1" dirty="0">
                <a:solidFill>
                  <a:srgbClr val="0000FF"/>
                </a:solidFill>
                <a:latin typeface="Times New Roman" pitchFamily="18" charset="0"/>
                <a:cs typeface="Times New Roman" pitchFamily="18" charset="0"/>
              </a:rPr>
              <a:t>entity </a:t>
            </a:r>
            <a:r>
              <a:rPr lang="en-US" sz="2900" dirty="0">
                <a:latin typeface="Times New Roman" pitchFamily="18" charset="0"/>
                <a:cs typeface="Times New Roman" pitchFamily="18" charset="0"/>
              </a:rPr>
              <a:t>on the other side will have a </a:t>
            </a:r>
            <a:r>
              <a:rPr lang="en-US" sz="2900" b="1" dirty="0">
                <a:solidFill>
                  <a:srgbClr val="0000FF"/>
                </a:solidFill>
                <a:latin typeface="Times New Roman" pitchFamily="18" charset="0"/>
                <a:cs typeface="Times New Roman" pitchFamily="18" charset="0"/>
              </a:rPr>
              <a:t>maximum </a:t>
            </a:r>
            <a:r>
              <a:rPr lang="en-US" sz="2900" dirty="0">
                <a:latin typeface="Times New Roman" pitchFamily="18" charset="0"/>
                <a:cs typeface="Times New Roman" pitchFamily="18" charset="0"/>
              </a:rPr>
              <a:t>of one </a:t>
            </a:r>
            <a:r>
              <a:rPr lang="en-US" sz="2900" b="1" dirty="0">
                <a:solidFill>
                  <a:srgbClr val="0000FF"/>
                </a:solidFill>
                <a:latin typeface="Times New Roman" pitchFamily="18" charset="0"/>
                <a:cs typeface="Times New Roman" pitchFamily="18" charset="0"/>
              </a:rPr>
              <a:t>related entity</a:t>
            </a:r>
            <a:r>
              <a:rPr lang="en-US" sz="2900" dirty="0">
                <a:solidFill>
                  <a:srgbClr val="000000"/>
                </a:solidFill>
                <a:latin typeface="Times New Roman" pitchFamily="18" charset="0"/>
                <a:cs typeface="Times New Roman" pitchFamily="18" charset="0"/>
              </a:rPr>
              <a:t>.</a:t>
            </a:r>
          </a:p>
          <a:p>
            <a:pPr algn="just">
              <a:lnSpc>
                <a:spcPct val="150000"/>
              </a:lnSpc>
              <a:spcBef>
                <a:spcPts val="0"/>
              </a:spcBef>
              <a:buFont typeface="Wingdings" panose="05000000000000000000" pitchFamily="2" charset="2"/>
              <a:buChar char="Ø"/>
            </a:pPr>
            <a:endParaRPr lang="en-US" sz="2900" b="1" dirty="0">
              <a:latin typeface="Times New Roman" pitchFamily="18" charset="0"/>
              <a:cs typeface="Times New Roman" pitchFamily="18" charset="0"/>
            </a:endParaRPr>
          </a:p>
          <a:p>
            <a:pPr algn="just">
              <a:lnSpc>
                <a:spcPct val="150000"/>
              </a:lnSpc>
              <a:spcBef>
                <a:spcPts val="0"/>
              </a:spcBef>
            </a:pPr>
            <a:endParaRPr lang="en-US" sz="2900" dirty="0">
              <a:latin typeface="Times New Roman" pitchFamily="18" charset="0"/>
              <a:cs typeface="Times New Roman" pitchFamily="18" charset="0"/>
            </a:endParaRPr>
          </a:p>
          <a:p>
            <a:pPr>
              <a:lnSpc>
                <a:spcPct val="150000"/>
              </a:lnSpc>
              <a:spcBef>
                <a:spcPts val="0"/>
              </a:spcBef>
            </a:pPr>
            <a:endParaRPr lang="en-US" sz="2900" dirty="0"/>
          </a:p>
        </p:txBody>
      </p:sp>
      <p:sp>
        <p:nvSpPr>
          <p:cNvPr id="5" name="Slide Number Placeholder 4"/>
          <p:cNvSpPr>
            <a:spLocks noGrp="1"/>
          </p:cNvSpPr>
          <p:nvPr>
            <p:ph type="sldNum" sz="quarter" idx="12"/>
          </p:nvPr>
        </p:nvSpPr>
        <p:spPr/>
        <p:txBody>
          <a:bodyPr/>
          <a:lstStyle/>
          <a:p>
            <a:fld id="{B747CC6A-11F6-4E8E-BB53-41C3538DB086}" type="slidenum">
              <a:rPr lang="en-US" smtClean="0"/>
              <a:t>32</a:t>
            </a:fld>
            <a:endParaRPr lang="en-US"/>
          </a:p>
        </p:txBody>
      </p:sp>
    </p:spTree>
    <p:extLst>
      <p:ext uri="{BB962C8B-B14F-4D97-AF65-F5344CB8AC3E}">
        <p14:creationId xmlns:p14="http://schemas.microsoft.com/office/powerpoint/2010/main" val="2446151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659086"/>
            <a:ext cx="12192000" cy="2198914"/>
          </a:xfrm>
        </p:spPr>
        <p:txBody>
          <a:bodyPr>
            <a:normAutofit/>
          </a:bodyPr>
          <a:lstStyle/>
          <a:p>
            <a:pPr algn="just">
              <a:lnSpc>
                <a:spcPct val="150000"/>
              </a:lnSpc>
              <a:spcBef>
                <a:spcPts val="0"/>
              </a:spcBef>
              <a:buFont typeface="Wingdings" pitchFamily="2" charset="2"/>
              <a:buChar char="Ø"/>
            </a:pPr>
            <a:r>
              <a:rPr lang="en-US" dirty="0">
                <a:solidFill>
                  <a:srgbClr val="000000"/>
                </a:solidFill>
                <a:latin typeface="Times New Roman" pitchFamily="18" charset="0"/>
                <a:cs typeface="Times New Roman" pitchFamily="18" charset="0"/>
              </a:rPr>
              <a:t>In the </a:t>
            </a:r>
            <a:r>
              <a:rPr lang="en-US" b="1" dirty="0">
                <a:solidFill>
                  <a:srgbClr val="0000FF"/>
                </a:solidFill>
                <a:latin typeface="Times New Roman" pitchFamily="18" charset="0"/>
                <a:cs typeface="Times New Roman" pitchFamily="18" charset="0"/>
              </a:rPr>
              <a:t>one-to-many relationship</a:t>
            </a:r>
            <a:r>
              <a:rPr lang="en-US" dirty="0">
                <a:solidFill>
                  <a:srgbClr val="000000"/>
                </a:solidFill>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dirty="0">
                <a:solidFill>
                  <a:srgbClr val="000000"/>
                </a:solidFill>
                <a:latin typeface="Times New Roman" pitchFamily="18" charset="0"/>
                <a:cs typeface="Times New Roman" pitchFamily="18" charset="0"/>
              </a:rPr>
              <a:t>A </a:t>
            </a:r>
            <a:r>
              <a:rPr lang="en-US" b="1" dirty="0">
                <a:solidFill>
                  <a:srgbClr val="000000"/>
                </a:solidFill>
                <a:latin typeface="Times New Roman" pitchFamily="18" charset="0"/>
                <a:cs typeface="Times New Roman" pitchFamily="18" charset="0"/>
              </a:rPr>
              <a:t>customer </a:t>
            </a:r>
            <a:r>
              <a:rPr lang="en-US" dirty="0">
                <a:latin typeface="Times New Roman" pitchFamily="18" charset="0"/>
                <a:cs typeface="Times New Roman" pitchFamily="18" charset="0"/>
              </a:rPr>
              <a:t>is</a:t>
            </a:r>
            <a:r>
              <a:rPr lang="en-US" b="1" dirty="0">
                <a:solidFill>
                  <a:srgbClr val="000000"/>
                </a:solidFill>
                <a:latin typeface="Times New Roman" pitchFamily="18" charset="0"/>
                <a:cs typeface="Times New Roman" pitchFamily="18" charset="0"/>
              </a:rPr>
              <a:t> associated </a:t>
            </a:r>
            <a:r>
              <a:rPr lang="en-US" dirty="0">
                <a:latin typeface="Times New Roman" pitchFamily="18" charset="0"/>
                <a:cs typeface="Times New Roman" pitchFamily="18" charset="0"/>
              </a:rPr>
              <a:t>with</a:t>
            </a:r>
            <a:r>
              <a:rPr lang="en-US" b="1" dirty="0">
                <a:solidFill>
                  <a:srgbClr val="000000"/>
                </a:solidFill>
                <a:latin typeface="Times New Roman" pitchFamily="18" charset="0"/>
                <a:cs typeface="Times New Roman" pitchFamily="18" charset="0"/>
              </a:rPr>
              <a:t> several (including 0) loans </a:t>
            </a:r>
            <a:r>
              <a:rPr lang="en-US" dirty="0">
                <a:latin typeface="Times New Roman" pitchFamily="18" charset="0"/>
                <a:cs typeface="Times New Roman" pitchFamily="18" charset="0"/>
              </a:rPr>
              <a:t>via</a:t>
            </a:r>
            <a:r>
              <a:rPr lang="en-US" b="1" dirty="0">
                <a:solidFill>
                  <a:srgbClr val="000000"/>
                </a:solidFill>
                <a:latin typeface="Times New Roman" pitchFamily="18" charset="0"/>
                <a:cs typeface="Times New Roman" pitchFamily="18" charset="0"/>
              </a:rPr>
              <a:t> borrower</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A</a:t>
            </a:r>
            <a:r>
              <a:rPr lang="en-US" b="1" dirty="0">
                <a:solidFill>
                  <a:srgbClr val="0000FF"/>
                </a:solidFill>
                <a:latin typeface="Times New Roman" pitchFamily="18" charset="0"/>
                <a:cs typeface="Times New Roman" pitchFamily="18" charset="0"/>
              </a:rPr>
              <a:t> loan </a:t>
            </a:r>
            <a:r>
              <a:rPr lang="en-US" dirty="0">
                <a:latin typeface="Times New Roman" pitchFamily="18" charset="0"/>
                <a:cs typeface="Times New Roman" pitchFamily="18" charset="0"/>
              </a:rPr>
              <a:t>is</a:t>
            </a:r>
            <a:r>
              <a:rPr lang="en-US" b="1" dirty="0">
                <a:solidFill>
                  <a:srgbClr val="0000FF"/>
                </a:solidFill>
                <a:latin typeface="Times New Roman" pitchFamily="18" charset="0"/>
                <a:cs typeface="Times New Roman" pitchFamily="18" charset="0"/>
              </a:rPr>
              <a:t> associated </a:t>
            </a:r>
            <a:r>
              <a:rPr lang="en-US" dirty="0">
                <a:latin typeface="Times New Roman" pitchFamily="18" charset="0"/>
                <a:cs typeface="Times New Roman" pitchFamily="18" charset="0"/>
              </a:rPr>
              <a:t>with at </a:t>
            </a:r>
            <a:r>
              <a:rPr lang="en-US" b="1" dirty="0">
                <a:solidFill>
                  <a:srgbClr val="0000FF"/>
                </a:solidFill>
                <a:latin typeface="Times New Roman" pitchFamily="18" charset="0"/>
                <a:cs typeface="Times New Roman" pitchFamily="18" charset="0"/>
              </a:rPr>
              <a:t>most one customer </a:t>
            </a:r>
            <a:r>
              <a:rPr lang="en-US" dirty="0">
                <a:latin typeface="Times New Roman" pitchFamily="18" charset="0"/>
                <a:cs typeface="Times New Roman" pitchFamily="18" charset="0"/>
              </a:rPr>
              <a:t>via</a:t>
            </a:r>
            <a:r>
              <a:rPr lang="en-US" b="1" dirty="0">
                <a:solidFill>
                  <a:srgbClr val="0000FF"/>
                </a:solidFill>
                <a:latin typeface="Times New Roman" pitchFamily="18" charset="0"/>
                <a:cs typeface="Times New Roman" pitchFamily="18" charset="0"/>
              </a:rPr>
              <a:t> borrower</a:t>
            </a:r>
          </a:p>
          <a:p>
            <a:pPr>
              <a:lnSpc>
                <a:spcPct val="150000"/>
              </a:lnSpc>
              <a:spcBef>
                <a:spcPts val="0"/>
              </a:spcBef>
            </a:pPr>
            <a:endParaRPr lang="en-US" dirty="0"/>
          </a:p>
        </p:txBody>
      </p:sp>
      <p:sp>
        <p:nvSpPr>
          <p:cNvPr id="5" name="Slide Number Placeholder 4"/>
          <p:cNvSpPr>
            <a:spLocks noGrp="1"/>
          </p:cNvSpPr>
          <p:nvPr>
            <p:ph type="sldNum" sz="quarter" idx="12"/>
          </p:nvPr>
        </p:nvSpPr>
        <p:spPr/>
        <p:txBody>
          <a:bodyPr/>
          <a:lstStyle/>
          <a:p>
            <a:fld id="{B747CC6A-11F6-4E8E-BB53-41C3538DB086}" type="slidenum">
              <a:rPr lang="en-US" smtClean="0"/>
              <a:t>33</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314" y="-10614"/>
            <a:ext cx="11205029" cy="4593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5804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20675"/>
          </a:xfrm>
        </p:spPr>
        <p:txBody>
          <a:bodyPr>
            <a:noAutofit/>
          </a:bodyPr>
          <a:lstStyle/>
          <a:p>
            <a:pPr algn="ctr"/>
            <a:r>
              <a:rPr lang="en-US" sz="2800" b="1" dirty="0">
                <a:solidFill>
                  <a:srgbClr val="FF0000"/>
                </a:solidFill>
                <a:latin typeface="Times New Roman" pitchFamily="18" charset="0"/>
                <a:cs typeface="Times New Roman" pitchFamily="18" charset="0"/>
              </a:rPr>
              <a:t>3.1 Connectivity of a Relationship--------</a:t>
            </a:r>
          </a:p>
        </p:txBody>
      </p:sp>
      <p:sp>
        <p:nvSpPr>
          <p:cNvPr id="3" name="Content Placeholder 2"/>
          <p:cNvSpPr>
            <a:spLocks noGrp="1"/>
          </p:cNvSpPr>
          <p:nvPr>
            <p:ph idx="1"/>
          </p:nvPr>
        </p:nvSpPr>
        <p:spPr>
          <a:xfrm>
            <a:off x="0" y="320675"/>
            <a:ext cx="12192000" cy="6537325"/>
          </a:xfrm>
        </p:spPr>
        <p:txBody>
          <a:bodyPr>
            <a:noAutofit/>
          </a:bodyPr>
          <a:lstStyle/>
          <a:p>
            <a:pPr marL="0" indent="0" algn="just">
              <a:lnSpc>
                <a:spcPct val="150000"/>
              </a:lnSpc>
              <a:spcBef>
                <a:spcPts val="0"/>
              </a:spcBef>
              <a:buNone/>
            </a:pPr>
            <a:r>
              <a:rPr lang="en-US" sz="2600" b="1" dirty="0">
                <a:solidFill>
                  <a:srgbClr val="0000FF"/>
                </a:solidFill>
                <a:latin typeface="Times New Roman" pitchFamily="18" charset="0"/>
                <a:cs typeface="Times New Roman" pitchFamily="18" charset="0"/>
              </a:rPr>
              <a:t>3. Many-to-many (M:N)</a:t>
            </a:r>
            <a:endParaRPr lang="en-US" sz="2600" dirty="0">
              <a:latin typeface="Times New Roman" pitchFamily="18" charset="0"/>
              <a:cs typeface="Times New Roman" pitchFamily="18" charset="0"/>
            </a:endParaRP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This is when for </a:t>
            </a:r>
            <a:r>
              <a:rPr lang="en-US" sz="2600" b="1" dirty="0">
                <a:solidFill>
                  <a:srgbClr val="FF0000"/>
                </a:solidFill>
                <a:latin typeface="Times New Roman" pitchFamily="18" charset="0"/>
                <a:cs typeface="Times New Roman" pitchFamily="18" charset="0"/>
              </a:rPr>
              <a:t>one instance </a:t>
            </a:r>
            <a:r>
              <a:rPr lang="en-US" sz="2600" dirty="0">
                <a:latin typeface="Times New Roman" pitchFamily="18" charset="0"/>
                <a:cs typeface="Times New Roman" pitchFamily="18" charset="0"/>
              </a:rPr>
              <a:t>of</a:t>
            </a:r>
            <a:r>
              <a:rPr lang="en-US" sz="2600" b="1" dirty="0">
                <a:solidFill>
                  <a:srgbClr val="FF0000"/>
                </a:solidFill>
                <a:latin typeface="Times New Roman" pitchFamily="18" charset="0"/>
                <a:cs typeface="Times New Roman" pitchFamily="18" charset="0"/>
              </a:rPr>
              <a:t> entity A</a:t>
            </a:r>
            <a:r>
              <a:rPr lang="en-US" sz="2600" dirty="0">
                <a:latin typeface="Times New Roman" pitchFamily="18" charset="0"/>
                <a:cs typeface="Times New Roman" pitchFamily="18" charset="0"/>
              </a:rPr>
              <a:t>, there are </a:t>
            </a:r>
            <a:r>
              <a:rPr lang="en-US" sz="2600" b="1" dirty="0">
                <a:solidFill>
                  <a:srgbClr val="CC0099"/>
                </a:solidFill>
                <a:latin typeface="Times New Roman" pitchFamily="18" charset="0"/>
                <a:cs typeface="Times New Roman" pitchFamily="18" charset="0"/>
              </a:rPr>
              <a:t>zero, one, or many instances </a:t>
            </a:r>
            <a:r>
              <a:rPr lang="en-US" sz="2600" dirty="0">
                <a:latin typeface="Times New Roman" pitchFamily="18" charset="0"/>
                <a:cs typeface="Times New Roman" pitchFamily="18" charset="0"/>
              </a:rPr>
              <a:t>of</a:t>
            </a:r>
            <a:r>
              <a:rPr lang="en-US" sz="2600" b="1" dirty="0">
                <a:solidFill>
                  <a:srgbClr val="CC0099"/>
                </a:solidFill>
                <a:latin typeface="Times New Roman" pitchFamily="18" charset="0"/>
                <a:cs typeface="Times New Roman" pitchFamily="18" charset="0"/>
              </a:rPr>
              <a:t> entity B </a:t>
            </a:r>
            <a:r>
              <a:rPr lang="en-US" sz="2600" dirty="0">
                <a:latin typeface="Times New Roman" pitchFamily="18" charset="0"/>
                <a:cs typeface="Times New Roman" pitchFamily="18" charset="0"/>
              </a:rPr>
              <a:t>and for </a:t>
            </a:r>
            <a:r>
              <a:rPr lang="en-US" sz="2600" b="1" dirty="0">
                <a:solidFill>
                  <a:srgbClr val="0000FF"/>
                </a:solidFill>
                <a:latin typeface="Times New Roman" pitchFamily="18" charset="0"/>
                <a:cs typeface="Times New Roman" pitchFamily="18" charset="0"/>
              </a:rPr>
              <a:t>one instance of entity B </a:t>
            </a:r>
            <a:r>
              <a:rPr lang="en-US" sz="2600" dirty="0">
                <a:latin typeface="Times New Roman" pitchFamily="18" charset="0"/>
                <a:cs typeface="Times New Roman" pitchFamily="18" charset="0"/>
              </a:rPr>
              <a:t>there are </a:t>
            </a:r>
            <a:r>
              <a:rPr lang="en-US" sz="2600" b="1" dirty="0">
                <a:latin typeface="Times New Roman" pitchFamily="18" charset="0"/>
                <a:cs typeface="Times New Roman" pitchFamily="18" charset="0"/>
              </a:rPr>
              <a:t>zero, one, </a:t>
            </a:r>
            <a:r>
              <a:rPr lang="en-US" sz="2600" dirty="0">
                <a:latin typeface="Times New Roman" pitchFamily="18" charset="0"/>
                <a:cs typeface="Times New Roman" pitchFamily="18" charset="0"/>
              </a:rPr>
              <a:t>or</a:t>
            </a:r>
            <a:r>
              <a:rPr lang="en-US" sz="2600" b="1" dirty="0">
                <a:latin typeface="Times New Roman" pitchFamily="18" charset="0"/>
                <a:cs typeface="Times New Roman" pitchFamily="18" charset="0"/>
              </a:rPr>
              <a:t> many instances </a:t>
            </a:r>
            <a:r>
              <a:rPr lang="en-US" sz="2600" dirty="0">
                <a:latin typeface="Times New Roman" pitchFamily="18" charset="0"/>
                <a:cs typeface="Times New Roman" pitchFamily="18" charset="0"/>
              </a:rPr>
              <a:t>of</a:t>
            </a:r>
            <a:r>
              <a:rPr lang="en-US" sz="2600" b="1" dirty="0">
                <a:latin typeface="Times New Roman" pitchFamily="18" charset="0"/>
                <a:cs typeface="Times New Roman" pitchFamily="18" charset="0"/>
              </a:rPr>
              <a:t> entity A</a:t>
            </a:r>
            <a:r>
              <a:rPr lang="en-US" sz="2600" dirty="0">
                <a:latin typeface="Times New Roman" pitchFamily="18" charset="0"/>
                <a:cs typeface="Times New Roman" pitchFamily="18" charset="0"/>
              </a:rPr>
              <a:t>.</a:t>
            </a:r>
          </a:p>
          <a:p>
            <a:pPr algn="just">
              <a:lnSpc>
                <a:spcPct val="150000"/>
              </a:lnSpc>
              <a:spcBef>
                <a:spcPts val="0"/>
              </a:spcBef>
              <a:buFont typeface="Wingdings" panose="05000000000000000000" pitchFamily="2" charset="2"/>
              <a:buChar char="Ø"/>
            </a:pPr>
            <a:r>
              <a:rPr lang="en-US" sz="2600" b="1" dirty="0">
                <a:latin typeface="Times New Roman" pitchFamily="18" charset="0"/>
                <a:cs typeface="Times New Roman" pitchFamily="18" charset="0"/>
              </a:rPr>
              <a:t>For Example:</a:t>
            </a:r>
          </a:p>
          <a:p>
            <a:pPr algn="just">
              <a:lnSpc>
                <a:spcPct val="150000"/>
              </a:lnSpc>
              <a:spcBef>
                <a:spcPts val="0"/>
              </a:spcBef>
              <a:buFont typeface="Wingdings" pitchFamily="2" charset="2"/>
              <a:buChar char="§"/>
            </a:pPr>
            <a:r>
              <a:rPr lang="en-US" sz="2600" b="1" dirty="0">
                <a:solidFill>
                  <a:srgbClr val="FF0000"/>
                </a:solidFill>
                <a:latin typeface="Times New Roman" pitchFamily="18" charset="0"/>
                <a:cs typeface="Times New Roman" pitchFamily="18" charset="0"/>
              </a:rPr>
              <a:t>EMPLOYEE</a:t>
            </a: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can be </a:t>
            </a:r>
            <a:r>
              <a:rPr lang="en-US" sz="2600" b="1" dirty="0">
                <a:latin typeface="Times New Roman" pitchFamily="18" charset="0"/>
                <a:cs typeface="Times New Roman" pitchFamily="18" charset="0"/>
              </a:rPr>
              <a:t>assigned</a:t>
            </a:r>
            <a:r>
              <a:rPr lang="en-US" sz="2600" dirty="0">
                <a:latin typeface="Times New Roman" pitchFamily="18" charset="0"/>
                <a:cs typeface="Times New Roman" pitchFamily="18" charset="0"/>
              </a:rPr>
              <a:t> to </a:t>
            </a:r>
            <a:r>
              <a:rPr lang="en-US" sz="2600" b="1" dirty="0">
                <a:latin typeface="Times New Roman" pitchFamily="18" charset="0"/>
                <a:cs typeface="Times New Roman" pitchFamily="18" charset="0"/>
              </a:rPr>
              <a:t>no </a:t>
            </a:r>
            <a:r>
              <a:rPr lang="en-US" sz="2600" dirty="0">
                <a:latin typeface="Times New Roman" pitchFamily="18" charset="0"/>
                <a:cs typeface="Times New Roman" pitchFamily="18" charset="0"/>
              </a:rPr>
              <a:t>more than </a:t>
            </a:r>
            <a:r>
              <a:rPr lang="en-US" sz="2600" b="1" dirty="0">
                <a:latin typeface="Times New Roman" pitchFamily="18" charset="0"/>
                <a:cs typeface="Times New Roman" pitchFamily="18" charset="0"/>
              </a:rPr>
              <a:t>two </a:t>
            </a:r>
            <a:r>
              <a:rPr lang="en-US" sz="2600" b="1" dirty="0">
                <a:solidFill>
                  <a:srgbClr val="CC0099"/>
                </a:solidFill>
                <a:latin typeface="Times New Roman" pitchFamily="18" charset="0"/>
                <a:cs typeface="Times New Roman" pitchFamily="18" charset="0"/>
              </a:rPr>
              <a:t>PROJECTS</a:t>
            </a: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at the same time.</a:t>
            </a:r>
          </a:p>
          <a:p>
            <a:pPr algn="just">
              <a:lnSpc>
                <a:spcPct val="150000"/>
              </a:lnSpc>
              <a:spcBef>
                <a:spcPts val="0"/>
              </a:spcBef>
              <a:buFont typeface="Wingdings" pitchFamily="2" charset="2"/>
              <a:buChar char="§"/>
            </a:pPr>
            <a:r>
              <a:rPr lang="en-US" sz="2600" b="1" dirty="0">
                <a:solidFill>
                  <a:srgbClr val="FF0000"/>
                </a:solidFill>
                <a:latin typeface="Times New Roman" pitchFamily="18" charset="0"/>
                <a:cs typeface="Times New Roman" pitchFamily="18" charset="0"/>
              </a:rPr>
              <a:t>PROJECT</a:t>
            </a:r>
            <a:r>
              <a:rPr lang="en-US" sz="2600" dirty="0">
                <a:latin typeface="Times New Roman" pitchFamily="18" charset="0"/>
                <a:cs typeface="Times New Roman" pitchFamily="18" charset="0"/>
              </a:rPr>
              <a:t> must have </a:t>
            </a:r>
            <a:r>
              <a:rPr lang="en-US" sz="2600" b="1" dirty="0">
                <a:solidFill>
                  <a:srgbClr val="0000FF"/>
                </a:solidFill>
                <a:latin typeface="Times New Roman" pitchFamily="18" charset="0"/>
                <a:cs typeface="Times New Roman" pitchFamily="18" charset="0"/>
              </a:rPr>
              <a:t>assigned </a:t>
            </a:r>
            <a:r>
              <a:rPr lang="en-US" sz="2600" dirty="0">
                <a:latin typeface="Times New Roman" pitchFamily="18" charset="0"/>
                <a:cs typeface="Times New Roman" pitchFamily="18" charset="0"/>
              </a:rPr>
              <a:t>at</a:t>
            </a:r>
            <a:r>
              <a:rPr lang="en-US" sz="2600" b="1" dirty="0">
                <a:solidFill>
                  <a:srgbClr val="0000FF"/>
                </a:solidFill>
                <a:latin typeface="Times New Roman" pitchFamily="18" charset="0"/>
                <a:cs typeface="Times New Roman" pitchFamily="18" charset="0"/>
              </a:rPr>
              <a:t> least three</a:t>
            </a:r>
            <a:r>
              <a:rPr lang="en-US" sz="2600" dirty="0">
                <a:latin typeface="Times New Roman" pitchFamily="18" charset="0"/>
                <a:cs typeface="Times New Roman" pitchFamily="18" charset="0"/>
              </a:rPr>
              <a:t> </a:t>
            </a:r>
            <a:r>
              <a:rPr lang="en-US" sz="2600" b="1" dirty="0">
                <a:latin typeface="Times New Roman" pitchFamily="18" charset="0"/>
                <a:cs typeface="Times New Roman" pitchFamily="18" charset="0"/>
              </a:rPr>
              <a:t>EMPLOYEE</a:t>
            </a:r>
            <a:r>
              <a:rPr lang="en-US" sz="2600" dirty="0">
                <a:latin typeface="Times New Roman" pitchFamily="18" charset="0"/>
                <a:cs typeface="Times New Roman" pitchFamily="18" charset="0"/>
              </a:rPr>
              <a:t>. </a:t>
            </a:r>
          </a:p>
          <a:p>
            <a:pPr algn="just">
              <a:lnSpc>
                <a:spcPct val="150000"/>
              </a:lnSpc>
              <a:spcBef>
                <a:spcPts val="0"/>
              </a:spcBef>
              <a:buFont typeface="Wingdings" panose="05000000000000000000" pitchFamily="2" charset="2"/>
              <a:buChar char="Ø"/>
            </a:pPr>
            <a:r>
              <a:rPr lang="en-US" sz="2600" dirty="0">
                <a:latin typeface="Times New Roman" pitchFamily="18" charset="0"/>
                <a:cs typeface="Times New Roman" pitchFamily="18" charset="0"/>
              </a:rPr>
              <a:t>In this example; a </a:t>
            </a:r>
            <a:r>
              <a:rPr lang="en-US" sz="2600" b="1" dirty="0">
                <a:solidFill>
                  <a:srgbClr val="FF0000"/>
                </a:solidFill>
                <a:latin typeface="Times New Roman" pitchFamily="18" charset="0"/>
                <a:cs typeface="Times New Roman" pitchFamily="18" charset="0"/>
              </a:rPr>
              <a:t>single employee </a:t>
            </a:r>
            <a:r>
              <a:rPr lang="en-US" sz="2600" dirty="0">
                <a:latin typeface="Times New Roman" pitchFamily="18" charset="0"/>
                <a:cs typeface="Times New Roman" pitchFamily="18" charset="0"/>
              </a:rPr>
              <a:t>can be </a:t>
            </a:r>
            <a:r>
              <a:rPr lang="en-US" sz="2600" b="1" dirty="0">
                <a:solidFill>
                  <a:srgbClr val="FF0000"/>
                </a:solidFill>
                <a:latin typeface="Times New Roman" pitchFamily="18" charset="0"/>
                <a:cs typeface="Times New Roman" pitchFamily="18" charset="0"/>
              </a:rPr>
              <a:t>assigned </a:t>
            </a:r>
            <a:r>
              <a:rPr lang="en-US" sz="2600" dirty="0">
                <a:latin typeface="Times New Roman" pitchFamily="18" charset="0"/>
                <a:cs typeface="Times New Roman" pitchFamily="18" charset="0"/>
              </a:rPr>
              <a:t>to </a:t>
            </a:r>
            <a:r>
              <a:rPr lang="en-US" sz="2600" b="1" dirty="0">
                <a:latin typeface="Times New Roman" pitchFamily="18" charset="0"/>
                <a:cs typeface="Times New Roman" pitchFamily="18" charset="0"/>
              </a:rPr>
              <a:t>many projects</a:t>
            </a:r>
            <a:r>
              <a:rPr lang="en-US" sz="2600" dirty="0">
                <a:latin typeface="Times New Roman" pitchFamily="18" charset="0"/>
                <a:cs typeface="Times New Roman" pitchFamily="18" charset="0"/>
              </a:rPr>
              <a:t>; </a:t>
            </a:r>
            <a:r>
              <a:rPr lang="en-US" sz="2600" b="1" dirty="0">
                <a:latin typeface="Times New Roman" pitchFamily="18" charset="0"/>
                <a:cs typeface="Times New Roman" pitchFamily="18" charset="0"/>
              </a:rPr>
              <a:t>conversely</a:t>
            </a:r>
            <a:r>
              <a:rPr lang="en-US" sz="2600" dirty="0">
                <a:latin typeface="Times New Roman" pitchFamily="18" charset="0"/>
                <a:cs typeface="Times New Roman" pitchFamily="18" charset="0"/>
              </a:rPr>
              <a:t>, a </a:t>
            </a:r>
            <a:r>
              <a:rPr lang="en-US" sz="2600" b="1" dirty="0">
                <a:solidFill>
                  <a:srgbClr val="0000FF"/>
                </a:solidFill>
                <a:latin typeface="Times New Roman" pitchFamily="18" charset="0"/>
                <a:cs typeface="Times New Roman" pitchFamily="18" charset="0"/>
              </a:rPr>
              <a:t>single project </a:t>
            </a:r>
            <a:r>
              <a:rPr lang="en-US" sz="2600" dirty="0">
                <a:latin typeface="Times New Roman" pitchFamily="18" charset="0"/>
                <a:cs typeface="Times New Roman" pitchFamily="18" charset="0"/>
              </a:rPr>
              <a:t>can have </a:t>
            </a:r>
            <a:r>
              <a:rPr lang="en-US" sz="2600" b="1" dirty="0">
                <a:solidFill>
                  <a:srgbClr val="CC0099"/>
                </a:solidFill>
                <a:latin typeface="Times New Roman" pitchFamily="18" charset="0"/>
                <a:cs typeface="Times New Roman" pitchFamily="18" charset="0"/>
              </a:rPr>
              <a:t>assigned </a:t>
            </a:r>
            <a:r>
              <a:rPr lang="en-US" sz="2600" dirty="0">
                <a:latin typeface="Times New Roman" pitchFamily="18" charset="0"/>
                <a:cs typeface="Times New Roman" pitchFamily="18" charset="0"/>
              </a:rPr>
              <a:t>to it </a:t>
            </a:r>
            <a:r>
              <a:rPr lang="en-US" sz="2600" b="1" dirty="0">
                <a:solidFill>
                  <a:srgbClr val="CC0099"/>
                </a:solidFill>
                <a:latin typeface="Times New Roman" pitchFamily="18" charset="0"/>
                <a:cs typeface="Times New Roman" pitchFamily="18" charset="0"/>
              </a:rPr>
              <a:t>many employee</a:t>
            </a:r>
            <a:r>
              <a:rPr lang="en-US" sz="2600" dirty="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Here the </a:t>
            </a:r>
            <a:r>
              <a:rPr lang="en-US" sz="2600" b="1" dirty="0">
                <a:solidFill>
                  <a:srgbClr val="FF0000"/>
                </a:solidFill>
                <a:latin typeface="Times New Roman" pitchFamily="18" charset="0"/>
                <a:cs typeface="Times New Roman" pitchFamily="18" charset="0"/>
              </a:rPr>
              <a:t>cardinality </a:t>
            </a:r>
            <a:r>
              <a:rPr lang="en-US" sz="2600" dirty="0">
                <a:latin typeface="Times New Roman" pitchFamily="18" charset="0"/>
                <a:cs typeface="Times New Roman" pitchFamily="18" charset="0"/>
              </a:rPr>
              <a:t>for the </a:t>
            </a:r>
            <a:r>
              <a:rPr lang="en-US" sz="2600" b="1" dirty="0">
                <a:solidFill>
                  <a:srgbClr val="FF0000"/>
                </a:solidFill>
                <a:latin typeface="Times New Roman" pitchFamily="18" charset="0"/>
                <a:cs typeface="Times New Roman" pitchFamily="18" charset="0"/>
              </a:rPr>
              <a:t>relationship </a:t>
            </a:r>
            <a:r>
              <a:rPr lang="en-US" sz="2600" dirty="0">
                <a:latin typeface="Times New Roman" pitchFamily="18" charset="0"/>
                <a:cs typeface="Times New Roman" pitchFamily="18" charset="0"/>
              </a:rPr>
              <a:t>between</a:t>
            </a:r>
            <a:r>
              <a:rPr lang="en-US" sz="2600" b="1" dirty="0">
                <a:solidFill>
                  <a:srgbClr val="FF0000"/>
                </a:solidFill>
                <a:latin typeface="Times New Roman" pitchFamily="18" charset="0"/>
                <a:cs typeface="Times New Roman" pitchFamily="18" charset="0"/>
              </a:rPr>
              <a:t> </a:t>
            </a:r>
            <a:r>
              <a:rPr lang="en-US" sz="2600" b="1" dirty="0">
                <a:latin typeface="Times New Roman" pitchFamily="18" charset="0"/>
                <a:cs typeface="Times New Roman" pitchFamily="18" charset="0"/>
              </a:rPr>
              <a:t>EMPLOYEE</a:t>
            </a:r>
            <a:r>
              <a:rPr lang="en-US" sz="2600" dirty="0">
                <a:latin typeface="Times New Roman" pitchFamily="18" charset="0"/>
                <a:cs typeface="Times New Roman" pitchFamily="18" charset="0"/>
              </a:rPr>
              <a:t> and </a:t>
            </a:r>
            <a:r>
              <a:rPr lang="en-US" sz="2600" b="1" dirty="0">
                <a:latin typeface="Times New Roman" pitchFamily="18" charset="0"/>
                <a:cs typeface="Times New Roman" pitchFamily="18" charset="0"/>
              </a:rPr>
              <a:t>PROJECT</a:t>
            </a:r>
            <a:r>
              <a:rPr lang="en-US" sz="2600" dirty="0">
                <a:latin typeface="Times New Roman" pitchFamily="18" charset="0"/>
                <a:cs typeface="Times New Roman" pitchFamily="18" charset="0"/>
              </a:rPr>
              <a:t> is </a:t>
            </a:r>
            <a:r>
              <a:rPr lang="en-US" sz="2600" b="1" dirty="0">
                <a:solidFill>
                  <a:srgbClr val="0000FF"/>
                </a:solidFill>
                <a:latin typeface="Times New Roman" pitchFamily="18" charset="0"/>
                <a:cs typeface="Times New Roman" pitchFamily="18" charset="0"/>
              </a:rPr>
              <a:t>two</a:t>
            </a:r>
            <a:r>
              <a:rPr lang="en-US" sz="2600" dirty="0">
                <a:latin typeface="Times New Roman" pitchFamily="18" charset="0"/>
                <a:cs typeface="Times New Roman" pitchFamily="18" charset="0"/>
              </a:rPr>
              <a:t> and the </a:t>
            </a:r>
            <a:r>
              <a:rPr lang="en-US" sz="2600" b="1" dirty="0">
                <a:solidFill>
                  <a:srgbClr val="CC0099"/>
                </a:solidFill>
                <a:latin typeface="Times New Roman" pitchFamily="18" charset="0"/>
                <a:cs typeface="Times New Roman" pitchFamily="18" charset="0"/>
              </a:rPr>
              <a:t>cardinality </a:t>
            </a:r>
            <a:r>
              <a:rPr lang="en-US" sz="2600" dirty="0">
                <a:latin typeface="Times New Roman" pitchFamily="18" charset="0"/>
                <a:cs typeface="Times New Roman" pitchFamily="18" charset="0"/>
              </a:rPr>
              <a:t>between </a:t>
            </a:r>
            <a:r>
              <a:rPr lang="en-US" sz="2600" b="1" dirty="0">
                <a:solidFill>
                  <a:srgbClr val="FF0000"/>
                </a:solidFill>
                <a:latin typeface="Times New Roman" pitchFamily="18" charset="0"/>
                <a:cs typeface="Times New Roman" pitchFamily="18" charset="0"/>
              </a:rPr>
              <a:t>PROJECT</a:t>
            </a:r>
            <a:r>
              <a:rPr lang="en-US" sz="2600" dirty="0">
                <a:latin typeface="Times New Roman" pitchFamily="18" charset="0"/>
                <a:cs typeface="Times New Roman" pitchFamily="18" charset="0"/>
              </a:rPr>
              <a:t> and </a:t>
            </a:r>
            <a:r>
              <a:rPr lang="en-US" sz="2600" b="1" dirty="0">
                <a:latin typeface="Times New Roman" pitchFamily="18" charset="0"/>
                <a:cs typeface="Times New Roman" pitchFamily="18" charset="0"/>
              </a:rPr>
              <a:t>EMPLOYEE</a:t>
            </a:r>
            <a:r>
              <a:rPr lang="en-US" sz="2600" dirty="0">
                <a:latin typeface="Times New Roman" pitchFamily="18" charset="0"/>
                <a:cs typeface="Times New Roman" pitchFamily="18" charset="0"/>
              </a:rPr>
              <a:t> is </a:t>
            </a:r>
            <a:r>
              <a:rPr lang="en-US" sz="2600" b="1" dirty="0">
                <a:latin typeface="Times New Roman" pitchFamily="18" charset="0"/>
                <a:cs typeface="Times New Roman" pitchFamily="18" charset="0"/>
              </a:rPr>
              <a:t>three</a:t>
            </a:r>
            <a:r>
              <a:rPr lang="en-US" sz="2600" dirty="0">
                <a:latin typeface="Times New Roman" pitchFamily="18" charset="0"/>
                <a:cs typeface="Times New Roman" pitchFamily="18" charset="0"/>
              </a:rPr>
              <a:t>. </a:t>
            </a:r>
          </a:p>
          <a:p>
            <a:pPr algn="just">
              <a:lnSpc>
                <a:spcPct val="150000"/>
              </a:lnSpc>
              <a:spcBef>
                <a:spcPts val="0"/>
              </a:spcBef>
            </a:pPr>
            <a:endParaRPr lang="en-US" sz="2600" dirty="0">
              <a:latin typeface="Times New Roman" pitchFamily="18" charset="0"/>
              <a:cs typeface="Times New Roman" pitchFamily="18" charset="0"/>
            </a:endParaRPr>
          </a:p>
          <a:p>
            <a:pPr algn="just">
              <a:lnSpc>
                <a:spcPct val="150000"/>
              </a:lnSpc>
              <a:spcBef>
                <a:spcPts val="0"/>
              </a:spcBef>
            </a:pPr>
            <a:endParaRPr lang="en-US" sz="26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747CC6A-11F6-4E8E-BB53-41C3538DB086}" type="slidenum">
              <a:rPr lang="en-US" smtClean="0"/>
              <a:t>34</a:t>
            </a:fld>
            <a:endParaRPr lang="en-US"/>
          </a:p>
        </p:txBody>
      </p:sp>
    </p:spTree>
    <p:extLst>
      <p:ext uri="{BB962C8B-B14F-4D97-AF65-F5344CB8AC3E}">
        <p14:creationId xmlns:p14="http://schemas.microsoft.com/office/powerpoint/2010/main" val="26526873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4180114"/>
            <a:ext cx="12192000" cy="2677886"/>
          </a:xfrm>
        </p:spPr>
        <p:txBody>
          <a:bodyPr>
            <a:normAutofit fontScale="92500" lnSpcReduction="20000"/>
          </a:bodyPr>
          <a:lstStyle/>
          <a:p>
            <a:pPr algn="just">
              <a:lnSpc>
                <a:spcPct val="150000"/>
              </a:lnSpc>
              <a:spcBef>
                <a:spcPts val="0"/>
              </a:spcBef>
              <a:buFont typeface="Wingdings" panose="05000000000000000000" pitchFamily="2" charset="2"/>
              <a:buChar char="Ø"/>
            </a:pPr>
            <a:r>
              <a:rPr lang="en-US" b="1" dirty="0">
                <a:solidFill>
                  <a:srgbClr val="0000FF"/>
                </a:solidFill>
                <a:latin typeface="Times New Roman" pitchFamily="18" charset="0"/>
                <a:cs typeface="Times New Roman" pitchFamily="18" charset="0"/>
              </a:rPr>
              <a:t>Many-to-many relationships </a:t>
            </a:r>
            <a:r>
              <a:rPr lang="en-US" b="1" dirty="0">
                <a:latin typeface="Times New Roman" pitchFamily="18" charset="0"/>
                <a:cs typeface="Times New Roman" pitchFamily="18" charset="0"/>
              </a:rPr>
              <a:t>cannot</a:t>
            </a:r>
            <a:r>
              <a:rPr lang="en-US" dirty="0">
                <a:latin typeface="Times New Roman" pitchFamily="18" charset="0"/>
                <a:cs typeface="Times New Roman" pitchFamily="18" charset="0"/>
              </a:rPr>
              <a:t> be directly translated to </a:t>
            </a:r>
            <a:r>
              <a:rPr lang="en-US" b="1" dirty="0">
                <a:solidFill>
                  <a:srgbClr val="0000FF"/>
                </a:solidFill>
                <a:latin typeface="Times New Roman" pitchFamily="18" charset="0"/>
                <a:cs typeface="Times New Roman" pitchFamily="18" charset="0"/>
              </a:rPr>
              <a:t>relational tables </a:t>
            </a:r>
            <a:r>
              <a:rPr lang="en-US" dirty="0">
                <a:latin typeface="Times New Roman" pitchFamily="18" charset="0"/>
                <a:cs typeface="Times New Roman" pitchFamily="18" charset="0"/>
              </a:rPr>
              <a:t>but instead must be transformed into </a:t>
            </a:r>
            <a:r>
              <a:rPr lang="en-US" b="1" dirty="0">
                <a:solidFill>
                  <a:srgbClr val="0000FF"/>
                </a:solidFill>
                <a:latin typeface="Times New Roman" pitchFamily="18" charset="0"/>
                <a:cs typeface="Times New Roman" pitchFamily="18" charset="0"/>
              </a:rPr>
              <a:t>two or more one-to-many relationships</a:t>
            </a:r>
            <a:r>
              <a:rPr lang="en-US" dirty="0">
                <a:latin typeface="Times New Roman" pitchFamily="18" charset="0"/>
                <a:cs typeface="Times New Roman" pitchFamily="18" charset="0"/>
              </a:rPr>
              <a:t> using </a:t>
            </a:r>
            <a:r>
              <a:rPr lang="en-US" b="1" dirty="0">
                <a:solidFill>
                  <a:srgbClr val="0000FF"/>
                </a:solidFill>
                <a:latin typeface="Times New Roman" pitchFamily="18" charset="0"/>
                <a:cs typeface="Times New Roman" pitchFamily="18" charset="0"/>
              </a:rPr>
              <a:t>associative</a:t>
            </a:r>
            <a:r>
              <a:rPr lang="en-US" dirty="0">
                <a:latin typeface="Times New Roman" pitchFamily="18" charset="0"/>
                <a:cs typeface="Times New Roman" pitchFamily="18" charset="0"/>
              </a:rPr>
              <a:t> entities. </a:t>
            </a:r>
          </a:p>
          <a:p>
            <a:pPr algn="just">
              <a:lnSpc>
                <a:spcPct val="150000"/>
              </a:lnSpc>
              <a:spcBef>
                <a:spcPts val="0"/>
              </a:spcBef>
              <a:buFont typeface="Wingdings" panose="05000000000000000000" pitchFamily="2" charset="2"/>
              <a:buChar char="§"/>
            </a:pPr>
            <a:r>
              <a:rPr lang="en-US" dirty="0">
                <a:latin typeface="Times New Roman" pitchFamily="18" charset="0"/>
                <a:cs typeface="Times New Roman" pitchFamily="18" charset="0"/>
              </a:rPr>
              <a:t>A CUSTOMER is associated with several (possibly 0) LOAN via borrower</a:t>
            </a:r>
          </a:p>
          <a:p>
            <a:pPr algn="just">
              <a:lnSpc>
                <a:spcPct val="150000"/>
              </a:lnSpc>
              <a:spcBef>
                <a:spcPts val="0"/>
              </a:spcBef>
              <a:buFont typeface="Wingdings" panose="05000000000000000000" pitchFamily="2" charset="2"/>
              <a:buChar char="§"/>
            </a:pPr>
            <a:r>
              <a:rPr lang="en-US" dirty="0">
                <a:latin typeface="Times New Roman" pitchFamily="18" charset="0"/>
                <a:cs typeface="Times New Roman" pitchFamily="18" charset="0"/>
              </a:rPr>
              <a:t>A LOAN is associated with several (possibly 0) CUSTOMER via borrower</a:t>
            </a:r>
          </a:p>
        </p:txBody>
      </p:sp>
      <p:sp>
        <p:nvSpPr>
          <p:cNvPr id="5" name="Slide Number Placeholder 4"/>
          <p:cNvSpPr>
            <a:spLocks noGrp="1"/>
          </p:cNvSpPr>
          <p:nvPr>
            <p:ph type="sldNum" sz="quarter" idx="12"/>
          </p:nvPr>
        </p:nvSpPr>
        <p:spPr/>
        <p:txBody>
          <a:bodyPr/>
          <a:lstStyle/>
          <a:p>
            <a:fld id="{B747CC6A-11F6-4E8E-BB53-41C3538DB086}" type="slidenum">
              <a:rPr lang="en-US" smtClean="0"/>
              <a:t>35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933" y="152399"/>
            <a:ext cx="10880924" cy="3876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56905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20675"/>
          </a:xfrm>
        </p:spPr>
        <p:txBody>
          <a:bodyPr>
            <a:noAutofit/>
          </a:bodyPr>
          <a:lstStyle/>
          <a:p>
            <a:pPr algn="ctr">
              <a:spcBef>
                <a:spcPts val="0"/>
              </a:spcBef>
            </a:pPr>
            <a:r>
              <a:rPr lang="en-US" sz="2800" b="1" dirty="0">
                <a:solidFill>
                  <a:srgbClr val="FF0000"/>
                </a:solidFill>
                <a:latin typeface="Times New Roman" pitchFamily="18" charset="0"/>
                <a:cs typeface="Times New Roman" pitchFamily="18" charset="0"/>
              </a:rPr>
              <a:t>3.2 Cardinality</a:t>
            </a:r>
            <a:endParaRPr lang="en-US" sz="2800" b="1" dirty="0">
              <a:solidFill>
                <a:srgbClr val="CC0099"/>
              </a:solidFill>
              <a:latin typeface="Times New Roman" pitchFamily="18" charset="0"/>
              <a:cs typeface="Times New Roman" pitchFamily="18" charset="0"/>
            </a:endParaRPr>
          </a:p>
        </p:txBody>
      </p:sp>
      <p:sp>
        <p:nvSpPr>
          <p:cNvPr id="3" name="Content Placeholder 2"/>
          <p:cNvSpPr>
            <a:spLocks noGrp="1"/>
          </p:cNvSpPr>
          <p:nvPr>
            <p:ph idx="1"/>
          </p:nvPr>
        </p:nvSpPr>
        <p:spPr>
          <a:xfrm>
            <a:off x="0" y="320675"/>
            <a:ext cx="12192000" cy="6537325"/>
          </a:xfrm>
        </p:spPr>
        <p:txBody>
          <a:bodyPr>
            <a:noAutofit/>
          </a:bodyPr>
          <a:lstStyle/>
          <a:p>
            <a:pPr algn="just">
              <a:lnSpc>
                <a:spcPct val="150000"/>
              </a:lnSpc>
              <a:spcBef>
                <a:spcPts val="0"/>
              </a:spcBef>
              <a:buFont typeface="Wingdings" panose="05000000000000000000" pitchFamily="2" charset="2"/>
              <a:buChar char="Ø"/>
            </a:pPr>
            <a:r>
              <a:rPr lang="en-US" sz="2600" dirty="0">
                <a:latin typeface="Times New Roman" pitchFamily="18" charset="0"/>
                <a:cs typeface="Times New Roman" pitchFamily="18" charset="0"/>
              </a:rPr>
              <a:t>The </a:t>
            </a:r>
            <a:r>
              <a:rPr lang="en-US" sz="2600" b="1" dirty="0">
                <a:solidFill>
                  <a:srgbClr val="0000FF"/>
                </a:solidFill>
                <a:latin typeface="Times New Roman" pitchFamily="18" charset="0"/>
                <a:cs typeface="Times New Roman" pitchFamily="18" charset="0"/>
              </a:rPr>
              <a:t>cardinality </a:t>
            </a:r>
            <a:r>
              <a:rPr lang="en-US" sz="2600" dirty="0">
                <a:latin typeface="Times New Roman" pitchFamily="18" charset="0"/>
                <a:cs typeface="Times New Roman" pitchFamily="18" charset="0"/>
              </a:rPr>
              <a:t>of a </a:t>
            </a:r>
            <a:r>
              <a:rPr lang="en-US" sz="2600" b="1" dirty="0">
                <a:solidFill>
                  <a:srgbClr val="0000FF"/>
                </a:solidFill>
                <a:latin typeface="Times New Roman" pitchFamily="18" charset="0"/>
                <a:cs typeface="Times New Roman" pitchFamily="18" charset="0"/>
              </a:rPr>
              <a:t>relationship </a:t>
            </a:r>
            <a:r>
              <a:rPr lang="en-US" sz="2600" dirty="0">
                <a:latin typeface="Times New Roman" pitchFamily="18" charset="0"/>
                <a:cs typeface="Times New Roman" pitchFamily="18" charset="0"/>
              </a:rPr>
              <a:t>is the </a:t>
            </a:r>
            <a:r>
              <a:rPr lang="en-US" sz="2600" b="1" dirty="0">
                <a:solidFill>
                  <a:srgbClr val="FF0000"/>
                </a:solidFill>
                <a:latin typeface="Times New Roman" pitchFamily="18" charset="0"/>
                <a:cs typeface="Times New Roman" pitchFamily="18" charset="0"/>
              </a:rPr>
              <a:t>actual number </a:t>
            </a:r>
            <a:r>
              <a:rPr lang="en-US" sz="2600" dirty="0">
                <a:latin typeface="Times New Roman" pitchFamily="18" charset="0"/>
                <a:cs typeface="Times New Roman" pitchFamily="18" charset="0"/>
              </a:rPr>
              <a:t>of</a:t>
            </a:r>
            <a:r>
              <a:rPr lang="en-US" sz="2600" b="1" dirty="0">
                <a:solidFill>
                  <a:srgbClr val="FF0000"/>
                </a:solidFill>
                <a:latin typeface="Times New Roman" pitchFamily="18" charset="0"/>
                <a:cs typeface="Times New Roman" pitchFamily="18" charset="0"/>
              </a:rPr>
              <a:t> related occurrences</a:t>
            </a:r>
            <a:r>
              <a:rPr lang="en-US" sz="2600" dirty="0">
                <a:latin typeface="Times New Roman" pitchFamily="18" charset="0"/>
                <a:cs typeface="Times New Roman" pitchFamily="18" charset="0"/>
              </a:rPr>
              <a:t> for each of the </a:t>
            </a:r>
            <a:r>
              <a:rPr lang="en-US" sz="2600" b="1" dirty="0">
                <a:latin typeface="Times New Roman" pitchFamily="18" charset="0"/>
                <a:cs typeface="Times New Roman" pitchFamily="18" charset="0"/>
              </a:rPr>
              <a:t>two entities.</a:t>
            </a:r>
          </a:p>
          <a:p>
            <a:pPr algn="just">
              <a:lnSpc>
                <a:spcPct val="150000"/>
              </a:lnSpc>
              <a:spcBef>
                <a:spcPts val="0"/>
              </a:spcBef>
              <a:buFont typeface="Wingdings" pitchFamily="2" charset="2"/>
              <a:buChar char="§"/>
            </a:pPr>
            <a:r>
              <a:rPr lang="en-US" sz="2600" b="1" dirty="0">
                <a:solidFill>
                  <a:srgbClr val="CC0099"/>
                </a:solidFill>
                <a:latin typeface="Times New Roman" pitchFamily="18" charset="0"/>
                <a:cs typeface="Times New Roman" pitchFamily="18" charset="0"/>
              </a:rPr>
              <a:t>Cardinality</a:t>
            </a:r>
            <a:r>
              <a:rPr lang="en-US" sz="2600" dirty="0">
                <a:latin typeface="Times New Roman" pitchFamily="18" charset="0"/>
                <a:cs typeface="Times New Roman" pitchFamily="18" charset="0"/>
              </a:rPr>
              <a:t> expresses the </a:t>
            </a:r>
            <a:r>
              <a:rPr lang="en-US" sz="2600" b="1" dirty="0">
                <a:solidFill>
                  <a:srgbClr val="0000FF"/>
                </a:solidFill>
                <a:latin typeface="Times New Roman" pitchFamily="18" charset="0"/>
                <a:cs typeface="Times New Roman" pitchFamily="18" charset="0"/>
              </a:rPr>
              <a:t>minimum </a:t>
            </a:r>
            <a:r>
              <a:rPr lang="en-US" sz="2600" dirty="0">
                <a:latin typeface="Times New Roman" pitchFamily="18" charset="0"/>
                <a:cs typeface="Times New Roman" pitchFamily="18" charset="0"/>
              </a:rPr>
              <a:t>and</a:t>
            </a:r>
            <a:r>
              <a:rPr lang="en-US" sz="2600" b="1" dirty="0">
                <a:solidFill>
                  <a:srgbClr val="0000FF"/>
                </a:solidFill>
                <a:latin typeface="Times New Roman" pitchFamily="18" charset="0"/>
                <a:cs typeface="Times New Roman" pitchFamily="18" charset="0"/>
              </a:rPr>
              <a:t> maximum number </a:t>
            </a:r>
            <a:r>
              <a:rPr lang="en-US" sz="2600" dirty="0">
                <a:latin typeface="Times New Roman" pitchFamily="18" charset="0"/>
                <a:cs typeface="Times New Roman" pitchFamily="18" charset="0"/>
              </a:rPr>
              <a:t>of</a:t>
            </a:r>
            <a:r>
              <a:rPr lang="en-US" sz="2600" b="1" dirty="0">
                <a:solidFill>
                  <a:srgbClr val="0000FF"/>
                </a:solidFill>
                <a:latin typeface="Times New Roman" pitchFamily="18" charset="0"/>
                <a:cs typeface="Times New Roman" pitchFamily="18" charset="0"/>
              </a:rPr>
              <a:t> entity occurrences associated </a:t>
            </a:r>
            <a:r>
              <a:rPr lang="en-US" sz="2600" dirty="0">
                <a:latin typeface="Times New Roman" pitchFamily="18" charset="0"/>
                <a:cs typeface="Times New Roman" pitchFamily="18" charset="0"/>
              </a:rPr>
              <a:t>with </a:t>
            </a:r>
            <a:r>
              <a:rPr lang="en-US" sz="2600" b="1" dirty="0">
                <a:latin typeface="Times New Roman" pitchFamily="18" charset="0"/>
                <a:cs typeface="Times New Roman" pitchFamily="18" charset="0"/>
              </a:rPr>
              <a:t>one occurrence </a:t>
            </a:r>
            <a:r>
              <a:rPr lang="en-US" sz="2600" dirty="0">
                <a:latin typeface="Times New Roman" pitchFamily="18" charset="0"/>
                <a:cs typeface="Times New Roman" pitchFamily="18" charset="0"/>
              </a:rPr>
              <a:t>of the </a:t>
            </a:r>
            <a:r>
              <a:rPr lang="en-US" sz="2600" b="1" dirty="0">
                <a:latin typeface="Times New Roman" pitchFamily="18" charset="0"/>
                <a:cs typeface="Times New Roman" pitchFamily="18" charset="0"/>
              </a:rPr>
              <a:t>related entity</a:t>
            </a:r>
            <a:r>
              <a:rPr lang="en-US" sz="2600" dirty="0">
                <a:latin typeface="Times New Roman" pitchFamily="18" charset="0"/>
                <a:cs typeface="Times New Roman" pitchFamily="18" charset="0"/>
              </a:rPr>
              <a:t>. </a:t>
            </a:r>
          </a:p>
          <a:p>
            <a:pPr algn="just">
              <a:lnSpc>
                <a:spcPct val="150000"/>
              </a:lnSpc>
              <a:spcBef>
                <a:spcPts val="0"/>
              </a:spcBef>
              <a:buFont typeface="Wingdings" panose="05000000000000000000" pitchFamily="2" charset="2"/>
              <a:buChar char="Ø"/>
            </a:pPr>
            <a:r>
              <a:rPr lang="en-US" sz="2600" dirty="0">
                <a:latin typeface="Times New Roman" pitchFamily="18" charset="0"/>
                <a:cs typeface="Times New Roman" pitchFamily="18" charset="0"/>
              </a:rPr>
              <a:t>In the </a:t>
            </a:r>
            <a:r>
              <a:rPr lang="en-US" sz="2600" b="1" dirty="0">
                <a:solidFill>
                  <a:srgbClr val="CC0099"/>
                </a:solidFill>
                <a:latin typeface="Times New Roman" pitchFamily="18" charset="0"/>
                <a:cs typeface="Times New Roman" pitchFamily="18" charset="0"/>
              </a:rPr>
              <a:t>ERD, cardinality </a:t>
            </a:r>
            <a:r>
              <a:rPr lang="en-US" sz="2600" dirty="0">
                <a:latin typeface="Times New Roman" pitchFamily="18" charset="0"/>
                <a:cs typeface="Times New Roman" pitchFamily="18" charset="0"/>
              </a:rPr>
              <a:t>is </a:t>
            </a:r>
            <a:r>
              <a:rPr lang="en-US" sz="2600" b="1" dirty="0">
                <a:solidFill>
                  <a:srgbClr val="006600"/>
                </a:solidFill>
                <a:latin typeface="Times New Roman" pitchFamily="18" charset="0"/>
                <a:cs typeface="Times New Roman" pitchFamily="18" charset="0"/>
              </a:rPr>
              <a:t>indicated </a:t>
            </a:r>
            <a:r>
              <a:rPr lang="en-US" sz="2600" dirty="0">
                <a:latin typeface="Times New Roman" pitchFamily="18" charset="0"/>
                <a:cs typeface="Times New Roman" pitchFamily="18" charset="0"/>
              </a:rPr>
              <a:t>by</a:t>
            </a:r>
            <a:r>
              <a:rPr lang="en-US" sz="2600" b="1" dirty="0">
                <a:solidFill>
                  <a:srgbClr val="006600"/>
                </a:solidFill>
                <a:latin typeface="Times New Roman" pitchFamily="18" charset="0"/>
                <a:cs typeface="Times New Roman" pitchFamily="18" charset="0"/>
              </a:rPr>
              <a:t> placing </a:t>
            </a:r>
            <a:r>
              <a:rPr lang="en-US" sz="2600" dirty="0">
                <a:latin typeface="Times New Roman" pitchFamily="18" charset="0"/>
                <a:cs typeface="Times New Roman" pitchFamily="18" charset="0"/>
              </a:rPr>
              <a:t>the</a:t>
            </a:r>
            <a:r>
              <a:rPr lang="en-US" sz="2600" b="1" dirty="0">
                <a:solidFill>
                  <a:srgbClr val="006600"/>
                </a:solidFill>
                <a:latin typeface="Times New Roman" pitchFamily="18" charset="0"/>
                <a:cs typeface="Times New Roman" pitchFamily="18" charset="0"/>
              </a:rPr>
              <a:t> appropriate numbers </a:t>
            </a:r>
            <a:r>
              <a:rPr lang="en-US" sz="2600" dirty="0">
                <a:latin typeface="Times New Roman" pitchFamily="18" charset="0"/>
                <a:cs typeface="Times New Roman" pitchFamily="18" charset="0"/>
              </a:rPr>
              <a:t>beside the </a:t>
            </a:r>
            <a:r>
              <a:rPr lang="en-US" sz="2600" b="1" dirty="0">
                <a:solidFill>
                  <a:srgbClr val="006600"/>
                </a:solidFill>
                <a:latin typeface="Times New Roman" pitchFamily="18" charset="0"/>
                <a:cs typeface="Times New Roman" pitchFamily="18" charset="0"/>
              </a:rPr>
              <a:t>entities</a:t>
            </a:r>
            <a:r>
              <a:rPr lang="en-US" sz="2600" dirty="0">
                <a:latin typeface="Times New Roman" pitchFamily="18" charset="0"/>
                <a:cs typeface="Times New Roman" pitchFamily="18" charset="0"/>
              </a:rPr>
              <a:t>, using the format (</a:t>
            </a:r>
            <a:r>
              <a:rPr lang="en-US" sz="2600" dirty="0" err="1">
                <a:latin typeface="Times New Roman" pitchFamily="18" charset="0"/>
                <a:cs typeface="Times New Roman" pitchFamily="18" charset="0"/>
              </a:rPr>
              <a:t>x,y</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The </a:t>
            </a:r>
            <a:r>
              <a:rPr lang="en-US" sz="2600" b="1" dirty="0">
                <a:latin typeface="Times New Roman" pitchFamily="18" charset="0"/>
                <a:cs typeface="Times New Roman" pitchFamily="18" charset="0"/>
              </a:rPr>
              <a:t>first value (x)</a:t>
            </a:r>
            <a:r>
              <a:rPr lang="en-US" sz="2600" dirty="0">
                <a:latin typeface="Times New Roman" pitchFamily="18" charset="0"/>
                <a:cs typeface="Times New Roman" pitchFamily="18" charset="0"/>
              </a:rPr>
              <a:t>, represents the </a:t>
            </a:r>
            <a:r>
              <a:rPr lang="en-US" sz="2600" b="1" dirty="0">
                <a:solidFill>
                  <a:srgbClr val="CC0099"/>
                </a:solidFill>
                <a:latin typeface="Times New Roman" pitchFamily="18" charset="0"/>
                <a:cs typeface="Times New Roman" pitchFamily="18" charset="0"/>
              </a:rPr>
              <a:t>minimum number </a:t>
            </a:r>
            <a:r>
              <a:rPr lang="en-US" sz="2600" dirty="0">
                <a:latin typeface="Times New Roman" pitchFamily="18" charset="0"/>
                <a:cs typeface="Times New Roman" pitchFamily="18" charset="0"/>
              </a:rPr>
              <a:t>of associated entities, while the </a:t>
            </a:r>
            <a:r>
              <a:rPr lang="en-US" sz="2600" b="1" dirty="0">
                <a:latin typeface="Times New Roman" pitchFamily="18" charset="0"/>
                <a:cs typeface="Times New Roman" pitchFamily="18" charset="0"/>
              </a:rPr>
              <a:t>second value (y) </a:t>
            </a:r>
            <a:r>
              <a:rPr lang="en-US" sz="2600" dirty="0">
                <a:latin typeface="Times New Roman" pitchFamily="18" charset="0"/>
                <a:cs typeface="Times New Roman" pitchFamily="18" charset="0"/>
              </a:rPr>
              <a:t>represents the </a:t>
            </a:r>
            <a:r>
              <a:rPr lang="en-US" sz="2600" b="1" dirty="0">
                <a:solidFill>
                  <a:srgbClr val="CC0099"/>
                </a:solidFill>
                <a:latin typeface="Times New Roman" pitchFamily="18" charset="0"/>
                <a:cs typeface="Times New Roman" pitchFamily="18" charset="0"/>
              </a:rPr>
              <a:t>maximum number </a:t>
            </a:r>
            <a:r>
              <a:rPr lang="en-US" sz="2600" dirty="0">
                <a:latin typeface="Times New Roman" pitchFamily="18" charset="0"/>
                <a:cs typeface="Times New Roman" pitchFamily="18" charset="0"/>
              </a:rPr>
              <a:t>of</a:t>
            </a:r>
            <a:r>
              <a:rPr lang="en-US" sz="2600" b="1" dirty="0">
                <a:solidFill>
                  <a:srgbClr val="CC0099"/>
                </a:solidFill>
                <a:latin typeface="Times New Roman" pitchFamily="18" charset="0"/>
                <a:cs typeface="Times New Roman" pitchFamily="18" charset="0"/>
              </a:rPr>
              <a:t> associated entities</a:t>
            </a:r>
            <a:r>
              <a:rPr lang="en-US" sz="2600" dirty="0">
                <a:latin typeface="Times New Roman" pitchFamily="18" charset="0"/>
                <a:cs typeface="Times New Roman" pitchFamily="18" charset="0"/>
              </a:rPr>
              <a:t>. </a:t>
            </a:r>
          </a:p>
          <a:p>
            <a:pPr algn="just">
              <a:lnSpc>
                <a:spcPct val="150000"/>
              </a:lnSpc>
              <a:spcBef>
                <a:spcPts val="0"/>
              </a:spcBef>
              <a:buFont typeface="Wingdings" panose="05000000000000000000" pitchFamily="2" charset="2"/>
              <a:buChar char="Ø"/>
            </a:pPr>
            <a:r>
              <a:rPr lang="en-US" sz="2600" b="1" dirty="0">
                <a:solidFill>
                  <a:srgbClr val="800000"/>
                </a:solidFill>
                <a:latin typeface="Times New Roman" pitchFamily="18" charset="0"/>
                <a:cs typeface="Times New Roman" pitchFamily="18" charset="0"/>
              </a:rPr>
              <a:t>Cardinality</a:t>
            </a:r>
            <a:r>
              <a:rPr lang="en-US" sz="2600" b="1" dirty="0">
                <a:solidFill>
                  <a:srgbClr val="0000FF"/>
                </a:solidFill>
                <a:latin typeface="Times New Roman" pitchFamily="18" charset="0"/>
                <a:cs typeface="Times New Roman" pitchFamily="18" charset="0"/>
              </a:rPr>
              <a:t> express </a:t>
            </a:r>
            <a:r>
              <a:rPr lang="en-US" sz="2600" dirty="0">
                <a:latin typeface="Times New Roman" pitchFamily="18" charset="0"/>
                <a:cs typeface="Times New Roman" pitchFamily="18" charset="0"/>
              </a:rPr>
              <a:t>the </a:t>
            </a:r>
            <a:r>
              <a:rPr lang="en-US" sz="2600" b="1" dirty="0">
                <a:solidFill>
                  <a:srgbClr val="FF0000"/>
                </a:solidFill>
                <a:latin typeface="Times New Roman" pitchFamily="18" charset="0"/>
                <a:cs typeface="Times New Roman" pitchFamily="18" charset="0"/>
              </a:rPr>
              <a:t>number </a:t>
            </a:r>
            <a:r>
              <a:rPr lang="en-US" sz="2600" dirty="0">
                <a:latin typeface="Times New Roman" pitchFamily="18" charset="0"/>
                <a:cs typeface="Times New Roman" pitchFamily="18" charset="0"/>
              </a:rPr>
              <a:t>of</a:t>
            </a:r>
            <a:r>
              <a:rPr lang="en-US" sz="2600" b="1" dirty="0">
                <a:solidFill>
                  <a:srgbClr val="FF0000"/>
                </a:solidFill>
                <a:latin typeface="Times New Roman" pitchFamily="18" charset="0"/>
                <a:cs typeface="Times New Roman" pitchFamily="18" charset="0"/>
              </a:rPr>
              <a:t> entities </a:t>
            </a:r>
            <a:r>
              <a:rPr lang="en-US" sz="2600" dirty="0">
                <a:latin typeface="Times New Roman" pitchFamily="18" charset="0"/>
                <a:cs typeface="Times New Roman" pitchFamily="18" charset="0"/>
              </a:rPr>
              <a:t>to which </a:t>
            </a:r>
            <a:r>
              <a:rPr lang="en-US" sz="2600" b="1" dirty="0">
                <a:solidFill>
                  <a:srgbClr val="FF0000"/>
                </a:solidFill>
                <a:latin typeface="Times New Roman" pitchFamily="18" charset="0"/>
                <a:cs typeface="Times New Roman" pitchFamily="18" charset="0"/>
              </a:rPr>
              <a:t>another entity </a:t>
            </a:r>
            <a:r>
              <a:rPr lang="en-US" sz="2600" dirty="0">
                <a:latin typeface="Times New Roman" pitchFamily="18" charset="0"/>
                <a:cs typeface="Times New Roman" pitchFamily="18" charset="0"/>
              </a:rPr>
              <a:t>can be </a:t>
            </a:r>
            <a:r>
              <a:rPr lang="en-US" sz="2600" b="1" dirty="0">
                <a:solidFill>
                  <a:srgbClr val="FF0000"/>
                </a:solidFill>
                <a:latin typeface="Times New Roman" pitchFamily="18" charset="0"/>
                <a:cs typeface="Times New Roman" pitchFamily="18" charset="0"/>
              </a:rPr>
              <a:t>associated </a:t>
            </a:r>
            <a:r>
              <a:rPr lang="en-US" sz="2600" dirty="0">
                <a:latin typeface="Times New Roman" pitchFamily="18" charset="0"/>
                <a:cs typeface="Times New Roman" pitchFamily="18" charset="0"/>
              </a:rPr>
              <a:t>via a </a:t>
            </a:r>
            <a:r>
              <a:rPr lang="en-US" sz="2600" b="1" dirty="0">
                <a:solidFill>
                  <a:srgbClr val="0000FF"/>
                </a:solidFill>
                <a:latin typeface="Times New Roman" pitchFamily="18" charset="0"/>
                <a:cs typeface="Times New Roman" pitchFamily="18" charset="0"/>
              </a:rPr>
              <a:t>relationship set</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Mostly useful in describing </a:t>
            </a:r>
            <a:r>
              <a:rPr lang="en-US" sz="2600" b="1" dirty="0">
                <a:solidFill>
                  <a:srgbClr val="0000FF"/>
                </a:solidFill>
                <a:latin typeface="Times New Roman" pitchFamily="18" charset="0"/>
                <a:cs typeface="Times New Roman" pitchFamily="18" charset="0"/>
              </a:rPr>
              <a:t>binary</a:t>
            </a:r>
            <a:r>
              <a:rPr lang="en-US" sz="2600" b="1" dirty="0">
                <a:latin typeface="Times New Roman" pitchFamily="18" charset="0"/>
                <a:cs typeface="Times New Roman" pitchFamily="18" charset="0"/>
              </a:rPr>
              <a:t> relationship sets</a:t>
            </a:r>
            <a:r>
              <a:rPr lang="en-US" sz="2600" dirty="0">
                <a:latin typeface="Times New Roman" pitchFamily="18" charset="0"/>
                <a:cs typeface="Times New Roman" pitchFamily="18" charset="0"/>
              </a:rPr>
              <a:t>.</a:t>
            </a:r>
          </a:p>
        </p:txBody>
      </p:sp>
      <p:sp>
        <p:nvSpPr>
          <p:cNvPr id="5" name="Slide Number Placeholder 4"/>
          <p:cNvSpPr>
            <a:spLocks noGrp="1"/>
          </p:cNvSpPr>
          <p:nvPr>
            <p:ph type="sldNum" sz="quarter" idx="12"/>
          </p:nvPr>
        </p:nvSpPr>
        <p:spPr/>
        <p:txBody>
          <a:bodyPr/>
          <a:lstStyle/>
          <a:p>
            <a:fld id="{B747CC6A-11F6-4E8E-BB53-41C3538DB086}" type="slidenum">
              <a:rPr lang="en-US" smtClean="0"/>
              <a:t>36</a:t>
            </a:fld>
            <a:endParaRPr lang="en-US"/>
          </a:p>
        </p:txBody>
      </p:sp>
    </p:spTree>
    <p:extLst>
      <p:ext uri="{BB962C8B-B14F-4D97-AF65-F5344CB8AC3E}">
        <p14:creationId xmlns:p14="http://schemas.microsoft.com/office/powerpoint/2010/main" val="1917785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20675"/>
          </a:xfrm>
        </p:spPr>
        <p:txBody>
          <a:bodyPr>
            <a:noAutofit/>
          </a:bodyPr>
          <a:lstStyle/>
          <a:p>
            <a:pPr algn="ctr">
              <a:spcBef>
                <a:spcPts val="0"/>
              </a:spcBef>
            </a:pPr>
            <a:r>
              <a:rPr lang="en-US" sz="2800" b="1" dirty="0">
                <a:solidFill>
                  <a:srgbClr val="FF0000"/>
                </a:solidFill>
                <a:latin typeface="Times New Roman" pitchFamily="18" charset="0"/>
                <a:cs typeface="Times New Roman" pitchFamily="18" charset="0"/>
              </a:rPr>
              <a:t>3.2 Cardinality-------</a:t>
            </a:r>
            <a:endParaRPr lang="en-US" sz="2800" b="1" dirty="0">
              <a:solidFill>
                <a:srgbClr val="CC0099"/>
              </a:solidFill>
              <a:latin typeface="Times New Roman" pitchFamily="18" charset="0"/>
              <a:cs typeface="Times New Roman" pitchFamily="18" charset="0"/>
            </a:endParaRPr>
          </a:p>
        </p:txBody>
      </p:sp>
      <p:sp>
        <p:nvSpPr>
          <p:cNvPr id="3" name="Content Placeholder 2"/>
          <p:cNvSpPr>
            <a:spLocks noGrp="1"/>
          </p:cNvSpPr>
          <p:nvPr>
            <p:ph idx="1"/>
          </p:nvPr>
        </p:nvSpPr>
        <p:spPr>
          <a:xfrm>
            <a:off x="0" y="320675"/>
            <a:ext cx="12192000" cy="6537325"/>
          </a:xfrm>
        </p:spPr>
        <p:txBody>
          <a:bodyPr>
            <a:noAutofit/>
          </a:bodyPr>
          <a:lstStyle/>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We express </a:t>
            </a:r>
            <a:r>
              <a:rPr lang="en-US" sz="2600" b="1" dirty="0">
                <a:solidFill>
                  <a:srgbClr val="FF0000"/>
                </a:solidFill>
                <a:latin typeface="Times New Roman" pitchFamily="18" charset="0"/>
                <a:cs typeface="Times New Roman" pitchFamily="18" charset="0"/>
              </a:rPr>
              <a:t>cardinality</a:t>
            </a:r>
            <a:r>
              <a:rPr lang="en-US" sz="2600" dirty="0">
                <a:latin typeface="Times New Roman" pitchFamily="18" charset="0"/>
                <a:cs typeface="Times New Roman" pitchFamily="18" charset="0"/>
              </a:rPr>
              <a:t> constraints by drawing either a  </a:t>
            </a:r>
            <a:r>
              <a:rPr lang="en-US" sz="2600" b="1" dirty="0">
                <a:solidFill>
                  <a:srgbClr val="CC0099"/>
                </a:solidFill>
                <a:latin typeface="Times New Roman" pitchFamily="18" charset="0"/>
                <a:cs typeface="Times New Roman" pitchFamily="18" charset="0"/>
              </a:rPr>
              <a:t>directed line (→), signifying “one,” </a:t>
            </a:r>
            <a:r>
              <a:rPr lang="en-US" sz="2600" dirty="0">
                <a:latin typeface="Times New Roman" pitchFamily="18" charset="0"/>
                <a:cs typeface="Times New Roman" pitchFamily="18" charset="0"/>
              </a:rPr>
              <a:t>or an </a:t>
            </a:r>
            <a:r>
              <a:rPr lang="en-US" sz="2600" b="1" dirty="0">
                <a:solidFill>
                  <a:srgbClr val="0000FF"/>
                </a:solidFill>
                <a:latin typeface="Times New Roman" pitchFamily="18" charset="0"/>
                <a:cs typeface="Times New Roman" pitchFamily="18" charset="0"/>
              </a:rPr>
              <a:t>undirected line (—), signifying “many,” </a:t>
            </a:r>
            <a:r>
              <a:rPr lang="en-US" sz="2600" dirty="0">
                <a:latin typeface="Times New Roman" pitchFamily="18" charset="0"/>
                <a:cs typeface="Times New Roman" pitchFamily="18" charset="0"/>
              </a:rPr>
              <a:t>between the </a:t>
            </a:r>
            <a:r>
              <a:rPr lang="en-US" sz="2600" b="1" dirty="0">
                <a:latin typeface="Times New Roman" pitchFamily="18" charset="0"/>
                <a:cs typeface="Times New Roman" pitchFamily="18" charset="0"/>
              </a:rPr>
              <a:t>relationship set </a:t>
            </a:r>
            <a:r>
              <a:rPr lang="en-US" sz="2600" dirty="0">
                <a:latin typeface="Times New Roman" pitchFamily="18" charset="0"/>
                <a:cs typeface="Times New Roman" pitchFamily="18" charset="0"/>
              </a:rPr>
              <a:t>and  the </a:t>
            </a:r>
            <a:r>
              <a:rPr lang="en-US" sz="2600" b="1" dirty="0">
                <a:latin typeface="Times New Roman" pitchFamily="18" charset="0"/>
                <a:cs typeface="Times New Roman" pitchFamily="18" charset="0"/>
              </a:rPr>
              <a:t>entity set</a:t>
            </a:r>
            <a:r>
              <a:rPr lang="en-US" sz="2600" dirty="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sz="2600" b="1" dirty="0">
                <a:latin typeface="Times New Roman" pitchFamily="18" charset="0"/>
                <a:cs typeface="Times New Roman" pitchFamily="18" charset="0"/>
              </a:rPr>
              <a:t>Keep</a:t>
            </a:r>
            <a:r>
              <a:rPr lang="en-US" sz="2600" dirty="0">
                <a:latin typeface="Times New Roman" pitchFamily="18" charset="0"/>
                <a:cs typeface="Times New Roman" pitchFamily="18" charset="0"/>
              </a:rPr>
              <a:t> in mind that the </a:t>
            </a:r>
            <a:r>
              <a:rPr lang="en-US" sz="2600" b="1" dirty="0">
                <a:solidFill>
                  <a:srgbClr val="FF0000"/>
                </a:solidFill>
                <a:latin typeface="Times New Roman" pitchFamily="18" charset="0"/>
                <a:cs typeface="Times New Roman" pitchFamily="18" charset="0"/>
              </a:rPr>
              <a:t>cardinalities</a:t>
            </a:r>
            <a:r>
              <a:rPr lang="en-US" sz="2600" b="1" dirty="0">
                <a:solidFill>
                  <a:srgbClr val="0000FF"/>
                </a:solidFill>
                <a:latin typeface="Times New Roman" pitchFamily="18" charset="0"/>
                <a:cs typeface="Times New Roman" pitchFamily="18" charset="0"/>
              </a:rPr>
              <a:t> represent</a:t>
            </a:r>
            <a:r>
              <a:rPr lang="en-US" sz="2600" dirty="0">
                <a:latin typeface="Times New Roman" pitchFamily="18" charset="0"/>
                <a:cs typeface="Times New Roman" pitchFamily="18" charset="0"/>
              </a:rPr>
              <a:t> the </a:t>
            </a:r>
            <a:r>
              <a:rPr lang="en-US" sz="2600" b="1" dirty="0">
                <a:solidFill>
                  <a:srgbClr val="0000FF"/>
                </a:solidFill>
                <a:latin typeface="Times New Roman" pitchFamily="18" charset="0"/>
                <a:cs typeface="Times New Roman" pitchFamily="18" charset="0"/>
              </a:rPr>
              <a:t>number </a:t>
            </a:r>
            <a:r>
              <a:rPr lang="en-US" sz="2600" dirty="0">
                <a:latin typeface="Times New Roman" pitchFamily="18" charset="0"/>
                <a:cs typeface="Times New Roman" pitchFamily="18" charset="0"/>
              </a:rPr>
              <a:t>of </a:t>
            </a:r>
            <a:r>
              <a:rPr lang="en-US" sz="2600" b="1" dirty="0">
                <a:solidFill>
                  <a:srgbClr val="0000FF"/>
                </a:solidFill>
                <a:latin typeface="Times New Roman" pitchFamily="18" charset="0"/>
                <a:cs typeface="Times New Roman" pitchFamily="18" charset="0"/>
              </a:rPr>
              <a:t>occurrences </a:t>
            </a:r>
            <a:r>
              <a:rPr lang="en-US" sz="2600" dirty="0">
                <a:latin typeface="Times New Roman" pitchFamily="18" charset="0"/>
                <a:cs typeface="Times New Roman" pitchFamily="18" charset="0"/>
              </a:rPr>
              <a:t>in the </a:t>
            </a:r>
            <a:r>
              <a:rPr lang="en-US" sz="2600" b="1" dirty="0">
                <a:solidFill>
                  <a:srgbClr val="0000FF"/>
                </a:solidFill>
                <a:latin typeface="Times New Roman" pitchFamily="18" charset="0"/>
                <a:cs typeface="Times New Roman" pitchFamily="18" charset="0"/>
              </a:rPr>
              <a:t>related entity.</a:t>
            </a:r>
          </a:p>
          <a:p>
            <a:pPr algn="just">
              <a:lnSpc>
                <a:spcPct val="150000"/>
              </a:lnSpc>
              <a:spcBef>
                <a:spcPts val="0"/>
              </a:spcBef>
              <a:buFont typeface="Wingdings" panose="05000000000000000000" pitchFamily="2" charset="2"/>
              <a:buChar char="Ø"/>
            </a:pPr>
            <a:r>
              <a:rPr lang="en-US" sz="2600" b="1" dirty="0">
                <a:solidFill>
                  <a:srgbClr val="0000FF"/>
                </a:solidFill>
                <a:latin typeface="Times New Roman" pitchFamily="18" charset="0"/>
                <a:cs typeface="Times New Roman" pitchFamily="18" charset="0"/>
              </a:rPr>
              <a:t> For example:</a:t>
            </a:r>
          </a:p>
          <a:p>
            <a:pPr algn="just">
              <a:lnSpc>
                <a:spcPct val="150000"/>
              </a:lnSpc>
              <a:spcBef>
                <a:spcPts val="0"/>
              </a:spcBef>
              <a:buFont typeface="Wingdings" panose="05000000000000000000" pitchFamily="2" charset="2"/>
              <a:buChar char="§"/>
            </a:pPr>
            <a:r>
              <a:rPr lang="en-US" sz="2600" dirty="0">
                <a:latin typeface="Times New Roman" pitchFamily="18" charset="0"/>
                <a:cs typeface="Times New Roman" pitchFamily="18" charset="0"/>
              </a:rPr>
              <a:t>The </a:t>
            </a:r>
            <a:r>
              <a:rPr lang="en-US" sz="2600" b="1" dirty="0">
                <a:solidFill>
                  <a:srgbClr val="6600CC"/>
                </a:solidFill>
                <a:latin typeface="Times New Roman" pitchFamily="18" charset="0"/>
                <a:cs typeface="Times New Roman" pitchFamily="18" charset="0"/>
              </a:rPr>
              <a:t>cardinality (1,4) </a:t>
            </a:r>
            <a:r>
              <a:rPr lang="en-US" sz="2600" dirty="0">
                <a:latin typeface="Times New Roman" pitchFamily="18" charset="0"/>
                <a:cs typeface="Times New Roman" pitchFamily="18" charset="0"/>
              </a:rPr>
              <a:t>written next to the </a:t>
            </a:r>
            <a:r>
              <a:rPr lang="en-US" sz="2600" b="1" dirty="0">
                <a:solidFill>
                  <a:srgbClr val="CC0099"/>
                </a:solidFill>
                <a:latin typeface="Times New Roman" pitchFamily="18" charset="0"/>
                <a:cs typeface="Times New Roman" pitchFamily="18" charset="0"/>
              </a:rPr>
              <a:t>CLASS entity </a:t>
            </a:r>
            <a:r>
              <a:rPr lang="en-US" sz="2600" dirty="0">
                <a:latin typeface="Times New Roman" pitchFamily="18" charset="0"/>
                <a:cs typeface="Times New Roman" pitchFamily="18" charset="0"/>
              </a:rPr>
              <a:t>in the </a:t>
            </a:r>
            <a:r>
              <a:rPr lang="en-US" sz="2600" b="1" dirty="0">
                <a:solidFill>
                  <a:srgbClr val="CC0099"/>
                </a:solidFill>
                <a:latin typeface="Times New Roman" pitchFamily="18" charset="0"/>
                <a:cs typeface="Times New Roman" pitchFamily="18" charset="0"/>
              </a:rPr>
              <a:t>“PROFESSOR </a:t>
            </a:r>
            <a:r>
              <a:rPr lang="en-US" sz="2600" b="1" dirty="0">
                <a:solidFill>
                  <a:srgbClr val="6600CC"/>
                </a:solidFill>
                <a:latin typeface="Times New Roman" pitchFamily="18" charset="0"/>
                <a:cs typeface="Times New Roman" pitchFamily="18" charset="0"/>
              </a:rPr>
              <a:t>teaches</a:t>
            </a:r>
            <a:r>
              <a:rPr lang="en-US" sz="2600" b="1" dirty="0">
                <a:solidFill>
                  <a:srgbClr val="CC0099"/>
                </a:solidFill>
                <a:latin typeface="Times New Roman" pitchFamily="18" charset="0"/>
                <a:cs typeface="Times New Roman" pitchFamily="18" charset="0"/>
              </a:rPr>
              <a:t> CLASS” relationship</a:t>
            </a:r>
            <a:r>
              <a:rPr lang="en-US" sz="2600" dirty="0">
                <a:latin typeface="Times New Roman" pitchFamily="18" charset="0"/>
                <a:cs typeface="Times New Roman" pitchFamily="18" charset="0"/>
              </a:rPr>
              <a:t> indicates that </a:t>
            </a:r>
          </a:p>
          <a:p>
            <a:pPr algn="just">
              <a:lnSpc>
                <a:spcPct val="150000"/>
              </a:lnSpc>
              <a:spcBef>
                <a:spcPts val="0"/>
              </a:spcBef>
              <a:buFont typeface="Wingdings" panose="05000000000000000000" pitchFamily="2" charset="2"/>
              <a:buChar char="§"/>
            </a:pPr>
            <a:r>
              <a:rPr lang="en-US" sz="2600" b="1" dirty="0">
                <a:latin typeface="Times New Roman" pitchFamily="18" charset="0"/>
                <a:cs typeface="Times New Roman" pitchFamily="18" charset="0"/>
              </a:rPr>
              <a:t>Each PROFESSOR teaches </a:t>
            </a:r>
            <a:r>
              <a:rPr lang="en-US" sz="2600" dirty="0">
                <a:latin typeface="Times New Roman" pitchFamily="18" charset="0"/>
                <a:cs typeface="Times New Roman" pitchFamily="18" charset="0"/>
              </a:rPr>
              <a:t>up to </a:t>
            </a:r>
            <a:r>
              <a:rPr lang="en-US" sz="2600" b="1" dirty="0">
                <a:solidFill>
                  <a:srgbClr val="0000FF"/>
                </a:solidFill>
                <a:latin typeface="Times New Roman" pitchFamily="18" charset="0"/>
                <a:cs typeface="Times New Roman" pitchFamily="18" charset="0"/>
              </a:rPr>
              <a:t>four classes</a:t>
            </a:r>
            <a:r>
              <a:rPr lang="en-US" sz="2600" dirty="0">
                <a:latin typeface="Times New Roman" pitchFamily="18" charset="0"/>
                <a:cs typeface="Times New Roman" pitchFamily="18" charset="0"/>
              </a:rPr>
              <a:t>, which means that the </a:t>
            </a:r>
            <a:r>
              <a:rPr lang="en-US" sz="2600" b="1" dirty="0">
                <a:solidFill>
                  <a:srgbClr val="FF0000"/>
                </a:solidFill>
                <a:latin typeface="Times New Roman" pitchFamily="18" charset="0"/>
                <a:cs typeface="Times New Roman" pitchFamily="18" charset="0"/>
              </a:rPr>
              <a:t>PROFESSOR</a:t>
            </a:r>
            <a:r>
              <a:rPr lang="en-US" sz="2600" dirty="0">
                <a:latin typeface="Times New Roman" pitchFamily="18" charset="0"/>
                <a:cs typeface="Times New Roman" pitchFamily="18" charset="0"/>
              </a:rPr>
              <a:t> table’s </a:t>
            </a:r>
            <a:r>
              <a:rPr lang="en-US" sz="2600" b="1" dirty="0">
                <a:solidFill>
                  <a:srgbClr val="006600"/>
                </a:solidFill>
                <a:latin typeface="Times New Roman" pitchFamily="18" charset="0"/>
                <a:cs typeface="Times New Roman" pitchFamily="18" charset="0"/>
              </a:rPr>
              <a:t>primary key value </a:t>
            </a:r>
            <a:r>
              <a:rPr lang="en-US" sz="2600" dirty="0">
                <a:latin typeface="Times New Roman" pitchFamily="18" charset="0"/>
                <a:cs typeface="Times New Roman" pitchFamily="18" charset="0"/>
              </a:rPr>
              <a:t>occurs at </a:t>
            </a:r>
            <a:r>
              <a:rPr lang="en-US" sz="2600" b="1" dirty="0">
                <a:solidFill>
                  <a:srgbClr val="006600"/>
                </a:solidFill>
                <a:latin typeface="Times New Roman" pitchFamily="18" charset="0"/>
                <a:cs typeface="Times New Roman" pitchFamily="18" charset="0"/>
              </a:rPr>
              <a:t>least once </a:t>
            </a:r>
            <a:r>
              <a:rPr lang="en-US" sz="2600" dirty="0">
                <a:latin typeface="Times New Roman" pitchFamily="18" charset="0"/>
                <a:cs typeface="Times New Roman" pitchFamily="18" charset="0"/>
              </a:rPr>
              <a:t>and </a:t>
            </a:r>
            <a:r>
              <a:rPr lang="en-US" sz="2600" b="1" dirty="0">
                <a:solidFill>
                  <a:srgbClr val="FF0000"/>
                </a:solidFill>
                <a:latin typeface="Times New Roman" pitchFamily="18" charset="0"/>
                <a:cs typeface="Times New Roman" pitchFamily="18" charset="0"/>
              </a:rPr>
              <a:t>no more </a:t>
            </a:r>
            <a:r>
              <a:rPr lang="en-US" sz="2600" dirty="0">
                <a:latin typeface="Times New Roman" pitchFamily="18" charset="0"/>
                <a:cs typeface="Times New Roman" pitchFamily="18" charset="0"/>
              </a:rPr>
              <a:t>than</a:t>
            </a:r>
            <a:r>
              <a:rPr lang="en-US" sz="2600" b="1" dirty="0">
                <a:solidFill>
                  <a:srgbClr val="FF0000"/>
                </a:solidFill>
                <a:latin typeface="Times New Roman" pitchFamily="18" charset="0"/>
                <a:cs typeface="Times New Roman" pitchFamily="18" charset="0"/>
              </a:rPr>
              <a:t> four times </a:t>
            </a:r>
            <a:r>
              <a:rPr lang="en-US" sz="2600" dirty="0">
                <a:latin typeface="Times New Roman" pitchFamily="18" charset="0"/>
                <a:cs typeface="Times New Roman" pitchFamily="18" charset="0"/>
              </a:rPr>
              <a:t>as </a:t>
            </a:r>
            <a:r>
              <a:rPr lang="en-US" sz="2600" b="1" dirty="0">
                <a:solidFill>
                  <a:srgbClr val="FF0000"/>
                </a:solidFill>
                <a:latin typeface="Times New Roman" pitchFamily="18" charset="0"/>
                <a:cs typeface="Times New Roman" pitchFamily="18" charset="0"/>
              </a:rPr>
              <a:t>foreign key values </a:t>
            </a:r>
            <a:r>
              <a:rPr lang="en-US" sz="2600" dirty="0">
                <a:latin typeface="Times New Roman" pitchFamily="18" charset="0"/>
                <a:cs typeface="Times New Roman" pitchFamily="18" charset="0"/>
              </a:rPr>
              <a:t>in the </a:t>
            </a:r>
            <a:r>
              <a:rPr lang="en-US" sz="2600" b="1" dirty="0">
                <a:solidFill>
                  <a:srgbClr val="0000FF"/>
                </a:solidFill>
                <a:latin typeface="Times New Roman" pitchFamily="18" charset="0"/>
                <a:cs typeface="Times New Roman" pitchFamily="18" charset="0"/>
              </a:rPr>
              <a:t>CLASS</a:t>
            </a:r>
            <a:r>
              <a:rPr lang="en-US" sz="2600" dirty="0">
                <a:latin typeface="Times New Roman" pitchFamily="18" charset="0"/>
                <a:cs typeface="Times New Roman" pitchFamily="18" charset="0"/>
              </a:rPr>
              <a:t> table. </a:t>
            </a:r>
          </a:p>
        </p:txBody>
      </p:sp>
      <p:sp>
        <p:nvSpPr>
          <p:cNvPr id="5" name="Slide Number Placeholder 4"/>
          <p:cNvSpPr>
            <a:spLocks noGrp="1"/>
          </p:cNvSpPr>
          <p:nvPr>
            <p:ph type="sldNum" sz="quarter" idx="12"/>
          </p:nvPr>
        </p:nvSpPr>
        <p:spPr/>
        <p:txBody>
          <a:bodyPr/>
          <a:lstStyle/>
          <a:p>
            <a:fld id="{B747CC6A-11F6-4E8E-BB53-41C3538DB086}" type="slidenum">
              <a:rPr lang="en-US" smtClean="0"/>
              <a:t>37</a:t>
            </a:fld>
            <a:endParaRPr lang="en-US"/>
          </a:p>
        </p:txBody>
      </p:sp>
    </p:spTree>
    <p:extLst>
      <p:ext uri="{BB962C8B-B14F-4D97-AF65-F5344CB8AC3E}">
        <p14:creationId xmlns:p14="http://schemas.microsoft.com/office/powerpoint/2010/main" val="1980002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20675"/>
          </a:xfrm>
        </p:spPr>
        <p:txBody>
          <a:bodyPr>
            <a:noAutofit/>
          </a:bodyPr>
          <a:lstStyle/>
          <a:p>
            <a:pPr algn="ctr">
              <a:spcBef>
                <a:spcPts val="0"/>
              </a:spcBef>
            </a:pPr>
            <a:r>
              <a:rPr lang="en-US" sz="2800" b="1" dirty="0">
                <a:solidFill>
                  <a:srgbClr val="FF0000"/>
                </a:solidFill>
                <a:latin typeface="Times New Roman" pitchFamily="18" charset="0"/>
                <a:cs typeface="Times New Roman" pitchFamily="18" charset="0"/>
              </a:rPr>
              <a:t>3.2 Cardinality-------</a:t>
            </a:r>
            <a:endParaRPr lang="en-US" sz="2800" b="1" dirty="0">
              <a:solidFill>
                <a:srgbClr val="CC0099"/>
              </a:solidFill>
              <a:latin typeface="Times New Roman" pitchFamily="18" charset="0"/>
              <a:cs typeface="Times New Roman" pitchFamily="18" charset="0"/>
            </a:endParaRPr>
          </a:p>
        </p:txBody>
      </p:sp>
      <p:sp>
        <p:nvSpPr>
          <p:cNvPr id="3" name="Content Placeholder 2"/>
          <p:cNvSpPr>
            <a:spLocks noGrp="1"/>
          </p:cNvSpPr>
          <p:nvPr>
            <p:ph idx="1"/>
          </p:nvPr>
        </p:nvSpPr>
        <p:spPr>
          <a:xfrm>
            <a:off x="0" y="320675"/>
            <a:ext cx="12192000" cy="6537325"/>
          </a:xfrm>
        </p:spPr>
        <p:txBody>
          <a:bodyPr>
            <a:noAutofit/>
          </a:bodyPr>
          <a:lstStyle/>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If the </a:t>
            </a:r>
            <a:r>
              <a:rPr lang="en-US" sz="2400" b="1" dirty="0">
                <a:solidFill>
                  <a:srgbClr val="0000FF"/>
                </a:solidFill>
                <a:latin typeface="Times New Roman" pitchFamily="18" charset="0"/>
                <a:cs typeface="Times New Roman" pitchFamily="18" charset="0"/>
              </a:rPr>
              <a:t>cardinality</a:t>
            </a:r>
            <a:r>
              <a:rPr lang="en-US" sz="2400" dirty="0">
                <a:latin typeface="Times New Roman" pitchFamily="18" charset="0"/>
                <a:cs typeface="Times New Roman" pitchFamily="18" charset="0"/>
              </a:rPr>
              <a:t> had been written as </a:t>
            </a:r>
            <a:r>
              <a:rPr lang="en-US" sz="2400" b="1" dirty="0">
                <a:solidFill>
                  <a:srgbClr val="0000FF"/>
                </a:solidFill>
                <a:latin typeface="Times New Roman" pitchFamily="18" charset="0"/>
                <a:cs typeface="Times New Roman" pitchFamily="18" charset="0"/>
              </a:rPr>
              <a:t>(1,N), </a:t>
            </a:r>
            <a:r>
              <a:rPr lang="en-US" sz="2400" dirty="0">
                <a:latin typeface="Times New Roman" pitchFamily="18" charset="0"/>
                <a:cs typeface="Times New Roman" pitchFamily="18" charset="0"/>
              </a:rPr>
              <a:t>there would be </a:t>
            </a:r>
            <a:r>
              <a:rPr lang="en-US" sz="2400" b="1" dirty="0">
                <a:solidFill>
                  <a:srgbClr val="CC0099"/>
                </a:solidFill>
                <a:latin typeface="Times New Roman" pitchFamily="18" charset="0"/>
                <a:cs typeface="Times New Roman" pitchFamily="18" charset="0"/>
              </a:rPr>
              <a:t>no upper limit</a:t>
            </a:r>
            <a:r>
              <a:rPr lang="en-US" sz="2400" dirty="0">
                <a:latin typeface="Times New Roman" pitchFamily="18" charset="0"/>
                <a:cs typeface="Times New Roman" pitchFamily="18" charset="0"/>
              </a:rPr>
              <a:t> to the</a:t>
            </a:r>
            <a:r>
              <a:rPr lang="en-US" sz="2400" b="1" dirty="0">
                <a:solidFill>
                  <a:srgbClr val="CC0099"/>
                </a:solidFill>
                <a:latin typeface="Times New Roman" pitchFamily="18" charset="0"/>
                <a:cs typeface="Times New Roman" pitchFamily="18" charset="0"/>
              </a:rPr>
              <a:t> number </a:t>
            </a:r>
            <a:r>
              <a:rPr lang="en-US" sz="2400" dirty="0">
                <a:latin typeface="Times New Roman" pitchFamily="18" charset="0"/>
                <a:cs typeface="Times New Roman" pitchFamily="18" charset="0"/>
              </a:rPr>
              <a:t>of </a:t>
            </a:r>
            <a:r>
              <a:rPr lang="en-US" sz="2400" b="1" dirty="0">
                <a:solidFill>
                  <a:srgbClr val="CC0099"/>
                </a:solidFill>
                <a:latin typeface="Times New Roman" pitchFamily="18" charset="0"/>
                <a:cs typeface="Times New Roman" pitchFamily="18" charset="0"/>
              </a:rPr>
              <a:t>classes</a:t>
            </a:r>
            <a:r>
              <a:rPr lang="en-US" sz="2400" dirty="0">
                <a:latin typeface="Times New Roman" pitchFamily="18" charset="0"/>
                <a:cs typeface="Times New Roman" pitchFamily="18" charset="0"/>
              </a:rPr>
              <a:t> a </a:t>
            </a:r>
            <a:r>
              <a:rPr lang="en-US" sz="2400" b="1" dirty="0">
                <a:latin typeface="Times New Roman" pitchFamily="18" charset="0"/>
                <a:cs typeface="Times New Roman" pitchFamily="18" charset="0"/>
              </a:rPr>
              <a:t>professor might teach.</a:t>
            </a:r>
          </a:p>
          <a:p>
            <a:pPr algn="just">
              <a:lnSpc>
                <a:spcPct val="150000"/>
              </a:lnSpc>
              <a:spcBef>
                <a:spcPts val="0"/>
              </a:spcBef>
              <a:buFont typeface="Wingdings" panose="05000000000000000000" pitchFamily="2" charset="2"/>
              <a:buChar char="Ø"/>
            </a:pPr>
            <a:r>
              <a:rPr lang="en-US" sz="2400" dirty="0">
                <a:latin typeface="Times New Roman" pitchFamily="18" charset="0"/>
                <a:cs typeface="Times New Roman" pitchFamily="18" charset="0"/>
              </a:rPr>
              <a:t>Similarly, the </a:t>
            </a:r>
            <a:r>
              <a:rPr lang="en-US" sz="2400" b="1" dirty="0">
                <a:solidFill>
                  <a:srgbClr val="0000FF"/>
                </a:solidFill>
                <a:latin typeface="Times New Roman" pitchFamily="18" charset="0"/>
                <a:cs typeface="Times New Roman" pitchFamily="18" charset="0"/>
              </a:rPr>
              <a:t>cardinality (1,1) </a:t>
            </a:r>
            <a:r>
              <a:rPr lang="en-US" sz="2400" dirty="0">
                <a:latin typeface="Times New Roman" pitchFamily="18" charset="0"/>
                <a:cs typeface="Times New Roman" pitchFamily="18" charset="0"/>
              </a:rPr>
              <a:t>written next to the </a:t>
            </a:r>
            <a:r>
              <a:rPr lang="en-US" sz="2400" b="1" dirty="0">
                <a:latin typeface="Times New Roman" pitchFamily="18" charset="0"/>
                <a:cs typeface="Times New Roman" pitchFamily="18" charset="0"/>
              </a:rPr>
              <a:t>PROFESSOR</a:t>
            </a:r>
            <a:r>
              <a:rPr lang="en-US" sz="2400" dirty="0">
                <a:latin typeface="Times New Roman" pitchFamily="18" charset="0"/>
                <a:cs typeface="Times New Roman" pitchFamily="18" charset="0"/>
              </a:rPr>
              <a:t> </a:t>
            </a:r>
            <a:r>
              <a:rPr lang="en-US" sz="2400" b="1" dirty="0">
                <a:solidFill>
                  <a:srgbClr val="CC0099"/>
                </a:solidFill>
                <a:latin typeface="Times New Roman" pitchFamily="18" charset="0"/>
                <a:cs typeface="Times New Roman" pitchFamily="18" charset="0"/>
              </a:rPr>
              <a:t>entity indicates </a:t>
            </a:r>
            <a:r>
              <a:rPr lang="en-US" sz="2400" dirty="0">
                <a:latin typeface="Times New Roman" pitchFamily="18" charset="0"/>
                <a:cs typeface="Times New Roman" pitchFamily="18" charset="0"/>
              </a:rPr>
              <a:t>that each </a:t>
            </a:r>
            <a:r>
              <a:rPr lang="en-US" sz="2400" b="1" dirty="0">
                <a:solidFill>
                  <a:srgbClr val="FF0000"/>
                </a:solidFill>
                <a:latin typeface="Times New Roman" pitchFamily="18" charset="0"/>
                <a:cs typeface="Times New Roman" pitchFamily="18" charset="0"/>
              </a:rPr>
              <a:t>CLASS</a:t>
            </a:r>
            <a:r>
              <a:rPr lang="en-US" sz="2400" dirty="0">
                <a:latin typeface="Times New Roman" pitchFamily="18" charset="0"/>
                <a:cs typeface="Times New Roman" pitchFamily="18" charset="0"/>
              </a:rPr>
              <a:t> is taught by </a:t>
            </a:r>
            <a:r>
              <a:rPr lang="en-US" sz="2400" b="1" dirty="0">
                <a:solidFill>
                  <a:srgbClr val="0000FF"/>
                </a:solidFill>
                <a:latin typeface="Times New Roman" pitchFamily="18" charset="0"/>
                <a:cs typeface="Times New Roman" pitchFamily="18" charset="0"/>
              </a:rPr>
              <a:t>one </a:t>
            </a:r>
            <a:r>
              <a:rPr lang="en-US" sz="2400" dirty="0">
                <a:latin typeface="Times New Roman" pitchFamily="18" charset="0"/>
                <a:cs typeface="Times New Roman" pitchFamily="18" charset="0"/>
              </a:rPr>
              <a:t>and</a:t>
            </a:r>
            <a:r>
              <a:rPr lang="en-US" sz="2400" b="1" dirty="0">
                <a:solidFill>
                  <a:srgbClr val="0000FF"/>
                </a:solidFill>
                <a:latin typeface="Times New Roman" pitchFamily="18" charset="0"/>
                <a:cs typeface="Times New Roman" pitchFamily="18" charset="0"/>
              </a:rPr>
              <a:t> only one </a:t>
            </a:r>
            <a:r>
              <a:rPr lang="en-US" sz="2400" dirty="0">
                <a:latin typeface="Times New Roman" pitchFamily="18" charset="0"/>
                <a:cs typeface="Times New Roman" pitchFamily="18" charset="0"/>
              </a:rPr>
              <a:t>PROFESSOR. </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That is, each </a:t>
            </a:r>
            <a:r>
              <a:rPr lang="en-US" sz="2400" b="1" dirty="0">
                <a:latin typeface="Times New Roman" pitchFamily="18" charset="0"/>
                <a:cs typeface="Times New Roman" pitchFamily="18" charset="0"/>
              </a:rPr>
              <a:t>CLASS</a:t>
            </a:r>
            <a:r>
              <a:rPr lang="en-US" sz="2400" dirty="0">
                <a:latin typeface="Times New Roman" pitchFamily="18" charset="0"/>
                <a:cs typeface="Times New Roman" pitchFamily="18" charset="0"/>
              </a:rPr>
              <a:t> </a:t>
            </a:r>
            <a:r>
              <a:rPr lang="en-US" sz="2400" b="1" dirty="0">
                <a:solidFill>
                  <a:srgbClr val="006600"/>
                </a:solidFill>
                <a:latin typeface="Times New Roman" pitchFamily="18" charset="0"/>
                <a:cs typeface="Times New Roman" pitchFamily="18" charset="0"/>
              </a:rPr>
              <a:t>entity occurrence </a:t>
            </a:r>
            <a:r>
              <a:rPr lang="en-US" sz="2400" dirty="0">
                <a:latin typeface="Times New Roman" pitchFamily="18" charset="0"/>
                <a:cs typeface="Times New Roman" pitchFamily="18" charset="0"/>
              </a:rPr>
              <a:t>is </a:t>
            </a:r>
            <a:r>
              <a:rPr lang="en-US" sz="2400" b="1" dirty="0">
                <a:latin typeface="Times New Roman" pitchFamily="18" charset="0"/>
                <a:cs typeface="Times New Roman" pitchFamily="18" charset="0"/>
              </a:rPr>
              <a:t>associated </a:t>
            </a:r>
            <a:r>
              <a:rPr lang="en-US" sz="2400" dirty="0">
                <a:latin typeface="Times New Roman" pitchFamily="18" charset="0"/>
                <a:cs typeface="Times New Roman" pitchFamily="18" charset="0"/>
              </a:rPr>
              <a:t>with</a:t>
            </a:r>
            <a:r>
              <a:rPr lang="en-US" sz="2400" b="1" dirty="0">
                <a:latin typeface="Times New Roman" pitchFamily="18" charset="0"/>
                <a:cs typeface="Times New Roman" pitchFamily="18" charset="0"/>
              </a:rPr>
              <a:t> </a:t>
            </a:r>
            <a:r>
              <a:rPr lang="en-US" sz="2400" b="1" dirty="0">
                <a:solidFill>
                  <a:srgbClr val="FF0000"/>
                </a:solidFill>
                <a:latin typeface="Times New Roman" pitchFamily="18" charset="0"/>
                <a:cs typeface="Times New Roman" pitchFamily="18" charset="0"/>
              </a:rPr>
              <a:t>one </a:t>
            </a:r>
            <a:r>
              <a:rPr lang="en-US" sz="2400" dirty="0">
                <a:latin typeface="Times New Roman" pitchFamily="18" charset="0"/>
                <a:cs typeface="Times New Roman" pitchFamily="18" charset="0"/>
              </a:rPr>
              <a:t>and </a:t>
            </a:r>
            <a:r>
              <a:rPr lang="en-US" sz="2400" b="1" dirty="0">
                <a:solidFill>
                  <a:srgbClr val="FF0000"/>
                </a:solidFill>
                <a:latin typeface="Times New Roman" pitchFamily="18" charset="0"/>
                <a:cs typeface="Times New Roman" pitchFamily="18" charset="0"/>
              </a:rPr>
              <a:t>only one entity occurrence </a:t>
            </a:r>
            <a:r>
              <a:rPr lang="en-US" sz="2400" dirty="0">
                <a:latin typeface="Times New Roman" pitchFamily="18" charset="0"/>
                <a:cs typeface="Times New Roman" pitchFamily="18" charset="0"/>
              </a:rPr>
              <a:t>in </a:t>
            </a:r>
            <a:r>
              <a:rPr lang="en-US" sz="2400" b="1" dirty="0">
                <a:latin typeface="Times New Roman" pitchFamily="18" charset="0"/>
                <a:cs typeface="Times New Roman" pitchFamily="18" charset="0"/>
              </a:rPr>
              <a:t>PROFESSOR</a:t>
            </a:r>
            <a:r>
              <a:rPr lang="en-US" sz="2400" dirty="0">
                <a:latin typeface="Times New Roman" pitchFamily="18" charset="0"/>
                <a:cs typeface="Times New Roman" pitchFamily="18" charset="0"/>
              </a:rPr>
              <a:t>.</a:t>
            </a:r>
          </a:p>
          <a:p>
            <a:pPr algn="just">
              <a:lnSpc>
                <a:spcPct val="150000"/>
              </a:lnSpc>
              <a:spcBef>
                <a:spcPts val="0"/>
              </a:spcBef>
            </a:pPr>
            <a:endParaRPr lang="en-US" sz="2600" b="1" dirty="0">
              <a:solidFill>
                <a:srgbClr val="0000FF"/>
              </a:solidFill>
              <a:latin typeface="Times New Roman" pitchFamily="18" charset="0"/>
              <a:cs typeface="Times New Roman" pitchFamily="18" charset="0"/>
            </a:endParaRPr>
          </a:p>
          <a:p>
            <a:pPr algn="just">
              <a:lnSpc>
                <a:spcPct val="150000"/>
              </a:lnSpc>
              <a:spcBef>
                <a:spcPts val="0"/>
              </a:spcBef>
            </a:pPr>
            <a:endParaRPr lang="en-US" sz="2600" dirty="0">
              <a:latin typeface="Times New Roman" pitchFamily="18" charset="0"/>
              <a:cs typeface="Times New Roman" pitchFamily="18" charset="0"/>
            </a:endParaRPr>
          </a:p>
          <a:p>
            <a:pPr algn="just">
              <a:lnSpc>
                <a:spcPct val="150000"/>
              </a:lnSpc>
              <a:spcBef>
                <a:spcPts val="0"/>
              </a:spcBef>
              <a:buFont typeface="Wingdings" pitchFamily="2" charset="2"/>
              <a:buChar char="§"/>
            </a:pPr>
            <a:endParaRPr lang="en-US" sz="2600" dirty="0">
              <a:latin typeface="Times New Roman" pitchFamily="18" charset="0"/>
              <a:cs typeface="Times New Roman" pitchFamily="18" charset="0"/>
            </a:endParaRPr>
          </a:p>
          <a:p>
            <a:pPr algn="just">
              <a:lnSpc>
                <a:spcPct val="150000"/>
              </a:lnSpc>
              <a:spcBef>
                <a:spcPts val="0"/>
              </a:spcBef>
              <a:buFont typeface="Wingdings" pitchFamily="2" charset="2"/>
              <a:buChar char="§"/>
            </a:pPr>
            <a:endParaRPr lang="en-US" sz="26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747CC6A-11F6-4E8E-BB53-41C3538DB086}" type="slidenum">
              <a:rPr lang="en-US" smtClean="0"/>
              <a:t>38</a:t>
            </a:fld>
            <a:endParaRPr lang="en-US"/>
          </a:p>
        </p:txBody>
      </p:sp>
      <p:grpSp>
        <p:nvGrpSpPr>
          <p:cNvPr id="10" name="Group 9"/>
          <p:cNvGrpSpPr/>
          <p:nvPr/>
        </p:nvGrpSpPr>
        <p:grpSpPr>
          <a:xfrm>
            <a:off x="4151086" y="3430814"/>
            <a:ext cx="7344228" cy="3290661"/>
            <a:chOff x="0" y="304800"/>
            <a:chExt cx="9156561" cy="4572000"/>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4800"/>
              <a:ext cx="9156561"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0900" y="2133600"/>
              <a:ext cx="876300" cy="537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599" y="2173864"/>
              <a:ext cx="660147" cy="416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 name="TextBox 3"/>
          <p:cNvSpPr txBox="1"/>
          <p:nvPr/>
        </p:nvSpPr>
        <p:spPr>
          <a:xfrm>
            <a:off x="0" y="5122636"/>
            <a:ext cx="4383314" cy="707886"/>
          </a:xfrm>
          <a:prstGeom prst="rect">
            <a:avLst/>
          </a:prstGeom>
          <a:noFill/>
        </p:spPr>
        <p:txBody>
          <a:bodyPr wrap="square" rtlCol="0">
            <a:spAutoFit/>
          </a:bodyPr>
          <a:lstStyle/>
          <a:p>
            <a:pPr marL="342900" indent="-342900">
              <a:buFont typeface="Wingdings" panose="05000000000000000000" pitchFamily="2" charset="2"/>
              <a:buChar char="§"/>
            </a:pPr>
            <a:r>
              <a:rPr lang="en-US" sz="2000" b="1" dirty="0">
                <a:solidFill>
                  <a:srgbClr val="0000FF"/>
                </a:solidFill>
                <a:latin typeface="Times New Roman" pitchFamily="18" charset="0"/>
                <a:cs typeface="Times New Roman" pitchFamily="18" charset="0"/>
              </a:rPr>
              <a:t>Figure 3.10. Cardinality in ERD</a:t>
            </a:r>
          </a:p>
          <a:p>
            <a:pPr marL="342900" indent="-342900">
              <a:buFont typeface="Wingdings" panose="05000000000000000000" pitchFamily="2" charset="2"/>
              <a:buChar char="§"/>
            </a:pPr>
            <a:endParaRPr lang="en-GB" sz="2000" dirty="0"/>
          </a:p>
        </p:txBody>
      </p:sp>
    </p:spTree>
    <p:extLst>
      <p:ext uri="{BB962C8B-B14F-4D97-AF65-F5344CB8AC3E}">
        <p14:creationId xmlns:p14="http://schemas.microsoft.com/office/powerpoint/2010/main" val="9214805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20675"/>
          </a:xfrm>
        </p:spPr>
        <p:txBody>
          <a:bodyPr>
            <a:noAutofit/>
          </a:bodyPr>
          <a:lstStyle/>
          <a:p>
            <a:pPr algn="ctr">
              <a:spcBef>
                <a:spcPts val="0"/>
              </a:spcBef>
            </a:pPr>
            <a:r>
              <a:rPr lang="en-US" sz="2800" b="1" dirty="0">
                <a:solidFill>
                  <a:srgbClr val="FF0000"/>
                </a:solidFill>
                <a:latin typeface="Times New Roman" pitchFamily="18" charset="0"/>
                <a:cs typeface="Times New Roman" pitchFamily="18" charset="0"/>
              </a:rPr>
              <a:t>Activity 1</a:t>
            </a:r>
            <a:endParaRPr lang="en-US" sz="2800" b="1" dirty="0">
              <a:solidFill>
                <a:srgbClr val="CC0099"/>
              </a:solidFill>
              <a:latin typeface="Times New Roman" pitchFamily="18" charset="0"/>
              <a:cs typeface="Times New Roman" pitchFamily="18" charset="0"/>
            </a:endParaRPr>
          </a:p>
        </p:txBody>
      </p:sp>
      <p:sp>
        <p:nvSpPr>
          <p:cNvPr id="3" name="Content Placeholder 2"/>
          <p:cNvSpPr>
            <a:spLocks noGrp="1"/>
          </p:cNvSpPr>
          <p:nvPr>
            <p:ph idx="1"/>
          </p:nvPr>
        </p:nvSpPr>
        <p:spPr>
          <a:xfrm>
            <a:off x="0" y="320675"/>
            <a:ext cx="12192000" cy="6537325"/>
          </a:xfrm>
        </p:spPr>
        <p:txBody>
          <a:bodyPr>
            <a:noAutofit/>
          </a:bodyPr>
          <a:lstStyle/>
          <a:p>
            <a:pPr marL="0" indent="0" algn="just">
              <a:lnSpc>
                <a:spcPct val="150000"/>
              </a:lnSpc>
              <a:spcBef>
                <a:spcPts val="0"/>
              </a:spcBef>
              <a:buNone/>
            </a:pPr>
            <a:r>
              <a:rPr lang="en-US" sz="2600" dirty="0">
                <a:latin typeface="Times New Roman" pitchFamily="18" charset="0"/>
                <a:cs typeface="Times New Roman" pitchFamily="18" charset="0"/>
              </a:rPr>
              <a:t>1. Read the following </a:t>
            </a:r>
            <a:r>
              <a:rPr lang="en-US" sz="2600" b="1" dirty="0">
                <a:latin typeface="Times New Roman" pitchFamily="18" charset="0"/>
                <a:cs typeface="Times New Roman" pitchFamily="18" charset="0"/>
              </a:rPr>
              <a:t>three business problems and build ER diagram.</a:t>
            </a:r>
          </a:p>
          <a:p>
            <a:pPr marL="514350" indent="-514350" algn="just">
              <a:lnSpc>
                <a:spcPct val="150000"/>
              </a:lnSpc>
              <a:spcBef>
                <a:spcPts val="0"/>
              </a:spcBef>
              <a:buAutoNum type="alphaUcPeriod"/>
            </a:pPr>
            <a:r>
              <a:rPr lang="en-US" sz="2600" dirty="0">
                <a:latin typeface="Times New Roman" pitchFamily="18" charset="0"/>
                <a:cs typeface="Times New Roman" pitchFamily="18" charset="0"/>
              </a:rPr>
              <a:t>A student record management system will have the following two basic data object categories with their own features or properties: Students will have an Id, Name, </a:t>
            </a:r>
            <a:r>
              <a:rPr lang="en-US" sz="2600" dirty="0" err="1">
                <a:latin typeface="Times New Roman" pitchFamily="18" charset="0"/>
                <a:cs typeface="Times New Roman" pitchFamily="18" charset="0"/>
              </a:rPr>
              <a:t>Dept</a:t>
            </a:r>
            <a:r>
              <a:rPr lang="en-US" sz="2600" dirty="0">
                <a:latin typeface="Times New Roman" pitchFamily="18" charset="0"/>
                <a:cs typeface="Times New Roman" pitchFamily="18" charset="0"/>
              </a:rPr>
              <a:t>, Age, GPA and Course will have an Id, Name, Credit Hours. Whenever a student enroll in a course in a specific Academic Year and Semester, the Student will have a grade for the course</a:t>
            </a:r>
          </a:p>
          <a:p>
            <a:pPr marL="514350" indent="-514350" algn="just">
              <a:lnSpc>
                <a:spcPct val="150000"/>
              </a:lnSpc>
              <a:spcBef>
                <a:spcPts val="0"/>
              </a:spcBef>
              <a:buAutoNum type="alphaUcPeriod"/>
            </a:pPr>
            <a:r>
              <a:rPr lang="en-US" sz="2600" dirty="0">
                <a:latin typeface="Times New Roman" pitchFamily="18" charset="0"/>
                <a:cs typeface="Times New Roman" pitchFamily="18" charset="0"/>
              </a:rPr>
              <a:t>A Personnel record management system will have the following two basic data object categories with their own features or properties: Employee will have an Id, Name, </a:t>
            </a:r>
            <a:r>
              <a:rPr lang="en-US" sz="2600" dirty="0" err="1">
                <a:latin typeface="Times New Roman" pitchFamily="18" charset="0"/>
                <a:cs typeface="Times New Roman" pitchFamily="18" charset="0"/>
              </a:rPr>
              <a:t>DoB</a:t>
            </a:r>
            <a:r>
              <a:rPr lang="en-US" sz="2600" dirty="0">
                <a:latin typeface="Times New Roman" pitchFamily="18" charset="0"/>
                <a:cs typeface="Times New Roman" pitchFamily="18" charset="0"/>
              </a:rPr>
              <a:t>,  Tel. Department will have an Id, Name, Location. Whenever an Employee is assigned in one Department, the duration of his stay in the respective department should be registered.</a:t>
            </a:r>
          </a:p>
          <a:p>
            <a:pPr marL="514350" indent="-514350" algn="just">
              <a:lnSpc>
                <a:spcPct val="150000"/>
              </a:lnSpc>
              <a:spcBef>
                <a:spcPts val="0"/>
              </a:spcBef>
              <a:buAutoNum type="alphaUcPeriod"/>
            </a:pPr>
            <a:endParaRPr lang="en-US" sz="26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747CC6A-11F6-4E8E-BB53-41C3538DB086}" type="slidenum">
              <a:rPr lang="en-US" smtClean="0"/>
              <a:t>39</a:t>
            </a:fld>
            <a:endParaRPr lang="en-US"/>
          </a:p>
        </p:txBody>
      </p:sp>
    </p:spTree>
    <p:extLst>
      <p:ext uri="{BB962C8B-B14F-4D97-AF65-F5344CB8AC3E}">
        <p14:creationId xmlns:p14="http://schemas.microsoft.com/office/powerpoint/2010/main" val="816666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90286"/>
          </a:xfrm>
        </p:spPr>
        <p:txBody>
          <a:bodyPr>
            <a:noAutofit/>
          </a:bodyPr>
          <a:lstStyle/>
          <a:p>
            <a:pPr algn="ctr">
              <a:lnSpc>
                <a:spcPct val="150000"/>
              </a:lnSpc>
              <a:spcBef>
                <a:spcPts val="0"/>
              </a:spcBef>
            </a:pPr>
            <a:r>
              <a:rPr lang="en-US" altLang="en-US" sz="2800" b="1" dirty="0">
                <a:solidFill>
                  <a:srgbClr val="FF0000"/>
                </a:solidFill>
                <a:latin typeface="Times New Roman" panose="02020603050405020304" pitchFamily="18" charset="0"/>
                <a:cs typeface="Times New Roman" panose="02020603050405020304" pitchFamily="18" charset="0"/>
              </a:rPr>
              <a:t>3.2 Conceptual Database Design----</a:t>
            </a:r>
          </a:p>
        </p:txBody>
      </p:sp>
      <p:sp>
        <p:nvSpPr>
          <p:cNvPr id="3" name="Content Placeholder 2"/>
          <p:cNvSpPr>
            <a:spLocks noGrp="1"/>
          </p:cNvSpPr>
          <p:nvPr>
            <p:ph idx="1"/>
          </p:nvPr>
        </p:nvSpPr>
        <p:spPr>
          <a:xfrm>
            <a:off x="0" y="406400"/>
            <a:ext cx="12192000" cy="6589486"/>
          </a:xfrm>
        </p:spPr>
        <p:txBody>
          <a:bodyPr>
            <a:noAutofit/>
          </a:bodyPr>
          <a:lstStyle/>
          <a:p>
            <a:pPr algn="just">
              <a:lnSpc>
                <a:spcPct val="150000"/>
              </a:lnSpc>
              <a:spcBef>
                <a:spcPts val="0"/>
              </a:spcBef>
              <a:buFont typeface="Wingdings" pitchFamily="2" charset="2"/>
              <a:buChar char="§"/>
            </a:pPr>
            <a:r>
              <a:rPr lang="en-US" sz="2900" dirty="0">
                <a:latin typeface="Times New Roman" pitchFamily="18" charset="0"/>
                <a:cs typeface="Times New Roman" pitchFamily="18" charset="0"/>
              </a:rPr>
              <a:t>Construct the </a:t>
            </a:r>
            <a:r>
              <a:rPr lang="en-US" sz="2900" b="1" dirty="0">
                <a:solidFill>
                  <a:srgbClr val="00B050"/>
                </a:solidFill>
                <a:latin typeface="Times New Roman" pitchFamily="18" charset="0"/>
                <a:cs typeface="Times New Roman" pitchFamily="18" charset="0"/>
              </a:rPr>
              <a:t>organizational </a:t>
            </a:r>
            <a:r>
              <a:rPr lang="en-US" sz="2900" dirty="0">
                <a:latin typeface="Times New Roman" pitchFamily="18" charset="0"/>
                <a:cs typeface="Times New Roman" pitchFamily="18" charset="0"/>
              </a:rPr>
              <a:t>and</a:t>
            </a:r>
            <a:r>
              <a:rPr lang="en-US" sz="2900" b="1" dirty="0">
                <a:solidFill>
                  <a:srgbClr val="00B050"/>
                </a:solidFill>
                <a:latin typeface="Times New Roman" pitchFamily="18" charset="0"/>
                <a:cs typeface="Times New Roman" pitchFamily="18" charset="0"/>
              </a:rPr>
              <a:t> user data requirements </a:t>
            </a:r>
            <a:r>
              <a:rPr lang="en-US" sz="2900" b="1" dirty="0">
                <a:solidFill>
                  <a:srgbClr val="0000FF"/>
                </a:solidFill>
                <a:latin typeface="Times New Roman" pitchFamily="18" charset="0"/>
                <a:cs typeface="Times New Roman" pitchFamily="18" charset="0"/>
              </a:rPr>
              <a:t>discovered </a:t>
            </a:r>
            <a:r>
              <a:rPr lang="en-US" sz="2900" dirty="0">
                <a:latin typeface="Times New Roman" pitchFamily="18" charset="0"/>
                <a:cs typeface="Times New Roman" pitchFamily="18" charset="0"/>
              </a:rPr>
              <a:t>and</a:t>
            </a:r>
            <a:r>
              <a:rPr lang="en-US" sz="2900" b="1" dirty="0">
                <a:solidFill>
                  <a:srgbClr val="0000FF"/>
                </a:solidFill>
                <a:latin typeface="Times New Roman" pitchFamily="18" charset="0"/>
                <a:cs typeface="Times New Roman" pitchFamily="18" charset="0"/>
              </a:rPr>
              <a:t> analyzed </a:t>
            </a:r>
            <a:r>
              <a:rPr lang="en-US" sz="2900" dirty="0">
                <a:latin typeface="Times New Roman" pitchFamily="18" charset="0"/>
                <a:cs typeface="Times New Roman" pitchFamily="18" charset="0"/>
              </a:rPr>
              <a:t>during requirement analysis.</a:t>
            </a:r>
          </a:p>
          <a:p>
            <a:pPr algn="just">
              <a:lnSpc>
                <a:spcPct val="150000"/>
              </a:lnSpc>
              <a:spcBef>
                <a:spcPts val="0"/>
              </a:spcBef>
              <a:buFont typeface="Wingdings" pitchFamily="2" charset="2"/>
              <a:buChar char="§"/>
            </a:pPr>
            <a:r>
              <a:rPr lang="en-US" sz="2900" dirty="0">
                <a:latin typeface="Times New Roman" pitchFamily="18" charset="0"/>
                <a:cs typeface="Times New Roman" pitchFamily="18" charset="0"/>
              </a:rPr>
              <a:t>It is the process of </a:t>
            </a:r>
            <a:r>
              <a:rPr lang="en-US" sz="2900" b="1" dirty="0">
                <a:solidFill>
                  <a:srgbClr val="CC0099"/>
                </a:solidFill>
                <a:latin typeface="Times New Roman" pitchFamily="18" charset="0"/>
                <a:cs typeface="Times New Roman" pitchFamily="18" charset="0"/>
              </a:rPr>
              <a:t>constructing </a:t>
            </a:r>
            <a:r>
              <a:rPr lang="en-US" sz="2900" dirty="0">
                <a:latin typeface="Times New Roman" pitchFamily="18" charset="0"/>
                <a:cs typeface="Times New Roman" pitchFamily="18" charset="0"/>
              </a:rPr>
              <a:t>a</a:t>
            </a:r>
            <a:r>
              <a:rPr lang="en-US" sz="2900" b="1" dirty="0">
                <a:solidFill>
                  <a:srgbClr val="CC0099"/>
                </a:solidFill>
                <a:latin typeface="Times New Roman" pitchFamily="18" charset="0"/>
                <a:cs typeface="Times New Roman" pitchFamily="18" charset="0"/>
              </a:rPr>
              <a:t> model </a:t>
            </a:r>
            <a:r>
              <a:rPr lang="en-US" sz="2900" dirty="0">
                <a:latin typeface="Times New Roman" pitchFamily="18" charset="0"/>
                <a:cs typeface="Times New Roman" pitchFamily="18" charset="0"/>
              </a:rPr>
              <a:t>of the </a:t>
            </a:r>
            <a:r>
              <a:rPr lang="en-US" sz="2900" b="1" dirty="0">
                <a:solidFill>
                  <a:srgbClr val="CC0099"/>
                </a:solidFill>
                <a:latin typeface="Times New Roman" pitchFamily="18" charset="0"/>
                <a:cs typeface="Times New Roman" pitchFamily="18" charset="0"/>
              </a:rPr>
              <a:t>information </a:t>
            </a:r>
            <a:r>
              <a:rPr lang="en-US" sz="2900" dirty="0">
                <a:latin typeface="Times New Roman" pitchFamily="18" charset="0"/>
                <a:cs typeface="Times New Roman" pitchFamily="18" charset="0"/>
              </a:rPr>
              <a:t>used in an enterprise.</a:t>
            </a:r>
          </a:p>
          <a:p>
            <a:pPr algn="just">
              <a:lnSpc>
                <a:spcPct val="150000"/>
              </a:lnSpc>
              <a:spcBef>
                <a:spcPts val="0"/>
              </a:spcBef>
              <a:buFont typeface="Wingdings" pitchFamily="2" charset="2"/>
              <a:buChar char="§"/>
            </a:pPr>
            <a:r>
              <a:rPr lang="en-US" sz="2900" dirty="0">
                <a:latin typeface="Times New Roman" pitchFamily="18" charset="0"/>
                <a:cs typeface="Times New Roman" pitchFamily="18" charset="0"/>
              </a:rPr>
              <a:t>Conceptual database design is used as </a:t>
            </a:r>
            <a:r>
              <a:rPr lang="en-US" sz="2900" b="1" dirty="0">
                <a:solidFill>
                  <a:srgbClr val="0000FF"/>
                </a:solidFill>
                <a:latin typeface="Times New Roman" pitchFamily="18" charset="0"/>
                <a:cs typeface="Times New Roman" pitchFamily="18" charset="0"/>
              </a:rPr>
              <a:t>input</a:t>
            </a:r>
            <a:r>
              <a:rPr lang="en-US" sz="2900" dirty="0">
                <a:latin typeface="Times New Roman" pitchFamily="18" charset="0"/>
                <a:cs typeface="Times New Roman" pitchFamily="18" charset="0"/>
              </a:rPr>
              <a:t> or </a:t>
            </a:r>
            <a:r>
              <a:rPr lang="en-US" sz="2900" b="1" dirty="0">
                <a:solidFill>
                  <a:srgbClr val="0000FF"/>
                </a:solidFill>
                <a:latin typeface="Times New Roman" pitchFamily="18" charset="0"/>
                <a:cs typeface="Times New Roman" pitchFamily="18" charset="0"/>
              </a:rPr>
              <a:t>source </a:t>
            </a:r>
            <a:r>
              <a:rPr lang="en-US" sz="2900" dirty="0">
                <a:latin typeface="Times New Roman" pitchFamily="18" charset="0"/>
                <a:cs typeface="Times New Roman" pitchFamily="18" charset="0"/>
              </a:rPr>
              <a:t>of</a:t>
            </a:r>
            <a:r>
              <a:rPr lang="en-US" sz="2900" b="1" dirty="0">
                <a:solidFill>
                  <a:srgbClr val="0000FF"/>
                </a:solidFill>
                <a:latin typeface="Times New Roman" pitchFamily="18" charset="0"/>
                <a:cs typeface="Times New Roman" pitchFamily="18" charset="0"/>
              </a:rPr>
              <a:t> information </a:t>
            </a:r>
            <a:r>
              <a:rPr lang="en-US" sz="2900" dirty="0">
                <a:latin typeface="Times New Roman" pitchFamily="18" charset="0"/>
                <a:cs typeface="Times New Roman" pitchFamily="18" charset="0"/>
              </a:rPr>
              <a:t>for the </a:t>
            </a:r>
            <a:r>
              <a:rPr lang="en-US" sz="2900" b="1" dirty="0">
                <a:solidFill>
                  <a:srgbClr val="0000FF"/>
                </a:solidFill>
                <a:latin typeface="Times New Roman" pitchFamily="18" charset="0"/>
                <a:cs typeface="Times New Roman" pitchFamily="18" charset="0"/>
              </a:rPr>
              <a:t>logical database design </a:t>
            </a:r>
            <a:r>
              <a:rPr lang="en-US" sz="2900" dirty="0">
                <a:latin typeface="Times New Roman" pitchFamily="18" charset="0"/>
                <a:cs typeface="Times New Roman" pitchFamily="18" charset="0"/>
              </a:rPr>
              <a:t>phase.</a:t>
            </a:r>
          </a:p>
          <a:p>
            <a:pPr algn="just">
              <a:lnSpc>
                <a:spcPct val="150000"/>
              </a:lnSpc>
              <a:spcBef>
                <a:spcPts val="0"/>
              </a:spcBef>
              <a:buFont typeface="Wingdings" pitchFamily="2" charset="2"/>
              <a:buChar char="§"/>
            </a:pPr>
            <a:r>
              <a:rPr lang="en-US" sz="2900" dirty="0">
                <a:latin typeface="Times New Roman" pitchFamily="18" charset="0"/>
                <a:cs typeface="Times New Roman" pitchFamily="18" charset="0"/>
              </a:rPr>
              <a:t>It is a database design phase which is </a:t>
            </a:r>
            <a:r>
              <a:rPr lang="en-US" sz="2900" b="1" dirty="0">
                <a:latin typeface="Times New Roman" pitchFamily="18" charset="0"/>
                <a:cs typeface="Times New Roman" pitchFamily="18" charset="0"/>
              </a:rPr>
              <a:t>independent</a:t>
            </a:r>
            <a:r>
              <a:rPr lang="en-US" sz="2900" dirty="0">
                <a:latin typeface="Times New Roman" pitchFamily="18" charset="0"/>
                <a:cs typeface="Times New Roman" pitchFamily="18" charset="0"/>
              </a:rPr>
              <a:t> of all </a:t>
            </a:r>
            <a:r>
              <a:rPr lang="en-US" sz="2900" b="1" dirty="0">
                <a:latin typeface="Times New Roman" pitchFamily="18" charset="0"/>
                <a:cs typeface="Times New Roman" pitchFamily="18" charset="0"/>
              </a:rPr>
              <a:t>physical</a:t>
            </a:r>
            <a:r>
              <a:rPr lang="en-US" sz="2900" dirty="0">
                <a:latin typeface="Times New Roman" pitchFamily="18" charset="0"/>
                <a:cs typeface="Times New Roman" pitchFamily="18" charset="0"/>
              </a:rPr>
              <a:t> </a:t>
            </a:r>
            <a:r>
              <a:rPr lang="en-US" sz="2900" b="1" dirty="0">
                <a:latin typeface="Times New Roman" pitchFamily="18" charset="0"/>
                <a:cs typeface="Times New Roman" pitchFamily="18" charset="0"/>
              </a:rPr>
              <a:t>considerations</a:t>
            </a:r>
            <a:r>
              <a:rPr lang="en-US" sz="2900" dirty="0">
                <a:latin typeface="Times New Roman" pitchFamily="18" charset="0"/>
                <a:cs typeface="Times New Roman" pitchFamily="18" charset="0"/>
              </a:rPr>
              <a:t> (DBMS, OS, . . . ).</a:t>
            </a:r>
          </a:p>
          <a:p>
            <a:pPr algn="just">
              <a:lnSpc>
                <a:spcPct val="150000"/>
              </a:lnSpc>
              <a:spcBef>
                <a:spcPts val="0"/>
              </a:spcBef>
              <a:buFont typeface="Wingdings" pitchFamily="2" charset="2"/>
              <a:buChar char="§"/>
            </a:pPr>
            <a:r>
              <a:rPr lang="en-US" altLang="en-US" sz="2900" dirty="0">
                <a:latin typeface="Times New Roman" panose="02020603050405020304" pitchFamily="18" charset="0"/>
                <a:cs typeface="Times New Roman" panose="02020603050405020304" pitchFamily="18" charset="0"/>
              </a:rPr>
              <a:t>Use the Entity Relationship (ER) model to develop a high level description of the data </a:t>
            </a:r>
            <a:r>
              <a:rPr lang="en-US" sz="2900" dirty="0">
                <a:latin typeface="Times New Roman" pitchFamily="18" charset="0"/>
                <a:cs typeface="Times New Roman" pitchFamily="18" charset="0"/>
              </a:rPr>
              <a:t>(conceptual level, conceptual schema).</a:t>
            </a:r>
          </a:p>
        </p:txBody>
      </p:sp>
      <p:sp>
        <p:nvSpPr>
          <p:cNvPr id="4" name="Slide Number Placeholder 3"/>
          <p:cNvSpPr>
            <a:spLocks noGrp="1"/>
          </p:cNvSpPr>
          <p:nvPr>
            <p:ph type="sldNum" sz="quarter" idx="12"/>
          </p:nvPr>
        </p:nvSpPr>
        <p:spPr/>
        <p:txBody>
          <a:bodyPr/>
          <a:lstStyle/>
          <a:p>
            <a:fld id="{B1425EC7-0A61-4F27-A72D-EAE5D0C457C9}" type="slidenum">
              <a:rPr lang="en-GB" smtClean="0"/>
              <a:t>4</a:t>
            </a:fld>
            <a:endParaRPr lang="en-GB"/>
          </a:p>
        </p:txBody>
      </p:sp>
    </p:spTree>
    <p:extLst>
      <p:ext uri="{BB962C8B-B14F-4D97-AF65-F5344CB8AC3E}">
        <p14:creationId xmlns:p14="http://schemas.microsoft.com/office/powerpoint/2010/main" val="17716832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20675"/>
          </a:xfrm>
        </p:spPr>
        <p:txBody>
          <a:bodyPr>
            <a:noAutofit/>
          </a:bodyPr>
          <a:lstStyle/>
          <a:p>
            <a:pPr algn="ctr">
              <a:spcBef>
                <a:spcPts val="0"/>
              </a:spcBef>
            </a:pPr>
            <a:r>
              <a:rPr lang="en-US" sz="2800" b="1" dirty="0">
                <a:solidFill>
                  <a:srgbClr val="FF0000"/>
                </a:solidFill>
                <a:latin typeface="Times New Roman" pitchFamily="18" charset="0"/>
                <a:cs typeface="Times New Roman" pitchFamily="18" charset="0"/>
              </a:rPr>
              <a:t>Activity 1</a:t>
            </a:r>
            <a:endParaRPr lang="en-US" sz="2800" b="1" dirty="0">
              <a:solidFill>
                <a:srgbClr val="CC0099"/>
              </a:solidFill>
              <a:latin typeface="Times New Roman" pitchFamily="18" charset="0"/>
              <a:cs typeface="Times New Roman" pitchFamily="18" charset="0"/>
            </a:endParaRPr>
          </a:p>
        </p:txBody>
      </p:sp>
      <p:sp>
        <p:nvSpPr>
          <p:cNvPr id="3" name="Content Placeholder 2"/>
          <p:cNvSpPr>
            <a:spLocks noGrp="1"/>
          </p:cNvSpPr>
          <p:nvPr>
            <p:ph idx="1"/>
          </p:nvPr>
        </p:nvSpPr>
        <p:spPr>
          <a:xfrm>
            <a:off x="0" y="320675"/>
            <a:ext cx="12192000" cy="6537325"/>
          </a:xfrm>
        </p:spPr>
        <p:txBody>
          <a:bodyPr>
            <a:noAutofit/>
          </a:bodyPr>
          <a:lstStyle/>
          <a:p>
            <a:pPr marL="449263" indent="-449263" algn="just">
              <a:lnSpc>
                <a:spcPct val="150000"/>
              </a:lnSpc>
              <a:spcBef>
                <a:spcPts val="0"/>
              </a:spcBef>
              <a:buNone/>
            </a:pPr>
            <a:r>
              <a:rPr lang="en-US" sz="2700" dirty="0">
                <a:latin typeface="Times New Roman" pitchFamily="18" charset="0"/>
                <a:cs typeface="Times New Roman" pitchFamily="18" charset="0"/>
              </a:rPr>
              <a:t>C. </a:t>
            </a:r>
            <a:r>
              <a:rPr lang="en-US" sz="2700" dirty="0">
                <a:latin typeface="Times New Roman" pitchFamily="18" charset="0"/>
              </a:rPr>
              <a:t>A company database needs to store information about employees (</a:t>
            </a:r>
            <a:r>
              <a:rPr lang="en-US" sz="2700" dirty="0" err="1">
                <a:latin typeface="Times New Roman" pitchFamily="18" charset="0"/>
              </a:rPr>
              <a:t>identifyied</a:t>
            </a:r>
            <a:r>
              <a:rPr lang="en-US" sz="2700" dirty="0">
                <a:latin typeface="Times New Roman" pitchFamily="18" charset="0"/>
              </a:rPr>
              <a:t> by </a:t>
            </a:r>
            <a:r>
              <a:rPr lang="en-US" sz="2700" dirty="0" err="1">
                <a:latin typeface="Times New Roman" pitchFamily="18" charset="0"/>
              </a:rPr>
              <a:t>ssn</a:t>
            </a:r>
            <a:r>
              <a:rPr lang="en-US" sz="2700" dirty="0">
                <a:latin typeface="Times New Roman" pitchFamily="18" charset="0"/>
              </a:rPr>
              <a:t>, with salary and phone as attributes); departments (identified by </a:t>
            </a:r>
            <a:r>
              <a:rPr lang="en-US" sz="2700" dirty="0" err="1">
                <a:latin typeface="Times New Roman" pitchFamily="18" charset="0"/>
              </a:rPr>
              <a:t>dno</a:t>
            </a:r>
            <a:r>
              <a:rPr lang="en-US" sz="2700" dirty="0">
                <a:latin typeface="Times New Roman" pitchFamily="18" charset="0"/>
              </a:rPr>
              <a:t>, with </a:t>
            </a:r>
            <a:r>
              <a:rPr lang="en-US" sz="2700" dirty="0" err="1">
                <a:latin typeface="Times New Roman" pitchFamily="18" charset="0"/>
              </a:rPr>
              <a:t>dname</a:t>
            </a:r>
            <a:r>
              <a:rPr lang="en-US" sz="2700" dirty="0">
                <a:latin typeface="Times New Roman" pitchFamily="18" charset="0"/>
              </a:rPr>
              <a:t> and budget as attributes); and children of employees (with name and age as attributes). Employees work in departments; each department is managed by an employee; a child must be identified uniquely by name when the parent (who is an employee; assume that only one parent works for the company) is known.  We are not interested in information about a child once the parent leaves the company.</a:t>
            </a:r>
          </a:p>
          <a:p>
            <a:pPr algn="just">
              <a:lnSpc>
                <a:spcPct val="150000"/>
              </a:lnSpc>
              <a:spcBef>
                <a:spcPts val="0"/>
              </a:spcBef>
              <a:buFont typeface="Wingdings" panose="05000000000000000000" pitchFamily="2" charset="2"/>
              <a:buChar char="§"/>
            </a:pPr>
            <a:r>
              <a:rPr lang="en-US" sz="2700" dirty="0">
                <a:latin typeface="Times New Roman" pitchFamily="18" charset="0"/>
              </a:rPr>
              <a:t>Based on this business scenario in C, identify, entities, attributes of each entity and the relation ship between entities. Draw ER diagram and shows the cardinality between entities.</a:t>
            </a:r>
          </a:p>
          <a:p>
            <a:pPr marL="0" indent="0" algn="just">
              <a:lnSpc>
                <a:spcPct val="150000"/>
              </a:lnSpc>
              <a:spcBef>
                <a:spcPts val="0"/>
              </a:spcBef>
              <a:buNone/>
            </a:pPr>
            <a:endParaRPr lang="en-US" sz="2700" dirty="0">
              <a:latin typeface="Times New Roman" pitchFamily="18" charset="0"/>
            </a:endParaRPr>
          </a:p>
          <a:p>
            <a:pPr marL="514350" indent="-514350" algn="just">
              <a:lnSpc>
                <a:spcPct val="150000"/>
              </a:lnSpc>
              <a:spcBef>
                <a:spcPts val="0"/>
              </a:spcBef>
              <a:buAutoNum type="alphaUcPeriod"/>
            </a:pPr>
            <a:endParaRPr lang="en-US" sz="27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747CC6A-11F6-4E8E-BB53-41C3538DB086}" type="slidenum">
              <a:rPr lang="en-US" smtClean="0"/>
              <a:t>40</a:t>
            </a:fld>
            <a:endParaRPr lang="en-US"/>
          </a:p>
        </p:txBody>
      </p:sp>
    </p:spTree>
    <p:extLst>
      <p:ext uri="{BB962C8B-B14F-4D97-AF65-F5344CB8AC3E}">
        <p14:creationId xmlns:p14="http://schemas.microsoft.com/office/powerpoint/2010/main" val="5600381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20675"/>
          </a:xfrm>
        </p:spPr>
        <p:txBody>
          <a:bodyPr>
            <a:noAutofit/>
          </a:bodyPr>
          <a:lstStyle/>
          <a:p>
            <a:pPr algn="ctr">
              <a:spcBef>
                <a:spcPts val="0"/>
              </a:spcBef>
            </a:pPr>
            <a:r>
              <a:rPr lang="en-US" sz="2800" b="1" dirty="0">
                <a:solidFill>
                  <a:srgbClr val="FF0000"/>
                </a:solidFill>
                <a:latin typeface="Times New Roman" pitchFamily="18" charset="0"/>
                <a:cs typeface="Times New Roman" pitchFamily="18" charset="0"/>
              </a:rPr>
              <a:t>3.3 Relationship Participation</a:t>
            </a:r>
            <a:endParaRPr lang="en-US" sz="2800" b="1" dirty="0">
              <a:solidFill>
                <a:srgbClr val="CC0099"/>
              </a:solidFill>
              <a:latin typeface="Times New Roman" pitchFamily="18" charset="0"/>
              <a:cs typeface="Times New Roman" pitchFamily="18" charset="0"/>
            </a:endParaRPr>
          </a:p>
        </p:txBody>
      </p:sp>
      <p:sp>
        <p:nvSpPr>
          <p:cNvPr id="3" name="Content Placeholder 2"/>
          <p:cNvSpPr>
            <a:spLocks noGrp="1"/>
          </p:cNvSpPr>
          <p:nvPr>
            <p:ph idx="1"/>
          </p:nvPr>
        </p:nvSpPr>
        <p:spPr>
          <a:xfrm>
            <a:off x="0" y="320675"/>
            <a:ext cx="12192000" cy="6537325"/>
          </a:xfrm>
        </p:spPr>
        <p:txBody>
          <a:bodyPr>
            <a:noAutofit/>
          </a:bodyPr>
          <a:lstStyle/>
          <a:p>
            <a:pPr algn="just">
              <a:lnSpc>
                <a:spcPct val="150000"/>
              </a:lnSpc>
              <a:spcBef>
                <a:spcPts val="0"/>
              </a:spcBef>
              <a:buFont typeface="Wingdings" panose="05000000000000000000" pitchFamily="2" charset="2"/>
              <a:buChar char="§"/>
            </a:pPr>
            <a:r>
              <a:rPr lang="en-US" sz="2600" b="1" dirty="0">
                <a:solidFill>
                  <a:srgbClr val="0000FF"/>
                </a:solidFill>
                <a:latin typeface="Times New Roman" pitchFamily="18" charset="0"/>
                <a:cs typeface="Times New Roman" pitchFamily="18" charset="0"/>
              </a:rPr>
              <a:t>Participation</a:t>
            </a:r>
            <a:r>
              <a:rPr lang="en-US" sz="2600" dirty="0">
                <a:latin typeface="Times New Roman" pitchFamily="18" charset="0"/>
                <a:cs typeface="Times New Roman" pitchFamily="18" charset="0"/>
              </a:rPr>
              <a:t> in an </a:t>
            </a:r>
            <a:r>
              <a:rPr lang="en-US" sz="2600" b="1" dirty="0">
                <a:latin typeface="Times New Roman" pitchFamily="18" charset="0"/>
                <a:cs typeface="Times New Roman" pitchFamily="18" charset="0"/>
              </a:rPr>
              <a:t>entity relationship </a:t>
            </a:r>
            <a:r>
              <a:rPr lang="en-US" sz="2600" dirty="0">
                <a:latin typeface="Times New Roman" pitchFamily="18" charset="0"/>
                <a:cs typeface="Times New Roman" pitchFamily="18" charset="0"/>
              </a:rPr>
              <a:t>is either </a:t>
            </a:r>
            <a:r>
              <a:rPr lang="en-US" sz="2600" b="1" dirty="0">
                <a:solidFill>
                  <a:srgbClr val="0000FF"/>
                </a:solidFill>
                <a:latin typeface="Times New Roman" pitchFamily="18" charset="0"/>
                <a:cs typeface="Times New Roman" pitchFamily="18" charset="0"/>
              </a:rPr>
              <a:t>optional (partial participation)  </a:t>
            </a:r>
            <a:r>
              <a:rPr lang="en-US" sz="2600" dirty="0">
                <a:latin typeface="Times New Roman" pitchFamily="18" charset="0"/>
                <a:cs typeface="Times New Roman" pitchFamily="18" charset="0"/>
              </a:rPr>
              <a:t>or</a:t>
            </a:r>
            <a:r>
              <a:rPr lang="en-US" sz="2600" b="1" dirty="0">
                <a:solidFill>
                  <a:srgbClr val="0000FF"/>
                </a:solidFill>
                <a:latin typeface="Times New Roman" pitchFamily="18" charset="0"/>
                <a:cs typeface="Times New Roman" pitchFamily="18" charset="0"/>
              </a:rPr>
              <a:t> </a:t>
            </a:r>
            <a:r>
              <a:rPr lang="en-US" sz="2600" b="1" dirty="0">
                <a:solidFill>
                  <a:srgbClr val="FF0000"/>
                </a:solidFill>
                <a:latin typeface="Times New Roman" pitchFamily="18" charset="0"/>
                <a:cs typeface="Times New Roman" pitchFamily="18" charset="0"/>
              </a:rPr>
              <a:t>mandatory (total participation)</a:t>
            </a:r>
            <a:r>
              <a:rPr lang="en-US" sz="2600" dirty="0">
                <a:solidFill>
                  <a:srgbClr val="FF0000"/>
                </a:solidFill>
                <a:latin typeface="Times New Roman" pitchFamily="18" charset="0"/>
                <a:cs typeface="Times New Roman" pitchFamily="18" charset="0"/>
              </a:rPr>
              <a:t>. </a:t>
            </a:r>
          </a:p>
          <a:p>
            <a:pPr algn="just">
              <a:lnSpc>
                <a:spcPct val="150000"/>
              </a:lnSpc>
              <a:spcBef>
                <a:spcPts val="0"/>
              </a:spcBef>
              <a:buFont typeface="Wingdings" panose="05000000000000000000" pitchFamily="2" charset="2"/>
              <a:buChar char="ü"/>
            </a:pPr>
            <a:r>
              <a:rPr lang="en-US" sz="2600" dirty="0">
                <a:latin typeface="Times New Roman" pitchFamily="18" charset="0"/>
                <a:cs typeface="Times New Roman" pitchFamily="18" charset="0"/>
              </a:rPr>
              <a:t>Recall that </a:t>
            </a:r>
            <a:r>
              <a:rPr lang="en-US" sz="2600" b="1" dirty="0">
                <a:latin typeface="Times New Roman" pitchFamily="18" charset="0"/>
                <a:cs typeface="Times New Roman" pitchFamily="18" charset="0"/>
              </a:rPr>
              <a:t>relationships</a:t>
            </a:r>
            <a:r>
              <a:rPr lang="en-US" sz="2600" dirty="0">
                <a:latin typeface="Times New Roman" pitchFamily="18" charset="0"/>
                <a:cs typeface="Times New Roman" pitchFamily="18" charset="0"/>
              </a:rPr>
              <a:t> are </a:t>
            </a:r>
            <a:r>
              <a:rPr lang="en-US" sz="2600" b="1" dirty="0">
                <a:solidFill>
                  <a:srgbClr val="0000FF"/>
                </a:solidFill>
                <a:latin typeface="Times New Roman" pitchFamily="18" charset="0"/>
                <a:cs typeface="Times New Roman" pitchFamily="18" charset="0"/>
              </a:rPr>
              <a:t>bidirectional</a:t>
            </a:r>
            <a:r>
              <a:rPr lang="en-US" sz="2600" dirty="0">
                <a:latin typeface="Times New Roman" pitchFamily="18" charset="0"/>
                <a:cs typeface="Times New Roman" pitchFamily="18" charset="0"/>
              </a:rPr>
              <a:t>; that is, they </a:t>
            </a:r>
            <a:r>
              <a:rPr lang="en-US" sz="2600" b="1" dirty="0">
                <a:solidFill>
                  <a:srgbClr val="FF0000"/>
                </a:solidFill>
                <a:latin typeface="Times New Roman" pitchFamily="18" charset="0"/>
                <a:cs typeface="Times New Roman" pitchFamily="18" charset="0"/>
              </a:rPr>
              <a:t>operate </a:t>
            </a:r>
            <a:r>
              <a:rPr lang="en-US" sz="2600" dirty="0">
                <a:latin typeface="Times New Roman" pitchFamily="18" charset="0"/>
                <a:cs typeface="Times New Roman" pitchFamily="18" charset="0"/>
              </a:rPr>
              <a:t>in both </a:t>
            </a:r>
            <a:r>
              <a:rPr lang="en-US" sz="2600" b="1" dirty="0">
                <a:solidFill>
                  <a:srgbClr val="FF0000"/>
                </a:solidFill>
                <a:latin typeface="Times New Roman" pitchFamily="18" charset="0"/>
                <a:cs typeface="Times New Roman" pitchFamily="18" charset="0"/>
              </a:rPr>
              <a:t>directions</a:t>
            </a:r>
            <a:r>
              <a:rPr lang="en-US" sz="2600" dirty="0">
                <a:latin typeface="Times New Roman" pitchFamily="18" charset="0"/>
                <a:cs typeface="Times New Roman" pitchFamily="18" charset="0"/>
              </a:rPr>
              <a:t>. </a:t>
            </a:r>
          </a:p>
          <a:p>
            <a:pPr algn="just">
              <a:lnSpc>
                <a:spcPct val="150000"/>
              </a:lnSpc>
              <a:spcBef>
                <a:spcPts val="0"/>
              </a:spcBef>
              <a:buFont typeface="Wingdings" panose="05000000000000000000" pitchFamily="2" charset="2"/>
              <a:buChar char="Ø"/>
            </a:pPr>
            <a:r>
              <a:rPr lang="en-US" sz="2600" dirty="0">
                <a:latin typeface="Times New Roman" pitchFamily="18" charset="0"/>
                <a:cs typeface="Times New Roman" pitchFamily="18" charset="0"/>
              </a:rPr>
              <a:t>If </a:t>
            </a:r>
            <a:r>
              <a:rPr lang="en-US" sz="2600" b="1" dirty="0">
                <a:latin typeface="Times New Roman" pitchFamily="18" charset="0"/>
                <a:cs typeface="Times New Roman" pitchFamily="18" charset="0"/>
              </a:rPr>
              <a:t>COURSE</a:t>
            </a:r>
            <a:r>
              <a:rPr lang="en-US" sz="2600" dirty="0">
                <a:latin typeface="Times New Roman" pitchFamily="18" charset="0"/>
                <a:cs typeface="Times New Roman" pitchFamily="18" charset="0"/>
              </a:rPr>
              <a:t> is related to </a:t>
            </a:r>
            <a:r>
              <a:rPr lang="en-US" sz="2600" b="1" dirty="0">
                <a:latin typeface="Times New Roman" pitchFamily="18" charset="0"/>
                <a:cs typeface="Times New Roman" pitchFamily="18" charset="0"/>
              </a:rPr>
              <a:t>CLASS</a:t>
            </a:r>
            <a:r>
              <a:rPr lang="en-US" sz="2600" dirty="0">
                <a:latin typeface="Times New Roman" pitchFamily="18" charset="0"/>
                <a:cs typeface="Times New Roman" pitchFamily="18" charset="0"/>
              </a:rPr>
              <a:t>, then by definition, </a:t>
            </a:r>
            <a:r>
              <a:rPr lang="en-US" sz="2600" b="1" dirty="0">
                <a:solidFill>
                  <a:srgbClr val="FF0000"/>
                </a:solidFill>
                <a:latin typeface="Times New Roman" pitchFamily="18" charset="0"/>
                <a:cs typeface="Times New Roman" pitchFamily="18" charset="0"/>
              </a:rPr>
              <a:t>CLASS</a:t>
            </a:r>
            <a:r>
              <a:rPr lang="en-US" sz="2600" dirty="0">
                <a:latin typeface="Times New Roman" pitchFamily="18" charset="0"/>
                <a:cs typeface="Times New Roman" pitchFamily="18" charset="0"/>
              </a:rPr>
              <a:t> is related to </a:t>
            </a:r>
            <a:r>
              <a:rPr lang="en-US" sz="2600" b="1" dirty="0">
                <a:solidFill>
                  <a:srgbClr val="FF0000"/>
                </a:solidFill>
                <a:latin typeface="Times New Roman" pitchFamily="18" charset="0"/>
                <a:cs typeface="Times New Roman" pitchFamily="18" charset="0"/>
              </a:rPr>
              <a:t>COURSE</a:t>
            </a:r>
            <a:r>
              <a:rPr lang="en-US" sz="2600" dirty="0">
                <a:latin typeface="Times New Roman" pitchFamily="18" charset="0"/>
                <a:cs typeface="Times New Roman" pitchFamily="18" charset="0"/>
              </a:rPr>
              <a:t>.</a:t>
            </a:r>
          </a:p>
          <a:p>
            <a:pPr algn="just">
              <a:lnSpc>
                <a:spcPct val="150000"/>
              </a:lnSpc>
              <a:spcBef>
                <a:spcPts val="0"/>
              </a:spcBef>
              <a:buFont typeface="Wingdings" panose="05000000000000000000" pitchFamily="2" charset="2"/>
              <a:buChar char="§"/>
            </a:pPr>
            <a:r>
              <a:rPr lang="en-US" sz="2600" dirty="0">
                <a:latin typeface="Times New Roman" pitchFamily="18" charset="0"/>
                <a:cs typeface="Times New Roman" pitchFamily="18" charset="0"/>
              </a:rPr>
              <a:t>Because of the </a:t>
            </a:r>
            <a:r>
              <a:rPr lang="en-US" sz="2600" b="1" dirty="0">
                <a:solidFill>
                  <a:srgbClr val="0000FF"/>
                </a:solidFill>
                <a:latin typeface="Times New Roman" pitchFamily="18" charset="0"/>
                <a:cs typeface="Times New Roman" pitchFamily="18" charset="0"/>
              </a:rPr>
              <a:t>bidirectional </a:t>
            </a:r>
            <a:r>
              <a:rPr lang="en-US" sz="2600" dirty="0">
                <a:latin typeface="Times New Roman" pitchFamily="18" charset="0"/>
                <a:cs typeface="Times New Roman" pitchFamily="18" charset="0"/>
              </a:rPr>
              <a:t>nature of </a:t>
            </a:r>
            <a:r>
              <a:rPr lang="en-US" sz="2600" b="1" dirty="0">
                <a:solidFill>
                  <a:srgbClr val="0000FF"/>
                </a:solidFill>
                <a:latin typeface="Times New Roman" pitchFamily="18" charset="0"/>
                <a:cs typeface="Times New Roman" pitchFamily="18" charset="0"/>
              </a:rPr>
              <a:t>relationships</a:t>
            </a:r>
            <a:r>
              <a:rPr lang="en-US" sz="2600" dirty="0">
                <a:latin typeface="Times New Roman" pitchFamily="18" charset="0"/>
                <a:cs typeface="Times New Roman" pitchFamily="18" charset="0"/>
              </a:rPr>
              <a:t>, it is </a:t>
            </a:r>
            <a:r>
              <a:rPr lang="en-US" sz="2600" b="1" dirty="0">
                <a:latin typeface="Times New Roman" pitchFamily="18" charset="0"/>
                <a:cs typeface="Times New Roman" pitchFamily="18" charset="0"/>
              </a:rPr>
              <a:t>necessary </a:t>
            </a:r>
            <a:r>
              <a:rPr lang="en-US" sz="2600" dirty="0">
                <a:latin typeface="Times New Roman" pitchFamily="18" charset="0"/>
                <a:cs typeface="Times New Roman" pitchFamily="18" charset="0"/>
              </a:rPr>
              <a:t>to determine the,</a:t>
            </a:r>
          </a:p>
          <a:p>
            <a:pPr marL="0" indent="0" algn="just">
              <a:lnSpc>
                <a:spcPct val="150000"/>
              </a:lnSpc>
              <a:spcBef>
                <a:spcPts val="0"/>
              </a:spcBef>
              <a:buNone/>
            </a:pPr>
            <a:r>
              <a:rPr lang="en-US" sz="2600" b="1" dirty="0">
                <a:solidFill>
                  <a:srgbClr val="CC0099"/>
                </a:solidFill>
                <a:latin typeface="Times New Roman" pitchFamily="18" charset="0"/>
                <a:cs typeface="Times New Roman" pitchFamily="18" charset="0"/>
              </a:rPr>
              <a:t>	connectivity </a:t>
            </a:r>
            <a:r>
              <a:rPr lang="en-US" sz="2600" dirty="0">
                <a:latin typeface="Times New Roman" pitchFamily="18" charset="0"/>
                <a:cs typeface="Times New Roman" pitchFamily="18" charset="0"/>
              </a:rPr>
              <a:t>of the </a:t>
            </a:r>
            <a:r>
              <a:rPr lang="en-US" sz="2600" b="1" dirty="0">
                <a:solidFill>
                  <a:srgbClr val="CC0099"/>
                </a:solidFill>
                <a:latin typeface="Times New Roman" pitchFamily="18" charset="0"/>
                <a:cs typeface="Times New Roman" pitchFamily="18" charset="0"/>
              </a:rPr>
              <a:t>relationship </a:t>
            </a:r>
            <a:r>
              <a:rPr lang="en-US" sz="2600" dirty="0">
                <a:latin typeface="Times New Roman" pitchFamily="18" charset="0"/>
                <a:cs typeface="Times New Roman" pitchFamily="18" charset="0"/>
              </a:rPr>
              <a:t>from </a:t>
            </a:r>
            <a:r>
              <a:rPr lang="en-US" sz="2600" b="1" dirty="0">
                <a:solidFill>
                  <a:srgbClr val="CC0099"/>
                </a:solidFill>
                <a:latin typeface="Times New Roman" pitchFamily="18" charset="0"/>
                <a:cs typeface="Times New Roman" pitchFamily="18" charset="0"/>
              </a:rPr>
              <a:t>COURSE</a:t>
            </a:r>
            <a:r>
              <a:rPr lang="en-US" sz="2600" dirty="0">
                <a:latin typeface="Times New Roman" pitchFamily="18" charset="0"/>
                <a:cs typeface="Times New Roman" pitchFamily="18" charset="0"/>
              </a:rPr>
              <a:t> to </a:t>
            </a:r>
            <a:r>
              <a:rPr lang="en-US" sz="2600" b="1" dirty="0">
                <a:solidFill>
                  <a:srgbClr val="FF0000"/>
                </a:solidFill>
                <a:latin typeface="Times New Roman" pitchFamily="18" charset="0"/>
                <a:cs typeface="Times New Roman" pitchFamily="18" charset="0"/>
              </a:rPr>
              <a:t>CLASS</a:t>
            </a:r>
            <a:r>
              <a:rPr lang="en-US" sz="2600" dirty="0">
                <a:latin typeface="Times New Roman" pitchFamily="18" charset="0"/>
                <a:cs typeface="Times New Roman" pitchFamily="18" charset="0"/>
              </a:rPr>
              <a:t> and the </a:t>
            </a:r>
          </a:p>
          <a:p>
            <a:pPr marL="0" indent="0" algn="just">
              <a:lnSpc>
                <a:spcPct val="150000"/>
              </a:lnSpc>
              <a:spcBef>
                <a:spcPts val="0"/>
              </a:spcBef>
              <a:buNone/>
            </a:pPr>
            <a:r>
              <a:rPr lang="en-US" sz="2600" b="1" dirty="0">
                <a:latin typeface="Times New Roman" pitchFamily="18" charset="0"/>
                <a:cs typeface="Times New Roman" pitchFamily="18" charset="0"/>
              </a:rPr>
              <a:t>	connectivity </a:t>
            </a:r>
            <a:r>
              <a:rPr lang="en-US" sz="2600" dirty="0">
                <a:latin typeface="Times New Roman" pitchFamily="18" charset="0"/>
                <a:cs typeface="Times New Roman" pitchFamily="18" charset="0"/>
              </a:rPr>
              <a:t>of the </a:t>
            </a:r>
            <a:r>
              <a:rPr lang="en-US" sz="2600" b="1" dirty="0">
                <a:latin typeface="Times New Roman" pitchFamily="18" charset="0"/>
                <a:cs typeface="Times New Roman" pitchFamily="18" charset="0"/>
              </a:rPr>
              <a:t>relationship</a:t>
            </a:r>
            <a:r>
              <a:rPr lang="en-US" sz="2600" dirty="0">
                <a:latin typeface="Times New Roman" pitchFamily="18" charset="0"/>
                <a:cs typeface="Times New Roman" pitchFamily="18" charset="0"/>
              </a:rPr>
              <a:t> from CLASS to COURSE.</a:t>
            </a:r>
          </a:p>
          <a:p>
            <a:pPr algn="just">
              <a:lnSpc>
                <a:spcPct val="150000"/>
              </a:lnSpc>
              <a:spcBef>
                <a:spcPts val="0"/>
              </a:spcBef>
              <a:buFont typeface="Wingdings" panose="05000000000000000000" pitchFamily="2" charset="2"/>
              <a:buChar char="§"/>
            </a:pPr>
            <a:r>
              <a:rPr lang="en-US" sz="2600" dirty="0">
                <a:latin typeface="Times New Roman" pitchFamily="18" charset="0"/>
                <a:cs typeface="Times New Roman" pitchFamily="18" charset="0"/>
              </a:rPr>
              <a:t>Similarly, the specific </a:t>
            </a:r>
            <a:r>
              <a:rPr lang="en-US" sz="2600" b="1" dirty="0">
                <a:solidFill>
                  <a:srgbClr val="0000FF"/>
                </a:solidFill>
                <a:latin typeface="Times New Roman" pitchFamily="18" charset="0"/>
                <a:cs typeface="Times New Roman" pitchFamily="18" charset="0"/>
              </a:rPr>
              <a:t>maximum </a:t>
            </a:r>
            <a:r>
              <a:rPr lang="en-US" sz="2600" dirty="0">
                <a:latin typeface="Times New Roman" pitchFamily="18" charset="0"/>
                <a:cs typeface="Times New Roman" pitchFamily="18" charset="0"/>
              </a:rPr>
              <a:t>and</a:t>
            </a:r>
            <a:r>
              <a:rPr lang="en-US" sz="2600" b="1" dirty="0">
                <a:solidFill>
                  <a:srgbClr val="0000FF"/>
                </a:solidFill>
                <a:latin typeface="Times New Roman" pitchFamily="18" charset="0"/>
                <a:cs typeface="Times New Roman" pitchFamily="18" charset="0"/>
              </a:rPr>
              <a:t> minimum cardinalities</a:t>
            </a:r>
            <a:r>
              <a:rPr lang="en-US" sz="2600" dirty="0">
                <a:latin typeface="Times New Roman" pitchFamily="18" charset="0"/>
                <a:cs typeface="Times New Roman" pitchFamily="18" charset="0"/>
              </a:rPr>
              <a:t> must be </a:t>
            </a:r>
            <a:r>
              <a:rPr lang="en-US" sz="2600" b="1" dirty="0">
                <a:latin typeface="Times New Roman" pitchFamily="18" charset="0"/>
                <a:cs typeface="Times New Roman" pitchFamily="18" charset="0"/>
              </a:rPr>
              <a:t>determined </a:t>
            </a:r>
            <a:r>
              <a:rPr lang="en-US" sz="2600" dirty="0">
                <a:latin typeface="Times New Roman" pitchFamily="18" charset="0"/>
                <a:cs typeface="Times New Roman" pitchFamily="18" charset="0"/>
              </a:rPr>
              <a:t>in each</a:t>
            </a:r>
            <a:r>
              <a:rPr lang="en-US" sz="2600" b="1" dirty="0">
                <a:latin typeface="Times New Roman" pitchFamily="18" charset="0"/>
                <a:cs typeface="Times New Roman" pitchFamily="18" charset="0"/>
              </a:rPr>
              <a:t> </a:t>
            </a:r>
            <a:r>
              <a:rPr lang="en-US" sz="2600" b="1" dirty="0">
                <a:solidFill>
                  <a:srgbClr val="FF0000"/>
                </a:solidFill>
                <a:latin typeface="Times New Roman" pitchFamily="18" charset="0"/>
                <a:cs typeface="Times New Roman" pitchFamily="18" charset="0"/>
              </a:rPr>
              <a:t>direction</a:t>
            </a: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for the </a:t>
            </a:r>
            <a:r>
              <a:rPr lang="en-US" sz="2600" b="1" dirty="0">
                <a:solidFill>
                  <a:srgbClr val="FF0000"/>
                </a:solidFill>
                <a:latin typeface="Times New Roman" pitchFamily="18" charset="0"/>
                <a:cs typeface="Times New Roman" pitchFamily="18" charset="0"/>
              </a:rPr>
              <a:t>relationship</a:t>
            </a:r>
            <a:r>
              <a:rPr lang="en-US" sz="2600" dirty="0">
                <a:latin typeface="Times New Roman" pitchFamily="18" charset="0"/>
                <a:cs typeface="Times New Roman" pitchFamily="18" charset="0"/>
              </a:rPr>
              <a:t>. </a:t>
            </a:r>
          </a:p>
          <a:p>
            <a:pPr algn="just">
              <a:lnSpc>
                <a:spcPct val="150000"/>
              </a:lnSpc>
              <a:spcBef>
                <a:spcPts val="0"/>
              </a:spcBef>
              <a:buFont typeface="Wingdings" panose="05000000000000000000" pitchFamily="2" charset="2"/>
              <a:buChar char="§"/>
            </a:pPr>
            <a:r>
              <a:rPr lang="en-US" sz="2600" dirty="0">
                <a:latin typeface="Times New Roman" pitchFamily="18" charset="0"/>
                <a:cs typeface="Times New Roman" pitchFamily="18" charset="0"/>
              </a:rPr>
              <a:t>Once again, you must consider the </a:t>
            </a:r>
            <a:r>
              <a:rPr lang="en-US" sz="2600" b="1" dirty="0">
                <a:solidFill>
                  <a:srgbClr val="FF0000"/>
                </a:solidFill>
                <a:latin typeface="Times New Roman" pitchFamily="18" charset="0"/>
                <a:cs typeface="Times New Roman" pitchFamily="18" charset="0"/>
              </a:rPr>
              <a:t>bidirectional nature </a:t>
            </a:r>
            <a:r>
              <a:rPr lang="en-US" sz="2600" dirty="0">
                <a:latin typeface="Times New Roman" pitchFamily="18" charset="0"/>
                <a:cs typeface="Times New Roman" pitchFamily="18" charset="0"/>
              </a:rPr>
              <a:t>of the </a:t>
            </a:r>
            <a:r>
              <a:rPr lang="en-US" sz="2600" b="1" dirty="0">
                <a:latin typeface="Times New Roman" pitchFamily="18" charset="0"/>
                <a:cs typeface="Times New Roman" pitchFamily="18" charset="0"/>
              </a:rPr>
              <a:t>relationship</a:t>
            </a:r>
            <a:r>
              <a:rPr lang="en-US" sz="2600" dirty="0">
                <a:latin typeface="Times New Roman" pitchFamily="18" charset="0"/>
                <a:cs typeface="Times New Roman" pitchFamily="18" charset="0"/>
              </a:rPr>
              <a:t> when determining </a:t>
            </a:r>
            <a:r>
              <a:rPr lang="en-US" sz="2600" b="1" dirty="0">
                <a:solidFill>
                  <a:srgbClr val="6600CC"/>
                </a:solidFill>
                <a:latin typeface="Times New Roman" pitchFamily="18" charset="0"/>
                <a:cs typeface="Times New Roman" pitchFamily="18" charset="0"/>
              </a:rPr>
              <a:t>participation</a:t>
            </a:r>
            <a:r>
              <a:rPr lang="en-US" sz="2600" dirty="0">
                <a:latin typeface="Times New Roman" pitchFamily="18" charset="0"/>
                <a:cs typeface="Times New Roman" pitchFamily="18" charset="0"/>
              </a:rPr>
              <a:t>.</a:t>
            </a:r>
          </a:p>
        </p:txBody>
      </p:sp>
      <p:sp>
        <p:nvSpPr>
          <p:cNvPr id="5" name="Slide Number Placeholder 4"/>
          <p:cNvSpPr>
            <a:spLocks noGrp="1"/>
          </p:cNvSpPr>
          <p:nvPr>
            <p:ph type="sldNum" sz="quarter" idx="12"/>
          </p:nvPr>
        </p:nvSpPr>
        <p:spPr/>
        <p:txBody>
          <a:bodyPr/>
          <a:lstStyle/>
          <a:p>
            <a:fld id="{B747CC6A-11F6-4E8E-BB53-41C3538DB086}" type="slidenum">
              <a:rPr lang="en-US" smtClean="0"/>
              <a:t>41</a:t>
            </a:fld>
            <a:endParaRPr lang="en-US"/>
          </a:p>
        </p:txBody>
      </p:sp>
    </p:spTree>
    <p:extLst>
      <p:ext uri="{BB962C8B-B14F-4D97-AF65-F5344CB8AC3E}">
        <p14:creationId xmlns:p14="http://schemas.microsoft.com/office/powerpoint/2010/main" val="2986759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20675"/>
          </a:xfrm>
        </p:spPr>
        <p:txBody>
          <a:bodyPr>
            <a:noAutofit/>
          </a:bodyPr>
          <a:lstStyle/>
          <a:p>
            <a:pPr algn="ctr">
              <a:spcBef>
                <a:spcPts val="0"/>
              </a:spcBef>
            </a:pPr>
            <a:r>
              <a:rPr lang="en-US" sz="2800" b="1" dirty="0">
                <a:solidFill>
                  <a:srgbClr val="FF0000"/>
                </a:solidFill>
                <a:latin typeface="Times New Roman" pitchFamily="18" charset="0"/>
                <a:cs typeface="Times New Roman" pitchFamily="18" charset="0"/>
              </a:rPr>
              <a:t>3.3 Relationship Participation--------</a:t>
            </a:r>
            <a:endParaRPr lang="en-US" sz="2800" b="1" dirty="0">
              <a:solidFill>
                <a:srgbClr val="CC0099"/>
              </a:solidFill>
              <a:latin typeface="Times New Roman" pitchFamily="18" charset="0"/>
              <a:cs typeface="Times New Roman" pitchFamily="18" charset="0"/>
            </a:endParaRPr>
          </a:p>
        </p:txBody>
      </p:sp>
      <p:sp>
        <p:nvSpPr>
          <p:cNvPr id="3" name="Content Placeholder 2"/>
          <p:cNvSpPr>
            <a:spLocks noGrp="1"/>
          </p:cNvSpPr>
          <p:nvPr>
            <p:ph idx="1"/>
          </p:nvPr>
        </p:nvSpPr>
        <p:spPr>
          <a:xfrm>
            <a:off x="0" y="320675"/>
            <a:ext cx="12192000" cy="6537325"/>
          </a:xfrm>
        </p:spPr>
        <p:txBody>
          <a:bodyPr>
            <a:noAutofit/>
          </a:bodyPr>
          <a:lstStyle/>
          <a:p>
            <a:pPr marL="0" indent="0" algn="just">
              <a:lnSpc>
                <a:spcPct val="150000"/>
              </a:lnSpc>
              <a:spcBef>
                <a:spcPts val="0"/>
              </a:spcBef>
              <a:buNone/>
            </a:pPr>
            <a:r>
              <a:rPr lang="en-US" sz="2600" b="1" dirty="0">
                <a:solidFill>
                  <a:srgbClr val="0000FF"/>
                </a:solidFill>
                <a:latin typeface="Times New Roman" pitchFamily="18" charset="0"/>
                <a:cs typeface="Times New Roman" pitchFamily="18" charset="0"/>
              </a:rPr>
              <a:t>1. Optional (Partial) participation</a:t>
            </a:r>
          </a:p>
          <a:p>
            <a:pPr algn="just">
              <a:lnSpc>
                <a:spcPct val="150000"/>
              </a:lnSpc>
              <a:spcBef>
                <a:spcPts val="0"/>
              </a:spcBef>
              <a:buFont typeface="Wingdings" panose="05000000000000000000" pitchFamily="2" charset="2"/>
              <a:buChar char="Ø"/>
            </a:pPr>
            <a:r>
              <a:rPr lang="en-US" sz="2600" b="1" dirty="0">
                <a:solidFill>
                  <a:srgbClr val="FF0000"/>
                </a:solidFill>
                <a:latin typeface="Times New Roman" pitchFamily="18" charset="0"/>
                <a:cs typeface="Times New Roman" pitchFamily="18" charset="0"/>
              </a:rPr>
              <a:t>One entity occurrence </a:t>
            </a:r>
            <a:r>
              <a:rPr lang="en-US" sz="2600" b="1" dirty="0">
                <a:solidFill>
                  <a:srgbClr val="CC0099"/>
                </a:solidFill>
                <a:latin typeface="Times New Roman" pitchFamily="18" charset="0"/>
                <a:cs typeface="Times New Roman" pitchFamily="18" charset="0"/>
              </a:rPr>
              <a:t>does not require</a:t>
            </a:r>
            <a:r>
              <a:rPr lang="en-US" sz="2600" dirty="0">
                <a:latin typeface="Times New Roman" pitchFamily="18" charset="0"/>
                <a:cs typeface="Times New Roman" pitchFamily="18" charset="0"/>
              </a:rPr>
              <a:t> a </a:t>
            </a:r>
            <a:r>
              <a:rPr lang="en-US" sz="2600" b="1" dirty="0">
                <a:latin typeface="Times New Roman" pitchFamily="18" charset="0"/>
                <a:cs typeface="Times New Roman" pitchFamily="18" charset="0"/>
              </a:rPr>
              <a:t>corresponding</a:t>
            </a:r>
            <a:r>
              <a:rPr lang="en-US" sz="2600" dirty="0">
                <a:latin typeface="Times New Roman" pitchFamily="18" charset="0"/>
                <a:cs typeface="Times New Roman" pitchFamily="18" charset="0"/>
              </a:rPr>
              <a:t> </a:t>
            </a:r>
            <a:r>
              <a:rPr lang="en-US" sz="2600" b="1" dirty="0">
                <a:solidFill>
                  <a:srgbClr val="006600"/>
                </a:solidFill>
                <a:latin typeface="Times New Roman" pitchFamily="18" charset="0"/>
                <a:cs typeface="Times New Roman" pitchFamily="18" charset="0"/>
              </a:rPr>
              <a:t>entity occurrence </a:t>
            </a:r>
            <a:r>
              <a:rPr lang="en-US" sz="2600" dirty="0">
                <a:latin typeface="Times New Roman" pitchFamily="18" charset="0"/>
                <a:cs typeface="Times New Roman" pitchFamily="18" charset="0"/>
              </a:rPr>
              <a:t>in a</a:t>
            </a:r>
            <a:r>
              <a:rPr lang="en-US" sz="2600" b="1" dirty="0">
                <a:solidFill>
                  <a:srgbClr val="006600"/>
                </a:solidFill>
                <a:latin typeface="Times New Roman" pitchFamily="18" charset="0"/>
                <a:cs typeface="Times New Roman" pitchFamily="18" charset="0"/>
              </a:rPr>
              <a:t> particular relationship</a:t>
            </a:r>
            <a:r>
              <a:rPr lang="en-US" sz="2600" dirty="0">
                <a:latin typeface="Times New Roman" pitchFamily="18" charset="0"/>
                <a:cs typeface="Times New Roman" pitchFamily="18" charset="0"/>
              </a:rPr>
              <a:t>. </a:t>
            </a:r>
          </a:p>
          <a:p>
            <a:pPr algn="just">
              <a:lnSpc>
                <a:spcPct val="150000"/>
              </a:lnSpc>
              <a:spcBef>
                <a:spcPts val="0"/>
              </a:spcBef>
              <a:buFont typeface="Wingdings" panose="05000000000000000000" pitchFamily="2" charset="2"/>
              <a:buChar char="§"/>
            </a:pPr>
            <a:r>
              <a:rPr lang="en-US" sz="2600" b="1" dirty="0">
                <a:solidFill>
                  <a:srgbClr val="FF0000"/>
                </a:solidFill>
                <a:latin typeface="Times New Roman" pitchFamily="18" charset="0"/>
                <a:cs typeface="Times New Roman" pitchFamily="18" charset="0"/>
              </a:rPr>
              <a:t>For example</a:t>
            </a:r>
            <a:r>
              <a:rPr lang="en-US" sz="2600" dirty="0">
                <a:latin typeface="Times New Roman" pitchFamily="18" charset="0"/>
                <a:cs typeface="Times New Roman" pitchFamily="18" charset="0"/>
              </a:rPr>
              <a:t>, in the </a:t>
            </a:r>
            <a:r>
              <a:rPr lang="en-US" sz="2600" b="1" dirty="0">
                <a:solidFill>
                  <a:srgbClr val="CC0099"/>
                </a:solidFill>
                <a:latin typeface="Times New Roman" pitchFamily="18" charset="0"/>
                <a:cs typeface="Times New Roman" pitchFamily="18" charset="0"/>
              </a:rPr>
              <a:t>“COURSE generates CLASS” relationship</a:t>
            </a:r>
            <a:r>
              <a:rPr lang="en-US" sz="2600" dirty="0">
                <a:latin typeface="Times New Roman" pitchFamily="18" charset="0"/>
                <a:cs typeface="Times New Roman" pitchFamily="18" charset="0"/>
              </a:rPr>
              <a:t>, you noted that at </a:t>
            </a:r>
            <a:r>
              <a:rPr lang="en-US" sz="2600" b="1" dirty="0">
                <a:latin typeface="Times New Roman" pitchFamily="18" charset="0"/>
                <a:cs typeface="Times New Roman" pitchFamily="18" charset="0"/>
              </a:rPr>
              <a:t>least </a:t>
            </a:r>
            <a:r>
              <a:rPr lang="en-US" sz="2600" dirty="0">
                <a:latin typeface="Times New Roman" pitchFamily="18" charset="0"/>
                <a:cs typeface="Times New Roman" pitchFamily="18" charset="0"/>
              </a:rPr>
              <a:t>some</a:t>
            </a:r>
            <a:r>
              <a:rPr lang="en-US" sz="2600" b="1" dirty="0">
                <a:latin typeface="Times New Roman" pitchFamily="18" charset="0"/>
                <a:cs typeface="Times New Roman" pitchFamily="18" charset="0"/>
              </a:rPr>
              <a:t> courses </a:t>
            </a:r>
            <a:r>
              <a:rPr lang="en-US" sz="2600" dirty="0">
                <a:latin typeface="Times New Roman" pitchFamily="18" charset="0"/>
                <a:cs typeface="Times New Roman" pitchFamily="18" charset="0"/>
              </a:rPr>
              <a:t>do </a:t>
            </a:r>
            <a:r>
              <a:rPr lang="en-US" sz="2600" b="1" dirty="0">
                <a:latin typeface="Times New Roman" pitchFamily="18" charset="0"/>
                <a:cs typeface="Times New Roman" pitchFamily="18" charset="0"/>
              </a:rPr>
              <a:t>not generate </a:t>
            </a:r>
            <a:r>
              <a:rPr lang="en-US" sz="2600" dirty="0">
                <a:latin typeface="Times New Roman" pitchFamily="18" charset="0"/>
                <a:cs typeface="Times New Roman" pitchFamily="18" charset="0"/>
              </a:rPr>
              <a:t>a</a:t>
            </a:r>
            <a:r>
              <a:rPr lang="en-US" sz="2600" b="1" dirty="0">
                <a:latin typeface="Times New Roman" pitchFamily="18" charset="0"/>
                <a:cs typeface="Times New Roman" pitchFamily="18" charset="0"/>
              </a:rPr>
              <a:t> class</a:t>
            </a:r>
            <a:r>
              <a:rPr lang="en-US" sz="2600" dirty="0">
                <a:latin typeface="Times New Roman" pitchFamily="18" charset="0"/>
                <a:cs typeface="Times New Roman" pitchFamily="18" charset="0"/>
              </a:rPr>
              <a:t>. </a:t>
            </a:r>
          </a:p>
          <a:p>
            <a:pPr algn="just">
              <a:lnSpc>
                <a:spcPct val="150000"/>
              </a:lnSpc>
              <a:spcBef>
                <a:spcPts val="0"/>
              </a:spcBef>
              <a:buFont typeface="Wingdings" panose="05000000000000000000" pitchFamily="2" charset="2"/>
              <a:buChar char="§"/>
            </a:pPr>
            <a:r>
              <a:rPr lang="en-US" sz="2600" dirty="0">
                <a:latin typeface="Times New Roman" pitchFamily="18" charset="0"/>
                <a:cs typeface="Times New Roman" pitchFamily="18" charset="0"/>
              </a:rPr>
              <a:t>In other words, an </a:t>
            </a:r>
            <a:r>
              <a:rPr lang="en-US" sz="2600" b="1" dirty="0">
                <a:solidFill>
                  <a:srgbClr val="CC0099"/>
                </a:solidFill>
                <a:latin typeface="Times New Roman" pitchFamily="18" charset="0"/>
                <a:cs typeface="Times New Roman" pitchFamily="18" charset="0"/>
              </a:rPr>
              <a:t>entity occurrence </a:t>
            </a:r>
            <a:r>
              <a:rPr lang="en-US" sz="2600" dirty="0">
                <a:latin typeface="Times New Roman" pitchFamily="18" charset="0"/>
                <a:cs typeface="Times New Roman" pitchFamily="18" charset="0"/>
              </a:rPr>
              <a:t>in the </a:t>
            </a:r>
            <a:r>
              <a:rPr lang="en-US" sz="2600" b="1" dirty="0">
                <a:solidFill>
                  <a:srgbClr val="FF0000"/>
                </a:solidFill>
                <a:latin typeface="Times New Roman" pitchFamily="18" charset="0"/>
                <a:cs typeface="Times New Roman" pitchFamily="18" charset="0"/>
              </a:rPr>
              <a:t>COURSE</a:t>
            </a:r>
            <a:r>
              <a:rPr lang="en-US" sz="2600" dirty="0">
                <a:latin typeface="Times New Roman" pitchFamily="18" charset="0"/>
                <a:cs typeface="Times New Roman" pitchFamily="18" charset="0"/>
              </a:rPr>
              <a:t> </a:t>
            </a:r>
            <a:r>
              <a:rPr lang="en-US" sz="2600" b="1" dirty="0">
                <a:solidFill>
                  <a:srgbClr val="006600"/>
                </a:solidFill>
                <a:latin typeface="Times New Roman" pitchFamily="18" charset="0"/>
                <a:cs typeface="Times New Roman" pitchFamily="18" charset="0"/>
              </a:rPr>
              <a:t>table does not necessarily require</a:t>
            </a:r>
            <a:r>
              <a:rPr lang="en-US" sz="2600" dirty="0">
                <a:latin typeface="Times New Roman" pitchFamily="18" charset="0"/>
                <a:cs typeface="Times New Roman" pitchFamily="18" charset="0"/>
              </a:rPr>
              <a:t> the </a:t>
            </a:r>
            <a:r>
              <a:rPr lang="en-US" sz="2600" b="1" dirty="0">
                <a:latin typeface="Times New Roman" pitchFamily="18" charset="0"/>
                <a:cs typeface="Times New Roman" pitchFamily="18" charset="0"/>
              </a:rPr>
              <a:t>existence </a:t>
            </a:r>
            <a:r>
              <a:rPr lang="en-US" sz="2600" dirty="0">
                <a:latin typeface="Times New Roman" pitchFamily="18" charset="0"/>
                <a:cs typeface="Times New Roman" pitchFamily="18" charset="0"/>
              </a:rPr>
              <a:t>of a corresponding </a:t>
            </a:r>
            <a:r>
              <a:rPr lang="en-US" sz="2600" b="1" dirty="0">
                <a:latin typeface="Times New Roman" pitchFamily="18" charset="0"/>
                <a:cs typeface="Times New Roman" pitchFamily="18" charset="0"/>
              </a:rPr>
              <a:t>entity occurrence</a:t>
            </a:r>
            <a:r>
              <a:rPr lang="en-US" sz="2600" dirty="0">
                <a:latin typeface="Times New Roman" pitchFamily="18" charset="0"/>
                <a:cs typeface="Times New Roman" pitchFamily="18" charset="0"/>
              </a:rPr>
              <a:t> in the </a:t>
            </a:r>
            <a:r>
              <a:rPr lang="en-US" sz="2600" b="1" dirty="0">
                <a:solidFill>
                  <a:srgbClr val="FF0000"/>
                </a:solidFill>
                <a:latin typeface="Times New Roman" pitchFamily="18" charset="0"/>
                <a:cs typeface="Times New Roman" pitchFamily="18" charset="0"/>
              </a:rPr>
              <a:t>CLASS table</a:t>
            </a:r>
            <a:r>
              <a:rPr lang="en-US" sz="2600" dirty="0">
                <a:latin typeface="Times New Roman" pitchFamily="18" charset="0"/>
                <a:cs typeface="Times New Roman" pitchFamily="18" charset="0"/>
              </a:rPr>
              <a:t>. </a:t>
            </a:r>
          </a:p>
          <a:p>
            <a:pPr algn="just">
              <a:lnSpc>
                <a:spcPct val="150000"/>
              </a:lnSpc>
              <a:spcBef>
                <a:spcPts val="0"/>
              </a:spcBef>
              <a:buFont typeface="Wingdings" panose="05000000000000000000" pitchFamily="2" charset="2"/>
              <a:buChar char="Ø"/>
            </a:pPr>
            <a:r>
              <a:rPr lang="en-US" sz="2600" b="1" dirty="0">
                <a:solidFill>
                  <a:srgbClr val="006600"/>
                </a:solidFill>
                <a:latin typeface="Times New Roman" pitchFamily="18" charset="0"/>
                <a:cs typeface="Times New Roman" pitchFamily="18" charset="0"/>
              </a:rPr>
              <a:t>Remember </a:t>
            </a:r>
            <a:r>
              <a:rPr lang="en-US" sz="2600" dirty="0">
                <a:latin typeface="Times New Roman" pitchFamily="18" charset="0"/>
                <a:cs typeface="Times New Roman" pitchFamily="18" charset="0"/>
              </a:rPr>
              <a:t>that</a:t>
            </a:r>
            <a:r>
              <a:rPr lang="en-US" sz="2600" b="1" dirty="0">
                <a:solidFill>
                  <a:srgbClr val="006600"/>
                </a:solidFill>
                <a:latin typeface="Times New Roman" pitchFamily="18" charset="0"/>
                <a:cs typeface="Times New Roman" pitchFamily="18" charset="0"/>
              </a:rPr>
              <a:t> each entity </a:t>
            </a:r>
            <a:r>
              <a:rPr lang="en-US" sz="2600" dirty="0">
                <a:latin typeface="Times New Roman" pitchFamily="18" charset="0"/>
                <a:cs typeface="Times New Roman" pitchFamily="18" charset="0"/>
              </a:rPr>
              <a:t>is</a:t>
            </a:r>
            <a:r>
              <a:rPr lang="en-US" sz="2600" b="1" dirty="0">
                <a:solidFill>
                  <a:srgbClr val="006600"/>
                </a:solidFill>
                <a:latin typeface="Times New Roman" pitchFamily="18" charset="0"/>
                <a:cs typeface="Times New Roman" pitchFamily="18" charset="0"/>
              </a:rPr>
              <a:t> implemented </a:t>
            </a:r>
            <a:r>
              <a:rPr lang="en-US" sz="2600" dirty="0">
                <a:latin typeface="Times New Roman" pitchFamily="18" charset="0"/>
                <a:cs typeface="Times New Roman" pitchFamily="18" charset="0"/>
              </a:rPr>
              <a:t>as a </a:t>
            </a:r>
            <a:r>
              <a:rPr lang="en-US" sz="2600" b="1" dirty="0">
                <a:solidFill>
                  <a:srgbClr val="CC0099"/>
                </a:solidFill>
                <a:latin typeface="Times New Roman" pitchFamily="18" charset="0"/>
                <a:cs typeface="Times New Roman" pitchFamily="18" charset="0"/>
              </a:rPr>
              <a:t>table</a:t>
            </a:r>
            <a:r>
              <a:rPr lang="en-US" sz="2600" dirty="0">
                <a:latin typeface="Times New Roman" pitchFamily="18" charset="0"/>
                <a:cs typeface="Times New Roman" pitchFamily="18" charset="0"/>
              </a:rPr>
              <a:t>.</a:t>
            </a:r>
          </a:p>
          <a:p>
            <a:pPr algn="just">
              <a:lnSpc>
                <a:spcPct val="150000"/>
              </a:lnSpc>
              <a:spcBef>
                <a:spcPts val="0"/>
              </a:spcBef>
              <a:buFont typeface="Wingdings" panose="05000000000000000000" pitchFamily="2" charset="2"/>
              <a:buChar char="§"/>
            </a:pPr>
            <a:r>
              <a:rPr lang="en-US" sz="2600" dirty="0">
                <a:latin typeface="Times New Roman" pitchFamily="18" charset="0"/>
                <a:cs typeface="Times New Roman" pitchFamily="18" charset="0"/>
              </a:rPr>
              <a:t>Therefore, the </a:t>
            </a:r>
            <a:r>
              <a:rPr lang="en-US" sz="2600" b="1" dirty="0">
                <a:solidFill>
                  <a:srgbClr val="FF0000"/>
                </a:solidFill>
                <a:latin typeface="Times New Roman" pitchFamily="18" charset="0"/>
                <a:cs typeface="Times New Roman" pitchFamily="18" charset="0"/>
              </a:rPr>
              <a:t>CLASS</a:t>
            </a:r>
            <a:r>
              <a:rPr lang="en-US" sz="2600" dirty="0">
                <a:latin typeface="Times New Roman" pitchFamily="18" charset="0"/>
                <a:cs typeface="Times New Roman" pitchFamily="18" charset="0"/>
              </a:rPr>
              <a:t> </a:t>
            </a:r>
            <a:r>
              <a:rPr lang="en-US" sz="2600" b="1" dirty="0">
                <a:latin typeface="Times New Roman" pitchFamily="18" charset="0"/>
                <a:cs typeface="Times New Roman" pitchFamily="18" charset="0"/>
              </a:rPr>
              <a:t>entity</a:t>
            </a:r>
            <a:r>
              <a:rPr lang="en-US" sz="2600" dirty="0">
                <a:latin typeface="Times New Roman" pitchFamily="18" charset="0"/>
                <a:cs typeface="Times New Roman" pitchFamily="18" charset="0"/>
              </a:rPr>
              <a:t> is considered to be </a:t>
            </a:r>
            <a:r>
              <a:rPr lang="en-US" sz="2600" b="1" dirty="0">
                <a:solidFill>
                  <a:srgbClr val="0000FF"/>
                </a:solidFill>
                <a:latin typeface="Times New Roman" pitchFamily="18" charset="0"/>
                <a:cs typeface="Times New Roman" pitchFamily="18" charset="0"/>
              </a:rPr>
              <a:t>optional</a:t>
            </a:r>
            <a:r>
              <a:rPr lang="en-US" sz="2600" dirty="0">
                <a:latin typeface="Times New Roman" pitchFamily="18" charset="0"/>
                <a:cs typeface="Times New Roman" pitchFamily="18" charset="0"/>
              </a:rPr>
              <a:t> to the </a:t>
            </a:r>
            <a:r>
              <a:rPr lang="en-US" sz="2600" b="1" dirty="0">
                <a:solidFill>
                  <a:srgbClr val="CC0099"/>
                </a:solidFill>
                <a:latin typeface="Times New Roman" pitchFamily="18" charset="0"/>
                <a:cs typeface="Times New Roman" pitchFamily="18" charset="0"/>
              </a:rPr>
              <a:t>COURSE</a:t>
            </a:r>
            <a:r>
              <a:rPr lang="en-US" sz="2600" dirty="0">
                <a:latin typeface="Times New Roman" pitchFamily="18" charset="0"/>
                <a:cs typeface="Times New Roman" pitchFamily="18" charset="0"/>
              </a:rPr>
              <a:t> entity. </a:t>
            </a:r>
          </a:p>
          <a:p>
            <a:pPr algn="just">
              <a:lnSpc>
                <a:spcPct val="150000"/>
              </a:lnSpc>
              <a:spcBef>
                <a:spcPts val="0"/>
              </a:spcBef>
              <a:buFont typeface="Wingdings" panose="05000000000000000000" pitchFamily="2" charset="2"/>
              <a:buChar char="§"/>
            </a:pPr>
            <a:r>
              <a:rPr lang="en-US" sz="2600" dirty="0">
                <a:latin typeface="Times New Roman" pitchFamily="18" charset="0"/>
                <a:cs typeface="Times New Roman" pitchFamily="18" charset="0"/>
              </a:rPr>
              <a:t>The </a:t>
            </a:r>
            <a:r>
              <a:rPr lang="en-US" sz="2600" b="1" dirty="0">
                <a:latin typeface="Times New Roman" pitchFamily="18" charset="0"/>
                <a:cs typeface="Times New Roman" pitchFamily="18" charset="0"/>
              </a:rPr>
              <a:t>existence</a:t>
            </a:r>
            <a:r>
              <a:rPr lang="en-US" sz="2600" dirty="0">
                <a:latin typeface="Times New Roman" pitchFamily="18" charset="0"/>
                <a:cs typeface="Times New Roman" pitchFamily="18" charset="0"/>
              </a:rPr>
              <a:t> of an </a:t>
            </a:r>
            <a:r>
              <a:rPr lang="en-US" sz="2600" b="1" dirty="0">
                <a:solidFill>
                  <a:srgbClr val="0000FF"/>
                </a:solidFill>
                <a:latin typeface="Times New Roman" pitchFamily="18" charset="0"/>
                <a:cs typeface="Times New Roman" pitchFamily="18" charset="0"/>
              </a:rPr>
              <a:t>optional entity</a:t>
            </a:r>
            <a:r>
              <a:rPr lang="en-US" sz="2600" dirty="0">
                <a:latin typeface="Times New Roman" pitchFamily="18" charset="0"/>
                <a:cs typeface="Times New Roman" pitchFamily="18" charset="0"/>
              </a:rPr>
              <a:t> indicates that the </a:t>
            </a:r>
            <a:r>
              <a:rPr lang="en-US" sz="2600" b="1" dirty="0">
                <a:solidFill>
                  <a:srgbClr val="FF0000"/>
                </a:solidFill>
                <a:latin typeface="Times New Roman" pitchFamily="18" charset="0"/>
                <a:cs typeface="Times New Roman" pitchFamily="18" charset="0"/>
              </a:rPr>
              <a:t>minimum cardinality </a:t>
            </a:r>
            <a:r>
              <a:rPr lang="en-US" sz="2600" dirty="0">
                <a:latin typeface="Times New Roman" pitchFamily="18" charset="0"/>
                <a:cs typeface="Times New Roman" pitchFamily="18" charset="0"/>
              </a:rPr>
              <a:t>is</a:t>
            </a:r>
            <a:r>
              <a:rPr lang="en-US" sz="2600" b="1" dirty="0">
                <a:solidFill>
                  <a:srgbClr val="FF0000"/>
                </a:solidFill>
                <a:latin typeface="Times New Roman" pitchFamily="18" charset="0"/>
                <a:cs typeface="Times New Roman" pitchFamily="18" charset="0"/>
              </a:rPr>
              <a:t> 0 </a:t>
            </a:r>
            <a:r>
              <a:rPr lang="en-US" sz="2600" dirty="0">
                <a:latin typeface="Times New Roman" pitchFamily="18" charset="0"/>
                <a:cs typeface="Times New Roman" pitchFamily="18" charset="0"/>
              </a:rPr>
              <a:t>for</a:t>
            </a:r>
            <a:r>
              <a:rPr lang="en-US" sz="2600" b="1" dirty="0">
                <a:solidFill>
                  <a:srgbClr val="FF0000"/>
                </a:solidFill>
                <a:latin typeface="Times New Roman" pitchFamily="18" charset="0"/>
                <a:cs typeface="Times New Roman" pitchFamily="18" charset="0"/>
              </a:rPr>
              <a:t> </a:t>
            </a:r>
            <a:r>
              <a:rPr lang="en-US" sz="2600" dirty="0">
                <a:latin typeface="Times New Roman" pitchFamily="18" charset="0"/>
                <a:cs typeface="Times New Roman" pitchFamily="18" charset="0"/>
              </a:rPr>
              <a:t>the</a:t>
            </a:r>
            <a:r>
              <a:rPr lang="en-US" sz="2600" b="1" dirty="0">
                <a:solidFill>
                  <a:srgbClr val="FF0000"/>
                </a:solidFill>
                <a:latin typeface="Times New Roman" pitchFamily="18" charset="0"/>
                <a:cs typeface="Times New Roman" pitchFamily="18" charset="0"/>
              </a:rPr>
              <a:t> optional entity</a:t>
            </a:r>
            <a:r>
              <a:rPr lang="en-US" sz="2600" dirty="0">
                <a:latin typeface="Times New Roman" pitchFamily="18" charset="0"/>
                <a:cs typeface="Times New Roman" pitchFamily="18" charset="0"/>
              </a:rPr>
              <a:t>. </a:t>
            </a:r>
          </a:p>
        </p:txBody>
      </p:sp>
      <p:sp>
        <p:nvSpPr>
          <p:cNvPr id="5" name="Slide Number Placeholder 4"/>
          <p:cNvSpPr>
            <a:spLocks noGrp="1"/>
          </p:cNvSpPr>
          <p:nvPr>
            <p:ph type="sldNum" sz="quarter" idx="12"/>
          </p:nvPr>
        </p:nvSpPr>
        <p:spPr/>
        <p:txBody>
          <a:bodyPr/>
          <a:lstStyle/>
          <a:p>
            <a:fld id="{B747CC6A-11F6-4E8E-BB53-41C3538DB086}" type="slidenum">
              <a:rPr lang="en-US" smtClean="0"/>
              <a:t>42</a:t>
            </a:fld>
            <a:endParaRPr lang="en-US"/>
          </a:p>
        </p:txBody>
      </p:sp>
    </p:spTree>
    <p:extLst>
      <p:ext uri="{BB962C8B-B14F-4D97-AF65-F5344CB8AC3E}">
        <p14:creationId xmlns:p14="http://schemas.microsoft.com/office/powerpoint/2010/main" val="32192407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
            <a:ext cx="8229600" cy="184150"/>
          </a:xfrm>
        </p:spPr>
        <p:txBody>
          <a:bodyPr>
            <a:noAutofit/>
          </a:bodyPr>
          <a:lstStyle/>
          <a:p>
            <a:pPr algn="ctr">
              <a:spcBef>
                <a:spcPts val="0"/>
              </a:spcBef>
            </a:pPr>
            <a:r>
              <a:rPr lang="en-US" sz="2800" b="1" dirty="0">
                <a:solidFill>
                  <a:srgbClr val="FF0000"/>
                </a:solidFill>
                <a:latin typeface="Times New Roman" pitchFamily="18" charset="0"/>
                <a:cs typeface="Times New Roman" pitchFamily="18" charset="0"/>
              </a:rPr>
              <a:t>3.3 Relationship Participation--------</a:t>
            </a:r>
            <a:endParaRPr lang="en-US" sz="2800" b="1" dirty="0">
              <a:solidFill>
                <a:srgbClr val="CC0099"/>
              </a:solidFill>
              <a:latin typeface="Times New Roman" pitchFamily="18" charset="0"/>
              <a:cs typeface="Times New Roman" pitchFamily="18" charset="0"/>
            </a:endParaRPr>
          </a:p>
        </p:txBody>
      </p:sp>
      <p:sp>
        <p:nvSpPr>
          <p:cNvPr id="3" name="Content Placeholder 2"/>
          <p:cNvSpPr>
            <a:spLocks noGrp="1"/>
          </p:cNvSpPr>
          <p:nvPr>
            <p:ph idx="1"/>
          </p:nvPr>
        </p:nvSpPr>
        <p:spPr>
          <a:xfrm>
            <a:off x="0" y="184151"/>
            <a:ext cx="12192000" cy="6673849"/>
          </a:xfrm>
        </p:spPr>
        <p:txBody>
          <a:bodyPr>
            <a:noAutofit/>
          </a:bodyPr>
          <a:lstStyle/>
          <a:p>
            <a:pPr algn="just">
              <a:lnSpc>
                <a:spcPct val="150000"/>
              </a:lnSpc>
              <a:spcBef>
                <a:spcPts val="0"/>
              </a:spcBef>
              <a:buFont typeface="Wingdings" panose="05000000000000000000" pitchFamily="2" charset="2"/>
              <a:buChar char="§"/>
            </a:pPr>
            <a:r>
              <a:rPr lang="en-US" sz="2400" dirty="0">
                <a:latin typeface="Times New Roman" pitchFamily="18" charset="0"/>
                <a:cs typeface="Times New Roman" pitchFamily="18" charset="0"/>
              </a:rPr>
              <a:t>The </a:t>
            </a:r>
            <a:r>
              <a:rPr lang="en-US" sz="2400" b="1" dirty="0">
                <a:solidFill>
                  <a:srgbClr val="0000FF"/>
                </a:solidFill>
                <a:latin typeface="Times New Roman" pitchFamily="18" charset="0"/>
                <a:cs typeface="Times New Roman" pitchFamily="18" charset="0"/>
              </a:rPr>
              <a:t>term optionality </a:t>
            </a:r>
            <a:r>
              <a:rPr lang="en-US" sz="2400" dirty="0">
                <a:latin typeface="Times New Roman" pitchFamily="18" charset="0"/>
                <a:cs typeface="Times New Roman" pitchFamily="18" charset="0"/>
              </a:rPr>
              <a:t>is used to </a:t>
            </a:r>
            <a:r>
              <a:rPr lang="en-US" sz="2400" b="1" dirty="0">
                <a:latin typeface="Times New Roman" pitchFamily="18" charset="0"/>
                <a:cs typeface="Times New Roman" pitchFamily="18" charset="0"/>
              </a:rPr>
              <a:t>label </a:t>
            </a:r>
            <a:r>
              <a:rPr lang="en-US" sz="2400" dirty="0">
                <a:latin typeface="Times New Roman" pitchFamily="18" charset="0"/>
                <a:cs typeface="Times New Roman" pitchFamily="18" charset="0"/>
              </a:rPr>
              <a:t>any</a:t>
            </a:r>
            <a:r>
              <a:rPr lang="en-US" sz="2400" b="1" dirty="0">
                <a:latin typeface="Times New Roman" pitchFamily="18" charset="0"/>
                <a:cs typeface="Times New Roman" pitchFamily="18" charset="0"/>
              </a:rPr>
              <a:t> condition </a:t>
            </a:r>
            <a:r>
              <a:rPr lang="en-US" sz="2400" dirty="0">
                <a:latin typeface="Times New Roman" pitchFamily="18" charset="0"/>
                <a:cs typeface="Times New Roman" pitchFamily="18" charset="0"/>
              </a:rPr>
              <a:t>in which </a:t>
            </a:r>
            <a:r>
              <a:rPr lang="en-US" sz="2400" b="1" dirty="0">
                <a:solidFill>
                  <a:srgbClr val="CC0099"/>
                </a:solidFill>
                <a:latin typeface="Times New Roman" pitchFamily="18" charset="0"/>
                <a:cs typeface="Times New Roman" pitchFamily="18" charset="0"/>
              </a:rPr>
              <a:t>one </a:t>
            </a:r>
            <a:r>
              <a:rPr lang="en-US" sz="2400" dirty="0">
                <a:latin typeface="Times New Roman" pitchFamily="18" charset="0"/>
                <a:cs typeface="Times New Roman" pitchFamily="18" charset="0"/>
              </a:rPr>
              <a:t>or</a:t>
            </a:r>
            <a:r>
              <a:rPr lang="en-US" sz="2400" b="1" dirty="0">
                <a:solidFill>
                  <a:srgbClr val="CC0099"/>
                </a:solidFill>
                <a:latin typeface="Times New Roman" pitchFamily="18" charset="0"/>
                <a:cs typeface="Times New Roman" pitchFamily="18" charset="0"/>
              </a:rPr>
              <a:t> more optional relationships exist.</a:t>
            </a:r>
          </a:p>
          <a:p>
            <a:pPr marL="574675" indent="-574675" algn="just">
              <a:lnSpc>
                <a:spcPct val="150000"/>
              </a:lnSpc>
              <a:spcBef>
                <a:spcPts val="0"/>
              </a:spcBef>
              <a:buNone/>
            </a:pPr>
            <a:r>
              <a:rPr lang="en-US" sz="2400" b="1" dirty="0">
                <a:solidFill>
                  <a:srgbClr val="0000FF"/>
                </a:solidFill>
                <a:latin typeface="Times New Roman" pitchFamily="18" charset="0"/>
                <a:cs typeface="Times New Roman" pitchFamily="18" charset="0"/>
              </a:rPr>
              <a:t>2. Mandatory Participation</a:t>
            </a:r>
            <a:r>
              <a:rPr lang="en-US" sz="2400" dirty="0">
                <a:latin typeface="Times New Roman" pitchFamily="18" charset="0"/>
                <a:cs typeface="Times New Roman" pitchFamily="18" charset="0"/>
              </a:rPr>
              <a:t> </a:t>
            </a:r>
          </a:p>
          <a:p>
            <a:pPr algn="just">
              <a:lnSpc>
                <a:spcPct val="150000"/>
              </a:lnSpc>
              <a:spcBef>
                <a:spcPts val="0"/>
              </a:spcBef>
              <a:buFont typeface="Wingdings" panose="05000000000000000000" pitchFamily="2" charset="2"/>
              <a:buChar char="Ø"/>
            </a:pPr>
            <a:r>
              <a:rPr lang="en-US" sz="2400" dirty="0">
                <a:latin typeface="Times New Roman" pitchFamily="18" charset="0"/>
                <a:cs typeface="Times New Roman" pitchFamily="18" charset="0"/>
              </a:rPr>
              <a:t>This means that </a:t>
            </a:r>
            <a:r>
              <a:rPr lang="en-US" sz="2400" b="1" dirty="0">
                <a:solidFill>
                  <a:srgbClr val="FF0000"/>
                </a:solidFill>
                <a:latin typeface="Times New Roman" pitchFamily="18" charset="0"/>
                <a:cs typeface="Times New Roman" pitchFamily="18" charset="0"/>
              </a:rPr>
              <a:t>one entity occurrence </a:t>
            </a:r>
            <a:r>
              <a:rPr lang="en-US" sz="2400" b="1" dirty="0">
                <a:solidFill>
                  <a:srgbClr val="0000FF"/>
                </a:solidFill>
                <a:latin typeface="Times New Roman" pitchFamily="18" charset="0"/>
                <a:cs typeface="Times New Roman" pitchFamily="18" charset="0"/>
              </a:rPr>
              <a:t>requires </a:t>
            </a:r>
            <a:r>
              <a:rPr lang="en-US" sz="2400" dirty="0">
                <a:latin typeface="Times New Roman" pitchFamily="18" charset="0"/>
                <a:cs typeface="Times New Roman" pitchFamily="18" charset="0"/>
              </a:rPr>
              <a:t>a corresponding </a:t>
            </a:r>
            <a:r>
              <a:rPr lang="en-US" sz="2400" b="1" dirty="0">
                <a:solidFill>
                  <a:srgbClr val="0000FF"/>
                </a:solidFill>
                <a:latin typeface="Times New Roman" pitchFamily="18" charset="0"/>
                <a:cs typeface="Times New Roman" pitchFamily="18" charset="0"/>
              </a:rPr>
              <a:t>entity occurrence</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in a </a:t>
            </a:r>
            <a:r>
              <a:rPr lang="en-US" sz="2400" b="1" dirty="0">
                <a:latin typeface="Times New Roman" pitchFamily="18" charset="0"/>
                <a:cs typeface="Times New Roman" pitchFamily="18" charset="0"/>
              </a:rPr>
              <a:t>particular relationship</a:t>
            </a:r>
            <a:r>
              <a:rPr lang="en-US" sz="2400" dirty="0">
                <a:latin typeface="Times New Roman" pitchFamily="18" charset="0"/>
                <a:cs typeface="Times New Roman" pitchFamily="18" charset="0"/>
              </a:rPr>
              <a:t>. </a:t>
            </a:r>
          </a:p>
          <a:p>
            <a:pPr algn="just">
              <a:lnSpc>
                <a:spcPct val="150000"/>
              </a:lnSpc>
              <a:spcBef>
                <a:spcPts val="0"/>
              </a:spcBef>
              <a:buFont typeface="Wingdings" panose="05000000000000000000" pitchFamily="2" charset="2"/>
              <a:buChar char="§"/>
            </a:pPr>
            <a:r>
              <a:rPr lang="en-US" sz="2400" dirty="0">
                <a:latin typeface="Times New Roman" pitchFamily="18" charset="0"/>
                <a:cs typeface="Times New Roman" pitchFamily="18" charset="0"/>
              </a:rPr>
              <a:t>The </a:t>
            </a:r>
            <a:r>
              <a:rPr lang="en-US" sz="2400" b="1" dirty="0">
                <a:solidFill>
                  <a:srgbClr val="CC0099"/>
                </a:solidFill>
                <a:latin typeface="Times New Roman" pitchFamily="18" charset="0"/>
                <a:cs typeface="Times New Roman" pitchFamily="18" charset="0"/>
              </a:rPr>
              <a:t>existence </a:t>
            </a:r>
            <a:r>
              <a:rPr lang="en-US" sz="2400" dirty="0">
                <a:latin typeface="Times New Roman" pitchFamily="18" charset="0"/>
                <a:cs typeface="Times New Roman" pitchFamily="18" charset="0"/>
              </a:rPr>
              <a:t>of a </a:t>
            </a:r>
            <a:r>
              <a:rPr lang="en-US" sz="2400" b="1" dirty="0">
                <a:solidFill>
                  <a:srgbClr val="CC0099"/>
                </a:solidFill>
                <a:latin typeface="Times New Roman" pitchFamily="18" charset="0"/>
                <a:cs typeface="Times New Roman" pitchFamily="18" charset="0"/>
              </a:rPr>
              <a:t>mandatory relationship </a:t>
            </a:r>
            <a:r>
              <a:rPr lang="en-US" sz="2400" dirty="0">
                <a:latin typeface="Times New Roman" pitchFamily="18" charset="0"/>
                <a:cs typeface="Times New Roman" pitchFamily="18" charset="0"/>
              </a:rPr>
              <a:t>indicates that the </a:t>
            </a:r>
            <a:r>
              <a:rPr lang="en-US" sz="2400" b="1" dirty="0">
                <a:solidFill>
                  <a:srgbClr val="0000FF"/>
                </a:solidFill>
                <a:latin typeface="Times New Roman" pitchFamily="18" charset="0"/>
                <a:cs typeface="Times New Roman" pitchFamily="18" charset="0"/>
              </a:rPr>
              <a:t>minimum cardinality </a:t>
            </a:r>
            <a:r>
              <a:rPr lang="en-US" sz="2400" dirty="0">
                <a:latin typeface="Times New Roman" pitchFamily="18" charset="0"/>
                <a:cs typeface="Times New Roman" pitchFamily="18" charset="0"/>
              </a:rPr>
              <a:t>is</a:t>
            </a:r>
            <a:r>
              <a:rPr lang="en-US" sz="2400" b="1" dirty="0">
                <a:solidFill>
                  <a:srgbClr val="0000FF"/>
                </a:solidFill>
                <a:latin typeface="Times New Roman" pitchFamily="18" charset="0"/>
                <a:cs typeface="Times New Roman" pitchFamily="18" charset="0"/>
              </a:rPr>
              <a:t> at least 1</a:t>
            </a:r>
            <a:r>
              <a:rPr lang="en-US" sz="2400" dirty="0">
                <a:latin typeface="Times New Roman" pitchFamily="18" charset="0"/>
                <a:cs typeface="Times New Roman" pitchFamily="18" charset="0"/>
              </a:rPr>
              <a:t> for the </a:t>
            </a:r>
            <a:r>
              <a:rPr lang="en-US" sz="2400" b="1" dirty="0">
                <a:solidFill>
                  <a:srgbClr val="FF0000"/>
                </a:solidFill>
                <a:latin typeface="Times New Roman" pitchFamily="18" charset="0"/>
                <a:cs typeface="Times New Roman" pitchFamily="18" charset="0"/>
              </a:rPr>
              <a:t>mandatory entity</a:t>
            </a:r>
            <a:r>
              <a:rPr lang="en-US" sz="2400" dirty="0">
                <a:latin typeface="Times New Roman" pitchFamily="18" charset="0"/>
                <a:cs typeface="Times New Roman" pitchFamily="18" charset="0"/>
              </a:rPr>
              <a:t>.</a:t>
            </a:r>
          </a:p>
          <a:p>
            <a:pPr algn="just">
              <a:lnSpc>
                <a:spcPct val="150000"/>
              </a:lnSpc>
              <a:spcBef>
                <a:spcPts val="0"/>
              </a:spcBef>
              <a:buFont typeface="Wingdings" panose="05000000000000000000" pitchFamily="2" charset="2"/>
              <a:buChar char="Ø"/>
            </a:pPr>
            <a:r>
              <a:rPr lang="en-US" sz="2400" b="1" dirty="0">
                <a:latin typeface="Times New Roman" pitchFamily="18" charset="0"/>
                <a:cs typeface="Times New Roman" pitchFamily="18" charset="0"/>
              </a:rPr>
              <a:t>Let’s examine </a:t>
            </a:r>
            <a:r>
              <a:rPr lang="en-US" sz="2400" dirty="0">
                <a:latin typeface="Times New Roman" pitchFamily="18" charset="0"/>
                <a:cs typeface="Times New Roman" pitchFamily="18" charset="0"/>
              </a:rPr>
              <a:t>a few </a:t>
            </a:r>
            <a:r>
              <a:rPr lang="en-US" sz="2400" b="1" dirty="0">
                <a:latin typeface="Times New Roman" pitchFamily="18" charset="0"/>
                <a:cs typeface="Times New Roman" pitchFamily="18" charset="0"/>
              </a:rPr>
              <a:t>more scenarios. </a:t>
            </a:r>
          </a:p>
          <a:p>
            <a:pPr algn="just">
              <a:lnSpc>
                <a:spcPct val="150000"/>
              </a:lnSpc>
              <a:spcBef>
                <a:spcPts val="0"/>
              </a:spcBef>
              <a:buFont typeface="Wingdings" panose="05000000000000000000" pitchFamily="2" charset="2"/>
              <a:buChar char="§"/>
            </a:pPr>
            <a:r>
              <a:rPr lang="en-US" sz="2400" dirty="0">
                <a:latin typeface="Times New Roman" pitchFamily="18" charset="0"/>
                <a:cs typeface="Times New Roman" pitchFamily="18" charset="0"/>
              </a:rPr>
              <a:t>Suppose that </a:t>
            </a:r>
            <a:r>
              <a:rPr lang="en-US" sz="2400" b="1" dirty="0">
                <a:solidFill>
                  <a:srgbClr val="FF0000"/>
                </a:solidFill>
                <a:latin typeface="Times New Roman" pitchFamily="18" charset="0"/>
                <a:cs typeface="Times New Roman" pitchFamily="18" charset="0"/>
              </a:rPr>
              <a:t>Unity University </a:t>
            </a:r>
            <a:r>
              <a:rPr lang="en-US" sz="2400" b="1" dirty="0">
                <a:solidFill>
                  <a:srgbClr val="0000FF"/>
                </a:solidFill>
                <a:latin typeface="Times New Roman" pitchFamily="18" charset="0"/>
                <a:cs typeface="Times New Roman" pitchFamily="18" charset="0"/>
              </a:rPr>
              <a:t>employs</a:t>
            </a:r>
            <a:r>
              <a:rPr lang="en-US" sz="2400" dirty="0">
                <a:latin typeface="Times New Roman" pitchFamily="18" charset="0"/>
                <a:cs typeface="Times New Roman" pitchFamily="18" charset="0"/>
              </a:rPr>
              <a:t> some </a:t>
            </a:r>
            <a:r>
              <a:rPr lang="en-US" sz="2400" b="1" dirty="0">
                <a:solidFill>
                  <a:srgbClr val="0000FF"/>
                </a:solidFill>
                <a:latin typeface="Times New Roman" pitchFamily="18" charset="0"/>
                <a:cs typeface="Times New Roman" pitchFamily="18" charset="0"/>
              </a:rPr>
              <a:t>professors </a:t>
            </a:r>
            <a:r>
              <a:rPr lang="en-US" sz="2400" dirty="0">
                <a:latin typeface="Times New Roman" pitchFamily="18" charset="0"/>
                <a:cs typeface="Times New Roman" pitchFamily="18" charset="0"/>
              </a:rPr>
              <a:t>who </a:t>
            </a:r>
            <a:r>
              <a:rPr lang="en-US" sz="2400" b="1" dirty="0">
                <a:solidFill>
                  <a:srgbClr val="0000FF"/>
                </a:solidFill>
                <a:latin typeface="Times New Roman" pitchFamily="18" charset="0"/>
                <a:cs typeface="Times New Roman" pitchFamily="18" charset="0"/>
              </a:rPr>
              <a:t>conduct research without teaching classes</a:t>
            </a:r>
            <a:r>
              <a:rPr lang="en-US" sz="2400" dirty="0">
                <a:latin typeface="Times New Roman" pitchFamily="18" charset="0"/>
                <a:cs typeface="Times New Roman" pitchFamily="18" charset="0"/>
              </a:rPr>
              <a:t>.</a:t>
            </a:r>
          </a:p>
          <a:p>
            <a:pPr algn="just">
              <a:lnSpc>
                <a:spcPct val="150000"/>
              </a:lnSpc>
              <a:spcBef>
                <a:spcPts val="0"/>
              </a:spcBef>
              <a:buFont typeface="Wingdings" panose="05000000000000000000" pitchFamily="2" charset="2"/>
              <a:buChar char="§"/>
            </a:pPr>
            <a:r>
              <a:rPr lang="en-US" sz="2400" dirty="0">
                <a:latin typeface="Times New Roman" pitchFamily="18" charset="0"/>
                <a:cs typeface="Times New Roman" pitchFamily="18" charset="0"/>
              </a:rPr>
              <a:t>If you examine the “</a:t>
            </a:r>
            <a:r>
              <a:rPr lang="en-US" sz="2400" b="1" dirty="0">
                <a:latin typeface="Times New Roman" pitchFamily="18" charset="0"/>
                <a:cs typeface="Times New Roman" pitchFamily="18" charset="0"/>
              </a:rPr>
              <a:t>PROFESSOR</a:t>
            </a:r>
            <a:r>
              <a:rPr lang="en-US" sz="2400" dirty="0">
                <a:latin typeface="Times New Roman" pitchFamily="18" charset="0"/>
                <a:cs typeface="Times New Roman" pitchFamily="18" charset="0"/>
              </a:rPr>
              <a:t> </a:t>
            </a:r>
            <a:r>
              <a:rPr lang="en-US" sz="2400" b="1" dirty="0">
                <a:solidFill>
                  <a:srgbClr val="FF0000"/>
                </a:solidFill>
                <a:latin typeface="Times New Roman" pitchFamily="18" charset="0"/>
                <a:cs typeface="Times New Roman" pitchFamily="18" charset="0"/>
              </a:rPr>
              <a:t>teaches</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CLASS</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relationship</a:t>
            </a:r>
            <a:r>
              <a:rPr lang="en-US" sz="2400" dirty="0">
                <a:latin typeface="Times New Roman" pitchFamily="18" charset="0"/>
                <a:cs typeface="Times New Roman" pitchFamily="18" charset="0"/>
              </a:rPr>
              <a:t>, it is quite possible for a </a:t>
            </a:r>
            <a:r>
              <a:rPr lang="en-US" sz="2400" b="1" dirty="0">
                <a:solidFill>
                  <a:srgbClr val="FF0000"/>
                </a:solidFill>
                <a:latin typeface="Times New Roman" pitchFamily="18" charset="0"/>
                <a:cs typeface="Times New Roman" pitchFamily="18" charset="0"/>
              </a:rPr>
              <a:t>PROFESSOR</a:t>
            </a:r>
            <a:r>
              <a:rPr lang="en-US" sz="2400" dirty="0">
                <a:latin typeface="Times New Roman" pitchFamily="18" charset="0"/>
                <a:cs typeface="Times New Roman" pitchFamily="18" charset="0"/>
              </a:rPr>
              <a:t> </a:t>
            </a:r>
            <a:r>
              <a:rPr lang="en-US" sz="2400" b="1" dirty="0">
                <a:solidFill>
                  <a:srgbClr val="0000FF"/>
                </a:solidFill>
                <a:latin typeface="Times New Roman" pitchFamily="18" charset="0"/>
                <a:cs typeface="Times New Roman" pitchFamily="18" charset="0"/>
              </a:rPr>
              <a:t>not </a:t>
            </a:r>
            <a:r>
              <a:rPr lang="en-US" sz="2400" dirty="0">
                <a:latin typeface="Times New Roman" pitchFamily="18" charset="0"/>
                <a:cs typeface="Times New Roman" pitchFamily="18" charset="0"/>
              </a:rPr>
              <a:t>to</a:t>
            </a:r>
            <a:r>
              <a:rPr lang="en-US" sz="2400" b="1" dirty="0">
                <a:solidFill>
                  <a:srgbClr val="0000FF"/>
                </a:solidFill>
                <a:latin typeface="Times New Roman" pitchFamily="18" charset="0"/>
                <a:cs typeface="Times New Roman" pitchFamily="18" charset="0"/>
              </a:rPr>
              <a:t> teach </a:t>
            </a:r>
            <a:r>
              <a:rPr lang="en-US" sz="2400" dirty="0">
                <a:latin typeface="Times New Roman" pitchFamily="18" charset="0"/>
                <a:cs typeface="Times New Roman" pitchFamily="18" charset="0"/>
              </a:rPr>
              <a:t>a </a:t>
            </a:r>
            <a:r>
              <a:rPr lang="en-US" sz="2400" b="1" dirty="0">
                <a:solidFill>
                  <a:srgbClr val="FF0000"/>
                </a:solidFill>
                <a:latin typeface="Times New Roman" pitchFamily="18" charset="0"/>
                <a:cs typeface="Times New Roman" pitchFamily="18" charset="0"/>
              </a:rPr>
              <a:t>CLASS</a:t>
            </a:r>
            <a:r>
              <a:rPr lang="en-US" sz="2400" dirty="0">
                <a:latin typeface="Times New Roman" pitchFamily="18" charset="0"/>
                <a:cs typeface="Times New Roman" pitchFamily="18" charset="0"/>
              </a:rPr>
              <a:t>. </a:t>
            </a:r>
          </a:p>
          <a:p>
            <a:pPr algn="just">
              <a:lnSpc>
                <a:spcPct val="150000"/>
              </a:lnSpc>
              <a:spcBef>
                <a:spcPts val="0"/>
              </a:spcBef>
              <a:buFont typeface="Wingdings" panose="05000000000000000000" pitchFamily="2" charset="2"/>
              <a:buChar char="§"/>
            </a:pPr>
            <a:endParaRPr lang="en-US" sz="2400" dirty="0">
              <a:latin typeface="Times New Roman" pitchFamily="18" charset="0"/>
              <a:cs typeface="Times New Roman" pitchFamily="18" charset="0"/>
            </a:endParaRPr>
          </a:p>
          <a:p>
            <a:pPr marL="0" indent="0" algn="just">
              <a:lnSpc>
                <a:spcPct val="150000"/>
              </a:lnSpc>
              <a:spcBef>
                <a:spcPts val="0"/>
              </a:spcBef>
              <a:buNone/>
            </a:pPr>
            <a:endParaRPr lang="en-US" sz="2400" dirty="0">
              <a:latin typeface="Times New Roman" pitchFamily="18" charset="0"/>
              <a:cs typeface="Times New Roman" pitchFamily="18" charset="0"/>
            </a:endParaRPr>
          </a:p>
          <a:p>
            <a:pPr algn="just">
              <a:lnSpc>
                <a:spcPct val="150000"/>
              </a:lnSpc>
              <a:spcBef>
                <a:spcPts val="0"/>
              </a:spcBef>
              <a:buFont typeface="Wingdings" panose="05000000000000000000" pitchFamily="2" charset="2"/>
              <a:buChar char="§"/>
            </a:pPr>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747CC6A-11F6-4E8E-BB53-41C3538DB086}" type="slidenum">
              <a:rPr lang="en-US" smtClean="0"/>
              <a:t>43</a:t>
            </a:fld>
            <a:endParaRPr lang="en-US"/>
          </a:p>
        </p:txBody>
      </p:sp>
    </p:spTree>
    <p:extLst>
      <p:ext uri="{BB962C8B-B14F-4D97-AF65-F5344CB8AC3E}">
        <p14:creationId xmlns:p14="http://schemas.microsoft.com/office/powerpoint/2010/main" val="2303532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20675"/>
          </a:xfrm>
        </p:spPr>
        <p:txBody>
          <a:bodyPr>
            <a:noAutofit/>
          </a:bodyPr>
          <a:lstStyle/>
          <a:p>
            <a:pPr algn="ctr">
              <a:spcBef>
                <a:spcPts val="0"/>
              </a:spcBef>
            </a:pPr>
            <a:r>
              <a:rPr lang="en-US" sz="2800" b="1" dirty="0">
                <a:solidFill>
                  <a:srgbClr val="FF0000"/>
                </a:solidFill>
                <a:latin typeface="Times New Roman" pitchFamily="18" charset="0"/>
                <a:cs typeface="Times New Roman" pitchFamily="18" charset="0"/>
              </a:rPr>
              <a:t>3.3 Relationship Participation--------</a:t>
            </a:r>
            <a:endParaRPr lang="en-US" sz="2800" b="1" dirty="0">
              <a:solidFill>
                <a:srgbClr val="CC0099"/>
              </a:solidFill>
              <a:latin typeface="Times New Roman" pitchFamily="18" charset="0"/>
              <a:cs typeface="Times New Roman" pitchFamily="18" charset="0"/>
            </a:endParaRPr>
          </a:p>
        </p:txBody>
      </p:sp>
      <p:sp>
        <p:nvSpPr>
          <p:cNvPr id="3" name="Content Placeholder 2"/>
          <p:cNvSpPr>
            <a:spLocks noGrp="1"/>
          </p:cNvSpPr>
          <p:nvPr>
            <p:ph idx="1"/>
          </p:nvPr>
        </p:nvSpPr>
        <p:spPr>
          <a:xfrm>
            <a:off x="0" y="320675"/>
            <a:ext cx="12192000" cy="6537325"/>
          </a:xfrm>
        </p:spPr>
        <p:txBody>
          <a:bodyPr>
            <a:noAutofit/>
          </a:bodyPr>
          <a:lstStyle/>
          <a:p>
            <a:pPr algn="just">
              <a:lnSpc>
                <a:spcPct val="150000"/>
              </a:lnSpc>
              <a:spcBef>
                <a:spcPts val="0"/>
              </a:spcBef>
              <a:buFont typeface="Wingdings" panose="05000000000000000000" pitchFamily="2" charset="2"/>
              <a:buChar char="§"/>
            </a:pPr>
            <a:r>
              <a:rPr lang="en-US" sz="2200" dirty="0">
                <a:latin typeface="Times New Roman" pitchFamily="18" charset="0"/>
                <a:cs typeface="Times New Roman" pitchFamily="18" charset="0"/>
              </a:rPr>
              <a:t>Therefore, </a:t>
            </a:r>
            <a:r>
              <a:rPr lang="en-US" sz="2200" b="1" dirty="0">
                <a:solidFill>
                  <a:srgbClr val="CC0099"/>
                </a:solidFill>
                <a:latin typeface="Times New Roman" pitchFamily="18" charset="0"/>
                <a:cs typeface="Times New Roman" pitchFamily="18" charset="0"/>
              </a:rPr>
              <a:t>CLASS </a:t>
            </a:r>
            <a:r>
              <a:rPr lang="en-US" sz="2200" dirty="0">
                <a:latin typeface="Times New Roman" pitchFamily="18" charset="0"/>
                <a:cs typeface="Times New Roman" pitchFamily="18" charset="0"/>
              </a:rPr>
              <a:t>is</a:t>
            </a:r>
            <a:r>
              <a:rPr lang="en-US" sz="2200" b="1" dirty="0">
                <a:solidFill>
                  <a:srgbClr val="CC0099"/>
                </a:solidFill>
                <a:latin typeface="Times New Roman" pitchFamily="18" charset="0"/>
                <a:cs typeface="Times New Roman" pitchFamily="18" charset="0"/>
              </a:rPr>
              <a:t> optional </a:t>
            </a:r>
            <a:r>
              <a:rPr lang="en-US" sz="2200" dirty="0">
                <a:latin typeface="Times New Roman" pitchFamily="18" charset="0"/>
                <a:cs typeface="Times New Roman" pitchFamily="18" charset="0"/>
              </a:rPr>
              <a:t>to</a:t>
            </a:r>
            <a:r>
              <a:rPr lang="en-US" sz="2200" b="1" dirty="0">
                <a:solidFill>
                  <a:srgbClr val="CC0099"/>
                </a:solidFill>
                <a:latin typeface="Times New Roman" pitchFamily="18" charset="0"/>
                <a:cs typeface="Times New Roman" pitchFamily="18" charset="0"/>
              </a:rPr>
              <a:t> PROFESSOR</a:t>
            </a:r>
            <a:r>
              <a:rPr lang="en-US" sz="2200" dirty="0">
                <a:latin typeface="Times New Roman" pitchFamily="18" charset="0"/>
                <a:cs typeface="Times New Roman" pitchFamily="18" charset="0"/>
              </a:rPr>
              <a:t>.</a:t>
            </a:r>
          </a:p>
          <a:p>
            <a:pPr algn="just">
              <a:lnSpc>
                <a:spcPct val="150000"/>
              </a:lnSpc>
              <a:spcBef>
                <a:spcPts val="0"/>
              </a:spcBef>
              <a:buFont typeface="Wingdings" panose="05000000000000000000" pitchFamily="2" charset="2"/>
              <a:buChar char="Ø"/>
            </a:pPr>
            <a:r>
              <a:rPr lang="en-US" sz="2200" dirty="0">
                <a:latin typeface="Times New Roman" pitchFamily="18" charset="0"/>
                <a:cs typeface="Times New Roman" pitchFamily="18" charset="0"/>
              </a:rPr>
              <a:t>On the other hand, if the </a:t>
            </a:r>
            <a:r>
              <a:rPr lang="en-US" sz="2200" b="1" dirty="0">
                <a:solidFill>
                  <a:srgbClr val="006600"/>
                </a:solidFill>
                <a:latin typeface="Times New Roman" pitchFamily="18" charset="0"/>
                <a:cs typeface="Times New Roman" pitchFamily="18" charset="0"/>
              </a:rPr>
              <a:t>University </a:t>
            </a:r>
            <a:r>
              <a:rPr lang="en-US" sz="2200" dirty="0">
                <a:latin typeface="Times New Roman" pitchFamily="18" charset="0"/>
                <a:cs typeface="Times New Roman" pitchFamily="18" charset="0"/>
              </a:rPr>
              <a:t>is forced to </a:t>
            </a:r>
            <a:r>
              <a:rPr lang="en-US" sz="2200" b="1" dirty="0">
                <a:solidFill>
                  <a:srgbClr val="006600"/>
                </a:solidFill>
                <a:latin typeface="Times New Roman" pitchFamily="18" charset="0"/>
                <a:cs typeface="Times New Roman" pitchFamily="18" charset="0"/>
              </a:rPr>
              <a:t>teach MBA(Masters)</a:t>
            </a:r>
            <a:r>
              <a:rPr lang="en-US" sz="2200" dirty="0">
                <a:latin typeface="Times New Roman" pitchFamily="18" charset="0"/>
                <a:cs typeface="Times New Roman" pitchFamily="18" charset="0"/>
              </a:rPr>
              <a:t> </a:t>
            </a:r>
            <a:r>
              <a:rPr lang="en-US" sz="2200" b="1" dirty="0">
                <a:latin typeface="Times New Roman" pitchFamily="18" charset="0"/>
                <a:cs typeface="Times New Roman" pitchFamily="18" charset="0"/>
              </a:rPr>
              <a:t>CLASS</a:t>
            </a:r>
            <a:r>
              <a:rPr lang="en-US" sz="2200" dirty="0">
                <a:latin typeface="Times New Roman" pitchFamily="18" charset="0"/>
                <a:cs typeface="Times New Roman" pitchFamily="18" charset="0"/>
              </a:rPr>
              <a:t> according to the requirement of </a:t>
            </a:r>
            <a:r>
              <a:rPr lang="en-US" sz="2200" b="1" dirty="0">
                <a:latin typeface="Times New Roman" pitchFamily="18" charset="0"/>
                <a:cs typeface="Times New Roman" pitchFamily="18" charset="0"/>
              </a:rPr>
              <a:t>higher education profile</a:t>
            </a:r>
            <a:r>
              <a:rPr lang="en-US" sz="2200" dirty="0">
                <a:latin typeface="Times New Roman" pitchFamily="18" charset="0"/>
                <a:cs typeface="Times New Roman" pitchFamily="18" charset="0"/>
              </a:rPr>
              <a:t>, a </a:t>
            </a:r>
            <a:r>
              <a:rPr lang="en-US" sz="2200" b="1" dirty="0">
                <a:solidFill>
                  <a:srgbClr val="0000FF"/>
                </a:solidFill>
                <a:latin typeface="Times New Roman" pitchFamily="18" charset="0"/>
                <a:cs typeface="Times New Roman" pitchFamily="18" charset="0"/>
              </a:rPr>
              <a:t>CLASS </a:t>
            </a:r>
            <a:r>
              <a:rPr lang="en-US" sz="2200" dirty="0">
                <a:latin typeface="Times New Roman" pitchFamily="18" charset="0"/>
                <a:cs typeface="Times New Roman" pitchFamily="18" charset="0"/>
              </a:rPr>
              <a:t>must be </a:t>
            </a:r>
            <a:r>
              <a:rPr lang="en-US" sz="2200" b="1" dirty="0">
                <a:solidFill>
                  <a:srgbClr val="0000FF"/>
                </a:solidFill>
                <a:latin typeface="Times New Roman" pitchFamily="18" charset="0"/>
                <a:cs typeface="Times New Roman" pitchFamily="18" charset="0"/>
              </a:rPr>
              <a:t>taught </a:t>
            </a:r>
            <a:r>
              <a:rPr lang="en-US" sz="2200" dirty="0">
                <a:latin typeface="Times New Roman" pitchFamily="18" charset="0"/>
                <a:cs typeface="Times New Roman" pitchFamily="18" charset="0"/>
              </a:rPr>
              <a:t>by a </a:t>
            </a:r>
            <a:r>
              <a:rPr lang="en-US" sz="2200" b="1" dirty="0">
                <a:solidFill>
                  <a:srgbClr val="0000FF"/>
                </a:solidFill>
                <a:latin typeface="Times New Roman" pitchFamily="18" charset="0"/>
                <a:cs typeface="Times New Roman" pitchFamily="18" charset="0"/>
              </a:rPr>
              <a:t>PROFESSOR</a:t>
            </a:r>
            <a:r>
              <a:rPr lang="en-US" sz="2200" dirty="0">
                <a:latin typeface="Times New Roman" pitchFamily="18" charset="0"/>
                <a:cs typeface="Times New Roman" pitchFamily="18" charset="0"/>
              </a:rPr>
              <a:t>.</a:t>
            </a:r>
          </a:p>
          <a:p>
            <a:pPr algn="just">
              <a:lnSpc>
                <a:spcPct val="150000"/>
              </a:lnSpc>
              <a:spcBef>
                <a:spcPts val="0"/>
              </a:spcBef>
              <a:buFont typeface="Wingdings" panose="05000000000000000000" pitchFamily="2" charset="2"/>
              <a:buChar char="§"/>
            </a:pPr>
            <a:r>
              <a:rPr lang="en-US" sz="2200" dirty="0">
                <a:latin typeface="Times New Roman" pitchFamily="18" charset="0"/>
                <a:cs typeface="Times New Roman" pitchFamily="18" charset="0"/>
              </a:rPr>
              <a:t>Therefore, </a:t>
            </a:r>
            <a:r>
              <a:rPr lang="en-US" sz="2200" b="1" dirty="0">
                <a:solidFill>
                  <a:srgbClr val="CC0099"/>
                </a:solidFill>
                <a:latin typeface="Times New Roman" pitchFamily="18" charset="0"/>
                <a:cs typeface="Times New Roman" pitchFamily="18" charset="0"/>
              </a:rPr>
              <a:t>PROFESSOR </a:t>
            </a:r>
            <a:r>
              <a:rPr lang="en-US" sz="2200" dirty="0">
                <a:latin typeface="Times New Roman" pitchFamily="18" charset="0"/>
                <a:cs typeface="Times New Roman" pitchFamily="18" charset="0"/>
              </a:rPr>
              <a:t>is</a:t>
            </a:r>
            <a:r>
              <a:rPr lang="en-US" sz="2200" b="1" dirty="0">
                <a:solidFill>
                  <a:srgbClr val="CC0099"/>
                </a:solidFill>
                <a:latin typeface="Times New Roman" pitchFamily="18" charset="0"/>
                <a:cs typeface="Times New Roman" pitchFamily="18" charset="0"/>
              </a:rPr>
              <a:t> mandatory </a:t>
            </a:r>
            <a:r>
              <a:rPr lang="en-US" sz="2200" dirty="0">
                <a:latin typeface="Times New Roman" pitchFamily="18" charset="0"/>
                <a:cs typeface="Times New Roman" pitchFamily="18" charset="0"/>
              </a:rPr>
              <a:t>to</a:t>
            </a:r>
            <a:r>
              <a:rPr lang="en-US" sz="2200" b="1" dirty="0">
                <a:solidFill>
                  <a:srgbClr val="CC0099"/>
                </a:solidFill>
                <a:latin typeface="Times New Roman" pitchFamily="18" charset="0"/>
                <a:cs typeface="Times New Roman" pitchFamily="18" charset="0"/>
              </a:rPr>
              <a:t> CLASS</a:t>
            </a:r>
            <a:r>
              <a:rPr lang="en-US" sz="2200" dirty="0">
                <a:latin typeface="Times New Roman" pitchFamily="18" charset="0"/>
                <a:cs typeface="Times New Roman" pitchFamily="18" charset="0"/>
              </a:rPr>
              <a:t>. </a:t>
            </a:r>
          </a:p>
          <a:p>
            <a:pPr algn="just">
              <a:lnSpc>
                <a:spcPct val="150000"/>
              </a:lnSpc>
              <a:spcBef>
                <a:spcPts val="0"/>
              </a:spcBef>
              <a:buFont typeface="Wingdings" panose="05000000000000000000" pitchFamily="2" charset="2"/>
              <a:buChar char="Ø"/>
            </a:pPr>
            <a:r>
              <a:rPr lang="en-US" sz="2200" dirty="0">
                <a:latin typeface="Times New Roman" pitchFamily="18" charset="0"/>
                <a:cs typeface="Times New Roman" pitchFamily="18" charset="0"/>
              </a:rPr>
              <a:t>Note that the </a:t>
            </a:r>
            <a:r>
              <a:rPr lang="en-US" sz="2200" b="1" dirty="0">
                <a:latin typeface="Times New Roman" pitchFamily="18" charset="0"/>
                <a:cs typeface="Times New Roman" pitchFamily="18" charset="0"/>
              </a:rPr>
              <a:t>ERD model </a:t>
            </a:r>
            <a:r>
              <a:rPr lang="en-US" sz="2200" dirty="0">
                <a:latin typeface="Times New Roman" pitchFamily="18" charset="0"/>
                <a:cs typeface="Times New Roman" pitchFamily="18" charset="0"/>
              </a:rPr>
              <a:t>in the </a:t>
            </a:r>
            <a:r>
              <a:rPr lang="en-US" sz="2200" b="1" dirty="0">
                <a:latin typeface="Times New Roman" pitchFamily="18" charset="0"/>
                <a:cs typeface="Times New Roman" pitchFamily="18" charset="0"/>
              </a:rPr>
              <a:t>figure below</a:t>
            </a:r>
            <a:r>
              <a:rPr lang="en-US" sz="2200" dirty="0">
                <a:latin typeface="Times New Roman" pitchFamily="18" charset="0"/>
                <a:cs typeface="Times New Roman" pitchFamily="18" charset="0"/>
              </a:rPr>
              <a:t>, shows:</a:t>
            </a:r>
          </a:p>
          <a:p>
            <a:pPr algn="just">
              <a:lnSpc>
                <a:spcPct val="150000"/>
              </a:lnSpc>
              <a:spcBef>
                <a:spcPts val="0"/>
              </a:spcBef>
              <a:buFont typeface="Wingdings" panose="05000000000000000000" pitchFamily="2" charset="2"/>
              <a:buChar char="§"/>
            </a:pPr>
            <a:r>
              <a:rPr lang="en-US" sz="2200" dirty="0">
                <a:latin typeface="Times New Roman" pitchFamily="18" charset="0"/>
                <a:cs typeface="Times New Roman" pitchFamily="18" charset="0"/>
              </a:rPr>
              <a:t>The </a:t>
            </a:r>
            <a:r>
              <a:rPr lang="en-US" sz="2200" b="1" dirty="0">
                <a:solidFill>
                  <a:srgbClr val="FF0000"/>
                </a:solidFill>
                <a:latin typeface="Times New Roman" pitchFamily="18" charset="0"/>
                <a:cs typeface="Times New Roman" pitchFamily="18" charset="0"/>
              </a:rPr>
              <a:t>cardinality</a:t>
            </a:r>
            <a:r>
              <a:rPr lang="en-US" sz="2200" dirty="0">
                <a:latin typeface="Times New Roman" pitchFamily="18" charset="0"/>
                <a:cs typeface="Times New Roman" pitchFamily="18" charset="0"/>
              </a:rPr>
              <a:t> next to </a:t>
            </a:r>
            <a:r>
              <a:rPr lang="en-US" sz="2200" b="1" dirty="0">
                <a:solidFill>
                  <a:srgbClr val="0000FF"/>
                </a:solidFill>
                <a:latin typeface="Times New Roman" pitchFamily="18" charset="0"/>
                <a:cs typeface="Times New Roman" pitchFamily="18" charset="0"/>
              </a:rPr>
              <a:t>CLASS </a:t>
            </a:r>
            <a:r>
              <a:rPr lang="en-US" sz="2200" dirty="0">
                <a:latin typeface="Times New Roman" pitchFamily="18" charset="0"/>
                <a:cs typeface="Times New Roman" pitchFamily="18" charset="0"/>
              </a:rPr>
              <a:t>to be </a:t>
            </a:r>
            <a:r>
              <a:rPr lang="en-US" sz="2200" b="1" dirty="0">
                <a:solidFill>
                  <a:srgbClr val="0000FF"/>
                </a:solidFill>
                <a:latin typeface="Times New Roman" pitchFamily="18" charset="0"/>
                <a:cs typeface="Times New Roman" pitchFamily="18" charset="0"/>
              </a:rPr>
              <a:t>(0,3), </a:t>
            </a:r>
            <a:r>
              <a:rPr lang="en-US" sz="2200" dirty="0">
                <a:latin typeface="Times New Roman" pitchFamily="18" charset="0"/>
                <a:cs typeface="Times New Roman" pitchFamily="18" charset="0"/>
              </a:rPr>
              <a:t>thus </a:t>
            </a:r>
            <a:r>
              <a:rPr lang="en-US" sz="2200" b="1" dirty="0">
                <a:latin typeface="Times New Roman" pitchFamily="18" charset="0"/>
                <a:cs typeface="Times New Roman" pitchFamily="18" charset="0"/>
              </a:rPr>
              <a:t>indicating that </a:t>
            </a:r>
            <a:r>
              <a:rPr lang="en-US" sz="2200" dirty="0">
                <a:latin typeface="Times New Roman" pitchFamily="18" charset="0"/>
                <a:cs typeface="Times New Roman" pitchFamily="18" charset="0"/>
              </a:rPr>
              <a:t>a </a:t>
            </a:r>
            <a:r>
              <a:rPr lang="en-US" sz="2200" b="1" dirty="0">
                <a:solidFill>
                  <a:srgbClr val="0000FF"/>
                </a:solidFill>
                <a:latin typeface="Times New Roman" pitchFamily="18" charset="0"/>
                <a:cs typeface="Times New Roman" pitchFamily="18" charset="0"/>
              </a:rPr>
              <a:t>PROFESSOR</a:t>
            </a:r>
            <a:r>
              <a:rPr lang="en-US" sz="2200" dirty="0">
                <a:latin typeface="Times New Roman" pitchFamily="18" charset="0"/>
                <a:cs typeface="Times New Roman" pitchFamily="18" charset="0"/>
              </a:rPr>
              <a:t> may </a:t>
            </a:r>
            <a:r>
              <a:rPr lang="en-US" sz="2200" b="1" dirty="0">
                <a:solidFill>
                  <a:srgbClr val="FF0000"/>
                </a:solidFill>
                <a:latin typeface="Times New Roman" pitchFamily="18" charset="0"/>
                <a:cs typeface="Times New Roman" pitchFamily="18" charset="0"/>
              </a:rPr>
              <a:t>teach no </a:t>
            </a:r>
            <a:r>
              <a:rPr lang="en-US" sz="2200" b="1" dirty="0">
                <a:latin typeface="Times New Roman" pitchFamily="18" charset="0"/>
                <a:cs typeface="Times New Roman" pitchFamily="18" charset="0"/>
              </a:rPr>
              <a:t>CLASSE</a:t>
            </a:r>
            <a:r>
              <a:rPr lang="en-US" sz="2200" dirty="0">
                <a:latin typeface="Times New Roman" pitchFamily="18" charset="0"/>
                <a:cs typeface="Times New Roman" pitchFamily="18" charset="0"/>
              </a:rPr>
              <a:t> at </a:t>
            </a:r>
            <a:r>
              <a:rPr lang="en-US" sz="2200" b="1" dirty="0">
                <a:latin typeface="Times New Roman" pitchFamily="18" charset="0"/>
                <a:cs typeface="Times New Roman" pitchFamily="18" charset="0"/>
              </a:rPr>
              <a:t>all </a:t>
            </a:r>
            <a:r>
              <a:rPr lang="en-US" sz="2200" dirty="0">
                <a:latin typeface="Times New Roman" pitchFamily="18" charset="0"/>
                <a:cs typeface="Times New Roman" pitchFamily="18" charset="0"/>
              </a:rPr>
              <a:t>or as </a:t>
            </a:r>
            <a:r>
              <a:rPr lang="en-US" sz="2200" b="1" dirty="0">
                <a:latin typeface="Times New Roman" pitchFamily="18" charset="0"/>
                <a:cs typeface="Times New Roman" pitchFamily="18" charset="0"/>
              </a:rPr>
              <a:t>many</a:t>
            </a:r>
            <a:r>
              <a:rPr lang="en-US" sz="2200" dirty="0">
                <a:latin typeface="Times New Roman" pitchFamily="18" charset="0"/>
                <a:cs typeface="Times New Roman" pitchFamily="18" charset="0"/>
              </a:rPr>
              <a:t> as </a:t>
            </a:r>
            <a:r>
              <a:rPr lang="en-US" sz="2200" b="1" dirty="0">
                <a:latin typeface="Times New Roman" pitchFamily="18" charset="0"/>
                <a:cs typeface="Times New Roman" pitchFamily="18" charset="0"/>
              </a:rPr>
              <a:t>three classes. </a:t>
            </a:r>
          </a:p>
          <a:p>
            <a:pPr algn="just">
              <a:lnSpc>
                <a:spcPct val="150000"/>
              </a:lnSpc>
              <a:spcBef>
                <a:spcPts val="0"/>
              </a:spcBef>
              <a:buFont typeface="Wingdings" panose="05000000000000000000" pitchFamily="2" charset="2"/>
              <a:buChar char="§"/>
            </a:pPr>
            <a:r>
              <a:rPr lang="en-US" sz="2200" dirty="0">
                <a:latin typeface="Times New Roman" pitchFamily="18" charset="0"/>
                <a:cs typeface="Times New Roman" pitchFamily="18" charset="0"/>
              </a:rPr>
              <a:t>And </a:t>
            </a:r>
            <a:r>
              <a:rPr lang="en-US" sz="2200" b="1" dirty="0">
                <a:latin typeface="Times New Roman" pitchFamily="18" charset="0"/>
                <a:cs typeface="Times New Roman" pitchFamily="18" charset="0"/>
              </a:rPr>
              <a:t>each</a:t>
            </a:r>
            <a:r>
              <a:rPr lang="en-US" sz="2200" dirty="0">
                <a:latin typeface="Times New Roman" pitchFamily="18" charset="0"/>
                <a:cs typeface="Times New Roman" pitchFamily="18" charset="0"/>
              </a:rPr>
              <a:t> </a:t>
            </a:r>
            <a:r>
              <a:rPr lang="en-US" sz="2200" b="1" dirty="0">
                <a:solidFill>
                  <a:srgbClr val="FF0000"/>
                </a:solidFill>
                <a:latin typeface="Times New Roman" pitchFamily="18" charset="0"/>
                <a:cs typeface="Times New Roman" pitchFamily="18" charset="0"/>
              </a:rPr>
              <a:t>CLASS</a:t>
            </a:r>
            <a:r>
              <a:rPr lang="en-US" sz="2200" dirty="0">
                <a:latin typeface="Times New Roman" pitchFamily="18" charset="0"/>
                <a:cs typeface="Times New Roman" pitchFamily="18" charset="0"/>
              </a:rPr>
              <a:t> </a:t>
            </a:r>
            <a:r>
              <a:rPr lang="en-US" sz="2200" b="1" dirty="0">
                <a:solidFill>
                  <a:srgbClr val="0000FF"/>
                </a:solidFill>
                <a:latin typeface="Times New Roman" pitchFamily="18" charset="0"/>
                <a:cs typeface="Times New Roman" pitchFamily="18" charset="0"/>
              </a:rPr>
              <a:t>table row </a:t>
            </a:r>
            <a:r>
              <a:rPr lang="en-US" sz="2200" dirty="0">
                <a:latin typeface="Times New Roman" pitchFamily="18" charset="0"/>
                <a:cs typeface="Times New Roman" pitchFamily="18" charset="0"/>
              </a:rPr>
              <a:t>will</a:t>
            </a:r>
            <a:r>
              <a:rPr lang="en-US" sz="2200" b="1" dirty="0">
                <a:solidFill>
                  <a:srgbClr val="0000FF"/>
                </a:solidFill>
                <a:latin typeface="Times New Roman" pitchFamily="18" charset="0"/>
                <a:cs typeface="Times New Roman" pitchFamily="18" charset="0"/>
              </a:rPr>
              <a:t> reference one </a:t>
            </a:r>
            <a:r>
              <a:rPr lang="en-US" sz="2200" dirty="0">
                <a:latin typeface="Times New Roman" pitchFamily="18" charset="0"/>
                <a:cs typeface="Times New Roman" pitchFamily="18" charset="0"/>
              </a:rPr>
              <a:t>and </a:t>
            </a:r>
            <a:r>
              <a:rPr lang="en-US" sz="2200" b="1" dirty="0">
                <a:solidFill>
                  <a:srgbClr val="0000FF"/>
                </a:solidFill>
                <a:latin typeface="Times New Roman" pitchFamily="18" charset="0"/>
                <a:cs typeface="Times New Roman" pitchFamily="18" charset="0"/>
              </a:rPr>
              <a:t>only one </a:t>
            </a:r>
            <a:r>
              <a:rPr lang="en-US" sz="2200" b="1" dirty="0">
                <a:solidFill>
                  <a:srgbClr val="CC0099"/>
                </a:solidFill>
                <a:latin typeface="Times New Roman" pitchFamily="18" charset="0"/>
                <a:cs typeface="Times New Roman" pitchFamily="18" charset="0"/>
              </a:rPr>
              <a:t>PROFESSOR</a:t>
            </a:r>
            <a:r>
              <a:rPr lang="en-US" sz="2200" dirty="0">
                <a:latin typeface="Times New Roman" pitchFamily="18" charset="0"/>
                <a:cs typeface="Times New Roman" pitchFamily="18" charset="0"/>
              </a:rPr>
              <a:t> </a:t>
            </a:r>
            <a:r>
              <a:rPr lang="en-US" sz="2200" b="1" dirty="0">
                <a:latin typeface="Times New Roman" pitchFamily="18" charset="0"/>
                <a:cs typeface="Times New Roman" pitchFamily="18" charset="0"/>
              </a:rPr>
              <a:t>row—assuming</a:t>
            </a:r>
            <a:r>
              <a:rPr lang="en-US" sz="2200" dirty="0">
                <a:latin typeface="Times New Roman" pitchFamily="18" charset="0"/>
                <a:cs typeface="Times New Roman" pitchFamily="18" charset="0"/>
              </a:rPr>
              <a:t> </a:t>
            </a:r>
            <a:r>
              <a:rPr lang="en-US" sz="2200" b="1" dirty="0">
                <a:latin typeface="Times New Roman" pitchFamily="18" charset="0"/>
                <a:cs typeface="Times New Roman" pitchFamily="18" charset="0"/>
              </a:rPr>
              <a:t>each</a:t>
            </a:r>
            <a:r>
              <a:rPr lang="en-US" sz="2200" dirty="0">
                <a:latin typeface="Times New Roman" pitchFamily="18" charset="0"/>
                <a:cs typeface="Times New Roman" pitchFamily="18" charset="0"/>
              </a:rPr>
              <a:t> </a:t>
            </a:r>
            <a:r>
              <a:rPr lang="en-US" sz="2200" b="1" dirty="0">
                <a:solidFill>
                  <a:srgbClr val="FF0000"/>
                </a:solidFill>
                <a:latin typeface="Times New Roman" pitchFamily="18" charset="0"/>
                <a:cs typeface="Times New Roman" pitchFamily="18" charset="0"/>
              </a:rPr>
              <a:t>CLASS</a:t>
            </a:r>
            <a:r>
              <a:rPr lang="en-US" sz="2200" dirty="0">
                <a:latin typeface="Times New Roman" pitchFamily="18" charset="0"/>
                <a:cs typeface="Times New Roman" pitchFamily="18" charset="0"/>
              </a:rPr>
              <a:t> is taught by </a:t>
            </a:r>
            <a:r>
              <a:rPr lang="en-US" sz="2200" b="1" dirty="0">
                <a:solidFill>
                  <a:srgbClr val="0000FF"/>
                </a:solidFill>
                <a:latin typeface="Times New Roman" pitchFamily="18" charset="0"/>
                <a:cs typeface="Times New Roman" pitchFamily="18" charset="0"/>
              </a:rPr>
              <a:t>one </a:t>
            </a:r>
            <a:r>
              <a:rPr lang="en-US" sz="2200" dirty="0">
                <a:latin typeface="Times New Roman" pitchFamily="18" charset="0"/>
                <a:cs typeface="Times New Roman" pitchFamily="18" charset="0"/>
              </a:rPr>
              <a:t>and</a:t>
            </a:r>
            <a:r>
              <a:rPr lang="en-US" sz="2200" b="1" dirty="0">
                <a:solidFill>
                  <a:srgbClr val="0000FF"/>
                </a:solidFill>
                <a:latin typeface="Times New Roman" pitchFamily="18" charset="0"/>
                <a:cs typeface="Times New Roman" pitchFamily="18" charset="0"/>
              </a:rPr>
              <a:t> only one professor</a:t>
            </a:r>
            <a:r>
              <a:rPr lang="en-US" sz="2200" dirty="0">
                <a:latin typeface="Times New Roman" pitchFamily="18" charset="0"/>
                <a:cs typeface="Times New Roman" pitchFamily="18" charset="0"/>
              </a:rPr>
              <a:t>—represented by the </a:t>
            </a:r>
            <a:r>
              <a:rPr lang="en-US" sz="2200" b="1" dirty="0">
                <a:latin typeface="Times New Roman" pitchFamily="18" charset="0"/>
                <a:cs typeface="Times New Roman" pitchFamily="18" charset="0"/>
              </a:rPr>
              <a:t>(1,1) </a:t>
            </a:r>
            <a:r>
              <a:rPr lang="en-US" sz="2200" dirty="0">
                <a:latin typeface="Times New Roman" pitchFamily="18" charset="0"/>
                <a:cs typeface="Times New Roman" pitchFamily="18" charset="0"/>
              </a:rPr>
              <a:t>cardinality next to the </a:t>
            </a:r>
            <a:r>
              <a:rPr lang="en-US" sz="2200" b="1" dirty="0">
                <a:solidFill>
                  <a:srgbClr val="FF0000"/>
                </a:solidFill>
                <a:latin typeface="Times New Roman" pitchFamily="18" charset="0"/>
                <a:cs typeface="Times New Roman" pitchFamily="18" charset="0"/>
              </a:rPr>
              <a:t>PROFESSOR</a:t>
            </a:r>
            <a:r>
              <a:rPr lang="en-US" sz="2200" dirty="0">
                <a:latin typeface="Times New Roman" pitchFamily="18" charset="0"/>
                <a:cs typeface="Times New Roman" pitchFamily="18" charset="0"/>
              </a:rPr>
              <a:t> table.</a:t>
            </a:r>
          </a:p>
          <a:p>
            <a:pPr algn="just">
              <a:lnSpc>
                <a:spcPct val="150000"/>
              </a:lnSpc>
              <a:spcBef>
                <a:spcPts val="0"/>
              </a:spcBef>
              <a:buFont typeface="Wingdings" panose="05000000000000000000" pitchFamily="2" charset="2"/>
              <a:buChar char="§"/>
            </a:pPr>
            <a:endParaRPr lang="en-US" sz="22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747CC6A-11F6-4E8E-BB53-41C3538DB086}" type="slidenum">
              <a:rPr lang="en-US" smtClean="0"/>
              <a:t>44</a:t>
            </a:fld>
            <a:endParaRPr lang="en-US"/>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3572" y="5313509"/>
            <a:ext cx="8258628" cy="1544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17948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77370"/>
          </a:xfrm>
        </p:spPr>
        <p:txBody>
          <a:bodyPr>
            <a:noAutofit/>
          </a:bodyPr>
          <a:lstStyle/>
          <a:p>
            <a:pPr algn="ctr"/>
            <a:r>
              <a:rPr lang="en-US" sz="2800" b="1" dirty="0">
                <a:solidFill>
                  <a:srgbClr val="FF0000"/>
                </a:solidFill>
                <a:latin typeface="Times New Roman" pitchFamily="18" charset="0"/>
                <a:cs typeface="Times New Roman" pitchFamily="18" charset="0"/>
              </a:rPr>
              <a:t>3.4  Relationship Degree</a:t>
            </a:r>
          </a:p>
        </p:txBody>
      </p:sp>
      <p:sp>
        <p:nvSpPr>
          <p:cNvPr id="3" name="Content Placeholder 2"/>
          <p:cNvSpPr>
            <a:spLocks noGrp="1"/>
          </p:cNvSpPr>
          <p:nvPr>
            <p:ph idx="1"/>
          </p:nvPr>
        </p:nvSpPr>
        <p:spPr>
          <a:xfrm>
            <a:off x="0" y="377370"/>
            <a:ext cx="12075886" cy="6480629"/>
          </a:xfrm>
        </p:spPr>
        <p:txBody>
          <a:bodyPr>
            <a:noAutofit/>
          </a:bodyPr>
          <a:lstStyle/>
          <a:p>
            <a:pPr algn="just">
              <a:lnSpc>
                <a:spcPct val="150000"/>
              </a:lnSpc>
              <a:spcBef>
                <a:spcPts val="0"/>
              </a:spcBef>
              <a:buFont typeface="Wingdings" panose="05000000000000000000" pitchFamily="2" charset="2"/>
              <a:buChar char="§"/>
            </a:pPr>
            <a:r>
              <a:rPr lang="en-US" dirty="0">
                <a:latin typeface="Times New Roman" pitchFamily="18" charset="0"/>
                <a:cs typeface="Times New Roman" pitchFamily="18" charset="0"/>
              </a:rPr>
              <a:t>Degree of a relationship: refers to the </a:t>
            </a:r>
            <a:r>
              <a:rPr lang="en-US" b="1" i="1" dirty="0">
                <a:solidFill>
                  <a:srgbClr val="0000FF"/>
                </a:solidFill>
                <a:latin typeface="Times New Roman" pitchFamily="18" charset="0"/>
                <a:cs typeface="Times New Roman" pitchFamily="18" charset="0"/>
              </a:rPr>
              <a:t>number of entity types that participate in the relationship type </a:t>
            </a:r>
            <a:r>
              <a:rPr lang="en-US" dirty="0">
                <a:latin typeface="Times New Roman" pitchFamily="18" charset="0"/>
                <a:cs typeface="Times New Roman" pitchFamily="18" charset="0"/>
              </a:rPr>
              <a:t>(unary, binary, ternary).</a:t>
            </a:r>
          </a:p>
          <a:p>
            <a:pPr marL="514350" indent="-514350" algn="just">
              <a:lnSpc>
                <a:spcPct val="150000"/>
              </a:lnSpc>
              <a:spcBef>
                <a:spcPts val="0"/>
              </a:spcBef>
              <a:buAutoNum type="alphaUcParenR"/>
            </a:pPr>
            <a:r>
              <a:rPr lang="en-US" b="1" dirty="0">
                <a:solidFill>
                  <a:srgbClr val="0000FF"/>
                </a:solidFill>
                <a:latin typeface="Times New Roman" pitchFamily="18" charset="0"/>
                <a:cs typeface="Times New Roman" pitchFamily="18" charset="0"/>
              </a:rPr>
              <a:t>Unary Relationships</a:t>
            </a:r>
          </a:p>
          <a:p>
            <a:pPr algn="just">
              <a:lnSpc>
                <a:spcPct val="150000"/>
              </a:lnSpc>
              <a:spcBef>
                <a:spcPts val="0"/>
              </a:spcBef>
              <a:buFont typeface="Wingdings" pitchFamily="2" charset="2"/>
              <a:buChar char="§"/>
            </a:pPr>
            <a:r>
              <a:rPr lang="en-US" b="1" dirty="0">
                <a:latin typeface="Times New Roman" pitchFamily="18" charset="0"/>
                <a:cs typeface="Times New Roman" pitchFamily="18" charset="0"/>
              </a:rPr>
              <a:t>A </a:t>
            </a:r>
            <a:r>
              <a:rPr lang="en-US" b="1" dirty="0">
                <a:solidFill>
                  <a:srgbClr val="D60093"/>
                </a:solidFill>
                <a:latin typeface="Times New Roman" pitchFamily="18" charset="0"/>
                <a:cs typeface="Times New Roman" pitchFamily="18" charset="0"/>
              </a:rPr>
              <a:t>unary relationship</a:t>
            </a:r>
            <a:r>
              <a:rPr lang="en-US" b="1" dirty="0">
                <a:latin typeface="Times New Roman" pitchFamily="18" charset="0"/>
                <a:cs typeface="Times New Roman" pitchFamily="18" charset="0"/>
              </a:rPr>
              <a:t> exists when an association is maintained within a single entity.</a:t>
            </a:r>
          </a:p>
          <a:p>
            <a:pPr marL="0" indent="0" algn="just">
              <a:lnSpc>
                <a:spcPct val="150000"/>
              </a:lnSpc>
              <a:spcBef>
                <a:spcPts val="0"/>
              </a:spcBef>
              <a:buNone/>
            </a:pPr>
            <a:r>
              <a:rPr lang="en-US" b="1" dirty="0">
                <a:solidFill>
                  <a:srgbClr val="0000FF"/>
                </a:solidFill>
                <a:latin typeface="Times New Roman" pitchFamily="18" charset="0"/>
                <a:cs typeface="Times New Roman" pitchFamily="18" charset="0"/>
              </a:rPr>
              <a:t>B) Binary Relationships</a:t>
            </a:r>
          </a:p>
          <a:p>
            <a:pPr algn="just">
              <a:lnSpc>
                <a:spcPct val="150000"/>
              </a:lnSpc>
              <a:spcBef>
                <a:spcPts val="0"/>
              </a:spcBef>
              <a:buFont typeface="Wingdings" panose="05000000000000000000" pitchFamily="2" charset="2"/>
              <a:buChar char="§"/>
            </a:pPr>
            <a:r>
              <a:rPr lang="en-US" dirty="0">
                <a:latin typeface="Times New Roman" pitchFamily="18" charset="0"/>
                <a:cs typeface="Times New Roman" pitchFamily="18" charset="0"/>
              </a:rPr>
              <a:t>A binary relationship exists when two entities are associated in a relationship. Binary relationships are most common.</a:t>
            </a:r>
          </a:p>
          <a:p>
            <a:pPr marL="0" indent="0" algn="just">
              <a:lnSpc>
                <a:spcPct val="150000"/>
              </a:lnSpc>
              <a:spcBef>
                <a:spcPts val="0"/>
              </a:spcBef>
              <a:buNone/>
            </a:pPr>
            <a:r>
              <a:rPr lang="en-US" dirty="0">
                <a:solidFill>
                  <a:srgbClr val="0000FF"/>
                </a:solidFill>
                <a:latin typeface="Times New Roman" pitchFamily="18" charset="0"/>
                <a:cs typeface="Times New Roman" pitchFamily="18" charset="0"/>
              </a:rPr>
              <a:t>C) </a:t>
            </a:r>
            <a:r>
              <a:rPr lang="en-US" b="1" dirty="0">
                <a:solidFill>
                  <a:srgbClr val="0000FF"/>
                </a:solidFill>
                <a:latin typeface="Times New Roman" pitchFamily="18" charset="0"/>
                <a:cs typeface="Times New Roman" pitchFamily="18" charset="0"/>
              </a:rPr>
              <a:t>Ternary Relationships</a:t>
            </a:r>
          </a:p>
          <a:p>
            <a:pPr algn="just">
              <a:lnSpc>
                <a:spcPct val="150000"/>
              </a:lnSpc>
              <a:spcBef>
                <a:spcPts val="0"/>
              </a:spcBef>
              <a:buFont typeface="Wingdings" panose="05000000000000000000" pitchFamily="2" charset="2"/>
              <a:buChar char="§"/>
            </a:pPr>
            <a:r>
              <a:rPr lang="en-US" dirty="0">
                <a:latin typeface="Times New Roman" pitchFamily="18" charset="0"/>
                <a:cs typeface="Times New Roman" pitchFamily="18" charset="0"/>
              </a:rPr>
              <a:t>A ternary relationship implies an association among three different entities. </a:t>
            </a:r>
          </a:p>
          <a:p>
            <a:pPr marL="0" indent="0" algn="just">
              <a:lnSpc>
                <a:spcPct val="150000"/>
              </a:lnSpc>
              <a:spcBef>
                <a:spcPts val="0"/>
              </a:spcBef>
              <a:buNone/>
            </a:pPr>
            <a:endParaRPr lang="en-US" dirty="0">
              <a:latin typeface="Times New Roman" pitchFamily="18" charset="0"/>
              <a:cs typeface="Times New Roman" pitchFamily="18" charset="0"/>
            </a:endParaRPr>
          </a:p>
          <a:p>
            <a:pPr marL="0" indent="0" algn="just">
              <a:lnSpc>
                <a:spcPct val="150000"/>
              </a:lnSpc>
              <a:spcBef>
                <a:spcPts val="0"/>
              </a:spcBef>
              <a:buNone/>
            </a:pPr>
            <a:endParaRPr lang="en-US" b="1" dirty="0">
              <a:latin typeface="Times New Roman" pitchFamily="18" charset="0"/>
              <a:cs typeface="Times New Roman" pitchFamily="18" charset="0"/>
            </a:endParaRPr>
          </a:p>
          <a:p>
            <a:pPr algn="just">
              <a:lnSpc>
                <a:spcPct val="150000"/>
              </a:lnSpc>
              <a:spcBef>
                <a:spcPts val="0"/>
              </a:spcBef>
            </a:pP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747CC6A-11F6-4E8E-BB53-41C3538DB086}" type="slidenum">
              <a:rPr lang="en-US" smtClean="0"/>
              <a:t>45</a:t>
            </a:fld>
            <a:endParaRPr lang="en-US"/>
          </a:p>
        </p:txBody>
      </p:sp>
    </p:spTree>
    <p:extLst>
      <p:ext uri="{BB962C8B-B14F-4D97-AF65-F5344CB8AC3E}">
        <p14:creationId xmlns:p14="http://schemas.microsoft.com/office/powerpoint/2010/main" val="18976078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77370"/>
          </a:xfrm>
        </p:spPr>
        <p:txBody>
          <a:bodyPr>
            <a:noAutofit/>
          </a:bodyPr>
          <a:lstStyle/>
          <a:p>
            <a:pPr algn="ctr"/>
            <a:r>
              <a:rPr lang="en-US" sz="2800" b="1" dirty="0">
                <a:solidFill>
                  <a:srgbClr val="FF0000"/>
                </a:solidFill>
                <a:latin typeface="Times New Roman" pitchFamily="18" charset="0"/>
                <a:cs typeface="Times New Roman" pitchFamily="18" charset="0"/>
              </a:rPr>
              <a:t>3.4  Relationship Degree--------</a:t>
            </a:r>
          </a:p>
        </p:txBody>
      </p:sp>
      <p:sp>
        <p:nvSpPr>
          <p:cNvPr id="3" name="Content Placeholder 2"/>
          <p:cNvSpPr>
            <a:spLocks noGrp="1"/>
          </p:cNvSpPr>
          <p:nvPr>
            <p:ph idx="1"/>
          </p:nvPr>
        </p:nvSpPr>
        <p:spPr>
          <a:xfrm>
            <a:off x="58057" y="5667829"/>
            <a:ext cx="12075886" cy="863599"/>
          </a:xfrm>
        </p:spPr>
        <p:txBody>
          <a:bodyPr>
            <a:noAutofit/>
          </a:bodyPr>
          <a:lstStyle/>
          <a:p>
            <a:pPr>
              <a:buFont typeface="Wingdings" panose="05000000000000000000" pitchFamily="2" charset="2"/>
              <a:buChar char="§"/>
            </a:pPr>
            <a:r>
              <a:rPr lang="en-US" b="1" i="1" dirty="0">
                <a:solidFill>
                  <a:srgbClr val="0000FF"/>
                </a:solidFill>
                <a:latin typeface="Times New Roman" pitchFamily="18" charset="0"/>
                <a:cs typeface="Times New Roman" pitchFamily="18" charset="0"/>
              </a:rPr>
              <a:t>Figure 3. Degree of Relationships</a:t>
            </a:r>
          </a:p>
          <a:p>
            <a:pPr marL="0" indent="0">
              <a:buNone/>
            </a:pPr>
            <a:endParaRPr lang="en-US" b="1" i="1" dirty="0">
              <a:solidFill>
                <a:srgbClr val="0000FF"/>
              </a:solidFill>
              <a:latin typeface="Times New Roman" pitchFamily="18" charset="0"/>
              <a:cs typeface="Times New Roman" pitchFamily="18" charset="0"/>
            </a:endParaRPr>
          </a:p>
          <a:p>
            <a:pPr algn="just">
              <a:lnSpc>
                <a:spcPct val="150000"/>
              </a:lnSpc>
              <a:spcBef>
                <a:spcPts val="0"/>
              </a:spcBef>
              <a:buFont typeface="Wingdings" panose="05000000000000000000" pitchFamily="2" charset="2"/>
              <a:buChar char="§"/>
            </a:pP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747CC6A-11F6-4E8E-BB53-41C3538DB086}" type="slidenum">
              <a:rPr lang="en-US" smtClean="0"/>
              <a:t>46</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2" y="1081314"/>
            <a:ext cx="11913643" cy="3882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04612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77370"/>
          </a:xfrm>
        </p:spPr>
        <p:txBody>
          <a:bodyPr>
            <a:noAutofit/>
          </a:bodyPr>
          <a:lstStyle/>
          <a:p>
            <a:pPr algn="ctr"/>
            <a:r>
              <a:rPr lang="en-US" sz="2800" b="1" dirty="0">
                <a:solidFill>
                  <a:srgbClr val="FF0000"/>
                </a:solidFill>
                <a:latin typeface="Times New Roman" pitchFamily="18" charset="0"/>
                <a:cs typeface="Times New Roman" pitchFamily="18" charset="0"/>
              </a:rPr>
              <a:t>3.5. Recursive Relationships</a:t>
            </a:r>
          </a:p>
        </p:txBody>
      </p:sp>
      <p:sp>
        <p:nvSpPr>
          <p:cNvPr id="3" name="Content Placeholder 2"/>
          <p:cNvSpPr>
            <a:spLocks noGrp="1"/>
          </p:cNvSpPr>
          <p:nvPr>
            <p:ph idx="1"/>
          </p:nvPr>
        </p:nvSpPr>
        <p:spPr>
          <a:xfrm>
            <a:off x="58057" y="246744"/>
            <a:ext cx="12075886" cy="6611256"/>
          </a:xfrm>
        </p:spPr>
        <p:txBody>
          <a:bodyPr>
            <a:noAutofit/>
          </a:bodyPr>
          <a:lstStyle/>
          <a:p>
            <a:pPr marL="339725" lvl="1" indent="-280988" algn="just">
              <a:lnSpc>
                <a:spcPct val="150000"/>
              </a:lnSpc>
              <a:spcBef>
                <a:spcPts val="0"/>
              </a:spcBef>
              <a:buFont typeface="Wingdings" pitchFamily="2" charset="2"/>
              <a:buChar char="§"/>
            </a:pPr>
            <a:r>
              <a:rPr lang="en-US" b="1" dirty="0">
                <a:latin typeface="Times New Roman" pitchFamily="18" charset="0"/>
                <a:cs typeface="Times New Roman" pitchFamily="18" charset="0"/>
              </a:rPr>
              <a:t>A </a:t>
            </a:r>
            <a:r>
              <a:rPr lang="en-US" b="1" dirty="0">
                <a:solidFill>
                  <a:srgbClr val="D60093"/>
                </a:solidFill>
                <a:latin typeface="Times New Roman" pitchFamily="18" charset="0"/>
                <a:cs typeface="Times New Roman" pitchFamily="18" charset="0"/>
              </a:rPr>
              <a:t>recursive entity</a:t>
            </a:r>
            <a:r>
              <a:rPr lang="en-US" b="1" dirty="0">
                <a:latin typeface="Times New Roman" pitchFamily="18" charset="0"/>
                <a:cs typeface="Times New Roman" pitchFamily="18" charset="0"/>
              </a:rPr>
              <a:t> is one in which a relationship can exist between occurrences of the same entity set.</a:t>
            </a:r>
          </a:p>
          <a:p>
            <a:pPr marL="339725" lvl="1" indent="-280988" algn="just">
              <a:lnSpc>
                <a:spcPct val="150000"/>
              </a:lnSpc>
              <a:spcBef>
                <a:spcPts val="0"/>
              </a:spcBef>
              <a:buFont typeface="Wingdings" pitchFamily="2" charset="2"/>
              <a:buChar char="§"/>
            </a:pPr>
            <a:r>
              <a:rPr lang="en-US" b="1" dirty="0">
                <a:latin typeface="Times New Roman" pitchFamily="18" charset="0"/>
                <a:cs typeface="Times New Roman" pitchFamily="18" charset="0"/>
              </a:rPr>
              <a:t>A recursive entity is found within a </a:t>
            </a:r>
            <a:r>
              <a:rPr lang="en-US" b="1" dirty="0">
                <a:solidFill>
                  <a:schemeClr val="accent2"/>
                </a:solidFill>
                <a:latin typeface="Times New Roman" pitchFamily="18" charset="0"/>
                <a:cs typeface="Times New Roman" pitchFamily="18" charset="0"/>
              </a:rPr>
              <a:t>unary relationship</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a:t>
            </a:r>
          </a:p>
          <a:p>
            <a:pPr marL="339725" lvl="1" indent="-280988" algn="just">
              <a:lnSpc>
                <a:spcPct val="150000"/>
              </a:lnSpc>
              <a:spcBef>
                <a:spcPts val="0"/>
              </a:spcBef>
              <a:buFont typeface="Wingdings" pitchFamily="2" charset="2"/>
              <a:buChar char="§"/>
            </a:pPr>
            <a:r>
              <a:rPr lang="en-US" dirty="0">
                <a:latin typeface="Times New Roman" pitchFamily="18" charset="0"/>
                <a:cs typeface="Times New Roman" pitchFamily="18" charset="0"/>
              </a:rPr>
              <a:t>A relationship type with the same participating entity type in </a:t>
            </a:r>
            <a:r>
              <a:rPr lang="en-US" b="1" dirty="0">
                <a:latin typeface="Times New Roman" pitchFamily="18" charset="0"/>
                <a:cs typeface="Times New Roman" pitchFamily="18" charset="0"/>
              </a:rPr>
              <a:t>distinct roles</a:t>
            </a:r>
          </a:p>
          <a:p>
            <a:pPr algn="just">
              <a:lnSpc>
                <a:spcPct val="150000"/>
              </a:lnSpc>
              <a:spcBef>
                <a:spcPts val="0"/>
              </a:spcBef>
              <a:buFont typeface="Wingdings" panose="05000000000000000000" pitchFamily="2" charset="2"/>
              <a:buChar char="Ø"/>
            </a:pPr>
            <a:r>
              <a:rPr lang="en-US" sz="2400" dirty="0">
                <a:latin typeface="Times New Roman" pitchFamily="18" charset="0"/>
                <a:cs typeface="Times New Roman" pitchFamily="18" charset="0"/>
              </a:rPr>
              <a:t>Example: the SUPERVISION relationship</a:t>
            </a:r>
          </a:p>
          <a:p>
            <a:pPr algn="just">
              <a:lnSpc>
                <a:spcPct val="150000"/>
              </a:lnSpc>
              <a:spcBef>
                <a:spcPts val="0"/>
              </a:spcBef>
              <a:buFont typeface="Wingdings" panose="05000000000000000000" pitchFamily="2" charset="2"/>
              <a:buChar char="§"/>
            </a:pPr>
            <a:r>
              <a:rPr lang="en-US" sz="2400" dirty="0">
                <a:latin typeface="Times New Roman" pitchFamily="18" charset="0"/>
                <a:cs typeface="Times New Roman" pitchFamily="18" charset="0"/>
              </a:rPr>
              <a:t>EMPLOYEE participates twice in two distinct roles:</a:t>
            </a:r>
          </a:p>
          <a:p>
            <a:pPr lvl="1" algn="just">
              <a:lnSpc>
                <a:spcPct val="150000"/>
              </a:lnSpc>
              <a:spcBef>
                <a:spcPts val="0"/>
              </a:spcBef>
              <a:buFont typeface="Wingdings" panose="05000000000000000000" pitchFamily="2" charset="2"/>
              <a:buChar char="ü"/>
            </a:pPr>
            <a:r>
              <a:rPr lang="en-US" dirty="0">
                <a:latin typeface="Times New Roman" pitchFamily="18" charset="0"/>
                <a:cs typeface="Times New Roman" pitchFamily="18" charset="0"/>
              </a:rPr>
              <a:t>supervisor (or boss) role</a:t>
            </a:r>
          </a:p>
          <a:p>
            <a:pPr lvl="1" algn="just">
              <a:lnSpc>
                <a:spcPct val="150000"/>
              </a:lnSpc>
              <a:spcBef>
                <a:spcPts val="0"/>
              </a:spcBef>
              <a:buFont typeface="Wingdings" panose="05000000000000000000" pitchFamily="2" charset="2"/>
              <a:buChar char="ü"/>
            </a:pPr>
            <a:r>
              <a:rPr lang="en-US" dirty="0">
                <a:latin typeface="Times New Roman" pitchFamily="18" charset="0"/>
                <a:cs typeface="Times New Roman" pitchFamily="18" charset="0"/>
              </a:rPr>
              <a:t>supervisee (or subordinate) role</a:t>
            </a:r>
          </a:p>
          <a:p>
            <a:pPr algn="just">
              <a:lnSpc>
                <a:spcPct val="150000"/>
              </a:lnSpc>
              <a:spcBef>
                <a:spcPts val="0"/>
              </a:spcBef>
              <a:buFont typeface="Wingdings" panose="05000000000000000000" pitchFamily="2" charset="2"/>
              <a:buChar char="§"/>
            </a:pPr>
            <a:r>
              <a:rPr lang="en-US" sz="2400" dirty="0">
                <a:latin typeface="Times New Roman" pitchFamily="18" charset="0"/>
                <a:cs typeface="Times New Roman" pitchFamily="18" charset="0"/>
              </a:rPr>
              <a:t>Each relationship instance relates two distinct EMPLOYEE entities:</a:t>
            </a:r>
          </a:p>
          <a:p>
            <a:pPr lvl="1" algn="just">
              <a:lnSpc>
                <a:spcPct val="150000"/>
              </a:lnSpc>
              <a:spcBef>
                <a:spcPts val="0"/>
              </a:spcBef>
              <a:buFont typeface="Wingdings" panose="05000000000000000000" pitchFamily="2" charset="2"/>
              <a:buChar char="ü"/>
            </a:pPr>
            <a:r>
              <a:rPr lang="en-US" dirty="0">
                <a:latin typeface="Times New Roman" pitchFamily="18" charset="0"/>
                <a:cs typeface="Times New Roman" pitchFamily="18" charset="0"/>
              </a:rPr>
              <a:t>One employee in </a:t>
            </a:r>
            <a:r>
              <a:rPr lang="en-US" i="1" dirty="0">
                <a:latin typeface="Times New Roman" pitchFamily="18" charset="0"/>
                <a:cs typeface="Times New Roman" pitchFamily="18" charset="0"/>
              </a:rPr>
              <a:t>supervisor</a:t>
            </a:r>
            <a:r>
              <a:rPr lang="en-US" dirty="0">
                <a:latin typeface="Times New Roman" pitchFamily="18" charset="0"/>
                <a:cs typeface="Times New Roman" pitchFamily="18" charset="0"/>
              </a:rPr>
              <a:t> role</a:t>
            </a:r>
          </a:p>
          <a:p>
            <a:pPr lvl="1" algn="just">
              <a:lnSpc>
                <a:spcPct val="150000"/>
              </a:lnSpc>
              <a:spcBef>
                <a:spcPts val="0"/>
              </a:spcBef>
              <a:buFont typeface="Wingdings" panose="05000000000000000000" pitchFamily="2" charset="2"/>
              <a:buChar char="ü"/>
            </a:pPr>
            <a:r>
              <a:rPr lang="en-US" dirty="0">
                <a:latin typeface="Times New Roman" pitchFamily="18" charset="0"/>
                <a:cs typeface="Times New Roman" pitchFamily="18" charset="0"/>
              </a:rPr>
              <a:t>One employee in </a:t>
            </a:r>
            <a:r>
              <a:rPr lang="en-US" i="1" dirty="0">
                <a:latin typeface="Times New Roman" pitchFamily="18" charset="0"/>
                <a:cs typeface="Times New Roman" pitchFamily="18" charset="0"/>
              </a:rPr>
              <a:t>supervisee</a:t>
            </a:r>
            <a:r>
              <a:rPr lang="en-US" dirty="0">
                <a:latin typeface="Times New Roman" pitchFamily="18" charset="0"/>
                <a:cs typeface="Times New Roman" pitchFamily="18" charset="0"/>
              </a:rPr>
              <a:t> role</a:t>
            </a:r>
          </a:p>
          <a:p>
            <a:pPr marL="342900" lvl="1" indent="-342900" algn="just">
              <a:lnSpc>
                <a:spcPct val="150000"/>
              </a:lnSpc>
              <a:spcBef>
                <a:spcPts val="0"/>
              </a:spcBef>
              <a:buFont typeface="Wingdings" panose="05000000000000000000" pitchFamily="2" charset="2"/>
              <a:buChar char="Ø"/>
              <a:tabLst>
                <a:tab pos="87313" algn="l"/>
              </a:tabLst>
            </a:pPr>
            <a:r>
              <a:rPr lang="en-US" dirty="0">
                <a:latin typeface="Times New Roman" pitchFamily="18" charset="0"/>
                <a:cs typeface="Times New Roman" pitchFamily="18" charset="0"/>
              </a:rPr>
              <a:t>Another Example, a COURSE may be a prerequisite to a COURSE.</a:t>
            </a:r>
          </a:p>
          <a:p>
            <a:pPr marL="0" indent="0" algn="just">
              <a:lnSpc>
                <a:spcPct val="150000"/>
              </a:lnSpc>
              <a:spcBef>
                <a:spcPts val="0"/>
              </a:spcBef>
              <a:buNone/>
            </a:pPr>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747CC6A-11F6-4E8E-BB53-41C3538DB086}" type="slidenum">
              <a:rPr lang="en-US" smtClean="0"/>
              <a:t>47</a:t>
            </a:fld>
            <a:endParaRPr lang="en-US" dirty="0"/>
          </a:p>
        </p:txBody>
      </p:sp>
    </p:spTree>
    <p:extLst>
      <p:ext uri="{BB962C8B-B14F-4D97-AF65-F5344CB8AC3E}">
        <p14:creationId xmlns:p14="http://schemas.microsoft.com/office/powerpoint/2010/main" val="12428246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19313"/>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3.6 Entity Sets and Entity </a:t>
            </a:r>
          </a:p>
        </p:txBody>
      </p:sp>
      <p:sp>
        <p:nvSpPr>
          <p:cNvPr id="3" name="Content Placeholder 2"/>
          <p:cNvSpPr>
            <a:spLocks noGrp="1"/>
          </p:cNvSpPr>
          <p:nvPr>
            <p:ph idx="1"/>
          </p:nvPr>
        </p:nvSpPr>
        <p:spPr>
          <a:xfrm>
            <a:off x="0" y="319314"/>
            <a:ext cx="12192000" cy="6538686"/>
          </a:xfrm>
        </p:spPr>
        <p:txBody>
          <a:bodyPr>
            <a:noAutofit/>
          </a:bodyPr>
          <a:lstStyle/>
          <a:p>
            <a:pPr algn="just">
              <a:lnSpc>
                <a:spcPct val="150000"/>
              </a:lnSpc>
              <a:spcBef>
                <a:spcPts val="0"/>
              </a:spcBef>
              <a:buFont typeface="Wingdings" panose="05000000000000000000" pitchFamily="2" charset="2"/>
              <a:buChar char="ü"/>
            </a:pPr>
            <a:r>
              <a:rPr lang="en-GB" sz="2700" b="1" dirty="0">
                <a:latin typeface="Times New Roman" panose="02020603050405020304" pitchFamily="18" charset="0"/>
                <a:cs typeface="Times New Roman" panose="02020603050405020304" pitchFamily="18" charset="0"/>
              </a:rPr>
              <a:t>Entity Set</a:t>
            </a:r>
            <a:r>
              <a:rPr lang="en-GB" sz="2700" dirty="0">
                <a:latin typeface="Times New Roman" panose="02020603050405020304" pitchFamily="18" charset="0"/>
                <a:cs typeface="Times New Roman" panose="02020603050405020304" pitchFamily="18" charset="0"/>
              </a:rPr>
              <a:t> is a </a:t>
            </a:r>
            <a:r>
              <a:rPr lang="en-GB" sz="2700" b="1" dirty="0">
                <a:solidFill>
                  <a:srgbClr val="0000CC"/>
                </a:solidFill>
                <a:latin typeface="Times New Roman" panose="02020603050405020304" pitchFamily="18" charset="0"/>
                <a:cs typeface="Times New Roman" panose="02020603050405020304" pitchFamily="18" charset="0"/>
              </a:rPr>
              <a:t>collection</a:t>
            </a:r>
            <a:r>
              <a:rPr lang="en-GB" sz="2700" dirty="0">
                <a:latin typeface="Times New Roman" panose="02020603050405020304" pitchFamily="18" charset="0"/>
                <a:cs typeface="Times New Roman" panose="02020603050405020304" pitchFamily="18" charset="0"/>
              </a:rPr>
              <a:t> or a </a:t>
            </a:r>
            <a:r>
              <a:rPr lang="en-GB" sz="2700" b="1" dirty="0">
                <a:solidFill>
                  <a:srgbClr val="0000CC"/>
                </a:solidFill>
                <a:latin typeface="Times New Roman" panose="02020603050405020304" pitchFamily="18" charset="0"/>
                <a:cs typeface="Times New Roman" panose="02020603050405020304" pitchFamily="18" charset="0"/>
              </a:rPr>
              <a:t>group</a:t>
            </a:r>
            <a:r>
              <a:rPr lang="en-GB" sz="2700" dirty="0">
                <a:latin typeface="Times New Roman" panose="02020603050405020304" pitchFamily="18" charset="0"/>
                <a:cs typeface="Times New Roman" panose="02020603050405020304" pitchFamily="18" charset="0"/>
              </a:rPr>
              <a:t> of ‘</a:t>
            </a:r>
            <a:r>
              <a:rPr lang="en-GB" sz="2700" b="1" dirty="0">
                <a:solidFill>
                  <a:srgbClr val="0000CC"/>
                </a:solidFill>
                <a:latin typeface="Times New Roman" panose="02020603050405020304" pitchFamily="18" charset="0"/>
                <a:cs typeface="Times New Roman" panose="02020603050405020304" pitchFamily="18" charset="0"/>
              </a:rPr>
              <a:t>entities</a:t>
            </a:r>
            <a:r>
              <a:rPr lang="en-GB" sz="2700" dirty="0">
                <a:latin typeface="Times New Roman" panose="02020603050405020304" pitchFamily="18" charset="0"/>
                <a:cs typeface="Times New Roman" panose="02020603050405020304" pitchFamily="18" charset="0"/>
              </a:rPr>
              <a:t>’ </a:t>
            </a:r>
            <a:r>
              <a:rPr lang="en-GB" sz="2700" b="1" dirty="0">
                <a:solidFill>
                  <a:srgbClr val="800000"/>
                </a:solidFill>
                <a:latin typeface="Times New Roman" panose="02020603050405020304" pitchFamily="18" charset="0"/>
                <a:cs typeface="Times New Roman" panose="02020603050405020304" pitchFamily="18" charset="0"/>
              </a:rPr>
              <a:t>sharing</a:t>
            </a:r>
            <a:r>
              <a:rPr lang="en-GB" sz="2700" dirty="0">
                <a:latin typeface="Times New Roman" panose="02020603050405020304" pitchFamily="18" charset="0"/>
                <a:cs typeface="Times New Roman" panose="02020603050405020304" pitchFamily="18" charset="0"/>
              </a:rPr>
              <a:t> exactly the ‘</a:t>
            </a:r>
            <a:r>
              <a:rPr lang="en-GB" sz="2700" b="1" dirty="0">
                <a:solidFill>
                  <a:srgbClr val="800000"/>
                </a:solidFill>
                <a:latin typeface="Times New Roman" panose="02020603050405020304" pitchFamily="18" charset="0"/>
                <a:cs typeface="Times New Roman" panose="02020603050405020304" pitchFamily="18" charset="0"/>
              </a:rPr>
              <a:t>same</a:t>
            </a:r>
            <a:r>
              <a:rPr lang="en-GB" sz="2700" dirty="0">
                <a:latin typeface="Times New Roman" panose="02020603050405020304" pitchFamily="18" charset="0"/>
                <a:cs typeface="Times New Roman" panose="02020603050405020304" pitchFamily="18" charset="0"/>
              </a:rPr>
              <a:t> </a:t>
            </a:r>
            <a:r>
              <a:rPr lang="en-GB" sz="2700" b="1" dirty="0">
                <a:solidFill>
                  <a:srgbClr val="800000"/>
                </a:solidFill>
                <a:latin typeface="Times New Roman" panose="02020603050405020304" pitchFamily="18" charset="0"/>
                <a:cs typeface="Times New Roman" panose="02020603050405020304" pitchFamily="18" charset="0"/>
              </a:rPr>
              <a:t>set</a:t>
            </a:r>
            <a:r>
              <a:rPr lang="en-GB" sz="2700" dirty="0">
                <a:latin typeface="Times New Roman" panose="02020603050405020304" pitchFamily="18" charset="0"/>
                <a:cs typeface="Times New Roman" panose="02020603050405020304" pitchFamily="18" charset="0"/>
              </a:rPr>
              <a:t> of </a:t>
            </a:r>
            <a:r>
              <a:rPr lang="en-GB" sz="2700" b="1" dirty="0">
                <a:solidFill>
                  <a:srgbClr val="800000"/>
                </a:solidFill>
                <a:latin typeface="Times New Roman" panose="02020603050405020304" pitchFamily="18" charset="0"/>
                <a:cs typeface="Times New Roman" panose="02020603050405020304" pitchFamily="18" charset="0"/>
              </a:rPr>
              <a:t>attributes</a:t>
            </a:r>
            <a:r>
              <a:rPr lang="en-GB" sz="27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700" dirty="0">
                <a:latin typeface="Times New Roman" panose="02020603050405020304" pitchFamily="18" charset="0"/>
                <a:cs typeface="Times New Roman" panose="02020603050405020304" pitchFamily="18" charset="0"/>
              </a:rPr>
              <a:t>All </a:t>
            </a:r>
            <a:r>
              <a:rPr lang="en-GB" sz="2700" b="1" dirty="0">
                <a:latin typeface="Times New Roman" panose="02020603050405020304" pitchFamily="18" charset="0"/>
                <a:cs typeface="Times New Roman" panose="02020603050405020304" pitchFamily="18" charset="0"/>
              </a:rPr>
              <a:t>entities</a:t>
            </a:r>
            <a:r>
              <a:rPr lang="en-GB" sz="2700" dirty="0">
                <a:latin typeface="Times New Roman" panose="02020603050405020304" pitchFamily="18" charset="0"/>
                <a:cs typeface="Times New Roman" panose="02020603050405020304" pitchFamily="18" charset="0"/>
              </a:rPr>
              <a:t> can be </a:t>
            </a:r>
            <a:r>
              <a:rPr lang="en-GB" sz="2700" b="1" dirty="0">
                <a:latin typeface="Times New Roman" panose="02020603050405020304" pitchFamily="18" charset="0"/>
                <a:cs typeface="Times New Roman" panose="02020603050405020304" pitchFamily="18" charset="0"/>
              </a:rPr>
              <a:t>distinctly identified </a:t>
            </a:r>
            <a:r>
              <a:rPr lang="en-GB" sz="2700" dirty="0">
                <a:latin typeface="Times New Roman" panose="02020603050405020304" pitchFamily="18" charset="0"/>
                <a:cs typeface="Times New Roman" panose="02020603050405020304" pitchFamily="18" charset="0"/>
              </a:rPr>
              <a:t>in an </a:t>
            </a:r>
            <a:r>
              <a:rPr lang="en-GB" sz="2700" b="1" dirty="0">
                <a:solidFill>
                  <a:srgbClr val="FF0000"/>
                </a:solidFill>
                <a:latin typeface="Times New Roman" panose="02020603050405020304" pitchFamily="18" charset="0"/>
                <a:cs typeface="Times New Roman" panose="02020603050405020304" pitchFamily="18" charset="0"/>
              </a:rPr>
              <a:t>entity</a:t>
            </a:r>
            <a:r>
              <a:rPr lang="en-GB" sz="2700" dirty="0">
                <a:latin typeface="Times New Roman" panose="02020603050405020304" pitchFamily="18" charset="0"/>
                <a:cs typeface="Times New Roman" panose="02020603050405020304" pitchFamily="18" charset="0"/>
              </a:rPr>
              <a:t> </a:t>
            </a:r>
            <a:r>
              <a:rPr lang="en-GB" sz="2700" b="1" dirty="0">
                <a:solidFill>
                  <a:srgbClr val="FF0000"/>
                </a:solidFill>
                <a:latin typeface="Times New Roman" panose="02020603050405020304" pitchFamily="18" charset="0"/>
                <a:cs typeface="Times New Roman" panose="02020603050405020304" pitchFamily="18" charset="0"/>
              </a:rPr>
              <a:t>set</a:t>
            </a:r>
            <a:r>
              <a:rPr lang="en-GB" sz="27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700" dirty="0">
                <a:latin typeface="Times New Roman" panose="02020603050405020304" pitchFamily="18" charset="0"/>
                <a:cs typeface="Times New Roman" panose="02020603050405020304" pitchFamily="18" charset="0"/>
              </a:rPr>
              <a:t>This is because all the </a:t>
            </a:r>
            <a:r>
              <a:rPr lang="en-GB" sz="2700" b="1" dirty="0">
                <a:solidFill>
                  <a:srgbClr val="6600CC"/>
                </a:solidFill>
                <a:latin typeface="Times New Roman" panose="02020603050405020304" pitchFamily="18" charset="0"/>
                <a:cs typeface="Times New Roman" panose="02020603050405020304" pitchFamily="18" charset="0"/>
              </a:rPr>
              <a:t>entities</a:t>
            </a:r>
            <a:r>
              <a:rPr lang="en-GB" sz="2700" dirty="0">
                <a:latin typeface="Times New Roman" panose="02020603050405020304" pitchFamily="18" charset="0"/>
                <a:cs typeface="Times New Roman" panose="02020603050405020304" pitchFamily="18" charset="0"/>
              </a:rPr>
              <a:t> have a </a:t>
            </a:r>
            <a:r>
              <a:rPr lang="en-GB" sz="2700" b="1" dirty="0">
                <a:solidFill>
                  <a:srgbClr val="6600CC"/>
                </a:solidFill>
                <a:latin typeface="Times New Roman" panose="02020603050405020304" pitchFamily="18" charset="0"/>
                <a:cs typeface="Times New Roman" panose="02020603050405020304" pitchFamily="18" charset="0"/>
              </a:rPr>
              <a:t>different</a:t>
            </a:r>
            <a:r>
              <a:rPr lang="en-GB" sz="2700" dirty="0">
                <a:latin typeface="Times New Roman" panose="02020603050405020304" pitchFamily="18" charset="0"/>
                <a:cs typeface="Times New Roman" panose="02020603050405020304" pitchFamily="18" charset="0"/>
              </a:rPr>
              <a:t> </a:t>
            </a:r>
            <a:r>
              <a:rPr lang="en-GB" sz="2700" b="1" dirty="0">
                <a:solidFill>
                  <a:srgbClr val="6600CC"/>
                </a:solidFill>
                <a:latin typeface="Times New Roman" panose="02020603050405020304" pitchFamily="18" charset="0"/>
                <a:cs typeface="Times New Roman" panose="02020603050405020304" pitchFamily="18" charset="0"/>
              </a:rPr>
              <a:t>set</a:t>
            </a:r>
            <a:r>
              <a:rPr lang="en-GB" sz="2700" dirty="0">
                <a:latin typeface="Times New Roman" panose="02020603050405020304" pitchFamily="18" charset="0"/>
                <a:cs typeface="Times New Roman" panose="02020603050405020304" pitchFamily="18" charset="0"/>
              </a:rPr>
              <a:t> of </a:t>
            </a:r>
            <a:r>
              <a:rPr lang="en-GB" sz="2700" b="1" dirty="0">
                <a:solidFill>
                  <a:srgbClr val="6600CC"/>
                </a:solidFill>
                <a:latin typeface="Times New Roman" panose="02020603050405020304" pitchFamily="18" charset="0"/>
                <a:cs typeface="Times New Roman" panose="02020603050405020304" pitchFamily="18" charset="0"/>
              </a:rPr>
              <a:t>value</a:t>
            </a:r>
            <a:r>
              <a:rPr lang="en-GB" sz="2700" dirty="0">
                <a:latin typeface="Times New Roman" panose="02020603050405020304" pitchFamily="18" charset="0"/>
                <a:cs typeface="Times New Roman" panose="02020603050405020304" pitchFamily="18" charset="0"/>
              </a:rPr>
              <a:t> for some </a:t>
            </a:r>
            <a:r>
              <a:rPr lang="en-GB" sz="2700" b="1" dirty="0">
                <a:solidFill>
                  <a:srgbClr val="FF0000"/>
                </a:solidFill>
                <a:latin typeface="Times New Roman" panose="02020603050405020304" pitchFamily="18" charset="0"/>
                <a:cs typeface="Times New Roman" panose="02020603050405020304" pitchFamily="18" charset="0"/>
              </a:rPr>
              <a:t>set</a:t>
            </a:r>
            <a:r>
              <a:rPr lang="en-GB" sz="2700" dirty="0">
                <a:latin typeface="Times New Roman" panose="02020603050405020304" pitchFamily="18" charset="0"/>
                <a:cs typeface="Times New Roman" panose="02020603050405020304" pitchFamily="18" charset="0"/>
              </a:rPr>
              <a:t> of </a:t>
            </a:r>
            <a:r>
              <a:rPr lang="en-GB" sz="2700" b="1" dirty="0">
                <a:solidFill>
                  <a:srgbClr val="FF0000"/>
                </a:solidFill>
                <a:latin typeface="Times New Roman" panose="02020603050405020304" pitchFamily="18" charset="0"/>
                <a:cs typeface="Times New Roman" panose="02020603050405020304" pitchFamily="18" charset="0"/>
              </a:rPr>
              <a:t>attributes</a:t>
            </a:r>
            <a:r>
              <a:rPr lang="en-GB" sz="27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700" dirty="0">
                <a:latin typeface="Times New Roman" panose="02020603050405020304" pitchFamily="18" charset="0"/>
                <a:cs typeface="Times New Roman" panose="02020603050405020304" pitchFamily="18" charset="0"/>
              </a:rPr>
              <a:t>The </a:t>
            </a:r>
            <a:r>
              <a:rPr lang="en-GB" sz="2700" b="1" dirty="0">
                <a:solidFill>
                  <a:srgbClr val="660033"/>
                </a:solidFill>
                <a:latin typeface="Times New Roman" panose="02020603050405020304" pitchFamily="18" charset="0"/>
                <a:cs typeface="Times New Roman" panose="02020603050405020304" pitchFamily="18" charset="0"/>
              </a:rPr>
              <a:t>collection</a:t>
            </a:r>
            <a:r>
              <a:rPr lang="en-GB" sz="2700" dirty="0">
                <a:latin typeface="Times New Roman" panose="02020603050405020304" pitchFamily="18" charset="0"/>
                <a:cs typeface="Times New Roman" panose="02020603050405020304" pitchFamily="18" charset="0"/>
              </a:rPr>
              <a:t> of </a:t>
            </a:r>
            <a:r>
              <a:rPr lang="en-GB" sz="2700" b="1" dirty="0">
                <a:solidFill>
                  <a:srgbClr val="660033"/>
                </a:solidFill>
                <a:latin typeface="Times New Roman" panose="02020603050405020304" pitchFamily="18" charset="0"/>
                <a:cs typeface="Times New Roman" panose="02020603050405020304" pitchFamily="18" charset="0"/>
              </a:rPr>
              <a:t>entity</a:t>
            </a:r>
            <a:r>
              <a:rPr lang="en-GB" sz="2700" dirty="0">
                <a:latin typeface="Times New Roman" panose="02020603050405020304" pitchFamily="18" charset="0"/>
                <a:cs typeface="Times New Roman" panose="02020603050405020304" pitchFamily="18" charset="0"/>
              </a:rPr>
              <a:t> </a:t>
            </a:r>
            <a:r>
              <a:rPr lang="en-GB" sz="2700" b="1" dirty="0">
                <a:solidFill>
                  <a:srgbClr val="660033"/>
                </a:solidFill>
                <a:latin typeface="Times New Roman" panose="02020603050405020304" pitchFamily="18" charset="0"/>
                <a:cs typeface="Times New Roman" panose="02020603050405020304" pitchFamily="18" charset="0"/>
              </a:rPr>
              <a:t>sets</a:t>
            </a:r>
            <a:r>
              <a:rPr lang="en-GB" sz="2700" dirty="0">
                <a:latin typeface="Times New Roman" panose="02020603050405020304" pitchFamily="18" charset="0"/>
                <a:cs typeface="Times New Roman" panose="02020603050405020304" pitchFamily="18" charset="0"/>
              </a:rPr>
              <a:t> and their </a:t>
            </a:r>
            <a:r>
              <a:rPr lang="en-GB" sz="2700" b="1" dirty="0">
                <a:solidFill>
                  <a:srgbClr val="660033"/>
                </a:solidFill>
                <a:latin typeface="Times New Roman" panose="02020603050405020304" pitchFamily="18" charset="0"/>
                <a:cs typeface="Times New Roman" panose="02020603050405020304" pitchFamily="18" charset="0"/>
              </a:rPr>
              <a:t>relationship</a:t>
            </a:r>
            <a:r>
              <a:rPr lang="en-GB" sz="2700" dirty="0">
                <a:latin typeface="Times New Roman" panose="02020603050405020304" pitchFamily="18" charset="0"/>
                <a:cs typeface="Times New Roman" panose="02020603050405020304" pitchFamily="18" charset="0"/>
              </a:rPr>
              <a:t> sets together forms a </a:t>
            </a:r>
            <a:r>
              <a:rPr lang="en-GB" sz="2700" b="1" dirty="0">
                <a:latin typeface="Times New Roman" panose="02020603050405020304" pitchFamily="18" charset="0"/>
                <a:cs typeface="Times New Roman" panose="02020603050405020304" pitchFamily="18" charset="0"/>
              </a:rPr>
              <a:t>database</a:t>
            </a:r>
            <a:r>
              <a:rPr lang="en-GB" sz="27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Ø"/>
            </a:pPr>
            <a:r>
              <a:rPr lang="en-GB" sz="2700" dirty="0">
                <a:latin typeface="Times New Roman" panose="02020603050405020304" pitchFamily="18" charset="0"/>
                <a:cs typeface="Times New Roman" panose="02020603050405020304" pitchFamily="18" charset="0"/>
              </a:rPr>
              <a:t>An</a:t>
            </a:r>
            <a:r>
              <a:rPr lang="en-GB" sz="2700" b="1" dirty="0">
                <a:latin typeface="Times New Roman" panose="02020603050405020304" pitchFamily="18" charset="0"/>
                <a:cs typeface="Times New Roman" panose="02020603050405020304" pitchFamily="18" charset="0"/>
              </a:rPr>
              <a:t> entity</a:t>
            </a:r>
            <a:r>
              <a:rPr lang="en-GB" sz="2700" dirty="0">
                <a:latin typeface="Times New Roman" panose="02020603050405020304" pitchFamily="18" charset="0"/>
                <a:cs typeface="Times New Roman" panose="02020603050405020304" pitchFamily="18" charset="0"/>
              </a:rPr>
              <a:t> is an ‘</a:t>
            </a:r>
            <a:r>
              <a:rPr lang="en-GB" sz="2700" b="1" dirty="0">
                <a:solidFill>
                  <a:srgbClr val="0000CC"/>
                </a:solidFill>
                <a:latin typeface="Times New Roman" panose="02020603050405020304" pitchFamily="18" charset="0"/>
                <a:cs typeface="Times New Roman" panose="02020603050405020304" pitchFamily="18" charset="0"/>
              </a:rPr>
              <a:t>object</a:t>
            </a:r>
            <a:r>
              <a:rPr lang="en-GB" sz="2700" dirty="0">
                <a:latin typeface="Times New Roman" panose="02020603050405020304" pitchFamily="18" charset="0"/>
                <a:cs typeface="Times New Roman" panose="02020603050405020304" pitchFamily="18" charset="0"/>
              </a:rPr>
              <a:t>’ in the ‘</a:t>
            </a:r>
            <a:r>
              <a:rPr lang="en-GB" sz="2700" b="1" dirty="0">
                <a:solidFill>
                  <a:srgbClr val="0000CC"/>
                </a:solidFill>
                <a:latin typeface="Times New Roman" panose="02020603050405020304" pitchFamily="18" charset="0"/>
                <a:cs typeface="Times New Roman" panose="02020603050405020304" pitchFamily="18" charset="0"/>
              </a:rPr>
              <a:t>actual</a:t>
            </a:r>
            <a:r>
              <a:rPr lang="en-GB" sz="2700" dirty="0">
                <a:latin typeface="Times New Roman" panose="02020603050405020304" pitchFamily="18" charset="0"/>
                <a:cs typeface="Times New Roman" panose="02020603050405020304" pitchFamily="18" charset="0"/>
              </a:rPr>
              <a:t> </a:t>
            </a:r>
            <a:r>
              <a:rPr lang="en-GB" sz="2700" b="1" dirty="0">
                <a:solidFill>
                  <a:srgbClr val="0000CC"/>
                </a:solidFill>
                <a:latin typeface="Times New Roman" panose="02020603050405020304" pitchFamily="18" charset="0"/>
                <a:cs typeface="Times New Roman" panose="02020603050405020304" pitchFamily="18" charset="0"/>
              </a:rPr>
              <a:t>world</a:t>
            </a:r>
            <a:r>
              <a:rPr lang="en-GB" sz="2700" dirty="0">
                <a:latin typeface="Times New Roman" panose="02020603050405020304" pitchFamily="18" charset="0"/>
                <a:cs typeface="Times New Roman" panose="02020603050405020304" pitchFamily="18" charset="0"/>
              </a:rPr>
              <a:t>’, and that can be </a:t>
            </a:r>
            <a:r>
              <a:rPr lang="en-GB" sz="2700" b="1" dirty="0">
                <a:solidFill>
                  <a:srgbClr val="FF0000"/>
                </a:solidFill>
                <a:latin typeface="Times New Roman" panose="02020603050405020304" pitchFamily="18" charset="0"/>
                <a:cs typeface="Times New Roman" panose="02020603050405020304" pitchFamily="18" charset="0"/>
              </a:rPr>
              <a:t>identified</a:t>
            </a:r>
            <a:r>
              <a:rPr lang="en-GB" sz="2700" dirty="0">
                <a:latin typeface="Times New Roman" panose="02020603050405020304" pitchFamily="18" charset="0"/>
                <a:cs typeface="Times New Roman" panose="02020603050405020304" pitchFamily="18" charset="0"/>
              </a:rPr>
              <a:t> from the other </a:t>
            </a:r>
            <a:r>
              <a:rPr lang="en-GB" sz="2700" b="1" dirty="0">
                <a:solidFill>
                  <a:srgbClr val="FF0000"/>
                </a:solidFill>
                <a:latin typeface="Times New Roman" panose="02020603050405020304" pitchFamily="18" charset="0"/>
                <a:cs typeface="Times New Roman" panose="02020603050405020304" pitchFamily="18" charset="0"/>
              </a:rPr>
              <a:t>objects</a:t>
            </a:r>
            <a:r>
              <a:rPr lang="en-GB" sz="27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700" dirty="0">
                <a:latin typeface="Times New Roman" panose="02020603050405020304" pitchFamily="18" charset="0"/>
                <a:cs typeface="Times New Roman" panose="02020603050405020304" pitchFamily="18" charset="0"/>
              </a:rPr>
              <a:t>Here, a </a:t>
            </a:r>
            <a:r>
              <a:rPr lang="en-GB" sz="2700" b="1" dirty="0">
                <a:latin typeface="Times New Roman" panose="02020603050405020304" pitchFamily="18" charset="0"/>
                <a:cs typeface="Times New Roman" panose="02020603050405020304" pitchFamily="18" charset="0"/>
              </a:rPr>
              <a:t>question</a:t>
            </a:r>
            <a:r>
              <a:rPr lang="en-GB" sz="2700" dirty="0">
                <a:latin typeface="Times New Roman" panose="02020603050405020304" pitchFamily="18" charset="0"/>
                <a:cs typeface="Times New Roman" panose="02020603050405020304" pitchFamily="18" charset="0"/>
              </a:rPr>
              <a:t> </a:t>
            </a:r>
            <a:r>
              <a:rPr lang="en-GB" sz="2700" b="1" dirty="0">
                <a:latin typeface="Times New Roman" panose="02020603050405020304" pitchFamily="18" charset="0"/>
                <a:cs typeface="Times New Roman" panose="02020603050405020304" pitchFamily="18" charset="0"/>
              </a:rPr>
              <a:t>arises</a:t>
            </a:r>
            <a:r>
              <a:rPr lang="en-GB" sz="2700" dirty="0">
                <a:latin typeface="Times New Roman" panose="02020603050405020304" pitchFamily="18" charset="0"/>
                <a:cs typeface="Times New Roman" panose="02020603050405020304" pitchFamily="18" charset="0"/>
              </a:rPr>
              <a:t> that </a:t>
            </a:r>
            <a:r>
              <a:rPr lang="en-GB" sz="2700" b="1" dirty="0">
                <a:solidFill>
                  <a:srgbClr val="800000"/>
                </a:solidFill>
                <a:latin typeface="Times New Roman" panose="02020603050405020304" pitchFamily="18" charset="0"/>
                <a:cs typeface="Times New Roman" panose="02020603050405020304" pitchFamily="18" charset="0"/>
              </a:rPr>
              <a:t>how</a:t>
            </a:r>
            <a:r>
              <a:rPr lang="en-GB" sz="2700" dirty="0">
                <a:latin typeface="Times New Roman" panose="02020603050405020304" pitchFamily="18" charset="0"/>
                <a:cs typeface="Times New Roman" panose="02020603050405020304" pitchFamily="18" charset="0"/>
              </a:rPr>
              <a:t> an </a:t>
            </a:r>
            <a:r>
              <a:rPr lang="en-GB" sz="2700" b="1" dirty="0">
                <a:solidFill>
                  <a:srgbClr val="800000"/>
                </a:solidFill>
                <a:latin typeface="Times New Roman" panose="02020603050405020304" pitchFamily="18" charset="0"/>
                <a:cs typeface="Times New Roman" panose="02020603050405020304" pitchFamily="18" charset="0"/>
              </a:rPr>
              <a:t>entity</a:t>
            </a:r>
            <a:r>
              <a:rPr lang="en-GB" sz="2700" dirty="0">
                <a:latin typeface="Times New Roman" panose="02020603050405020304" pitchFamily="18" charset="0"/>
                <a:cs typeface="Times New Roman" panose="02020603050405020304" pitchFamily="18" charset="0"/>
              </a:rPr>
              <a:t> is </a:t>
            </a:r>
            <a:r>
              <a:rPr lang="en-GB" sz="2700" b="1" dirty="0">
                <a:solidFill>
                  <a:srgbClr val="800000"/>
                </a:solidFill>
                <a:latin typeface="Times New Roman" panose="02020603050405020304" pitchFamily="18" charset="0"/>
                <a:cs typeface="Times New Roman" panose="02020603050405020304" pitchFamily="18" charset="0"/>
              </a:rPr>
              <a:t>different</a:t>
            </a:r>
            <a:r>
              <a:rPr lang="en-GB" sz="2700" dirty="0">
                <a:latin typeface="Times New Roman" panose="02020603050405020304" pitchFamily="18" charset="0"/>
                <a:cs typeface="Times New Roman" panose="02020603050405020304" pitchFamily="18" charset="0"/>
              </a:rPr>
              <a:t> </a:t>
            </a:r>
            <a:r>
              <a:rPr lang="en-GB" sz="2700" b="1" dirty="0">
                <a:solidFill>
                  <a:srgbClr val="800000"/>
                </a:solidFill>
                <a:latin typeface="Times New Roman" panose="02020603050405020304" pitchFamily="18" charset="0"/>
                <a:cs typeface="Times New Roman" panose="02020603050405020304" pitchFamily="18" charset="0"/>
              </a:rPr>
              <a:t>from</a:t>
            </a:r>
            <a:r>
              <a:rPr lang="en-GB" sz="2700" dirty="0">
                <a:latin typeface="Times New Roman" panose="02020603050405020304" pitchFamily="18" charset="0"/>
                <a:cs typeface="Times New Roman" panose="02020603050405020304" pitchFamily="18" charset="0"/>
              </a:rPr>
              <a:t> other </a:t>
            </a:r>
            <a:r>
              <a:rPr lang="en-GB" sz="2700" b="1" dirty="0">
                <a:solidFill>
                  <a:srgbClr val="800000"/>
                </a:solidFill>
                <a:latin typeface="Times New Roman" panose="02020603050405020304" pitchFamily="18" charset="0"/>
                <a:cs typeface="Times New Roman" panose="02020603050405020304" pitchFamily="18" charset="0"/>
              </a:rPr>
              <a:t>entity</a:t>
            </a:r>
            <a:r>
              <a:rPr lang="en-GB" sz="27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700" dirty="0">
                <a:latin typeface="Times New Roman" panose="02020603050405020304" pitchFamily="18" charset="0"/>
                <a:cs typeface="Times New Roman" panose="02020603050405020304" pitchFamily="18" charset="0"/>
              </a:rPr>
              <a:t>For this, we need to </a:t>
            </a:r>
            <a:r>
              <a:rPr lang="en-GB" sz="2700" b="1" dirty="0">
                <a:latin typeface="Times New Roman" panose="02020603050405020304" pitchFamily="18" charset="0"/>
                <a:cs typeface="Times New Roman" panose="02020603050405020304" pitchFamily="18" charset="0"/>
              </a:rPr>
              <a:t>know</a:t>
            </a:r>
            <a:r>
              <a:rPr lang="en-GB" sz="2700" dirty="0">
                <a:latin typeface="Times New Roman" panose="02020603050405020304" pitchFamily="18" charset="0"/>
                <a:cs typeface="Times New Roman" panose="02020603050405020304" pitchFamily="18" charset="0"/>
              </a:rPr>
              <a:t> </a:t>
            </a:r>
            <a:r>
              <a:rPr lang="en-GB" sz="2700" b="1" dirty="0">
                <a:latin typeface="Times New Roman" panose="02020603050405020304" pitchFamily="18" charset="0"/>
                <a:cs typeface="Times New Roman" panose="02020603050405020304" pitchFamily="18" charset="0"/>
              </a:rPr>
              <a:t>how</a:t>
            </a:r>
            <a:r>
              <a:rPr lang="en-GB" sz="2700" dirty="0">
                <a:latin typeface="Times New Roman" panose="02020603050405020304" pitchFamily="18" charset="0"/>
                <a:cs typeface="Times New Roman" panose="02020603050405020304" pitchFamily="18" charset="0"/>
              </a:rPr>
              <a:t> an </a:t>
            </a:r>
            <a:r>
              <a:rPr lang="en-GB" sz="2700" b="1" dirty="0">
                <a:latin typeface="Times New Roman" panose="02020603050405020304" pitchFamily="18" charset="0"/>
                <a:cs typeface="Times New Roman" panose="02020603050405020304" pitchFamily="18" charset="0"/>
              </a:rPr>
              <a:t>entity</a:t>
            </a:r>
            <a:r>
              <a:rPr lang="en-GB" sz="2700" dirty="0">
                <a:latin typeface="Times New Roman" panose="02020603050405020304" pitchFamily="18" charset="0"/>
                <a:cs typeface="Times New Roman" panose="02020603050405020304" pitchFamily="18" charset="0"/>
              </a:rPr>
              <a:t> is </a:t>
            </a:r>
            <a:r>
              <a:rPr lang="en-GB" sz="2700" b="1" dirty="0">
                <a:latin typeface="Times New Roman" panose="02020603050405020304" pitchFamily="18" charset="0"/>
                <a:cs typeface="Times New Roman" panose="02020603050405020304" pitchFamily="18" charset="0"/>
              </a:rPr>
              <a:t>expressed</a:t>
            </a:r>
            <a:r>
              <a:rPr lang="en-GB" sz="27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endParaRPr lang="en-GB" sz="27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GB" sz="27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1425EC7-0A61-4F27-A72D-EAE5D0C457C9}" type="slidenum">
              <a:rPr lang="en-GB" smtClean="0"/>
              <a:t>48</a:t>
            </a:fld>
            <a:endParaRPr lang="en-GB"/>
          </a:p>
        </p:txBody>
      </p:sp>
    </p:spTree>
    <p:extLst>
      <p:ext uri="{BB962C8B-B14F-4D97-AF65-F5344CB8AC3E}">
        <p14:creationId xmlns:p14="http://schemas.microsoft.com/office/powerpoint/2010/main" val="18315230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19313"/>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Entity Sets and Entity ----- </a:t>
            </a:r>
          </a:p>
        </p:txBody>
      </p:sp>
      <p:sp>
        <p:nvSpPr>
          <p:cNvPr id="3" name="Content Placeholder 2"/>
          <p:cNvSpPr>
            <a:spLocks noGrp="1"/>
          </p:cNvSpPr>
          <p:nvPr>
            <p:ph idx="1"/>
          </p:nvPr>
        </p:nvSpPr>
        <p:spPr>
          <a:xfrm>
            <a:off x="0" y="319314"/>
            <a:ext cx="12192000" cy="6538686"/>
          </a:xfrm>
        </p:spPr>
        <p:txBody>
          <a:bodyPr>
            <a:noAutofit/>
          </a:bodyPr>
          <a:lstStyle/>
          <a:p>
            <a:pPr algn="just">
              <a:lnSpc>
                <a:spcPct val="150000"/>
              </a:lnSpc>
              <a:spcBef>
                <a:spcPts val="0"/>
              </a:spcBef>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An </a:t>
            </a:r>
            <a:r>
              <a:rPr lang="en-GB" b="1" dirty="0">
                <a:solidFill>
                  <a:srgbClr val="6600CC"/>
                </a:solidFill>
                <a:latin typeface="Times New Roman" panose="02020603050405020304" pitchFamily="18" charset="0"/>
                <a:cs typeface="Times New Roman" panose="02020603050405020304" pitchFamily="18" charset="0"/>
              </a:rPr>
              <a:t>entity</a:t>
            </a:r>
            <a:r>
              <a:rPr lang="en-GB" dirty="0">
                <a:latin typeface="Times New Roman" panose="02020603050405020304" pitchFamily="18" charset="0"/>
                <a:cs typeface="Times New Roman" panose="02020603050405020304" pitchFamily="18" charset="0"/>
              </a:rPr>
              <a:t> in a </a:t>
            </a:r>
            <a:r>
              <a:rPr lang="en-GB" b="1" dirty="0">
                <a:solidFill>
                  <a:srgbClr val="6600CC"/>
                </a:solidFill>
                <a:latin typeface="Times New Roman" panose="02020603050405020304" pitchFamily="18" charset="0"/>
                <a:cs typeface="Times New Roman" panose="02020603050405020304" pitchFamily="18" charset="0"/>
              </a:rPr>
              <a:t>database</a:t>
            </a:r>
            <a:r>
              <a:rPr lang="en-GB" dirty="0">
                <a:latin typeface="Times New Roman" panose="02020603050405020304" pitchFamily="18" charset="0"/>
                <a:cs typeface="Times New Roman" panose="02020603050405020304" pitchFamily="18" charset="0"/>
              </a:rPr>
              <a:t> is </a:t>
            </a:r>
            <a:r>
              <a:rPr lang="en-GB" b="1" dirty="0">
                <a:latin typeface="Times New Roman" panose="02020603050405020304" pitchFamily="18" charset="0"/>
                <a:cs typeface="Times New Roman" panose="02020603050405020304" pitchFamily="18" charset="0"/>
              </a:rPr>
              <a:t>represented</a:t>
            </a:r>
            <a:r>
              <a:rPr lang="en-GB" dirty="0">
                <a:latin typeface="Times New Roman" panose="02020603050405020304" pitchFamily="18" charset="0"/>
                <a:cs typeface="Times New Roman" panose="02020603050405020304" pitchFamily="18" charset="0"/>
              </a:rPr>
              <a:t> as a </a:t>
            </a:r>
            <a:r>
              <a:rPr lang="en-GB" b="1" dirty="0">
                <a:solidFill>
                  <a:srgbClr val="6600CC"/>
                </a:solidFill>
                <a:latin typeface="Times New Roman" panose="02020603050405020304" pitchFamily="18" charset="0"/>
                <a:cs typeface="Times New Roman" panose="02020603050405020304" pitchFamily="18" charset="0"/>
              </a:rPr>
              <a:t>set</a:t>
            </a:r>
            <a:r>
              <a:rPr lang="en-GB" b="1"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of</a:t>
            </a:r>
            <a:r>
              <a:rPr lang="en-GB" b="1"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attributes</a:t>
            </a:r>
            <a:r>
              <a:rPr lang="en-GB"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Each </a:t>
            </a:r>
            <a:r>
              <a:rPr lang="en-GB" b="1" dirty="0">
                <a:latin typeface="Times New Roman" panose="02020603050405020304" pitchFamily="18" charset="0"/>
                <a:cs typeface="Times New Roman" panose="02020603050405020304" pitchFamily="18" charset="0"/>
              </a:rPr>
              <a:t>entity</a:t>
            </a:r>
            <a:r>
              <a:rPr lang="en-GB" dirty="0">
                <a:latin typeface="Times New Roman" panose="02020603050405020304" pitchFamily="18" charset="0"/>
                <a:cs typeface="Times New Roman" panose="02020603050405020304" pitchFamily="18" charset="0"/>
              </a:rPr>
              <a:t> has a </a:t>
            </a:r>
            <a:r>
              <a:rPr lang="en-GB" b="1" dirty="0">
                <a:solidFill>
                  <a:srgbClr val="660033"/>
                </a:solidFill>
                <a:latin typeface="Times New Roman" panose="02020603050405020304" pitchFamily="18" charset="0"/>
                <a:cs typeface="Times New Roman" panose="02020603050405020304" pitchFamily="18" charset="0"/>
              </a:rPr>
              <a:t>different</a:t>
            </a:r>
            <a:r>
              <a:rPr lang="en-GB" dirty="0">
                <a:latin typeface="Times New Roman" panose="02020603050405020304" pitchFamily="18" charset="0"/>
                <a:cs typeface="Times New Roman" panose="02020603050405020304" pitchFamily="18" charset="0"/>
              </a:rPr>
              <a:t> </a:t>
            </a:r>
            <a:r>
              <a:rPr lang="en-GB" b="1" dirty="0">
                <a:solidFill>
                  <a:srgbClr val="660033"/>
                </a:solidFill>
                <a:latin typeface="Times New Roman" panose="02020603050405020304" pitchFamily="18" charset="0"/>
                <a:cs typeface="Times New Roman" panose="02020603050405020304" pitchFamily="18" charset="0"/>
              </a:rPr>
              <a:t>set</a:t>
            </a:r>
            <a:r>
              <a:rPr lang="en-GB" dirty="0">
                <a:latin typeface="Times New Roman" panose="02020603050405020304" pitchFamily="18" charset="0"/>
                <a:cs typeface="Times New Roman" panose="02020603050405020304" pitchFamily="18" charset="0"/>
              </a:rPr>
              <a:t> of </a:t>
            </a:r>
            <a:r>
              <a:rPr lang="en-GB" b="1" dirty="0">
                <a:solidFill>
                  <a:srgbClr val="660033"/>
                </a:solidFill>
                <a:latin typeface="Times New Roman" panose="02020603050405020304" pitchFamily="18" charset="0"/>
                <a:cs typeface="Times New Roman" panose="02020603050405020304" pitchFamily="18" charset="0"/>
              </a:rPr>
              <a:t>values</a:t>
            </a:r>
            <a:r>
              <a:rPr lang="en-GB" dirty="0">
                <a:latin typeface="Times New Roman" panose="02020603050405020304" pitchFamily="18" charset="0"/>
                <a:cs typeface="Times New Roman" panose="02020603050405020304" pitchFamily="18" charset="0"/>
              </a:rPr>
              <a:t> for </a:t>
            </a:r>
            <a:r>
              <a:rPr lang="en-GB" b="1" dirty="0">
                <a:solidFill>
                  <a:srgbClr val="0000CC"/>
                </a:solidFill>
                <a:latin typeface="Times New Roman" panose="02020603050405020304" pitchFamily="18" charset="0"/>
                <a:cs typeface="Times New Roman" panose="02020603050405020304" pitchFamily="18" charset="0"/>
              </a:rPr>
              <a:t>some</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set</a:t>
            </a:r>
            <a:r>
              <a:rPr lang="en-GB" dirty="0">
                <a:latin typeface="Times New Roman" panose="02020603050405020304" pitchFamily="18" charset="0"/>
                <a:cs typeface="Times New Roman" panose="02020603050405020304" pitchFamily="18" charset="0"/>
              </a:rPr>
              <a:t> of </a:t>
            </a:r>
            <a:r>
              <a:rPr lang="en-GB" b="1" dirty="0">
                <a:solidFill>
                  <a:srgbClr val="0000CC"/>
                </a:solidFill>
                <a:latin typeface="Times New Roman" panose="02020603050405020304" pitchFamily="18" charset="0"/>
                <a:cs typeface="Times New Roman" panose="02020603050405020304" pitchFamily="18" charset="0"/>
              </a:rPr>
              <a:t>attributes</a:t>
            </a:r>
            <a:r>
              <a:rPr lang="en-GB" dirty="0">
                <a:latin typeface="Times New Roman" panose="02020603050405020304" pitchFamily="18" charset="0"/>
                <a:cs typeface="Times New Roman" panose="02020603050405020304" pitchFamily="18" charset="0"/>
              </a:rPr>
              <a:t> and this is </a:t>
            </a:r>
            <a:r>
              <a:rPr lang="en-GB" b="1" dirty="0">
                <a:solidFill>
                  <a:srgbClr val="FF0000"/>
                </a:solidFill>
                <a:latin typeface="Times New Roman" panose="02020603050405020304" pitchFamily="18" charset="0"/>
                <a:cs typeface="Times New Roman" panose="02020603050405020304" pitchFamily="18" charset="0"/>
              </a:rPr>
              <a:t>how</a:t>
            </a:r>
            <a:r>
              <a:rPr lang="en-GB" dirty="0">
                <a:latin typeface="Times New Roman" panose="02020603050405020304" pitchFamily="18" charset="0"/>
                <a:cs typeface="Times New Roman" panose="02020603050405020304" pitchFamily="18" charset="0"/>
              </a:rPr>
              <a:t> an </a:t>
            </a:r>
            <a:r>
              <a:rPr lang="en-GB" b="1" dirty="0">
                <a:solidFill>
                  <a:srgbClr val="FF0000"/>
                </a:solidFill>
                <a:latin typeface="Times New Roman" panose="02020603050405020304" pitchFamily="18" charset="0"/>
                <a:cs typeface="Times New Roman" panose="02020603050405020304" pitchFamily="18" charset="0"/>
              </a:rPr>
              <a:t>entity</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seems</a:t>
            </a:r>
            <a:r>
              <a:rPr lang="en-GB" dirty="0">
                <a:latin typeface="Times New Roman" panose="02020603050405020304" pitchFamily="18" charset="0"/>
                <a:cs typeface="Times New Roman" panose="02020603050405020304" pitchFamily="18" charset="0"/>
              </a:rPr>
              <a:t> to be </a:t>
            </a:r>
            <a:r>
              <a:rPr lang="en-GB" b="1" dirty="0">
                <a:solidFill>
                  <a:srgbClr val="006600"/>
                </a:solidFill>
                <a:latin typeface="Times New Roman" panose="02020603050405020304" pitchFamily="18" charset="0"/>
                <a:cs typeface="Times New Roman" panose="02020603050405020304" pitchFamily="18" charset="0"/>
              </a:rPr>
              <a:t>distinct</a:t>
            </a:r>
            <a:r>
              <a:rPr lang="en-GB" dirty="0">
                <a:latin typeface="Times New Roman" panose="02020603050405020304" pitchFamily="18" charset="0"/>
                <a:cs typeface="Times New Roman" panose="02020603050405020304" pitchFamily="18" charset="0"/>
              </a:rPr>
              <a:t> from </a:t>
            </a:r>
            <a:r>
              <a:rPr lang="en-GB" b="1" dirty="0">
                <a:solidFill>
                  <a:srgbClr val="006600"/>
                </a:solidFill>
                <a:latin typeface="Times New Roman" panose="02020603050405020304" pitchFamily="18" charset="0"/>
                <a:cs typeface="Times New Roman" panose="02020603050405020304" pitchFamily="18" charset="0"/>
              </a:rPr>
              <a:t>other</a:t>
            </a:r>
            <a:r>
              <a:rPr lang="en-GB" dirty="0">
                <a:latin typeface="Times New Roman" panose="02020603050405020304" pitchFamily="18" charset="0"/>
                <a:cs typeface="Times New Roman" panose="02020603050405020304" pitchFamily="18" charset="0"/>
              </a:rPr>
              <a:t> </a:t>
            </a:r>
            <a:r>
              <a:rPr lang="en-GB" b="1" dirty="0">
                <a:solidFill>
                  <a:srgbClr val="006600"/>
                </a:solidFill>
                <a:latin typeface="Times New Roman" panose="02020603050405020304" pitchFamily="18" charset="0"/>
                <a:cs typeface="Times New Roman" panose="02020603050405020304" pitchFamily="18" charset="0"/>
              </a:rPr>
              <a:t>entities</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In a </a:t>
            </a:r>
            <a:r>
              <a:rPr lang="en-GB" b="1" dirty="0">
                <a:solidFill>
                  <a:srgbClr val="0000CC"/>
                </a:solidFill>
                <a:latin typeface="Times New Roman" panose="02020603050405020304" pitchFamily="18" charset="0"/>
                <a:cs typeface="Times New Roman" panose="02020603050405020304" pitchFamily="18" charset="0"/>
              </a:rPr>
              <a:t>relational</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model</a:t>
            </a:r>
            <a:r>
              <a:rPr lang="en-GB" dirty="0">
                <a:latin typeface="Times New Roman" panose="02020603050405020304" pitchFamily="18" charset="0"/>
                <a:cs typeface="Times New Roman" panose="02020603050405020304" pitchFamily="18" charset="0"/>
              </a:rPr>
              <a:t>, an </a:t>
            </a:r>
            <a:r>
              <a:rPr lang="en-GB" b="1" dirty="0">
                <a:latin typeface="Times New Roman" panose="02020603050405020304" pitchFamily="18" charset="0"/>
                <a:cs typeface="Times New Roman" panose="02020603050405020304" pitchFamily="18" charset="0"/>
              </a:rPr>
              <a:t>entity</a:t>
            </a:r>
            <a:r>
              <a:rPr lang="en-GB" dirty="0">
                <a:latin typeface="Times New Roman" panose="02020603050405020304" pitchFamily="18" charset="0"/>
                <a:cs typeface="Times New Roman" panose="02020603050405020304" pitchFamily="18" charset="0"/>
              </a:rPr>
              <a:t> is represented as a </a:t>
            </a:r>
            <a:r>
              <a:rPr lang="en-GB" b="1" dirty="0">
                <a:latin typeface="Times New Roman" panose="02020603050405020304" pitchFamily="18" charset="0"/>
                <a:cs typeface="Times New Roman" panose="02020603050405020304" pitchFamily="18" charset="0"/>
              </a:rPr>
              <a:t>row, tuple </a:t>
            </a:r>
            <a:r>
              <a:rPr lang="en-GB" dirty="0">
                <a:latin typeface="Times New Roman" panose="02020603050405020304" pitchFamily="18" charset="0"/>
                <a:cs typeface="Times New Roman" panose="02020603050405020304" pitchFamily="18" charset="0"/>
              </a:rPr>
              <a:t>or a </a:t>
            </a:r>
            <a:r>
              <a:rPr lang="en-GB" b="1" dirty="0">
                <a:latin typeface="Times New Roman" panose="02020603050405020304" pitchFamily="18" charset="0"/>
                <a:cs typeface="Times New Roman" panose="02020603050405020304" pitchFamily="18" charset="0"/>
              </a:rPr>
              <a:t>record</a:t>
            </a:r>
            <a:r>
              <a:rPr lang="en-GB"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For </a:t>
            </a:r>
            <a:r>
              <a:rPr lang="en-GB" b="1" dirty="0">
                <a:latin typeface="Times New Roman" panose="02020603050405020304" pitchFamily="18" charset="0"/>
                <a:cs typeface="Times New Roman" panose="02020603050405020304" pitchFamily="18" charset="0"/>
              </a:rPr>
              <a:t>example</a:t>
            </a:r>
            <a:r>
              <a:rPr lang="en-GB" dirty="0">
                <a:latin typeface="Times New Roman" panose="02020603050405020304" pitchFamily="18" charset="0"/>
                <a:cs typeface="Times New Roman" panose="02020603050405020304" pitchFamily="18" charset="0"/>
              </a:rPr>
              <a:t>, consider a </a:t>
            </a:r>
            <a:r>
              <a:rPr lang="en-GB" b="1" dirty="0">
                <a:solidFill>
                  <a:srgbClr val="800000"/>
                </a:solidFill>
                <a:latin typeface="Times New Roman" panose="02020603050405020304" pitchFamily="18" charset="0"/>
                <a:cs typeface="Times New Roman" panose="02020603050405020304" pitchFamily="18" charset="0"/>
              </a:rPr>
              <a:t>group</a:t>
            </a:r>
            <a:r>
              <a:rPr lang="en-GB" dirty="0">
                <a:latin typeface="Times New Roman" panose="02020603050405020304" pitchFamily="18" charset="0"/>
                <a:cs typeface="Times New Roman" panose="02020603050405020304" pitchFamily="18" charset="0"/>
              </a:rPr>
              <a:t> of </a:t>
            </a:r>
            <a:r>
              <a:rPr lang="en-GB" b="1" dirty="0">
                <a:solidFill>
                  <a:srgbClr val="800000"/>
                </a:solidFill>
                <a:latin typeface="Times New Roman" panose="02020603050405020304" pitchFamily="18" charset="0"/>
                <a:cs typeface="Times New Roman" panose="02020603050405020304" pitchFamily="18" charset="0"/>
              </a:rPr>
              <a:t>students</a:t>
            </a:r>
            <a:r>
              <a:rPr lang="en-GB" dirty="0">
                <a:latin typeface="Times New Roman" panose="02020603050405020304" pitchFamily="18" charset="0"/>
                <a:cs typeface="Times New Roman" panose="02020603050405020304" pitchFamily="18" charset="0"/>
              </a:rPr>
              <a:t> is there, </a:t>
            </a:r>
            <a:r>
              <a:rPr lang="en-GB" b="1" dirty="0">
                <a:solidFill>
                  <a:srgbClr val="6600CC"/>
                </a:solidFill>
                <a:latin typeface="Times New Roman" panose="02020603050405020304" pitchFamily="18" charset="0"/>
                <a:cs typeface="Times New Roman" panose="02020603050405020304" pitchFamily="18" charset="0"/>
              </a:rPr>
              <a:t>each</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student</a:t>
            </a:r>
            <a:r>
              <a:rPr lang="en-GB" dirty="0">
                <a:latin typeface="Times New Roman" panose="02020603050405020304" pitchFamily="18" charset="0"/>
                <a:cs typeface="Times New Roman" panose="02020603050405020304" pitchFamily="18" charset="0"/>
              </a:rPr>
              <a:t> in the </a:t>
            </a:r>
            <a:r>
              <a:rPr lang="en-GB" b="1" dirty="0">
                <a:solidFill>
                  <a:srgbClr val="6600CC"/>
                </a:solidFill>
                <a:latin typeface="Times New Roman" panose="02020603050405020304" pitchFamily="18" charset="0"/>
                <a:cs typeface="Times New Roman" panose="02020603050405020304" pitchFamily="18" charset="0"/>
              </a:rPr>
              <a:t>group</a:t>
            </a:r>
            <a:r>
              <a:rPr lang="en-GB" dirty="0">
                <a:latin typeface="Times New Roman" panose="02020603050405020304" pitchFamily="18" charset="0"/>
                <a:cs typeface="Times New Roman" panose="02020603050405020304" pitchFamily="18" charset="0"/>
              </a:rPr>
              <a:t> is a </a:t>
            </a:r>
            <a:r>
              <a:rPr lang="en-GB" b="1" dirty="0">
                <a:latin typeface="Times New Roman" panose="02020603050405020304" pitchFamily="18" charset="0"/>
                <a:cs typeface="Times New Roman" panose="02020603050405020304" pitchFamily="18" charset="0"/>
              </a:rPr>
              <a:t>separate</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entity</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Now, </a:t>
            </a:r>
            <a:r>
              <a:rPr lang="en-GB" b="1" dirty="0">
                <a:solidFill>
                  <a:srgbClr val="660033"/>
                </a:solidFill>
                <a:latin typeface="Times New Roman" panose="02020603050405020304" pitchFamily="18" charset="0"/>
                <a:cs typeface="Times New Roman" panose="02020603050405020304" pitchFamily="18" charset="0"/>
              </a:rPr>
              <a:t>how</a:t>
            </a:r>
            <a:r>
              <a:rPr lang="en-GB" dirty="0">
                <a:latin typeface="Times New Roman" panose="02020603050405020304" pitchFamily="18" charset="0"/>
                <a:cs typeface="Times New Roman" panose="02020603050405020304" pitchFamily="18" charset="0"/>
              </a:rPr>
              <a:t> we can </a:t>
            </a:r>
            <a:r>
              <a:rPr lang="en-GB" b="1" dirty="0">
                <a:solidFill>
                  <a:srgbClr val="660033"/>
                </a:solidFill>
                <a:latin typeface="Times New Roman" panose="02020603050405020304" pitchFamily="18" charset="0"/>
                <a:cs typeface="Times New Roman" panose="02020603050405020304" pitchFamily="18" charset="0"/>
              </a:rPr>
              <a:t>identify</a:t>
            </a:r>
            <a:r>
              <a:rPr lang="en-GB" dirty="0">
                <a:latin typeface="Times New Roman" panose="02020603050405020304" pitchFamily="18" charset="0"/>
                <a:cs typeface="Times New Roman" panose="02020603050405020304" pitchFamily="18" charset="0"/>
              </a:rPr>
              <a:t> a </a:t>
            </a:r>
            <a:r>
              <a:rPr lang="en-GB" b="1" dirty="0">
                <a:solidFill>
                  <a:srgbClr val="660033"/>
                </a:solidFill>
                <a:latin typeface="Times New Roman" panose="02020603050405020304" pitchFamily="18" charset="0"/>
                <a:cs typeface="Times New Roman" panose="02020603050405020304" pitchFamily="18" charset="0"/>
              </a:rPr>
              <a:t>particular</a:t>
            </a:r>
            <a:r>
              <a:rPr lang="en-GB" dirty="0">
                <a:latin typeface="Times New Roman" panose="02020603050405020304" pitchFamily="18" charset="0"/>
                <a:cs typeface="Times New Roman" panose="02020603050405020304" pitchFamily="18" charset="0"/>
              </a:rPr>
              <a:t> </a:t>
            </a:r>
            <a:r>
              <a:rPr lang="en-GB" b="1" dirty="0">
                <a:solidFill>
                  <a:srgbClr val="660033"/>
                </a:solidFill>
                <a:latin typeface="Times New Roman" panose="02020603050405020304" pitchFamily="18" charset="0"/>
                <a:cs typeface="Times New Roman" panose="02020603050405020304" pitchFamily="18" charset="0"/>
              </a:rPr>
              <a:t>student</a:t>
            </a:r>
            <a:r>
              <a:rPr lang="en-GB" dirty="0">
                <a:latin typeface="Times New Roman" panose="02020603050405020304" pitchFamily="18" charset="0"/>
                <a:cs typeface="Times New Roman" panose="02020603050405020304" pitchFamily="18" charset="0"/>
              </a:rPr>
              <a:t> in that </a:t>
            </a:r>
            <a:r>
              <a:rPr lang="en-GB" b="1" dirty="0">
                <a:solidFill>
                  <a:srgbClr val="660033"/>
                </a:solidFill>
                <a:latin typeface="Times New Roman" panose="02020603050405020304" pitchFamily="18" charset="0"/>
                <a:cs typeface="Times New Roman" panose="02020603050405020304" pitchFamily="18" charset="0"/>
              </a:rPr>
              <a:t>group</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Simple</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each</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student</a:t>
            </a:r>
            <a:r>
              <a:rPr lang="en-GB" dirty="0">
                <a:latin typeface="Times New Roman" panose="02020603050405020304" pitchFamily="18" charset="0"/>
                <a:cs typeface="Times New Roman" panose="02020603050405020304" pitchFamily="18" charset="0"/>
              </a:rPr>
              <a:t> will have a </a:t>
            </a:r>
            <a:r>
              <a:rPr lang="en-GB" b="1" dirty="0">
                <a:latin typeface="Times New Roman" panose="02020603050405020304" pitchFamily="18" charset="0"/>
                <a:cs typeface="Times New Roman" panose="02020603050405020304" pitchFamily="18" charset="0"/>
              </a:rPr>
              <a:t>different</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name</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roll number</a:t>
            </a:r>
            <a:r>
              <a:rPr lang="en-GB" dirty="0">
                <a:latin typeface="Times New Roman" panose="02020603050405020304" pitchFamily="18" charset="0"/>
                <a:cs typeface="Times New Roman" panose="02020603050405020304" pitchFamily="18" charset="0"/>
              </a:rPr>
              <a:t>, or </a:t>
            </a:r>
            <a:r>
              <a:rPr lang="en-GB" b="1" dirty="0">
                <a:solidFill>
                  <a:srgbClr val="0000CC"/>
                </a:solidFill>
                <a:latin typeface="Times New Roman" panose="02020603050405020304" pitchFamily="18" charset="0"/>
                <a:cs typeface="Times New Roman" panose="02020603050405020304" pitchFamily="18" charset="0"/>
              </a:rPr>
              <a:t>course</a:t>
            </a:r>
            <a:r>
              <a:rPr lang="en-GB" dirty="0">
                <a:latin typeface="Times New Roman" panose="02020603050405020304" pitchFamily="18" charset="0"/>
                <a:cs typeface="Times New Roman" panose="02020603050405020304" pitchFamily="18" charset="0"/>
              </a:rPr>
              <a:t> etc.</a:t>
            </a:r>
          </a:p>
          <a:p>
            <a:pPr algn="just">
              <a:lnSpc>
                <a:spcPct val="150000"/>
              </a:lnSpc>
              <a:spcBef>
                <a:spcPts val="0"/>
              </a:spcBef>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If you call for a </a:t>
            </a:r>
            <a:r>
              <a:rPr lang="en-GB" b="1" dirty="0">
                <a:latin typeface="Times New Roman" panose="02020603050405020304" pitchFamily="18" charset="0"/>
                <a:cs typeface="Times New Roman" panose="02020603050405020304" pitchFamily="18" charset="0"/>
              </a:rPr>
              <a:t>student</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among</a:t>
            </a:r>
            <a:r>
              <a:rPr lang="en-GB" dirty="0">
                <a:latin typeface="Times New Roman" panose="02020603050405020304" pitchFamily="18" charset="0"/>
                <a:cs typeface="Times New Roman" panose="02020603050405020304" pitchFamily="18" charset="0"/>
              </a:rPr>
              <a:t> a </a:t>
            </a:r>
            <a:r>
              <a:rPr lang="en-GB" b="1" dirty="0">
                <a:latin typeface="Times New Roman" panose="02020603050405020304" pitchFamily="18" charset="0"/>
                <a:cs typeface="Times New Roman" panose="02020603050405020304" pitchFamily="18" charset="0"/>
              </a:rPr>
              <a:t>group</a:t>
            </a:r>
            <a:r>
              <a:rPr lang="en-GB" dirty="0">
                <a:latin typeface="Times New Roman" panose="02020603050405020304" pitchFamily="18" charset="0"/>
                <a:cs typeface="Times New Roman" panose="02020603050405020304" pitchFamily="18" charset="0"/>
              </a:rPr>
              <a:t> </a:t>
            </a:r>
            <a:r>
              <a:rPr lang="en-GB" b="1" dirty="0">
                <a:solidFill>
                  <a:srgbClr val="800000"/>
                </a:solidFill>
                <a:latin typeface="Times New Roman" panose="02020603050405020304" pitchFamily="18" charset="0"/>
                <a:cs typeface="Times New Roman" panose="02020603050405020304" pitchFamily="18" charset="0"/>
              </a:rPr>
              <a:t>no</a:t>
            </a:r>
            <a:r>
              <a:rPr lang="en-GB" dirty="0">
                <a:latin typeface="Times New Roman" panose="02020603050405020304" pitchFamily="18" charset="0"/>
                <a:cs typeface="Times New Roman" panose="02020603050405020304" pitchFamily="18" charset="0"/>
              </a:rPr>
              <a:t> </a:t>
            </a:r>
            <a:r>
              <a:rPr lang="en-GB" b="1" dirty="0">
                <a:solidFill>
                  <a:srgbClr val="800000"/>
                </a:solidFill>
                <a:latin typeface="Times New Roman" panose="02020603050405020304" pitchFamily="18" charset="0"/>
                <a:cs typeface="Times New Roman" panose="02020603050405020304" pitchFamily="18" charset="0"/>
              </a:rPr>
              <a:t>one</a:t>
            </a:r>
            <a:r>
              <a:rPr lang="en-GB" dirty="0">
                <a:latin typeface="Times New Roman" panose="02020603050405020304" pitchFamily="18" charset="0"/>
                <a:cs typeface="Times New Roman" panose="02020603050405020304" pitchFamily="18" charset="0"/>
              </a:rPr>
              <a:t> will </a:t>
            </a:r>
            <a:r>
              <a:rPr lang="en-GB" b="1" dirty="0">
                <a:solidFill>
                  <a:srgbClr val="800000"/>
                </a:solidFill>
                <a:latin typeface="Times New Roman" panose="02020603050405020304" pitchFamily="18" charset="0"/>
                <a:cs typeface="Times New Roman" panose="02020603050405020304" pitchFamily="18" charset="0"/>
              </a:rPr>
              <a:t>come</a:t>
            </a:r>
            <a:r>
              <a:rPr lang="en-GB" dirty="0">
                <a:latin typeface="Times New Roman" panose="02020603050405020304" pitchFamily="18" charset="0"/>
                <a:cs typeface="Times New Roman" panose="02020603050405020304" pitchFamily="18" charset="0"/>
              </a:rPr>
              <a:t> </a:t>
            </a:r>
            <a:r>
              <a:rPr lang="en-GB" b="1" dirty="0">
                <a:solidFill>
                  <a:srgbClr val="800000"/>
                </a:solidFill>
                <a:latin typeface="Times New Roman" panose="02020603050405020304" pitchFamily="18" charset="0"/>
                <a:cs typeface="Times New Roman" panose="02020603050405020304" pitchFamily="18" charset="0"/>
              </a:rPr>
              <a:t>until</a:t>
            </a:r>
            <a:r>
              <a:rPr lang="en-GB" dirty="0">
                <a:latin typeface="Times New Roman" panose="02020603050405020304" pitchFamily="18" charset="0"/>
                <a:cs typeface="Times New Roman" panose="02020603050405020304" pitchFamily="18" charset="0"/>
              </a:rPr>
              <a:t> you </a:t>
            </a:r>
            <a:r>
              <a:rPr lang="en-GB" b="1" dirty="0">
                <a:solidFill>
                  <a:srgbClr val="800000"/>
                </a:solidFill>
                <a:latin typeface="Times New Roman" panose="02020603050405020304" pitchFamily="18" charset="0"/>
                <a:cs typeface="Times New Roman" panose="02020603050405020304" pitchFamily="18" charset="0"/>
              </a:rPr>
              <a:t>specify</a:t>
            </a:r>
            <a:r>
              <a:rPr lang="en-GB" dirty="0">
                <a:latin typeface="Times New Roman" panose="02020603050405020304" pitchFamily="18" charset="0"/>
                <a:cs typeface="Times New Roman" panose="02020603050405020304" pitchFamily="18" charset="0"/>
              </a:rPr>
              <a:t> either his </a:t>
            </a:r>
            <a:r>
              <a:rPr lang="en-GB" b="1" dirty="0">
                <a:solidFill>
                  <a:srgbClr val="FF0000"/>
                </a:solidFill>
                <a:latin typeface="Times New Roman" panose="02020603050405020304" pitchFamily="18" charset="0"/>
                <a:cs typeface="Times New Roman" panose="02020603050405020304" pitchFamily="18" charset="0"/>
              </a:rPr>
              <a:t>name</a:t>
            </a:r>
            <a:r>
              <a:rPr lang="en-GB" dirty="0">
                <a:latin typeface="Times New Roman" panose="02020603050405020304" pitchFamily="18" charset="0"/>
                <a:cs typeface="Times New Roman" panose="02020603050405020304" pitchFamily="18" charset="0"/>
              </a:rPr>
              <a:t> or another </a:t>
            </a:r>
            <a:r>
              <a:rPr lang="en-GB" b="1" dirty="0">
                <a:solidFill>
                  <a:srgbClr val="FF0000"/>
                </a:solidFill>
                <a:latin typeface="Times New Roman" panose="02020603050405020304" pitchFamily="18" charset="0"/>
                <a:cs typeface="Times New Roman" panose="02020603050405020304" pitchFamily="18" charset="0"/>
              </a:rPr>
              <a:t>distinguishable</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attribute</a:t>
            </a:r>
            <a:r>
              <a:rPr lang="en-GB" dirty="0">
                <a:latin typeface="Times New Roman" panose="02020603050405020304" pitchFamily="18" charset="0"/>
                <a:cs typeface="Times New Roman" panose="02020603050405020304" pitchFamily="18" charset="0"/>
              </a:rPr>
              <a:t>.</a:t>
            </a:r>
          </a:p>
          <a:p>
            <a:pPr algn="just">
              <a:lnSpc>
                <a:spcPct val="150000"/>
              </a:lnSpc>
              <a:spcBef>
                <a:spcPts val="0"/>
              </a:spcBef>
            </a:pPr>
            <a:endParaRPr lang="en-GB"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1425EC7-0A61-4F27-A72D-EAE5D0C457C9}" type="slidenum">
              <a:rPr lang="en-GB" smtClean="0"/>
              <a:t>49</a:t>
            </a:fld>
            <a:endParaRPr lang="en-GB"/>
          </a:p>
        </p:txBody>
      </p:sp>
    </p:spTree>
    <p:extLst>
      <p:ext uri="{BB962C8B-B14F-4D97-AF65-F5344CB8AC3E}">
        <p14:creationId xmlns:p14="http://schemas.microsoft.com/office/powerpoint/2010/main" val="827418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90286"/>
          </a:xfrm>
        </p:spPr>
        <p:txBody>
          <a:bodyPr>
            <a:noAutofit/>
          </a:bodyPr>
          <a:lstStyle/>
          <a:p>
            <a:pPr algn="ctr">
              <a:lnSpc>
                <a:spcPct val="150000"/>
              </a:lnSpc>
              <a:spcBef>
                <a:spcPts val="0"/>
              </a:spcBef>
            </a:pPr>
            <a:r>
              <a:rPr lang="en-US" altLang="en-US" sz="2800" b="1" dirty="0">
                <a:solidFill>
                  <a:srgbClr val="FF0000"/>
                </a:solidFill>
                <a:latin typeface="Times New Roman" panose="02020603050405020304" pitchFamily="18" charset="0"/>
                <a:cs typeface="Times New Roman" panose="02020603050405020304" pitchFamily="18" charset="0"/>
              </a:rPr>
              <a:t>3.2 Conceptual Database Design----</a:t>
            </a:r>
          </a:p>
        </p:txBody>
      </p:sp>
      <p:sp>
        <p:nvSpPr>
          <p:cNvPr id="3" name="Content Placeholder 2"/>
          <p:cNvSpPr>
            <a:spLocks noGrp="1"/>
          </p:cNvSpPr>
          <p:nvPr>
            <p:ph idx="1"/>
          </p:nvPr>
        </p:nvSpPr>
        <p:spPr>
          <a:xfrm>
            <a:off x="0" y="406400"/>
            <a:ext cx="12192000" cy="6589486"/>
          </a:xfrm>
        </p:spPr>
        <p:txBody>
          <a:bodyPr>
            <a:noAutofit/>
          </a:bodyPr>
          <a:lstStyle/>
          <a:p>
            <a:pPr algn="just">
              <a:lnSpc>
                <a:spcPct val="150000"/>
              </a:lnSpc>
              <a:spcBef>
                <a:spcPts val="0"/>
              </a:spcBef>
              <a:buFont typeface="Wingdings" panose="05000000000000000000" pitchFamily="2" charset="2"/>
              <a:buChar char="Ø"/>
            </a:pPr>
            <a:r>
              <a:rPr lang="en-US" sz="3200" dirty="0">
                <a:latin typeface="Times New Roman" pitchFamily="18" charset="0"/>
                <a:cs typeface="Times New Roman" pitchFamily="18" charset="0"/>
              </a:rPr>
              <a:t>The</a:t>
            </a:r>
            <a:r>
              <a:rPr lang="en-US" sz="3200" b="1" dirty="0">
                <a:solidFill>
                  <a:srgbClr val="0000FF"/>
                </a:solidFill>
                <a:latin typeface="Times New Roman" pitchFamily="18" charset="0"/>
                <a:cs typeface="Times New Roman" pitchFamily="18" charset="0"/>
              </a:rPr>
              <a:t> conceptual design activities </a:t>
            </a:r>
            <a:r>
              <a:rPr lang="en-US" sz="3200" dirty="0">
                <a:latin typeface="Times New Roman" pitchFamily="18" charset="0"/>
                <a:cs typeface="Times New Roman" pitchFamily="18" charset="0"/>
              </a:rPr>
              <a:t>are</a:t>
            </a:r>
            <a:r>
              <a:rPr lang="en-US" sz="3200" b="1" dirty="0">
                <a:solidFill>
                  <a:srgbClr val="0000FF"/>
                </a:solidFill>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altLang="en-US" sz="3200" dirty="0">
                <a:latin typeface="Times New Roman" panose="02020603050405020304" pitchFamily="18" charset="0"/>
                <a:cs typeface="Times New Roman" panose="02020603050405020304" pitchFamily="18" charset="0"/>
              </a:rPr>
              <a:t>Identify the entities and relationships in the enterprise</a:t>
            </a:r>
          </a:p>
          <a:p>
            <a:pPr algn="just">
              <a:lnSpc>
                <a:spcPct val="150000"/>
              </a:lnSpc>
              <a:spcBef>
                <a:spcPts val="0"/>
              </a:spcBef>
              <a:buFont typeface="Wingdings" pitchFamily="2" charset="2"/>
              <a:buChar char="§"/>
            </a:pPr>
            <a:r>
              <a:rPr lang="en-US" altLang="en-US" sz="3200" dirty="0">
                <a:latin typeface="Times New Roman" panose="02020603050405020304" pitchFamily="18" charset="0"/>
                <a:cs typeface="Times New Roman" panose="02020603050405020304" pitchFamily="18" charset="0"/>
              </a:rPr>
              <a:t>Identify what information(attributes) about these entities and relationships is to be stored in the database</a:t>
            </a:r>
          </a:p>
          <a:p>
            <a:pPr algn="just">
              <a:lnSpc>
                <a:spcPct val="150000"/>
              </a:lnSpc>
              <a:spcBef>
                <a:spcPts val="0"/>
              </a:spcBef>
              <a:buFont typeface="Wingdings" pitchFamily="2" charset="2"/>
              <a:buChar char="§"/>
            </a:pPr>
            <a:r>
              <a:rPr lang="en-US" altLang="en-US" sz="3200" dirty="0">
                <a:latin typeface="Times New Roman" panose="02020603050405020304" pitchFamily="18" charset="0"/>
                <a:cs typeface="Times New Roman" panose="02020603050405020304" pitchFamily="18" charset="0"/>
              </a:rPr>
              <a:t>Identify the integrity constraints (business rules) that apply to the entities and relationships</a:t>
            </a:r>
          </a:p>
          <a:p>
            <a:pPr algn="just">
              <a:lnSpc>
                <a:spcPct val="150000"/>
              </a:lnSpc>
              <a:spcBef>
                <a:spcPts val="0"/>
              </a:spcBef>
              <a:buFont typeface="Wingdings" pitchFamily="2" charset="2"/>
              <a:buChar char="§"/>
            </a:pPr>
            <a:endParaRPr lang="en-US" altLang="en-US" sz="3200" dirty="0">
              <a:solidFill>
                <a:srgbClr val="FF0000"/>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itchFamily="2" charset="2"/>
              <a:buChar char="§"/>
            </a:pPr>
            <a:endParaRPr lang="en-US" altLang="en-US" sz="32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itchFamily="2" charset="2"/>
              <a:buChar char="§"/>
            </a:pPr>
            <a:endParaRPr lang="en-GB" sz="32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3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1425EC7-0A61-4F27-A72D-EAE5D0C457C9}" type="slidenum">
              <a:rPr lang="en-GB" smtClean="0"/>
              <a:t>5</a:t>
            </a:fld>
            <a:endParaRPr lang="en-GB"/>
          </a:p>
        </p:txBody>
      </p:sp>
    </p:spTree>
    <p:extLst>
      <p:ext uri="{BB962C8B-B14F-4D97-AF65-F5344CB8AC3E}">
        <p14:creationId xmlns:p14="http://schemas.microsoft.com/office/powerpoint/2010/main" val="11603147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19313"/>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Entity Sets and Entity ----- </a:t>
            </a:r>
            <a:endParaRPr lang="en-GB" sz="2800" dirty="0"/>
          </a:p>
        </p:txBody>
      </p:sp>
      <p:sp>
        <p:nvSpPr>
          <p:cNvPr id="3" name="Content Placeholder 2"/>
          <p:cNvSpPr>
            <a:spLocks noGrp="1"/>
          </p:cNvSpPr>
          <p:nvPr>
            <p:ph idx="1"/>
          </p:nvPr>
        </p:nvSpPr>
        <p:spPr>
          <a:xfrm>
            <a:off x="0" y="188686"/>
            <a:ext cx="12192000" cy="6669314"/>
          </a:xfrm>
        </p:spPr>
        <p:txBody>
          <a:bodyPr>
            <a:noAutofit/>
          </a:bodyPr>
          <a:lstStyle/>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Observe the table below, suppose we have an entity set</a:t>
            </a:r>
            <a:r>
              <a:rPr lang="en-GB" sz="2400" b="1" dirty="0">
                <a:latin typeface="Times New Roman" panose="02020603050405020304" pitchFamily="18" charset="0"/>
                <a:cs typeface="Times New Roman" panose="02020603050405020304" pitchFamily="18" charset="0"/>
              </a:rPr>
              <a:t> Student,</a:t>
            </a:r>
            <a:r>
              <a:rPr lang="en-GB" sz="2400" dirty="0">
                <a:latin typeface="Times New Roman" panose="02020603050405020304" pitchFamily="18" charset="0"/>
                <a:cs typeface="Times New Roman" panose="02020603050405020304" pitchFamily="18" charset="0"/>
              </a:rPr>
              <a:t> which is represented by </a:t>
            </a:r>
            <a:r>
              <a:rPr lang="en-GB" sz="2400" b="1" dirty="0">
                <a:latin typeface="Times New Roman" panose="02020603050405020304" pitchFamily="18" charset="0"/>
                <a:cs typeface="Times New Roman" panose="02020603050405020304" pitchFamily="18" charset="0"/>
              </a:rPr>
              <a:t>Student Table</a:t>
            </a:r>
            <a:r>
              <a:rPr lang="en-GB" sz="2400" dirty="0">
                <a:latin typeface="Times New Roman" panose="02020603050405020304" pitchFamily="18" charset="0"/>
                <a:cs typeface="Times New Roman" panose="02020603050405020304" pitchFamily="18" charset="0"/>
              </a:rPr>
              <a:t> in the </a:t>
            </a:r>
            <a:r>
              <a:rPr lang="en-GB" sz="2400" b="1" dirty="0">
                <a:solidFill>
                  <a:srgbClr val="0000CC"/>
                </a:solidFill>
                <a:latin typeface="Times New Roman" panose="02020603050405020304" pitchFamily="18" charset="0"/>
                <a:cs typeface="Times New Roman" panose="02020603050405020304" pitchFamily="18" charset="0"/>
              </a:rPr>
              <a:t>relational model</a:t>
            </a:r>
            <a:r>
              <a:rPr lang="en-GB" sz="24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400" dirty="0">
                <a:latin typeface="Times New Roman" panose="02020603050405020304" pitchFamily="18" charset="0"/>
                <a:cs typeface="Times New Roman" panose="02020603050405020304" pitchFamily="18" charset="0"/>
              </a:rPr>
              <a:t>The </a:t>
            </a:r>
            <a:r>
              <a:rPr lang="en-GB" sz="2400" b="1" dirty="0">
                <a:solidFill>
                  <a:srgbClr val="6600CC"/>
                </a:solidFill>
                <a:latin typeface="Times New Roman" panose="02020603050405020304" pitchFamily="18" charset="0"/>
                <a:cs typeface="Times New Roman" panose="02020603050405020304" pitchFamily="18" charset="0"/>
              </a:rPr>
              <a:t>entries</a:t>
            </a:r>
            <a:r>
              <a:rPr lang="en-GB" sz="2400" dirty="0">
                <a:latin typeface="Times New Roman" panose="02020603050405020304" pitchFamily="18" charset="0"/>
                <a:cs typeface="Times New Roman" panose="02020603050405020304" pitchFamily="18" charset="0"/>
              </a:rPr>
              <a:t> in the </a:t>
            </a:r>
            <a:r>
              <a:rPr lang="en-GB" sz="2400" b="1" dirty="0">
                <a:solidFill>
                  <a:srgbClr val="6600CC"/>
                </a:solidFill>
                <a:latin typeface="Times New Roman" panose="02020603050405020304" pitchFamily="18" charset="0"/>
                <a:cs typeface="Times New Roman" panose="02020603050405020304" pitchFamily="18" charset="0"/>
              </a:rPr>
              <a:t>Student</a:t>
            </a:r>
            <a:r>
              <a:rPr lang="en-GB" sz="2400" dirty="0">
                <a:latin typeface="Times New Roman" panose="02020603050405020304" pitchFamily="18" charset="0"/>
                <a:cs typeface="Times New Roman" panose="02020603050405020304" pitchFamily="18" charset="0"/>
              </a:rPr>
              <a:t> table are the </a:t>
            </a:r>
            <a:r>
              <a:rPr lang="en-GB" sz="2400" b="1" dirty="0">
                <a:latin typeface="Times New Roman" panose="02020603050405020304" pitchFamily="18" charset="0"/>
                <a:cs typeface="Times New Roman" panose="02020603050405020304" pitchFamily="18" charset="0"/>
              </a:rPr>
              <a:t>entities</a:t>
            </a:r>
            <a:r>
              <a:rPr lang="en-GB" sz="24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endParaRPr lang="en-GB" sz="24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GB" sz="24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GB" sz="24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GB" sz="24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GB" sz="24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Student </a:t>
            </a:r>
            <a:r>
              <a:rPr lang="en-GB" sz="2400" b="1" dirty="0" err="1">
                <a:latin typeface="Times New Roman" panose="02020603050405020304" pitchFamily="18" charset="0"/>
                <a:cs typeface="Times New Roman" panose="02020603050405020304" pitchFamily="18" charset="0"/>
              </a:rPr>
              <a:t>Steive</a:t>
            </a:r>
            <a:r>
              <a:rPr lang="en-GB" sz="2400" dirty="0">
                <a:latin typeface="Times New Roman" panose="02020603050405020304" pitchFamily="18" charset="0"/>
                <a:cs typeface="Times New Roman" panose="02020603050405020304" pitchFamily="18" charset="0"/>
              </a:rPr>
              <a:t> with </a:t>
            </a:r>
            <a:r>
              <a:rPr lang="en-GB" sz="2400" b="1" dirty="0">
                <a:solidFill>
                  <a:srgbClr val="006600"/>
                </a:solidFill>
                <a:latin typeface="Times New Roman" panose="02020603050405020304" pitchFamily="18" charset="0"/>
                <a:cs typeface="Times New Roman" panose="02020603050405020304" pitchFamily="18" charset="0"/>
              </a:rPr>
              <a:t>roll number </a:t>
            </a:r>
            <a:r>
              <a:rPr lang="en-GB" sz="2400" b="1" dirty="0">
                <a:latin typeface="Times New Roman" panose="02020603050405020304" pitchFamily="18" charset="0"/>
                <a:cs typeface="Times New Roman" panose="02020603050405020304" pitchFamily="18" charset="0"/>
              </a:rPr>
              <a:t>CS08</a:t>
            </a:r>
            <a:r>
              <a:rPr lang="en-GB" sz="2400" dirty="0">
                <a:latin typeface="Times New Roman" panose="02020603050405020304" pitchFamily="18" charset="0"/>
                <a:cs typeface="Times New Roman" panose="02020603050405020304" pitchFamily="18" charset="0"/>
              </a:rPr>
              <a:t> and </a:t>
            </a:r>
            <a:r>
              <a:rPr lang="en-GB" sz="2400" b="1" dirty="0">
                <a:solidFill>
                  <a:srgbClr val="006600"/>
                </a:solidFill>
                <a:latin typeface="Times New Roman" panose="02020603050405020304" pitchFamily="18" charset="0"/>
                <a:cs typeface="Times New Roman" panose="02020603050405020304" pitchFamily="18" charset="0"/>
              </a:rPr>
              <a:t>Course</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Comp. Sci</a:t>
            </a:r>
            <a:r>
              <a:rPr lang="en-GB" sz="2400" dirty="0">
                <a:latin typeface="Times New Roman" panose="02020603050405020304" pitchFamily="18" charset="0"/>
                <a:cs typeface="Times New Roman" panose="02020603050405020304" pitchFamily="18" charset="0"/>
              </a:rPr>
              <a:t>. is a particular</a:t>
            </a:r>
            <a:r>
              <a:rPr lang="en-GB" sz="2400" b="1" dirty="0">
                <a:latin typeface="Times New Roman" panose="02020603050405020304" pitchFamily="18" charset="0"/>
                <a:cs typeface="Times New Roman" panose="02020603050405020304" pitchFamily="18" charset="0"/>
              </a:rPr>
              <a:t> entity</a:t>
            </a:r>
            <a:r>
              <a:rPr lang="en-GB" sz="2400" dirty="0">
                <a:latin typeface="Times New Roman" panose="02020603050405020304" pitchFamily="18" charset="0"/>
                <a:cs typeface="Times New Roman" panose="02020603050405020304" pitchFamily="18" charset="0"/>
              </a:rPr>
              <a:t> as is </a:t>
            </a:r>
            <a:r>
              <a:rPr lang="en-GB" sz="2400" b="1" dirty="0">
                <a:latin typeface="Times New Roman" panose="02020603050405020304" pitchFamily="18" charset="0"/>
                <a:cs typeface="Times New Roman" panose="02020603050405020304" pitchFamily="18" charset="0"/>
              </a:rPr>
              <a:t>distinguishable</a:t>
            </a:r>
            <a:r>
              <a:rPr lang="en-GB" sz="2400" dirty="0">
                <a:latin typeface="Times New Roman" panose="02020603050405020304" pitchFamily="18" charset="0"/>
                <a:cs typeface="Times New Roman" panose="02020603050405020304" pitchFamily="18" charset="0"/>
              </a:rPr>
              <a:t> among all the </a:t>
            </a:r>
            <a:r>
              <a:rPr lang="en-GB" sz="2400" b="1" dirty="0">
                <a:latin typeface="Times New Roman" panose="02020603050405020304" pitchFamily="18" charset="0"/>
                <a:cs typeface="Times New Roman" panose="02020603050405020304" pitchFamily="18" charset="0"/>
              </a:rPr>
              <a:t>students</a:t>
            </a:r>
            <a:r>
              <a:rPr lang="en-GB" sz="2400" dirty="0">
                <a:latin typeface="Times New Roman" panose="02020603050405020304" pitchFamily="18" charset="0"/>
                <a:cs typeface="Times New Roman" panose="02020603050405020304" pitchFamily="18" charset="0"/>
              </a:rPr>
              <a:t> in the table. </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Likewise, all the </a:t>
            </a:r>
            <a:r>
              <a:rPr lang="en-GB" sz="2400" b="1" dirty="0">
                <a:solidFill>
                  <a:srgbClr val="FF0000"/>
                </a:solidFill>
                <a:latin typeface="Times New Roman" panose="02020603050405020304" pitchFamily="18" charset="0"/>
                <a:cs typeface="Times New Roman" panose="02020603050405020304" pitchFamily="18" charset="0"/>
              </a:rPr>
              <a:t>students</a:t>
            </a:r>
            <a:r>
              <a:rPr lang="en-GB" sz="2400" dirty="0">
                <a:latin typeface="Times New Roman" panose="02020603050405020304" pitchFamily="18" charset="0"/>
                <a:cs typeface="Times New Roman" panose="02020603050405020304" pitchFamily="18" charset="0"/>
              </a:rPr>
              <a:t> in the </a:t>
            </a:r>
            <a:r>
              <a:rPr lang="en-GB" sz="2400" b="1" dirty="0">
                <a:solidFill>
                  <a:srgbClr val="FF0000"/>
                </a:solidFill>
                <a:latin typeface="Times New Roman" panose="02020603050405020304" pitchFamily="18" charset="0"/>
                <a:cs typeface="Times New Roman" panose="02020603050405020304" pitchFamily="18" charset="0"/>
              </a:rPr>
              <a:t>Student</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Table</a:t>
            </a:r>
            <a:r>
              <a:rPr lang="en-GB" sz="2400" dirty="0">
                <a:latin typeface="Times New Roman" panose="02020603050405020304" pitchFamily="18" charset="0"/>
                <a:cs typeface="Times New Roman" panose="02020603050405020304" pitchFamily="18" charset="0"/>
              </a:rPr>
              <a:t> can be </a:t>
            </a:r>
            <a:r>
              <a:rPr lang="en-GB" sz="2400" b="1" dirty="0">
                <a:solidFill>
                  <a:srgbClr val="0000CC"/>
                </a:solidFill>
                <a:latin typeface="Times New Roman" panose="02020603050405020304" pitchFamily="18" charset="0"/>
                <a:cs typeface="Times New Roman" panose="02020603050405020304" pitchFamily="18" charset="0"/>
              </a:rPr>
              <a:t>uniquely</a:t>
            </a:r>
            <a:r>
              <a:rPr lang="en-GB" sz="2400" dirty="0">
                <a:latin typeface="Times New Roman" panose="02020603050405020304" pitchFamily="18" charset="0"/>
                <a:cs typeface="Times New Roman" panose="02020603050405020304" pitchFamily="18" charset="0"/>
              </a:rPr>
              <a:t> </a:t>
            </a:r>
            <a:r>
              <a:rPr lang="en-GB" sz="2400" b="1" dirty="0">
                <a:solidFill>
                  <a:srgbClr val="0000CC"/>
                </a:solidFill>
                <a:latin typeface="Times New Roman" panose="02020603050405020304" pitchFamily="18" charset="0"/>
                <a:cs typeface="Times New Roman" panose="02020603050405020304" pitchFamily="18" charset="0"/>
              </a:rPr>
              <a:t>identified</a:t>
            </a:r>
            <a:r>
              <a:rPr lang="en-GB" sz="2400" dirty="0">
                <a:latin typeface="Times New Roman" panose="02020603050405020304" pitchFamily="18" charset="0"/>
                <a:cs typeface="Times New Roman" panose="02020603050405020304" pitchFamily="18" charset="0"/>
              </a:rPr>
              <a:t> from other </a:t>
            </a:r>
            <a:r>
              <a:rPr lang="en-GB" sz="2400" b="1" dirty="0">
                <a:solidFill>
                  <a:srgbClr val="0000CC"/>
                </a:solidFill>
                <a:latin typeface="Times New Roman" panose="02020603050405020304" pitchFamily="18" charset="0"/>
                <a:cs typeface="Times New Roman" panose="02020603050405020304" pitchFamily="18" charset="0"/>
              </a:rPr>
              <a:t>students</a:t>
            </a:r>
            <a:r>
              <a:rPr lang="en-GB" sz="2400" dirty="0">
                <a:latin typeface="Times New Roman" panose="02020603050405020304" pitchFamily="18" charset="0"/>
                <a:cs typeface="Times New Roman" panose="02020603050405020304" pitchFamily="18" charset="0"/>
              </a:rPr>
              <a:t>. So, </a:t>
            </a:r>
            <a:r>
              <a:rPr lang="en-GB" sz="2400" b="1" dirty="0">
                <a:latin typeface="Times New Roman" panose="02020603050405020304" pitchFamily="18" charset="0"/>
                <a:cs typeface="Times New Roman" panose="02020603050405020304" pitchFamily="18" charset="0"/>
              </a:rPr>
              <a:t>each student</a:t>
            </a:r>
            <a:r>
              <a:rPr lang="en-GB" sz="2400" dirty="0">
                <a:latin typeface="Times New Roman" panose="02020603050405020304" pitchFamily="18" charset="0"/>
                <a:cs typeface="Times New Roman" panose="02020603050405020304" pitchFamily="18" charset="0"/>
              </a:rPr>
              <a:t> in the </a:t>
            </a:r>
            <a:r>
              <a:rPr lang="en-GB" sz="2400" b="1" dirty="0">
                <a:latin typeface="Times New Roman" panose="02020603050405020304" pitchFamily="18" charset="0"/>
                <a:cs typeface="Times New Roman" panose="02020603050405020304" pitchFamily="18" charset="0"/>
              </a:rPr>
              <a:t>table</a:t>
            </a:r>
            <a:r>
              <a:rPr lang="en-GB" sz="2400" dirty="0">
                <a:latin typeface="Times New Roman" panose="02020603050405020304" pitchFamily="18" charset="0"/>
                <a:cs typeface="Times New Roman" panose="02020603050405020304" pitchFamily="18" charset="0"/>
              </a:rPr>
              <a:t> is an </a:t>
            </a:r>
            <a:r>
              <a:rPr lang="en-GB" sz="2400" b="1" dirty="0">
                <a:latin typeface="Times New Roman" panose="02020603050405020304" pitchFamily="18" charset="0"/>
                <a:cs typeface="Times New Roman" panose="02020603050405020304" pitchFamily="18" charset="0"/>
              </a:rPr>
              <a:t>entity</a:t>
            </a:r>
            <a:r>
              <a:rPr lang="en-GB" sz="2400"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B1425EC7-0A61-4F27-A72D-EAE5D0C457C9}" type="slidenum">
              <a:rPr lang="en-GB" smtClean="0"/>
              <a:t>50</a:t>
            </a:fld>
            <a:endParaRPr lang="en-GB"/>
          </a:p>
        </p:txBody>
      </p:sp>
      <p:pic>
        <p:nvPicPr>
          <p:cNvPr id="5" name="Picture 4"/>
          <p:cNvPicPr>
            <a:picLocks noChangeAspect="1"/>
          </p:cNvPicPr>
          <p:nvPr/>
        </p:nvPicPr>
        <p:blipFill>
          <a:blip r:embed="rId2"/>
          <a:stretch>
            <a:fillRect/>
          </a:stretch>
        </p:blipFill>
        <p:spPr>
          <a:xfrm>
            <a:off x="3305788" y="1921115"/>
            <a:ext cx="5304812" cy="2693493"/>
          </a:xfrm>
          <a:prstGeom prst="rect">
            <a:avLst/>
          </a:prstGeom>
        </p:spPr>
      </p:pic>
    </p:spTree>
    <p:extLst>
      <p:ext uri="{BB962C8B-B14F-4D97-AF65-F5344CB8AC3E}">
        <p14:creationId xmlns:p14="http://schemas.microsoft.com/office/powerpoint/2010/main" val="5522851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522513"/>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Entity Sets and Entity ----- </a:t>
            </a:r>
            <a:endParaRPr lang="en-GB" sz="2800" dirty="0"/>
          </a:p>
        </p:txBody>
      </p:sp>
      <p:sp>
        <p:nvSpPr>
          <p:cNvPr id="3" name="Content Placeholder 2"/>
          <p:cNvSpPr>
            <a:spLocks noGrp="1"/>
          </p:cNvSpPr>
          <p:nvPr>
            <p:ph idx="1"/>
          </p:nvPr>
        </p:nvSpPr>
        <p:spPr>
          <a:xfrm>
            <a:off x="0" y="522514"/>
            <a:ext cx="12192000" cy="6335486"/>
          </a:xfrm>
        </p:spPr>
        <p:txBody>
          <a:bodyPr>
            <a:normAutofit lnSpcReduction="10000"/>
          </a:bodyPr>
          <a:lstStyle/>
          <a:p>
            <a:pPr algn="just">
              <a:lnSpc>
                <a:spcPct val="150000"/>
              </a:lnSpc>
              <a:spcBef>
                <a:spcPts val="0"/>
              </a:spcBef>
              <a:buFont typeface="Wingdings" panose="05000000000000000000" pitchFamily="2" charset="2"/>
              <a:buChar char="Ø"/>
            </a:pPr>
            <a:r>
              <a:rPr lang="en-GB" b="1" dirty="0">
                <a:latin typeface="Times New Roman" panose="02020603050405020304" pitchFamily="18" charset="0"/>
                <a:cs typeface="Times New Roman" panose="02020603050405020304" pitchFamily="18" charset="0"/>
              </a:rPr>
              <a:t>What </a:t>
            </a:r>
            <a:r>
              <a:rPr lang="en-GB" dirty="0">
                <a:latin typeface="Times New Roman" panose="02020603050405020304" pitchFamily="18" charset="0"/>
                <a:cs typeface="Times New Roman" panose="02020603050405020304" pitchFamily="18" charset="0"/>
              </a:rPr>
              <a:t>is</a:t>
            </a:r>
            <a:r>
              <a:rPr lang="en-GB" b="1" dirty="0">
                <a:latin typeface="Times New Roman" panose="02020603050405020304" pitchFamily="18" charset="0"/>
                <a:cs typeface="Times New Roman" panose="02020603050405020304" pitchFamily="18" charset="0"/>
              </a:rPr>
              <a:t> Entity Set?</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An </a:t>
            </a:r>
            <a:r>
              <a:rPr lang="en-GB" b="1" dirty="0">
                <a:solidFill>
                  <a:srgbClr val="0000CC"/>
                </a:solidFill>
                <a:latin typeface="Times New Roman" panose="02020603050405020304" pitchFamily="18" charset="0"/>
                <a:cs typeface="Times New Roman" panose="02020603050405020304" pitchFamily="18" charset="0"/>
              </a:rPr>
              <a:t>entity set </a:t>
            </a:r>
            <a:r>
              <a:rPr lang="en-GB" dirty="0">
                <a:latin typeface="Times New Roman" panose="02020603050405020304" pitchFamily="18" charset="0"/>
                <a:cs typeface="Times New Roman" panose="02020603050405020304" pitchFamily="18" charset="0"/>
              </a:rPr>
              <a:t>is a </a:t>
            </a:r>
            <a:r>
              <a:rPr lang="en-GB" b="1" dirty="0">
                <a:latin typeface="Times New Roman" panose="02020603050405020304" pitchFamily="18" charset="0"/>
                <a:cs typeface="Times New Roman" panose="02020603050405020304" pitchFamily="18" charset="0"/>
              </a:rPr>
              <a:t>group </a:t>
            </a:r>
            <a:r>
              <a:rPr lang="en-GB" dirty="0">
                <a:latin typeface="Times New Roman" panose="02020603050405020304" pitchFamily="18" charset="0"/>
                <a:cs typeface="Times New Roman" panose="02020603050405020304" pitchFamily="18" charset="0"/>
              </a:rPr>
              <a:t>of</a:t>
            </a:r>
            <a:r>
              <a:rPr lang="en-GB" b="1" dirty="0">
                <a:latin typeface="Times New Roman" panose="02020603050405020304" pitchFamily="18" charset="0"/>
                <a:cs typeface="Times New Roman" panose="02020603050405020304" pitchFamily="18" charset="0"/>
              </a:rPr>
              <a:t> entities</a:t>
            </a:r>
            <a:r>
              <a:rPr lang="en-GB" dirty="0">
                <a:latin typeface="Times New Roman" panose="02020603050405020304" pitchFamily="18" charset="0"/>
                <a:cs typeface="Times New Roman" panose="02020603050405020304" pitchFamily="18" charset="0"/>
              </a:rPr>
              <a:t> that posses the </a:t>
            </a:r>
            <a:r>
              <a:rPr lang="en-GB" b="1" dirty="0">
                <a:solidFill>
                  <a:srgbClr val="6600CC"/>
                </a:solidFill>
                <a:latin typeface="Times New Roman" panose="02020603050405020304" pitchFamily="18" charset="0"/>
                <a:cs typeface="Times New Roman" panose="02020603050405020304" pitchFamily="18" charset="0"/>
              </a:rPr>
              <a:t>same</a:t>
            </a:r>
            <a:r>
              <a:rPr lang="en-GB" b="1"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set</a:t>
            </a:r>
            <a:r>
              <a:rPr lang="en-GB" b="1"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of</a:t>
            </a:r>
            <a:r>
              <a:rPr lang="en-GB" b="1"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attributes</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b="1" dirty="0">
                <a:latin typeface="Times New Roman" panose="02020603050405020304" pitchFamily="18" charset="0"/>
                <a:cs typeface="Times New Roman" panose="02020603050405020304" pitchFamily="18" charset="0"/>
              </a:rPr>
              <a:t>Each</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entity</a:t>
            </a:r>
            <a:r>
              <a:rPr lang="en-GB" dirty="0">
                <a:latin typeface="Times New Roman" panose="02020603050405020304" pitchFamily="18" charset="0"/>
                <a:cs typeface="Times New Roman" panose="02020603050405020304" pitchFamily="18" charset="0"/>
              </a:rPr>
              <a:t> in an </a:t>
            </a:r>
            <a:r>
              <a:rPr lang="en-GB" b="1" dirty="0">
                <a:solidFill>
                  <a:srgbClr val="800000"/>
                </a:solidFill>
                <a:latin typeface="Times New Roman" panose="02020603050405020304" pitchFamily="18" charset="0"/>
                <a:cs typeface="Times New Roman" panose="02020603050405020304" pitchFamily="18" charset="0"/>
              </a:rPr>
              <a:t>entity set </a:t>
            </a:r>
            <a:r>
              <a:rPr lang="en-GB" dirty="0">
                <a:latin typeface="Times New Roman" panose="02020603050405020304" pitchFamily="18" charset="0"/>
                <a:cs typeface="Times New Roman" panose="02020603050405020304" pitchFamily="18" charset="0"/>
              </a:rPr>
              <a:t>has its </a:t>
            </a:r>
            <a:r>
              <a:rPr lang="en-GB" b="1" dirty="0">
                <a:solidFill>
                  <a:srgbClr val="FF0000"/>
                </a:solidFill>
                <a:latin typeface="Times New Roman" panose="02020603050405020304" pitchFamily="18" charset="0"/>
                <a:cs typeface="Times New Roman" panose="02020603050405020304" pitchFamily="18" charset="0"/>
              </a:rPr>
              <a:t>own</a:t>
            </a:r>
            <a:r>
              <a:rPr lang="en-GB" b="1"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set</a:t>
            </a:r>
            <a:r>
              <a:rPr lang="en-GB" b="1"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of</a:t>
            </a:r>
            <a:r>
              <a:rPr lang="en-GB" b="1"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values</a:t>
            </a:r>
            <a:r>
              <a:rPr lang="en-GB" dirty="0">
                <a:latin typeface="Times New Roman" panose="02020603050405020304" pitchFamily="18" charset="0"/>
                <a:cs typeface="Times New Roman" panose="02020603050405020304" pitchFamily="18" charset="0"/>
              </a:rPr>
              <a:t> for the </a:t>
            </a:r>
            <a:r>
              <a:rPr lang="en-GB" b="1" dirty="0">
                <a:solidFill>
                  <a:srgbClr val="FF0000"/>
                </a:solidFill>
                <a:latin typeface="Times New Roman" panose="02020603050405020304" pitchFamily="18" charset="0"/>
                <a:cs typeface="Times New Roman" panose="02020603050405020304" pitchFamily="18" charset="0"/>
              </a:rPr>
              <a:t>attributes</a:t>
            </a:r>
            <a:r>
              <a:rPr lang="en-GB" b="1"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which make it </a:t>
            </a:r>
            <a:r>
              <a:rPr lang="en-GB" b="1" dirty="0">
                <a:solidFill>
                  <a:srgbClr val="0000CC"/>
                </a:solidFill>
                <a:latin typeface="Times New Roman" panose="02020603050405020304" pitchFamily="18" charset="0"/>
                <a:cs typeface="Times New Roman" panose="02020603050405020304" pitchFamily="18" charset="0"/>
              </a:rPr>
              <a:t>distinct</a:t>
            </a:r>
            <a:r>
              <a:rPr lang="en-GB" dirty="0">
                <a:latin typeface="Times New Roman" panose="02020603050405020304" pitchFamily="18" charset="0"/>
                <a:cs typeface="Times New Roman" panose="02020603050405020304" pitchFamily="18" charset="0"/>
              </a:rPr>
              <a:t> from other </a:t>
            </a:r>
            <a:r>
              <a:rPr lang="en-GB" b="1" dirty="0">
                <a:solidFill>
                  <a:srgbClr val="0000CC"/>
                </a:solidFill>
                <a:latin typeface="Times New Roman" panose="02020603050405020304" pitchFamily="18" charset="0"/>
                <a:cs typeface="Times New Roman" panose="02020603050405020304" pitchFamily="18" charset="0"/>
              </a:rPr>
              <a:t>entities</a:t>
            </a:r>
            <a:r>
              <a:rPr lang="en-GB" dirty="0">
                <a:latin typeface="Times New Roman" panose="02020603050405020304" pitchFamily="18" charset="0"/>
                <a:cs typeface="Times New Roman" panose="02020603050405020304" pitchFamily="18" charset="0"/>
              </a:rPr>
              <a:t> in a </a:t>
            </a:r>
            <a:r>
              <a:rPr lang="en-GB" b="1" dirty="0">
                <a:solidFill>
                  <a:srgbClr val="0000CC"/>
                </a:solidFill>
                <a:latin typeface="Times New Roman" panose="02020603050405020304" pitchFamily="18" charset="0"/>
                <a:cs typeface="Times New Roman" panose="02020603050405020304" pitchFamily="18" charset="0"/>
              </a:rPr>
              <a:t>table</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b="1" dirty="0">
                <a:solidFill>
                  <a:srgbClr val="6600CC"/>
                </a:solidFill>
                <a:latin typeface="Times New Roman" panose="02020603050405020304" pitchFamily="18" charset="0"/>
                <a:cs typeface="Times New Roman" panose="02020603050405020304" pitchFamily="18" charset="0"/>
              </a:rPr>
              <a:t>No two entities </a:t>
            </a:r>
            <a:r>
              <a:rPr lang="en-GB" dirty="0">
                <a:latin typeface="Times New Roman" panose="02020603050405020304" pitchFamily="18" charset="0"/>
                <a:cs typeface="Times New Roman" panose="02020603050405020304" pitchFamily="18" charset="0"/>
              </a:rPr>
              <a:t>in an </a:t>
            </a:r>
            <a:r>
              <a:rPr lang="en-GB" b="1" dirty="0">
                <a:latin typeface="Times New Roman" panose="02020603050405020304" pitchFamily="18" charset="0"/>
                <a:cs typeface="Times New Roman" panose="02020603050405020304" pitchFamily="18" charset="0"/>
              </a:rPr>
              <a:t>entity</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set</a:t>
            </a:r>
            <a:r>
              <a:rPr lang="en-GB" dirty="0">
                <a:latin typeface="Times New Roman" panose="02020603050405020304" pitchFamily="18" charset="0"/>
                <a:cs typeface="Times New Roman" panose="02020603050405020304" pitchFamily="18" charset="0"/>
              </a:rPr>
              <a:t> will have the </a:t>
            </a:r>
            <a:r>
              <a:rPr lang="en-GB" b="1" dirty="0">
                <a:latin typeface="Times New Roman" panose="02020603050405020304" pitchFamily="18" charset="0"/>
                <a:cs typeface="Times New Roman" panose="02020603050405020304" pitchFamily="18" charset="0"/>
              </a:rPr>
              <a:t>same</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values</a:t>
            </a:r>
            <a:r>
              <a:rPr lang="en-GB" dirty="0">
                <a:latin typeface="Times New Roman" panose="02020603050405020304" pitchFamily="18" charset="0"/>
                <a:cs typeface="Times New Roman" panose="02020603050405020304" pitchFamily="18" charset="0"/>
              </a:rPr>
              <a:t> for the </a:t>
            </a:r>
            <a:r>
              <a:rPr lang="en-GB" b="1" dirty="0">
                <a:latin typeface="Times New Roman" panose="02020603050405020304" pitchFamily="18" charset="0"/>
                <a:cs typeface="Times New Roman" panose="02020603050405020304" pitchFamily="18" charset="0"/>
              </a:rPr>
              <a:t>attributes</a:t>
            </a:r>
            <a:r>
              <a:rPr lang="en-GB"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In a </a:t>
            </a:r>
            <a:r>
              <a:rPr lang="en-GB" b="1" dirty="0">
                <a:latin typeface="Times New Roman" panose="02020603050405020304" pitchFamily="18" charset="0"/>
                <a:cs typeface="Times New Roman" panose="02020603050405020304" pitchFamily="18" charset="0"/>
              </a:rPr>
              <a:t>database</a:t>
            </a:r>
            <a:r>
              <a:rPr lang="en-GB" dirty="0">
                <a:latin typeface="Times New Roman" panose="02020603050405020304" pitchFamily="18" charset="0"/>
                <a:cs typeface="Times New Roman" panose="02020603050405020304" pitchFamily="18" charset="0"/>
              </a:rPr>
              <a:t>, an </a:t>
            </a:r>
            <a:r>
              <a:rPr lang="en-GB" b="1" dirty="0">
                <a:solidFill>
                  <a:srgbClr val="FF0000"/>
                </a:solidFill>
                <a:latin typeface="Times New Roman" panose="02020603050405020304" pitchFamily="18" charset="0"/>
                <a:cs typeface="Times New Roman" panose="02020603050405020304" pitchFamily="18" charset="0"/>
              </a:rPr>
              <a:t>entity set </a:t>
            </a:r>
            <a:r>
              <a:rPr lang="en-GB" dirty="0">
                <a:latin typeface="Times New Roman" panose="02020603050405020304" pitchFamily="18" charset="0"/>
                <a:cs typeface="Times New Roman" panose="02020603050405020304" pitchFamily="18" charset="0"/>
              </a:rPr>
              <a:t>is </a:t>
            </a:r>
            <a:r>
              <a:rPr lang="en-GB" b="1" dirty="0">
                <a:latin typeface="Times New Roman" panose="02020603050405020304" pitchFamily="18" charset="0"/>
                <a:cs typeface="Times New Roman" panose="02020603050405020304" pitchFamily="18" charset="0"/>
              </a:rPr>
              <a:t>represented</a:t>
            </a:r>
            <a:r>
              <a:rPr lang="en-GB" dirty="0">
                <a:latin typeface="Times New Roman" panose="02020603050405020304" pitchFamily="18" charset="0"/>
                <a:cs typeface="Times New Roman" panose="02020603050405020304" pitchFamily="18" charset="0"/>
              </a:rPr>
              <a:t> by the </a:t>
            </a:r>
            <a:r>
              <a:rPr lang="en-GB" b="1" dirty="0">
                <a:solidFill>
                  <a:srgbClr val="FF0000"/>
                </a:solidFill>
                <a:latin typeface="Times New Roman" panose="02020603050405020304" pitchFamily="18" charset="0"/>
                <a:cs typeface="Times New Roman" panose="02020603050405020304" pitchFamily="18" charset="0"/>
              </a:rPr>
              <a:t>Table</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The table in the next slide shows that, you can see the </a:t>
            </a:r>
            <a:r>
              <a:rPr lang="en-GB" b="1" dirty="0">
                <a:solidFill>
                  <a:srgbClr val="800000"/>
                </a:solidFill>
                <a:latin typeface="Times New Roman" panose="02020603050405020304" pitchFamily="18" charset="0"/>
                <a:cs typeface="Times New Roman" panose="02020603050405020304" pitchFamily="18" charset="0"/>
              </a:rPr>
              <a:t>Student</a:t>
            </a:r>
            <a:r>
              <a:rPr lang="en-GB" dirty="0">
                <a:latin typeface="Times New Roman" panose="02020603050405020304" pitchFamily="18" charset="0"/>
                <a:cs typeface="Times New Roman" panose="02020603050405020304" pitchFamily="18" charset="0"/>
              </a:rPr>
              <a:t> </a:t>
            </a:r>
            <a:r>
              <a:rPr lang="en-GB" b="1" dirty="0">
                <a:solidFill>
                  <a:srgbClr val="800000"/>
                </a:solidFill>
                <a:latin typeface="Times New Roman" panose="02020603050405020304" pitchFamily="18" charset="0"/>
                <a:cs typeface="Times New Roman" panose="02020603050405020304" pitchFamily="18" charset="0"/>
              </a:rPr>
              <a:t>Table</a:t>
            </a:r>
            <a:r>
              <a:rPr lang="en-GB" dirty="0">
                <a:latin typeface="Times New Roman" panose="02020603050405020304" pitchFamily="18" charset="0"/>
                <a:cs typeface="Times New Roman" panose="02020603050405020304" pitchFamily="18" charset="0"/>
              </a:rPr>
              <a:t> which as </a:t>
            </a:r>
            <a:r>
              <a:rPr lang="en-GB" b="1" dirty="0">
                <a:latin typeface="Times New Roman" panose="02020603050405020304" pitchFamily="18" charset="0"/>
                <a:cs typeface="Times New Roman" panose="02020603050405020304" pitchFamily="18" charset="0"/>
              </a:rPr>
              <a:t>multiple</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entries</a:t>
            </a:r>
            <a:r>
              <a:rPr lang="en-GB" dirty="0">
                <a:latin typeface="Times New Roman" panose="02020603050405020304" pitchFamily="18" charset="0"/>
                <a:cs typeface="Times New Roman" panose="02020603050405020304" pitchFamily="18" charset="0"/>
              </a:rPr>
              <a:t> i.e. </a:t>
            </a:r>
            <a:r>
              <a:rPr lang="en-GB" b="1" dirty="0">
                <a:solidFill>
                  <a:srgbClr val="FF0000"/>
                </a:solidFill>
                <a:latin typeface="Times New Roman" panose="02020603050405020304" pitchFamily="18" charset="0"/>
                <a:cs typeface="Times New Roman" panose="02020603050405020304" pitchFamily="18" charset="0"/>
              </a:rPr>
              <a:t>entity</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Now, observe that the </a:t>
            </a:r>
            <a:r>
              <a:rPr lang="en-GB" b="1" dirty="0">
                <a:latin typeface="Times New Roman" panose="02020603050405020304" pitchFamily="18" charset="0"/>
                <a:cs typeface="Times New Roman" panose="02020603050405020304" pitchFamily="18" charset="0"/>
              </a:rPr>
              <a:t>two</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students</a:t>
            </a:r>
            <a:r>
              <a:rPr lang="en-GB" dirty="0">
                <a:latin typeface="Times New Roman" panose="02020603050405020304" pitchFamily="18" charset="0"/>
                <a:cs typeface="Times New Roman" panose="02020603050405020304" pitchFamily="18" charset="0"/>
              </a:rPr>
              <a:t> have the name </a:t>
            </a:r>
            <a:r>
              <a:rPr lang="en-GB" b="1" dirty="0" err="1">
                <a:latin typeface="Times New Roman" panose="02020603050405020304" pitchFamily="18" charset="0"/>
                <a:cs typeface="Times New Roman" panose="02020603050405020304" pitchFamily="18" charset="0"/>
              </a:rPr>
              <a:t>Jhoson</a:t>
            </a:r>
            <a:r>
              <a:rPr lang="en-GB" dirty="0">
                <a:latin typeface="Times New Roman" panose="02020603050405020304" pitchFamily="18" charset="0"/>
                <a:cs typeface="Times New Roman" panose="02020603050405020304" pitchFamily="18" charset="0"/>
              </a:rPr>
              <a:t> but, still they are </a:t>
            </a:r>
            <a:r>
              <a:rPr lang="en-GB" b="1" dirty="0">
                <a:solidFill>
                  <a:srgbClr val="FF0000"/>
                </a:solidFill>
                <a:latin typeface="Times New Roman" panose="02020603050405020304" pitchFamily="18" charset="0"/>
                <a:cs typeface="Times New Roman" panose="02020603050405020304" pitchFamily="18" charset="0"/>
              </a:rPr>
              <a:t>uniquely</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identified</a:t>
            </a:r>
            <a:r>
              <a:rPr lang="en-GB" dirty="0">
                <a:latin typeface="Times New Roman" panose="02020603050405020304" pitchFamily="18" charset="0"/>
                <a:cs typeface="Times New Roman" panose="02020603050405020304" pitchFamily="18" charset="0"/>
              </a:rPr>
              <a:t> as both posses </a:t>
            </a:r>
            <a:r>
              <a:rPr lang="en-GB" b="1" dirty="0">
                <a:latin typeface="Times New Roman" panose="02020603050405020304" pitchFamily="18" charset="0"/>
                <a:cs typeface="Times New Roman" panose="02020603050405020304" pitchFamily="18" charset="0"/>
              </a:rPr>
              <a:t>different</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roll number</a:t>
            </a:r>
            <a:r>
              <a:rPr lang="en-GB"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1425EC7-0A61-4F27-A72D-EAE5D0C457C9}" type="slidenum">
              <a:rPr lang="en-GB" smtClean="0"/>
              <a:t>51</a:t>
            </a:fld>
            <a:endParaRPr lang="en-GB"/>
          </a:p>
        </p:txBody>
      </p:sp>
    </p:spTree>
    <p:extLst>
      <p:ext uri="{BB962C8B-B14F-4D97-AF65-F5344CB8AC3E}">
        <p14:creationId xmlns:p14="http://schemas.microsoft.com/office/powerpoint/2010/main" val="6553888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522513"/>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Entity Sets and Entity ----- </a:t>
            </a:r>
            <a:endParaRPr lang="en-GB" sz="2800" dirty="0"/>
          </a:p>
        </p:txBody>
      </p:sp>
      <p:sp>
        <p:nvSpPr>
          <p:cNvPr id="4" name="Slide Number Placeholder 3"/>
          <p:cNvSpPr>
            <a:spLocks noGrp="1"/>
          </p:cNvSpPr>
          <p:nvPr>
            <p:ph type="sldNum" sz="quarter" idx="12"/>
          </p:nvPr>
        </p:nvSpPr>
        <p:spPr/>
        <p:txBody>
          <a:bodyPr/>
          <a:lstStyle/>
          <a:p>
            <a:fld id="{B1425EC7-0A61-4F27-A72D-EAE5D0C457C9}" type="slidenum">
              <a:rPr lang="en-GB" smtClean="0"/>
              <a:t>52</a:t>
            </a:fld>
            <a:endParaRPr lang="en-GB"/>
          </a:p>
        </p:txBody>
      </p:sp>
      <p:pic>
        <p:nvPicPr>
          <p:cNvPr id="5" name="Picture 4"/>
          <p:cNvPicPr>
            <a:picLocks noChangeAspect="1"/>
          </p:cNvPicPr>
          <p:nvPr/>
        </p:nvPicPr>
        <p:blipFill>
          <a:blip r:embed="rId2"/>
          <a:stretch>
            <a:fillRect/>
          </a:stretch>
        </p:blipFill>
        <p:spPr>
          <a:xfrm>
            <a:off x="1743075" y="963838"/>
            <a:ext cx="7662182" cy="4795151"/>
          </a:xfrm>
          <a:prstGeom prst="rect">
            <a:avLst/>
          </a:prstGeom>
        </p:spPr>
      </p:pic>
    </p:spTree>
    <p:extLst>
      <p:ext uri="{BB962C8B-B14F-4D97-AF65-F5344CB8AC3E}">
        <p14:creationId xmlns:p14="http://schemas.microsoft.com/office/powerpoint/2010/main" val="16795297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406399"/>
          </a:xfrm>
        </p:spPr>
        <p:txBody>
          <a:bodyPr>
            <a:noAutofit/>
          </a:bodyPr>
          <a:lstStyle/>
          <a:p>
            <a:pPr algn="ctr"/>
            <a:br>
              <a:rPr lang="en-GB" sz="2800" b="1" dirty="0">
                <a:solidFill>
                  <a:srgbClr val="FF0000"/>
                </a:solidFill>
                <a:latin typeface="Times New Roman" panose="02020603050405020304" pitchFamily="18" charset="0"/>
                <a:cs typeface="Times New Roman" panose="02020603050405020304" pitchFamily="18" charset="0"/>
              </a:rPr>
            </a:br>
            <a:r>
              <a:rPr lang="en-GB" sz="2800" b="1" dirty="0">
                <a:solidFill>
                  <a:srgbClr val="FF0000"/>
                </a:solidFill>
                <a:latin typeface="Times New Roman" panose="02020603050405020304" pitchFamily="18" charset="0"/>
                <a:cs typeface="Times New Roman" panose="02020603050405020304" pitchFamily="18" charset="0"/>
              </a:rPr>
              <a:t>Types of Entity Set</a:t>
            </a:r>
            <a:br>
              <a:rPr lang="en-GB" sz="2800" b="1" dirty="0">
                <a:solidFill>
                  <a:srgbClr val="FF0000"/>
                </a:solidFill>
                <a:latin typeface="Times New Roman" panose="02020603050405020304" pitchFamily="18" charset="0"/>
                <a:cs typeface="Times New Roman" panose="02020603050405020304" pitchFamily="18" charset="0"/>
              </a:rPr>
            </a:br>
            <a:endParaRPr lang="en-GB" sz="28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6114" y="406400"/>
            <a:ext cx="11858172" cy="6451600"/>
          </a:xfrm>
        </p:spPr>
        <p:txBody>
          <a:bodyPr>
            <a:normAutofit/>
          </a:bodyPr>
          <a:lstStyle/>
          <a:p>
            <a:pPr algn="just">
              <a:lnSpc>
                <a:spcPct val="150000"/>
              </a:lnSpc>
              <a:spcBef>
                <a:spcPts val="0"/>
              </a:spcBef>
              <a:buFont typeface="Wingdings" panose="05000000000000000000" pitchFamily="2" charset="2"/>
              <a:buChar char="§"/>
            </a:pPr>
            <a:r>
              <a:rPr lang="en-GB" b="1" dirty="0">
                <a:solidFill>
                  <a:srgbClr val="0000CC"/>
                </a:solidFill>
                <a:latin typeface="Times New Roman" panose="02020603050405020304" pitchFamily="18" charset="0"/>
                <a:cs typeface="Times New Roman" panose="02020603050405020304" pitchFamily="18" charset="0"/>
              </a:rPr>
              <a:t>Strong Entity Set</a:t>
            </a:r>
          </a:p>
          <a:p>
            <a:pPr algn="just">
              <a:lnSpc>
                <a:spcPct val="150000"/>
              </a:lnSpc>
              <a:spcBef>
                <a:spcPts val="0"/>
              </a:spcBef>
              <a:buFont typeface="Wingdings" panose="05000000000000000000" pitchFamily="2" charset="2"/>
              <a:buChar char="§"/>
            </a:pPr>
            <a:r>
              <a:rPr lang="en-GB" b="1" dirty="0">
                <a:solidFill>
                  <a:srgbClr val="0000CC"/>
                </a:solidFill>
                <a:latin typeface="Times New Roman" panose="02020603050405020304" pitchFamily="18" charset="0"/>
                <a:cs typeface="Times New Roman" panose="02020603050405020304" pitchFamily="18" charset="0"/>
              </a:rPr>
              <a:t>Weak Entity Set</a:t>
            </a:r>
          </a:p>
          <a:p>
            <a:pPr marL="0" indent="0" algn="just">
              <a:lnSpc>
                <a:spcPct val="150000"/>
              </a:lnSpc>
              <a:spcBef>
                <a:spcPts val="0"/>
              </a:spcBef>
              <a:buNone/>
            </a:pPr>
            <a:r>
              <a:rPr lang="en-GB" b="1" dirty="0">
                <a:solidFill>
                  <a:srgbClr val="FF0000"/>
                </a:solidFill>
                <a:latin typeface="Times New Roman" panose="02020603050405020304" pitchFamily="18" charset="0"/>
                <a:cs typeface="Times New Roman" panose="02020603050405020304" pitchFamily="18" charset="0"/>
              </a:rPr>
              <a:t>1. Strong Entity Set</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An </a:t>
            </a:r>
            <a:r>
              <a:rPr lang="en-GB" b="1" dirty="0">
                <a:solidFill>
                  <a:srgbClr val="6600CC"/>
                </a:solidFill>
                <a:latin typeface="Times New Roman" panose="02020603050405020304" pitchFamily="18" charset="0"/>
                <a:cs typeface="Times New Roman" panose="02020603050405020304" pitchFamily="18" charset="0"/>
              </a:rPr>
              <a:t>entity set </a:t>
            </a:r>
            <a:r>
              <a:rPr lang="en-GB" dirty="0">
                <a:latin typeface="Times New Roman" panose="02020603050405020304" pitchFamily="18" charset="0"/>
                <a:cs typeface="Times New Roman" panose="02020603050405020304" pitchFamily="18" charset="0"/>
              </a:rPr>
              <a:t>that has a </a:t>
            </a:r>
            <a:r>
              <a:rPr lang="en-GB" b="1" dirty="0">
                <a:solidFill>
                  <a:srgbClr val="6600CC"/>
                </a:solidFill>
                <a:latin typeface="Times New Roman" panose="02020603050405020304" pitchFamily="18" charset="0"/>
                <a:cs typeface="Times New Roman" panose="02020603050405020304" pitchFamily="18" charset="0"/>
              </a:rPr>
              <a:t>primary key</a:t>
            </a:r>
            <a:r>
              <a:rPr lang="en-GB" dirty="0">
                <a:solidFill>
                  <a:srgbClr val="6600CC"/>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using which, </a:t>
            </a:r>
            <a:r>
              <a:rPr lang="en-GB" b="1" dirty="0">
                <a:solidFill>
                  <a:srgbClr val="660033"/>
                </a:solidFill>
                <a:latin typeface="Times New Roman" panose="02020603050405020304" pitchFamily="18" charset="0"/>
                <a:cs typeface="Times New Roman" panose="02020603050405020304" pitchFamily="18" charset="0"/>
              </a:rPr>
              <a:t>entities</a:t>
            </a:r>
            <a:r>
              <a:rPr lang="en-GB" dirty="0">
                <a:latin typeface="Times New Roman" panose="02020603050405020304" pitchFamily="18" charset="0"/>
                <a:cs typeface="Times New Roman" panose="02020603050405020304" pitchFamily="18" charset="0"/>
              </a:rPr>
              <a:t> in the </a:t>
            </a:r>
            <a:r>
              <a:rPr lang="en-GB" b="1" dirty="0">
                <a:solidFill>
                  <a:srgbClr val="660033"/>
                </a:solidFill>
                <a:latin typeface="Times New Roman" panose="02020603050405020304" pitchFamily="18" charset="0"/>
                <a:cs typeface="Times New Roman" panose="02020603050405020304" pitchFamily="18" charset="0"/>
              </a:rPr>
              <a:t>table</a:t>
            </a:r>
            <a:r>
              <a:rPr lang="en-GB" dirty="0">
                <a:latin typeface="Times New Roman" panose="02020603050405020304" pitchFamily="18" charset="0"/>
                <a:cs typeface="Times New Roman" panose="02020603050405020304" pitchFamily="18" charset="0"/>
              </a:rPr>
              <a:t> can be </a:t>
            </a:r>
            <a:r>
              <a:rPr lang="en-GB" b="1" dirty="0">
                <a:latin typeface="Times New Roman" panose="02020603050405020304" pitchFamily="18" charset="0"/>
                <a:cs typeface="Times New Roman" panose="02020603050405020304" pitchFamily="18" charset="0"/>
              </a:rPr>
              <a:t>uniquely</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identified</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This kind of </a:t>
            </a:r>
            <a:r>
              <a:rPr lang="en-GB" b="1" dirty="0">
                <a:solidFill>
                  <a:srgbClr val="800000"/>
                </a:solidFill>
                <a:latin typeface="Times New Roman" panose="02020603050405020304" pitchFamily="18" charset="0"/>
                <a:cs typeface="Times New Roman" panose="02020603050405020304" pitchFamily="18" charset="0"/>
              </a:rPr>
              <a:t>entity</a:t>
            </a:r>
            <a:r>
              <a:rPr lang="en-GB" dirty="0">
                <a:latin typeface="Times New Roman" panose="02020603050405020304" pitchFamily="18" charset="0"/>
                <a:cs typeface="Times New Roman" panose="02020603050405020304" pitchFamily="18" charset="0"/>
              </a:rPr>
              <a:t> </a:t>
            </a:r>
            <a:r>
              <a:rPr lang="en-GB" b="1" dirty="0">
                <a:solidFill>
                  <a:srgbClr val="800000"/>
                </a:solidFill>
                <a:latin typeface="Times New Roman" panose="02020603050405020304" pitchFamily="18" charset="0"/>
                <a:cs typeface="Times New Roman" panose="02020603050405020304" pitchFamily="18" charset="0"/>
              </a:rPr>
              <a:t>set</a:t>
            </a:r>
            <a:r>
              <a:rPr lang="en-GB" dirty="0">
                <a:latin typeface="Times New Roman" panose="02020603050405020304" pitchFamily="18" charset="0"/>
                <a:cs typeface="Times New Roman" panose="02020603050405020304" pitchFamily="18" charset="0"/>
              </a:rPr>
              <a:t> is termed as a </a:t>
            </a:r>
            <a:r>
              <a:rPr lang="en-GB" b="1" dirty="0">
                <a:solidFill>
                  <a:srgbClr val="660033"/>
                </a:solidFill>
                <a:latin typeface="Times New Roman" panose="02020603050405020304" pitchFamily="18" charset="0"/>
                <a:cs typeface="Times New Roman" panose="02020603050405020304" pitchFamily="18" charset="0"/>
              </a:rPr>
              <a:t>strong</a:t>
            </a:r>
            <a:r>
              <a:rPr lang="en-GB" dirty="0">
                <a:latin typeface="Times New Roman" panose="02020603050405020304" pitchFamily="18" charset="0"/>
                <a:cs typeface="Times New Roman" panose="02020603050405020304" pitchFamily="18" charset="0"/>
              </a:rPr>
              <a:t> </a:t>
            </a:r>
            <a:r>
              <a:rPr lang="en-GB" b="1" dirty="0">
                <a:solidFill>
                  <a:srgbClr val="660033"/>
                </a:solidFill>
                <a:latin typeface="Times New Roman" panose="02020603050405020304" pitchFamily="18" charset="0"/>
                <a:cs typeface="Times New Roman" panose="02020603050405020304" pitchFamily="18" charset="0"/>
              </a:rPr>
              <a:t>entity</a:t>
            </a:r>
            <a:r>
              <a:rPr lang="en-GB" dirty="0">
                <a:latin typeface="Times New Roman" panose="02020603050405020304" pitchFamily="18" charset="0"/>
                <a:cs typeface="Times New Roman" panose="02020603050405020304" pitchFamily="18" charset="0"/>
              </a:rPr>
              <a:t> </a:t>
            </a:r>
            <a:r>
              <a:rPr lang="en-GB" b="1" dirty="0">
                <a:solidFill>
                  <a:srgbClr val="660033"/>
                </a:solidFill>
                <a:latin typeface="Times New Roman" panose="02020603050405020304" pitchFamily="18" charset="0"/>
                <a:cs typeface="Times New Roman" panose="02020603050405020304" pitchFamily="18" charset="0"/>
              </a:rPr>
              <a:t>set</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b="1" dirty="0">
                <a:solidFill>
                  <a:srgbClr val="0000CC"/>
                </a:solidFill>
                <a:latin typeface="Times New Roman" panose="02020603050405020304" pitchFamily="18" charset="0"/>
                <a:cs typeface="Times New Roman" panose="02020603050405020304" pitchFamily="18" charset="0"/>
              </a:rPr>
              <a:t>Strong entity set </a:t>
            </a:r>
            <a:r>
              <a:rPr lang="en-GB" dirty="0">
                <a:latin typeface="Times New Roman" panose="02020603050405020304" pitchFamily="18" charset="0"/>
                <a:cs typeface="Times New Roman" panose="02020603050405020304" pitchFamily="18" charset="0"/>
              </a:rPr>
              <a:t>is also known as a</a:t>
            </a:r>
            <a:r>
              <a:rPr lang="en-GB" b="1" dirty="0">
                <a:latin typeface="Times New Roman" panose="02020603050405020304" pitchFamily="18" charset="0"/>
                <a:cs typeface="Times New Roman" panose="02020603050405020304" pitchFamily="18" charset="0"/>
              </a:rPr>
              <a:t> regular entity set</a:t>
            </a:r>
            <a:r>
              <a:rPr lang="en-GB"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In an </a:t>
            </a:r>
            <a:r>
              <a:rPr lang="en-GB" b="1" dirty="0">
                <a:latin typeface="Times New Roman" panose="02020603050405020304" pitchFamily="18" charset="0"/>
                <a:cs typeface="Times New Roman" panose="02020603050405020304" pitchFamily="18" charset="0"/>
              </a:rPr>
              <a:t>ER diagram</a:t>
            </a:r>
            <a:r>
              <a:rPr lang="en-GB" dirty="0">
                <a:latin typeface="Times New Roman" panose="02020603050405020304" pitchFamily="18" charset="0"/>
                <a:cs typeface="Times New Roman" panose="02020603050405020304" pitchFamily="18" charset="0"/>
              </a:rPr>
              <a:t>, the </a:t>
            </a:r>
            <a:r>
              <a:rPr lang="en-GB" b="1" dirty="0">
                <a:solidFill>
                  <a:srgbClr val="FF0000"/>
                </a:solidFill>
                <a:latin typeface="Times New Roman" panose="02020603050405020304" pitchFamily="18" charset="0"/>
                <a:cs typeface="Times New Roman" panose="02020603050405020304" pitchFamily="18" charset="0"/>
              </a:rPr>
              <a:t>strong entity set </a:t>
            </a:r>
            <a:r>
              <a:rPr lang="en-GB" dirty="0">
                <a:latin typeface="Times New Roman" panose="02020603050405020304" pitchFamily="18" charset="0"/>
                <a:cs typeface="Times New Roman" panose="02020603050405020304" pitchFamily="18" charset="0"/>
              </a:rPr>
              <a:t>is represented by the </a:t>
            </a:r>
            <a:r>
              <a:rPr lang="en-GB" b="1" dirty="0">
                <a:solidFill>
                  <a:srgbClr val="FF0000"/>
                </a:solidFill>
                <a:latin typeface="Times New Roman" panose="02020603050405020304" pitchFamily="18" charset="0"/>
                <a:cs typeface="Times New Roman" panose="02020603050405020304" pitchFamily="18" charset="0"/>
              </a:rPr>
              <a:t>rectangle</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Here, the </a:t>
            </a:r>
            <a:r>
              <a:rPr lang="en-GB" b="1" dirty="0">
                <a:solidFill>
                  <a:srgbClr val="800000"/>
                </a:solidFill>
                <a:latin typeface="Times New Roman" panose="02020603050405020304" pitchFamily="18" charset="0"/>
                <a:cs typeface="Times New Roman" panose="02020603050405020304" pitchFamily="18" charset="0"/>
              </a:rPr>
              <a:t>primary key </a:t>
            </a:r>
            <a:r>
              <a:rPr lang="en-GB" dirty="0">
                <a:latin typeface="Times New Roman" panose="02020603050405020304" pitchFamily="18" charset="0"/>
                <a:cs typeface="Times New Roman" panose="02020603050405020304" pitchFamily="18" charset="0"/>
              </a:rPr>
              <a:t>is </a:t>
            </a:r>
            <a:r>
              <a:rPr lang="en-GB" b="1" dirty="0">
                <a:solidFill>
                  <a:srgbClr val="660033"/>
                </a:solidFill>
                <a:latin typeface="Times New Roman" panose="02020603050405020304" pitchFamily="18" charset="0"/>
                <a:cs typeface="Times New Roman" panose="02020603050405020304" pitchFamily="18" charset="0"/>
              </a:rPr>
              <a:t>underlined</a:t>
            </a:r>
            <a:r>
              <a:rPr lang="en-GB" dirty="0">
                <a:latin typeface="Times New Roman" panose="02020603050405020304" pitchFamily="18" charset="0"/>
                <a:cs typeface="Times New Roman" panose="02020603050405020304" pitchFamily="18" charset="0"/>
              </a:rPr>
              <a:t> with the </a:t>
            </a:r>
            <a:r>
              <a:rPr lang="en-GB" b="1" dirty="0">
                <a:latin typeface="Times New Roman" panose="02020603050405020304" pitchFamily="18" charset="0"/>
                <a:cs typeface="Times New Roman" panose="02020603050405020304" pitchFamily="18" charset="0"/>
              </a:rPr>
              <a:t>solid line</a:t>
            </a:r>
            <a:r>
              <a:rPr lang="en-GB"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1425EC7-0A61-4F27-A72D-EAE5D0C457C9}" type="slidenum">
              <a:rPr lang="en-GB" smtClean="0"/>
              <a:t>53</a:t>
            </a:fld>
            <a:endParaRPr lang="en-GB"/>
          </a:p>
        </p:txBody>
      </p:sp>
    </p:spTree>
    <p:extLst>
      <p:ext uri="{BB962C8B-B14F-4D97-AF65-F5344CB8AC3E}">
        <p14:creationId xmlns:p14="http://schemas.microsoft.com/office/powerpoint/2010/main" val="14405961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580570"/>
          </a:xfrm>
        </p:spPr>
        <p:txBody>
          <a:bodyPr>
            <a:noAutofit/>
          </a:bodyPr>
          <a:lstStyle/>
          <a:p>
            <a:pPr algn="ctr"/>
            <a:br>
              <a:rPr lang="en-GB" sz="2800" b="1" dirty="0">
                <a:solidFill>
                  <a:srgbClr val="FF0000"/>
                </a:solidFill>
                <a:latin typeface="Times New Roman" panose="02020603050405020304" pitchFamily="18" charset="0"/>
                <a:cs typeface="Times New Roman" panose="02020603050405020304" pitchFamily="18" charset="0"/>
              </a:rPr>
            </a:br>
            <a:r>
              <a:rPr lang="en-GB" sz="2800" b="1" dirty="0">
                <a:solidFill>
                  <a:srgbClr val="FF0000"/>
                </a:solidFill>
                <a:latin typeface="Times New Roman" panose="02020603050405020304" pitchFamily="18" charset="0"/>
                <a:cs typeface="Times New Roman" panose="02020603050405020304" pitchFamily="18" charset="0"/>
              </a:rPr>
              <a:t>1. Strong Entity Set------</a:t>
            </a:r>
            <a:br>
              <a:rPr lang="en-GB" sz="2800" b="1" dirty="0">
                <a:solidFill>
                  <a:srgbClr val="FF0000"/>
                </a:solidFill>
                <a:latin typeface="Times New Roman" panose="02020603050405020304" pitchFamily="18" charset="0"/>
                <a:cs typeface="Times New Roman" panose="02020603050405020304" pitchFamily="18" charset="0"/>
              </a:rPr>
            </a:br>
            <a:endParaRPr lang="en-GB" sz="2800" dirty="0"/>
          </a:p>
        </p:txBody>
      </p:sp>
      <p:sp>
        <p:nvSpPr>
          <p:cNvPr id="3" name="Content Placeholder 2"/>
          <p:cNvSpPr>
            <a:spLocks noGrp="1"/>
          </p:cNvSpPr>
          <p:nvPr>
            <p:ph idx="1"/>
          </p:nvPr>
        </p:nvSpPr>
        <p:spPr>
          <a:xfrm>
            <a:off x="116114" y="580571"/>
            <a:ext cx="12075886" cy="1944915"/>
          </a:xfrm>
        </p:spPr>
        <p:txBody>
          <a:bodyPr/>
          <a:lstStyle/>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In the following </a:t>
            </a:r>
            <a:r>
              <a:rPr lang="en-GB" b="1" dirty="0">
                <a:latin typeface="Times New Roman" panose="02020603050405020304" pitchFamily="18" charset="0"/>
                <a:cs typeface="Times New Roman" panose="02020603050405020304" pitchFamily="18" charset="0"/>
              </a:rPr>
              <a:t>ER-diagram</a:t>
            </a:r>
            <a:r>
              <a:rPr lang="en-GB" dirty="0">
                <a:latin typeface="Times New Roman" panose="02020603050405020304" pitchFamily="18" charset="0"/>
                <a:cs typeface="Times New Roman" panose="02020603050405020304" pitchFamily="18" charset="0"/>
              </a:rPr>
              <a:t> below, </a:t>
            </a:r>
            <a:r>
              <a:rPr lang="en-GB" b="1" dirty="0" err="1">
                <a:latin typeface="Times New Roman" panose="02020603050405020304" pitchFamily="18" charset="0"/>
                <a:cs typeface="Times New Roman" panose="02020603050405020304" pitchFamily="18" charset="0"/>
              </a:rPr>
              <a:t>Roll_Id</a:t>
            </a:r>
            <a:r>
              <a:rPr lang="en-GB" b="1"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identifies </a:t>
            </a:r>
            <a:r>
              <a:rPr lang="en-GB" b="1" dirty="0">
                <a:solidFill>
                  <a:srgbClr val="6600CC"/>
                </a:solidFill>
                <a:latin typeface="Times New Roman" panose="02020603050405020304" pitchFamily="18" charset="0"/>
                <a:cs typeface="Times New Roman" panose="02020603050405020304" pitchFamily="18" charset="0"/>
              </a:rPr>
              <a:t>each element</a:t>
            </a:r>
            <a:r>
              <a:rPr lang="en-GB" dirty="0">
                <a:latin typeface="Times New Roman" panose="02020603050405020304" pitchFamily="18" charset="0"/>
                <a:cs typeface="Times New Roman" panose="02020603050405020304" pitchFamily="18" charset="0"/>
              </a:rPr>
              <a:t> of the </a:t>
            </a:r>
            <a:r>
              <a:rPr lang="en-GB" b="1" dirty="0">
                <a:solidFill>
                  <a:srgbClr val="6600CC"/>
                </a:solidFill>
                <a:latin typeface="Times New Roman" panose="02020603050405020304" pitchFamily="18" charset="0"/>
                <a:cs typeface="Times New Roman" panose="02020603050405020304" pitchFamily="18" charset="0"/>
              </a:rPr>
              <a:t>table</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uniquely</a:t>
            </a:r>
            <a:r>
              <a:rPr lang="en-GB" dirty="0">
                <a:latin typeface="Times New Roman" panose="02020603050405020304" pitchFamily="18" charset="0"/>
                <a:cs typeface="Times New Roman" panose="02020603050405020304" pitchFamily="18" charset="0"/>
              </a:rPr>
              <a:t> and hence, we can say that </a:t>
            </a:r>
            <a:r>
              <a:rPr lang="en-GB" b="1" dirty="0">
                <a:solidFill>
                  <a:srgbClr val="0000CC"/>
                </a:solidFill>
                <a:latin typeface="Times New Roman" panose="02020603050405020304" pitchFamily="18" charset="0"/>
                <a:cs typeface="Times New Roman" panose="02020603050405020304" pitchFamily="18" charset="0"/>
              </a:rPr>
              <a:t>STUDENT</a:t>
            </a:r>
            <a:r>
              <a:rPr lang="en-GB" dirty="0">
                <a:latin typeface="Times New Roman" panose="02020603050405020304" pitchFamily="18" charset="0"/>
                <a:cs typeface="Times New Roman" panose="02020603050405020304" pitchFamily="18" charset="0"/>
              </a:rPr>
              <a:t> is a </a:t>
            </a:r>
            <a:r>
              <a:rPr lang="en-GB" b="1" dirty="0">
                <a:solidFill>
                  <a:srgbClr val="660033"/>
                </a:solidFill>
                <a:latin typeface="Times New Roman" panose="02020603050405020304" pitchFamily="18" charset="0"/>
                <a:cs typeface="Times New Roman" panose="02020603050405020304" pitchFamily="18" charset="0"/>
              </a:rPr>
              <a:t>strong entity type</a:t>
            </a:r>
          </a:p>
          <a:p>
            <a:pPr algn="just">
              <a:lnSpc>
                <a:spcPct val="150000"/>
              </a:lnSpc>
              <a:spcBef>
                <a:spcPts val="0"/>
              </a:spcBef>
              <a:buFont typeface="Wingdings" panose="05000000000000000000" pitchFamily="2" charset="2"/>
              <a:buChar char="§"/>
            </a:pPr>
            <a:endParaRPr lang="en-GB" dirty="0"/>
          </a:p>
        </p:txBody>
      </p:sp>
      <p:sp>
        <p:nvSpPr>
          <p:cNvPr id="4" name="Slide Number Placeholder 3"/>
          <p:cNvSpPr>
            <a:spLocks noGrp="1"/>
          </p:cNvSpPr>
          <p:nvPr>
            <p:ph type="sldNum" sz="quarter" idx="12"/>
          </p:nvPr>
        </p:nvSpPr>
        <p:spPr/>
        <p:txBody>
          <a:bodyPr/>
          <a:lstStyle/>
          <a:p>
            <a:fld id="{B1425EC7-0A61-4F27-A72D-EAE5D0C457C9}" type="slidenum">
              <a:rPr lang="en-GB" smtClean="0"/>
              <a:t>54</a:t>
            </a:fld>
            <a:endParaRPr lang="en-GB"/>
          </a:p>
        </p:txBody>
      </p:sp>
      <p:pic>
        <p:nvPicPr>
          <p:cNvPr id="5" name="Picture 4"/>
          <p:cNvPicPr>
            <a:picLocks noChangeAspect="1"/>
          </p:cNvPicPr>
          <p:nvPr/>
        </p:nvPicPr>
        <p:blipFill>
          <a:blip r:embed="rId2"/>
          <a:stretch>
            <a:fillRect/>
          </a:stretch>
        </p:blipFill>
        <p:spPr>
          <a:xfrm>
            <a:off x="1520372" y="2051445"/>
            <a:ext cx="8461828" cy="4304905"/>
          </a:xfrm>
          <a:prstGeom prst="rect">
            <a:avLst/>
          </a:prstGeom>
        </p:spPr>
      </p:pic>
    </p:spTree>
    <p:extLst>
      <p:ext uri="{BB962C8B-B14F-4D97-AF65-F5344CB8AC3E}">
        <p14:creationId xmlns:p14="http://schemas.microsoft.com/office/powerpoint/2010/main" val="40580169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406399"/>
          </a:xfrm>
        </p:spPr>
        <p:txBody>
          <a:bodyPr>
            <a:noAutofit/>
          </a:bodyPr>
          <a:lstStyle/>
          <a:p>
            <a:pPr algn="ctr">
              <a:lnSpc>
                <a:spcPct val="150000"/>
              </a:lnSpc>
              <a:spcBef>
                <a:spcPts val="0"/>
              </a:spcBef>
            </a:pPr>
            <a:r>
              <a:rPr lang="en-GB" sz="2800" b="1" dirty="0">
                <a:solidFill>
                  <a:srgbClr val="FF0000"/>
                </a:solidFill>
                <a:latin typeface="Times New Roman" panose="02020603050405020304" pitchFamily="18" charset="0"/>
                <a:cs typeface="Times New Roman" panose="02020603050405020304" pitchFamily="18" charset="0"/>
              </a:rPr>
              <a:t>2. Weak Entity Sets</a:t>
            </a:r>
          </a:p>
        </p:txBody>
      </p:sp>
      <p:sp>
        <p:nvSpPr>
          <p:cNvPr id="3" name="Content Placeholder 2"/>
          <p:cNvSpPr>
            <a:spLocks noGrp="1"/>
          </p:cNvSpPr>
          <p:nvPr>
            <p:ph idx="1"/>
          </p:nvPr>
        </p:nvSpPr>
        <p:spPr>
          <a:xfrm>
            <a:off x="130629" y="406400"/>
            <a:ext cx="11945257" cy="6451600"/>
          </a:xfrm>
        </p:spPr>
        <p:txBody>
          <a:bodyPr>
            <a:normAutofit/>
          </a:bodyPr>
          <a:lstStyle/>
          <a:p>
            <a:pPr algn="just">
              <a:lnSpc>
                <a:spcPct val="150000"/>
              </a:lnSpc>
              <a:spcBef>
                <a:spcPts val="0"/>
              </a:spcBef>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A </a:t>
            </a:r>
            <a:r>
              <a:rPr lang="en-GB" b="1" dirty="0">
                <a:solidFill>
                  <a:srgbClr val="6600CC"/>
                </a:solidFill>
                <a:latin typeface="Times New Roman" panose="02020603050405020304" pitchFamily="18" charset="0"/>
                <a:cs typeface="Times New Roman" panose="02020603050405020304" pitchFamily="18" charset="0"/>
              </a:rPr>
              <a:t>weak entity set </a:t>
            </a:r>
            <a:r>
              <a:rPr lang="en-GB" b="1" dirty="0">
                <a:latin typeface="Times New Roman" panose="02020603050405020304" pitchFamily="18" charset="0"/>
                <a:cs typeface="Times New Roman" panose="02020603050405020304" pitchFamily="18" charset="0"/>
              </a:rPr>
              <a:t>doesn’t have any primary key</a:t>
            </a:r>
            <a:r>
              <a:rPr lang="en-GB" dirty="0">
                <a:latin typeface="Times New Roman" panose="02020603050405020304" pitchFamily="18" charset="0"/>
                <a:cs typeface="Times New Roman" panose="02020603050405020304" pitchFamily="18" charset="0"/>
              </a:rPr>
              <a:t> which can </a:t>
            </a:r>
            <a:r>
              <a:rPr lang="en-GB" b="1" dirty="0">
                <a:solidFill>
                  <a:srgbClr val="800000"/>
                </a:solidFill>
                <a:latin typeface="Times New Roman" panose="02020603050405020304" pitchFamily="18" charset="0"/>
                <a:cs typeface="Times New Roman" panose="02020603050405020304" pitchFamily="18" charset="0"/>
              </a:rPr>
              <a:t>identify</a:t>
            </a:r>
            <a:r>
              <a:rPr lang="en-GB" dirty="0">
                <a:latin typeface="Times New Roman" panose="02020603050405020304" pitchFamily="18" charset="0"/>
                <a:cs typeface="Times New Roman" panose="02020603050405020304" pitchFamily="18" charset="0"/>
              </a:rPr>
              <a:t> </a:t>
            </a:r>
            <a:r>
              <a:rPr lang="en-GB" b="1" dirty="0">
                <a:solidFill>
                  <a:srgbClr val="800000"/>
                </a:solidFill>
                <a:latin typeface="Times New Roman" panose="02020603050405020304" pitchFamily="18" charset="0"/>
                <a:cs typeface="Times New Roman" panose="02020603050405020304" pitchFamily="18" charset="0"/>
              </a:rPr>
              <a:t>each</a:t>
            </a:r>
            <a:r>
              <a:rPr lang="en-GB" dirty="0">
                <a:latin typeface="Times New Roman" panose="02020603050405020304" pitchFamily="18" charset="0"/>
                <a:cs typeface="Times New Roman" panose="02020603050405020304" pitchFamily="18" charset="0"/>
              </a:rPr>
              <a:t> </a:t>
            </a:r>
            <a:r>
              <a:rPr lang="en-GB" b="1" dirty="0">
                <a:solidFill>
                  <a:srgbClr val="800000"/>
                </a:solidFill>
                <a:latin typeface="Times New Roman" panose="02020603050405020304" pitchFamily="18" charset="0"/>
                <a:cs typeface="Times New Roman" panose="02020603050405020304" pitchFamily="18" charset="0"/>
              </a:rPr>
              <a:t>entity</a:t>
            </a:r>
            <a:r>
              <a:rPr lang="en-GB" dirty="0">
                <a:latin typeface="Times New Roman" panose="02020603050405020304" pitchFamily="18" charset="0"/>
                <a:cs typeface="Times New Roman" panose="02020603050405020304" pitchFamily="18" charset="0"/>
              </a:rPr>
              <a:t> in a </a:t>
            </a:r>
            <a:r>
              <a:rPr lang="en-GB" b="1" dirty="0">
                <a:solidFill>
                  <a:srgbClr val="800000"/>
                </a:solidFill>
                <a:latin typeface="Times New Roman" panose="02020603050405020304" pitchFamily="18" charset="0"/>
                <a:cs typeface="Times New Roman" panose="02020603050405020304" pitchFamily="18" charset="0"/>
              </a:rPr>
              <a:t>set</a:t>
            </a:r>
            <a:r>
              <a:rPr lang="en-GB" dirty="0">
                <a:latin typeface="Times New Roman" panose="02020603050405020304" pitchFamily="18" charset="0"/>
                <a:cs typeface="Times New Roman" panose="02020603050405020304" pitchFamily="18" charset="0"/>
              </a:rPr>
              <a:t> </a:t>
            </a:r>
            <a:r>
              <a:rPr lang="en-GB" b="1" dirty="0">
                <a:solidFill>
                  <a:srgbClr val="800000"/>
                </a:solidFill>
                <a:latin typeface="Times New Roman" panose="02020603050405020304" pitchFamily="18" charset="0"/>
                <a:cs typeface="Times New Roman" panose="02020603050405020304" pitchFamily="18" charset="0"/>
              </a:rPr>
              <a:t>distinctly</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But, for </a:t>
            </a:r>
            <a:r>
              <a:rPr lang="en-GB" b="1" dirty="0">
                <a:latin typeface="Times New Roman" panose="02020603050405020304" pitchFamily="18" charset="0"/>
                <a:cs typeface="Times New Roman" panose="02020603050405020304" pitchFamily="18" charset="0"/>
              </a:rPr>
              <a:t>discriminating</a:t>
            </a:r>
            <a:r>
              <a:rPr lang="en-GB" dirty="0">
                <a:latin typeface="Times New Roman" panose="02020603050405020304" pitchFamily="18" charset="0"/>
                <a:cs typeface="Times New Roman" panose="02020603050405020304" pitchFamily="18" charset="0"/>
              </a:rPr>
              <a:t> the </a:t>
            </a:r>
            <a:r>
              <a:rPr lang="en-GB" b="1" dirty="0">
                <a:latin typeface="Times New Roman" panose="02020603050405020304" pitchFamily="18" charset="0"/>
                <a:cs typeface="Times New Roman" panose="02020603050405020304" pitchFamily="18" charset="0"/>
              </a:rPr>
              <a:t>entities</a:t>
            </a:r>
            <a:r>
              <a:rPr lang="en-GB" dirty="0">
                <a:latin typeface="Times New Roman" panose="02020603050405020304" pitchFamily="18" charset="0"/>
                <a:cs typeface="Times New Roman" panose="02020603050405020304" pitchFamily="18" charset="0"/>
              </a:rPr>
              <a:t> in a </a:t>
            </a:r>
            <a:r>
              <a:rPr lang="en-GB" b="1" dirty="0">
                <a:latin typeface="Times New Roman" panose="02020603050405020304" pitchFamily="18" charset="0"/>
                <a:cs typeface="Times New Roman" panose="02020603050405020304" pitchFamily="18" charset="0"/>
              </a:rPr>
              <a:t>set</a:t>
            </a:r>
            <a:r>
              <a:rPr lang="en-GB" dirty="0">
                <a:latin typeface="Times New Roman" panose="02020603050405020304" pitchFamily="18" charset="0"/>
                <a:cs typeface="Times New Roman" panose="02020603050405020304" pitchFamily="18" charset="0"/>
              </a:rPr>
              <a:t>, the </a:t>
            </a:r>
            <a:r>
              <a:rPr lang="en-GB" b="1" dirty="0">
                <a:solidFill>
                  <a:srgbClr val="FF0000"/>
                </a:solidFill>
                <a:latin typeface="Times New Roman" panose="02020603050405020304" pitchFamily="18" charset="0"/>
                <a:cs typeface="Times New Roman" panose="02020603050405020304" pitchFamily="18" charset="0"/>
              </a:rPr>
              <a:t>weak entity set </a:t>
            </a:r>
            <a:r>
              <a:rPr lang="en-GB" dirty="0">
                <a:latin typeface="Times New Roman" panose="02020603050405020304" pitchFamily="18" charset="0"/>
                <a:cs typeface="Times New Roman" panose="02020603050405020304" pitchFamily="18" charset="0"/>
              </a:rPr>
              <a:t>is </a:t>
            </a:r>
            <a:r>
              <a:rPr lang="en-GB" b="1" dirty="0">
                <a:latin typeface="Times New Roman" panose="02020603050405020304" pitchFamily="18" charset="0"/>
                <a:cs typeface="Times New Roman" panose="02020603050405020304" pitchFamily="18" charset="0"/>
              </a:rPr>
              <a:t>dependent</a:t>
            </a:r>
            <a:r>
              <a:rPr lang="en-GB" dirty="0">
                <a:latin typeface="Times New Roman" panose="02020603050405020304" pitchFamily="18" charset="0"/>
                <a:cs typeface="Times New Roman" panose="02020603050405020304" pitchFamily="18" charset="0"/>
              </a:rPr>
              <a:t> on </a:t>
            </a:r>
            <a:r>
              <a:rPr lang="en-GB" b="1"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particular </a:t>
            </a:r>
            <a:r>
              <a:rPr lang="en-GB" b="1" dirty="0">
                <a:solidFill>
                  <a:srgbClr val="FF0000"/>
                </a:solidFill>
                <a:latin typeface="Times New Roman" panose="02020603050405020304" pitchFamily="18" charset="0"/>
                <a:cs typeface="Times New Roman" panose="02020603050405020304" pitchFamily="18" charset="0"/>
              </a:rPr>
              <a:t>strong entity set</a:t>
            </a:r>
            <a:r>
              <a:rPr lang="en-GB" b="1"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 </a:t>
            </a:r>
            <a:r>
              <a:rPr lang="en-GB" b="1" dirty="0">
                <a:latin typeface="Times New Roman" panose="02020603050405020304" pitchFamily="18" charset="0"/>
                <a:cs typeface="Times New Roman" panose="02020603050405020304" pitchFamily="18" charset="0"/>
              </a:rPr>
              <a:t>weak entity </a:t>
            </a:r>
            <a:r>
              <a:rPr lang="en-GB" dirty="0">
                <a:latin typeface="Times New Roman" panose="02020603050405020304" pitchFamily="18" charset="0"/>
                <a:cs typeface="Times New Roman" panose="02020603050405020304" pitchFamily="18" charset="0"/>
              </a:rPr>
              <a:t>is also said to be </a:t>
            </a:r>
            <a:r>
              <a:rPr lang="en-GB" b="1" dirty="0">
                <a:latin typeface="Times New Roman" panose="02020603050405020304" pitchFamily="18" charset="0"/>
                <a:cs typeface="Times New Roman" panose="02020603050405020304" pitchFamily="18" charset="0"/>
              </a:rPr>
              <a:t>existence dependent</a:t>
            </a:r>
            <a:r>
              <a:rPr lang="en-GB" dirty="0">
                <a:latin typeface="Times New Roman" panose="02020603050405020304" pitchFamily="18" charset="0"/>
                <a:cs typeface="Times New Roman" panose="02020603050405020304" pitchFamily="18" charset="0"/>
              </a:rPr>
              <a:t> as for the </a:t>
            </a:r>
            <a:r>
              <a:rPr lang="en-GB" b="1" dirty="0">
                <a:solidFill>
                  <a:srgbClr val="0000CC"/>
                </a:solidFill>
                <a:latin typeface="Times New Roman" panose="02020603050405020304" pitchFamily="18" charset="0"/>
                <a:cs typeface="Times New Roman" panose="02020603050405020304" pitchFamily="18" charset="0"/>
              </a:rPr>
              <a:t>existence</a:t>
            </a:r>
            <a:r>
              <a:rPr lang="en-GB" dirty="0">
                <a:latin typeface="Times New Roman" panose="02020603050405020304" pitchFamily="18" charset="0"/>
                <a:cs typeface="Times New Roman" panose="02020603050405020304" pitchFamily="18" charset="0"/>
              </a:rPr>
              <a:t> of its </a:t>
            </a:r>
            <a:r>
              <a:rPr lang="en-GB" b="1" dirty="0">
                <a:solidFill>
                  <a:srgbClr val="0000CC"/>
                </a:solidFill>
                <a:latin typeface="Times New Roman" panose="02020603050405020304" pitchFamily="18" charset="0"/>
                <a:cs typeface="Times New Roman" panose="02020603050405020304" pitchFamily="18" charset="0"/>
              </a:rPr>
              <a:t>entities</a:t>
            </a:r>
            <a:r>
              <a:rPr lang="en-GB" dirty="0">
                <a:latin typeface="Times New Roman" panose="02020603050405020304" pitchFamily="18" charset="0"/>
                <a:cs typeface="Times New Roman" panose="02020603050405020304" pitchFamily="18" charset="0"/>
              </a:rPr>
              <a:t> it has to be </a:t>
            </a:r>
            <a:r>
              <a:rPr lang="en-GB" b="1" dirty="0">
                <a:solidFill>
                  <a:srgbClr val="660033"/>
                </a:solidFill>
                <a:latin typeface="Times New Roman" panose="02020603050405020304" pitchFamily="18" charset="0"/>
                <a:cs typeface="Times New Roman" panose="02020603050405020304" pitchFamily="18" charset="0"/>
              </a:rPr>
              <a:t>dependent</a:t>
            </a:r>
            <a:r>
              <a:rPr lang="en-GB" dirty="0">
                <a:latin typeface="Times New Roman" panose="02020603050405020304" pitchFamily="18" charset="0"/>
                <a:cs typeface="Times New Roman" panose="02020603050405020304" pitchFamily="18" charset="0"/>
              </a:rPr>
              <a:t> on </a:t>
            </a:r>
            <a:r>
              <a:rPr lang="en-GB" b="1" dirty="0">
                <a:solidFill>
                  <a:srgbClr val="6600CC"/>
                </a:solidFill>
                <a:latin typeface="Times New Roman" panose="02020603050405020304" pitchFamily="18" charset="0"/>
                <a:cs typeface="Times New Roman" panose="02020603050405020304" pitchFamily="18" charset="0"/>
              </a:rPr>
              <a:t>identifying entity set</a:t>
            </a:r>
            <a:r>
              <a:rPr lang="en-GB" dirty="0">
                <a:solidFill>
                  <a:srgbClr val="6600CC"/>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i.e. a </a:t>
            </a:r>
            <a:r>
              <a:rPr lang="en-GB" b="1" dirty="0">
                <a:solidFill>
                  <a:srgbClr val="FF0000"/>
                </a:solidFill>
                <a:latin typeface="Times New Roman" panose="02020603050405020304" pitchFamily="18" charset="0"/>
                <a:cs typeface="Times New Roman" panose="02020603050405020304" pitchFamily="18" charset="0"/>
              </a:rPr>
              <a:t>particular</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strong</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entity</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set</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The </a:t>
            </a:r>
            <a:r>
              <a:rPr lang="en-GB" b="1" dirty="0">
                <a:latin typeface="Times New Roman" panose="02020603050405020304" pitchFamily="18" charset="0"/>
                <a:cs typeface="Times New Roman" panose="02020603050405020304" pitchFamily="18" charset="0"/>
              </a:rPr>
              <a:t>relation</a:t>
            </a:r>
            <a:r>
              <a:rPr lang="en-GB" dirty="0">
                <a:latin typeface="Times New Roman" panose="02020603050405020304" pitchFamily="18" charset="0"/>
                <a:cs typeface="Times New Roman" panose="02020603050405020304" pitchFamily="18" charset="0"/>
              </a:rPr>
              <a:t> between a </a:t>
            </a:r>
            <a:r>
              <a:rPr lang="en-GB" b="1" dirty="0">
                <a:solidFill>
                  <a:srgbClr val="0000CC"/>
                </a:solidFill>
                <a:latin typeface="Times New Roman" panose="02020603050405020304" pitchFamily="18" charset="0"/>
                <a:cs typeface="Times New Roman" panose="02020603050405020304" pitchFamily="18" charset="0"/>
              </a:rPr>
              <a:t>weak</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entity</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set</a:t>
            </a:r>
            <a:r>
              <a:rPr lang="en-GB" dirty="0">
                <a:latin typeface="Times New Roman" panose="02020603050405020304" pitchFamily="18" charset="0"/>
                <a:cs typeface="Times New Roman" panose="02020603050405020304" pitchFamily="18" charset="0"/>
              </a:rPr>
              <a:t> and a </a:t>
            </a:r>
            <a:r>
              <a:rPr lang="en-GB" b="1" dirty="0">
                <a:solidFill>
                  <a:srgbClr val="800000"/>
                </a:solidFill>
                <a:latin typeface="Times New Roman" panose="02020603050405020304" pitchFamily="18" charset="0"/>
                <a:cs typeface="Times New Roman" panose="02020603050405020304" pitchFamily="18" charset="0"/>
              </a:rPr>
              <a:t>strong</a:t>
            </a:r>
            <a:r>
              <a:rPr lang="en-GB" dirty="0">
                <a:solidFill>
                  <a:srgbClr val="800000"/>
                </a:solidFill>
                <a:latin typeface="Times New Roman" panose="02020603050405020304" pitchFamily="18" charset="0"/>
                <a:cs typeface="Times New Roman" panose="02020603050405020304" pitchFamily="18" charset="0"/>
              </a:rPr>
              <a:t> </a:t>
            </a:r>
            <a:r>
              <a:rPr lang="en-GB" b="1" dirty="0">
                <a:solidFill>
                  <a:srgbClr val="800000"/>
                </a:solidFill>
                <a:latin typeface="Times New Roman" panose="02020603050405020304" pitchFamily="18" charset="0"/>
                <a:cs typeface="Times New Roman" panose="02020603050405020304" pitchFamily="18" charset="0"/>
              </a:rPr>
              <a:t>entity</a:t>
            </a:r>
            <a:r>
              <a:rPr lang="en-GB" dirty="0">
                <a:solidFill>
                  <a:srgbClr val="800000"/>
                </a:solidFill>
                <a:latin typeface="Times New Roman" panose="02020603050405020304" pitchFamily="18" charset="0"/>
                <a:cs typeface="Times New Roman" panose="02020603050405020304" pitchFamily="18" charset="0"/>
              </a:rPr>
              <a:t> </a:t>
            </a:r>
            <a:r>
              <a:rPr lang="en-GB" b="1" dirty="0">
                <a:solidFill>
                  <a:srgbClr val="800000"/>
                </a:solidFill>
                <a:latin typeface="Times New Roman" panose="02020603050405020304" pitchFamily="18" charset="0"/>
                <a:cs typeface="Times New Roman" panose="02020603050405020304" pitchFamily="18" charset="0"/>
              </a:rPr>
              <a:t>set</a:t>
            </a:r>
            <a:r>
              <a:rPr lang="en-GB" dirty="0">
                <a:latin typeface="Times New Roman" panose="02020603050405020304" pitchFamily="18" charset="0"/>
                <a:cs typeface="Times New Roman" panose="02020603050405020304" pitchFamily="18" charset="0"/>
              </a:rPr>
              <a:t> is said to be</a:t>
            </a:r>
            <a:r>
              <a:rPr lang="en-GB" b="1" dirty="0">
                <a:latin typeface="Times New Roman" panose="02020603050405020304" pitchFamily="18" charset="0"/>
                <a:cs typeface="Times New Roman" panose="02020603050405020304" pitchFamily="18" charset="0"/>
              </a:rPr>
              <a:t> </a:t>
            </a:r>
            <a:r>
              <a:rPr lang="en-GB" b="1" dirty="0">
                <a:solidFill>
                  <a:srgbClr val="660033"/>
                </a:solidFill>
                <a:latin typeface="Times New Roman" panose="02020603050405020304" pitchFamily="18" charset="0"/>
                <a:cs typeface="Times New Roman" panose="02020603050405020304" pitchFamily="18" charset="0"/>
              </a:rPr>
              <a:t>identifying relationship</a:t>
            </a:r>
            <a:endParaRPr lang="en-GB" dirty="0">
              <a:solidFill>
                <a:srgbClr val="660033"/>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1425EC7-0A61-4F27-A72D-EAE5D0C457C9}" type="slidenum">
              <a:rPr lang="en-GB" smtClean="0"/>
              <a:t>55</a:t>
            </a:fld>
            <a:endParaRPr lang="en-GB"/>
          </a:p>
        </p:txBody>
      </p:sp>
    </p:spTree>
    <p:extLst>
      <p:ext uri="{BB962C8B-B14F-4D97-AF65-F5344CB8AC3E}">
        <p14:creationId xmlns:p14="http://schemas.microsoft.com/office/powerpoint/2010/main" val="6655139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275770"/>
          </a:xfrm>
        </p:spPr>
        <p:txBody>
          <a:bodyPr>
            <a:noAutofit/>
          </a:bodyPr>
          <a:lstStyle/>
          <a:p>
            <a:pPr algn="ctr"/>
            <a:br>
              <a:rPr lang="en-GB" sz="2800" b="1" dirty="0">
                <a:latin typeface="Times New Roman" panose="02020603050405020304" pitchFamily="18" charset="0"/>
                <a:cs typeface="Times New Roman" panose="02020603050405020304" pitchFamily="18" charset="0"/>
              </a:rPr>
            </a:br>
            <a:r>
              <a:rPr lang="en-GB" sz="2800" b="1" dirty="0">
                <a:solidFill>
                  <a:srgbClr val="FF0000"/>
                </a:solidFill>
                <a:latin typeface="Times New Roman" panose="02020603050405020304" pitchFamily="18" charset="0"/>
                <a:cs typeface="Times New Roman" panose="02020603050405020304" pitchFamily="18" charset="0"/>
              </a:rPr>
              <a:t>2. Weak Entity Sets</a:t>
            </a:r>
            <a:r>
              <a:rPr lang="en-GB" sz="2800" b="1" dirty="0">
                <a:latin typeface="Times New Roman" panose="02020603050405020304" pitchFamily="18" charset="0"/>
                <a:cs typeface="Times New Roman" panose="02020603050405020304" pitchFamily="18" charset="0"/>
              </a:rPr>
              <a:t>-------</a:t>
            </a:r>
            <a:br>
              <a:rPr lang="en-GB" sz="2800" b="1" dirty="0">
                <a:latin typeface="Times New Roman" panose="02020603050405020304" pitchFamily="18" charset="0"/>
                <a:cs typeface="Times New Roman" panose="02020603050405020304" pitchFamily="18" charset="0"/>
              </a:rPr>
            </a:br>
            <a:endParaRPr lang="en-GB"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 y="275771"/>
            <a:ext cx="12192001" cy="6582229"/>
          </a:xfrm>
        </p:spPr>
        <p:txBody>
          <a:bodyPr>
            <a:noAutofit/>
          </a:bodyPr>
          <a:lstStyle/>
          <a:p>
            <a:pPr algn="just">
              <a:lnSpc>
                <a:spcPct val="150000"/>
              </a:lnSpc>
              <a:spcBef>
                <a:spcPts val="0"/>
              </a:spcBef>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The relation within a </a:t>
            </a:r>
            <a:r>
              <a:rPr lang="en-GB" b="1" dirty="0">
                <a:solidFill>
                  <a:srgbClr val="0000CC"/>
                </a:solidFill>
                <a:latin typeface="Times New Roman" panose="02020603050405020304" pitchFamily="18" charset="0"/>
                <a:cs typeface="Times New Roman" panose="02020603050405020304" pitchFamily="18" charset="0"/>
              </a:rPr>
              <a:t>weak entity set </a:t>
            </a:r>
            <a:r>
              <a:rPr lang="en-GB" dirty="0">
                <a:latin typeface="Times New Roman" panose="02020603050405020304" pitchFamily="18" charset="0"/>
                <a:cs typeface="Times New Roman" panose="02020603050405020304" pitchFamily="18" charset="0"/>
              </a:rPr>
              <a:t>to a </a:t>
            </a:r>
            <a:r>
              <a:rPr lang="en-GB" b="1" dirty="0">
                <a:solidFill>
                  <a:srgbClr val="6600CC"/>
                </a:solidFill>
                <a:latin typeface="Times New Roman" panose="02020603050405020304" pitchFamily="18" charset="0"/>
                <a:cs typeface="Times New Roman" panose="02020603050405020304" pitchFamily="18" charset="0"/>
              </a:rPr>
              <a:t>strong entity set</a:t>
            </a:r>
            <a:r>
              <a:rPr lang="en-GB" dirty="0">
                <a:latin typeface="Times New Roman" panose="02020603050405020304" pitchFamily="18" charset="0"/>
                <a:cs typeface="Times New Roman" panose="02020603050405020304" pitchFamily="18" charset="0"/>
              </a:rPr>
              <a:t> is a </a:t>
            </a:r>
            <a:r>
              <a:rPr lang="en-GB" b="1" dirty="0">
                <a:latin typeface="Times New Roman" panose="02020603050405020304" pitchFamily="18" charset="0"/>
                <a:cs typeface="Times New Roman" panose="02020603050405020304" pitchFamily="18" charset="0"/>
              </a:rPr>
              <a:t>many-to-one relationship</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So, many </a:t>
            </a:r>
            <a:r>
              <a:rPr lang="en-GB" b="1" dirty="0">
                <a:solidFill>
                  <a:srgbClr val="FF0000"/>
                </a:solidFill>
                <a:latin typeface="Times New Roman" panose="02020603050405020304" pitchFamily="18" charset="0"/>
                <a:cs typeface="Times New Roman" panose="02020603050405020304" pitchFamily="18" charset="0"/>
              </a:rPr>
              <a:t>weak entity sets </a:t>
            </a:r>
            <a:r>
              <a:rPr lang="en-GB" dirty="0">
                <a:latin typeface="Times New Roman" panose="02020603050405020304" pitchFamily="18" charset="0"/>
                <a:cs typeface="Times New Roman" panose="02020603050405020304" pitchFamily="18" charset="0"/>
              </a:rPr>
              <a:t>can be </a:t>
            </a:r>
            <a:r>
              <a:rPr lang="en-GB" b="1" dirty="0">
                <a:latin typeface="Times New Roman" panose="02020603050405020304" pitchFamily="18" charset="0"/>
                <a:cs typeface="Times New Roman" panose="02020603050405020304" pitchFamily="18" charset="0"/>
              </a:rPr>
              <a:t>related</a:t>
            </a:r>
            <a:r>
              <a:rPr lang="en-GB" dirty="0">
                <a:latin typeface="Times New Roman" panose="02020603050405020304" pitchFamily="18" charset="0"/>
                <a:cs typeface="Times New Roman" panose="02020603050405020304" pitchFamily="18" charset="0"/>
              </a:rPr>
              <a:t> to </a:t>
            </a:r>
            <a:r>
              <a:rPr lang="en-GB" b="1" dirty="0">
                <a:solidFill>
                  <a:srgbClr val="800000"/>
                </a:solidFill>
                <a:latin typeface="Times New Roman" panose="02020603050405020304" pitchFamily="18" charset="0"/>
                <a:cs typeface="Times New Roman" panose="02020603050405020304" pitchFamily="18" charset="0"/>
              </a:rPr>
              <a:t>one</a:t>
            </a:r>
            <a:r>
              <a:rPr lang="en-GB" dirty="0">
                <a:latin typeface="Times New Roman" panose="02020603050405020304" pitchFamily="18" charset="0"/>
                <a:cs typeface="Times New Roman" panose="02020603050405020304" pitchFamily="18" charset="0"/>
              </a:rPr>
              <a:t> </a:t>
            </a:r>
            <a:r>
              <a:rPr lang="en-GB" b="1" dirty="0">
                <a:solidFill>
                  <a:srgbClr val="800000"/>
                </a:solidFill>
                <a:latin typeface="Times New Roman" panose="02020603050405020304" pitchFamily="18" charset="0"/>
                <a:cs typeface="Times New Roman" panose="02020603050405020304" pitchFamily="18" charset="0"/>
              </a:rPr>
              <a:t>particular</a:t>
            </a:r>
            <a:r>
              <a:rPr lang="en-GB" dirty="0">
                <a:latin typeface="Times New Roman" panose="02020603050405020304" pitchFamily="18" charset="0"/>
                <a:cs typeface="Times New Roman" panose="02020603050405020304" pitchFamily="18" charset="0"/>
              </a:rPr>
              <a:t> </a:t>
            </a:r>
            <a:r>
              <a:rPr lang="en-GB" b="1" dirty="0">
                <a:solidFill>
                  <a:srgbClr val="800000"/>
                </a:solidFill>
                <a:latin typeface="Times New Roman" panose="02020603050405020304" pitchFamily="18" charset="0"/>
                <a:cs typeface="Times New Roman" panose="02020603050405020304" pitchFamily="18" charset="0"/>
              </a:rPr>
              <a:t>strong</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entity set </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Now, a </a:t>
            </a:r>
            <a:r>
              <a:rPr lang="en-GB" b="1" dirty="0">
                <a:solidFill>
                  <a:srgbClr val="0000CC"/>
                </a:solidFill>
                <a:latin typeface="Times New Roman" panose="02020603050405020304" pitchFamily="18" charset="0"/>
                <a:cs typeface="Times New Roman" panose="02020603050405020304" pitchFamily="18" charset="0"/>
              </a:rPr>
              <a:t>weak entity set </a:t>
            </a:r>
            <a:r>
              <a:rPr lang="en-GB" dirty="0">
                <a:latin typeface="Times New Roman" panose="02020603050405020304" pitchFamily="18" charset="0"/>
                <a:cs typeface="Times New Roman" panose="02020603050405020304" pitchFamily="18" charset="0"/>
              </a:rPr>
              <a:t>has a </a:t>
            </a:r>
            <a:r>
              <a:rPr lang="en-US" b="1" dirty="0">
                <a:solidFill>
                  <a:srgbClr val="0000FF"/>
                </a:solidFill>
                <a:latin typeface="Times New Roman" pitchFamily="18" charset="0"/>
                <a:cs typeface="Times New Roman" pitchFamily="18" charset="0"/>
              </a:rPr>
              <a:t>discriminator (or </a:t>
            </a:r>
            <a:r>
              <a:rPr lang="en-GB" b="1" dirty="0">
                <a:solidFill>
                  <a:srgbClr val="6600CC"/>
                </a:solidFill>
                <a:latin typeface="Times New Roman" panose="02020603050405020304" pitchFamily="18" charset="0"/>
                <a:cs typeface="Times New Roman" panose="02020603050405020304" pitchFamily="18" charset="0"/>
              </a:rPr>
              <a:t>partial key)</a:t>
            </a:r>
            <a:r>
              <a:rPr lang="en-GB" dirty="0">
                <a:latin typeface="Times New Roman" panose="02020603050405020304" pitchFamily="18" charset="0"/>
                <a:cs typeface="Times New Roman" panose="02020603050405020304" pitchFamily="18" charset="0"/>
              </a:rPr>
              <a:t> which is a </a:t>
            </a:r>
            <a:r>
              <a:rPr lang="en-GB" b="1" dirty="0">
                <a:solidFill>
                  <a:srgbClr val="FF0000"/>
                </a:solidFill>
                <a:latin typeface="Times New Roman" panose="02020603050405020304" pitchFamily="18" charset="0"/>
                <a:cs typeface="Times New Roman" panose="02020603050405020304" pitchFamily="18" charset="0"/>
              </a:rPr>
              <a:t>‘set of attributes’</a:t>
            </a:r>
            <a:r>
              <a:rPr lang="en-GB" dirty="0">
                <a:latin typeface="Times New Roman" panose="02020603050405020304" pitchFamily="18" charset="0"/>
                <a:cs typeface="Times New Roman" panose="02020603050405020304" pitchFamily="18" charset="0"/>
              </a:rPr>
              <a:t> that help in </a:t>
            </a:r>
            <a:r>
              <a:rPr lang="en-GB" b="1" dirty="0">
                <a:latin typeface="Times New Roman" panose="02020603050405020304" pitchFamily="18" charset="0"/>
                <a:cs typeface="Times New Roman" panose="02020603050405020304" pitchFamily="18" charset="0"/>
              </a:rPr>
              <a:t>distinguishing</a:t>
            </a:r>
            <a:r>
              <a:rPr lang="en-GB" dirty="0">
                <a:latin typeface="Times New Roman" panose="02020603050405020304" pitchFamily="18" charset="0"/>
                <a:cs typeface="Times New Roman" panose="02020603050405020304" pitchFamily="18" charset="0"/>
              </a:rPr>
              <a:t> the </a:t>
            </a:r>
            <a:r>
              <a:rPr lang="en-GB" b="1" dirty="0">
                <a:latin typeface="Times New Roman" panose="02020603050405020304" pitchFamily="18" charset="0"/>
                <a:cs typeface="Times New Roman" panose="02020603050405020304" pitchFamily="18" charset="0"/>
              </a:rPr>
              <a:t>entities</a:t>
            </a:r>
            <a:r>
              <a:rPr lang="en-GB"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The </a:t>
            </a:r>
            <a:r>
              <a:rPr lang="en-GB" b="1" dirty="0">
                <a:solidFill>
                  <a:srgbClr val="660033"/>
                </a:solidFill>
                <a:latin typeface="Times New Roman" panose="02020603050405020304" pitchFamily="18" charset="0"/>
                <a:cs typeface="Times New Roman" panose="02020603050405020304" pitchFamily="18" charset="0"/>
              </a:rPr>
              <a:t>weak entity </a:t>
            </a:r>
            <a:r>
              <a:rPr lang="en-GB" dirty="0">
                <a:latin typeface="Times New Roman" panose="02020603050405020304" pitchFamily="18" charset="0"/>
                <a:cs typeface="Times New Roman" panose="02020603050405020304" pitchFamily="18" charset="0"/>
              </a:rPr>
              <a:t>gets its </a:t>
            </a:r>
            <a:r>
              <a:rPr lang="en-GB" b="1" dirty="0">
                <a:solidFill>
                  <a:srgbClr val="006600"/>
                </a:solidFill>
                <a:latin typeface="Times New Roman" panose="02020603050405020304" pitchFamily="18" charset="0"/>
                <a:cs typeface="Times New Roman" panose="02020603050405020304" pitchFamily="18" charset="0"/>
              </a:rPr>
              <a:t>primary</a:t>
            </a:r>
            <a:r>
              <a:rPr lang="en-GB" dirty="0">
                <a:latin typeface="Times New Roman" panose="02020603050405020304" pitchFamily="18" charset="0"/>
                <a:cs typeface="Times New Roman" panose="02020603050405020304" pitchFamily="18" charset="0"/>
              </a:rPr>
              <a:t> </a:t>
            </a:r>
            <a:r>
              <a:rPr lang="en-GB" b="1" dirty="0">
                <a:solidFill>
                  <a:srgbClr val="006600"/>
                </a:solidFill>
                <a:latin typeface="Times New Roman" panose="02020603050405020304" pitchFamily="18" charset="0"/>
                <a:cs typeface="Times New Roman" panose="02020603050405020304" pitchFamily="18" charset="0"/>
              </a:rPr>
              <a:t>key</a:t>
            </a:r>
            <a:r>
              <a:rPr lang="en-GB" dirty="0">
                <a:latin typeface="Times New Roman" panose="02020603050405020304" pitchFamily="18" charset="0"/>
                <a:cs typeface="Times New Roman" panose="02020603050405020304" pitchFamily="18" charset="0"/>
              </a:rPr>
              <a:t> combining the </a:t>
            </a:r>
            <a:r>
              <a:rPr lang="en-GB" b="1" dirty="0">
                <a:latin typeface="Times New Roman" panose="02020603050405020304" pitchFamily="18" charset="0"/>
                <a:cs typeface="Times New Roman" panose="02020603050405020304" pitchFamily="18" charset="0"/>
              </a:rPr>
              <a:t>partial key</a:t>
            </a:r>
            <a:r>
              <a:rPr lang="en-GB" dirty="0">
                <a:latin typeface="Times New Roman" panose="02020603050405020304" pitchFamily="18" charset="0"/>
                <a:cs typeface="Times New Roman" panose="02020603050405020304" pitchFamily="18" charset="0"/>
              </a:rPr>
              <a:t> of the </a:t>
            </a:r>
            <a:r>
              <a:rPr lang="en-GB" b="1" dirty="0">
                <a:solidFill>
                  <a:srgbClr val="0000CC"/>
                </a:solidFill>
                <a:latin typeface="Times New Roman" panose="02020603050405020304" pitchFamily="18" charset="0"/>
                <a:cs typeface="Times New Roman" panose="02020603050405020304" pitchFamily="18" charset="0"/>
              </a:rPr>
              <a:t>‘weak entity’ </a:t>
            </a:r>
            <a:r>
              <a:rPr lang="en-GB" b="1" dirty="0">
                <a:latin typeface="Times New Roman" panose="02020603050405020304" pitchFamily="18" charset="0"/>
                <a:cs typeface="Times New Roman" panose="02020603050405020304" pitchFamily="18" charset="0"/>
              </a:rPr>
              <a:t>plus</a:t>
            </a:r>
            <a:r>
              <a:rPr lang="en-GB" dirty="0">
                <a:latin typeface="Times New Roman" panose="02020603050405020304" pitchFamily="18" charset="0"/>
                <a:cs typeface="Times New Roman" panose="02020603050405020304" pitchFamily="18" charset="0"/>
              </a:rPr>
              <a:t> the </a:t>
            </a:r>
            <a:r>
              <a:rPr lang="en-GB" b="1" dirty="0">
                <a:solidFill>
                  <a:srgbClr val="0000CC"/>
                </a:solidFill>
                <a:latin typeface="Times New Roman" panose="02020603050405020304" pitchFamily="18" charset="0"/>
                <a:cs typeface="Times New Roman" panose="02020603050405020304" pitchFamily="18" charset="0"/>
              </a:rPr>
              <a:t>primary key</a:t>
            </a:r>
            <a:r>
              <a:rPr lang="en-GB" dirty="0">
                <a:solidFill>
                  <a:srgbClr val="0000CC"/>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of identifying </a:t>
            </a:r>
            <a:r>
              <a:rPr lang="en-GB" b="1" dirty="0">
                <a:solidFill>
                  <a:srgbClr val="FF0000"/>
                </a:solidFill>
                <a:latin typeface="Times New Roman" panose="02020603050405020304" pitchFamily="18" charset="0"/>
                <a:cs typeface="Times New Roman" panose="02020603050405020304" pitchFamily="18" charset="0"/>
              </a:rPr>
              <a:t>‘strong entity set’</a:t>
            </a:r>
            <a:r>
              <a:rPr lang="en-GB"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Let us </a:t>
            </a:r>
            <a:r>
              <a:rPr lang="en-GB" b="1" dirty="0">
                <a:latin typeface="Times New Roman" panose="02020603050405020304" pitchFamily="18" charset="0"/>
                <a:cs typeface="Times New Roman" panose="02020603050405020304" pitchFamily="18" charset="0"/>
              </a:rPr>
              <a:t>understand</a:t>
            </a:r>
            <a:r>
              <a:rPr lang="en-GB" dirty="0">
                <a:latin typeface="Times New Roman" panose="02020603050405020304" pitchFamily="18" charset="0"/>
                <a:cs typeface="Times New Roman" panose="02020603050405020304" pitchFamily="18" charset="0"/>
              </a:rPr>
              <a:t> this with an </a:t>
            </a:r>
            <a:r>
              <a:rPr lang="en-GB" b="1" dirty="0">
                <a:latin typeface="Times New Roman" panose="02020603050405020304" pitchFamily="18" charset="0"/>
                <a:cs typeface="Times New Roman" panose="02020603050405020304" pitchFamily="18" charset="0"/>
              </a:rPr>
              <a:t>example</a:t>
            </a:r>
            <a:r>
              <a:rPr lang="en-GB" dirty="0">
                <a:latin typeface="Times New Roman" panose="02020603050405020304" pitchFamily="18" charset="0"/>
                <a:cs typeface="Times New Roman" panose="02020603050405020304" pitchFamily="18" charset="0"/>
              </a:rPr>
              <a:t>, we have an </a:t>
            </a:r>
            <a:r>
              <a:rPr lang="en-GB" b="1" dirty="0">
                <a:solidFill>
                  <a:srgbClr val="0000CC"/>
                </a:solidFill>
                <a:latin typeface="Times New Roman" panose="02020603050405020304" pitchFamily="18" charset="0"/>
                <a:cs typeface="Times New Roman" panose="02020603050405020304" pitchFamily="18" charset="0"/>
              </a:rPr>
              <a:t>entity set </a:t>
            </a:r>
            <a:r>
              <a:rPr lang="en-GB" b="1" dirty="0">
                <a:latin typeface="Times New Roman" panose="02020603050405020304" pitchFamily="18" charset="0"/>
                <a:cs typeface="Times New Roman" panose="02020603050405020304" pitchFamily="18" charset="0"/>
              </a:rPr>
              <a:t>SECTION</a:t>
            </a:r>
            <a:r>
              <a:rPr lang="en-GB" dirty="0">
                <a:latin typeface="Times New Roman" panose="02020603050405020304" pitchFamily="18" charset="0"/>
                <a:cs typeface="Times New Roman" panose="02020603050405020304" pitchFamily="18" charset="0"/>
              </a:rPr>
              <a:t> and </a:t>
            </a:r>
            <a:r>
              <a:rPr lang="en-GB" b="1" dirty="0">
                <a:latin typeface="Times New Roman" panose="02020603050405020304" pitchFamily="18" charset="0"/>
                <a:cs typeface="Times New Roman" panose="02020603050405020304" pitchFamily="18" charset="0"/>
              </a:rPr>
              <a:t>COURSE</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The </a:t>
            </a:r>
            <a:r>
              <a:rPr lang="en-GB" b="1" dirty="0">
                <a:latin typeface="Times New Roman" panose="02020603050405020304" pitchFamily="18" charset="0"/>
                <a:cs typeface="Times New Roman" panose="02020603050405020304" pitchFamily="18" charset="0"/>
              </a:rPr>
              <a:t>SECTION</a:t>
            </a:r>
            <a:r>
              <a:rPr lang="en-GB" dirty="0">
                <a:latin typeface="Times New Roman" panose="02020603050405020304" pitchFamily="18" charset="0"/>
                <a:cs typeface="Times New Roman" panose="02020603050405020304" pitchFamily="18" charset="0"/>
              </a:rPr>
              <a:t> has </a:t>
            </a:r>
            <a:r>
              <a:rPr lang="en-GB" b="1" dirty="0">
                <a:latin typeface="Times New Roman" panose="02020603050405020304" pitchFamily="18" charset="0"/>
                <a:cs typeface="Times New Roman" panose="02020603050405020304" pitchFamily="18" charset="0"/>
              </a:rPr>
              <a:t>attributes</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{Sec-id, year, semester}. </a:t>
            </a:r>
          </a:p>
        </p:txBody>
      </p:sp>
      <p:sp>
        <p:nvSpPr>
          <p:cNvPr id="4" name="Slide Number Placeholder 3"/>
          <p:cNvSpPr>
            <a:spLocks noGrp="1"/>
          </p:cNvSpPr>
          <p:nvPr>
            <p:ph type="sldNum" sz="quarter" idx="12"/>
          </p:nvPr>
        </p:nvSpPr>
        <p:spPr/>
        <p:txBody>
          <a:bodyPr/>
          <a:lstStyle/>
          <a:p>
            <a:fld id="{B1425EC7-0A61-4F27-A72D-EAE5D0C457C9}" type="slidenum">
              <a:rPr lang="en-GB" smtClean="0"/>
              <a:t>56</a:t>
            </a:fld>
            <a:endParaRPr lang="en-GB"/>
          </a:p>
        </p:txBody>
      </p:sp>
    </p:spTree>
    <p:extLst>
      <p:ext uri="{BB962C8B-B14F-4D97-AF65-F5344CB8AC3E}">
        <p14:creationId xmlns:p14="http://schemas.microsoft.com/office/powerpoint/2010/main" val="12519946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406399"/>
          </a:xfrm>
        </p:spPr>
        <p:txBody>
          <a:bodyPr>
            <a:noAutofit/>
          </a:bodyPr>
          <a:lstStyle/>
          <a:p>
            <a:pPr algn="ctr"/>
            <a:br>
              <a:rPr lang="en-GB" sz="2800" b="1" dirty="0">
                <a:latin typeface="Times New Roman" panose="02020603050405020304" pitchFamily="18" charset="0"/>
                <a:cs typeface="Times New Roman" panose="02020603050405020304" pitchFamily="18" charset="0"/>
              </a:rPr>
            </a:br>
            <a:r>
              <a:rPr lang="en-GB" sz="2800" b="1" dirty="0">
                <a:solidFill>
                  <a:srgbClr val="FF0000"/>
                </a:solidFill>
                <a:latin typeface="Times New Roman" panose="02020603050405020304" pitchFamily="18" charset="0"/>
                <a:cs typeface="Times New Roman" panose="02020603050405020304" pitchFamily="18" charset="0"/>
              </a:rPr>
              <a:t>2. Weak Entity Sets</a:t>
            </a:r>
            <a:r>
              <a:rPr lang="en-GB" sz="2800" b="1" dirty="0">
                <a:latin typeface="Times New Roman" panose="02020603050405020304" pitchFamily="18" charset="0"/>
                <a:cs typeface="Times New Roman" panose="02020603050405020304" pitchFamily="18" charset="0"/>
              </a:rPr>
              <a:t>-------</a:t>
            </a:r>
            <a:br>
              <a:rPr lang="en-GB" sz="2800" b="1" dirty="0">
                <a:latin typeface="Times New Roman" panose="02020603050405020304" pitchFamily="18" charset="0"/>
                <a:cs typeface="Times New Roman" panose="02020603050405020304" pitchFamily="18" charset="0"/>
              </a:rPr>
            </a:br>
            <a:endParaRPr lang="en-GB"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 y="232229"/>
            <a:ext cx="12192001" cy="6625771"/>
          </a:xfrm>
        </p:spPr>
        <p:txBody>
          <a:bodyPr>
            <a:noAutofit/>
          </a:bodyPr>
          <a:lstStyle/>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Now, there </a:t>
            </a:r>
            <a:r>
              <a:rPr lang="en-GB" sz="2600" b="1" dirty="0">
                <a:latin typeface="Times New Roman" panose="02020603050405020304" pitchFamily="18" charset="0"/>
                <a:cs typeface="Times New Roman" panose="02020603050405020304" pitchFamily="18" charset="0"/>
              </a:rPr>
              <a:t>can’t</a:t>
            </a:r>
            <a:r>
              <a:rPr lang="en-GB" sz="2600" dirty="0">
                <a:latin typeface="Times New Roman" panose="02020603050405020304" pitchFamily="18" charset="0"/>
                <a:cs typeface="Times New Roman" panose="02020603050405020304" pitchFamily="18" charset="0"/>
              </a:rPr>
              <a:t> be a </a:t>
            </a:r>
            <a:r>
              <a:rPr lang="en-GB" sz="2600" b="1" dirty="0">
                <a:latin typeface="Times New Roman" panose="02020603050405020304" pitchFamily="18" charset="0"/>
                <a:cs typeface="Times New Roman" panose="02020603050405020304" pitchFamily="18" charset="0"/>
              </a:rPr>
              <a:t>SECTION</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without</a:t>
            </a:r>
            <a:r>
              <a:rPr lang="en-GB" sz="2600" dirty="0">
                <a:latin typeface="Times New Roman" panose="02020603050405020304" pitchFamily="18" charset="0"/>
                <a:cs typeface="Times New Roman" panose="02020603050405020304" pitchFamily="18" charset="0"/>
              </a:rPr>
              <a:t> any </a:t>
            </a:r>
            <a:r>
              <a:rPr lang="en-GB" sz="2600" b="1" dirty="0">
                <a:latin typeface="Times New Roman" panose="02020603050405020304" pitchFamily="18" charset="0"/>
                <a:cs typeface="Times New Roman" panose="02020603050405020304" pitchFamily="18" charset="0"/>
              </a:rPr>
              <a:t>COURSE</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600" dirty="0">
                <a:latin typeface="Times New Roman" panose="02020603050405020304" pitchFamily="18" charset="0"/>
                <a:cs typeface="Times New Roman" panose="02020603050405020304" pitchFamily="18" charset="0"/>
              </a:rPr>
              <a:t>So, it has to be </a:t>
            </a:r>
            <a:r>
              <a:rPr lang="en-GB" sz="2600" b="1" dirty="0">
                <a:solidFill>
                  <a:srgbClr val="6600CC"/>
                </a:solidFill>
                <a:latin typeface="Times New Roman" panose="02020603050405020304" pitchFamily="18" charset="0"/>
                <a:cs typeface="Times New Roman" panose="02020603050405020304" pitchFamily="18" charset="0"/>
              </a:rPr>
              <a:t>dependent</a:t>
            </a:r>
            <a:r>
              <a:rPr lang="en-GB" sz="2600" dirty="0">
                <a:latin typeface="Times New Roman" panose="02020603050405020304" pitchFamily="18" charset="0"/>
                <a:cs typeface="Times New Roman" panose="02020603050405020304" pitchFamily="18" charset="0"/>
              </a:rPr>
              <a:t> on the </a:t>
            </a:r>
            <a:r>
              <a:rPr lang="en-GB" sz="2600" b="1" dirty="0">
                <a:solidFill>
                  <a:srgbClr val="FF0000"/>
                </a:solidFill>
                <a:latin typeface="Times New Roman" panose="02020603050405020304" pitchFamily="18" charset="0"/>
                <a:cs typeface="Times New Roman" panose="02020603050405020304" pitchFamily="18" charset="0"/>
              </a:rPr>
              <a:t>COURSE entity set </a:t>
            </a:r>
            <a:r>
              <a:rPr lang="en-GB" sz="2600" dirty="0">
                <a:latin typeface="Times New Roman" panose="02020603050405020304" pitchFamily="18" charset="0"/>
                <a:cs typeface="Times New Roman" panose="02020603050405020304" pitchFamily="18" charset="0"/>
              </a:rPr>
              <a:t>for its </a:t>
            </a:r>
            <a:r>
              <a:rPr lang="en-GB" sz="2600" b="1" dirty="0">
                <a:latin typeface="Times New Roman" panose="02020603050405020304" pitchFamily="18" charset="0"/>
                <a:cs typeface="Times New Roman" panose="02020603050405020304" pitchFamily="18" charset="0"/>
              </a:rPr>
              <a:t>existence</a:t>
            </a:r>
            <a:r>
              <a:rPr lang="en-GB" sz="2600" dirty="0">
                <a:latin typeface="Times New Roman" panose="02020603050405020304" pitchFamily="18" charset="0"/>
                <a:cs typeface="Times New Roman" panose="02020603050405020304" pitchFamily="18" charset="0"/>
              </a:rPr>
              <a:t>.</a:t>
            </a:r>
          </a:p>
          <a:p>
            <a:pPr algn="just">
              <a:lnSpc>
                <a:spcPct val="160000"/>
              </a:lnSpc>
              <a:spcBef>
                <a:spcPts val="0"/>
              </a:spcBef>
              <a:buFont typeface="Wingdings" panose="05000000000000000000" pitchFamily="2" charset="2"/>
              <a:buChar char="Ø"/>
            </a:pPr>
            <a:r>
              <a:rPr lang="en-GB" sz="2600" dirty="0">
                <a:latin typeface="Times New Roman" panose="02020603050405020304" pitchFamily="18" charset="0"/>
                <a:cs typeface="Times New Roman" panose="02020603050405020304" pitchFamily="18" charset="0"/>
              </a:rPr>
              <a:t>On the </a:t>
            </a:r>
            <a:r>
              <a:rPr lang="en-GB" sz="2600" b="1" dirty="0">
                <a:latin typeface="Times New Roman" panose="02020603050405020304" pitchFamily="18" charset="0"/>
                <a:cs typeface="Times New Roman" panose="02020603050405020304" pitchFamily="18" charset="0"/>
              </a:rPr>
              <a:t>other</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hand</a:t>
            </a:r>
            <a:r>
              <a:rPr lang="en-GB" sz="2600" dirty="0">
                <a:latin typeface="Times New Roman" panose="02020603050405020304" pitchFamily="18" charset="0"/>
                <a:cs typeface="Times New Roman" panose="02020603050405020304" pitchFamily="18" charset="0"/>
              </a:rPr>
              <a:t>, for the </a:t>
            </a:r>
            <a:r>
              <a:rPr lang="en-GB" sz="2600" b="1" dirty="0">
                <a:solidFill>
                  <a:srgbClr val="0000CC"/>
                </a:solidFill>
                <a:latin typeface="Times New Roman" panose="02020603050405020304" pitchFamily="18" charset="0"/>
                <a:cs typeface="Times New Roman" panose="02020603050405020304" pitchFamily="18" charset="0"/>
              </a:rPr>
              <a:t>different</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COURSES</a:t>
            </a:r>
            <a:r>
              <a:rPr lang="en-GB" sz="2600" dirty="0">
                <a:latin typeface="Times New Roman" panose="02020603050405020304" pitchFamily="18" charset="0"/>
                <a:cs typeface="Times New Roman" panose="02020603050405020304" pitchFamily="18" charset="0"/>
              </a:rPr>
              <a:t>, the </a:t>
            </a:r>
            <a:r>
              <a:rPr lang="en-GB" sz="2600" b="1" dirty="0">
                <a:solidFill>
                  <a:srgbClr val="800000"/>
                </a:solidFill>
                <a:latin typeface="Times New Roman" panose="02020603050405020304" pitchFamily="18" charset="0"/>
                <a:cs typeface="Times New Roman" panose="02020603050405020304" pitchFamily="18" charset="0"/>
              </a:rPr>
              <a:t>attributes</a:t>
            </a:r>
            <a:r>
              <a:rPr lang="en-GB" sz="2600" dirty="0">
                <a:latin typeface="Times New Roman" panose="02020603050405020304" pitchFamily="18" charset="0"/>
                <a:cs typeface="Times New Roman" panose="02020603050405020304" pitchFamily="18" charset="0"/>
              </a:rPr>
              <a:t> of </a:t>
            </a:r>
            <a:r>
              <a:rPr lang="en-GB" sz="2600" b="1" dirty="0">
                <a:solidFill>
                  <a:srgbClr val="800000"/>
                </a:solidFill>
                <a:latin typeface="Times New Roman" panose="02020603050405020304" pitchFamily="18" charset="0"/>
                <a:cs typeface="Times New Roman" panose="02020603050405020304" pitchFamily="18" charset="0"/>
              </a:rPr>
              <a:t>SECTION</a:t>
            </a: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entity</a:t>
            </a: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set</a:t>
            </a:r>
            <a:r>
              <a:rPr lang="en-GB" sz="2600" dirty="0">
                <a:latin typeface="Times New Roman" panose="02020603050405020304" pitchFamily="18" charset="0"/>
                <a:cs typeface="Times New Roman" panose="02020603050405020304" pitchFamily="18" charset="0"/>
              </a:rPr>
              <a:t> may </a:t>
            </a:r>
            <a:r>
              <a:rPr lang="en-GB" sz="2600" b="1" dirty="0">
                <a:solidFill>
                  <a:srgbClr val="6600CC"/>
                </a:solidFill>
                <a:latin typeface="Times New Roman" panose="02020603050405020304" pitchFamily="18" charset="0"/>
                <a:cs typeface="Times New Roman" panose="02020603050405020304" pitchFamily="18" charset="0"/>
              </a:rPr>
              <a:t>share</a:t>
            </a:r>
            <a:r>
              <a:rPr lang="en-GB" sz="2600" dirty="0">
                <a:latin typeface="Times New Roman" panose="02020603050405020304" pitchFamily="18" charset="0"/>
                <a:cs typeface="Times New Roman" panose="02020603050405020304" pitchFamily="18" charset="0"/>
              </a:rPr>
              <a:t> the </a:t>
            </a:r>
            <a:r>
              <a:rPr lang="en-GB" sz="2600" b="1" dirty="0">
                <a:solidFill>
                  <a:srgbClr val="6600CC"/>
                </a:solidFill>
                <a:latin typeface="Times New Roman" panose="02020603050405020304" pitchFamily="18" charset="0"/>
                <a:cs typeface="Times New Roman" panose="02020603050405020304" pitchFamily="18" charset="0"/>
              </a:rPr>
              <a:t>same</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value</a:t>
            </a:r>
            <a:r>
              <a:rPr lang="en-GB" sz="2600" dirty="0">
                <a:latin typeface="Times New Roman" panose="02020603050405020304" pitchFamily="18" charset="0"/>
                <a:cs typeface="Times New Roman" panose="02020603050405020304" pitchFamily="18" charset="0"/>
              </a:rPr>
              <a:t>. </a:t>
            </a:r>
          </a:p>
          <a:p>
            <a:pPr algn="just">
              <a:lnSpc>
                <a:spcPct val="16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For example</a:t>
            </a:r>
            <a:r>
              <a:rPr lang="en-GB" sz="2600" dirty="0">
                <a:latin typeface="Times New Roman" panose="02020603050405020304" pitchFamily="18" charset="0"/>
                <a:cs typeface="Times New Roman" panose="02020603050405020304" pitchFamily="18" charset="0"/>
              </a:rPr>
              <a:t>, </a:t>
            </a:r>
          </a:p>
          <a:p>
            <a:pPr marL="0" indent="0" algn="just">
              <a:lnSpc>
                <a:spcPct val="160000"/>
              </a:lnSpc>
              <a:spcBef>
                <a:spcPts val="0"/>
              </a:spcBef>
              <a:buNone/>
            </a:pPr>
            <a:r>
              <a:rPr lang="en-GB" sz="2600" dirty="0">
                <a:latin typeface="Times New Roman" panose="02020603050405020304" pitchFamily="18" charset="0"/>
                <a:cs typeface="Times New Roman" panose="02020603050405020304" pitchFamily="18" charset="0"/>
              </a:rPr>
              <a:t>	there can be a </a:t>
            </a:r>
            <a:r>
              <a:rPr lang="en-GB" sz="2600" b="1" dirty="0">
                <a:solidFill>
                  <a:srgbClr val="660033"/>
                </a:solidFill>
                <a:latin typeface="Times New Roman" panose="02020603050405020304" pitchFamily="18" charset="0"/>
                <a:cs typeface="Times New Roman" panose="02020603050405020304" pitchFamily="18" charset="0"/>
              </a:rPr>
              <a:t>section A</a:t>
            </a:r>
            <a:r>
              <a:rPr lang="en-GB" sz="2600" dirty="0">
                <a:latin typeface="Times New Roman" panose="02020603050405020304" pitchFamily="18" charset="0"/>
                <a:cs typeface="Times New Roman" panose="02020603050405020304" pitchFamily="18" charset="0"/>
              </a:rPr>
              <a:t>, of </a:t>
            </a:r>
            <a:r>
              <a:rPr lang="en-GB" sz="2600" b="1" dirty="0">
                <a:solidFill>
                  <a:srgbClr val="660033"/>
                </a:solidFill>
                <a:latin typeface="Times New Roman" panose="02020603050405020304" pitchFamily="18" charset="0"/>
                <a:cs typeface="Times New Roman" panose="02020603050405020304" pitchFamily="18" charset="0"/>
              </a:rPr>
              <a:t>3</a:t>
            </a:r>
            <a:r>
              <a:rPr lang="en-GB" sz="2600" b="1" baseline="30000" dirty="0">
                <a:solidFill>
                  <a:srgbClr val="660033"/>
                </a:solidFill>
                <a:latin typeface="Times New Roman" panose="02020603050405020304" pitchFamily="18" charset="0"/>
                <a:cs typeface="Times New Roman" panose="02020603050405020304" pitchFamily="18" charset="0"/>
              </a:rPr>
              <a:t>rd </a:t>
            </a:r>
            <a:r>
              <a:rPr lang="en-GB" sz="2600" b="1" dirty="0">
                <a:solidFill>
                  <a:srgbClr val="660033"/>
                </a:solidFill>
                <a:latin typeface="Times New Roman" panose="02020603050405020304" pitchFamily="18" charset="0"/>
                <a:cs typeface="Times New Roman" panose="02020603050405020304" pitchFamily="18" charset="0"/>
              </a:rPr>
              <a:t>year </a:t>
            </a:r>
            <a:r>
              <a:rPr lang="en-GB" sz="2600" dirty="0">
                <a:latin typeface="Times New Roman" panose="02020603050405020304" pitchFamily="18" charset="0"/>
                <a:cs typeface="Times New Roman" panose="02020603050405020304" pitchFamily="18" charset="0"/>
              </a:rPr>
              <a:t>and </a:t>
            </a:r>
            <a:r>
              <a:rPr lang="en-GB" sz="2600" b="1" dirty="0">
                <a:solidFill>
                  <a:srgbClr val="660033"/>
                </a:solidFill>
                <a:latin typeface="Times New Roman" panose="02020603050405020304" pitchFamily="18" charset="0"/>
                <a:cs typeface="Times New Roman" panose="02020603050405020304" pitchFamily="18" charset="0"/>
              </a:rPr>
              <a:t>semester 2</a:t>
            </a:r>
            <a:r>
              <a:rPr lang="en-GB" sz="2600" dirty="0">
                <a:latin typeface="Times New Roman" panose="02020603050405020304" pitchFamily="18" charset="0"/>
                <a:cs typeface="Times New Roman" panose="02020603050405020304" pitchFamily="18" charset="0"/>
              </a:rPr>
              <a:t> for a </a:t>
            </a:r>
            <a:r>
              <a:rPr lang="en-GB" sz="2600" b="1" dirty="0">
                <a:solidFill>
                  <a:srgbClr val="FF0000"/>
                </a:solidFill>
                <a:latin typeface="Times New Roman" panose="02020603050405020304" pitchFamily="18" charset="0"/>
                <a:cs typeface="Times New Roman" panose="02020603050405020304" pitchFamily="18" charset="0"/>
              </a:rPr>
              <a:t>COURSE</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Computer 	Science </a:t>
            </a:r>
            <a:r>
              <a:rPr lang="en-GB" sz="2600" dirty="0">
                <a:latin typeface="Times New Roman" panose="02020603050405020304" pitchFamily="18" charset="0"/>
                <a:cs typeface="Times New Roman" panose="02020603050405020304" pitchFamily="18" charset="0"/>
              </a:rPr>
              <a:t>and at the </a:t>
            </a:r>
            <a:r>
              <a:rPr lang="en-GB" sz="2600" b="1" dirty="0">
                <a:latin typeface="Times New Roman" panose="02020603050405020304" pitchFamily="18" charset="0"/>
                <a:cs typeface="Times New Roman" panose="02020603050405020304" pitchFamily="18" charset="0"/>
              </a:rPr>
              <a:t>same time</a:t>
            </a:r>
            <a:r>
              <a:rPr lang="en-GB" sz="2600" dirty="0">
                <a:latin typeface="Times New Roman" panose="02020603050405020304" pitchFamily="18" charset="0"/>
                <a:cs typeface="Times New Roman" panose="02020603050405020304" pitchFamily="18" charset="0"/>
              </a:rPr>
              <a:t>, </a:t>
            </a:r>
          </a:p>
          <a:p>
            <a:pPr marL="0" indent="0" algn="just">
              <a:lnSpc>
                <a:spcPct val="160000"/>
              </a:lnSpc>
              <a:spcBef>
                <a:spcPts val="0"/>
              </a:spcBef>
              <a:buNone/>
            </a:pPr>
            <a:r>
              <a:rPr lang="en-GB" sz="2600" dirty="0">
                <a:latin typeface="Times New Roman" panose="02020603050405020304" pitchFamily="18" charset="0"/>
                <a:cs typeface="Times New Roman" panose="02020603050405020304" pitchFamily="18" charset="0"/>
              </a:rPr>
              <a:t>	there can be </a:t>
            </a:r>
            <a:r>
              <a:rPr lang="en-GB" sz="2600" b="1" dirty="0">
                <a:solidFill>
                  <a:srgbClr val="006600"/>
                </a:solidFill>
                <a:latin typeface="Times New Roman" panose="02020603050405020304" pitchFamily="18" charset="0"/>
                <a:cs typeface="Times New Roman" panose="02020603050405020304" pitchFamily="18" charset="0"/>
              </a:rPr>
              <a:t>section A</a:t>
            </a:r>
            <a:r>
              <a:rPr lang="en-GB" sz="2600" dirty="0">
                <a:latin typeface="Times New Roman" panose="02020603050405020304" pitchFamily="18" charset="0"/>
                <a:cs typeface="Times New Roman" panose="02020603050405020304" pitchFamily="18" charset="0"/>
              </a:rPr>
              <a:t>, of </a:t>
            </a:r>
            <a:r>
              <a:rPr lang="en-GB" sz="2600" b="1" dirty="0">
                <a:solidFill>
                  <a:srgbClr val="006600"/>
                </a:solidFill>
                <a:latin typeface="Times New Roman" panose="02020603050405020304" pitchFamily="18" charset="0"/>
                <a:cs typeface="Times New Roman" panose="02020603050405020304" pitchFamily="18" charset="0"/>
              </a:rPr>
              <a:t>3</a:t>
            </a:r>
            <a:r>
              <a:rPr lang="en-GB" sz="2600" b="1" baseline="30000" dirty="0">
                <a:solidFill>
                  <a:srgbClr val="006600"/>
                </a:solidFill>
                <a:latin typeface="Times New Roman" panose="02020603050405020304" pitchFamily="18" charset="0"/>
                <a:cs typeface="Times New Roman" panose="02020603050405020304" pitchFamily="18" charset="0"/>
              </a:rPr>
              <a:t>rd</a:t>
            </a:r>
            <a:r>
              <a:rPr lang="en-GB" sz="2600" baseline="30000" dirty="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year</a:t>
            </a:r>
            <a:r>
              <a:rPr lang="en-GB" sz="2600" dirty="0">
                <a:latin typeface="Times New Roman" panose="02020603050405020304" pitchFamily="18" charset="0"/>
                <a:cs typeface="Times New Roman" panose="02020603050405020304" pitchFamily="18" charset="0"/>
              </a:rPr>
              <a:t> and </a:t>
            </a:r>
            <a:r>
              <a:rPr lang="en-GB" sz="2600" b="1" dirty="0">
                <a:solidFill>
                  <a:srgbClr val="006600"/>
                </a:solidFill>
                <a:latin typeface="Times New Roman" panose="02020603050405020304" pitchFamily="18" charset="0"/>
                <a:cs typeface="Times New Roman" panose="02020603050405020304" pitchFamily="18" charset="0"/>
              </a:rPr>
              <a:t>semester 2</a:t>
            </a:r>
            <a:r>
              <a:rPr lang="en-GB" sz="2600" dirty="0">
                <a:latin typeface="Times New Roman" panose="02020603050405020304" pitchFamily="18" charset="0"/>
                <a:cs typeface="Times New Roman" panose="02020603050405020304" pitchFamily="18" charset="0"/>
              </a:rPr>
              <a:t> for the </a:t>
            </a:r>
            <a:r>
              <a:rPr lang="en-GB" sz="2600" b="1" dirty="0">
                <a:solidFill>
                  <a:srgbClr val="FF0000"/>
                </a:solidFill>
                <a:latin typeface="Times New Roman" panose="02020603050405020304" pitchFamily="18" charset="0"/>
                <a:cs typeface="Times New Roman" panose="02020603050405020304" pitchFamily="18" charset="0"/>
              </a:rPr>
              <a:t>COURSE</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Electronics</a:t>
            </a:r>
            <a:r>
              <a:rPr lang="en-GB" sz="2600" dirty="0">
                <a:latin typeface="Times New Roman" panose="02020603050405020304" pitchFamily="18" charset="0"/>
                <a:cs typeface="Times New Roman" panose="02020603050405020304" pitchFamily="18" charset="0"/>
              </a:rPr>
              <a:t>.</a:t>
            </a:r>
          </a:p>
          <a:p>
            <a:pPr algn="just">
              <a:lnSpc>
                <a:spcPct val="16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So, we can say that the </a:t>
            </a:r>
            <a:r>
              <a:rPr lang="en-GB" sz="2600" b="1" dirty="0">
                <a:solidFill>
                  <a:srgbClr val="800000"/>
                </a:solidFill>
                <a:latin typeface="Times New Roman" panose="02020603050405020304" pitchFamily="18" charset="0"/>
                <a:cs typeface="Times New Roman" panose="02020603050405020304" pitchFamily="18" charset="0"/>
              </a:rPr>
              <a:t>SECTION</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entity set </a:t>
            </a:r>
            <a:r>
              <a:rPr lang="en-GB" sz="2600" dirty="0">
                <a:latin typeface="Times New Roman" panose="02020603050405020304" pitchFamily="18" charset="0"/>
                <a:cs typeface="Times New Roman" panose="02020603050405020304" pitchFamily="18" charset="0"/>
              </a:rPr>
              <a:t>is a </a:t>
            </a:r>
            <a:r>
              <a:rPr lang="en-GB" sz="2600" b="1" dirty="0">
                <a:solidFill>
                  <a:srgbClr val="660033"/>
                </a:solidFill>
                <a:latin typeface="Times New Roman" panose="02020603050405020304" pitchFamily="18" charset="0"/>
                <a:cs typeface="Times New Roman" panose="02020603050405020304" pitchFamily="18" charset="0"/>
              </a:rPr>
              <a:t>weak entity </a:t>
            </a:r>
            <a:r>
              <a:rPr lang="en-GB" sz="2600" dirty="0">
                <a:latin typeface="Times New Roman" panose="02020603050405020304" pitchFamily="18" charset="0"/>
                <a:cs typeface="Times New Roman" panose="02020603050405020304" pitchFamily="18" charset="0"/>
              </a:rPr>
              <a:t>and </a:t>
            </a:r>
          </a:p>
          <a:p>
            <a:pPr marL="0" indent="0" algn="just">
              <a:lnSpc>
                <a:spcPct val="160000"/>
              </a:lnSpc>
              <a:spcBef>
                <a:spcPts val="0"/>
              </a:spcBef>
              <a:buNone/>
            </a:pPr>
            <a:r>
              <a:rPr lang="en-GB" sz="2600" dirty="0">
                <a:latin typeface="Times New Roman" panose="02020603050405020304" pitchFamily="18" charset="0"/>
                <a:cs typeface="Times New Roman" panose="02020603050405020304" pitchFamily="18" charset="0"/>
              </a:rPr>
              <a:t>		it is </a:t>
            </a:r>
            <a:r>
              <a:rPr lang="en-GB" sz="2600" b="1" dirty="0">
                <a:latin typeface="Times New Roman" panose="02020603050405020304" pitchFamily="18" charset="0"/>
                <a:cs typeface="Times New Roman" panose="02020603050405020304" pitchFamily="18" charset="0"/>
              </a:rPr>
              <a:t>dependent</a:t>
            </a:r>
            <a:r>
              <a:rPr lang="en-GB" sz="2600" dirty="0">
                <a:latin typeface="Times New Roman" panose="02020603050405020304" pitchFamily="18" charset="0"/>
                <a:cs typeface="Times New Roman" panose="02020603050405020304" pitchFamily="18" charset="0"/>
              </a:rPr>
              <a:t> on </a:t>
            </a:r>
            <a:r>
              <a:rPr lang="en-GB" sz="2600" b="1" dirty="0">
                <a:solidFill>
                  <a:srgbClr val="006600"/>
                </a:solidFill>
                <a:latin typeface="Times New Roman" panose="02020603050405020304" pitchFamily="18" charset="0"/>
                <a:cs typeface="Times New Roman" panose="02020603050405020304" pitchFamily="18" charset="0"/>
              </a:rPr>
              <a:t>strong entity set </a:t>
            </a:r>
            <a:r>
              <a:rPr lang="en-GB" sz="2600" b="1" dirty="0">
                <a:latin typeface="Times New Roman" panose="02020603050405020304" pitchFamily="18" charset="0"/>
                <a:cs typeface="Times New Roman" panose="02020603050405020304" pitchFamily="18" charset="0"/>
              </a:rPr>
              <a:t>COURSE</a:t>
            </a:r>
            <a:r>
              <a:rPr lang="en-GB" sz="2600"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fld id="{B1425EC7-0A61-4F27-A72D-EAE5D0C457C9}" type="slidenum">
              <a:rPr lang="en-GB" smtClean="0"/>
              <a:t>57</a:t>
            </a:fld>
            <a:endParaRPr lang="en-GB"/>
          </a:p>
        </p:txBody>
      </p:sp>
    </p:spTree>
    <p:extLst>
      <p:ext uri="{BB962C8B-B14F-4D97-AF65-F5344CB8AC3E}">
        <p14:creationId xmlns:p14="http://schemas.microsoft.com/office/powerpoint/2010/main" val="15829037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406398"/>
          </a:xfrm>
        </p:spPr>
        <p:txBody>
          <a:bodyPr>
            <a:noAutofit/>
          </a:bodyPr>
          <a:lstStyle/>
          <a:p>
            <a:pPr algn="ctr"/>
            <a:br>
              <a:rPr lang="en-GB" sz="2800" b="1" dirty="0">
                <a:latin typeface="Times New Roman" panose="02020603050405020304" pitchFamily="18" charset="0"/>
                <a:cs typeface="Times New Roman" panose="02020603050405020304" pitchFamily="18" charset="0"/>
              </a:rPr>
            </a:br>
            <a:r>
              <a:rPr lang="en-GB" sz="2800" b="1" dirty="0">
                <a:solidFill>
                  <a:srgbClr val="FF0000"/>
                </a:solidFill>
                <a:latin typeface="Times New Roman" panose="02020603050405020304" pitchFamily="18" charset="0"/>
                <a:cs typeface="Times New Roman" panose="02020603050405020304" pitchFamily="18" charset="0"/>
              </a:rPr>
              <a:t>2. Weak Entity Sets</a:t>
            </a:r>
            <a:r>
              <a:rPr lang="en-GB" sz="2800" b="1" dirty="0">
                <a:latin typeface="Times New Roman" panose="02020603050405020304" pitchFamily="18" charset="0"/>
                <a:cs typeface="Times New Roman" panose="02020603050405020304" pitchFamily="18" charset="0"/>
              </a:rPr>
              <a:t>-------</a:t>
            </a:r>
            <a:br>
              <a:rPr lang="en-GB" sz="2800" b="1" dirty="0">
                <a:latin typeface="Times New Roman" panose="02020603050405020304" pitchFamily="18" charset="0"/>
                <a:cs typeface="Times New Roman" panose="02020603050405020304" pitchFamily="18" charset="0"/>
              </a:rPr>
            </a:br>
            <a:endParaRPr lang="en-GB"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 y="232229"/>
            <a:ext cx="12192001" cy="6625771"/>
          </a:xfrm>
        </p:spPr>
        <p:txBody>
          <a:bodyPr>
            <a:noAutofit/>
          </a:bodyPr>
          <a:lstStyle/>
          <a:p>
            <a:pPr algn="just">
              <a:lnSpc>
                <a:spcPct val="16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Now, the </a:t>
            </a:r>
            <a:r>
              <a:rPr lang="en-GB" sz="2400" b="1" dirty="0">
                <a:solidFill>
                  <a:srgbClr val="FF0000"/>
                </a:solidFill>
                <a:latin typeface="Times New Roman" panose="02020603050405020304" pitchFamily="18" charset="0"/>
                <a:cs typeface="Times New Roman" panose="02020603050405020304" pitchFamily="18" charset="0"/>
              </a:rPr>
              <a:t>COURSE</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entity set </a:t>
            </a:r>
            <a:r>
              <a:rPr lang="en-GB" sz="2400" dirty="0">
                <a:latin typeface="Times New Roman" panose="02020603050405020304" pitchFamily="18" charset="0"/>
                <a:cs typeface="Times New Roman" panose="02020603050405020304" pitchFamily="18" charset="0"/>
              </a:rPr>
              <a:t>has </a:t>
            </a:r>
            <a:r>
              <a:rPr lang="en-GB" sz="2400" b="1" dirty="0">
                <a:latin typeface="Times New Roman" panose="02020603050405020304" pitchFamily="18" charset="0"/>
                <a:cs typeface="Times New Roman" panose="02020603050405020304" pitchFamily="18" charset="0"/>
              </a:rPr>
              <a:t>attributes</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a:t>
            </a:r>
            <a:r>
              <a:rPr lang="en-GB" sz="2400" b="1" u="sng" dirty="0" err="1">
                <a:latin typeface="Times New Roman" panose="02020603050405020304" pitchFamily="18" charset="0"/>
                <a:cs typeface="Times New Roman" panose="02020603050405020304" pitchFamily="18" charset="0"/>
              </a:rPr>
              <a:t>course_id</a:t>
            </a:r>
            <a:r>
              <a:rPr lang="en-GB" sz="2400" b="1" dirty="0">
                <a:latin typeface="Times New Roman" panose="02020603050405020304" pitchFamily="18" charset="0"/>
                <a:cs typeface="Times New Roman" panose="02020603050405020304" pitchFamily="18" charset="0"/>
              </a:rPr>
              <a:t>, name, years}. </a:t>
            </a:r>
          </a:p>
          <a:p>
            <a:pPr algn="just">
              <a:lnSpc>
                <a:spcPct val="16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Here, the </a:t>
            </a:r>
            <a:r>
              <a:rPr lang="en-GB" sz="2400" b="1" dirty="0" err="1">
                <a:solidFill>
                  <a:srgbClr val="0000CC"/>
                </a:solidFill>
                <a:latin typeface="Times New Roman" panose="02020603050405020304" pitchFamily="18" charset="0"/>
                <a:cs typeface="Times New Roman" panose="02020603050405020304" pitchFamily="18" charset="0"/>
              </a:rPr>
              <a:t>course_id</a:t>
            </a:r>
            <a:r>
              <a:rPr lang="en-GB" sz="2400" dirty="0">
                <a:latin typeface="Times New Roman" panose="02020603050405020304" pitchFamily="18" charset="0"/>
                <a:cs typeface="Times New Roman" panose="02020603050405020304" pitchFamily="18" charset="0"/>
              </a:rPr>
              <a:t> is the </a:t>
            </a:r>
            <a:r>
              <a:rPr lang="en-GB" sz="2400" b="1" dirty="0">
                <a:solidFill>
                  <a:srgbClr val="800000"/>
                </a:solidFill>
                <a:latin typeface="Times New Roman" panose="02020603050405020304" pitchFamily="18" charset="0"/>
                <a:cs typeface="Times New Roman" panose="02020603050405020304" pitchFamily="18" charset="0"/>
              </a:rPr>
              <a:t>primary key </a:t>
            </a:r>
            <a:r>
              <a:rPr lang="en-GB" sz="2400" dirty="0">
                <a:latin typeface="Times New Roman" panose="02020603050405020304" pitchFamily="18" charset="0"/>
                <a:cs typeface="Times New Roman" panose="02020603050405020304" pitchFamily="18" charset="0"/>
              </a:rPr>
              <a:t>which </a:t>
            </a:r>
            <a:r>
              <a:rPr lang="en-GB" sz="2400" b="1" dirty="0">
                <a:solidFill>
                  <a:srgbClr val="800000"/>
                </a:solidFill>
                <a:latin typeface="Times New Roman" panose="02020603050405020304" pitchFamily="18" charset="0"/>
                <a:cs typeface="Times New Roman" panose="02020603050405020304" pitchFamily="18" charset="0"/>
              </a:rPr>
              <a:t>distinguishes</a:t>
            </a:r>
            <a:r>
              <a:rPr lang="en-GB" sz="2400" dirty="0">
                <a:latin typeface="Times New Roman" panose="02020603050405020304" pitchFamily="18" charset="0"/>
                <a:cs typeface="Times New Roman" panose="02020603050405020304" pitchFamily="18" charset="0"/>
              </a:rPr>
              <a:t> all the </a:t>
            </a:r>
            <a:r>
              <a:rPr lang="en-GB" sz="2400" b="1" dirty="0">
                <a:latin typeface="Times New Roman" panose="02020603050405020304" pitchFamily="18" charset="0"/>
                <a:cs typeface="Times New Roman" panose="02020603050405020304" pitchFamily="18" charset="0"/>
              </a:rPr>
              <a:t>entities</a:t>
            </a:r>
            <a:r>
              <a:rPr lang="en-GB" sz="2400" dirty="0">
                <a:latin typeface="Times New Roman" panose="02020603050405020304" pitchFamily="18" charset="0"/>
                <a:cs typeface="Times New Roman" panose="02020603050405020304" pitchFamily="18" charset="0"/>
              </a:rPr>
              <a:t> in the </a:t>
            </a:r>
            <a:r>
              <a:rPr lang="en-GB" sz="2400" b="1" dirty="0">
                <a:latin typeface="Times New Roman" panose="02020603050405020304" pitchFamily="18" charset="0"/>
                <a:cs typeface="Times New Roman" panose="02020603050405020304" pitchFamily="18" charset="0"/>
              </a:rPr>
              <a:t>COURSE</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entity set</a:t>
            </a:r>
            <a:r>
              <a:rPr lang="en-GB" sz="24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Here, the </a:t>
            </a:r>
            <a:r>
              <a:rPr lang="en-GB" sz="2400" b="1" dirty="0">
                <a:solidFill>
                  <a:srgbClr val="FF0000"/>
                </a:solidFill>
                <a:latin typeface="Times New Roman" panose="02020603050405020304" pitchFamily="18" charset="0"/>
                <a:cs typeface="Times New Roman" panose="02020603050405020304" pitchFamily="18" charset="0"/>
              </a:rPr>
              <a:t>primary key </a:t>
            </a:r>
            <a:r>
              <a:rPr lang="en-GB" sz="2400" dirty="0">
                <a:latin typeface="Times New Roman" panose="02020603050405020304" pitchFamily="18" charset="0"/>
                <a:cs typeface="Times New Roman" panose="02020603050405020304" pitchFamily="18" charset="0"/>
              </a:rPr>
              <a:t>of the </a:t>
            </a:r>
            <a:r>
              <a:rPr lang="en-GB" sz="2400" b="1" dirty="0">
                <a:solidFill>
                  <a:srgbClr val="6600CC"/>
                </a:solidFill>
                <a:latin typeface="Times New Roman" panose="02020603050405020304" pitchFamily="18" charset="0"/>
                <a:cs typeface="Times New Roman" panose="02020603050405020304" pitchFamily="18" charset="0"/>
              </a:rPr>
              <a:t>weak</a:t>
            </a:r>
            <a:r>
              <a:rPr lang="en-GB" sz="2400" dirty="0">
                <a:latin typeface="Times New Roman" panose="02020603050405020304" pitchFamily="18" charset="0"/>
                <a:cs typeface="Times New Roman" panose="02020603050405020304" pitchFamily="18" charset="0"/>
              </a:rPr>
              <a:t> </a:t>
            </a:r>
            <a:r>
              <a:rPr lang="en-GB" sz="2400" b="1" dirty="0">
                <a:solidFill>
                  <a:srgbClr val="6600CC"/>
                </a:solidFill>
                <a:latin typeface="Times New Roman" panose="02020603050405020304" pitchFamily="18" charset="0"/>
                <a:cs typeface="Times New Roman" panose="02020603050405020304" pitchFamily="18" charset="0"/>
              </a:rPr>
              <a:t>entity</a:t>
            </a:r>
            <a:r>
              <a:rPr lang="en-GB" sz="2400" dirty="0">
                <a:latin typeface="Times New Roman" panose="02020603050405020304" pitchFamily="18" charset="0"/>
                <a:cs typeface="Times New Roman" panose="02020603050405020304" pitchFamily="18" charset="0"/>
              </a:rPr>
              <a:t> </a:t>
            </a:r>
            <a:r>
              <a:rPr lang="en-GB" sz="2400" b="1" dirty="0">
                <a:solidFill>
                  <a:srgbClr val="6600CC"/>
                </a:solidFill>
                <a:latin typeface="Times New Roman" panose="02020603050405020304" pitchFamily="18" charset="0"/>
                <a:cs typeface="Times New Roman" panose="02020603050405020304" pitchFamily="18" charset="0"/>
              </a:rPr>
              <a:t>set</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SECTION</a:t>
            </a:r>
            <a:r>
              <a:rPr lang="en-GB" sz="2400" dirty="0">
                <a:latin typeface="Times New Roman" panose="02020603050405020304" pitchFamily="18" charset="0"/>
                <a:cs typeface="Times New Roman" panose="02020603050405020304" pitchFamily="18" charset="0"/>
              </a:rPr>
              <a:t> is </a:t>
            </a:r>
            <a:r>
              <a:rPr lang="en-GB" sz="2400" b="1" dirty="0" err="1">
                <a:solidFill>
                  <a:srgbClr val="0000CC"/>
                </a:solidFill>
                <a:latin typeface="Times New Roman" panose="02020603050405020304" pitchFamily="18" charset="0"/>
                <a:cs typeface="Times New Roman" panose="02020603050405020304" pitchFamily="18" charset="0"/>
              </a:rPr>
              <a:t>course_id</a:t>
            </a:r>
            <a:r>
              <a:rPr lang="en-GB" sz="2400" b="1" dirty="0">
                <a:solidFill>
                  <a:srgbClr val="0000CC"/>
                </a:solidFill>
                <a:latin typeface="Times New Roman" panose="02020603050405020304" pitchFamily="18" charset="0"/>
                <a:cs typeface="Times New Roman" panose="02020603050405020304" pitchFamily="18" charset="0"/>
              </a:rPr>
              <a:t> + sec-id</a:t>
            </a:r>
            <a:r>
              <a:rPr lang="en-GB" sz="2400" b="1" dirty="0">
                <a:latin typeface="Times New Roman" panose="02020603050405020304" pitchFamily="18" charset="0"/>
                <a:cs typeface="Times New Roman" panose="02020603050405020304" pitchFamily="18" charset="0"/>
              </a:rPr>
              <a:t>, year, semester</a:t>
            </a:r>
            <a:r>
              <a:rPr lang="en-GB" sz="24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endParaRPr lang="en-GB" sz="24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GB" sz="24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GB" sz="24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The </a:t>
            </a:r>
            <a:r>
              <a:rPr lang="en-GB" sz="2400" b="1" dirty="0">
                <a:solidFill>
                  <a:srgbClr val="0000CC"/>
                </a:solidFill>
                <a:latin typeface="Times New Roman" panose="02020603050405020304" pitchFamily="18" charset="0"/>
                <a:cs typeface="Times New Roman" panose="02020603050405020304" pitchFamily="18" charset="0"/>
              </a:rPr>
              <a:t>weak entity </a:t>
            </a:r>
            <a:r>
              <a:rPr lang="en-GB" sz="2400" dirty="0">
                <a:latin typeface="Times New Roman" panose="02020603050405020304" pitchFamily="18" charset="0"/>
                <a:cs typeface="Times New Roman" panose="02020603050405020304" pitchFamily="18" charset="0"/>
              </a:rPr>
              <a:t>is shown by a </a:t>
            </a:r>
            <a:r>
              <a:rPr lang="en-GB" sz="2400" b="1" dirty="0">
                <a:latin typeface="Times New Roman" panose="02020603050405020304" pitchFamily="18" charset="0"/>
                <a:cs typeface="Times New Roman" panose="02020603050405020304" pitchFamily="18" charset="0"/>
              </a:rPr>
              <a:t>rectangle</a:t>
            </a:r>
            <a:r>
              <a:rPr lang="en-GB" sz="2400" dirty="0">
                <a:latin typeface="Times New Roman" panose="02020603050405020304" pitchFamily="18" charset="0"/>
                <a:cs typeface="Times New Roman" panose="02020603050405020304" pitchFamily="18" charset="0"/>
              </a:rPr>
              <a:t> in an </a:t>
            </a:r>
            <a:r>
              <a:rPr lang="en-GB" sz="2400" b="1" dirty="0">
                <a:latin typeface="Times New Roman" panose="02020603050405020304" pitchFamily="18" charset="0"/>
                <a:cs typeface="Times New Roman" panose="02020603050405020304" pitchFamily="18" charset="0"/>
              </a:rPr>
              <a:t>ER diagram</a:t>
            </a:r>
            <a:r>
              <a:rPr lang="en-GB" sz="24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But, the </a:t>
            </a:r>
            <a:r>
              <a:rPr lang="en-GB" sz="2400" b="1" dirty="0">
                <a:solidFill>
                  <a:srgbClr val="660033"/>
                </a:solidFill>
                <a:latin typeface="Times New Roman" panose="02020603050405020304" pitchFamily="18" charset="0"/>
                <a:cs typeface="Times New Roman" panose="02020603050405020304" pitchFamily="18" charset="0"/>
              </a:rPr>
              <a:t>attributes</a:t>
            </a:r>
            <a:r>
              <a:rPr lang="en-GB" sz="2400" dirty="0">
                <a:latin typeface="Times New Roman" panose="02020603050405020304" pitchFamily="18" charset="0"/>
                <a:cs typeface="Times New Roman" panose="02020603050405020304" pitchFamily="18" charset="0"/>
              </a:rPr>
              <a:t> of </a:t>
            </a:r>
            <a:r>
              <a:rPr lang="en-GB" sz="2400" b="1" dirty="0">
                <a:solidFill>
                  <a:srgbClr val="660033"/>
                </a:solidFill>
                <a:latin typeface="Times New Roman" panose="02020603050405020304" pitchFamily="18" charset="0"/>
                <a:cs typeface="Times New Roman" panose="02020603050405020304" pitchFamily="18" charset="0"/>
              </a:rPr>
              <a:t>weak</a:t>
            </a:r>
            <a:r>
              <a:rPr lang="en-GB" sz="2400" dirty="0">
                <a:latin typeface="Times New Roman" panose="02020603050405020304" pitchFamily="18" charset="0"/>
                <a:cs typeface="Times New Roman" panose="02020603050405020304" pitchFamily="18" charset="0"/>
              </a:rPr>
              <a:t> </a:t>
            </a:r>
            <a:r>
              <a:rPr lang="en-GB" sz="2400" b="1" dirty="0">
                <a:solidFill>
                  <a:srgbClr val="660033"/>
                </a:solidFill>
                <a:latin typeface="Times New Roman" panose="02020603050405020304" pitchFamily="18" charset="0"/>
                <a:cs typeface="Times New Roman" panose="02020603050405020304" pitchFamily="18" charset="0"/>
              </a:rPr>
              <a:t>entity</a:t>
            </a:r>
            <a:r>
              <a:rPr lang="en-GB" sz="2400" dirty="0">
                <a:latin typeface="Times New Roman" panose="02020603050405020304" pitchFamily="18" charset="0"/>
                <a:cs typeface="Times New Roman" panose="02020603050405020304" pitchFamily="18" charset="0"/>
              </a:rPr>
              <a:t> </a:t>
            </a:r>
            <a:r>
              <a:rPr lang="en-GB" sz="2400" b="1" dirty="0">
                <a:solidFill>
                  <a:srgbClr val="660033"/>
                </a:solidFill>
                <a:latin typeface="Times New Roman" panose="02020603050405020304" pitchFamily="18" charset="0"/>
                <a:cs typeface="Times New Roman" panose="02020603050405020304" pitchFamily="18" charset="0"/>
              </a:rPr>
              <a:t>set</a:t>
            </a:r>
            <a:r>
              <a:rPr lang="en-GB" sz="2400" dirty="0">
                <a:latin typeface="Times New Roman" panose="02020603050405020304" pitchFamily="18" charset="0"/>
                <a:cs typeface="Times New Roman" panose="02020603050405020304" pitchFamily="18" charset="0"/>
              </a:rPr>
              <a:t> are </a:t>
            </a:r>
            <a:r>
              <a:rPr lang="en-GB" sz="2400" b="1" dirty="0">
                <a:latin typeface="Times New Roman" panose="02020603050405020304" pitchFamily="18" charset="0"/>
                <a:cs typeface="Times New Roman" panose="02020603050405020304" pitchFamily="18" charset="0"/>
              </a:rPr>
              <a:t>underlined</a:t>
            </a:r>
            <a:r>
              <a:rPr lang="en-GB" sz="2400" dirty="0">
                <a:latin typeface="Times New Roman" panose="02020603050405020304" pitchFamily="18" charset="0"/>
                <a:cs typeface="Times New Roman" panose="02020603050405020304" pitchFamily="18" charset="0"/>
              </a:rPr>
              <a:t> with the </a:t>
            </a:r>
            <a:r>
              <a:rPr lang="en-GB" sz="2400" b="1" dirty="0">
                <a:solidFill>
                  <a:srgbClr val="6600CC"/>
                </a:solidFill>
                <a:latin typeface="Times New Roman" panose="02020603050405020304" pitchFamily="18" charset="0"/>
                <a:cs typeface="Times New Roman" panose="02020603050405020304" pitchFamily="18" charset="0"/>
              </a:rPr>
              <a:t>dashed line</a:t>
            </a:r>
            <a:r>
              <a:rPr lang="en-GB" sz="24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The </a:t>
            </a:r>
            <a:r>
              <a:rPr lang="en-GB" sz="2400" b="1" dirty="0">
                <a:latin typeface="Times New Roman" panose="02020603050405020304" pitchFamily="18" charset="0"/>
                <a:cs typeface="Times New Roman" panose="02020603050405020304" pitchFamily="18" charset="0"/>
              </a:rPr>
              <a:t>relationship</a:t>
            </a:r>
            <a:r>
              <a:rPr lang="en-GB" sz="2400" dirty="0">
                <a:latin typeface="Times New Roman" panose="02020603050405020304" pitchFamily="18" charset="0"/>
                <a:cs typeface="Times New Roman" panose="02020603050405020304" pitchFamily="18" charset="0"/>
              </a:rPr>
              <a:t> of a </a:t>
            </a:r>
            <a:r>
              <a:rPr lang="en-GB" sz="2400" b="1" dirty="0">
                <a:solidFill>
                  <a:srgbClr val="6600CC"/>
                </a:solidFill>
                <a:latin typeface="Times New Roman" panose="02020603050405020304" pitchFamily="18" charset="0"/>
                <a:cs typeface="Times New Roman" panose="02020603050405020304" pitchFamily="18" charset="0"/>
              </a:rPr>
              <a:t>weak</a:t>
            </a:r>
            <a:r>
              <a:rPr lang="en-GB" sz="2400" dirty="0">
                <a:latin typeface="Times New Roman" panose="02020603050405020304" pitchFamily="18" charset="0"/>
                <a:cs typeface="Times New Roman" panose="02020603050405020304" pitchFamily="18" charset="0"/>
              </a:rPr>
              <a:t> </a:t>
            </a:r>
            <a:r>
              <a:rPr lang="en-GB" sz="2400" b="1" dirty="0">
                <a:solidFill>
                  <a:srgbClr val="6600CC"/>
                </a:solidFill>
                <a:latin typeface="Times New Roman" panose="02020603050405020304" pitchFamily="18" charset="0"/>
                <a:cs typeface="Times New Roman" panose="02020603050405020304" pitchFamily="18" charset="0"/>
              </a:rPr>
              <a:t>entity</a:t>
            </a:r>
            <a:r>
              <a:rPr lang="en-GB" sz="2400" dirty="0">
                <a:latin typeface="Times New Roman" panose="02020603050405020304" pitchFamily="18" charset="0"/>
                <a:cs typeface="Times New Roman" panose="02020603050405020304" pitchFamily="18" charset="0"/>
              </a:rPr>
              <a:t> </a:t>
            </a:r>
            <a:r>
              <a:rPr lang="en-GB" sz="2400" b="1" dirty="0">
                <a:solidFill>
                  <a:srgbClr val="6600CC"/>
                </a:solidFill>
                <a:latin typeface="Times New Roman" panose="02020603050405020304" pitchFamily="18" charset="0"/>
                <a:cs typeface="Times New Roman" panose="02020603050405020304" pitchFamily="18" charset="0"/>
              </a:rPr>
              <a:t>set</a:t>
            </a:r>
            <a:r>
              <a:rPr lang="en-GB" sz="2400" dirty="0">
                <a:latin typeface="Times New Roman" panose="02020603050405020304" pitchFamily="18" charset="0"/>
                <a:cs typeface="Times New Roman" panose="02020603050405020304" pitchFamily="18" charset="0"/>
              </a:rPr>
              <a:t> and </a:t>
            </a:r>
            <a:r>
              <a:rPr lang="en-GB" sz="2400" b="1" dirty="0">
                <a:solidFill>
                  <a:srgbClr val="FF0000"/>
                </a:solidFill>
                <a:latin typeface="Times New Roman" panose="02020603050405020304" pitchFamily="18" charset="0"/>
                <a:cs typeface="Times New Roman" panose="02020603050405020304" pitchFamily="18" charset="0"/>
              </a:rPr>
              <a:t>strong</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entity</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set</a:t>
            </a:r>
            <a:r>
              <a:rPr lang="en-GB" sz="2400" dirty="0">
                <a:latin typeface="Times New Roman" panose="02020603050405020304" pitchFamily="18" charset="0"/>
                <a:cs typeface="Times New Roman" panose="02020603050405020304" pitchFamily="18" charset="0"/>
              </a:rPr>
              <a:t> is shown with the </a:t>
            </a:r>
            <a:r>
              <a:rPr lang="en-GB" sz="2400" b="1" dirty="0">
                <a:latin typeface="Times New Roman" panose="02020603050405020304" pitchFamily="18" charset="0"/>
                <a:cs typeface="Times New Roman" panose="02020603050405020304" pitchFamily="18" charset="0"/>
              </a:rPr>
              <a:t>double diamond</a:t>
            </a:r>
            <a:r>
              <a:rPr lang="en-GB" sz="2400" dirty="0">
                <a:latin typeface="Times New Roman" panose="02020603050405020304" pitchFamily="18" charset="0"/>
                <a:cs typeface="Times New Roman" panose="02020603050405020304" pitchFamily="18" charset="0"/>
              </a:rPr>
              <a:t> as shown in the figure above:</a:t>
            </a:r>
          </a:p>
        </p:txBody>
      </p:sp>
      <p:sp>
        <p:nvSpPr>
          <p:cNvPr id="4" name="Slide Number Placeholder 3"/>
          <p:cNvSpPr>
            <a:spLocks noGrp="1"/>
          </p:cNvSpPr>
          <p:nvPr>
            <p:ph type="sldNum" sz="quarter" idx="12"/>
          </p:nvPr>
        </p:nvSpPr>
        <p:spPr/>
        <p:txBody>
          <a:bodyPr/>
          <a:lstStyle/>
          <a:p>
            <a:fld id="{B1425EC7-0A61-4F27-A72D-EAE5D0C457C9}" type="slidenum">
              <a:rPr lang="en-GB" smtClean="0"/>
              <a:t>58</a:t>
            </a:fld>
            <a:endParaRPr lang="en-GB"/>
          </a:p>
        </p:txBody>
      </p:sp>
      <p:pic>
        <p:nvPicPr>
          <p:cNvPr id="5" name="Picture 4"/>
          <p:cNvPicPr>
            <a:picLocks noChangeAspect="1"/>
          </p:cNvPicPr>
          <p:nvPr/>
        </p:nvPicPr>
        <p:blipFill>
          <a:blip r:embed="rId2"/>
          <a:stretch>
            <a:fillRect/>
          </a:stretch>
        </p:blipFill>
        <p:spPr>
          <a:xfrm>
            <a:off x="3566432" y="2498725"/>
            <a:ext cx="5915025" cy="2266950"/>
          </a:xfrm>
          <a:prstGeom prst="rect">
            <a:avLst/>
          </a:prstGeom>
        </p:spPr>
      </p:pic>
    </p:spTree>
    <p:extLst>
      <p:ext uri="{BB962C8B-B14F-4D97-AF65-F5344CB8AC3E}">
        <p14:creationId xmlns:p14="http://schemas.microsoft.com/office/powerpoint/2010/main" val="33411993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000000"/>
                </a:solidFill>
                <a:latin typeface="Times New Roman" pitchFamily="18" charset="0"/>
                <a:cs typeface="Arial" charset="0"/>
              </a:defRPr>
            </a:lvl1pPr>
            <a:lvl2pPr marL="742950" indent="-285750" eaLnBrk="0" hangingPunct="0">
              <a:defRPr sz="2000">
                <a:solidFill>
                  <a:srgbClr val="000000"/>
                </a:solidFill>
                <a:latin typeface="Times New Roman" pitchFamily="18" charset="0"/>
                <a:cs typeface="Arial" charset="0"/>
              </a:defRPr>
            </a:lvl2pPr>
            <a:lvl3pPr marL="1143000" indent="-228600" eaLnBrk="0" hangingPunct="0">
              <a:defRPr sz="2000">
                <a:solidFill>
                  <a:srgbClr val="000000"/>
                </a:solidFill>
                <a:latin typeface="Times New Roman" pitchFamily="18" charset="0"/>
                <a:cs typeface="Arial" charset="0"/>
              </a:defRPr>
            </a:lvl3pPr>
            <a:lvl4pPr marL="1600200" indent="-228600" eaLnBrk="0" hangingPunct="0">
              <a:defRPr sz="2000">
                <a:solidFill>
                  <a:srgbClr val="000000"/>
                </a:solidFill>
                <a:latin typeface="Times New Roman" pitchFamily="18" charset="0"/>
                <a:cs typeface="Arial" charset="0"/>
              </a:defRPr>
            </a:lvl4pPr>
            <a:lvl5pPr marL="2057400" indent="-228600" eaLnBrk="0" hangingPunct="0">
              <a:defRPr sz="2000">
                <a:solidFill>
                  <a:srgbClr val="000000"/>
                </a:solidFill>
                <a:latin typeface="Times New Roman" pitchFamily="18" charset="0"/>
                <a:cs typeface="Arial" charset="0"/>
              </a:defRPr>
            </a:lvl5pPr>
            <a:lvl6pPr marL="2514600" indent="-228600" algn="r" eaLnBrk="0" fontAlgn="base" hangingPunct="0">
              <a:spcBef>
                <a:spcPct val="0"/>
              </a:spcBef>
              <a:spcAft>
                <a:spcPct val="0"/>
              </a:spcAft>
              <a:defRPr sz="2000">
                <a:solidFill>
                  <a:srgbClr val="000000"/>
                </a:solidFill>
                <a:latin typeface="Times New Roman" pitchFamily="18" charset="0"/>
                <a:cs typeface="Arial" charset="0"/>
              </a:defRPr>
            </a:lvl6pPr>
            <a:lvl7pPr marL="2971800" indent="-228600" algn="r" eaLnBrk="0" fontAlgn="base" hangingPunct="0">
              <a:spcBef>
                <a:spcPct val="0"/>
              </a:spcBef>
              <a:spcAft>
                <a:spcPct val="0"/>
              </a:spcAft>
              <a:defRPr sz="2000">
                <a:solidFill>
                  <a:srgbClr val="000000"/>
                </a:solidFill>
                <a:latin typeface="Times New Roman" pitchFamily="18" charset="0"/>
                <a:cs typeface="Arial" charset="0"/>
              </a:defRPr>
            </a:lvl7pPr>
            <a:lvl8pPr marL="3429000" indent="-228600" algn="r" eaLnBrk="0" fontAlgn="base" hangingPunct="0">
              <a:spcBef>
                <a:spcPct val="0"/>
              </a:spcBef>
              <a:spcAft>
                <a:spcPct val="0"/>
              </a:spcAft>
              <a:defRPr sz="2000">
                <a:solidFill>
                  <a:srgbClr val="000000"/>
                </a:solidFill>
                <a:latin typeface="Times New Roman" pitchFamily="18" charset="0"/>
                <a:cs typeface="Arial" charset="0"/>
              </a:defRPr>
            </a:lvl8pPr>
            <a:lvl9pPr marL="3886200" indent="-228600" algn="r" eaLnBrk="0" fontAlgn="base" hangingPunct="0">
              <a:spcBef>
                <a:spcPct val="0"/>
              </a:spcBef>
              <a:spcAft>
                <a:spcPct val="0"/>
              </a:spcAft>
              <a:defRPr sz="2000">
                <a:solidFill>
                  <a:srgbClr val="000000"/>
                </a:solidFill>
                <a:latin typeface="Times New Roman" pitchFamily="18" charset="0"/>
                <a:cs typeface="Arial" charset="0"/>
              </a:defRPr>
            </a:lvl9pPr>
          </a:lstStyle>
          <a:p>
            <a:pPr eaLnBrk="1" hangingPunct="1"/>
            <a:fld id="{A99375C8-9120-458D-A53B-787652EBF43D}" type="slidenum">
              <a:rPr lang="en-US" sz="1400">
                <a:solidFill>
                  <a:schemeClr val="bg2"/>
                </a:solidFill>
                <a:latin typeface="Arial" charset="0"/>
              </a:rPr>
              <a:pPr eaLnBrk="1" hangingPunct="1"/>
              <a:t>59</a:t>
            </a:fld>
            <a:endParaRPr lang="en-US" sz="1400">
              <a:solidFill>
                <a:schemeClr val="bg2"/>
              </a:solidFill>
              <a:latin typeface="Arial" charset="0"/>
            </a:endParaRPr>
          </a:p>
        </p:txBody>
      </p:sp>
      <p:sp>
        <p:nvSpPr>
          <p:cNvPr id="40963" name="Rectangle 2"/>
          <p:cNvSpPr>
            <a:spLocks noGrp="1" noChangeArrowheads="1"/>
          </p:cNvSpPr>
          <p:nvPr>
            <p:ph type="title"/>
          </p:nvPr>
        </p:nvSpPr>
        <p:spPr>
          <a:xfrm>
            <a:off x="1981200" y="0"/>
            <a:ext cx="8229600" cy="420914"/>
          </a:xfrm>
        </p:spPr>
        <p:txBody>
          <a:bodyPr>
            <a:noAutofit/>
          </a:bodyPr>
          <a:lstStyle/>
          <a:p>
            <a:pPr algn="ctr"/>
            <a:r>
              <a:rPr lang="en-US" sz="2800" b="1" dirty="0">
                <a:solidFill>
                  <a:srgbClr val="FF0000"/>
                </a:solidFill>
                <a:latin typeface="Times New Roman" pitchFamily="18" charset="0"/>
                <a:cs typeface="Times New Roman" pitchFamily="18" charset="0"/>
              </a:rPr>
              <a:t>3.7. Associative Entities</a:t>
            </a:r>
          </a:p>
        </p:txBody>
      </p:sp>
      <p:sp>
        <p:nvSpPr>
          <p:cNvPr id="40964" name="Rectangle 3"/>
          <p:cNvSpPr>
            <a:spLocks noGrp="1" noChangeArrowheads="1"/>
          </p:cNvSpPr>
          <p:nvPr>
            <p:ph type="body" idx="1"/>
          </p:nvPr>
        </p:nvSpPr>
        <p:spPr>
          <a:xfrm>
            <a:off x="0" y="304800"/>
            <a:ext cx="12192000" cy="6553200"/>
          </a:xfrm>
        </p:spPr>
        <p:txBody>
          <a:bodyPr>
            <a:noAutofit/>
          </a:bodyPr>
          <a:lstStyle/>
          <a:p>
            <a:pPr algn="just">
              <a:lnSpc>
                <a:spcPct val="150000"/>
              </a:lnSpc>
              <a:spcBef>
                <a:spcPts val="0"/>
              </a:spcBef>
              <a:buFont typeface="Wingdings" pitchFamily="2" charset="2"/>
              <a:buChar char="§"/>
            </a:pPr>
            <a:r>
              <a:rPr lang="en-GB" sz="2700" dirty="0">
                <a:latin typeface="Times New Roman" panose="02020603050405020304" pitchFamily="18" charset="0"/>
                <a:cs typeface="Times New Roman" panose="02020603050405020304" pitchFamily="18" charset="0"/>
              </a:rPr>
              <a:t>An </a:t>
            </a:r>
            <a:r>
              <a:rPr lang="en-GB" sz="2700" b="1" dirty="0">
                <a:solidFill>
                  <a:srgbClr val="6600CC"/>
                </a:solidFill>
                <a:latin typeface="Times New Roman" panose="02020603050405020304" pitchFamily="18" charset="0"/>
                <a:cs typeface="Times New Roman" panose="02020603050405020304" pitchFamily="18" charset="0"/>
              </a:rPr>
              <a:t>associative entity </a:t>
            </a:r>
            <a:r>
              <a:rPr lang="en-GB" sz="2700" dirty="0">
                <a:latin typeface="Times New Roman" panose="02020603050405020304" pitchFamily="18" charset="0"/>
                <a:cs typeface="Times New Roman" panose="02020603050405020304" pitchFamily="18" charset="0"/>
              </a:rPr>
              <a:t>is a term used in </a:t>
            </a:r>
            <a:r>
              <a:rPr lang="en-GB" sz="2700" b="1" dirty="0">
                <a:solidFill>
                  <a:srgbClr val="6600CC"/>
                </a:solidFill>
                <a:latin typeface="Times New Roman" panose="02020603050405020304" pitchFamily="18" charset="0"/>
                <a:cs typeface="Times New Roman" panose="02020603050405020304" pitchFamily="18" charset="0"/>
              </a:rPr>
              <a:t>relational</a:t>
            </a:r>
            <a:r>
              <a:rPr lang="en-GB" sz="2700" b="1" dirty="0">
                <a:latin typeface="Times New Roman" panose="02020603050405020304" pitchFamily="18" charset="0"/>
                <a:cs typeface="Times New Roman" panose="02020603050405020304" pitchFamily="18" charset="0"/>
              </a:rPr>
              <a:t> </a:t>
            </a:r>
            <a:r>
              <a:rPr lang="en-GB" sz="2700" dirty="0">
                <a:latin typeface="Times New Roman" panose="02020603050405020304" pitchFamily="18" charset="0"/>
                <a:cs typeface="Times New Roman" panose="02020603050405020304" pitchFamily="18" charset="0"/>
              </a:rPr>
              <a:t>and</a:t>
            </a:r>
            <a:r>
              <a:rPr lang="en-GB" sz="2700" b="1" dirty="0">
                <a:latin typeface="Times New Roman" panose="02020603050405020304" pitchFamily="18" charset="0"/>
                <a:cs typeface="Times New Roman" panose="02020603050405020304" pitchFamily="18" charset="0"/>
              </a:rPr>
              <a:t> </a:t>
            </a:r>
            <a:r>
              <a:rPr lang="en-GB" sz="2700" b="1" dirty="0">
                <a:solidFill>
                  <a:srgbClr val="6600CC"/>
                </a:solidFill>
                <a:latin typeface="Times New Roman" panose="02020603050405020304" pitchFamily="18" charset="0"/>
                <a:cs typeface="Times New Roman" panose="02020603050405020304" pitchFamily="18" charset="0"/>
              </a:rPr>
              <a:t>entity–relationship</a:t>
            </a:r>
            <a:r>
              <a:rPr lang="en-GB" sz="2700" b="1" dirty="0">
                <a:latin typeface="Times New Roman" panose="02020603050405020304" pitchFamily="18" charset="0"/>
                <a:cs typeface="Times New Roman" panose="02020603050405020304" pitchFamily="18" charset="0"/>
              </a:rPr>
              <a:t> </a:t>
            </a:r>
            <a:r>
              <a:rPr lang="en-GB" sz="2700" dirty="0">
                <a:latin typeface="Times New Roman" panose="02020603050405020304" pitchFamily="18" charset="0"/>
                <a:cs typeface="Times New Roman" panose="02020603050405020304" pitchFamily="18" charset="0"/>
              </a:rPr>
              <a:t>theory.</a:t>
            </a:r>
          </a:p>
          <a:p>
            <a:pPr algn="just">
              <a:lnSpc>
                <a:spcPct val="150000"/>
              </a:lnSpc>
              <a:spcBef>
                <a:spcPts val="0"/>
              </a:spcBef>
              <a:buFont typeface="Wingdings" pitchFamily="2" charset="2"/>
              <a:buChar char="§"/>
            </a:pPr>
            <a:r>
              <a:rPr lang="en-GB" sz="2700" dirty="0">
                <a:latin typeface="Times New Roman" panose="02020603050405020304" pitchFamily="18" charset="0"/>
                <a:cs typeface="Times New Roman" panose="02020603050405020304" pitchFamily="18" charset="0"/>
              </a:rPr>
              <a:t>A </a:t>
            </a:r>
            <a:r>
              <a:rPr lang="en-GB" sz="2700" b="1" dirty="0">
                <a:solidFill>
                  <a:srgbClr val="FF0000"/>
                </a:solidFill>
                <a:latin typeface="Times New Roman" panose="02020603050405020304" pitchFamily="18" charset="0"/>
                <a:cs typeface="Times New Roman" panose="02020603050405020304" pitchFamily="18" charset="0"/>
              </a:rPr>
              <a:t>relational database </a:t>
            </a:r>
            <a:r>
              <a:rPr lang="en-GB" sz="2700" dirty="0">
                <a:latin typeface="Times New Roman" panose="02020603050405020304" pitchFamily="18" charset="0"/>
                <a:cs typeface="Times New Roman" panose="02020603050405020304" pitchFamily="18" charset="0"/>
              </a:rPr>
              <a:t>requires the </a:t>
            </a:r>
            <a:r>
              <a:rPr lang="en-GB" sz="2700" b="1" dirty="0">
                <a:latin typeface="Times New Roman" panose="02020603050405020304" pitchFamily="18" charset="0"/>
                <a:cs typeface="Times New Roman" panose="02020603050405020304" pitchFamily="18" charset="0"/>
              </a:rPr>
              <a:t>implementation</a:t>
            </a:r>
            <a:r>
              <a:rPr lang="en-GB" sz="2700" dirty="0">
                <a:latin typeface="Times New Roman" panose="02020603050405020304" pitchFamily="18" charset="0"/>
                <a:cs typeface="Times New Roman" panose="02020603050405020304" pitchFamily="18" charset="0"/>
              </a:rPr>
              <a:t> of a </a:t>
            </a:r>
            <a:r>
              <a:rPr lang="en-GB" sz="2700" b="1" dirty="0">
                <a:solidFill>
                  <a:srgbClr val="0000CC"/>
                </a:solidFill>
                <a:latin typeface="Times New Roman" panose="02020603050405020304" pitchFamily="18" charset="0"/>
                <a:cs typeface="Times New Roman" panose="02020603050405020304" pitchFamily="18" charset="0"/>
              </a:rPr>
              <a:t>base relation (or base table)</a:t>
            </a:r>
            <a:r>
              <a:rPr lang="en-GB" sz="2700" dirty="0">
                <a:latin typeface="Times New Roman" panose="02020603050405020304" pitchFamily="18" charset="0"/>
                <a:cs typeface="Times New Roman" panose="02020603050405020304" pitchFamily="18" charset="0"/>
              </a:rPr>
              <a:t> to resolve </a:t>
            </a:r>
            <a:r>
              <a:rPr lang="en-GB" sz="2700" b="1" dirty="0">
                <a:latin typeface="Times New Roman" panose="02020603050405020304" pitchFamily="18" charset="0"/>
                <a:cs typeface="Times New Roman" panose="02020603050405020304" pitchFamily="18" charset="0"/>
              </a:rPr>
              <a:t>many-to-many relationships</a:t>
            </a:r>
            <a:r>
              <a:rPr lang="en-GB" sz="27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itchFamily="2" charset="2"/>
              <a:buChar char="§"/>
            </a:pPr>
            <a:r>
              <a:rPr lang="en-GB" sz="2700" dirty="0">
                <a:latin typeface="Times New Roman" panose="02020603050405020304" pitchFamily="18" charset="0"/>
                <a:cs typeface="Times New Roman" panose="02020603050405020304" pitchFamily="18" charset="0"/>
              </a:rPr>
              <a:t>A </a:t>
            </a:r>
            <a:r>
              <a:rPr lang="en-GB" sz="2700" b="1" dirty="0">
                <a:solidFill>
                  <a:srgbClr val="660033"/>
                </a:solidFill>
                <a:latin typeface="Times New Roman" panose="02020603050405020304" pitchFamily="18" charset="0"/>
                <a:cs typeface="Times New Roman" panose="02020603050405020304" pitchFamily="18" charset="0"/>
              </a:rPr>
              <a:t>base relation </a:t>
            </a:r>
            <a:r>
              <a:rPr lang="en-GB" sz="2700" dirty="0">
                <a:latin typeface="Times New Roman" panose="02020603050405020304" pitchFamily="18" charset="0"/>
                <a:cs typeface="Times New Roman" panose="02020603050405020304" pitchFamily="18" charset="0"/>
              </a:rPr>
              <a:t>representing this kind of </a:t>
            </a:r>
            <a:r>
              <a:rPr lang="en-GB" sz="2700" b="1" dirty="0">
                <a:latin typeface="Times New Roman" panose="02020603050405020304" pitchFamily="18" charset="0"/>
                <a:cs typeface="Times New Roman" panose="02020603050405020304" pitchFamily="18" charset="0"/>
              </a:rPr>
              <a:t>entity</a:t>
            </a:r>
            <a:r>
              <a:rPr lang="en-GB" sz="2700" dirty="0">
                <a:latin typeface="Times New Roman" panose="02020603050405020304" pitchFamily="18" charset="0"/>
                <a:cs typeface="Times New Roman" panose="02020603050405020304" pitchFamily="18" charset="0"/>
              </a:rPr>
              <a:t> is called, </a:t>
            </a:r>
            <a:r>
              <a:rPr lang="en-GB" sz="2700" b="1" dirty="0">
                <a:latin typeface="Times New Roman" panose="02020603050405020304" pitchFamily="18" charset="0"/>
                <a:cs typeface="Times New Roman" panose="02020603050405020304" pitchFamily="18" charset="0"/>
              </a:rPr>
              <a:t>informally</a:t>
            </a:r>
            <a:r>
              <a:rPr lang="en-GB" sz="2700" dirty="0">
                <a:latin typeface="Times New Roman" panose="02020603050405020304" pitchFamily="18" charset="0"/>
                <a:cs typeface="Times New Roman" panose="02020603050405020304" pitchFamily="18" charset="0"/>
              </a:rPr>
              <a:t>, an </a:t>
            </a:r>
            <a:r>
              <a:rPr lang="en-GB" sz="2700" b="1" dirty="0">
                <a:solidFill>
                  <a:srgbClr val="0000CC"/>
                </a:solidFill>
                <a:latin typeface="Times New Roman" panose="02020603050405020304" pitchFamily="18" charset="0"/>
                <a:cs typeface="Times New Roman" panose="02020603050405020304" pitchFamily="18" charset="0"/>
              </a:rPr>
              <a:t>associative</a:t>
            </a:r>
            <a:r>
              <a:rPr lang="en-GB" sz="2700" dirty="0">
                <a:latin typeface="Times New Roman" panose="02020603050405020304" pitchFamily="18" charset="0"/>
                <a:cs typeface="Times New Roman" panose="02020603050405020304" pitchFamily="18" charset="0"/>
              </a:rPr>
              <a:t> </a:t>
            </a:r>
            <a:r>
              <a:rPr lang="en-GB" sz="2700" b="1" dirty="0">
                <a:solidFill>
                  <a:srgbClr val="0000CC"/>
                </a:solidFill>
                <a:latin typeface="Times New Roman" panose="02020603050405020304" pitchFamily="18" charset="0"/>
                <a:cs typeface="Times New Roman" panose="02020603050405020304" pitchFamily="18" charset="0"/>
              </a:rPr>
              <a:t>table</a:t>
            </a:r>
            <a:r>
              <a:rPr lang="en-GB" sz="27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itchFamily="2" charset="2"/>
              <a:buChar char="§"/>
            </a:pPr>
            <a:r>
              <a:rPr lang="en-GB" sz="2700" b="1" dirty="0">
                <a:solidFill>
                  <a:srgbClr val="FF0000"/>
                </a:solidFill>
                <a:latin typeface="Times New Roman" panose="02020603050405020304" pitchFamily="18" charset="0"/>
                <a:cs typeface="Times New Roman" panose="02020603050405020304" pitchFamily="18" charset="0"/>
              </a:rPr>
              <a:t>Associative entities</a:t>
            </a:r>
            <a:r>
              <a:rPr lang="en-GB" sz="2700" dirty="0">
                <a:latin typeface="Times New Roman" panose="02020603050405020304" pitchFamily="18" charset="0"/>
                <a:cs typeface="Times New Roman" panose="02020603050405020304" pitchFamily="18" charset="0"/>
              </a:rPr>
              <a:t> are </a:t>
            </a:r>
            <a:r>
              <a:rPr lang="en-GB" sz="2700" b="1" dirty="0">
                <a:latin typeface="Times New Roman" panose="02020603050405020304" pitchFamily="18" charset="0"/>
                <a:cs typeface="Times New Roman" panose="02020603050405020304" pitchFamily="18" charset="0"/>
              </a:rPr>
              <a:t>connections</a:t>
            </a:r>
            <a:r>
              <a:rPr lang="en-GB" sz="2700" dirty="0">
                <a:latin typeface="Times New Roman" panose="02020603050405020304" pitchFamily="18" charset="0"/>
                <a:cs typeface="Times New Roman" panose="02020603050405020304" pitchFamily="18" charset="0"/>
              </a:rPr>
              <a:t> that describe a </a:t>
            </a:r>
            <a:r>
              <a:rPr lang="en-GB" sz="2700" b="1" dirty="0">
                <a:latin typeface="Times New Roman" panose="02020603050405020304" pitchFamily="18" charset="0"/>
                <a:cs typeface="Times New Roman" panose="02020603050405020304" pitchFamily="18" charset="0"/>
              </a:rPr>
              <a:t>relationship</a:t>
            </a:r>
            <a:r>
              <a:rPr lang="en-GB" sz="2700" dirty="0">
                <a:latin typeface="Times New Roman" panose="02020603050405020304" pitchFamily="18" charset="0"/>
                <a:cs typeface="Times New Roman" panose="02020603050405020304" pitchFamily="18" charset="0"/>
              </a:rPr>
              <a:t> between </a:t>
            </a:r>
            <a:r>
              <a:rPr lang="en-GB" sz="2700" b="1" dirty="0">
                <a:solidFill>
                  <a:srgbClr val="6600CC"/>
                </a:solidFill>
                <a:latin typeface="Times New Roman" panose="02020603050405020304" pitchFamily="18" charset="0"/>
                <a:cs typeface="Times New Roman" panose="02020603050405020304" pitchFamily="18" charset="0"/>
              </a:rPr>
              <a:t>two</a:t>
            </a:r>
            <a:r>
              <a:rPr lang="en-GB" sz="2700" dirty="0">
                <a:latin typeface="Times New Roman" panose="02020603050405020304" pitchFamily="18" charset="0"/>
                <a:cs typeface="Times New Roman" panose="02020603050405020304" pitchFamily="18" charset="0"/>
              </a:rPr>
              <a:t> </a:t>
            </a:r>
            <a:r>
              <a:rPr lang="en-GB" sz="2700" b="1" dirty="0">
                <a:solidFill>
                  <a:srgbClr val="6600CC"/>
                </a:solidFill>
                <a:latin typeface="Times New Roman" panose="02020603050405020304" pitchFamily="18" charset="0"/>
                <a:cs typeface="Times New Roman" panose="02020603050405020304" pitchFamily="18" charset="0"/>
              </a:rPr>
              <a:t>different</a:t>
            </a:r>
            <a:r>
              <a:rPr lang="en-GB" sz="2700" dirty="0">
                <a:latin typeface="Times New Roman" panose="02020603050405020304" pitchFamily="18" charset="0"/>
                <a:cs typeface="Times New Roman" panose="02020603050405020304" pitchFamily="18" charset="0"/>
              </a:rPr>
              <a:t> </a:t>
            </a:r>
            <a:r>
              <a:rPr lang="en-GB" sz="2700" b="1" dirty="0">
                <a:solidFill>
                  <a:srgbClr val="6600CC"/>
                </a:solidFill>
                <a:latin typeface="Times New Roman" panose="02020603050405020304" pitchFamily="18" charset="0"/>
                <a:cs typeface="Times New Roman" panose="02020603050405020304" pitchFamily="18" charset="0"/>
              </a:rPr>
              <a:t>entities</a:t>
            </a:r>
            <a:r>
              <a:rPr lang="en-GB" sz="27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itchFamily="2" charset="2"/>
              <a:buChar char="§"/>
            </a:pPr>
            <a:r>
              <a:rPr lang="en-GB" sz="2700" dirty="0">
                <a:latin typeface="Times New Roman" panose="02020603050405020304" pitchFamily="18" charset="0"/>
                <a:cs typeface="Times New Roman" panose="02020603050405020304" pitchFamily="18" charset="0"/>
              </a:rPr>
              <a:t>These </a:t>
            </a:r>
            <a:r>
              <a:rPr lang="en-GB" sz="2700" b="1" dirty="0">
                <a:latin typeface="Times New Roman" panose="02020603050405020304" pitchFamily="18" charset="0"/>
                <a:cs typeface="Times New Roman" panose="02020603050405020304" pitchFamily="18" charset="0"/>
              </a:rPr>
              <a:t>entities</a:t>
            </a:r>
            <a:r>
              <a:rPr lang="en-GB" sz="2700" dirty="0">
                <a:latin typeface="Times New Roman" panose="02020603050405020304" pitchFamily="18" charset="0"/>
                <a:cs typeface="Times New Roman" panose="02020603050405020304" pitchFamily="18" charset="0"/>
              </a:rPr>
              <a:t> can have </a:t>
            </a:r>
            <a:r>
              <a:rPr lang="en-GB" sz="2700" b="1" dirty="0">
                <a:solidFill>
                  <a:srgbClr val="006600"/>
                </a:solidFill>
                <a:latin typeface="Times New Roman" panose="02020603050405020304" pitchFamily="18" charset="0"/>
                <a:cs typeface="Times New Roman" panose="02020603050405020304" pitchFamily="18" charset="0"/>
              </a:rPr>
              <a:t>many-to-many relationships</a:t>
            </a:r>
            <a:r>
              <a:rPr lang="en-GB" sz="2700" dirty="0">
                <a:latin typeface="Times New Roman" panose="02020603050405020304" pitchFamily="18" charset="0"/>
                <a:cs typeface="Times New Roman" panose="02020603050405020304" pitchFamily="18" charset="0"/>
              </a:rPr>
              <a:t>, meaning that </a:t>
            </a:r>
            <a:r>
              <a:rPr lang="en-GB" sz="2700" b="1" dirty="0">
                <a:solidFill>
                  <a:srgbClr val="0000CC"/>
                </a:solidFill>
                <a:latin typeface="Times New Roman" panose="02020603050405020304" pitchFamily="18" charset="0"/>
                <a:cs typeface="Times New Roman" panose="02020603050405020304" pitchFamily="18" charset="0"/>
              </a:rPr>
              <a:t>one</a:t>
            </a:r>
            <a:r>
              <a:rPr lang="en-GB" sz="2700" dirty="0">
                <a:latin typeface="Times New Roman" panose="02020603050405020304" pitchFamily="18" charset="0"/>
                <a:cs typeface="Times New Roman" panose="02020603050405020304" pitchFamily="18" charset="0"/>
              </a:rPr>
              <a:t> of the </a:t>
            </a:r>
            <a:r>
              <a:rPr lang="en-GB" sz="2700" b="1" dirty="0">
                <a:solidFill>
                  <a:srgbClr val="0000CC"/>
                </a:solidFill>
                <a:latin typeface="Times New Roman" panose="02020603050405020304" pitchFamily="18" charset="0"/>
                <a:cs typeface="Times New Roman" panose="02020603050405020304" pitchFamily="18" charset="0"/>
              </a:rPr>
              <a:t>associative</a:t>
            </a:r>
            <a:r>
              <a:rPr lang="en-GB" sz="2700" dirty="0">
                <a:latin typeface="Times New Roman" panose="02020603050405020304" pitchFamily="18" charset="0"/>
                <a:cs typeface="Times New Roman" panose="02020603050405020304" pitchFamily="18" charset="0"/>
              </a:rPr>
              <a:t> </a:t>
            </a:r>
            <a:r>
              <a:rPr lang="en-GB" sz="2700" b="1" dirty="0">
                <a:solidFill>
                  <a:srgbClr val="0000CC"/>
                </a:solidFill>
                <a:latin typeface="Times New Roman" panose="02020603050405020304" pitchFamily="18" charset="0"/>
                <a:cs typeface="Times New Roman" panose="02020603050405020304" pitchFamily="18" charset="0"/>
              </a:rPr>
              <a:t>entities</a:t>
            </a:r>
            <a:r>
              <a:rPr lang="en-GB" sz="2700" dirty="0">
                <a:latin typeface="Times New Roman" panose="02020603050405020304" pitchFamily="18" charset="0"/>
                <a:cs typeface="Times New Roman" panose="02020603050405020304" pitchFamily="18" charset="0"/>
              </a:rPr>
              <a:t> may have </a:t>
            </a:r>
            <a:r>
              <a:rPr lang="en-GB" sz="2700" b="1" dirty="0">
                <a:latin typeface="Times New Roman" panose="02020603050405020304" pitchFamily="18" charset="0"/>
                <a:cs typeface="Times New Roman" panose="02020603050405020304" pitchFamily="18" charset="0"/>
              </a:rPr>
              <a:t>multiple</a:t>
            </a:r>
            <a:r>
              <a:rPr lang="en-GB" sz="2700" dirty="0">
                <a:latin typeface="Times New Roman" panose="02020603050405020304" pitchFamily="18" charset="0"/>
                <a:cs typeface="Times New Roman" panose="02020603050405020304" pitchFamily="18" charset="0"/>
              </a:rPr>
              <a:t> </a:t>
            </a:r>
            <a:r>
              <a:rPr lang="en-GB" sz="2700" b="1" dirty="0">
                <a:latin typeface="Times New Roman" panose="02020603050405020304" pitchFamily="18" charset="0"/>
                <a:cs typeface="Times New Roman" panose="02020603050405020304" pitchFamily="18" charset="0"/>
              </a:rPr>
              <a:t>relationships</a:t>
            </a:r>
            <a:r>
              <a:rPr lang="en-GB" sz="2700" dirty="0">
                <a:latin typeface="Times New Roman" panose="02020603050405020304" pitchFamily="18" charset="0"/>
                <a:cs typeface="Times New Roman" panose="02020603050405020304" pitchFamily="18" charset="0"/>
              </a:rPr>
              <a:t> and </a:t>
            </a:r>
            <a:r>
              <a:rPr lang="en-GB" sz="2700" b="1" dirty="0">
                <a:solidFill>
                  <a:srgbClr val="FF0000"/>
                </a:solidFill>
                <a:latin typeface="Times New Roman" panose="02020603050405020304" pitchFamily="18" charset="0"/>
                <a:cs typeface="Times New Roman" panose="02020603050405020304" pitchFamily="18" charset="0"/>
              </a:rPr>
              <a:t>connections</a:t>
            </a:r>
            <a:r>
              <a:rPr lang="en-GB" sz="2700" dirty="0">
                <a:latin typeface="Times New Roman" panose="02020603050405020304" pitchFamily="18" charset="0"/>
                <a:cs typeface="Times New Roman" panose="02020603050405020304" pitchFamily="18" charset="0"/>
              </a:rPr>
              <a:t> to a </a:t>
            </a:r>
            <a:r>
              <a:rPr lang="en-GB" sz="2700" b="1" dirty="0">
                <a:solidFill>
                  <a:srgbClr val="FF0000"/>
                </a:solidFill>
                <a:latin typeface="Times New Roman" panose="02020603050405020304" pitchFamily="18" charset="0"/>
                <a:cs typeface="Times New Roman" panose="02020603050405020304" pitchFamily="18" charset="0"/>
              </a:rPr>
              <a:t>parent</a:t>
            </a:r>
            <a:r>
              <a:rPr lang="en-GB" sz="2700" dirty="0">
                <a:latin typeface="Times New Roman" panose="02020603050405020304" pitchFamily="18" charset="0"/>
                <a:cs typeface="Times New Roman" panose="02020603050405020304" pitchFamily="18" charset="0"/>
              </a:rPr>
              <a:t> or </a:t>
            </a:r>
            <a:r>
              <a:rPr lang="en-GB" sz="2700" b="1" dirty="0">
                <a:solidFill>
                  <a:srgbClr val="FF0000"/>
                </a:solidFill>
                <a:latin typeface="Times New Roman" panose="02020603050405020304" pitchFamily="18" charset="0"/>
                <a:cs typeface="Times New Roman" panose="02020603050405020304" pitchFamily="18" charset="0"/>
              </a:rPr>
              <a:t>child</a:t>
            </a:r>
            <a:r>
              <a:rPr lang="en-GB" sz="2700" dirty="0">
                <a:latin typeface="Times New Roman" panose="02020603050405020304" pitchFamily="18" charset="0"/>
                <a:cs typeface="Times New Roman" panose="02020603050405020304" pitchFamily="18" charset="0"/>
              </a:rPr>
              <a:t> </a:t>
            </a:r>
            <a:r>
              <a:rPr lang="en-GB" sz="2700" b="1" dirty="0">
                <a:solidFill>
                  <a:srgbClr val="FF0000"/>
                </a:solidFill>
                <a:latin typeface="Times New Roman" panose="02020603050405020304" pitchFamily="18" charset="0"/>
                <a:cs typeface="Times New Roman" panose="02020603050405020304" pitchFamily="18" charset="0"/>
              </a:rPr>
              <a:t>entity</a:t>
            </a:r>
            <a:r>
              <a:rPr lang="en-GB" sz="2700" dirty="0">
                <a:latin typeface="Times New Roman" panose="02020603050405020304" pitchFamily="18" charset="0"/>
                <a:cs typeface="Times New Roman" panose="02020603050405020304" pitchFamily="18" charset="0"/>
              </a:rPr>
              <a:t>.</a:t>
            </a:r>
          </a:p>
          <a:p>
            <a:pPr lvl="1" algn="just">
              <a:lnSpc>
                <a:spcPct val="150000"/>
              </a:lnSpc>
              <a:spcBef>
                <a:spcPts val="0"/>
              </a:spcBef>
            </a:pPr>
            <a:endParaRPr lang="en-US" sz="2700" dirty="0">
              <a:solidFill>
                <a:srgbClr val="000000"/>
              </a:solidFill>
              <a:latin typeface="Times New Roman" pitchFamily="18" charset="0"/>
              <a:cs typeface="Times New Roman" pitchFamily="18" charset="0"/>
            </a:endParaRPr>
          </a:p>
          <a:p>
            <a:pPr algn="just">
              <a:lnSpc>
                <a:spcPct val="150000"/>
              </a:lnSpc>
              <a:spcBef>
                <a:spcPts val="0"/>
              </a:spcBef>
            </a:pPr>
            <a:endParaRPr lang="en-US" sz="2700" dirty="0">
              <a:latin typeface="Times New Roman" pitchFamily="18" charset="0"/>
              <a:cs typeface="Times New Roman" pitchFamily="18" charset="0"/>
            </a:endParaRPr>
          </a:p>
          <a:p>
            <a:pPr algn="just">
              <a:lnSpc>
                <a:spcPct val="150000"/>
              </a:lnSpc>
              <a:spcBef>
                <a:spcPts val="0"/>
              </a:spcBef>
            </a:pPr>
            <a:endParaRPr lang="en-US" sz="2700" dirty="0">
              <a:latin typeface="Times New Roman" pitchFamily="18" charset="0"/>
              <a:cs typeface="Times New Roman" pitchFamily="18" charset="0"/>
            </a:endParaRPr>
          </a:p>
        </p:txBody>
      </p:sp>
    </p:spTree>
    <p:extLst>
      <p:ext uri="{BB962C8B-B14F-4D97-AF65-F5344CB8AC3E}">
        <p14:creationId xmlns:p14="http://schemas.microsoft.com/office/powerpoint/2010/main" val="1040282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420913"/>
          </a:xfrm>
        </p:spPr>
        <p:txBody>
          <a:bodyPr>
            <a:noAutofit/>
          </a:bodyPr>
          <a:lstStyle/>
          <a:p>
            <a:pPr algn="ctr">
              <a:lnSpc>
                <a:spcPct val="150000"/>
              </a:lnSpc>
              <a:spcBef>
                <a:spcPts val="0"/>
              </a:spcBef>
            </a:pPr>
            <a:r>
              <a:rPr lang="en-US" altLang="en-US" sz="2800" b="1" dirty="0">
                <a:solidFill>
                  <a:srgbClr val="FF0000"/>
                </a:solidFill>
                <a:latin typeface="Times New Roman" panose="02020603050405020304" pitchFamily="18" charset="0"/>
                <a:cs typeface="Times New Roman" panose="02020603050405020304" pitchFamily="18" charset="0"/>
              </a:rPr>
              <a:t>3.2 Conceptual Database Design-----</a:t>
            </a:r>
          </a:p>
        </p:txBody>
      </p:sp>
      <p:sp>
        <p:nvSpPr>
          <p:cNvPr id="3" name="Content Placeholder 2"/>
          <p:cNvSpPr>
            <a:spLocks noGrp="1"/>
          </p:cNvSpPr>
          <p:nvPr>
            <p:ph idx="1"/>
          </p:nvPr>
        </p:nvSpPr>
        <p:spPr>
          <a:xfrm>
            <a:off x="0" y="624114"/>
            <a:ext cx="12192000" cy="6371772"/>
          </a:xfrm>
        </p:spPr>
        <p:txBody>
          <a:bodyPr>
            <a:noAutofit/>
          </a:bodyPr>
          <a:lstStyle/>
          <a:p>
            <a:pPr algn="just">
              <a:lnSpc>
                <a:spcPct val="150000"/>
              </a:lnSpc>
              <a:spcBef>
                <a:spcPts val="0"/>
              </a:spcBef>
              <a:buFont typeface="Wingdings" pitchFamily="2" charset="2"/>
              <a:buChar char="Ø"/>
            </a:pPr>
            <a:r>
              <a:rPr lang="en-US" b="1" dirty="0">
                <a:solidFill>
                  <a:srgbClr val="0000FF"/>
                </a:solidFill>
                <a:latin typeface="Times New Roman" pitchFamily="18" charset="0"/>
                <a:cs typeface="Times New Roman" pitchFamily="18" charset="0"/>
              </a:rPr>
              <a:t>Questions </a:t>
            </a:r>
            <a:r>
              <a:rPr lang="en-US" dirty="0">
                <a:latin typeface="Times New Roman" pitchFamily="18" charset="0"/>
                <a:cs typeface="Times New Roman" pitchFamily="18" charset="0"/>
              </a:rPr>
              <a:t>that are </a:t>
            </a:r>
            <a:r>
              <a:rPr lang="en-US" b="1" dirty="0">
                <a:solidFill>
                  <a:srgbClr val="0000FF"/>
                </a:solidFill>
                <a:latin typeface="Times New Roman" pitchFamily="18" charset="0"/>
                <a:cs typeface="Times New Roman" pitchFamily="18" charset="0"/>
              </a:rPr>
              <a:t>addressed </a:t>
            </a:r>
            <a:r>
              <a:rPr lang="en-US" dirty="0">
                <a:latin typeface="Times New Roman" pitchFamily="18" charset="0"/>
                <a:cs typeface="Times New Roman" pitchFamily="18" charset="0"/>
              </a:rPr>
              <a:t>during</a:t>
            </a:r>
            <a:r>
              <a:rPr lang="en-US" b="1" dirty="0">
                <a:solidFill>
                  <a:srgbClr val="0000FF"/>
                </a:solidFill>
                <a:latin typeface="Times New Roman" pitchFamily="18" charset="0"/>
                <a:cs typeface="Times New Roman" pitchFamily="18" charset="0"/>
              </a:rPr>
              <a:t> conceptual design:</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What are the </a:t>
            </a:r>
            <a:r>
              <a:rPr lang="en-US" b="1" dirty="0">
                <a:solidFill>
                  <a:srgbClr val="0000FF"/>
                </a:solidFill>
                <a:latin typeface="Times New Roman" pitchFamily="18" charset="0"/>
                <a:cs typeface="Times New Roman" pitchFamily="18" charset="0"/>
              </a:rPr>
              <a:t>entities</a:t>
            </a:r>
            <a:r>
              <a:rPr lang="en-US" dirty="0">
                <a:latin typeface="Times New Roman" pitchFamily="18" charset="0"/>
                <a:cs typeface="Times New Roman" pitchFamily="18" charset="0"/>
              </a:rPr>
              <a:t> and </a:t>
            </a:r>
            <a:r>
              <a:rPr lang="en-US" b="1" dirty="0">
                <a:solidFill>
                  <a:srgbClr val="0000FF"/>
                </a:solidFill>
                <a:latin typeface="Times New Roman" pitchFamily="18" charset="0"/>
                <a:cs typeface="Times New Roman" pitchFamily="18" charset="0"/>
              </a:rPr>
              <a:t>relationships </a:t>
            </a:r>
            <a:r>
              <a:rPr lang="en-US" dirty="0">
                <a:latin typeface="Times New Roman" pitchFamily="18" charset="0"/>
                <a:cs typeface="Times New Roman" pitchFamily="18" charset="0"/>
              </a:rPr>
              <a:t>of</a:t>
            </a:r>
            <a:r>
              <a:rPr lang="en-US" b="1" dirty="0">
                <a:solidFill>
                  <a:srgbClr val="0000FF"/>
                </a:solidFill>
                <a:latin typeface="Times New Roman" pitchFamily="18" charset="0"/>
                <a:cs typeface="Times New Roman" pitchFamily="18" charset="0"/>
              </a:rPr>
              <a:t> </a:t>
            </a:r>
            <a:r>
              <a:rPr lang="en-US" dirty="0">
                <a:latin typeface="Times New Roman" pitchFamily="18" charset="0"/>
                <a:cs typeface="Times New Roman" pitchFamily="18" charset="0"/>
              </a:rPr>
              <a:t>interest?</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What </a:t>
            </a:r>
            <a:r>
              <a:rPr lang="en-US" b="1" dirty="0">
                <a:solidFill>
                  <a:srgbClr val="00B050"/>
                </a:solidFill>
                <a:latin typeface="Times New Roman" pitchFamily="18" charset="0"/>
                <a:cs typeface="Times New Roman" pitchFamily="18" charset="0"/>
              </a:rPr>
              <a:t>information </a:t>
            </a:r>
            <a:r>
              <a:rPr lang="en-US" dirty="0">
                <a:latin typeface="Times New Roman" pitchFamily="18" charset="0"/>
                <a:cs typeface="Times New Roman" pitchFamily="18" charset="0"/>
              </a:rPr>
              <a:t>abou</a:t>
            </a:r>
            <a:r>
              <a:rPr lang="en-US" b="1" dirty="0">
                <a:solidFill>
                  <a:srgbClr val="00B050"/>
                </a:solidFill>
                <a:latin typeface="Times New Roman" pitchFamily="18" charset="0"/>
                <a:cs typeface="Times New Roman" pitchFamily="18" charset="0"/>
              </a:rPr>
              <a:t>t entities </a:t>
            </a:r>
            <a:r>
              <a:rPr lang="en-US" dirty="0">
                <a:latin typeface="Times New Roman" pitchFamily="18" charset="0"/>
                <a:cs typeface="Times New Roman" pitchFamily="18" charset="0"/>
              </a:rPr>
              <a:t>and</a:t>
            </a:r>
            <a:r>
              <a:rPr lang="en-US" b="1" dirty="0">
                <a:solidFill>
                  <a:srgbClr val="00B050"/>
                </a:solidFill>
                <a:latin typeface="Times New Roman" pitchFamily="18" charset="0"/>
                <a:cs typeface="Times New Roman" pitchFamily="18" charset="0"/>
              </a:rPr>
              <a:t> relationships </a:t>
            </a:r>
            <a:r>
              <a:rPr lang="en-US" dirty="0">
                <a:latin typeface="Times New Roman" pitchFamily="18" charset="0"/>
                <a:cs typeface="Times New Roman" pitchFamily="18" charset="0"/>
              </a:rPr>
              <a:t>among entities needs to be </a:t>
            </a:r>
            <a:r>
              <a:rPr lang="en-US" b="1" dirty="0">
                <a:latin typeface="Times New Roman" pitchFamily="18" charset="0"/>
                <a:cs typeface="Times New Roman" pitchFamily="18" charset="0"/>
              </a:rPr>
              <a:t>stored </a:t>
            </a:r>
            <a:r>
              <a:rPr lang="en-US" dirty="0">
                <a:latin typeface="Times New Roman" pitchFamily="18" charset="0"/>
                <a:cs typeface="Times New Roman" pitchFamily="18" charset="0"/>
              </a:rPr>
              <a:t>in the </a:t>
            </a:r>
            <a:r>
              <a:rPr lang="en-US" b="1" dirty="0">
                <a:latin typeface="Times New Roman" pitchFamily="18" charset="0"/>
                <a:cs typeface="Times New Roman" pitchFamily="18" charset="0"/>
              </a:rPr>
              <a:t>database</a:t>
            </a:r>
            <a:r>
              <a:rPr lang="en-US" dirty="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What are the </a:t>
            </a:r>
            <a:r>
              <a:rPr lang="en-US" b="1" dirty="0">
                <a:solidFill>
                  <a:srgbClr val="0000FF"/>
                </a:solidFill>
                <a:latin typeface="Times New Roman" pitchFamily="18" charset="0"/>
                <a:cs typeface="Times New Roman" pitchFamily="18" charset="0"/>
              </a:rPr>
              <a:t>constraints (</a:t>
            </a:r>
            <a:r>
              <a:rPr lang="en-US" dirty="0">
                <a:latin typeface="Times New Roman" pitchFamily="18" charset="0"/>
                <a:cs typeface="Times New Roman" pitchFamily="18" charset="0"/>
              </a:rPr>
              <a:t>or </a:t>
            </a:r>
            <a:r>
              <a:rPr lang="en-US" b="1" dirty="0">
                <a:solidFill>
                  <a:srgbClr val="0000FF"/>
                </a:solidFill>
                <a:latin typeface="Times New Roman" pitchFamily="18" charset="0"/>
                <a:cs typeface="Times New Roman" pitchFamily="18" charset="0"/>
              </a:rPr>
              <a:t>business rules</a:t>
            </a:r>
            <a:r>
              <a:rPr lang="en-US" dirty="0">
                <a:latin typeface="Times New Roman" pitchFamily="18" charset="0"/>
                <a:cs typeface="Times New Roman" pitchFamily="18" charset="0"/>
              </a:rPr>
              <a:t>) that (must) hold for the </a:t>
            </a:r>
            <a:r>
              <a:rPr lang="en-US" b="1" dirty="0">
                <a:latin typeface="Times New Roman" pitchFamily="18" charset="0"/>
                <a:cs typeface="Times New Roman" pitchFamily="18" charset="0"/>
              </a:rPr>
              <a:t>entities </a:t>
            </a:r>
            <a:r>
              <a:rPr lang="en-US" dirty="0">
                <a:latin typeface="Times New Roman" pitchFamily="18" charset="0"/>
                <a:cs typeface="Times New Roman" pitchFamily="18" charset="0"/>
              </a:rPr>
              <a:t>and </a:t>
            </a:r>
            <a:r>
              <a:rPr lang="en-US" b="1" dirty="0">
                <a:latin typeface="Times New Roman" pitchFamily="18" charset="0"/>
                <a:cs typeface="Times New Roman" pitchFamily="18" charset="0"/>
              </a:rPr>
              <a:t>relationships?</a:t>
            </a:r>
          </a:p>
          <a:p>
            <a:pPr algn="just">
              <a:lnSpc>
                <a:spcPct val="150000"/>
              </a:lnSpc>
              <a:spcBef>
                <a:spcPts val="0"/>
              </a:spcBef>
              <a:buFont typeface="Wingdings" pitchFamily="2" charset="2"/>
              <a:buChar char="Ø"/>
            </a:pPr>
            <a:r>
              <a:rPr lang="en-US" dirty="0">
                <a:latin typeface="Times New Roman" pitchFamily="18" charset="0"/>
                <a:cs typeface="Times New Roman" pitchFamily="18" charset="0"/>
              </a:rPr>
              <a:t>A </a:t>
            </a:r>
            <a:r>
              <a:rPr lang="en-US" b="1" dirty="0">
                <a:solidFill>
                  <a:srgbClr val="0000FF"/>
                </a:solidFill>
                <a:latin typeface="Times New Roman" pitchFamily="18" charset="0"/>
                <a:cs typeface="Times New Roman" pitchFamily="18" charset="0"/>
              </a:rPr>
              <a:t>database schema </a:t>
            </a:r>
            <a:r>
              <a:rPr lang="en-US" dirty="0">
                <a:latin typeface="Times New Roman" pitchFamily="18" charset="0"/>
                <a:cs typeface="Times New Roman" pitchFamily="18" charset="0"/>
              </a:rPr>
              <a:t>in the ER model can be represented pictorially using </a:t>
            </a:r>
            <a:r>
              <a:rPr lang="en-US" b="1" dirty="0">
                <a:solidFill>
                  <a:srgbClr val="CC0099"/>
                </a:solidFill>
                <a:latin typeface="Times New Roman" pitchFamily="18" charset="0"/>
                <a:cs typeface="Times New Roman" pitchFamily="18" charset="0"/>
              </a:rPr>
              <a:t>(Entity-Relationship diagram).</a:t>
            </a:r>
          </a:p>
        </p:txBody>
      </p:sp>
      <p:sp>
        <p:nvSpPr>
          <p:cNvPr id="4" name="Slide Number Placeholder 3"/>
          <p:cNvSpPr>
            <a:spLocks noGrp="1"/>
          </p:cNvSpPr>
          <p:nvPr>
            <p:ph type="sldNum" sz="quarter" idx="12"/>
          </p:nvPr>
        </p:nvSpPr>
        <p:spPr/>
        <p:txBody>
          <a:bodyPr/>
          <a:lstStyle/>
          <a:p>
            <a:fld id="{B1425EC7-0A61-4F27-A72D-EAE5D0C457C9}" type="slidenum">
              <a:rPr lang="en-GB" smtClean="0"/>
              <a:t>6</a:t>
            </a:fld>
            <a:endParaRPr lang="en-GB"/>
          </a:p>
        </p:txBody>
      </p:sp>
    </p:spTree>
    <p:extLst>
      <p:ext uri="{BB962C8B-B14F-4D97-AF65-F5344CB8AC3E}">
        <p14:creationId xmlns:p14="http://schemas.microsoft.com/office/powerpoint/2010/main" val="39914780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000000"/>
                </a:solidFill>
                <a:latin typeface="Times New Roman" pitchFamily="18" charset="0"/>
                <a:cs typeface="Arial" charset="0"/>
              </a:defRPr>
            </a:lvl1pPr>
            <a:lvl2pPr marL="742950" indent="-285750" eaLnBrk="0" hangingPunct="0">
              <a:defRPr sz="2000">
                <a:solidFill>
                  <a:srgbClr val="000000"/>
                </a:solidFill>
                <a:latin typeface="Times New Roman" pitchFamily="18" charset="0"/>
                <a:cs typeface="Arial" charset="0"/>
              </a:defRPr>
            </a:lvl2pPr>
            <a:lvl3pPr marL="1143000" indent="-228600" eaLnBrk="0" hangingPunct="0">
              <a:defRPr sz="2000">
                <a:solidFill>
                  <a:srgbClr val="000000"/>
                </a:solidFill>
                <a:latin typeface="Times New Roman" pitchFamily="18" charset="0"/>
                <a:cs typeface="Arial" charset="0"/>
              </a:defRPr>
            </a:lvl3pPr>
            <a:lvl4pPr marL="1600200" indent="-228600" eaLnBrk="0" hangingPunct="0">
              <a:defRPr sz="2000">
                <a:solidFill>
                  <a:srgbClr val="000000"/>
                </a:solidFill>
                <a:latin typeface="Times New Roman" pitchFamily="18" charset="0"/>
                <a:cs typeface="Arial" charset="0"/>
              </a:defRPr>
            </a:lvl4pPr>
            <a:lvl5pPr marL="2057400" indent="-228600" eaLnBrk="0" hangingPunct="0">
              <a:defRPr sz="2000">
                <a:solidFill>
                  <a:srgbClr val="000000"/>
                </a:solidFill>
                <a:latin typeface="Times New Roman" pitchFamily="18" charset="0"/>
                <a:cs typeface="Arial" charset="0"/>
              </a:defRPr>
            </a:lvl5pPr>
            <a:lvl6pPr marL="2514600" indent="-228600" algn="r" eaLnBrk="0" fontAlgn="base" hangingPunct="0">
              <a:spcBef>
                <a:spcPct val="0"/>
              </a:spcBef>
              <a:spcAft>
                <a:spcPct val="0"/>
              </a:spcAft>
              <a:defRPr sz="2000">
                <a:solidFill>
                  <a:srgbClr val="000000"/>
                </a:solidFill>
                <a:latin typeface="Times New Roman" pitchFamily="18" charset="0"/>
                <a:cs typeface="Arial" charset="0"/>
              </a:defRPr>
            </a:lvl6pPr>
            <a:lvl7pPr marL="2971800" indent="-228600" algn="r" eaLnBrk="0" fontAlgn="base" hangingPunct="0">
              <a:spcBef>
                <a:spcPct val="0"/>
              </a:spcBef>
              <a:spcAft>
                <a:spcPct val="0"/>
              </a:spcAft>
              <a:defRPr sz="2000">
                <a:solidFill>
                  <a:srgbClr val="000000"/>
                </a:solidFill>
                <a:latin typeface="Times New Roman" pitchFamily="18" charset="0"/>
                <a:cs typeface="Arial" charset="0"/>
              </a:defRPr>
            </a:lvl7pPr>
            <a:lvl8pPr marL="3429000" indent="-228600" algn="r" eaLnBrk="0" fontAlgn="base" hangingPunct="0">
              <a:spcBef>
                <a:spcPct val="0"/>
              </a:spcBef>
              <a:spcAft>
                <a:spcPct val="0"/>
              </a:spcAft>
              <a:defRPr sz="2000">
                <a:solidFill>
                  <a:srgbClr val="000000"/>
                </a:solidFill>
                <a:latin typeface="Times New Roman" pitchFamily="18" charset="0"/>
                <a:cs typeface="Arial" charset="0"/>
              </a:defRPr>
            </a:lvl8pPr>
            <a:lvl9pPr marL="3886200" indent="-228600" algn="r" eaLnBrk="0" fontAlgn="base" hangingPunct="0">
              <a:spcBef>
                <a:spcPct val="0"/>
              </a:spcBef>
              <a:spcAft>
                <a:spcPct val="0"/>
              </a:spcAft>
              <a:defRPr sz="2000">
                <a:solidFill>
                  <a:srgbClr val="000000"/>
                </a:solidFill>
                <a:latin typeface="Times New Roman" pitchFamily="18" charset="0"/>
                <a:cs typeface="Arial" charset="0"/>
              </a:defRPr>
            </a:lvl9pPr>
          </a:lstStyle>
          <a:p>
            <a:pPr eaLnBrk="1" hangingPunct="1"/>
            <a:fld id="{A99375C8-9120-458D-A53B-787652EBF43D}" type="slidenum">
              <a:rPr lang="en-US" sz="1400">
                <a:solidFill>
                  <a:schemeClr val="bg2"/>
                </a:solidFill>
                <a:latin typeface="Arial" charset="0"/>
              </a:rPr>
              <a:pPr eaLnBrk="1" hangingPunct="1"/>
              <a:t>60</a:t>
            </a:fld>
            <a:endParaRPr lang="en-US" sz="1400">
              <a:solidFill>
                <a:schemeClr val="bg2"/>
              </a:solidFill>
              <a:latin typeface="Arial" charset="0"/>
            </a:endParaRPr>
          </a:p>
        </p:txBody>
      </p:sp>
      <p:sp>
        <p:nvSpPr>
          <p:cNvPr id="40963" name="Rectangle 2"/>
          <p:cNvSpPr>
            <a:spLocks noGrp="1" noChangeArrowheads="1"/>
          </p:cNvSpPr>
          <p:nvPr>
            <p:ph type="title"/>
          </p:nvPr>
        </p:nvSpPr>
        <p:spPr>
          <a:xfrm>
            <a:off x="1981200" y="0"/>
            <a:ext cx="8229600" cy="420914"/>
          </a:xfrm>
        </p:spPr>
        <p:txBody>
          <a:bodyPr>
            <a:noAutofit/>
          </a:bodyPr>
          <a:lstStyle/>
          <a:p>
            <a:pPr algn="ctr"/>
            <a:r>
              <a:rPr lang="en-US" sz="2800" b="1" dirty="0">
                <a:solidFill>
                  <a:srgbClr val="FF0000"/>
                </a:solidFill>
                <a:latin typeface="Times New Roman" pitchFamily="18" charset="0"/>
                <a:cs typeface="Times New Roman" pitchFamily="18" charset="0"/>
              </a:rPr>
              <a:t>3.7. Associative Entities------</a:t>
            </a:r>
          </a:p>
        </p:txBody>
      </p:sp>
      <p:sp>
        <p:nvSpPr>
          <p:cNvPr id="40964" name="Rectangle 3"/>
          <p:cNvSpPr>
            <a:spLocks noGrp="1" noChangeArrowheads="1"/>
          </p:cNvSpPr>
          <p:nvPr>
            <p:ph type="body" idx="1"/>
          </p:nvPr>
        </p:nvSpPr>
        <p:spPr>
          <a:xfrm>
            <a:off x="0" y="304800"/>
            <a:ext cx="12192000" cy="6553200"/>
          </a:xfrm>
        </p:spPr>
        <p:txBody>
          <a:bodyPr>
            <a:noAutofit/>
          </a:bodyPr>
          <a:lstStyle/>
          <a:p>
            <a:pPr algn="just">
              <a:lnSpc>
                <a:spcPct val="150000"/>
              </a:lnSpc>
              <a:spcBef>
                <a:spcPts val="0"/>
              </a:spcBef>
              <a:buFont typeface="Wingdings" pitchFamily="2" charset="2"/>
              <a:buChar char="§"/>
            </a:pPr>
            <a:r>
              <a:rPr lang="en-GB" dirty="0">
                <a:latin typeface="Times New Roman" pitchFamily="18" charset="0"/>
                <a:cs typeface="Times New Roman" pitchFamily="18" charset="0"/>
              </a:rPr>
              <a:t>An </a:t>
            </a:r>
            <a:r>
              <a:rPr lang="en-GB" b="1" dirty="0">
                <a:solidFill>
                  <a:srgbClr val="0000FF"/>
                </a:solidFill>
                <a:latin typeface="Times New Roman" pitchFamily="18" charset="0"/>
                <a:cs typeface="Times New Roman" pitchFamily="18" charset="0"/>
              </a:rPr>
              <a:t>associative entity</a:t>
            </a:r>
            <a:r>
              <a:rPr lang="en-GB" dirty="0">
                <a:latin typeface="Times New Roman" pitchFamily="18" charset="0"/>
                <a:cs typeface="Times New Roman" pitchFamily="18" charset="0"/>
              </a:rPr>
              <a:t> is an entity type that </a:t>
            </a:r>
            <a:r>
              <a:rPr lang="en-GB" b="1" dirty="0">
                <a:solidFill>
                  <a:srgbClr val="0000FF"/>
                </a:solidFill>
                <a:latin typeface="Times New Roman" pitchFamily="18" charset="0"/>
                <a:cs typeface="Times New Roman" pitchFamily="18" charset="0"/>
              </a:rPr>
              <a:t>associates the instances of one or more entity types </a:t>
            </a:r>
            <a:r>
              <a:rPr lang="en-GB" dirty="0">
                <a:latin typeface="Times New Roman" pitchFamily="18" charset="0"/>
                <a:cs typeface="Times New Roman" pitchFamily="18" charset="0"/>
              </a:rPr>
              <a:t>and contains </a:t>
            </a:r>
            <a:r>
              <a:rPr lang="en-GB" b="1" dirty="0">
                <a:solidFill>
                  <a:srgbClr val="0000FF"/>
                </a:solidFill>
                <a:latin typeface="Times New Roman" pitchFamily="18" charset="0"/>
                <a:cs typeface="Times New Roman" pitchFamily="18" charset="0"/>
              </a:rPr>
              <a:t>attributes</a:t>
            </a:r>
            <a:r>
              <a:rPr lang="en-GB" dirty="0">
                <a:latin typeface="Times New Roman" pitchFamily="18" charset="0"/>
                <a:cs typeface="Times New Roman" pitchFamily="18" charset="0"/>
              </a:rPr>
              <a:t> that are peculiar to the relationship between those entity instances.</a:t>
            </a:r>
          </a:p>
          <a:p>
            <a:pPr algn="just">
              <a:lnSpc>
                <a:spcPct val="150000"/>
              </a:lnSpc>
              <a:spcBef>
                <a:spcPts val="0"/>
              </a:spcBef>
              <a:buFont typeface="Wingdings" pitchFamily="2" charset="2"/>
              <a:buChar char="§"/>
            </a:pPr>
            <a:r>
              <a:rPr lang="en-US" dirty="0">
                <a:solidFill>
                  <a:srgbClr val="000000"/>
                </a:solidFill>
                <a:latin typeface="Times New Roman" pitchFamily="18" charset="0"/>
                <a:cs typeface="Times New Roman" pitchFamily="18" charset="0"/>
              </a:rPr>
              <a:t>It’s an </a:t>
            </a:r>
            <a:r>
              <a:rPr lang="en-US" b="1" dirty="0">
                <a:solidFill>
                  <a:srgbClr val="0000FF"/>
                </a:solidFill>
                <a:latin typeface="Times New Roman" pitchFamily="18" charset="0"/>
                <a:cs typeface="Times New Roman" pitchFamily="18" charset="0"/>
              </a:rPr>
              <a:t>entity – it has attributes</a:t>
            </a:r>
          </a:p>
          <a:p>
            <a:pPr algn="just">
              <a:lnSpc>
                <a:spcPct val="150000"/>
              </a:lnSpc>
              <a:spcBef>
                <a:spcPts val="0"/>
              </a:spcBef>
              <a:buFont typeface="Wingdings" pitchFamily="2" charset="2"/>
              <a:buChar char="§"/>
            </a:pPr>
            <a:r>
              <a:rPr lang="en-US" dirty="0">
                <a:solidFill>
                  <a:srgbClr val="000000"/>
                </a:solidFill>
                <a:latin typeface="Times New Roman" pitchFamily="18" charset="0"/>
                <a:cs typeface="Times New Roman" pitchFamily="18" charset="0"/>
              </a:rPr>
              <a:t>AND it’s a </a:t>
            </a:r>
            <a:r>
              <a:rPr lang="en-US" b="1" dirty="0">
                <a:solidFill>
                  <a:srgbClr val="CC0099"/>
                </a:solidFill>
                <a:latin typeface="Times New Roman" pitchFamily="18" charset="0"/>
                <a:cs typeface="Times New Roman" pitchFamily="18" charset="0"/>
              </a:rPr>
              <a:t>relationship – it links entities together</a:t>
            </a:r>
          </a:p>
          <a:p>
            <a:pPr algn="just">
              <a:lnSpc>
                <a:spcPct val="150000"/>
              </a:lnSpc>
              <a:spcBef>
                <a:spcPts val="0"/>
              </a:spcBef>
              <a:buFont typeface="Wingdings" panose="05000000000000000000" pitchFamily="2" charset="2"/>
              <a:buChar char="Ø"/>
            </a:pPr>
            <a:r>
              <a:rPr lang="en-US" b="1" dirty="0">
                <a:solidFill>
                  <a:srgbClr val="0000FF"/>
                </a:solidFill>
                <a:latin typeface="Times New Roman" pitchFamily="18" charset="0"/>
                <a:cs typeface="Times New Roman" pitchFamily="18" charset="0"/>
              </a:rPr>
              <a:t>When should a relationship with attributes be an associative entity? </a:t>
            </a:r>
          </a:p>
          <a:p>
            <a:pPr algn="just">
              <a:lnSpc>
                <a:spcPct val="150000"/>
              </a:lnSpc>
              <a:spcBef>
                <a:spcPts val="0"/>
              </a:spcBef>
              <a:buFont typeface="Wingdings" pitchFamily="2" charset="2"/>
              <a:buChar char="§"/>
            </a:pPr>
            <a:r>
              <a:rPr lang="en-US" dirty="0">
                <a:solidFill>
                  <a:srgbClr val="000000"/>
                </a:solidFill>
                <a:latin typeface="Times New Roman" pitchFamily="18" charset="0"/>
                <a:cs typeface="Times New Roman" pitchFamily="18" charset="0"/>
              </a:rPr>
              <a:t>All relationships for the associative entity should be </a:t>
            </a:r>
            <a:r>
              <a:rPr lang="en-US" u="sng" dirty="0">
                <a:solidFill>
                  <a:srgbClr val="FF3300"/>
                </a:solidFill>
                <a:latin typeface="Times New Roman" pitchFamily="18" charset="0"/>
                <a:cs typeface="Times New Roman" pitchFamily="18" charset="0"/>
              </a:rPr>
              <a:t>many</a:t>
            </a:r>
          </a:p>
          <a:p>
            <a:pPr algn="just">
              <a:lnSpc>
                <a:spcPct val="150000"/>
              </a:lnSpc>
              <a:spcBef>
                <a:spcPts val="0"/>
              </a:spcBef>
              <a:buFont typeface="Wingdings" pitchFamily="2" charset="2"/>
              <a:buChar char="§"/>
            </a:pPr>
            <a:r>
              <a:rPr lang="en-US" dirty="0">
                <a:solidFill>
                  <a:srgbClr val="000000"/>
                </a:solidFill>
                <a:latin typeface="Times New Roman" pitchFamily="18" charset="0"/>
                <a:cs typeface="Times New Roman" pitchFamily="18" charset="0"/>
              </a:rPr>
              <a:t>The associative entity could have </a:t>
            </a:r>
            <a:r>
              <a:rPr lang="en-US" u="sng" dirty="0">
                <a:solidFill>
                  <a:srgbClr val="FF3300"/>
                </a:solidFill>
                <a:latin typeface="Times New Roman" pitchFamily="18" charset="0"/>
                <a:cs typeface="Times New Roman" pitchFamily="18" charset="0"/>
              </a:rPr>
              <a:t>meaning</a:t>
            </a:r>
            <a:r>
              <a:rPr lang="en-US" dirty="0">
                <a:solidFill>
                  <a:srgbClr val="000000"/>
                </a:solidFill>
                <a:latin typeface="Times New Roman" pitchFamily="18" charset="0"/>
                <a:cs typeface="Times New Roman" pitchFamily="18" charset="0"/>
              </a:rPr>
              <a:t> independent of the other entities.</a:t>
            </a:r>
          </a:p>
          <a:p>
            <a:pPr algn="just">
              <a:lnSpc>
                <a:spcPct val="150000"/>
              </a:lnSpc>
              <a:spcBef>
                <a:spcPts val="0"/>
              </a:spcBef>
              <a:buFont typeface="Wingdings" pitchFamily="2" charset="2"/>
              <a:buChar char="§"/>
            </a:pPr>
            <a:r>
              <a:rPr lang="en-US" dirty="0">
                <a:solidFill>
                  <a:srgbClr val="000000"/>
                </a:solidFill>
                <a:latin typeface="Times New Roman" pitchFamily="18" charset="0"/>
                <a:cs typeface="Times New Roman" pitchFamily="18" charset="0"/>
              </a:rPr>
              <a:t>The associative entity should have at least </a:t>
            </a:r>
            <a:r>
              <a:rPr lang="en-US" u="sng" dirty="0">
                <a:solidFill>
                  <a:srgbClr val="FF3300"/>
                </a:solidFill>
                <a:latin typeface="Times New Roman" pitchFamily="18" charset="0"/>
                <a:cs typeface="Times New Roman" pitchFamily="18" charset="0"/>
              </a:rPr>
              <a:t>one or more attributes other than the identifier.</a:t>
            </a:r>
          </a:p>
        </p:txBody>
      </p:sp>
    </p:spTree>
    <p:extLst>
      <p:ext uri="{BB962C8B-B14F-4D97-AF65-F5344CB8AC3E}">
        <p14:creationId xmlns:p14="http://schemas.microsoft.com/office/powerpoint/2010/main" val="16235691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000000"/>
                </a:solidFill>
                <a:latin typeface="Times New Roman" pitchFamily="18" charset="0"/>
                <a:cs typeface="Arial" charset="0"/>
              </a:defRPr>
            </a:lvl1pPr>
            <a:lvl2pPr marL="742950" indent="-285750" eaLnBrk="0" hangingPunct="0">
              <a:defRPr sz="2000">
                <a:solidFill>
                  <a:srgbClr val="000000"/>
                </a:solidFill>
                <a:latin typeface="Times New Roman" pitchFamily="18" charset="0"/>
                <a:cs typeface="Arial" charset="0"/>
              </a:defRPr>
            </a:lvl2pPr>
            <a:lvl3pPr marL="1143000" indent="-228600" eaLnBrk="0" hangingPunct="0">
              <a:defRPr sz="2000">
                <a:solidFill>
                  <a:srgbClr val="000000"/>
                </a:solidFill>
                <a:latin typeface="Times New Roman" pitchFamily="18" charset="0"/>
                <a:cs typeface="Arial" charset="0"/>
              </a:defRPr>
            </a:lvl3pPr>
            <a:lvl4pPr marL="1600200" indent="-228600" eaLnBrk="0" hangingPunct="0">
              <a:defRPr sz="2000">
                <a:solidFill>
                  <a:srgbClr val="000000"/>
                </a:solidFill>
                <a:latin typeface="Times New Roman" pitchFamily="18" charset="0"/>
                <a:cs typeface="Arial" charset="0"/>
              </a:defRPr>
            </a:lvl4pPr>
            <a:lvl5pPr marL="2057400" indent="-228600" eaLnBrk="0" hangingPunct="0">
              <a:defRPr sz="2000">
                <a:solidFill>
                  <a:srgbClr val="000000"/>
                </a:solidFill>
                <a:latin typeface="Times New Roman" pitchFamily="18" charset="0"/>
                <a:cs typeface="Arial" charset="0"/>
              </a:defRPr>
            </a:lvl5pPr>
            <a:lvl6pPr marL="2514600" indent="-228600" algn="r" eaLnBrk="0" fontAlgn="base" hangingPunct="0">
              <a:spcBef>
                <a:spcPct val="0"/>
              </a:spcBef>
              <a:spcAft>
                <a:spcPct val="0"/>
              </a:spcAft>
              <a:defRPr sz="2000">
                <a:solidFill>
                  <a:srgbClr val="000000"/>
                </a:solidFill>
                <a:latin typeface="Times New Roman" pitchFamily="18" charset="0"/>
                <a:cs typeface="Arial" charset="0"/>
              </a:defRPr>
            </a:lvl6pPr>
            <a:lvl7pPr marL="2971800" indent="-228600" algn="r" eaLnBrk="0" fontAlgn="base" hangingPunct="0">
              <a:spcBef>
                <a:spcPct val="0"/>
              </a:spcBef>
              <a:spcAft>
                <a:spcPct val="0"/>
              </a:spcAft>
              <a:defRPr sz="2000">
                <a:solidFill>
                  <a:srgbClr val="000000"/>
                </a:solidFill>
                <a:latin typeface="Times New Roman" pitchFamily="18" charset="0"/>
                <a:cs typeface="Arial" charset="0"/>
              </a:defRPr>
            </a:lvl7pPr>
            <a:lvl8pPr marL="3429000" indent="-228600" algn="r" eaLnBrk="0" fontAlgn="base" hangingPunct="0">
              <a:spcBef>
                <a:spcPct val="0"/>
              </a:spcBef>
              <a:spcAft>
                <a:spcPct val="0"/>
              </a:spcAft>
              <a:defRPr sz="2000">
                <a:solidFill>
                  <a:srgbClr val="000000"/>
                </a:solidFill>
                <a:latin typeface="Times New Roman" pitchFamily="18" charset="0"/>
                <a:cs typeface="Arial" charset="0"/>
              </a:defRPr>
            </a:lvl8pPr>
            <a:lvl9pPr marL="3886200" indent="-228600" algn="r" eaLnBrk="0" fontAlgn="base" hangingPunct="0">
              <a:spcBef>
                <a:spcPct val="0"/>
              </a:spcBef>
              <a:spcAft>
                <a:spcPct val="0"/>
              </a:spcAft>
              <a:defRPr sz="2000">
                <a:solidFill>
                  <a:srgbClr val="000000"/>
                </a:solidFill>
                <a:latin typeface="Times New Roman" pitchFamily="18" charset="0"/>
                <a:cs typeface="Arial" charset="0"/>
              </a:defRPr>
            </a:lvl9pPr>
          </a:lstStyle>
          <a:p>
            <a:pPr eaLnBrk="1" hangingPunct="1"/>
            <a:fld id="{A99375C8-9120-458D-A53B-787652EBF43D}" type="slidenum">
              <a:rPr lang="en-US" sz="1400">
                <a:solidFill>
                  <a:schemeClr val="bg2"/>
                </a:solidFill>
                <a:latin typeface="Arial" charset="0"/>
              </a:rPr>
              <a:pPr eaLnBrk="1" hangingPunct="1"/>
              <a:t>61</a:t>
            </a:fld>
            <a:endParaRPr lang="en-US" sz="1400">
              <a:solidFill>
                <a:schemeClr val="bg2"/>
              </a:solidFill>
              <a:latin typeface="Arial" charset="0"/>
            </a:endParaRPr>
          </a:p>
        </p:txBody>
      </p:sp>
      <p:sp>
        <p:nvSpPr>
          <p:cNvPr id="40963" name="Rectangle 2"/>
          <p:cNvSpPr>
            <a:spLocks noGrp="1" noChangeArrowheads="1"/>
          </p:cNvSpPr>
          <p:nvPr>
            <p:ph type="title"/>
          </p:nvPr>
        </p:nvSpPr>
        <p:spPr>
          <a:xfrm>
            <a:off x="1981200" y="0"/>
            <a:ext cx="8229600" cy="420914"/>
          </a:xfrm>
        </p:spPr>
        <p:txBody>
          <a:bodyPr>
            <a:normAutofit fontScale="90000"/>
          </a:bodyPr>
          <a:lstStyle/>
          <a:p>
            <a:pPr algn="ctr" eaLnBrk="1" hangingPunct="1"/>
            <a:r>
              <a:rPr lang="en-US" sz="3600" b="1" dirty="0">
                <a:solidFill>
                  <a:srgbClr val="FF0000"/>
                </a:solidFill>
                <a:latin typeface="Times New Roman" pitchFamily="18" charset="0"/>
                <a:cs typeface="Times New Roman" pitchFamily="18" charset="0"/>
              </a:rPr>
              <a:t>3.7. Associative Entities-------</a:t>
            </a:r>
          </a:p>
        </p:txBody>
      </p:sp>
      <p:sp>
        <p:nvSpPr>
          <p:cNvPr id="40964" name="Rectangle 3"/>
          <p:cNvSpPr>
            <a:spLocks noGrp="1" noChangeArrowheads="1"/>
          </p:cNvSpPr>
          <p:nvPr>
            <p:ph type="body" idx="1"/>
          </p:nvPr>
        </p:nvSpPr>
        <p:spPr>
          <a:xfrm>
            <a:off x="0" y="304800"/>
            <a:ext cx="12192000" cy="6553200"/>
          </a:xfrm>
        </p:spPr>
        <p:txBody>
          <a:bodyPr>
            <a:noAutofit/>
          </a:bodyPr>
          <a:lstStyle/>
          <a:p>
            <a:pPr algn="just">
              <a:lnSpc>
                <a:spcPct val="150000"/>
              </a:lnSpc>
              <a:spcBef>
                <a:spcPts val="0"/>
              </a:spcBef>
              <a:buFont typeface="Wingdings" pitchFamily="2" charset="2"/>
              <a:buChar char="§"/>
            </a:pPr>
            <a:r>
              <a:rPr lang="en-US" sz="3200" dirty="0">
                <a:solidFill>
                  <a:srgbClr val="000000"/>
                </a:solidFill>
                <a:latin typeface="Times New Roman" pitchFamily="18" charset="0"/>
                <a:cs typeface="Times New Roman" pitchFamily="18" charset="0"/>
              </a:rPr>
              <a:t>The associative entity may </a:t>
            </a:r>
            <a:r>
              <a:rPr lang="en-US" sz="3200" u="sng" dirty="0">
                <a:solidFill>
                  <a:srgbClr val="FF3300"/>
                </a:solidFill>
                <a:latin typeface="Times New Roman" pitchFamily="18" charset="0"/>
                <a:cs typeface="Times New Roman" pitchFamily="18" charset="0"/>
              </a:rPr>
              <a:t>participate in other relationships</a:t>
            </a:r>
            <a:r>
              <a:rPr lang="en-US" sz="3200" dirty="0">
                <a:solidFill>
                  <a:srgbClr val="000000"/>
                </a:solidFill>
                <a:latin typeface="Times New Roman" pitchFamily="18" charset="0"/>
                <a:cs typeface="Times New Roman" pitchFamily="18" charset="0"/>
              </a:rPr>
              <a:t> other than the entities of the associated relationship.</a:t>
            </a:r>
          </a:p>
          <a:p>
            <a:pPr algn="just">
              <a:lnSpc>
                <a:spcPct val="150000"/>
              </a:lnSpc>
              <a:spcBef>
                <a:spcPts val="0"/>
              </a:spcBef>
              <a:buFont typeface="Wingdings" pitchFamily="2" charset="2"/>
              <a:buChar char="§"/>
            </a:pPr>
            <a:r>
              <a:rPr lang="en-US" sz="3200" u="sng" dirty="0">
                <a:solidFill>
                  <a:srgbClr val="FF3300"/>
                </a:solidFill>
                <a:latin typeface="Times New Roman" pitchFamily="18" charset="0"/>
                <a:cs typeface="Times New Roman" pitchFamily="18" charset="0"/>
              </a:rPr>
              <a:t>Ternary relationships</a:t>
            </a:r>
            <a:r>
              <a:rPr lang="en-US" sz="3200" dirty="0">
                <a:solidFill>
                  <a:srgbClr val="000000"/>
                </a:solidFill>
                <a:latin typeface="Times New Roman" pitchFamily="18" charset="0"/>
                <a:cs typeface="Times New Roman" pitchFamily="18" charset="0"/>
              </a:rPr>
              <a:t> should be converted to associative entities.</a:t>
            </a:r>
          </a:p>
          <a:p>
            <a:pPr algn="just">
              <a:lnSpc>
                <a:spcPct val="150000"/>
              </a:lnSpc>
              <a:spcBef>
                <a:spcPts val="0"/>
              </a:spcBef>
              <a:buFont typeface="Wingdings" pitchFamily="2" charset="2"/>
              <a:buChar char="Ø"/>
            </a:pPr>
            <a:r>
              <a:rPr lang="en-GB" sz="3200" dirty="0">
                <a:latin typeface="Times New Roman" pitchFamily="18" charset="0"/>
                <a:cs typeface="Times New Roman" pitchFamily="18" charset="0"/>
              </a:rPr>
              <a:t>The following figure in the next slide shows the relationship ‘Completes’ converted to an associative entity type</a:t>
            </a:r>
          </a:p>
          <a:p>
            <a:pPr algn="just">
              <a:lnSpc>
                <a:spcPct val="150000"/>
              </a:lnSpc>
              <a:spcBef>
                <a:spcPts val="0"/>
              </a:spcBef>
              <a:buFont typeface="Wingdings" panose="05000000000000000000" pitchFamily="2" charset="2"/>
              <a:buChar char="§"/>
            </a:pPr>
            <a:r>
              <a:rPr lang="en-GB" sz="3200" dirty="0">
                <a:latin typeface="Times New Roman" pitchFamily="18" charset="0"/>
                <a:cs typeface="Times New Roman" pitchFamily="18" charset="0"/>
              </a:rPr>
              <a:t>A </a:t>
            </a:r>
            <a:r>
              <a:rPr lang="en-GB" sz="3200" b="1" dirty="0">
                <a:solidFill>
                  <a:srgbClr val="0000FF"/>
                </a:solidFill>
                <a:latin typeface="Times New Roman" pitchFamily="18" charset="0"/>
                <a:cs typeface="Times New Roman" pitchFamily="18" charset="0"/>
              </a:rPr>
              <a:t>CERTIFICATE</a:t>
            </a:r>
            <a:r>
              <a:rPr lang="en-GB" sz="3200" dirty="0">
                <a:latin typeface="Times New Roman" pitchFamily="18" charset="0"/>
                <a:cs typeface="Times New Roman" pitchFamily="18" charset="0"/>
              </a:rPr>
              <a:t> is awarded to each </a:t>
            </a:r>
            <a:r>
              <a:rPr lang="en-GB" sz="3200" b="1" i="1" dirty="0">
                <a:solidFill>
                  <a:srgbClr val="0000FF"/>
                </a:solidFill>
                <a:latin typeface="Times New Roman" pitchFamily="18" charset="0"/>
                <a:cs typeface="Times New Roman" pitchFamily="18" charset="0"/>
              </a:rPr>
              <a:t>EMPLOYEE who completes a COURSE</a:t>
            </a:r>
            <a:r>
              <a:rPr lang="en-GB" sz="3200" dirty="0">
                <a:latin typeface="Times New Roman" pitchFamily="18" charset="0"/>
                <a:cs typeface="Times New Roman" pitchFamily="18" charset="0"/>
              </a:rPr>
              <a:t>, each certificate has a </a:t>
            </a:r>
            <a:r>
              <a:rPr lang="en-GB" sz="3200" dirty="0" err="1">
                <a:latin typeface="Times New Roman" pitchFamily="18" charset="0"/>
                <a:cs typeface="Times New Roman" pitchFamily="18" charset="0"/>
              </a:rPr>
              <a:t>Certificate_Number</a:t>
            </a:r>
            <a:r>
              <a:rPr lang="en-GB" sz="3200" dirty="0">
                <a:latin typeface="Times New Roman" pitchFamily="18" charset="0"/>
                <a:cs typeface="Times New Roman" pitchFamily="18" charset="0"/>
              </a:rPr>
              <a:t> that serves as the identifier</a:t>
            </a:r>
          </a:p>
          <a:p>
            <a:pPr algn="just">
              <a:lnSpc>
                <a:spcPct val="150000"/>
              </a:lnSpc>
              <a:spcBef>
                <a:spcPts val="0"/>
              </a:spcBef>
            </a:pPr>
            <a:endParaRPr lang="en-US" sz="3200" dirty="0">
              <a:latin typeface="Times New Roman" pitchFamily="18" charset="0"/>
              <a:cs typeface="Times New Roman" pitchFamily="18" charset="0"/>
            </a:endParaRPr>
          </a:p>
          <a:p>
            <a:pPr marL="0" indent="0" algn="just">
              <a:lnSpc>
                <a:spcPct val="150000"/>
              </a:lnSpc>
              <a:spcBef>
                <a:spcPts val="0"/>
              </a:spcBef>
              <a:buNone/>
            </a:pPr>
            <a:endParaRPr lang="en-US" sz="32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9696248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000000"/>
                </a:solidFill>
                <a:latin typeface="Times New Roman" pitchFamily="18" charset="0"/>
                <a:cs typeface="Arial" charset="0"/>
              </a:defRPr>
            </a:lvl1pPr>
            <a:lvl2pPr marL="742950" indent="-285750" eaLnBrk="0" hangingPunct="0">
              <a:defRPr sz="2000">
                <a:solidFill>
                  <a:srgbClr val="000000"/>
                </a:solidFill>
                <a:latin typeface="Times New Roman" pitchFamily="18" charset="0"/>
                <a:cs typeface="Arial" charset="0"/>
              </a:defRPr>
            </a:lvl2pPr>
            <a:lvl3pPr marL="1143000" indent="-228600" eaLnBrk="0" hangingPunct="0">
              <a:defRPr sz="2000">
                <a:solidFill>
                  <a:srgbClr val="000000"/>
                </a:solidFill>
                <a:latin typeface="Times New Roman" pitchFamily="18" charset="0"/>
                <a:cs typeface="Arial" charset="0"/>
              </a:defRPr>
            </a:lvl3pPr>
            <a:lvl4pPr marL="1600200" indent="-228600" eaLnBrk="0" hangingPunct="0">
              <a:defRPr sz="2000">
                <a:solidFill>
                  <a:srgbClr val="000000"/>
                </a:solidFill>
                <a:latin typeface="Times New Roman" pitchFamily="18" charset="0"/>
                <a:cs typeface="Arial" charset="0"/>
              </a:defRPr>
            </a:lvl4pPr>
            <a:lvl5pPr marL="2057400" indent="-228600" eaLnBrk="0" hangingPunct="0">
              <a:defRPr sz="2000">
                <a:solidFill>
                  <a:srgbClr val="000000"/>
                </a:solidFill>
                <a:latin typeface="Times New Roman" pitchFamily="18" charset="0"/>
                <a:cs typeface="Arial" charset="0"/>
              </a:defRPr>
            </a:lvl5pPr>
            <a:lvl6pPr marL="2514600" indent="-228600" algn="r" eaLnBrk="0" fontAlgn="base" hangingPunct="0">
              <a:spcBef>
                <a:spcPct val="0"/>
              </a:spcBef>
              <a:spcAft>
                <a:spcPct val="0"/>
              </a:spcAft>
              <a:defRPr sz="2000">
                <a:solidFill>
                  <a:srgbClr val="000000"/>
                </a:solidFill>
                <a:latin typeface="Times New Roman" pitchFamily="18" charset="0"/>
                <a:cs typeface="Arial" charset="0"/>
              </a:defRPr>
            </a:lvl6pPr>
            <a:lvl7pPr marL="2971800" indent="-228600" algn="r" eaLnBrk="0" fontAlgn="base" hangingPunct="0">
              <a:spcBef>
                <a:spcPct val="0"/>
              </a:spcBef>
              <a:spcAft>
                <a:spcPct val="0"/>
              </a:spcAft>
              <a:defRPr sz="2000">
                <a:solidFill>
                  <a:srgbClr val="000000"/>
                </a:solidFill>
                <a:latin typeface="Times New Roman" pitchFamily="18" charset="0"/>
                <a:cs typeface="Arial" charset="0"/>
              </a:defRPr>
            </a:lvl7pPr>
            <a:lvl8pPr marL="3429000" indent="-228600" algn="r" eaLnBrk="0" fontAlgn="base" hangingPunct="0">
              <a:spcBef>
                <a:spcPct val="0"/>
              </a:spcBef>
              <a:spcAft>
                <a:spcPct val="0"/>
              </a:spcAft>
              <a:defRPr sz="2000">
                <a:solidFill>
                  <a:srgbClr val="000000"/>
                </a:solidFill>
                <a:latin typeface="Times New Roman" pitchFamily="18" charset="0"/>
                <a:cs typeface="Arial" charset="0"/>
              </a:defRPr>
            </a:lvl8pPr>
            <a:lvl9pPr marL="3886200" indent="-228600" algn="r" eaLnBrk="0" fontAlgn="base" hangingPunct="0">
              <a:spcBef>
                <a:spcPct val="0"/>
              </a:spcBef>
              <a:spcAft>
                <a:spcPct val="0"/>
              </a:spcAft>
              <a:defRPr sz="2000">
                <a:solidFill>
                  <a:srgbClr val="000000"/>
                </a:solidFill>
                <a:latin typeface="Times New Roman" pitchFamily="18" charset="0"/>
                <a:cs typeface="Arial" charset="0"/>
              </a:defRPr>
            </a:lvl9pPr>
          </a:lstStyle>
          <a:p>
            <a:pPr eaLnBrk="1" hangingPunct="1"/>
            <a:fld id="{FDA569F8-8598-4D1A-B5F4-22EAAE23194F}" type="slidenum">
              <a:rPr lang="en-US" sz="1400">
                <a:solidFill>
                  <a:schemeClr val="bg2"/>
                </a:solidFill>
                <a:latin typeface="Arial" charset="0"/>
              </a:rPr>
              <a:pPr eaLnBrk="1" hangingPunct="1"/>
              <a:t>62</a:t>
            </a:fld>
            <a:endParaRPr lang="en-US" sz="1400">
              <a:solidFill>
                <a:schemeClr val="bg2"/>
              </a:solidFill>
              <a:latin typeface="Arial" charset="0"/>
            </a:endParaRPr>
          </a:p>
        </p:txBody>
      </p:sp>
      <p:sp>
        <p:nvSpPr>
          <p:cNvPr id="41987" name="Rectangle 2"/>
          <p:cNvSpPr>
            <a:spLocks noChangeArrowheads="1"/>
          </p:cNvSpPr>
          <p:nvPr/>
        </p:nvSpPr>
        <p:spPr bwMode="auto">
          <a:xfrm>
            <a:off x="1752600" y="6248400"/>
            <a:ext cx="8610600"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algn="l" eaLnBrk="0" hangingPunct="0"/>
            <a:r>
              <a:rPr lang="en-US" sz="2400" b="1" i="1" dirty="0">
                <a:solidFill>
                  <a:srgbClr val="0000FF"/>
                </a:solidFill>
                <a:latin typeface="Times New Roman" pitchFamily="18" charset="0"/>
                <a:cs typeface="Times New Roman" pitchFamily="18" charset="0"/>
              </a:rPr>
              <a:t>Figure 3-11b – An associative entity (CERTIFICATE)</a:t>
            </a:r>
          </a:p>
        </p:txBody>
      </p:sp>
      <p:grpSp>
        <p:nvGrpSpPr>
          <p:cNvPr id="2" name="Group 1"/>
          <p:cNvGrpSpPr/>
          <p:nvPr/>
        </p:nvGrpSpPr>
        <p:grpSpPr>
          <a:xfrm>
            <a:off x="1524000" y="0"/>
            <a:ext cx="9144000" cy="6237288"/>
            <a:chOff x="0" y="0"/>
            <a:chExt cx="9144000" cy="6237288"/>
          </a:xfrm>
        </p:grpSpPr>
        <p:pic>
          <p:nvPicPr>
            <p:cNvPr id="41988" name="Picture 3" descr="mcf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57600"/>
              <a:ext cx="9144000" cy="257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5" descr="mcf_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257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AutoShape 6"/>
            <p:cNvSpPr>
              <a:spLocks noChangeArrowheads="1"/>
            </p:cNvSpPr>
            <p:nvPr/>
          </p:nvSpPr>
          <p:spPr bwMode="auto">
            <a:xfrm>
              <a:off x="3810000" y="2590800"/>
              <a:ext cx="1600200" cy="1066800"/>
            </a:xfrm>
            <a:prstGeom prst="downArrow">
              <a:avLst>
                <a:gd name="adj1" fmla="val 50000"/>
                <a:gd name="adj2" fmla="val 25000"/>
              </a:avLst>
            </a:prstGeom>
            <a:solidFill>
              <a:srgbClr val="FF0000"/>
            </a:solidFill>
            <a:ln w="19050">
              <a:solidFill>
                <a:srgbClr val="FF0000"/>
              </a:solidFill>
              <a:miter lim="800000"/>
              <a:headEnd/>
              <a:tailEnd/>
            </a:ln>
          </p:spPr>
          <p:txBody>
            <a:bodyPr wrap="none" anchor="ctr"/>
            <a:lstStyle/>
            <a:p>
              <a:endParaRPr lang="en-US"/>
            </a:p>
          </p:txBody>
        </p:sp>
      </p:grpSp>
    </p:spTree>
    <p:extLst>
      <p:ext uri="{BB962C8B-B14F-4D97-AF65-F5344CB8AC3E}">
        <p14:creationId xmlns:p14="http://schemas.microsoft.com/office/powerpoint/2010/main" val="3867070808"/>
      </p:ext>
    </p:extLst>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1981200" y="2"/>
            <a:ext cx="8229600" cy="333826"/>
          </a:xfrm>
        </p:spPr>
        <p:txBody>
          <a:bodyPr>
            <a:normAutofit fontScale="90000"/>
          </a:bodyPr>
          <a:lstStyle/>
          <a:p>
            <a:pPr algn="ctr" eaLnBrk="1" hangingPunct="1"/>
            <a:br>
              <a:rPr lang="en-US" sz="3200" b="1" dirty="0">
                <a:solidFill>
                  <a:srgbClr val="FF0000"/>
                </a:solidFill>
                <a:latin typeface="Times New Roman" pitchFamily="18" charset="0"/>
                <a:cs typeface="Times New Roman" pitchFamily="18" charset="0"/>
              </a:rPr>
            </a:br>
            <a:r>
              <a:rPr lang="en-US" sz="3200" b="1" dirty="0">
                <a:solidFill>
                  <a:srgbClr val="FF0000"/>
                </a:solidFill>
                <a:latin typeface="Times New Roman" pitchFamily="18" charset="0"/>
                <a:cs typeface="Times New Roman" pitchFamily="18" charset="0"/>
              </a:rPr>
              <a:t>3.8. Enhanced E-R (EER) Models</a:t>
            </a:r>
            <a:br>
              <a:rPr lang="en-US" sz="3200" b="1" dirty="0">
                <a:solidFill>
                  <a:srgbClr val="FF0000"/>
                </a:solidFill>
                <a:latin typeface="Times New Roman" pitchFamily="18" charset="0"/>
                <a:cs typeface="Times New Roman" pitchFamily="18" charset="0"/>
              </a:rPr>
            </a:b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217714"/>
            <a:ext cx="12192000" cy="6792685"/>
          </a:xfrm>
        </p:spPr>
        <p:txBody>
          <a:bodyPr rtlCol="0">
            <a:noAutofit/>
          </a:bodyPr>
          <a:lstStyle/>
          <a:p>
            <a:pPr algn="just">
              <a:lnSpc>
                <a:spcPct val="150000"/>
              </a:lnSpc>
              <a:spcBef>
                <a:spcPts val="0"/>
              </a:spcBef>
              <a:buFont typeface="Wingdings" panose="05000000000000000000" pitchFamily="2" charset="2"/>
              <a:buChar char="§"/>
              <a:defRPr/>
            </a:pPr>
            <a:r>
              <a:rPr lang="en-GB" sz="2500" dirty="0">
                <a:latin typeface="Times New Roman" panose="02020603050405020304" pitchFamily="18" charset="0"/>
                <a:cs typeface="Times New Roman" panose="02020603050405020304" pitchFamily="18" charset="0"/>
              </a:rPr>
              <a:t>Enhanced entity-relationship (EER) diagrams are basically </a:t>
            </a:r>
            <a:r>
              <a:rPr lang="en-GB" sz="2500" b="1" dirty="0">
                <a:latin typeface="Times New Roman" panose="02020603050405020304" pitchFamily="18" charset="0"/>
                <a:cs typeface="Times New Roman" panose="02020603050405020304" pitchFamily="18" charset="0"/>
              </a:rPr>
              <a:t>a more expansive version of ER diagrams</a:t>
            </a:r>
            <a:r>
              <a:rPr lang="en-GB" sz="25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defRPr/>
            </a:pPr>
            <a:r>
              <a:rPr lang="en-GB" sz="2500" dirty="0">
                <a:latin typeface="Times New Roman" panose="02020603050405020304" pitchFamily="18" charset="0"/>
                <a:cs typeface="Times New Roman" panose="02020603050405020304" pitchFamily="18" charset="0"/>
              </a:rPr>
              <a:t>EER models are helpful tools for designing databases with high-level models. </a:t>
            </a:r>
          </a:p>
          <a:p>
            <a:pPr algn="just">
              <a:lnSpc>
                <a:spcPct val="150000"/>
              </a:lnSpc>
              <a:spcBef>
                <a:spcPts val="0"/>
              </a:spcBef>
              <a:buFont typeface="Wingdings" panose="05000000000000000000" pitchFamily="2" charset="2"/>
              <a:buChar char="§"/>
              <a:defRPr/>
            </a:pPr>
            <a:r>
              <a:rPr lang="en-GB" sz="2500" dirty="0">
                <a:latin typeface="Times New Roman" panose="02020603050405020304" pitchFamily="18" charset="0"/>
                <a:cs typeface="Times New Roman" panose="02020603050405020304" pitchFamily="18" charset="0"/>
              </a:rPr>
              <a:t>With their enhanced features, you can plan databases more thoroughly by delving into the properties and constraints with greater precision </a:t>
            </a:r>
          </a:p>
          <a:p>
            <a:pPr algn="just">
              <a:lnSpc>
                <a:spcPct val="150000"/>
              </a:lnSpc>
              <a:spcBef>
                <a:spcPts val="0"/>
              </a:spcBef>
              <a:buFont typeface="Wingdings" panose="05000000000000000000" pitchFamily="2" charset="2"/>
              <a:buChar char="§"/>
              <a:defRPr/>
            </a:pPr>
            <a:r>
              <a:rPr lang="en-GB" sz="2500" dirty="0">
                <a:latin typeface="Times New Roman" panose="02020603050405020304" pitchFamily="18" charset="0"/>
                <a:cs typeface="Times New Roman" panose="02020603050405020304" pitchFamily="18" charset="0"/>
              </a:rPr>
              <a:t>EER is a high-level data model that incorporates the extensions to the original ER model.</a:t>
            </a:r>
          </a:p>
          <a:p>
            <a:pPr algn="just">
              <a:lnSpc>
                <a:spcPct val="150000"/>
              </a:lnSpc>
              <a:spcBef>
                <a:spcPts val="0"/>
              </a:spcBef>
              <a:buFont typeface="Wingdings" panose="05000000000000000000" pitchFamily="2" charset="2"/>
              <a:buChar char="Ø"/>
              <a:defRPr/>
            </a:pPr>
            <a:r>
              <a:rPr lang="en-GB" sz="2500" b="1" dirty="0">
                <a:latin typeface="Times New Roman" panose="02020603050405020304" pitchFamily="18" charset="0"/>
                <a:cs typeface="Times New Roman" panose="02020603050405020304" pitchFamily="18" charset="0"/>
              </a:rPr>
              <a:t>It is a diagrammatic technique for displaying the following concepts</a:t>
            </a:r>
          </a:p>
          <a:p>
            <a:pPr algn="just">
              <a:lnSpc>
                <a:spcPct val="150000"/>
              </a:lnSpc>
              <a:spcBef>
                <a:spcPts val="0"/>
              </a:spcBef>
              <a:buFont typeface="Wingdings" panose="05000000000000000000" pitchFamily="2" charset="2"/>
              <a:buChar char="§"/>
              <a:defRPr/>
            </a:pPr>
            <a:r>
              <a:rPr lang="en-GB" sz="2500" dirty="0">
                <a:latin typeface="Times New Roman" panose="02020603050405020304" pitchFamily="18" charset="0"/>
                <a:cs typeface="Times New Roman" panose="02020603050405020304" pitchFamily="18" charset="0"/>
              </a:rPr>
              <a:t>Sub Class and Super Class</a:t>
            </a:r>
          </a:p>
          <a:p>
            <a:pPr algn="just">
              <a:lnSpc>
                <a:spcPct val="150000"/>
              </a:lnSpc>
              <a:spcBef>
                <a:spcPts val="0"/>
              </a:spcBef>
              <a:buFont typeface="Wingdings" panose="05000000000000000000" pitchFamily="2" charset="2"/>
              <a:buChar char="§"/>
            </a:pPr>
            <a:r>
              <a:rPr lang="en-GB" sz="2500" dirty="0">
                <a:latin typeface="Times New Roman" panose="02020603050405020304" pitchFamily="18" charset="0"/>
                <a:cs typeface="Times New Roman" panose="02020603050405020304" pitchFamily="18" charset="0"/>
              </a:rPr>
              <a:t>Specialization and Generalization</a:t>
            </a:r>
          </a:p>
          <a:p>
            <a:pPr algn="just">
              <a:lnSpc>
                <a:spcPct val="150000"/>
              </a:lnSpc>
              <a:spcBef>
                <a:spcPts val="0"/>
              </a:spcBef>
              <a:buFont typeface="Wingdings" panose="05000000000000000000" pitchFamily="2" charset="2"/>
              <a:buChar char="§"/>
            </a:pPr>
            <a:r>
              <a:rPr lang="en-GB" sz="2500" dirty="0">
                <a:latin typeface="Times New Roman" panose="02020603050405020304" pitchFamily="18" charset="0"/>
                <a:cs typeface="Times New Roman" panose="02020603050405020304" pitchFamily="18" charset="0"/>
              </a:rPr>
              <a:t>Union or Category</a:t>
            </a:r>
          </a:p>
          <a:p>
            <a:pPr algn="just">
              <a:lnSpc>
                <a:spcPct val="150000"/>
              </a:lnSpc>
              <a:spcBef>
                <a:spcPts val="0"/>
              </a:spcBef>
              <a:buFont typeface="Wingdings" panose="05000000000000000000" pitchFamily="2" charset="2"/>
              <a:buChar char="§"/>
            </a:pPr>
            <a:r>
              <a:rPr lang="en-GB" sz="2500" dirty="0">
                <a:latin typeface="Times New Roman" panose="02020603050405020304" pitchFamily="18" charset="0"/>
                <a:cs typeface="Times New Roman" panose="02020603050405020304" pitchFamily="18" charset="0"/>
              </a:rPr>
              <a:t>Aggregation</a:t>
            </a:r>
          </a:p>
        </p:txBody>
      </p:sp>
      <p:sp>
        <p:nvSpPr>
          <p:cNvPr id="5" name="Slide Number Placeholder 4"/>
          <p:cNvSpPr>
            <a:spLocks noGrp="1"/>
          </p:cNvSpPr>
          <p:nvPr>
            <p:ph type="sldNum" sz="quarter" idx="12"/>
          </p:nvPr>
        </p:nvSpPr>
        <p:spPr/>
        <p:txBody>
          <a:bodyPr/>
          <a:lstStyle/>
          <a:p>
            <a:pPr>
              <a:defRPr/>
            </a:pPr>
            <a:fld id="{2460B6B9-27BC-47DA-8EBC-97B9768C334F}" type="slidenum">
              <a:rPr lang="en-US"/>
              <a:pPr>
                <a:defRPr/>
              </a:pPr>
              <a:t>63</a:t>
            </a:fld>
            <a:endParaRPr lang="en-US"/>
          </a:p>
        </p:txBody>
      </p:sp>
    </p:spTree>
    <p:extLst>
      <p:ext uri="{BB962C8B-B14F-4D97-AF65-F5344CB8AC3E}">
        <p14:creationId xmlns:p14="http://schemas.microsoft.com/office/powerpoint/2010/main" val="15729292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478970"/>
          </a:xfrm>
        </p:spPr>
        <p:txBody>
          <a:bodyPr>
            <a:noAutofit/>
          </a:bodyPr>
          <a:lstStyle/>
          <a:p>
            <a:pPr algn="ctr"/>
            <a:br>
              <a:rPr lang="en-GB" sz="3200" b="1" dirty="0">
                <a:solidFill>
                  <a:srgbClr val="FF0000"/>
                </a:solidFill>
                <a:latin typeface="Times New Roman" panose="02020603050405020304" pitchFamily="18" charset="0"/>
                <a:cs typeface="Times New Roman" panose="02020603050405020304" pitchFamily="18" charset="0"/>
              </a:rPr>
            </a:br>
            <a:r>
              <a:rPr lang="en-GB" sz="3200" b="1" dirty="0">
                <a:solidFill>
                  <a:srgbClr val="FF0000"/>
                </a:solidFill>
                <a:latin typeface="Times New Roman" panose="02020603050405020304" pitchFamily="18" charset="0"/>
                <a:cs typeface="Times New Roman" panose="02020603050405020304" pitchFamily="18" charset="0"/>
              </a:rPr>
              <a:t>3.8.1 Features of EER Model</a:t>
            </a:r>
            <a:br>
              <a:rPr lang="en-GB" sz="3200" b="1" dirty="0">
                <a:solidFill>
                  <a:srgbClr val="FF0000"/>
                </a:solidFill>
                <a:latin typeface="Times New Roman" panose="02020603050405020304" pitchFamily="18" charset="0"/>
                <a:cs typeface="Times New Roman" panose="02020603050405020304" pitchFamily="18" charset="0"/>
              </a:rPr>
            </a:br>
            <a:endParaRPr lang="en-GB"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77370"/>
            <a:ext cx="12090400" cy="6480629"/>
          </a:xfrm>
        </p:spPr>
        <p:txBody>
          <a:bodyPr>
            <a:normAutofit/>
          </a:bodyPr>
          <a:lstStyle/>
          <a:p>
            <a:pPr algn="just">
              <a:lnSpc>
                <a:spcPct val="150000"/>
              </a:lnSpc>
              <a:spcBef>
                <a:spcPts val="0"/>
              </a:spcBef>
              <a:buFont typeface="Wingdings" panose="05000000000000000000" pitchFamily="2" charset="2"/>
              <a:buChar char="§"/>
            </a:pPr>
            <a:r>
              <a:rPr lang="en-GB" sz="3200" dirty="0">
                <a:latin typeface="Times New Roman" panose="02020603050405020304" pitchFamily="18" charset="0"/>
                <a:cs typeface="Times New Roman" panose="02020603050405020304" pitchFamily="18" charset="0"/>
              </a:rPr>
              <a:t>EER creates a design more accurate to database schemas.</a:t>
            </a:r>
          </a:p>
          <a:p>
            <a:pPr algn="just">
              <a:lnSpc>
                <a:spcPct val="150000"/>
              </a:lnSpc>
              <a:spcBef>
                <a:spcPts val="0"/>
              </a:spcBef>
              <a:buFont typeface="Wingdings" panose="05000000000000000000" pitchFamily="2" charset="2"/>
              <a:buChar char="§"/>
            </a:pPr>
            <a:r>
              <a:rPr lang="en-GB" sz="3200" dirty="0">
                <a:latin typeface="Times New Roman" panose="02020603050405020304" pitchFamily="18" charset="0"/>
                <a:cs typeface="Times New Roman" panose="02020603050405020304" pitchFamily="18" charset="0"/>
              </a:rPr>
              <a:t>It reflects the data properties and constraints more precisely.</a:t>
            </a:r>
          </a:p>
          <a:p>
            <a:pPr algn="just">
              <a:lnSpc>
                <a:spcPct val="150000"/>
              </a:lnSpc>
              <a:spcBef>
                <a:spcPts val="0"/>
              </a:spcBef>
              <a:buFont typeface="Wingdings" panose="05000000000000000000" pitchFamily="2" charset="2"/>
              <a:buChar char="§"/>
            </a:pPr>
            <a:r>
              <a:rPr lang="en-GB" sz="3200" dirty="0">
                <a:latin typeface="Times New Roman" panose="02020603050405020304" pitchFamily="18" charset="0"/>
                <a:cs typeface="Times New Roman" panose="02020603050405020304" pitchFamily="18" charset="0"/>
              </a:rPr>
              <a:t>It includes all modelling concepts of the ER model.</a:t>
            </a:r>
          </a:p>
          <a:p>
            <a:pPr algn="just">
              <a:lnSpc>
                <a:spcPct val="150000"/>
              </a:lnSpc>
              <a:spcBef>
                <a:spcPts val="0"/>
              </a:spcBef>
              <a:buFont typeface="Wingdings" panose="05000000000000000000" pitchFamily="2" charset="2"/>
              <a:buChar char="§"/>
            </a:pPr>
            <a:r>
              <a:rPr lang="en-GB" sz="3200" dirty="0">
                <a:latin typeface="Times New Roman" panose="02020603050405020304" pitchFamily="18" charset="0"/>
                <a:cs typeface="Times New Roman" panose="02020603050405020304" pitchFamily="18" charset="0"/>
              </a:rPr>
              <a:t>Diagrammatic technique helps for displaying the EER schema.</a:t>
            </a:r>
          </a:p>
          <a:p>
            <a:pPr algn="just">
              <a:lnSpc>
                <a:spcPct val="150000"/>
              </a:lnSpc>
              <a:spcBef>
                <a:spcPts val="0"/>
              </a:spcBef>
              <a:buFont typeface="Wingdings" panose="05000000000000000000" pitchFamily="2" charset="2"/>
              <a:buChar char="§"/>
            </a:pPr>
            <a:r>
              <a:rPr lang="en-GB" sz="3200" dirty="0">
                <a:latin typeface="Times New Roman" panose="02020603050405020304" pitchFamily="18" charset="0"/>
                <a:cs typeface="Times New Roman" panose="02020603050405020304" pitchFamily="18" charset="0"/>
              </a:rPr>
              <a:t>It includes the concept of specialization and generalization.</a:t>
            </a:r>
          </a:p>
          <a:p>
            <a:pPr algn="just">
              <a:lnSpc>
                <a:spcPct val="150000"/>
              </a:lnSpc>
              <a:spcBef>
                <a:spcPts val="0"/>
              </a:spcBef>
              <a:buFont typeface="Wingdings" panose="05000000000000000000" pitchFamily="2" charset="2"/>
              <a:buChar char="§"/>
            </a:pPr>
            <a:r>
              <a:rPr lang="en-GB" sz="3200" dirty="0">
                <a:latin typeface="Times New Roman" panose="02020603050405020304" pitchFamily="18" charset="0"/>
                <a:cs typeface="Times New Roman" panose="02020603050405020304" pitchFamily="18" charset="0"/>
              </a:rPr>
              <a:t>It is used to represent a collection of objects that is union of objects of different of different entity types.</a:t>
            </a:r>
          </a:p>
          <a:p>
            <a:pPr algn="just">
              <a:lnSpc>
                <a:spcPct val="150000"/>
              </a:lnSpc>
              <a:spcBef>
                <a:spcPts val="0"/>
              </a:spcBef>
              <a:buFont typeface="Wingdings" panose="05000000000000000000" pitchFamily="2" charset="2"/>
              <a:buChar char="§"/>
            </a:pPr>
            <a:endParaRPr lang="en-GB"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1425EC7-0A61-4F27-A72D-EAE5D0C457C9}" type="slidenum">
              <a:rPr lang="en-GB" smtClean="0"/>
              <a:t>64</a:t>
            </a:fld>
            <a:endParaRPr lang="en-GB"/>
          </a:p>
        </p:txBody>
      </p:sp>
    </p:spTree>
    <p:extLst>
      <p:ext uri="{BB962C8B-B14F-4D97-AF65-F5344CB8AC3E}">
        <p14:creationId xmlns:p14="http://schemas.microsoft.com/office/powerpoint/2010/main" val="28889417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406399"/>
          </a:xfrm>
        </p:spPr>
        <p:txBody>
          <a:bodyPr>
            <a:noAutofit/>
          </a:bodyPr>
          <a:lstStyle/>
          <a:p>
            <a:pPr algn="ctr"/>
            <a:br>
              <a:rPr lang="en-GB" sz="2800" b="1" dirty="0">
                <a:solidFill>
                  <a:srgbClr val="0000CC"/>
                </a:solidFill>
                <a:latin typeface="Times New Roman" panose="02020603050405020304" pitchFamily="18" charset="0"/>
                <a:cs typeface="Times New Roman" panose="02020603050405020304" pitchFamily="18" charset="0"/>
              </a:rPr>
            </a:br>
            <a:r>
              <a:rPr lang="en-GB" sz="2800" b="1" dirty="0">
                <a:solidFill>
                  <a:srgbClr val="0000CC"/>
                </a:solidFill>
                <a:latin typeface="Times New Roman" panose="02020603050405020304" pitchFamily="18" charset="0"/>
                <a:cs typeface="Times New Roman" panose="02020603050405020304" pitchFamily="18" charset="0"/>
              </a:rPr>
              <a:t>A. Subclasses and Super class</a:t>
            </a:r>
            <a:br>
              <a:rPr lang="en-GB" sz="2800" b="1" dirty="0">
                <a:solidFill>
                  <a:srgbClr val="0000CC"/>
                </a:solidFill>
                <a:latin typeface="Times New Roman" panose="02020603050405020304" pitchFamily="18" charset="0"/>
                <a:cs typeface="Times New Roman" panose="02020603050405020304" pitchFamily="18" charset="0"/>
              </a:rPr>
            </a:br>
            <a:endParaRPr lang="en-GB" sz="2800" dirty="0">
              <a:solidFill>
                <a:srgbClr val="0000C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406400"/>
            <a:ext cx="12192000" cy="6451600"/>
          </a:xfrm>
        </p:spPr>
        <p:txBody>
          <a:bodyPr>
            <a:normAutofit fontScale="92500" lnSpcReduction="20000"/>
          </a:bodyPr>
          <a:lstStyle/>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Super class is an entity that can be divided into further subtype.</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For </a:t>
            </a:r>
            <a:r>
              <a:rPr lang="en-GB" b="1" dirty="0">
                <a:latin typeface="Times New Roman" panose="02020603050405020304" pitchFamily="18" charset="0"/>
                <a:cs typeface="Times New Roman" panose="02020603050405020304" pitchFamily="18" charset="0"/>
              </a:rPr>
              <a:t>example</a:t>
            </a:r>
            <a:r>
              <a:rPr lang="en-GB" dirty="0">
                <a:latin typeface="Times New Roman" panose="02020603050405020304" pitchFamily="18" charset="0"/>
                <a:cs typeface="Times New Roman" panose="02020603050405020304" pitchFamily="18" charset="0"/>
              </a:rPr>
              <a:t> − consider Shape super class.</a:t>
            </a:r>
          </a:p>
          <a:p>
            <a:pPr algn="just">
              <a:lnSpc>
                <a:spcPct val="150000"/>
              </a:lnSpc>
              <a:spcBef>
                <a:spcPts val="0"/>
              </a:spcBef>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Super class shape has sub groups: Triangle, Square and Circle.</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Sub classes are the group of entities with some unique attributes.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Sub class inherits the properties and attributes from super class.</a:t>
            </a:r>
          </a:p>
          <a:p>
            <a:pPr algn="just">
              <a:lnSpc>
                <a:spcPct val="150000"/>
              </a:lnSpc>
              <a:spcBef>
                <a:spcPts val="0"/>
              </a:spcBef>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1425EC7-0A61-4F27-A72D-EAE5D0C457C9}" type="slidenum">
              <a:rPr lang="en-GB" smtClean="0"/>
              <a:t>65</a:t>
            </a:fld>
            <a:endParaRPr lang="en-GB"/>
          </a:p>
        </p:txBody>
      </p:sp>
      <p:pic>
        <p:nvPicPr>
          <p:cNvPr id="5" name="Picture 4"/>
          <p:cNvPicPr>
            <a:picLocks noChangeAspect="1"/>
          </p:cNvPicPr>
          <p:nvPr/>
        </p:nvPicPr>
        <p:blipFill>
          <a:blip r:embed="rId2"/>
          <a:stretch>
            <a:fillRect/>
          </a:stretch>
        </p:blipFill>
        <p:spPr>
          <a:xfrm>
            <a:off x="1712686" y="1428070"/>
            <a:ext cx="9302313" cy="3301794"/>
          </a:xfrm>
          <a:prstGeom prst="rect">
            <a:avLst/>
          </a:prstGeom>
        </p:spPr>
      </p:pic>
    </p:spTree>
    <p:extLst>
      <p:ext uri="{BB962C8B-B14F-4D97-AF65-F5344CB8AC3E}">
        <p14:creationId xmlns:p14="http://schemas.microsoft.com/office/powerpoint/2010/main" val="26996238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377371"/>
          </a:xfrm>
        </p:spPr>
        <p:txBody>
          <a:bodyPr>
            <a:noAutofit/>
          </a:bodyPr>
          <a:lstStyle/>
          <a:p>
            <a:pPr algn="ctr"/>
            <a:br>
              <a:rPr lang="en-GB" sz="2800" b="1" dirty="0">
                <a:solidFill>
                  <a:srgbClr val="0000CC"/>
                </a:solidFill>
                <a:latin typeface="Times New Roman" panose="02020603050405020304" pitchFamily="18" charset="0"/>
                <a:cs typeface="Times New Roman" panose="02020603050405020304" pitchFamily="18" charset="0"/>
              </a:rPr>
            </a:br>
            <a:r>
              <a:rPr lang="en-GB" sz="2800" b="1" dirty="0">
                <a:solidFill>
                  <a:srgbClr val="0000CC"/>
                </a:solidFill>
                <a:latin typeface="Times New Roman" panose="02020603050405020304" pitchFamily="18" charset="0"/>
                <a:cs typeface="Times New Roman" panose="02020603050405020304" pitchFamily="18" charset="0"/>
              </a:rPr>
              <a:t>B. Specialization and Generalization</a:t>
            </a:r>
            <a:br>
              <a:rPr lang="en-GB" sz="2800" b="1" dirty="0">
                <a:solidFill>
                  <a:srgbClr val="0000CC"/>
                </a:solidFill>
                <a:latin typeface="Times New Roman" panose="02020603050405020304" pitchFamily="18" charset="0"/>
                <a:cs typeface="Times New Roman" panose="02020603050405020304" pitchFamily="18" charset="0"/>
              </a:rPr>
            </a:br>
            <a:endParaRPr lang="en-GB" sz="2800" dirty="0">
              <a:solidFill>
                <a:srgbClr val="0000C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77371"/>
            <a:ext cx="12017829" cy="6480629"/>
          </a:xfrm>
        </p:spPr>
        <p:txBody>
          <a:bodyPr>
            <a:noAutofit/>
          </a:bodyPr>
          <a:lstStyle/>
          <a:p>
            <a:pPr algn="just">
              <a:lnSpc>
                <a:spcPct val="17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Generalization is a process of generalizing an entity which contains generalized attributes or properties of generalized entities.</a:t>
            </a:r>
          </a:p>
          <a:p>
            <a:pPr algn="just">
              <a:lnSpc>
                <a:spcPct val="170000"/>
              </a:lnSpc>
              <a:spcBef>
                <a:spcPts val="0"/>
              </a:spcBef>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a:p>
            <a:pPr algn="just">
              <a:lnSpc>
                <a:spcPct val="170000"/>
              </a:lnSpc>
              <a:spcBef>
                <a:spcPts val="0"/>
              </a:spcBef>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a:p>
            <a:pPr algn="just">
              <a:lnSpc>
                <a:spcPct val="170000"/>
              </a:lnSpc>
              <a:spcBef>
                <a:spcPts val="0"/>
              </a:spcBef>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a:p>
            <a:pPr algn="just">
              <a:lnSpc>
                <a:spcPct val="170000"/>
              </a:lnSpc>
              <a:spcBef>
                <a:spcPts val="0"/>
              </a:spcBef>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a:p>
            <a:pPr algn="just">
              <a:lnSpc>
                <a:spcPct val="170000"/>
              </a:lnSpc>
              <a:spcBef>
                <a:spcPts val="0"/>
              </a:spcBef>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a:p>
            <a:pPr algn="just">
              <a:lnSpc>
                <a:spcPct val="17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It is a Bottom up process i.e. consider we have 3 sub entities Car, Truck and Motorcycle. </a:t>
            </a:r>
          </a:p>
        </p:txBody>
      </p:sp>
      <p:sp>
        <p:nvSpPr>
          <p:cNvPr id="4" name="Slide Number Placeholder 3"/>
          <p:cNvSpPr>
            <a:spLocks noGrp="1"/>
          </p:cNvSpPr>
          <p:nvPr>
            <p:ph type="sldNum" sz="quarter" idx="12"/>
          </p:nvPr>
        </p:nvSpPr>
        <p:spPr/>
        <p:txBody>
          <a:bodyPr/>
          <a:lstStyle/>
          <a:p>
            <a:fld id="{B1425EC7-0A61-4F27-A72D-EAE5D0C457C9}" type="slidenum">
              <a:rPr lang="en-GB" smtClean="0"/>
              <a:t>66</a:t>
            </a:fld>
            <a:endParaRPr lang="en-GB"/>
          </a:p>
        </p:txBody>
      </p:sp>
      <p:pic>
        <p:nvPicPr>
          <p:cNvPr id="5" name="Picture 4"/>
          <p:cNvPicPr>
            <a:picLocks noChangeAspect="1"/>
          </p:cNvPicPr>
          <p:nvPr/>
        </p:nvPicPr>
        <p:blipFill>
          <a:blip r:embed="rId2"/>
          <a:stretch>
            <a:fillRect/>
          </a:stretch>
        </p:blipFill>
        <p:spPr>
          <a:xfrm>
            <a:off x="2838450" y="2348139"/>
            <a:ext cx="5772150" cy="2800350"/>
          </a:xfrm>
          <a:prstGeom prst="rect">
            <a:avLst/>
          </a:prstGeom>
        </p:spPr>
      </p:pic>
    </p:spTree>
    <p:extLst>
      <p:ext uri="{BB962C8B-B14F-4D97-AF65-F5344CB8AC3E}">
        <p14:creationId xmlns:p14="http://schemas.microsoft.com/office/powerpoint/2010/main" val="8611487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377371"/>
          </a:xfrm>
        </p:spPr>
        <p:txBody>
          <a:bodyPr>
            <a:noAutofit/>
          </a:bodyPr>
          <a:lstStyle/>
          <a:p>
            <a:pPr algn="ctr"/>
            <a:br>
              <a:rPr lang="en-GB" sz="2800" b="1" dirty="0">
                <a:solidFill>
                  <a:srgbClr val="0000CC"/>
                </a:solidFill>
                <a:latin typeface="Times New Roman" panose="02020603050405020304" pitchFamily="18" charset="0"/>
                <a:cs typeface="Times New Roman" panose="02020603050405020304" pitchFamily="18" charset="0"/>
              </a:rPr>
            </a:br>
            <a:r>
              <a:rPr lang="en-GB" sz="2800" b="1" dirty="0">
                <a:solidFill>
                  <a:srgbClr val="0000CC"/>
                </a:solidFill>
                <a:latin typeface="Times New Roman" panose="02020603050405020304" pitchFamily="18" charset="0"/>
                <a:cs typeface="Times New Roman" panose="02020603050405020304" pitchFamily="18" charset="0"/>
              </a:rPr>
              <a:t>B. Specialization and Generalization</a:t>
            </a:r>
            <a:br>
              <a:rPr lang="en-GB" sz="2800" b="1" dirty="0">
                <a:solidFill>
                  <a:srgbClr val="0000CC"/>
                </a:solidFill>
                <a:latin typeface="Times New Roman" panose="02020603050405020304" pitchFamily="18" charset="0"/>
                <a:cs typeface="Times New Roman" panose="02020603050405020304" pitchFamily="18" charset="0"/>
              </a:rPr>
            </a:br>
            <a:endParaRPr lang="en-GB" sz="2800" dirty="0">
              <a:solidFill>
                <a:srgbClr val="0000C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77371"/>
            <a:ext cx="12017829" cy="6480629"/>
          </a:xfrm>
        </p:spPr>
        <p:txBody>
          <a:bodyPr>
            <a:noAutofit/>
          </a:bodyPr>
          <a:lstStyle/>
          <a:p>
            <a:pPr algn="just">
              <a:lnSpc>
                <a:spcPct val="17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Now these three entities can be generalized into one super class named as Vehicle.</a:t>
            </a:r>
          </a:p>
          <a:p>
            <a:pPr algn="just">
              <a:lnSpc>
                <a:spcPct val="17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Specialization is a process of identifying subsets of an entity that share some different characteristic. It is a top down approach in which one entity is broken down into low level entity.</a:t>
            </a:r>
          </a:p>
          <a:p>
            <a:pPr algn="just">
              <a:lnSpc>
                <a:spcPct val="17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In above example Vehicle entity can be a Car, Truck or Motorcycle.</a:t>
            </a:r>
          </a:p>
          <a:p>
            <a:pPr algn="just">
              <a:lnSpc>
                <a:spcPct val="170000"/>
              </a:lnSpc>
              <a:spcBef>
                <a:spcPts val="0"/>
              </a:spcBef>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a:p>
            <a:pPr algn="just">
              <a:lnSpc>
                <a:spcPct val="170000"/>
              </a:lnSpc>
              <a:spcBef>
                <a:spcPts val="0"/>
              </a:spcBef>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1425EC7-0A61-4F27-A72D-EAE5D0C457C9}" type="slidenum">
              <a:rPr lang="en-GB" smtClean="0"/>
              <a:t>67</a:t>
            </a:fld>
            <a:endParaRPr lang="en-GB"/>
          </a:p>
        </p:txBody>
      </p:sp>
    </p:spTree>
    <p:extLst>
      <p:ext uri="{BB962C8B-B14F-4D97-AF65-F5344CB8AC3E}">
        <p14:creationId xmlns:p14="http://schemas.microsoft.com/office/powerpoint/2010/main" val="26338472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406399"/>
          </a:xfrm>
        </p:spPr>
        <p:txBody>
          <a:bodyPr>
            <a:noAutofit/>
          </a:bodyPr>
          <a:lstStyle/>
          <a:p>
            <a:pPr algn="ctr"/>
            <a:br>
              <a:rPr lang="en-GB" sz="2800" b="1" dirty="0">
                <a:solidFill>
                  <a:srgbClr val="0000CC"/>
                </a:solidFill>
                <a:latin typeface="Times New Roman" panose="02020603050405020304" pitchFamily="18" charset="0"/>
                <a:cs typeface="Times New Roman" panose="02020603050405020304" pitchFamily="18" charset="0"/>
              </a:rPr>
            </a:br>
            <a:r>
              <a:rPr lang="en-GB" sz="2800" b="1" dirty="0">
                <a:solidFill>
                  <a:srgbClr val="0000CC"/>
                </a:solidFill>
                <a:latin typeface="Times New Roman" panose="02020603050405020304" pitchFamily="18" charset="0"/>
                <a:cs typeface="Times New Roman" panose="02020603050405020304" pitchFamily="18" charset="0"/>
              </a:rPr>
              <a:t>C. Category or Union</a:t>
            </a:r>
            <a:br>
              <a:rPr lang="en-GB" sz="2800" b="1" dirty="0">
                <a:solidFill>
                  <a:srgbClr val="0000CC"/>
                </a:solidFill>
                <a:latin typeface="Times New Roman" panose="02020603050405020304" pitchFamily="18" charset="0"/>
                <a:cs typeface="Times New Roman" panose="02020603050405020304" pitchFamily="18" charset="0"/>
              </a:rPr>
            </a:br>
            <a:endParaRPr lang="en-GB" sz="2800" dirty="0">
              <a:solidFill>
                <a:srgbClr val="0000C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6114" y="406400"/>
            <a:ext cx="12075886" cy="6451600"/>
          </a:xfrm>
        </p:spPr>
        <p:txBody>
          <a:bodyPr>
            <a:normAutofit lnSpcReduction="10000"/>
          </a:bodyPr>
          <a:lstStyle/>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Relationship of one super or sub class with more than one super class.</a:t>
            </a:r>
          </a:p>
          <a:p>
            <a:pPr algn="just">
              <a:lnSpc>
                <a:spcPct val="150000"/>
              </a:lnSpc>
              <a:spcBef>
                <a:spcPts val="0"/>
              </a:spcBef>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Owner is the subset of two super class: Vehicle and House.</a:t>
            </a:r>
          </a:p>
          <a:p>
            <a:pPr algn="just">
              <a:lnSpc>
                <a:spcPct val="150000"/>
              </a:lnSpc>
              <a:spcBef>
                <a:spcPts val="0"/>
              </a:spcBef>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1425EC7-0A61-4F27-A72D-EAE5D0C457C9}" type="slidenum">
              <a:rPr lang="en-GB" smtClean="0"/>
              <a:t>68</a:t>
            </a:fld>
            <a:endParaRPr lang="en-GB"/>
          </a:p>
        </p:txBody>
      </p:sp>
      <p:pic>
        <p:nvPicPr>
          <p:cNvPr id="5" name="Picture 4"/>
          <p:cNvPicPr>
            <a:picLocks noChangeAspect="1"/>
          </p:cNvPicPr>
          <p:nvPr/>
        </p:nvPicPr>
        <p:blipFill>
          <a:blip r:embed="rId2"/>
          <a:stretch>
            <a:fillRect/>
          </a:stretch>
        </p:blipFill>
        <p:spPr>
          <a:xfrm>
            <a:off x="663369" y="1181099"/>
            <a:ext cx="10366720" cy="4276272"/>
          </a:xfrm>
          <a:prstGeom prst="rect">
            <a:avLst/>
          </a:prstGeom>
        </p:spPr>
      </p:pic>
    </p:spTree>
    <p:extLst>
      <p:ext uri="{BB962C8B-B14F-4D97-AF65-F5344CB8AC3E}">
        <p14:creationId xmlns:p14="http://schemas.microsoft.com/office/powerpoint/2010/main" val="24287991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85069"/>
          </a:xfrm>
        </p:spPr>
        <p:txBody>
          <a:bodyPr>
            <a:noAutofit/>
          </a:bodyPr>
          <a:lstStyle/>
          <a:p>
            <a:pPr algn="ctr"/>
            <a:br>
              <a:rPr lang="en-GB" sz="2800" b="1" dirty="0">
                <a:solidFill>
                  <a:srgbClr val="0000CC"/>
                </a:solidFill>
                <a:latin typeface="Times New Roman" panose="02020603050405020304" pitchFamily="18" charset="0"/>
                <a:cs typeface="Times New Roman" panose="02020603050405020304" pitchFamily="18" charset="0"/>
              </a:rPr>
            </a:br>
            <a:r>
              <a:rPr lang="en-GB" sz="2800" b="1" dirty="0">
                <a:solidFill>
                  <a:srgbClr val="0000CC"/>
                </a:solidFill>
                <a:latin typeface="Times New Roman" panose="02020603050405020304" pitchFamily="18" charset="0"/>
                <a:cs typeface="Times New Roman" panose="02020603050405020304" pitchFamily="18" charset="0"/>
              </a:rPr>
              <a:t>D. Aggregation</a:t>
            </a:r>
            <a:br>
              <a:rPr lang="en-GB" sz="2800" b="1" dirty="0">
                <a:solidFill>
                  <a:srgbClr val="0000CC"/>
                </a:solidFill>
                <a:latin typeface="Times New Roman" panose="02020603050405020304" pitchFamily="18" charset="0"/>
                <a:cs typeface="Times New Roman" panose="02020603050405020304" pitchFamily="18" charset="0"/>
              </a:rPr>
            </a:br>
            <a:endParaRPr lang="en-GB" sz="2800" dirty="0">
              <a:solidFill>
                <a:srgbClr val="0000C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85070"/>
            <a:ext cx="12192000" cy="6572930"/>
          </a:xfrm>
        </p:spPr>
        <p:txBody>
          <a:bodyPr>
            <a:noAutofit/>
          </a:bodyPr>
          <a:lstStyle/>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Represents relationship between a whole object and its component.</a:t>
            </a:r>
          </a:p>
          <a:p>
            <a:pPr algn="just">
              <a:lnSpc>
                <a:spcPct val="150000"/>
              </a:lnSpc>
              <a:spcBef>
                <a:spcPts val="0"/>
              </a:spcBef>
              <a:buFont typeface="Wingdings" panose="05000000000000000000" pitchFamily="2" charset="2"/>
              <a:buChar char="§"/>
            </a:pPr>
            <a:endParaRPr lang="en-GB" sz="24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GB" sz="24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GB" sz="24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GB" sz="24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GB" sz="24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Consider a ternary relationship </a:t>
            </a:r>
            <a:r>
              <a:rPr lang="en-GB" sz="2400" dirty="0" err="1">
                <a:latin typeface="Times New Roman" panose="02020603050405020304" pitchFamily="18" charset="0"/>
                <a:cs typeface="Times New Roman" panose="02020603050405020304" pitchFamily="18" charset="0"/>
              </a:rPr>
              <a:t>Works_On</a:t>
            </a:r>
            <a:r>
              <a:rPr lang="en-GB" sz="2400" dirty="0">
                <a:latin typeface="Times New Roman" panose="02020603050405020304" pitchFamily="18" charset="0"/>
                <a:cs typeface="Times New Roman" panose="02020603050405020304" pitchFamily="18" charset="0"/>
              </a:rPr>
              <a:t> between Employee, Branch and Manager.</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Now the best way to model this situation is to use aggregation, so, the relationship-set, </a:t>
            </a:r>
            <a:r>
              <a:rPr lang="en-GB" sz="2400" dirty="0" err="1">
                <a:latin typeface="Times New Roman" panose="02020603050405020304" pitchFamily="18" charset="0"/>
                <a:cs typeface="Times New Roman" panose="02020603050405020304" pitchFamily="18" charset="0"/>
              </a:rPr>
              <a:t>Works_On</a:t>
            </a:r>
            <a:r>
              <a:rPr lang="en-GB" sz="2400" dirty="0">
                <a:latin typeface="Times New Roman" panose="02020603050405020304" pitchFamily="18" charset="0"/>
                <a:cs typeface="Times New Roman" panose="02020603050405020304" pitchFamily="18" charset="0"/>
              </a:rPr>
              <a:t> is a higher level entity-set. </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Such an entity-set is treated in the same manner as any other entity-set. </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We can create a binary relationship, Manager, between </a:t>
            </a:r>
            <a:r>
              <a:rPr lang="en-GB" sz="2400" dirty="0" err="1">
                <a:latin typeface="Times New Roman" panose="02020603050405020304" pitchFamily="18" charset="0"/>
                <a:cs typeface="Times New Roman" panose="02020603050405020304" pitchFamily="18" charset="0"/>
              </a:rPr>
              <a:t>Works_On</a:t>
            </a:r>
            <a:r>
              <a:rPr lang="en-GB" sz="2400" dirty="0">
                <a:latin typeface="Times New Roman" panose="02020603050405020304" pitchFamily="18" charset="0"/>
                <a:cs typeface="Times New Roman" panose="02020603050405020304" pitchFamily="18" charset="0"/>
              </a:rPr>
              <a:t> and Manager to represent who manages what tasks.</a:t>
            </a:r>
          </a:p>
          <a:p>
            <a:pPr algn="just">
              <a:lnSpc>
                <a:spcPct val="150000"/>
              </a:lnSpc>
              <a:spcBef>
                <a:spcPts val="0"/>
              </a:spcBef>
              <a:buFont typeface="Wingdings" panose="05000000000000000000" pitchFamily="2" charset="2"/>
              <a:buChar char="§"/>
            </a:pPr>
            <a:endParaRPr lang="en-GB"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1425EC7-0A61-4F27-A72D-EAE5D0C457C9}" type="slidenum">
              <a:rPr lang="en-GB" smtClean="0"/>
              <a:t>69</a:t>
            </a:fld>
            <a:endParaRPr lang="en-GB"/>
          </a:p>
        </p:txBody>
      </p:sp>
      <p:pic>
        <p:nvPicPr>
          <p:cNvPr id="5" name="Picture 4"/>
          <p:cNvPicPr>
            <a:picLocks noChangeAspect="1"/>
          </p:cNvPicPr>
          <p:nvPr/>
        </p:nvPicPr>
        <p:blipFill>
          <a:blip r:embed="rId2"/>
          <a:stretch>
            <a:fillRect/>
          </a:stretch>
        </p:blipFill>
        <p:spPr>
          <a:xfrm>
            <a:off x="2809876" y="1013166"/>
            <a:ext cx="4327208" cy="2586377"/>
          </a:xfrm>
          <a:prstGeom prst="rect">
            <a:avLst/>
          </a:prstGeom>
        </p:spPr>
      </p:pic>
    </p:spTree>
    <p:extLst>
      <p:ext uri="{BB962C8B-B14F-4D97-AF65-F5344CB8AC3E}">
        <p14:creationId xmlns:p14="http://schemas.microsoft.com/office/powerpoint/2010/main" val="3465357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420913"/>
          </a:xfrm>
        </p:spPr>
        <p:txBody>
          <a:bodyPr>
            <a:noAutofit/>
          </a:bodyPr>
          <a:lstStyle/>
          <a:p>
            <a:pPr algn="ctr">
              <a:lnSpc>
                <a:spcPct val="150000"/>
              </a:lnSpc>
              <a:spcBef>
                <a:spcPts val="0"/>
              </a:spcBef>
            </a:pPr>
            <a:r>
              <a:rPr lang="en-US" altLang="en-US" sz="2400" b="1" dirty="0">
                <a:solidFill>
                  <a:srgbClr val="FF0000"/>
                </a:solidFill>
                <a:latin typeface="Times New Roman" panose="02020603050405020304" pitchFamily="18" charset="0"/>
                <a:cs typeface="Times New Roman" panose="02020603050405020304" pitchFamily="18" charset="0"/>
              </a:rPr>
              <a:t>3.3 Reasons of Conceptual Modeling</a:t>
            </a:r>
            <a:r>
              <a:rPr lang="en-US" sz="2400" b="1" dirty="0">
                <a:solidFill>
                  <a:srgbClr val="FF0000"/>
                </a:solidFill>
                <a:latin typeface="Times New Roman" pitchFamily="18" charset="0"/>
                <a:cs typeface="Times New Roman" pitchFamily="18" charset="0"/>
              </a:rPr>
              <a:t> </a:t>
            </a:r>
            <a:endParaRPr lang="en-US" altLang="en-US" sz="24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624114"/>
            <a:ext cx="12192000" cy="6371772"/>
          </a:xfrm>
        </p:spPr>
        <p:txBody>
          <a:bodyPr>
            <a:noAutofit/>
          </a:bodyPr>
          <a:lstStyle/>
          <a:p>
            <a:pPr algn="just">
              <a:lnSpc>
                <a:spcPct val="150000"/>
              </a:lnSpc>
              <a:spcBef>
                <a:spcPts val="0"/>
              </a:spcBef>
              <a:buFont typeface="Wingdings" pitchFamily="2" charset="2"/>
              <a:buChar char="Ø"/>
            </a:pPr>
            <a:r>
              <a:rPr lang="en-US" dirty="0">
                <a:latin typeface="Times New Roman" pitchFamily="18" charset="0"/>
                <a:cs typeface="Times New Roman" pitchFamily="18" charset="0"/>
              </a:rPr>
              <a:t>Because </a:t>
            </a:r>
            <a:r>
              <a:rPr lang="en-US" b="1" dirty="0">
                <a:latin typeface="Times New Roman" pitchFamily="18" charset="0"/>
                <a:cs typeface="Times New Roman" pitchFamily="18" charset="0"/>
              </a:rPr>
              <a:t>conceptual modeling </a:t>
            </a:r>
            <a:r>
              <a:rPr lang="en-US" dirty="0">
                <a:latin typeface="Times New Roman" pitchFamily="18" charset="0"/>
                <a:cs typeface="Times New Roman" pitchFamily="18" charset="0"/>
              </a:rPr>
              <a:t>has the following</a:t>
            </a:r>
            <a:r>
              <a:rPr lang="en-US" b="1" dirty="0">
                <a:latin typeface="Times New Roman" pitchFamily="18" charset="0"/>
                <a:cs typeface="Times New Roman" pitchFamily="18" charset="0"/>
              </a:rPr>
              <a:t> advantages:</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Helps </a:t>
            </a:r>
            <a:r>
              <a:rPr lang="en-US" b="1" dirty="0">
                <a:solidFill>
                  <a:srgbClr val="CC0099"/>
                </a:solidFill>
                <a:latin typeface="Times New Roman" pitchFamily="18" charset="0"/>
                <a:cs typeface="Times New Roman" pitchFamily="18" charset="0"/>
              </a:rPr>
              <a:t>users</a:t>
            </a:r>
            <a:r>
              <a:rPr lang="en-US" dirty="0">
                <a:latin typeface="Times New Roman" pitchFamily="18" charset="0"/>
                <a:cs typeface="Times New Roman" pitchFamily="18" charset="0"/>
              </a:rPr>
              <a:t> and </a:t>
            </a:r>
            <a:r>
              <a:rPr lang="en-US" b="1" dirty="0">
                <a:solidFill>
                  <a:srgbClr val="CC0099"/>
                </a:solidFill>
                <a:latin typeface="Times New Roman" pitchFamily="18" charset="0"/>
                <a:cs typeface="Times New Roman" pitchFamily="18" charset="0"/>
              </a:rPr>
              <a:t>system developers </a:t>
            </a:r>
            <a:r>
              <a:rPr lang="en-US" dirty="0">
                <a:latin typeface="Times New Roman" pitchFamily="18" charset="0"/>
                <a:cs typeface="Times New Roman" pitchFamily="18" charset="0"/>
              </a:rPr>
              <a:t>to</a:t>
            </a:r>
            <a:r>
              <a:rPr lang="en-US" b="1" dirty="0">
                <a:solidFill>
                  <a:srgbClr val="CC0099"/>
                </a:solidFill>
                <a:latin typeface="Times New Roman" pitchFamily="18" charset="0"/>
                <a:cs typeface="Times New Roman" pitchFamily="18" charset="0"/>
              </a:rPr>
              <a:t> identify data requirements (abstract model)</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Helps in </a:t>
            </a:r>
            <a:r>
              <a:rPr lang="en-US" b="1" dirty="0">
                <a:latin typeface="Times New Roman" pitchFamily="18" charset="0"/>
                <a:cs typeface="Times New Roman" pitchFamily="18" charset="0"/>
              </a:rPr>
              <a:t>understanding </a:t>
            </a:r>
            <a:r>
              <a:rPr lang="en-US" dirty="0">
                <a:latin typeface="Times New Roman" pitchFamily="18" charset="0"/>
                <a:cs typeface="Times New Roman" pitchFamily="18" charset="0"/>
              </a:rPr>
              <a:t>how</a:t>
            </a:r>
            <a:r>
              <a:rPr lang="en-US" b="1" dirty="0">
                <a:latin typeface="Times New Roman" pitchFamily="18" charset="0"/>
                <a:cs typeface="Times New Roman" pitchFamily="18" charset="0"/>
              </a:rPr>
              <a:t> existing systems </a:t>
            </a:r>
            <a:r>
              <a:rPr lang="en-US" dirty="0">
                <a:latin typeface="Times New Roman" pitchFamily="18" charset="0"/>
                <a:cs typeface="Times New Roman" pitchFamily="18" charset="0"/>
              </a:rPr>
              <a:t>can be </a:t>
            </a:r>
            <a:r>
              <a:rPr lang="en-US" b="1" dirty="0">
                <a:latin typeface="Times New Roman" pitchFamily="18" charset="0"/>
                <a:cs typeface="Times New Roman" pitchFamily="18" charset="0"/>
              </a:rPr>
              <a:t>modified/maintained</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Allows for easy </a:t>
            </a:r>
            <a:r>
              <a:rPr lang="en-US" b="1" dirty="0">
                <a:solidFill>
                  <a:srgbClr val="0000FF"/>
                </a:solidFill>
                <a:latin typeface="Times New Roman" pitchFamily="18" charset="0"/>
                <a:cs typeface="Times New Roman" pitchFamily="18" charset="0"/>
              </a:rPr>
              <a:t>communication</a:t>
            </a:r>
            <a:r>
              <a:rPr lang="en-US" dirty="0">
                <a:latin typeface="Times New Roman" pitchFamily="18" charset="0"/>
                <a:cs typeface="Times New Roman" pitchFamily="18" charset="0"/>
              </a:rPr>
              <a:t> between </a:t>
            </a:r>
            <a:r>
              <a:rPr lang="en-US" b="1" dirty="0">
                <a:solidFill>
                  <a:srgbClr val="0000FF"/>
                </a:solidFill>
                <a:latin typeface="Times New Roman" pitchFamily="18" charset="0"/>
                <a:cs typeface="Times New Roman" pitchFamily="18" charset="0"/>
              </a:rPr>
              <a:t>end-users </a:t>
            </a:r>
            <a:r>
              <a:rPr lang="en-US" dirty="0">
                <a:latin typeface="Times New Roman" pitchFamily="18" charset="0"/>
                <a:cs typeface="Times New Roman" pitchFamily="18" charset="0"/>
              </a:rPr>
              <a:t>and</a:t>
            </a:r>
            <a:r>
              <a:rPr lang="en-US" b="1" dirty="0">
                <a:solidFill>
                  <a:srgbClr val="0000FF"/>
                </a:solidFill>
                <a:latin typeface="Times New Roman" pitchFamily="18" charset="0"/>
                <a:cs typeface="Times New Roman" pitchFamily="18" charset="0"/>
              </a:rPr>
              <a:t> developers</a:t>
            </a:r>
            <a:r>
              <a:rPr lang="en-US"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It is </a:t>
            </a:r>
            <a:r>
              <a:rPr lang="en-US" b="1" dirty="0">
                <a:solidFill>
                  <a:srgbClr val="00B050"/>
                </a:solidFill>
                <a:latin typeface="Times New Roman" pitchFamily="18" charset="0"/>
                <a:cs typeface="Times New Roman" pitchFamily="18" charset="0"/>
              </a:rPr>
              <a:t>independent </a:t>
            </a:r>
            <a:r>
              <a:rPr lang="en-US" dirty="0">
                <a:latin typeface="Times New Roman" pitchFamily="18" charset="0"/>
                <a:cs typeface="Times New Roman" pitchFamily="18" charset="0"/>
              </a:rPr>
              <a:t>of</a:t>
            </a:r>
            <a:r>
              <a:rPr lang="en-US" b="1" dirty="0">
                <a:solidFill>
                  <a:srgbClr val="00B050"/>
                </a:solidFill>
                <a:latin typeface="Times New Roman" pitchFamily="18" charset="0"/>
                <a:cs typeface="Times New Roman" pitchFamily="18" charset="0"/>
              </a:rPr>
              <a:t> DBMS </a:t>
            </a:r>
            <a:r>
              <a:rPr lang="en-US" dirty="0">
                <a:latin typeface="Times New Roman" pitchFamily="18" charset="0"/>
                <a:cs typeface="Times New Roman" pitchFamily="18" charset="0"/>
              </a:rPr>
              <a:t>or any </a:t>
            </a:r>
            <a:r>
              <a:rPr lang="en-US" b="1" dirty="0">
                <a:solidFill>
                  <a:srgbClr val="00B050"/>
                </a:solidFill>
                <a:latin typeface="Times New Roman" pitchFamily="18" charset="0"/>
                <a:cs typeface="Times New Roman" pitchFamily="18" charset="0"/>
              </a:rPr>
              <a:t>OS. </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It has a clear</a:t>
            </a:r>
            <a:r>
              <a:rPr lang="en-US" b="1" dirty="0">
                <a:solidFill>
                  <a:srgbClr val="0000FF"/>
                </a:solidFill>
                <a:latin typeface="Times New Roman" pitchFamily="18" charset="0"/>
                <a:cs typeface="Times New Roman" pitchFamily="18" charset="0"/>
              </a:rPr>
              <a:t> method</a:t>
            </a:r>
            <a:r>
              <a:rPr lang="en-US" dirty="0">
                <a:latin typeface="Times New Roman" pitchFamily="18" charset="0"/>
                <a:cs typeface="Times New Roman" pitchFamily="18" charset="0"/>
              </a:rPr>
              <a:t> to </a:t>
            </a:r>
            <a:r>
              <a:rPr lang="en-US" b="1" dirty="0">
                <a:solidFill>
                  <a:srgbClr val="0000FF"/>
                </a:solidFill>
                <a:latin typeface="Times New Roman" pitchFamily="18" charset="0"/>
                <a:cs typeface="Times New Roman" pitchFamily="18" charset="0"/>
              </a:rPr>
              <a:t>convert </a:t>
            </a:r>
            <a:r>
              <a:rPr lang="en-US" dirty="0">
                <a:latin typeface="Times New Roman" pitchFamily="18" charset="0"/>
                <a:cs typeface="Times New Roman" pitchFamily="18" charset="0"/>
              </a:rPr>
              <a:t>from</a:t>
            </a:r>
            <a:r>
              <a:rPr lang="en-US" b="1" dirty="0">
                <a:solidFill>
                  <a:srgbClr val="0000FF"/>
                </a:solidFill>
                <a:latin typeface="Times New Roman" pitchFamily="18" charset="0"/>
                <a:cs typeface="Times New Roman" pitchFamily="18" charset="0"/>
              </a:rPr>
              <a:t> high-level model </a:t>
            </a:r>
            <a:r>
              <a:rPr lang="en-US" dirty="0">
                <a:latin typeface="Times New Roman" pitchFamily="18" charset="0"/>
                <a:cs typeface="Times New Roman" pitchFamily="18" charset="0"/>
              </a:rPr>
              <a:t>to</a:t>
            </a:r>
            <a:r>
              <a:rPr lang="en-US" b="1" dirty="0">
                <a:solidFill>
                  <a:srgbClr val="0000FF"/>
                </a:solidFill>
                <a:latin typeface="Times New Roman" pitchFamily="18" charset="0"/>
                <a:cs typeface="Times New Roman" pitchFamily="18" charset="0"/>
              </a:rPr>
              <a:t> relational model</a:t>
            </a:r>
            <a:r>
              <a:rPr lang="en-US"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It is a </a:t>
            </a:r>
            <a:r>
              <a:rPr lang="en-US" b="1" dirty="0">
                <a:solidFill>
                  <a:srgbClr val="00B050"/>
                </a:solidFill>
                <a:latin typeface="Times New Roman" pitchFamily="18" charset="0"/>
                <a:cs typeface="Times New Roman" pitchFamily="18" charset="0"/>
              </a:rPr>
              <a:t>permanent description </a:t>
            </a:r>
            <a:r>
              <a:rPr lang="en-US" dirty="0">
                <a:latin typeface="Times New Roman" pitchFamily="18" charset="0"/>
                <a:cs typeface="Times New Roman" pitchFamily="18" charset="0"/>
              </a:rPr>
              <a:t>of the </a:t>
            </a:r>
            <a:r>
              <a:rPr lang="en-US" b="1" dirty="0">
                <a:solidFill>
                  <a:srgbClr val="00B050"/>
                </a:solidFill>
                <a:latin typeface="Times New Roman" pitchFamily="18" charset="0"/>
                <a:cs typeface="Times New Roman" pitchFamily="18" charset="0"/>
              </a:rPr>
              <a:t>database requirements</a:t>
            </a:r>
            <a:r>
              <a:rPr lang="en-US" dirty="0">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fld id="{B1425EC7-0A61-4F27-A72D-EAE5D0C457C9}" type="slidenum">
              <a:rPr lang="en-GB" smtClean="0"/>
              <a:t>7</a:t>
            </a:fld>
            <a:endParaRPr lang="en-GB"/>
          </a:p>
        </p:txBody>
      </p:sp>
    </p:spTree>
    <p:extLst>
      <p:ext uri="{BB962C8B-B14F-4D97-AF65-F5344CB8AC3E}">
        <p14:creationId xmlns:p14="http://schemas.microsoft.com/office/powerpoint/2010/main" val="35540952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p:cNvSpPr>
            <a:spLocks noGrp="1"/>
          </p:cNvSpPr>
          <p:nvPr>
            <p:ph idx="1"/>
          </p:nvPr>
        </p:nvSpPr>
        <p:spPr>
          <a:xfrm>
            <a:off x="0" y="391886"/>
            <a:ext cx="12192000" cy="6466114"/>
          </a:xfrm>
        </p:spPr>
        <p:txBody>
          <a:bodyPr>
            <a:noAutofit/>
          </a:bodyPr>
          <a:lstStyle/>
          <a:p>
            <a:pPr marL="363538" indent="-363538" algn="just" eaLnBrk="1" hangingPunct="1">
              <a:lnSpc>
                <a:spcPct val="150000"/>
              </a:lnSpc>
              <a:spcBef>
                <a:spcPts val="0"/>
              </a:spcBef>
              <a:buNone/>
            </a:pPr>
            <a:r>
              <a:rPr lang="en-US" altLang="en-US" sz="2400" dirty="0">
                <a:latin typeface="Times New Roman" panose="02020603050405020304" pitchFamily="18" charset="0"/>
                <a:cs typeface="Times New Roman" panose="02020603050405020304" pitchFamily="18" charset="0"/>
              </a:rPr>
              <a:t>1. </a:t>
            </a:r>
            <a:r>
              <a:rPr lang="en-US" altLang="en-US" sz="2400" dirty="0" err="1">
                <a:latin typeface="Times New Roman" panose="02020603050405020304" pitchFamily="18" charset="0"/>
                <a:cs typeface="Times New Roman" panose="02020603050405020304" pitchFamily="18" charset="0"/>
              </a:rPr>
              <a:t>Nahom</a:t>
            </a:r>
            <a:r>
              <a:rPr lang="en-US" altLang="en-US" sz="2400" dirty="0">
                <a:latin typeface="Times New Roman" panose="02020603050405020304" pitchFamily="18" charset="0"/>
                <a:cs typeface="Times New Roman" panose="02020603050405020304" pitchFamily="18" charset="0"/>
              </a:rPr>
              <a:t> Records has decided to store information about musicians who perform on its albums (as well as other company data) in a database. The company has wisely chosen to hire you as a database designer     (at your usual consulting fee of 600Birr/day).</a:t>
            </a:r>
          </a:p>
          <a:p>
            <a:pPr lvl="1" algn="just" eaLnBrk="1" hangingPunct="1">
              <a:lnSpc>
                <a:spcPct val="15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Each musician that records at </a:t>
            </a:r>
            <a:r>
              <a:rPr lang="en-US" altLang="en-US" dirty="0" err="1">
                <a:latin typeface="Times New Roman" panose="02020603050405020304" pitchFamily="18" charset="0"/>
                <a:cs typeface="Times New Roman" panose="02020603050405020304" pitchFamily="18" charset="0"/>
              </a:rPr>
              <a:t>Notown</a:t>
            </a:r>
            <a:r>
              <a:rPr lang="en-US" altLang="en-US" dirty="0">
                <a:latin typeface="Times New Roman" panose="02020603050405020304" pitchFamily="18" charset="0"/>
                <a:cs typeface="Times New Roman" panose="02020603050405020304" pitchFamily="18" charset="0"/>
              </a:rPr>
              <a:t> has an SSN, a name, an address, and a phone number. </a:t>
            </a:r>
          </a:p>
          <a:p>
            <a:pPr lvl="1" algn="just" eaLnBrk="1" hangingPunct="1">
              <a:lnSpc>
                <a:spcPct val="15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Each instrument that is used in songs recorded at </a:t>
            </a:r>
            <a:r>
              <a:rPr lang="en-US" altLang="en-US" dirty="0" err="1">
                <a:latin typeface="Times New Roman" panose="02020603050405020304" pitchFamily="18" charset="0"/>
                <a:cs typeface="Times New Roman" panose="02020603050405020304" pitchFamily="18" charset="0"/>
              </a:rPr>
              <a:t>Nahom</a:t>
            </a:r>
            <a:r>
              <a:rPr lang="en-US" altLang="en-US" dirty="0">
                <a:latin typeface="Times New Roman" panose="02020603050405020304" pitchFamily="18" charset="0"/>
                <a:cs typeface="Times New Roman" panose="02020603050405020304" pitchFamily="18" charset="0"/>
              </a:rPr>
              <a:t> has a name (e.g., guitar,</a:t>
            </a:r>
          </a:p>
          <a:p>
            <a:pPr lvl="1" algn="just" eaLnBrk="1" hangingPunct="1">
              <a:lnSpc>
                <a:spcPct val="15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synthesizer, flute)</a:t>
            </a:r>
          </a:p>
          <a:p>
            <a:pPr lvl="1" algn="just" eaLnBrk="1" hangingPunct="1">
              <a:lnSpc>
                <a:spcPct val="15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Each album that is recorded on the </a:t>
            </a:r>
            <a:r>
              <a:rPr lang="en-US" altLang="en-US" dirty="0" err="1">
                <a:latin typeface="Times New Roman" panose="02020603050405020304" pitchFamily="18" charset="0"/>
                <a:cs typeface="Times New Roman" panose="02020603050405020304" pitchFamily="18" charset="0"/>
              </a:rPr>
              <a:t>Nahom</a:t>
            </a:r>
            <a:r>
              <a:rPr lang="en-US" altLang="en-US" dirty="0">
                <a:latin typeface="Times New Roman" panose="02020603050405020304" pitchFamily="18" charset="0"/>
                <a:cs typeface="Times New Roman" panose="02020603050405020304" pitchFamily="18" charset="0"/>
              </a:rPr>
              <a:t> label has a title, a copyright date, a format(e.g., CD , VCD, DVD), and an album </a:t>
            </a:r>
            <a:r>
              <a:rPr lang="en-US" altLang="en-US" dirty="0" err="1">
                <a:latin typeface="Times New Roman" panose="02020603050405020304" pitchFamily="18" charset="0"/>
                <a:cs typeface="Times New Roman" panose="02020603050405020304" pitchFamily="18" charset="0"/>
              </a:rPr>
              <a:t>identier</a:t>
            </a:r>
            <a:r>
              <a:rPr lang="en-US" altLang="en-US" dirty="0">
                <a:latin typeface="Times New Roman" panose="02020603050405020304" pitchFamily="18" charset="0"/>
                <a:cs typeface="Times New Roman" panose="02020603050405020304" pitchFamily="18" charset="0"/>
              </a:rPr>
              <a:t>.</a:t>
            </a:r>
          </a:p>
          <a:p>
            <a:pPr lvl="1" algn="just" eaLnBrk="1" hangingPunct="1">
              <a:lnSpc>
                <a:spcPct val="15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Each song recorded at </a:t>
            </a:r>
            <a:r>
              <a:rPr lang="en-US" altLang="en-US" dirty="0" err="1">
                <a:latin typeface="Times New Roman" panose="02020603050405020304" pitchFamily="18" charset="0"/>
                <a:cs typeface="Times New Roman" panose="02020603050405020304" pitchFamily="18" charset="0"/>
              </a:rPr>
              <a:t>Nahom</a:t>
            </a:r>
            <a:r>
              <a:rPr lang="en-US" altLang="en-US" dirty="0">
                <a:latin typeface="Times New Roman" panose="02020603050405020304" pitchFamily="18" charset="0"/>
                <a:cs typeface="Times New Roman" panose="02020603050405020304" pitchFamily="18" charset="0"/>
              </a:rPr>
              <a:t> has a title and an author.</a:t>
            </a:r>
          </a:p>
          <a:p>
            <a:pPr lvl="1" algn="just" eaLnBrk="1" hangingPunct="1">
              <a:lnSpc>
                <a:spcPct val="15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Each musician may play several instruments, and a given instrument may be played by several musicians.</a:t>
            </a:r>
          </a:p>
        </p:txBody>
      </p:sp>
      <p:sp>
        <p:nvSpPr>
          <p:cNvPr id="4608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ED87CC9-D9B0-4877-B316-ED6BAC0F5C8F}" type="slidenum">
              <a:rPr lang="en-US" altLang="en-US" sz="1200">
                <a:solidFill>
                  <a:srgbClr val="898989"/>
                </a:solidFill>
                <a:latin typeface="Times New Roman" panose="02020603050405020304" pitchFamily="18" charset="0"/>
              </a:rPr>
              <a:pPr>
                <a:spcBef>
                  <a:spcPct val="0"/>
                </a:spcBef>
                <a:buFontTx/>
                <a:buNone/>
              </a:pPr>
              <a:t>70</a:t>
            </a:fld>
            <a:endParaRPr lang="en-US" altLang="en-US" sz="1200">
              <a:solidFill>
                <a:srgbClr val="898989"/>
              </a:solidFill>
              <a:latin typeface="Times New Roman" panose="02020603050405020304" pitchFamily="18" charset="0"/>
            </a:endParaRPr>
          </a:p>
        </p:txBody>
      </p:sp>
      <p:sp>
        <p:nvSpPr>
          <p:cNvPr id="2" name="TextBox 1"/>
          <p:cNvSpPr txBox="1"/>
          <p:nvPr/>
        </p:nvSpPr>
        <p:spPr>
          <a:xfrm>
            <a:off x="0" y="0"/>
            <a:ext cx="12017829" cy="523220"/>
          </a:xfrm>
          <a:prstGeom prst="rect">
            <a:avLst/>
          </a:prstGeom>
          <a:noFill/>
        </p:spPr>
        <p:txBody>
          <a:bodyPr wrap="square" rtlCol="0">
            <a:spAutoFit/>
          </a:bodyPr>
          <a:lstStyle/>
          <a:p>
            <a:pPr algn="ctr"/>
            <a:r>
              <a:rPr lang="en-GB" sz="2800" b="1" dirty="0">
                <a:latin typeface="Times New Roman" panose="02020603050405020304" pitchFamily="18" charset="0"/>
                <a:cs typeface="Times New Roman" panose="02020603050405020304" pitchFamily="18" charset="0"/>
              </a:rPr>
              <a:t>Activity 2</a:t>
            </a:r>
          </a:p>
        </p:txBody>
      </p:sp>
    </p:spTree>
    <p:extLst>
      <p:ext uri="{BB962C8B-B14F-4D97-AF65-F5344CB8AC3E}">
        <p14:creationId xmlns:p14="http://schemas.microsoft.com/office/powerpoint/2010/main" val="285240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p:cNvSpPr>
            <a:spLocks noGrp="1"/>
          </p:cNvSpPr>
          <p:nvPr>
            <p:ph idx="1"/>
          </p:nvPr>
        </p:nvSpPr>
        <p:spPr>
          <a:xfrm>
            <a:off x="0" y="391886"/>
            <a:ext cx="12192000" cy="6466114"/>
          </a:xfrm>
        </p:spPr>
        <p:txBody>
          <a:bodyPr>
            <a:noAutofit/>
          </a:bodyPr>
          <a:lstStyle/>
          <a:p>
            <a:pPr lvl="1" algn="just">
              <a:lnSpc>
                <a:spcPct val="150000"/>
              </a:lnSpc>
              <a:spcBef>
                <a:spcPts val="0"/>
              </a:spcBef>
              <a:buFont typeface="Wingdings" panose="05000000000000000000" pitchFamily="2" charset="2"/>
              <a:buChar char="§"/>
            </a:pPr>
            <a:r>
              <a:rPr lang="en-US" altLang="en-US" sz="2600" dirty="0">
                <a:latin typeface="Times New Roman" panose="02020603050405020304" pitchFamily="18" charset="0"/>
                <a:cs typeface="Times New Roman" panose="02020603050405020304" pitchFamily="18" charset="0"/>
              </a:rPr>
              <a:t>Each album has a number of songs on it, but no song may appear on more than one album.</a:t>
            </a:r>
          </a:p>
          <a:p>
            <a:pPr lvl="1" algn="just">
              <a:lnSpc>
                <a:spcPct val="150000"/>
              </a:lnSpc>
              <a:spcBef>
                <a:spcPts val="0"/>
              </a:spcBef>
              <a:buFont typeface="Wingdings" panose="05000000000000000000" pitchFamily="2" charset="2"/>
              <a:buChar char="§"/>
            </a:pPr>
            <a:r>
              <a:rPr lang="en-US" altLang="en-US" sz="2600" dirty="0">
                <a:latin typeface="Times New Roman" panose="02020603050405020304" pitchFamily="18" charset="0"/>
                <a:cs typeface="Times New Roman" panose="02020603050405020304" pitchFamily="18" charset="0"/>
              </a:rPr>
              <a:t>Each song is performed by one or more musicians, and a musician may perform a number of songs.</a:t>
            </a:r>
          </a:p>
          <a:p>
            <a:pPr lvl="1" algn="just">
              <a:lnSpc>
                <a:spcPct val="150000"/>
              </a:lnSpc>
              <a:spcBef>
                <a:spcPts val="0"/>
              </a:spcBef>
              <a:buFont typeface="Wingdings" panose="05000000000000000000" pitchFamily="2" charset="2"/>
              <a:buChar char="§"/>
            </a:pPr>
            <a:r>
              <a:rPr lang="en-US" altLang="en-US" sz="2600" dirty="0">
                <a:latin typeface="Times New Roman" panose="02020603050405020304" pitchFamily="18" charset="0"/>
                <a:cs typeface="Times New Roman" panose="02020603050405020304" pitchFamily="18" charset="0"/>
              </a:rPr>
              <a:t>Each album has exactly one musician who acts as its producer. A musician may produce several albums, of course.</a:t>
            </a:r>
          </a:p>
          <a:p>
            <a:pPr algn="just">
              <a:lnSpc>
                <a:spcPct val="150000"/>
              </a:lnSpc>
              <a:spcBef>
                <a:spcPts val="0"/>
              </a:spcBef>
              <a:buFont typeface="Wingdings" panose="05000000000000000000" pitchFamily="2" charset="2"/>
              <a:buChar char="§"/>
            </a:pPr>
            <a:r>
              <a:rPr lang="en-US" altLang="en-US" sz="2600" b="1" dirty="0">
                <a:solidFill>
                  <a:srgbClr val="0000FF"/>
                </a:solidFill>
                <a:latin typeface="Times New Roman" panose="02020603050405020304" pitchFamily="18" charset="0"/>
                <a:cs typeface="Times New Roman" panose="02020603050405020304" pitchFamily="18" charset="0"/>
              </a:rPr>
              <a:t>Design a conceptual schema for </a:t>
            </a:r>
            <a:r>
              <a:rPr lang="en-US" altLang="en-US" sz="2600" b="1" dirty="0" err="1">
                <a:solidFill>
                  <a:srgbClr val="0000FF"/>
                </a:solidFill>
                <a:latin typeface="Times New Roman" panose="02020603050405020304" pitchFamily="18" charset="0"/>
                <a:cs typeface="Times New Roman" panose="02020603050405020304" pitchFamily="18" charset="0"/>
              </a:rPr>
              <a:t>Nahom</a:t>
            </a:r>
            <a:r>
              <a:rPr lang="en-US" altLang="en-US" sz="2600" b="1" dirty="0">
                <a:solidFill>
                  <a:srgbClr val="0000FF"/>
                </a:solidFill>
                <a:latin typeface="Times New Roman" panose="02020603050405020304" pitchFamily="18" charset="0"/>
                <a:cs typeface="Times New Roman" panose="02020603050405020304" pitchFamily="18" charset="0"/>
              </a:rPr>
              <a:t> and draw an ER diagram for your schema</a:t>
            </a:r>
            <a:r>
              <a:rPr lang="en-US" altLang="en-US"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ü"/>
            </a:pPr>
            <a:r>
              <a:rPr lang="en-US" altLang="en-US" sz="2600" dirty="0">
                <a:latin typeface="Times New Roman" panose="02020603050405020304" pitchFamily="18" charset="0"/>
                <a:cs typeface="Times New Roman" panose="02020603050405020304" pitchFamily="18" charset="0"/>
              </a:rPr>
              <a:t>Be sure to indicate all key and cardinality constraints and any assumptions that you make. Identify any constraints that you are unable to capture in the ER diagram and briefly explain why you could not express them.</a:t>
            </a:r>
          </a:p>
        </p:txBody>
      </p:sp>
      <p:sp>
        <p:nvSpPr>
          <p:cNvPr id="4608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ED87CC9-D9B0-4877-B316-ED6BAC0F5C8F}" type="slidenum">
              <a:rPr lang="en-US" altLang="en-US" sz="1200">
                <a:solidFill>
                  <a:srgbClr val="898989"/>
                </a:solidFill>
                <a:latin typeface="Times New Roman" panose="02020603050405020304" pitchFamily="18" charset="0"/>
              </a:rPr>
              <a:pPr>
                <a:spcBef>
                  <a:spcPct val="0"/>
                </a:spcBef>
                <a:buFontTx/>
                <a:buNone/>
              </a:pPr>
              <a:t>71</a:t>
            </a:fld>
            <a:endParaRPr lang="en-US" altLang="en-US" sz="1200">
              <a:solidFill>
                <a:srgbClr val="898989"/>
              </a:solidFill>
              <a:latin typeface="Times New Roman" panose="02020603050405020304" pitchFamily="18" charset="0"/>
            </a:endParaRPr>
          </a:p>
        </p:txBody>
      </p:sp>
      <p:sp>
        <p:nvSpPr>
          <p:cNvPr id="2" name="TextBox 1"/>
          <p:cNvSpPr txBox="1"/>
          <p:nvPr/>
        </p:nvSpPr>
        <p:spPr>
          <a:xfrm>
            <a:off x="0" y="0"/>
            <a:ext cx="12017829" cy="523220"/>
          </a:xfrm>
          <a:prstGeom prst="rect">
            <a:avLst/>
          </a:prstGeom>
          <a:noFill/>
        </p:spPr>
        <p:txBody>
          <a:bodyPr wrap="square" rtlCol="0">
            <a:spAutoFit/>
          </a:bodyPr>
          <a:lstStyle/>
          <a:p>
            <a:pPr algn="ctr"/>
            <a:r>
              <a:rPr lang="en-GB" sz="2800" b="1" dirty="0">
                <a:latin typeface="Times New Roman" panose="02020603050405020304" pitchFamily="18" charset="0"/>
                <a:cs typeface="Times New Roman" panose="02020603050405020304" pitchFamily="18" charset="0"/>
              </a:rPr>
              <a:t>Activity 2--------</a:t>
            </a:r>
          </a:p>
        </p:txBody>
      </p:sp>
    </p:spTree>
    <p:extLst>
      <p:ext uri="{BB962C8B-B14F-4D97-AF65-F5344CB8AC3E}">
        <p14:creationId xmlns:p14="http://schemas.microsoft.com/office/powerpoint/2010/main" val="31321837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p:cNvSpPr>
            <a:spLocks noGrp="1"/>
          </p:cNvSpPr>
          <p:nvPr>
            <p:ph idx="1"/>
          </p:nvPr>
        </p:nvSpPr>
        <p:spPr>
          <a:xfrm>
            <a:off x="0" y="391886"/>
            <a:ext cx="12192000" cy="6466114"/>
          </a:xfrm>
        </p:spPr>
        <p:txBody>
          <a:bodyPr>
            <a:noAutofit/>
          </a:bodyPr>
          <a:lstStyle/>
          <a:p>
            <a:pPr marL="363538" indent="-363538" algn="just">
              <a:lnSpc>
                <a:spcPct val="150000"/>
              </a:lnSpc>
              <a:spcBef>
                <a:spcPts val="0"/>
              </a:spcBef>
              <a:buNone/>
            </a:pPr>
            <a:r>
              <a:rPr lang="en-US" altLang="en-US" sz="2400" dirty="0">
                <a:latin typeface="Times New Roman" panose="02020603050405020304" pitchFamily="18" charset="0"/>
                <a:cs typeface="Times New Roman" panose="02020603050405020304" pitchFamily="18" charset="0"/>
              </a:rPr>
              <a:t>2. The Prescriptions-R-X chain of pharmacies has offered to give you a free lifetime supply of medicines if you design its database. Here's the information that you gather:</a:t>
            </a:r>
          </a:p>
          <a:p>
            <a:pPr lvl="1" algn="just">
              <a:lnSpc>
                <a:spcPct val="15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Patients are identified by an SID, and their names, addresses, and ages must be recorded.</a:t>
            </a:r>
          </a:p>
          <a:p>
            <a:pPr lvl="1" algn="just">
              <a:lnSpc>
                <a:spcPct val="15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Doctors are identified by an EID. For each doctor, the name, specialty, and years of experience must be recorded.</a:t>
            </a:r>
          </a:p>
          <a:p>
            <a:pPr lvl="1" algn="just">
              <a:lnSpc>
                <a:spcPct val="15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Each pharmaceutical company is identified by name and has a phone number.  </a:t>
            </a:r>
          </a:p>
          <a:p>
            <a:pPr lvl="1" algn="just">
              <a:lnSpc>
                <a:spcPct val="15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For each drug, the trade name and formula must be recorded. Each drug is sold by a given pharmaceutical company, and the trade name identified a drug uniquely from among the products of that company. If a  pharmaceutical company is deleted, you need not keep track of its products any longer. </a:t>
            </a:r>
          </a:p>
          <a:p>
            <a:pPr lvl="1" algn="just">
              <a:lnSpc>
                <a:spcPct val="15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Each pharmacy has a name, address, and phone number.  </a:t>
            </a:r>
          </a:p>
          <a:p>
            <a:pPr lvl="1" algn="just">
              <a:lnSpc>
                <a:spcPct val="15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Every patient has a primary physician. Every doctor has at least one patient. </a:t>
            </a:r>
          </a:p>
        </p:txBody>
      </p:sp>
      <p:sp>
        <p:nvSpPr>
          <p:cNvPr id="4608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ED87CC9-D9B0-4877-B316-ED6BAC0F5C8F}" type="slidenum">
              <a:rPr lang="en-US" altLang="en-US" sz="1200">
                <a:solidFill>
                  <a:srgbClr val="898989"/>
                </a:solidFill>
                <a:latin typeface="Times New Roman" panose="02020603050405020304" pitchFamily="18" charset="0"/>
              </a:rPr>
              <a:pPr>
                <a:spcBef>
                  <a:spcPct val="0"/>
                </a:spcBef>
                <a:buFontTx/>
                <a:buNone/>
              </a:pPr>
              <a:t>72</a:t>
            </a:fld>
            <a:endParaRPr lang="en-US" altLang="en-US" sz="1200">
              <a:solidFill>
                <a:srgbClr val="898989"/>
              </a:solidFill>
              <a:latin typeface="Times New Roman" panose="02020603050405020304" pitchFamily="18" charset="0"/>
            </a:endParaRPr>
          </a:p>
        </p:txBody>
      </p:sp>
      <p:sp>
        <p:nvSpPr>
          <p:cNvPr id="2" name="TextBox 1"/>
          <p:cNvSpPr txBox="1"/>
          <p:nvPr/>
        </p:nvSpPr>
        <p:spPr>
          <a:xfrm>
            <a:off x="0" y="0"/>
            <a:ext cx="12017829" cy="523220"/>
          </a:xfrm>
          <a:prstGeom prst="rect">
            <a:avLst/>
          </a:prstGeom>
          <a:noFill/>
        </p:spPr>
        <p:txBody>
          <a:bodyPr wrap="square" rtlCol="0">
            <a:spAutoFit/>
          </a:bodyPr>
          <a:lstStyle/>
          <a:p>
            <a:pPr algn="ctr"/>
            <a:r>
              <a:rPr lang="en-GB" sz="2800" b="1" dirty="0">
                <a:latin typeface="Times New Roman" panose="02020603050405020304" pitchFamily="18" charset="0"/>
                <a:cs typeface="Times New Roman" panose="02020603050405020304" pitchFamily="18" charset="0"/>
              </a:rPr>
              <a:t>Activity 2--------</a:t>
            </a:r>
          </a:p>
        </p:txBody>
      </p:sp>
    </p:spTree>
    <p:extLst>
      <p:ext uri="{BB962C8B-B14F-4D97-AF65-F5344CB8AC3E}">
        <p14:creationId xmlns:p14="http://schemas.microsoft.com/office/powerpoint/2010/main" val="40936312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p:cNvSpPr>
            <a:spLocks noGrp="1"/>
          </p:cNvSpPr>
          <p:nvPr>
            <p:ph idx="1"/>
          </p:nvPr>
        </p:nvSpPr>
        <p:spPr>
          <a:xfrm>
            <a:off x="0" y="391886"/>
            <a:ext cx="12192000" cy="6466114"/>
          </a:xfrm>
        </p:spPr>
        <p:txBody>
          <a:bodyPr>
            <a:noAutofit/>
          </a:bodyPr>
          <a:lstStyle/>
          <a:p>
            <a:pPr lvl="1" algn="just">
              <a:lnSpc>
                <a:spcPct val="15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Each pharmacy sells several drugs and has a price for each. A drug could be sold at several pharmacies, and the price could vary from one pharmacy to another. </a:t>
            </a:r>
          </a:p>
          <a:p>
            <a:pPr lvl="1" algn="just">
              <a:lnSpc>
                <a:spcPct val="15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Doctors prescribe drugs for patients. A doctor could prescribe one or more drugs for several patients, Each prescription has a date and a quantity associated with it. </a:t>
            </a:r>
          </a:p>
          <a:p>
            <a:pPr lvl="1" algn="just">
              <a:lnSpc>
                <a:spcPct val="15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Pharmaceutical companies have long-term contracts with pharmacies. A pharmaceutical company can contract with several pharmacies, and a pharmacy can contract with several pharmaceutical companies. For each contract, you have to store a start date, an end date, and the text of the contract. </a:t>
            </a:r>
          </a:p>
          <a:p>
            <a:pPr lvl="1" algn="just">
              <a:lnSpc>
                <a:spcPct val="15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Pharmacies appoint a supervisor for each contract. There must always be a supervisor for each contract, but the contract supervisor can change over the lifetime of the contract.</a:t>
            </a:r>
          </a:p>
          <a:p>
            <a:pPr marL="342900" lvl="1" indent="-342900" algn="just">
              <a:lnSpc>
                <a:spcPct val="150000"/>
              </a:lnSpc>
              <a:spcBef>
                <a:spcPts val="0"/>
              </a:spcBef>
              <a:buFont typeface="Wingdings" panose="05000000000000000000" pitchFamily="2" charset="2"/>
              <a:buChar char="§"/>
            </a:pPr>
            <a:r>
              <a:rPr lang="en-US" altLang="en-US" b="1" dirty="0">
                <a:solidFill>
                  <a:srgbClr val="0000FF"/>
                </a:solidFill>
                <a:latin typeface="Times New Roman" panose="02020603050405020304" pitchFamily="18" charset="0"/>
                <a:cs typeface="Times New Roman" panose="02020603050405020304" pitchFamily="18" charset="0"/>
              </a:rPr>
              <a:t>Draw an ER diagram that captures the above information. </a:t>
            </a:r>
          </a:p>
          <a:p>
            <a:pPr lvl="1" algn="just">
              <a:lnSpc>
                <a:spcPct val="150000"/>
              </a:lnSpc>
              <a:spcBef>
                <a:spcPts val="0"/>
              </a:spcBef>
              <a:buFont typeface="Wingdings" panose="05000000000000000000" pitchFamily="2" charset="2"/>
              <a:buChar char="§"/>
            </a:pPr>
            <a:endParaRPr lang="en-US" altLang="en-US" dirty="0">
              <a:latin typeface="Times New Roman" panose="02020603050405020304" pitchFamily="18" charset="0"/>
              <a:cs typeface="Times New Roman" panose="02020603050405020304" pitchFamily="18" charset="0"/>
            </a:endParaRPr>
          </a:p>
        </p:txBody>
      </p:sp>
      <p:sp>
        <p:nvSpPr>
          <p:cNvPr id="4608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ED87CC9-D9B0-4877-B316-ED6BAC0F5C8F}" type="slidenum">
              <a:rPr lang="en-US" altLang="en-US" sz="1200">
                <a:solidFill>
                  <a:srgbClr val="898989"/>
                </a:solidFill>
                <a:latin typeface="Times New Roman" panose="02020603050405020304" pitchFamily="18" charset="0"/>
              </a:rPr>
              <a:pPr>
                <a:spcBef>
                  <a:spcPct val="0"/>
                </a:spcBef>
                <a:buFontTx/>
                <a:buNone/>
              </a:pPr>
              <a:t>73</a:t>
            </a:fld>
            <a:endParaRPr lang="en-US" altLang="en-US" sz="1200">
              <a:solidFill>
                <a:srgbClr val="898989"/>
              </a:solidFill>
              <a:latin typeface="Times New Roman" panose="02020603050405020304" pitchFamily="18" charset="0"/>
            </a:endParaRPr>
          </a:p>
        </p:txBody>
      </p:sp>
      <p:sp>
        <p:nvSpPr>
          <p:cNvPr id="2" name="TextBox 1"/>
          <p:cNvSpPr txBox="1"/>
          <p:nvPr/>
        </p:nvSpPr>
        <p:spPr>
          <a:xfrm>
            <a:off x="0" y="0"/>
            <a:ext cx="12017829" cy="523220"/>
          </a:xfrm>
          <a:prstGeom prst="rect">
            <a:avLst/>
          </a:prstGeom>
          <a:noFill/>
        </p:spPr>
        <p:txBody>
          <a:bodyPr wrap="square" rtlCol="0">
            <a:spAutoFit/>
          </a:bodyPr>
          <a:lstStyle/>
          <a:p>
            <a:pPr algn="ctr"/>
            <a:r>
              <a:rPr lang="en-GB" sz="2800" b="1" dirty="0">
                <a:latin typeface="Times New Roman" panose="02020603050405020304" pitchFamily="18" charset="0"/>
                <a:cs typeface="Times New Roman" panose="02020603050405020304" pitchFamily="18" charset="0"/>
              </a:rPr>
              <a:t>Activity 2--------</a:t>
            </a:r>
          </a:p>
        </p:txBody>
      </p:sp>
    </p:spTree>
    <p:extLst>
      <p:ext uri="{BB962C8B-B14F-4D97-AF65-F5344CB8AC3E}">
        <p14:creationId xmlns:p14="http://schemas.microsoft.com/office/powerpoint/2010/main" val="2891120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p:cNvSpPr>
            <a:spLocks noGrp="1"/>
          </p:cNvSpPr>
          <p:nvPr>
            <p:ph idx="1"/>
          </p:nvPr>
        </p:nvSpPr>
        <p:spPr>
          <a:xfrm>
            <a:off x="0" y="391886"/>
            <a:ext cx="12192000" cy="6466114"/>
          </a:xfrm>
        </p:spPr>
        <p:txBody>
          <a:bodyPr>
            <a:noAutofit/>
          </a:bodyPr>
          <a:lstStyle/>
          <a:p>
            <a:pPr algn="just">
              <a:lnSpc>
                <a:spcPct val="150000"/>
              </a:lnSpc>
              <a:spcBef>
                <a:spcPts val="0"/>
              </a:spcBef>
              <a:buNone/>
            </a:pPr>
            <a:r>
              <a:rPr lang="en-US" altLang="en-US" sz="2600" dirty="0">
                <a:solidFill>
                  <a:schemeClr val="tx2"/>
                </a:solidFill>
                <a:latin typeface="Times New Roman" panose="02020603050405020304" pitchFamily="18" charset="0"/>
              </a:rPr>
              <a:t>3. Consider the following relations for a database that keeps track of student enrollment in courses and the books adopted for each course:</a:t>
            </a:r>
          </a:p>
          <a:p>
            <a:pPr algn="just">
              <a:lnSpc>
                <a:spcPct val="150000"/>
              </a:lnSpc>
              <a:spcBef>
                <a:spcPts val="0"/>
              </a:spcBef>
              <a:buNone/>
            </a:pPr>
            <a:r>
              <a:rPr lang="en-US" altLang="en-US" sz="2600" dirty="0">
                <a:solidFill>
                  <a:schemeClr val="tx2"/>
                </a:solidFill>
                <a:latin typeface="Times New Roman" panose="02020603050405020304" pitchFamily="18" charset="0"/>
              </a:rPr>
              <a:t>STUDENT(</a:t>
            </a:r>
            <a:r>
              <a:rPr lang="en-US" altLang="en-US" sz="2600" u="sng" dirty="0">
                <a:solidFill>
                  <a:schemeClr val="tx2"/>
                </a:solidFill>
                <a:latin typeface="Times New Roman" panose="02020603050405020304" pitchFamily="18" charset="0"/>
              </a:rPr>
              <a:t>SSN</a:t>
            </a:r>
            <a:r>
              <a:rPr lang="en-US" altLang="en-US" sz="2600" dirty="0">
                <a:solidFill>
                  <a:schemeClr val="tx2"/>
                </a:solidFill>
                <a:latin typeface="Times New Roman" panose="02020603050405020304" pitchFamily="18" charset="0"/>
              </a:rPr>
              <a:t>, Name, Major, </a:t>
            </a:r>
            <a:r>
              <a:rPr lang="en-US" altLang="en-US" sz="2600" dirty="0" err="1">
                <a:solidFill>
                  <a:schemeClr val="tx2"/>
                </a:solidFill>
                <a:latin typeface="Times New Roman" panose="02020603050405020304" pitchFamily="18" charset="0"/>
              </a:rPr>
              <a:t>Bdate</a:t>
            </a:r>
            <a:r>
              <a:rPr lang="en-US" altLang="en-US" sz="2600" dirty="0">
                <a:solidFill>
                  <a:schemeClr val="tx2"/>
                </a:solidFill>
                <a:latin typeface="Times New Roman" panose="02020603050405020304" pitchFamily="18" charset="0"/>
              </a:rPr>
              <a:t>)</a:t>
            </a:r>
          </a:p>
          <a:p>
            <a:pPr algn="just">
              <a:lnSpc>
                <a:spcPct val="150000"/>
              </a:lnSpc>
              <a:spcBef>
                <a:spcPts val="0"/>
              </a:spcBef>
              <a:buNone/>
            </a:pPr>
            <a:r>
              <a:rPr lang="en-US" altLang="en-US" sz="2600" dirty="0">
                <a:solidFill>
                  <a:schemeClr val="tx2"/>
                </a:solidFill>
                <a:latin typeface="Times New Roman" panose="02020603050405020304" pitchFamily="18" charset="0"/>
              </a:rPr>
              <a:t>COURSE(</a:t>
            </a:r>
            <a:r>
              <a:rPr lang="en-US" altLang="en-US" sz="2600" u="sng" dirty="0">
                <a:solidFill>
                  <a:schemeClr val="tx2"/>
                </a:solidFill>
                <a:latin typeface="Times New Roman" panose="02020603050405020304" pitchFamily="18" charset="0"/>
              </a:rPr>
              <a:t>Course#</a:t>
            </a:r>
            <a:r>
              <a:rPr lang="en-US" altLang="en-US" sz="2600" dirty="0">
                <a:solidFill>
                  <a:schemeClr val="tx2"/>
                </a:solidFill>
                <a:latin typeface="Times New Roman" panose="02020603050405020304" pitchFamily="18" charset="0"/>
              </a:rPr>
              <a:t>, </a:t>
            </a:r>
            <a:r>
              <a:rPr lang="en-US" altLang="en-US" sz="2600" dirty="0" err="1">
                <a:solidFill>
                  <a:schemeClr val="tx2"/>
                </a:solidFill>
                <a:latin typeface="Times New Roman" panose="02020603050405020304" pitchFamily="18" charset="0"/>
              </a:rPr>
              <a:t>Cname</a:t>
            </a:r>
            <a:r>
              <a:rPr lang="en-US" altLang="en-US" sz="2600" dirty="0">
                <a:solidFill>
                  <a:schemeClr val="tx2"/>
                </a:solidFill>
                <a:latin typeface="Times New Roman" panose="02020603050405020304" pitchFamily="18" charset="0"/>
              </a:rPr>
              <a:t>, </a:t>
            </a:r>
            <a:r>
              <a:rPr lang="en-US" altLang="en-US" sz="2600" dirty="0" err="1">
                <a:solidFill>
                  <a:schemeClr val="tx2"/>
                </a:solidFill>
                <a:latin typeface="Times New Roman" panose="02020603050405020304" pitchFamily="18" charset="0"/>
              </a:rPr>
              <a:t>Dept</a:t>
            </a:r>
            <a:r>
              <a:rPr lang="en-US" altLang="en-US" sz="2600" dirty="0">
                <a:solidFill>
                  <a:schemeClr val="tx2"/>
                </a:solidFill>
                <a:latin typeface="Times New Roman" panose="02020603050405020304" pitchFamily="18" charset="0"/>
              </a:rPr>
              <a:t>)</a:t>
            </a:r>
          </a:p>
          <a:p>
            <a:pPr algn="just">
              <a:lnSpc>
                <a:spcPct val="150000"/>
              </a:lnSpc>
              <a:spcBef>
                <a:spcPts val="0"/>
              </a:spcBef>
              <a:buNone/>
            </a:pPr>
            <a:r>
              <a:rPr lang="en-US" altLang="en-US" sz="2600" dirty="0">
                <a:solidFill>
                  <a:schemeClr val="tx2"/>
                </a:solidFill>
                <a:latin typeface="Times New Roman" panose="02020603050405020304" pitchFamily="18" charset="0"/>
              </a:rPr>
              <a:t>ENROLL(</a:t>
            </a:r>
            <a:r>
              <a:rPr lang="en-US" altLang="en-US" sz="2600" u="sng" dirty="0">
                <a:solidFill>
                  <a:schemeClr val="tx2"/>
                </a:solidFill>
                <a:latin typeface="Times New Roman" panose="02020603050405020304" pitchFamily="18" charset="0"/>
              </a:rPr>
              <a:t>SSN</a:t>
            </a:r>
            <a:r>
              <a:rPr lang="en-US" altLang="en-US" sz="2600" dirty="0">
                <a:solidFill>
                  <a:schemeClr val="tx2"/>
                </a:solidFill>
                <a:latin typeface="Times New Roman" panose="02020603050405020304" pitchFamily="18" charset="0"/>
              </a:rPr>
              <a:t>, </a:t>
            </a:r>
            <a:r>
              <a:rPr lang="en-US" altLang="en-US" sz="2600" u="sng" dirty="0">
                <a:solidFill>
                  <a:schemeClr val="tx2"/>
                </a:solidFill>
                <a:latin typeface="Times New Roman" panose="02020603050405020304" pitchFamily="18" charset="0"/>
              </a:rPr>
              <a:t>Course#</a:t>
            </a:r>
            <a:r>
              <a:rPr lang="en-US" altLang="en-US" sz="2600" dirty="0">
                <a:solidFill>
                  <a:schemeClr val="tx2"/>
                </a:solidFill>
                <a:latin typeface="Times New Roman" panose="02020603050405020304" pitchFamily="18" charset="0"/>
              </a:rPr>
              <a:t>, </a:t>
            </a:r>
            <a:r>
              <a:rPr lang="en-US" altLang="en-US" sz="2600" u="sng" dirty="0">
                <a:solidFill>
                  <a:schemeClr val="tx2"/>
                </a:solidFill>
                <a:latin typeface="Times New Roman" panose="02020603050405020304" pitchFamily="18" charset="0"/>
              </a:rPr>
              <a:t>Quarter</a:t>
            </a:r>
            <a:r>
              <a:rPr lang="en-US" altLang="en-US" sz="2600" dirty="0">
                <a:solidFill>
                  <a:schemeClr val="tx2"/>
                </a:solidFill>
                <a:latin typeface="Times New Roman" panose="02020603050405020304" pitchFamily="18" charset="0"/>
              </a:rPr>
              <a:t>, Grade)</a:t>
            </a:r>
          </a:p>
          <a:p>
            <a:pPr algn="just">
              <a:lnSpc>
                <a:spcPct val="150000"/>
              </a:lnSpc>
              <a:spcBef>
                <a:spcPts val="0"/>
              </a:spcBef>
              <a:buNone/>
            </a:pPr>
            <a:r>
              <a:rPr lang="en-US" altLang="en-US" sz="2600" dirty="0">
                <a:solidFill>
                  <a:schemeClr val="tx2"/>
                </a:solidFill>
                <a:latin typeface="Times New Roman" panose="02020603050405020304" pitchFamily="18" charset="0"/>
              </a:rPr>
              <a:t>BOOK_ADOPTION(</a:t>
            </a:r>
            <a:r>
              <a:rPr lang="en-US" altLang="en-US" sz="2600" u="sng" dirty="0">
                <a:solidFill>
                  <a:schemeClr val="tx2"/>
                </a:solidFill>
                <a:latin typeface="Times New Roman" panose="02020603050405020304" pitchFamily="18" charset="0"/>
              </a:rPr>
              <a:t>Course#</a:t>
            </a:r>
            <a:r>
              <a:rPr lang="en-US" altLang="en-US" sz="2600" dirty="0">
                <a:solidFill>
                  <a:schemeClr val="tx2"/>
                </a:solidFill>
                <a:latin typeface="Times New Roman" panose="02020603050405020304" pitchFamily="18" charset="0"/>
              </a:rPr>
              <a:t>, </a:t>
            </a:r>
            <a:r>
              <a:rPr lang="en-US" altLang="en-US" sz="2600" u="sng" dirty="0">
                <a:solidFill>
                  <a:schemeClr val="tx2"/>
                </a:solidFill>
                <a:latin typeface="Times New Roman" panose="02020603050405020304" pitchFamily="18" charset="0"/>
              </a:rPr>
              <a:t>Quarter</a:t>
            </a:r>
            <a:r>
              <a:rPr lang="en-US" altLang="en-US" sz="2600" dirty="0">
                <a:solidFill>
                  <a:schemeClr val="tx2"/>
                </a:solidFill>
                <a:latin typeface="Times New Roman" panose="02020603050405020304" pitchFamily="18" charset="0"/>
              </a:rPr>
              <a:t>, </a:t>
            </a:r>
            <a:r>
              <a:rPr lang="en-US" altLang="en-US" sz="2600" dirty="0" err="1">
                <a:solidFill>
                  <a:schemeClr val="tx2"/>
                </a:solidFill>
                <a:latin typeface="Times New Roman" panose="02020603050405020304" pitchFamily="18" charset="0"/>
              </a:rPr>
              <a:t>Book_ISBN</a:t>
            </a:r>
            <a:r>
              <a:rPr lang="en-US" altLang="en-US" sz="2600" dirty="0">
                <a:solidFill>
                  <a:schemeClr val="tx2"/>
                </a:solidFill>
                <a:latin typeface="Times New Roman" panose="02020603050405020304" pitchFamily="18" charset="0"/>
              </a:rPr>
              <a:t>)</a:t>
            </a:r>
          </a:p>
          <a:p>
            <a:pPr algn="just">
              <a:lnSpc>
                <a:spcPct val="150000"/>
              </a:lnSpc>
              <a:spcBef>
                <a:spcPts val="0"/>
              </a:spcBef>
              <a:buNone/>
            </a:pPr>
            <a:r>
              <a:rPr lang="en-US" altLang="en-US" sz="2600" dirty="0">
                <a:solidFill>
                  <a:schemeClr val="tx2"/>
                </a:solidFill>
                <a:latin typeface="Times New Roman" panose="02020603050405020304" pitchFamily="18" charset="0"/>
              </a:rPr>
              <a:t>TEXT(</a:t>
            </a:r>
            <a:r>
              <a:rPr lang="en-US" altLang="en-US" sz="2600" u="sng" dirty="0" err="1">
                <a:solidFill>
                  <a:schemeClr val="tx2"/>
                </a:solidFill>
                <a:latin typeface="Times New Roman" panose="02020603050405020304" pitchFamily="18" charset="0"/>
              </a:rPr>
              <a:t>Book_ISBN</a:t>
            </a:r>
            <a:r>
              <a:rPr lang="en-US" altLang="en-US" sz="2600" dirty="0">
                <a:solidFill>
                  <a:schemeClr val="tx2"/>
                </a:solidFill>
                <a:latin typeface="Times New Roman" panose="02020603050405020304" pitchFamily="18" charset="0"/>
              </a:rPr>
              <a:t>, </a:t>
            </a:r>
            <a:r>
              <a:rPr lang="en-US" altLang="en-US" sz="2600" dirty="0" err="1">
                <a:solidFill>
                  <a:schemeClr val="tx2"/>
                </a:solidFill>
                <a:latin typeface="Times New Roman" panose="02020603050405020304" pitchFamily="18" charset="0"/>
              </a:rPr>
              <a:t>Book_Title</a:t>
            </a:r>
            <a:r>
              <a:rPr lang="en-US" altLang="en-US" sz="2600" dirty="0">
                <a:solidFill>
                  <a:schemeClr val="tx2"/>
                </a:solidFill>
                <a:latin typeface="Times New Roman" panose="02020603050405020304" pitchFamily="18" charset="0"/>
              </a:rPr>
              <a:t>, Publisher, Author)</a:t>
            </a:r>
          </a:p>
          <a:p>
            <a:pPr algn="just">
              <a:lnSpc>
                <a:spcPct val="150000"/>
              </a:lnSpc>
              <a:spcBef>
                <a:spcPts val="0"/>
              </a:spcBef>
              <a:buFont typeface="Wingdings" panose="05000000000000000000" pitchFamily="2" charset="2"/>
              <a:buChar char="§"/>
            </a:pPr>
            <a:r>
              <a:rPr lang="en-US" altLang="en-US" sz="2600" b="1" dirty="0">
                <a:solidFill>
                  <a:schemeClr val="tx2"/>
                </a:solidFill>
                <a:latin typeface="Times New Roman" panose="02020603050405020304" pitchFamily="18" charset="0"/>
              </a:rPr>
              <a:t>Draw a relational schema diagram specifying the foreign keys for this schema.</a:t>
            </a:r>
          </a:p>
          <a:p>
            <a:pPr lvl="1" algn="just">
              <a:lnSpc>
                <a:spcPct val="150000"/>
              </a:lnSpc>
              <a:spcBef>
                <a:spcPts val="0"/>
              </a:spcBef>
              <a:buFont typeface="Wingdings" panose="05000000000000000000" pitchFamily="2" charset="2"/>
              <a:buChar char="§"/>
            </a:pPr>
            <a:endParaRPr lang="en-US" altLang="en-US" sz="2600" dirty="0">
              <a:latin typeface="Times New Roman" panose="02020603050405020304" pitchFamily="18" charset="0"/>
              <a:cs typeface="Times New Roman" panose="02020603050405020304" pitchFamily="18" charset="0"/>
            </a:endParaRPr>
          </a:p>
        </p:txBody>
      </p:sp>
      <p:sp>
        <p:nvSpPr>
          <p:cNvPr id="4608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ED87CC9-D9B0-4877-B316-ED6BAC0F5C8F}" type="slidenum">
              <a:rPr lang="en-US" altLang="en-US" sz="1200">
                <a:solidFill>
                  <a:srgbClr val="898989"/>
                </a:solidFill>
                <a:latin typeface="Times New Roman" panose="02020603050405020304" pitchFamily="18" charset="0"/>
              </a:rPr>
              <a:pPr>
                <a:spcBef>
                  <a:spcPct val="0"/>
                </a:spcBef>
                <a:buFontTx/>
                <a:buNone/>
              </a:pPr>
              <a:t>74</a:t>
            </a:fld>
            <a:endParaRPr lang="en-US" altLang="en-US" sz="1200">
              <a:solidFill>
                <a:srgbClr val="898989"/>
              </a:solidFill>
              <a:latin typeface="Times New Roman" panose="02020603050405020304" pitchFamily="18" charset="0"/>
            </a:endParaRPr>
          </a:p>
        </p:txBody>
      </p:sp>
      <p:sp>
        <p:nvSpPr>
          <p:cNvPr id="2" name="TextBox 1"/>
          <p:cNvSpPr txBox="1"/>
          <p:nvPr/>
        </p:nvSpPr>
        <p:spPr>
          <a:xfrm>
            <a:off x="0" y="0"/>
            <a:ext cx="12017829" cy="523220"/>
          </a:xfrm>
          <a:prstGeom prst="rect">
            <a:avLst/>
          </a:prstGeom>
          <a:noFill/>
        </p:spPr>
        <p:txBody>
          <a:bodyPr wrap="square" rtlCol="0">
            <a:spAutoFit/>
          </a:bodyPr>
          <a:lstStyle/>
          <a:p>
            <a:pPr algn="ctr"/>
            <a:r>
              <a:rPr lang="en-GB" sz="2800" b="1" dirty="0">
                <a:latin typeface="Times New Roman" panose="02020603050405020304" pitchFamily="18" charset="0"/>
                <a:cs typeface="Times New Roman" panose="02020603050405020304" pitchFamily="18" charset="0"/>
              </a:rPr>
              <a:t>Activity 2--------</a:t>
            </a:r>
          </a:p>
        </p:txBody>
      </p:sp>
    </p:spTree>
    <p:extLst>
      <p:ext uri="{BB962C8B-B14F-4D97-AF65-F5344CB8AC3E}">
        <p14:creationId xmlns:p14="http://schemas.microsoft.com/office/powerpoint/2010/main" val="42933606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77370"/>
          </a:xfrm>
        </p:spPr>
        <p:txBody>
          <a:bodyPr>
            <a:noAutofit/>
          </a:bodyPr>
          <a:lstStyle/>
          <a:p>
            <a:pPr algn="ctr"/>
            <a:r>
              <a:rPr lang="en-GB" sz="2800" b="1" dirty="0">
                <a:latin typeface="Times New Roman" panose="02020603050405020304" pitchFamily="18" charset="0"/>
                <a:cs typeface="Times New Roman" panose="02020603050405020304" pitchFamily="18" charset="0"/>
              </a:rPr>
              <a:t>Key Terms </a:t>
            </a:r>
          </a:p>
        </p:txBody>
      </p:sp>
      <p:sp>
        <p:nvSpPr>
          <p:cNvPr id="3" name="Content Placeholder 2"/>
          <p:cNvSpPr>
            <a:spLocks noGrp="1"/>
          </p:cNvSpPr>
          <p:nvPr>
            <p:ph idx="1"/>
          </p:nvPr>
        </p:nvSpPr>
        <p:spPr>
          <a:xfrm>
            <a:off x="0" y="377370"/>
            <a:ext cx="11945257" cy="6480629"/>
          </a:xfrm>
        </p:spPr>
        <p:txBody>
          <a:bodyPr>
            <a:noAutofit/>
          </a:bodyPr>
          <a:lstStyle/>
          <a:p>
            <a:pPr algn="just">
              <a:lnSpc>
                <a:spcPct val="150000"/>
              </a:lnSpc>
              <a:spcBef>
                <a:spcPts val="0"/>
              </a:spcBef>
              <a:buFont typeface="Wingdings" panose="05000000000000000000" pitchFamily="2" charset="2"/>
              <a:buChar char="§"/>
            </a:pPr>
            <a:r>
              <a:rPr lang="en-GB" b="1" dirty="0">
                <a:latin typeface="Times New Roman" panose="02020603050405020304" pitchFamily="18" charset="0"/>
                <a:cs typeface="Times New Roman" panose="02020603050405020304" pitchFamily="18" charset="0"/>
              </a:rPr>
              <a:t>Alternate key</a:t>
            </a:r>
            <a:r>
              <a:rPr lang="en-GB" dirty="0">
                <a:latin typeface="Times New Roman" panose="02020603050405020304" pitchFamily="18" charset="0"/>
                <a:cs typeface="Times New Roman" panose="02020603050405020304" pitchFamily="18" charset="0"/>
              </a:rPr>
              <a:t>: all candidate keys not chosen as the primary key</a:t>
            </a:r>
          </a:p>
          <a:p>
            <a:pPr algn="just">
              <a:lnSpc>
                <a:spcPct val="150000"/>
              </a:lnSpc>
              <a:spcBef>
                <a:spcPts val="0"/>
              </a:spcBef>
              <a:buFont typeface="Wingdings" panose="05000000000000000000" pitchFamily="2" charset="2"/>
              <a:buChar char="§"/>
            </a:pPr>
            <a:r>
              <a:rPr lang="en-GB" b="1" dirty="0">
                <a:latin typeface="Times New Roman" panose="02020603050405020304" pitchFamily="18" charset="0"/>
                <a:cs typeface="Times New Roman" panose="02020603050405020304" pitchFamily="18" charset="0"/>
              </a:rPr>
              <a:t>Candidate key</a:t>
            </a:r>
            <a:r>
              <a:rPr lang="en-GB" dirty="0">
                <a:latin typeface="Times New Roman" panose="02020603050405020304" pitchFamily="18" charset="0"/>
                <a:cs typeface="Times New Roman" panose="02020603050405020304" pitchFamily="18" charset="0"/>
              </a:rPr>
              <a:t>: a simple or composite key that is unique (no two rows in a table may have the same value) and minimal (every column is necessary)</a:t>
            </a:r>
          </a:p>
          <a:p>
            <a:pPr algn="just">
              <a:lnSpc>
                <a:spcPct val="150000"/>
              </a:lnSpc>
              <a:spcBef>
                <a:spcPts val="0"/>
              </a:spcBef>
              <a:buFont typeface="Wingdings" panose="05000000000000000000" pitchFamily="2" charset="2"/>
              <a:buChar char="§"/>
            </a:pPr>
            <a:r>
              <a:rPr lang="en-GB" b="1" dirty="0">
                <a:latin typeface="Times New Roman" panose="02020603050405020304" pitchFamily="18" charset="0"/>
                <a:cs typeface="Times New Roman" panose="02020603050405020304" pitchFamily="18" charset="0"/>
              </a:rPr>
              <a:t>Characteristic entities</a:t>
            </a:r>
            <a:r>
              <a:rPr lang="en-GB" dirty="0">
                <a:latin typeface="Times New Roman" panose="02020603050405020304" pitchFamily="18" charset="0"/>
                <a:cs typeface="Times New Roman" panose="02020603050405020304" pitchFamily="18" charset="0"/>
              </a:rPr>
              <a:t>: entities that provide more information about another table</a:t>
            </a:r>
          </a:p>
          <a:p>
            <a:pPr algn="just">
              <a:lnSpc>
                <a:spcPct val="150000"/>
              </a:lnSpc>
              <a:spcBef>
                <a:spcPts val="0"/>
              </a:spcBef>
              <a:buFont typeface="Wingdings" panose="05000000000000000000" pitchFamily="2" charset="2"/>
              <a:buChar char="§"/>
            </a:pPr>
            <a:r>
              <a:rPr lang="en-GB" b="1" dirty="0">
                <a:latin typeface="Times New Roman" panose="02020603050405020304" pitchFamily="18" charset="0"/>
                <a:cs typeface="Times New Roman" panose="02020603050405020304" pitchFamily="18" charset="0"/>
              </a:rPr>
              <a:t>Composite attributes</a:t>
            </a:r>
            <a:r>
              <a:rPr lang="en-GB" dirty="0">
                <a:latin typeface="Times New Roman" panose="02020603050405020304" pitchFamily="18" charset="0"/>
                <a:cs typeface="Times New Roman" panose="02020603050405020304" pitchFamily="18" charset="0"/>
              </a:rPr>
              <a:t>: attributes that consist of a hierarchy of attributes</a:t>
            </a:r>
          </a:p>
          <a:p>
            <a:pPr algn="just">
              <a:lnSpc>
                <a:spcPct val="150000"/>
              </a:lnSpc>
              <a:spcBef>
                <a:spcPts val="0"/>
              </a:spcBef>
              <a:buFont typeface="Wingdings" panose="05000000000000000000" pitchFamily="2" charset="2"/>
              <a:buChar char="§"/>
            </a:pPr>
            <a:r>
              <a:rPr lang="en-GB" b="1" dirty="0">
                <a:latin typeface="Times New Roman" panose="02020603050405020304" pitchFamily="18" charset="0"/>
                <a:cs typeface="Times New Roman" panose="02020603050405020304" pitchFamily="18" charset="0"/>
              </a:rPr>
              <a:t>Composite key</a:t>
            </a:r>
            <a:r>
              <a:rPr lang="en-GB" dirty="0">
                <a:latin typeface="Times New Roman" panose="02020603050405020304" pitchFamily="18" charset="0"/>
                <a:cs typeface="Times New Roman" panose="02020603050405020304" pitchFamily="18" charset="0"/>
              </a:rPr>
              <a:t>: composed of two or more attributes, but it must be minimal</a:t>
            </a:r>
          </a:p>
          <a:p>
            <a:pPr algn="just">
              <a:lnSpc>
                <a:spcPct val="150000"/>
              </a:lnSpc>
              <a:spcBef>
                <a:spcPts val="0"/>
              </a:spcBef>
              <a:buFont typeface="Wingdings" panose="05000000000000000000" pitchFamily="2" charset="2"/>
              <a:buChar char="§"/>
            </a:pPr>
            <a:r>
              <a:rPr lang="en-GB" b="1" dirty="0">
                <a:latin typeface="Times New Roman" panose="02020603050405020304" pitchFamily="18" charset="0"/>
                <a:cs typeface="Times New Roman" panose="02020603050405020304" pitchFamily="18" charset="0"/>
              </a:rPr>
              <a:t>Dependent entities</a:t>
            </a:r>
            <a:r>
              <a:rPr lang="en-GB" dirty="0">
                <a:latin typeface="Times New Roman" panose="02020603050405020304" pitchFamily="18" charset="0"/>
                <a:cs typeface="Times New Roman" panose="02020603050405020304" pitchFamily="18" charset="0"/>
              </a:rPr>
              <a:t>: these entities depend on other tables for their meaning</a:t>
            </a:r>
          </a:p>
          <a:p>
            <a:pPr algn="just">
              <a:lnSpc>
                <a:spcPct val="150000"/>
              </a:lnSpc>
              <a:spcBef>
                <a:spcPts val="0"/>
              </a:spcBef>
              <a:buFont typeface="Wingdings" panose="05000000000000000000" pitchFamily="2" charset="2"/>
              <a:buChar char="§"/>
            </a:pPr>
            <a:r>
              <a:rPr lang="en-GB" b="1" dirty="0">
                <a:latin typeface="Times New Roman" panose="02020603050405020304" pitchFamily="18" charset="0"/>
                <a:cs typeface="Times New Roman" panose="02020603050405020304" pitchFamily="18" charset="0"/>
              </a:rPr>
              <a:t>Derived attributes</a:t>
            </a:r>
            <a:r>
              <a:rPr lang="en-GB" dirty="0">
                <a:latin typeface="Times New Roman" panose="02020603050405020304" pitchFamily="18" charset="0"/>
                <a:cs typeface="Times New Roman" panose="02020603050405020304" pitchFamily="18" charset="0"/>
              </a:rPr>
              <a:t>: attributes that contain values calculated from other attributes</a:t>
            </a:r>
          </a:p>
          <a:p>
            <a:pPr algn="just">
              <a:lnSpc>
                <a:spcPct val="150000"/>
              </a:lnSpc>
              <a:spcBef>
                <a:spcPts val="0"/>
              </a:spcBef>
              <a:buFont typeface="Wingdings" panose="05000000000000000000" pitchFamily="2" charset="2"/>
              <a:buChar char="§"/>
            </a:pPr>
            <a:r>
              <a:rPr lang="en-GB" b="1" dirty="0">
                <a:latin typeface="Times New Roman" panose="02020603050405020304" pitchFamily="18" charset="0"/>
                <a:cs typeface="Times New Roman" panose="02020603050405020304" pitchFamily="18" charset="0"/>
              </a:rPr>
              <a:t>Derived entities</a:t>
            </a:r>
            <a:r>
              <a:rPr lang="en-GB" dirty="0">
                <a:latin typeface="Times New Roman" panose="02020603050405020304" pitchFamily="18" charset="0"/>
                <a:cs typeface="Times New Roman" panose="02020603050405020304" pitchFamily="18" charset="0"/>
              </a:rPr>
              <a:t>: see</a:t>
            </a:r>
            <a:r>
              <a:rPr lang="en-GB" i="1" dirty="0">
                <a:latin typeface="Times New Roman" panose="02020603050405020304" pitchFamily="18" charset="0"/>
                <a:cs typeface="Times New Roman" panose="02020603050405020304" pitchFamily="18" charset="0"/>
              </a:rPr>
              <a:t> dependent entities</a:t>
            </a:r>
            <a:endParaRPr lang="en-GB"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1425EC7-0A61-4F27-A72D-EAE5D0C457C9}" type="slidenum">
              <a:rPr lang="en-GB" smtClean="0"/>
              <a:t>75</a:t>
            </a:fld>
            <a:endParaRPr lang="en-GB"/>
          </a:p>
        </p:txBody>
      </p:sp>
    </p:spTree>
    <p:extLst>
      <p:ext uri="{BB962C8B-B14F-4D97-AF65-F5344CB8AC3E}">
        <p14:creationId xmlns:p14="http://schemas.microsoft.com/office/powerpoint/2010/main" val="1955518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77370"/>
          </a:xfrm>
        </p:spPr>
        <p:txBody>
          <a:bodyPr>
            <a:noAutofit/>
          </a:bodyPr>
          <a:lstStyle/>
          <a:p>
            <a:pPr algn="ctr"/>
            <a:r>
              <a:rPr lang="en-GB" sz="2800" b="1" dirty="0">
                <a:latin typeface="Times New Roman" panose="02020603050405020304" pitchFamily="18" charset="0"/>
                <a:cs typeface="Times New Roman" panose="02020603050405020304" pitchFamily="18" charset="0"/>
              </a:rPr>
              <a:t>Key Terms-------</a:t>
            </a:r>
          </a:p>
        </p:txBody>
      </p:sp>
      <p:sp>
        <p:nvSpPr>
          <p:cNvPr id="3" name="Content Placeholder 2"/>
          <p:cNvSpPr>
            <a:spLocks noGrp="1"/>
          </p:cNvSpPr>
          <p:nvPr>
            <p:ph idx="1"/>
          </p:nvPr>
        </p:nvSpPr>
        <p:spPr>
          <a:xfrm>
            <a:off x="0" y="377371"/>
            <a:ext cx="12192000" cy="6480628"/>
          </a:xfrm>
        </p:spPr>
        <p:txBody>
          <a:bodyPr>
            <a:noAutofit/>
          </a:bodyPr>
          <a:lstStyle/>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Entity</a:t>
            </a:r>
            <a:r>
              <a:rPr lang="en-GB" sz="2600" dirty="0">
                <a:latin typeface="Times New Roman" panose="02020603050405020304" pitchFamily="18" charset="0"/>
                <a:cs typeface="Times New Roman" panose="02020603050405020304" pitchFamily="18" charset="0"/>
              </a:rPr>
              <a:t>: a thing or object in the real world with an independent existence that can be differentiated from other objects</a:t>
            </a:r>
          </a:p>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Entity Relationship (ER) </a:t>
            </a:r>
            <a:r>
              <a:rPr lang="en-GB" sz="2600" b="1" dirty="0" err="1">
                <a:latin typeface="Times New Roman" panose="02020603050405020304" pitchFamily="18" charset="0"/>
                <a:cs typeface="Times New Roman" panose="02020603050405020304" pitchFamily="18" charset="0"/>
              </a:rPr>
              <a:t>dData</a:t>
            </a:r>
            <a:r>
              <a:rPr lang="en-GB" sz="2600" b="1" dirty="0">
                <a:latin typeface="Times New Roman" panose="02020603050405020304" pitchFamily="18" charset="0"/>
                <a:cs typeface="Times New Roman" panose="02020603050405020304" pitchFamily="18" charset="0"/>
              </a:rPr>
              <a:t> Model</a:t>
            </a:r>
            <a:r>
              <a:rPr lang="en-GB" sz="2600" dirty="0">
                <a:latin typeface="Times New Roman" panose="02020603050405020304" pitchFamily="18" charset="0"/>
                <a:cs typeface="Times New Roman" panose="02020603050405020304" pitchFamily="18" charset="0"/>
              </a:rPr>
              <a:t>: also called an ER schema, are represented by ER diagrams. These are well suited to data modelling for use with databases.</a:t>
            </a:r>
          </a:p>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Entity set </a:t>
            </a:r>
            <a:r>
              <a:rPr lang="en-GB" sz="2600" dirty="0">
                <a:latin typeface="Times New Roman" panose="02020603050405020304" pitchFamily="18" charset="0"/>
                <a:cs typeface="Times New Roman" panose="02020603050405020304" pitchFamily="18" charset="0"/>
              </a:rPr>
              <a:t>:a collection of entities of an entity type at a point of time</a:t>
            </a:r>
          </a:p>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Entity Type</a:t>
            </a:r>
            <a:r>
              <a:rPr lang="en-GB" sz="2600" dirty="0">
                <a:latin typeface="Times New Roman" panose="02020603050405020304" pitchFamily="18" charset="0"/>
                <a:cs typeface="Times New Roman" panose="02020603050405020304" pitchFamily="18" charset="0"/>
              </a:rPr>
              <a:t>: a collection of similar entities</a:t>
            </a:r>
          </a:p>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Foreign Key (FK)</a:t>
            </a:r>
            <a:r>
              <a:rPr lang="en-GB" sz="2600" dirty="0">
                <a:latin typeface="Times New Roman" panose="02020603050405020304" pitchFamily="18" charset="0"/>
                <a:cs typeface="Times New Roman" panose="02020603050405020304" pitchFamily="18" charset="0"/>
              </a:rPr>
              <a:t>: an attribute in a table that references the primary key in another table OR it can be null</a:t>
            </a:r>
          </a:p>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Independent Entity</a:t>
            </a:r>
            <a:r>
              <a:rPr lang="en-GB" sz="2600" dirty="0">
                <a:latin typeface="Times New Roman" panose="02020603050405020304" pitchFamily="18" charset="0"/>
                <a:cs typeface="Times New Roman" panose="02020603050405020304" pitchFamily="18" charset="0"/>
              </a:rPr>
              <a:t>: as the building blocks of a database, these entities are what other tables are based on</a:t>
            </a:r>
          </a:p>
        </p:txBody>
      </p:sp>
      <p:sp>
        <p:nvSpPr>
          <p:cNvPr id="4" name="Slide Number Placeholder 3"/>
          <p:cNvSpPr>
            <a:spLocks noGrp="1"/>
          </p:cNvSpPr>
          <p:nvPr>
            <p:ph type="sldNum" sz="quarter" idx="12"/>
          </p:nvPr>
        </p:nvSpPr>
        <p:spPr/>
        <p:txBody>
          <a:bodyPr/>
          <a:lstStyle/>
          <a:p>
            <a:fld id="{B1425EC7-0A61-4F27-A72D-EAE5D0C457C9}" type="slidenum">
              <a:rPr lang="en-GB" smtClean="0"/>
              <a:t>76</a:t>
            </a:fld>
            <a:endParaRPr lang="en-GB"/>
          </a:p>
        </p:txBody>
      </p:sp>
    </p:spTree>
    <p:extLst>
      <p:ext uri="{BB962C8B-B14F-4D97-AF65-F5344CB8AC3E}">
        <p14:creationId xmlns:p14="http://schemas.microsoft.com/office/powerpoint/2010/main" val="13059239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77370"/>
          </a:xfrm>
        </p:spPr>
        <p:txBody>
          <a:bodyPr>
            <a:noAutofit/>
          </a:bodyPr>
          <a:lstStyle/>
          <a:p>
            <a:pPr algn="ctr"/>
            <a:r>
              <a:rPr lang="en-GB" sz="2800" b="1" dirty="0">
                <a:latin typeface="Times New Roman" panose="02020603050405020304" pitchFamily="18" charset="0"/>
                <a:cs typeface="Times New Roman" panose="02020603050405020304" pitchFamily="18" charset="0"/>
              </a:rPr>
              <a:t>Key Terms----- </a:t>
            </a:r>
          </a:p>
        </p:txBody>
      </p:sp>
      <p:sp>
        <p:nvSpPr>
          <p:cNvPr id="3" name="Content Placeholder 2"/>
          <p:cNvSpPr>
            <a:spLocks noGrp="1"/>
          </p:cNvSpPr>
          <p:nvPr>
            <p:ph idx="1"/>
          </p:nvPr>
        </p:nvSpPr>
        <p:spPr>
          <a:xfrm>
            <a:off x="0" y="377370"/>
            <a:ext cx="12192000" cy="6480629"/>
          </a:xfrm>
        </p:spPr>
        <p:txBody>
          <a:bodyPr>
            <a:noAutofit/>
          </a:bodyPr>
          <a:lstStyle/>
          <a:p>
            <a:pPr algn="just">
              <a:lnSpc>
                <a:spcPct val="150000"/>
              </a:lnSpc>
              <a:spcBef>
                <a:spcPts val="0"/>
              </a:spcBef>
              <a:buFont typeface="Wingdings" panose="05000000000000000000" pitchFamily="2" charset="2"/>
              <a:buChar char="§"/>
            </a:pPr>
            <a:r>
              <a:rPr lang="en-GB" sz="2700" b="1" dirty="0">
                <a:latin typeface="Times New Roman" panose="02020603050405020304" pitchFamily="18" charset="0"/>
                <a:cs typeface="Times New Roman" panose="02020603050405020304" pitchFamily="18" charset="0"/>
              </a:rPr>
              <a:t>Key</a:t>
            </a:r>
            <a:r>
              <a:rPr lang="en-GB" sz="2700" dirty="0">
                <a:latin typeface="Times New Roman" panose="02020603050405020304" pitchFamily="18" charset="0"/>
                <a:cs typeface="Times New Roman" panose="02020603050405020304" pitchFamily="18" charset="0"/>
              </a:rPr>
              <a:t>: an attribute or group of attributes whose values can be used to uniquely identify an individual entity in an entity set</a:t>
            </a:r>
          </a:p>
          <a:p>
            <a:pPr algn="just">
              <a:lnSpc>
                <a:spcPct val="150000"/>
              </a:lnSpc>
              <a:spcBef>
                <a:spcPts val="0"/>
              </a:spcBef>
              <a:buFont typeface="Wingdings" panose="05000000000000000000" pitchFamily="2" charset="2"/>
              <a:buChar char="§"/>
            </a:pPr>
            <a:r>
              <a:rPr lang="en-GB" sz="2700" b="1" dirty="0">
                <a:latin typeface="Times New Roman" panose="02020603050405020304" pitchFamily="18" charset="0"/>
                <a:cs typeface="Times New Roman" panose="02020603050405020304" pitchFamily="18" charset="0"/>
              </a:rPr>
              <a:t>Multivalued attributes</a:t>
            </a:r>
            <a:r>
              <a:rPr lang="en-GB" sz="2700" dirty="0">
                <a:latin typeface="Times New Roman" panose="02020603050405020304" pitchFamily="18" charset="0"/>
                <a:cs typeface="Times New Roman" panose="02020603050405020304" pitchFamily="18" charset="0"/>
              </a:rPr>
              <a:t>: attributes that have a set of values for each entity</a:t>
            </a:r>
          </a:p>
          <a:p>
            <a:pPr algn="just">
              <a:lnSpc>
                <a:spcPct val="150000"/>
              </a:lnSpc>
              <a:spcBef>
                <a:spcPts val="0"/>
              </a:spcBef>
              <a:buFont typeface="Wingdings" panose="05000000000000000000" pitchFamily="2" charset="2"/>
              <a:buChar char="§"/>
            </a:pPr>
            <a:r>
              <a:rPr lang="en-GB" sz="2700" b="1" dirty="0">
                <a:latin typeface="Times New Roman" panose="02020603050405020304" pitchFamily="18" charset="0"/>
                <a:cs typeface="Times New Roman" panose="02020603050405020304" pitchFamily="18" charset="0"/>
              </a:rPr>
              <a:t>n-</a:t>
            </a:r>
            <a:r>
              <a:rPr lang="en-GB" sz="2700" b="1" dirty="0" err="1">
                <a:latin typeface="Times New Roman" panose="02020603050405020304" pitchFamily="18" charset="0"/>
                <a:cs typeface="Times New Roman" panose="02020603050405020304" pitchFamily="18" charset="0"/>
              </a:rPr>
              <a:t>ary</a:t>
            </a:r>
            <a:r>
              <a:rPr lang="en-GB" sz="2700" dirty="0">
                <a:latin typeface="Times New Roman" panose="02020603050405020304" pitchFamily="18" charset="0"/>
                <a:cs typeface="Times New Roman" panose="02020603050405020304" pitchFamily="18" charset="0"/>
              </a:rPr>
              <a:t>: multiple tables in a relationship</a:t>
            </a:r>
          </a:p>
          <a:p>
            <a:pPr algn="just">
              <a:lnSpc>
                <a:spcPct val="150000"/>
              </a:lnSpc>
              <a:spcBef>
                <a:spcPts val="0"/>
              </a:spcBef>
              <a:buFont typeface="Wingdings" panose="05000000000000000000" pitchFamily="2" charset="2"/>
              <a:buChar char="§"/>
            </a:pPr>
            <a:r>
              <a:rPr lang="en-GB" sz="2700" b="1" dirty="0">
                <a:latin typeface="Times New Roman" panose="02020603050405020304" pitchFamily="18" charset="0"/>
                <a:cs typeface="Times New Roman" panose="02020603050405020304" pitchFamily="18" charset="0"/>
              </a:rPr>
              <a:t>null</a:t>
            </a:r>
            <a:r>
              <a:rPr lang="en-GB" sz="2700" dirty="0">
                <a:latin typeface="Times New Roman" panose="02020603050405020304" pitchFamily="18" charset="0"/>
                <a:cs typeface="Times New Roman" panose="02020603050405020304" pitchFamily="18" charset="0"/>
              </a:rPr>
              <a:t>: a special symbol, independent of data type, which means either unknown or inapplicable; it does not mean zero or blank</a:t>
            </a:r>
          </a:p>
          <a:p>
            <a:pPr algn="just">
              <a:lnSpc>
                <a:spcPct val="150000"/>
              </a:lnSpc>
              <a:spcBef>
                <a:spcPts val="0"/>
              </a:spcBef>
              <a:buFont typeface="Wingdings" panose="05000000000000000000" pitchFamily="2" charset="2"/>
              <a:buChar char="§"/>
            </a:pPr>
            <a:r>
              <a:rPr lang="en-GB" sz="2700" b="1" dirty="0">
                <a:latin typeface="Times New Roman" panose="02020603050405020304" pitchFamily="18" charset="0"/>
                <a:cs typeface="Times New Roman" panose="02020603050405020304" pitchFamily="18" charset="0"/>
              </a:rPr>
              <a:t>Recursive relationship</a:t>
            </a:r>
            <a:r>
              <a:rPr lang="en-GB" sz="2700" dirty="0">
                <a:latin typeface="Times New Roman" panose="02020603050405020304" pitchFamily="18" charset="0"/>
                <a:cs typeface="Times New Roman" panose="02020603050405020304" pitchFamily="18" charset="0"/>
              </a:rPr>
              <a:t>: see</a:t>
            </a:r>
            <a:r>
              <a:rPr lang="en-GB" sz="2700" i="1" dirty="0">
                <a:latin typeface="Times New Roman" panose="02020603050405020304" pitchFamily="18" charset="0"/>
                <a:cs typeface="Times New Roman" panose="02020603050405020304" pitchFamily="18" charset="0"/>
              </a:rPr>
              <a:t> unary relationship</a:t>
            </a:r>
            <a:endParaRPr lang="en-GB" sz="27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700" b="1" dirty="0">
                <a:latin typeface="Times New Roman" panose="02020603050405020304" pitchFamily="18" charset="0"/>
                <a:cs typeface="Times New Roman" panose="02020603050405020304" pitchFamily="18" charset="0"/>
              </a:rPr>
              <a:t>Relationships</a:t>
            </a:r>
            <a:r>
              <a:rPr lang="en-GB" sz="2700" dirty="0">
                <a:latin typeface="Times New Roman" panose="02020603050405020304" pitchFamily="18" charset="0"/>
                <a:cs typeface="Times New Roman" panose="02020603050405020304" pitchFamily="18" charset="0"/>
              </a:rPr>
              <a:t>: the associations or interactions between entities; used to connect related information between tables</a:t>
            </a:r>
          </a:p>
          <a:p>
            <a:pPr algn="just">
              <a:lnSpc>
                <a:spcPct val="150000"/>
              </a:lnSpc>
              <a:spcBef>
                <a:spcPts val="0"/>
              </a:spcBef>
              <a:buFont typeface="Wingdings" panose="05000000000000000000" pitchFamily="2" charset="2"/>
              <a:buChar char="§"/>
            </a:pPr>
            <a:r>
              <a:rPr lang="en-GB" sz="2700" b="1" dirty="0">
                <a:latin typeface="Times New Roman" panose="02020603050405020304" pitchFamily="18" charset="0"/>
                <a:cs typeface="Times New Roman" panose="02020603050405020304" pitchFamily="18" charset="0"/>
              </a:rPr>
              <a:t>Relationship strength</a:t>
            </a:r>
            <a:r>
              <a:rPr lang="en-GB" sz="2700" dirty="0">
                <a:latin typeface="Times New Roman" panose="02020603050405020304" pitchFamily="18" charset="0"/>
                <a:cs typeface="Times New Roman" panose="02020603050405020304" pitchFamily="18" charset="0"/>
              </a:rPr>
              <a:t>:  based on how the primary key of a related entity is defined</a:t>
            </a:r>
          </a:p>
          <a:p>
            <a:pPr algn="just">
              <a:lnSpc>
                <a:spcPct val="150000"/>
              </a:lnSpc>
              <a:spcBef>
                <a:spcPts val="0"/>
              </a:spcBef>
              <a:buFont typeface="Wingdings" panose="05000000000000000000" pitchFamily="2" charset="2"/>
              <a:buChar char="§"/>
            </a:pPr>
            <a:endParaRPr lang="en-GB" sz="27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1425EC7-0A61-4F27-A72D-EAE5D0C457C9}" type="slidenum">
              <a:rPr lang="en-GB" smtClean="0"/>
              <a:t>77</a:t>
            </a:fld>
            <a:endParaRPr lang="en-GB"/>
          </a:p>
        </p:txBody>
      </p:sp>
    </p:spTree>
    <p:extLst>
      <p:ext uri="{BB962C8B-B14F-4D97-AF65-F5344CB8AC3E}">
        <p14:creationId xmlns:p14="http://schemas.microsoft.com/office/powerpoint/2010/main" val="29808813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77370"/>
          </a:xfrm>
        </p:spPr>
        <p:txBody>
          <a:bodyPr>
            <a:noAutofit/>
          </a:bodyPr>
          <a:lstStyle/>
          <a:p>
            <a:pPr algn="ctr"/>
            <a:r>
              <a:rPr lang="en-GB" sz="2800" b="1" dirty="0">
                <a:latin typeface="Times New Roman" panose="02020603050405020304" pitchFamily="18" charset="0"/>
                <a:cs typeface="Times New Roman" panose="02020603050405020304" pitchFamily="18" charset="0"/>
              </a:rPr>
              <a:t>Key Terms----- </a:t>
            </a:r>
          </a:p>
        </p:txBody>
      </p:sp>
      <p:sp>
        <p:nvSpPr>
          <p:cNvPr id="3" name="Content Placeholder 2"/>
          <p:cNvSpPr>
            <a:spLocks noGrp="1"/>
          </p:cNvSpPr>
          <p:nvPr>
            <p:ph idx="1"/>
          </p:nvPr>
        </p:nvSpPr>
        <p:spPr>
          <a:xfrm>
            <a:off x="0" y="377370"/>
            <a:ext cx="12192000" cy="6480629"/>
          </a:xfrm>
        </p:spPr>
        <p:txBody>
          <a:bodyPr>
            <a:noAutofit/>
          </a:bodyPr>
          <a:lstStyle/>
          <a:p>
            <a:pPr algn="just">
              <a:lnSpc>
                <a:spcPct val="150000"/>
              </a:lnSpc>
              <a:spcBef>
                <a:spcPts val="0"/>
              </a:spcBef>
              <a:buFont typeface="Wingdings" panose="05000000000000000000" pitchFamily="2" charset="2"/>
              <a:buChar char="§"/>
            </a:pPr>
            <a:r>
              <a:rPr lang="en-GB" sz="2700" b="1" dirty="0">
                <a:latin typeface="Times New Roman" panose="02020603050405020304" pitchFamily="18" charset="0"/>
                <a:cs typeface="Times New Roman" panose="02020603050405020304" pitchFamily="18" charset="0"/>
              </a:rPr>
              <a:t>Secondary key</a:t>
            </a:r>
            <a:r>
              <a:rPr lang="en-GB" sz="2700" dirty="0">
                <a:latin typeface="Times New Roman" panose="02020603050405020304" pitchFamily="18" charset="0"/>
                <a:cs typeface="Times New Roman" panose="02020603050405020304" pitchFamily="18" charset="0"/>
              </a:rPr>
              <a:t> an attribute used strictly for retrieval purposes </a:t>
            </a:r>
          </a:p>
          <a:p>
            <a:pPr algn="just">
              <a:lnSpc>
                <a:spcPct val="150000"/>
              </a:lnSpc>
              <a:spcBef>
                <a:spcPts val="0"/>
              </a:spcBef>
              <a:buFont typeface="Wingdings" panose="05000000000000000000" pitchFamily="2" charset="2"/>
              <a:buChar char="§"/>
            </a:pPr>
            <a:r>
              <a:rPr lang="en-GB" sz="2700" b="1" dirty="0">
                <a:latin typeface="Times New Roman" panose="02020603050405020304" pitchFamily="18" charset="0"/>
                <a:cs typeface="Times New Roman" panose="02020603050405020304" pitchFamily="18" charset="0"/>
              </a:rPr>
              <a:t>Simple attributes</a:t>
            </a:r>
            <a:r>
              <a:rPr lang="en-GB" sz="2700" dirty="0">
                <a:latin typeface="Times New Roman" panose="02020603050405020304" pitchFamily="18" charset="0"/>
                <a:cs typeface="Times New Roman" panose="02020603050405020304" pitchFamily="18" charset="0"/>
              </a:rPr>
              <a:t>: drawn from the atomic value domains</a:t>
            </a:r>
          </a:p>
          <a:p>
            <a:pPr algn="just">
              <a:lnSpc>
                <a:spcPct val="150000"/>
              </a:lnSpc>
              <a:spcBef>
                <a:spcPts val="0"/>
              </a:spcBef>
              <a:buFont typeface="Wingdings" panose="05000000000000000000" pitchFamily="2" charset="2"/>
              <a:buChar char="§"/>
            </a:pPr>
            <a:r>
              <a:rPr lang="en-GB" sz="2700" b="1" dirty="0">
                <a:latin typeface="Times New Roman" panose="02020603050405020304" pitchFamily="18" charset="0"/>
                <a:cs typeface="Times New Roman" panose="02020603050405020304" pitchFamily="18" charset="0"/>
              </a:rPr>
              <a:t>Single-valued attributes</a:t>
            </a:r>
            <a:r>
              <a:rPr lang="en-GB" sz="2700" dirty="0">
                <a:latin typeface="Times New Roman" panose="02020603050405020304" pitchFamily="18" charset="0"/>
                <a:cs typeface="Times New Roman" panose="02020603050405020304" pitchFamily="18" charset="0"/>
              </a:rPr>
              <a:t>: see</a:t>
            </a:r>
            <a:r>
              <a:rPr lang="en-GB" sz="2700" i="1" dirty="0">
                <a:latin typeface="Times New Roman" panose="02020603050405020304" pitchFamily="18" charset="0"/>
                <a:cs typeface="Times New Roman" panose="02020603050405020304" pitchFamily="18" charset="0"/>
              </a:rPr>
              <a:t> simple attributes</a:t>
            </a:r>
            <a:endParaRPr lang="en-GB" sz="27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700" b="1" dirty="0">
                <a:latin typeface="Times New Roman" panose="02020603050405020304" pitchFamily="18" charset="0"/>
                <a:cs typeface="Times New Roman" panose="02020603050405020304" pitchFamily="18" charset="0"/>
              </a:rPr>
              <a:t>Stored attribute</a:t>
            </a:r>
            <a:r>
              <a:rPr lang="en-GB" sz="2700" dirty="0">
                <a:latin typeface="Times New Roman" panose="02020603050405020304" pitchFamily="18" charset="0"/>
                <a:cs typeface="Times New Roman" panose="02020603050405020304" pitchFamily="18" charset="0"/>
              </a:rPr>
              <a:t>: saved physically to the database</a:t>
            </a:r>
          </a:p>
          <a:p>
            <a:pPr algn="just">
              <a:lnSpc>
                <a:spcPct val="150000"/>
              </a:lnSpc>
              <a:spcBef>
                <a:spcPts val="0"/>
              </a:spcBef>
              <a:buFont typeface="Wingdings" panose="05000000000000000000" pitchFamily="2" charset="2"/>
              <a:buChar char="§"/>
            </a:pPr>
            <a:r>
              <a:rPr lang="en-GB" sz="2700" b="1" dirty="0">
                <a:latin typeface="Times New Roman" panose="02020603050405020304" pitchFamily="18" charset="0"/>
                <a:cs typeface="Times New Roman" panose="02020603050405020304" pitchFamily="18" charset="0"/>
              </a:rPr>
              <a:t>Ternary relationship</a:t>
            </a:r>
            <a:r>
              <a:rPr lang="en-GB" sz="2700" dirty="0">
                <a:latin typeface="Times New Roman" panose="02020603050405020304" pitchFamily="18" charset="0"/>
                <a:cs typeface="Times New Roman" panose="02020603050405020304" pitchFamily="18" charset="0"/>
              </a:rPr>
              <a:t>: a relationship type that involves many to many relationships between three tables.</a:t>
            </a:r>
          </a:p>
          <a:p>
            <a:pPr algn="just">
              <a:lnSpc>
                <a:spcPct val="150000"/>
              </a:lnSpc>
              <a:spcBef>
                <a:spcPts val="0"/>
              </a:spcBef>
              <a:buFont typeface="Wingdings" panose="05000000000000000000" pitchFamily="2" charset="2"/>
              <a:buChar char="§"/>
            </a:pPr>
            <a:r>
              <a:rPr lang="en-GB" sz="2700" b="1" dirty="0">
                <a:latin typeface="Times New Roman" panose="02020603050405020304" pitchFamily="18" charset="0"/>
                <a:cs typeface="Times New Roman" panose="02020603050405020304" pitchFamily="18" charset="0"/>
              </a:rPr>
              <a:t>Unary relationship</a:t>
            </a:r>
            <a:r>
              <a:rPr lang="en-GB" sz="2700" dirty="0">
                <a:latin typeface="Times New Roman" panose="02020603050405020304" pitchFamily="18" charset="0"/>
                <a:cs typeface="Times New Roman" panose="02020603050405020304" pitchFamily="18" charset="0"/>
              </a:rPr>
              <a:t>: one in which a relationship exists between occurrences of the same entity set.</a:t>
            </a:r>
          </a:p>
        </p:txBody>
      </p:sp>
      <p:sp>
        <p:nvSpPr>
          <p:cNvPr id="4" name="Slide Number Placeholder 3"/>
          <p:cNvSpPr>
            <a:spLocks noGrp="1"/>
          </p:cNvSpPr>
          <p:nvPr>
            <p:ph type="sldNum" sz="quarter" idx="12"/>
          </p:nvPr>
        </p:nvSpPr>
        <p:spPr/>
        <p:txBody>
          <a:bodyPr/>
          <a:lstStyle/>
          <a:p>
            <a:fld id="{B1425EC7-0A61-4F27-A72D-EAE5D0C457C9}" type="slidenum">
              <a:rPr lang="en-GB" smtClean="0"/>
              <a:t>78</a:t>
            </a:fld>
            <a:endParaRPr lang="en-GB"/>
          </a:p>
        </p:txBody>
      </p:sp>
    </p:spTree>
    <p:extLst>
      <p:ext uri="{BB962C8B-B14F-4D97-AF65-F5344CB8AC3E}">
        <p14:creationId xmlns:p14="http://schemas.microsoft.com/office/powerpoint/2010/main" val="1995888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0" y="391887"/>
            <a:ext cx="12192000" cy="6466113"/>
          </a:xfrm>
        </p:spPr>
        <p:txBody>
          <a:bodyPr>
            <a:noAutofit/>
          </a:bodyPr>
          <a:lstStyle/>
          <a:p>
            <a:pPr algn="just" eaLnBrk="1" hangingPunct="1">
              <a:lnSpc>
                <a:spcPct val="150000"/>
              </a:lnSpc>
              <a:spcBef>
                <a:spcPts val="0"/>
              </a:spcBef>
              <a:buFont typeface="Wingdings" panose="05000000000000000000" pitchFamily="2" charset="2"/>
              <a:buChar char="§"/>
            </a:pPr>
            <a:r>
              <a:rPr lang="en-US" altLang="en-US" sz="3000" dirty="0">
                <a:latin typeface="Times New Roman" panose="02020603050405020304" pitchFamily="18" charset="0"/>
                <a:cs typeface="Times New Roman" panose="02020603050405020304" pitchFamily="18" charset="0"/>
              </a:rPr>
              <a:t>The most common abstract data model</a:t>
            </a:r>
          </a:p>
          <a:p>
            <a:pPr algn="just">
              <a:lnSpc>
                <a:spcPct val="150000"/>
              </a:lnSpc>
              <a:spcBef>
                <a:spcPts val="0"/>
              </a:spcBef>
              <a:buFont typeface="Wingdings" pitchFamily="2" charset="2"/>
              <a:buChar char="§"/>
            </a:pPr>
            <a:r>
              <a:rPr lang="en-US" sz="3000" dirty="0">
                <a:latin typeface="Times New Roman" pitchFamily="18" charset="0"/>
                <a:cs typeface="Times New Roman" pitchFamily="18" charset="0"/>
              </a:rPr>
              <a:t>It is an </a:t>
            </a:r>
            <a:r>
              <a:rPr lang="en-US" sz="3000" b="1" dirty="0">
                <a:solidFill>
                  <a:srgbClr val="00B050"/>
                </a:solidFill>
                <a:latin typeface="Times New Roman" pitchFamily="18" charset="0"/>
                <a:cs typeface="Times New Roman" pitchFamily="18" charset="0"/>
              </a:rPr>
              <a:t>abstract</a:t>
            </a:r>
            <a:r>
              <a:rPr lang="en-US" sz="3000" dirty="0">
                <a:latin typeface="Times New Roman" pitchFamily="18" charset="0"/>
                <a:cs typeface="Times New Roman" pitchFamily="18" charset="0"/>
              </a:rPr>
              <a:t> and </a:t>
            </a:r>
            <a:r>
              <a:rPr lang="en-US" sz="3000" b="1" dirty="0">
                <a:solidFill>
                  <a:srgbClr val="00B050"/>
                </a:solidFill>
                <a:latin typeface="Times New Roman" pitchFamily="18" charset="0"/>
                <a:cs typeface="Times New Roman" pitchFamily="18" charset="0"/>
              </a:rPr>
              <a:t>conceptual representation </a:t>
            </a:r>
            <a:r>
              <a:rPr lang="en-US" sz="3000" dirty="0">
                <a:latin typeface="Times New Roman" pitchFamily="18" charset="0"/>
                <a:cs typeface="Times New Roman" pitchFamily="18" charset="0"/>
              </a:rPr>
              <a:t>of data. </a:t>
            </a:r>
          </a:p>
          <a:p>
            <a:pPr algn="just">
              <a:lnSpc>
                <a:spcPct val="150000"/>
              </a:lnSpc>
              <a:spcBef>
                <a:spcPts val="0"/>
              </a:spcBef>
              <a:buFont typeface="Wingdings" pitchFamily="2" charset="2"/>
              <a:buChar char="§"/>
            </a:pPr>
            <a:r>
              <a:rPr lang="en-US" sz="3000" dirty="0">
                <a:latin typeface="Times New Roman" pitchFamily="18" charset="0"/>
                <a:cs typeface="Times New Roman" pitchFamily="18" charset="0"/>
              </a:rPr>
              <a:t>It is used to produce a type of </a:t>
            </a:r>
            <a:r>
              <a:rPr lang="en-US" sz="3000" b="1" dirty="0">
                <a:solidFill>
                  <a:srgbClr val="0000FF"/>
                </a:solidFill>
                <a:latin typeface="Times New Roman" pitchFamily="18" charset="0"/>
                <a:cs typeface="Times New Roman" pitchFamily="18" charset="0"/>
              </a:rPr>
              <a:t>conceptual schema </a:t>
            </a:r>
            <a:r>
              <a:rPr lang="en-US" sz="3000" dirty="0">
                <a:latin typeface="Times New Roman" pitchFamily="18" charset="0"/>
                <a:cs typeface="Times New Roman" pitchFamily="18" charset="0"/>
              </a:rPr>
              <a:t>of a </a:t>
            </a:r>
            <a:r>
              <a:rPr lang="en-US" sz="3000" b="1" dirty="0">
                <a:solidFill>
                  <a:srgbClr val="0000FF"/>
                </a:solidFill>
                <a:latin typeface="Times New Roman" pitchFamily="18" charset="0"/>
                <a:cs typeface="Times New Roman" pitchFamily="18" charset="0"/>
              </a:rPr>
              <a:t>system</a:t>
            </a:r>
            <a:r>
              <a:rPr lang="en-US" sz="30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3000" dirty="0">
                <a:latin typeface="Times New Roman" pitchFamily="18" charset="0"/>
                <a:cs typeface="Times New Roman" pitchFamily="18" charset="0"/>
              </a:rPr>
              <a:t>ER model is used to </a:t>
            </a:r>
            <a:r>
              <a:rPr lang="en-US" sz="3000" b="1" dirty="0">
                <a:solidFill>
                  <a:srgbClr val="0000FF"/>
                </a:solidFill>
                <a:latin typeface="Times New Roman" pitchFamily="18" charset="0"/>
                <a:cs typeface="Times New Roman" pitchFamily="18" charset="0"/>
              </a:rPr>
              <a:t>interpret, specify &amp; document requirements </a:t>
            </a:r>
            <a:r>
              <a:rPr lang="en-US" sz="3000" dirty="0">
                <a:latin typeface="Times New Roman" pitchFamily="18" charset="0"/>
                <a:cs typeface="Times New Roman" pitchFamily="18" charset="0"/>
              </a:rPr>
              <a:t>for</a:t>
            </a:r>
            <a:r>
              <a:rPr lang="en-US" sz="3000" b="1" dirty="0">
                <a:solidFill>
                  <a:srgbClr val="0000FF"/>
                </a:solidFill>
                <a:latin typeface="Times New Roman" pitchFamily="18" charset="0"/>
                <a:cs typeface="Times New Roman" pitchFamily="18" charset="0"/>
              </a:rPr>
              <a:t> DBs </a:t>
            </a:r>
            <a:r>
              <a:rPr lang="en-US" sz="3000" dirty="0">
                <a:latin typeface="Times New Roman" pitchFamily="18" charset="0"/>
                <a:cs typeface="Times New Roman" pitchFamily="18" charset="0"/>
              </a:rPr>
              <a:t>irrespective of DBMS being used.</a:t>
            </a:r>
          </a:p>
          <a:p>
            <a:pPr algn="just">
              <a:lnSpc>
                <a:spcPct val="150000"/>
              </a:lnSpc>
              <a:spcBef>
                <a:spcPts val="0"/>
              </a:spcBef>
              <a:buFont typeface="Wingdings" panose="05000000000000000000" pitchFamily="2" charset="2"/>
              <a:buChar char="Ø"/>
            </a:pPr>
            <a:r>
              <a:rPr lang="en-US" sz="3000" dirty="0">
                <a:latin typeface="Times New Roman" pitchFamily="18" charset="0"/>
                <a:cs typeface="Times New Roman" pitchFamily="18" charset="0"/>
              </a:rPr>
              <a:t>The diagram used to model the data requirements of the organization or user is ER diagram</a:t>
            </a:r>
          </a:p>
          <a:p>
            <a:pPr algn="just">
              <a:lnSpc>
                <a:spcPct val="150000"/>
              </a:lnSpc>
              <a:spcBef>
                <a:spcPts val="0"/>
              </a:spcBef>
              <a:buFont typeface="Wingdings" pitchFamily="2" charset="2"/>
              <a:buChar char="§"/>
            </a:pPr>
            <a:r>
              <a:rPr lang="en-US" sz="3000" dirty="0">
                <a:latin typeface="Times New Roman" pitchFamily="18" charset="0"/>
                <a:cs typeface="Times New Roman" pitchFamily="18" charset="0"/>
              </a:rPr>
              <a:t>E-R diagrams provide a </a:t>
            </a:r>
            <a:r>
              <a:rPr lang="en-US" sz="3000" b="1" dirty="0">
                <a:solidFill>
                  <a:srgbClr val="CC0099"/>
                </a:solidFill>
                <a:latin typeface="Times New Roman" pitchFamily="18" charset="0"/>
                <a:cs typeface="Times New Roman" pitchFamily="18" charset="0"/>
              </a:rPr>
              <a:t>visual, graphical model </a:t>
            </a:r>
            <a:r>
              <a:rPr lang="en-US" sz="3000" dirty="0">
                <a:latin typeface="Times New Roman" pitchFamily="18" charset="0"/>
                <a:cs typeface="Times New Roman" pitchFamily="18" charset="0"/>
              </a:rPr>
              <a:t>of the </a:t>
            </a:r>
            <a:r>
              <a:rPr lang="en-US" sz="3000" b="1" dirty="0">
                <a:solidFill>
                  <a:srgbClr val="CC0099"/>
                </a:solidFill>
                <a:latin typeface="Times New Roman" pitchFamily="18" charset="0"/>
                <a:cs typeface="Times New Roman" pitchFamily="18" charset="0"/>
              </a:rPr>
              <a:t>information content </a:t>
            </a:r>
            <a:r>
              <a:rPr lang="en-US" sz="3000" dirty="0">
                <a:latin typeface="Times New Roman" pitchFamily="18" charset="0"/>
                <a:cs typeface="Times New Roman" pitchFamily="18" charset="0"/>
              </a:rPr>
              <a:t>of a </a:t>
            </a:r>
            <a:r>
              <a:rPr lang="en-US" sz="3000" b="1" dirty="0">
                <a:solidFill>
                  <a:srgbClr val="CC0099"/>
                </a:solidFill>
                <a:latin typeface="Times New Roman" pitchFamily="18" charset="0"/>
                <a:cs typeface="Times New Roman" pitchFamily="18" charset="0"/>
              </a:rPr>
              <a:t>system</a:t>
            </a:r>
            <a:r>
              <a:rPr lang="en-US" sz="3000" dirty="0">
                <a:latin typeface="Times New Roman" pitchFamily="18" charset="0"/>
                <a:cs typeface="Times New Roman" pitchFamily="18" charset="0"/>
              </a:rPr>
              <a:t>.</a:t>
            </a:r>
          </a:p>
          <a:p>
            <a:pPr algn="just">
              <a:lnSpc>
                <a:spcPct val="150000"/>
              </a:lnSpc>
              <a:spcBef>
                <a:spcPts val="0"/>
              </a:spcBef>
            </a:pPr>
            <a:endParaRPr lang="en-US" sz="3000" dirty="0">
              <a:latin typeface="Times New Roman" pitchFamily="18" charset="0"/>
              <a:cs typeface="Times New Roman" pitchFamily="18" charset="0"/>
            </a:endParaRPr>
          </a:p>
        </p:txBody>
      </p:sp>
      <p:sp>
        <p:nvSpPr>
          <p:cNvPr id="19460" name="Rectangle 2"/>
          <p:cNvSpPr>
            <a:spLocks noGrp="1" noChangeArrowheads="1"/>
          </p:cNvSpPr>
          <p:nvPr>
            <p:ph type="title"/>
          </p:nvPr>
        </p:nvSpPr>
        <p:spPr>
          <a:xfrm>
            <a:off x="1825626" y="1"/>
            <a:ext cx="7204075" cy="391886"/>
          </a:xfrm>
        </p:spPr>
        <p:txBody>
          <a:bodyPr>
            <a:noAutofit/>
          </a:bodyPr>
          <a:lstStyle/>
          <a:p>
            <a:pPr algn="ctr" eaLnBrk="1" hangingPunct="1"/>
            <a:r>
              <a:rPr lang="en-US" altLang="en-US" sz="2800" b="1" dirty="0">
                <a:solidFill>
                  <a:srgbClr val="FF0000"/>
                </a:solidFill>
                <a:latin typeface="Times New Roman" panose="02020603050405020304" pitchFamily="18" charset="0"/>
                <a:cs typeface="Times New Roman" panose="02020603050405020304" pitchFamily="18" charset="0"/>
              </a:rPr>
              <a:t>3.4 Entity-Relationship Model</a:t>
            </a:r>
          </a:p>
        </p:txBody>
      </p:sp>
      <p:sp>
        <p:nvSpPr>
          <p:cNvPr id="2" name="Slide Number Placeholder 1"/>
          <p:cNvSpPr>
            <a:spLocks noGrp="1"/>
          </p:cNvSpPr>
          <p:nvPr>
            <p:ph type="sldNum" sz="quarter" idx="12"/>
          </p:nvPr>
        </p:nvSpPr>
        <p:spPr/>
        <p:txBody>
          <a:bodyPr/>
          <a:lstStyle/>
          <a:p>
            <a:fld id="{B1425EC7-0A61-4F27-A72D-EAE5D0C457C9}" type="slidenum">
              <a:rPr lang="en-GB" smtClean="0"/>
              <a:t>8</a:t>
            </a:fld>
            <a:endParaRPr lang="en-GB"/>
          </a:p>
        </p:txBody>
      </p:sp>
    </p:spTree>
    <p:extLst>
      <p:ext uri="{BB962C8B-B14F-4D97-AF65-F5344CB8AC3E}">
        <p14:creationId xmlns:p14="http://schemas.microsoft.com/office/powerpoint/2010/main" val="1286661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0" y="391887"/>
            <a:ext cx="12192000" cy="6466113"/>
          </a:xfrm>
        </p:spPr>
        <p:txBody>
          <a:bodyPr>
            <a:noAutofit/>
          </a:bodyPr>
          <a:lstStyle/>
          <a:p>
            <a:pPr algn="just">
              <a:lnSpc>
                <a:spcPct val="150000"/>
              </a:lnSpc>
              <a:spcBef>
                <a:spcPts val="0"/>
              </a:spcBef>
              <a:buFont typeface="Wingdings" panose="05000000000000000000" pitchFamily="2" charset="2"/>
              <a:buChar char="Ø"/>
            </a:pPr>
            <a:r>
              <a:rPr lang="en-US" altLang="en-US" b="1" dirty="0">
                <a:latin typeface="Times New Roman" panose="02020603050405020304" pitchFamily="18" charset="0"/>
                <a:cs typeface="Times New Roman" panose="02020603050405020304" pitchFamily="18" charset="0"/>
              </a:rPr>
              <a:t>Entity-relationship diagrams </a:t>
            </a:r>
            <a:r>
              <a:rPr lang="en-US" altLang="en-US" dirty="0">
                <a:latin typeface="Times New Roman" panose="02020603050405020304" pitchFamily="18" charset="0"/>
                <a:cs typeface="Times New Roman" panose="02020603050405020304" pitchFamily="18" charset="0"/>
              </a:rPr>
              <a:t>show the </a:t>
            </a:r>
            <a:r>
              <a:rPr lang="en-US" altLang="en-US" b="1" dirty="0">
                <a:solidFill>
                  <a:srgbClr val="0000CC"/>
                </a:solidFill>
                <a:latin typeface="Times New Roman" panose="02020603050405020304" pitchFamily="18" charset="0"/>
                <a:cs typeface="Times New Roman" panose="02020603050405020304" pitchFamily="18" charset="0"/>
              </a:rPr>
              <a:t>structure</a:t>
            </a:r>
            <a:r>
              <a:rPr lang="en-US" altLang="en-US" dirty="0">
                <a:latin typeface="Times New Roman" panose="02020603050405020304" pitchFamily="18" charset="0"/>
                <a:cs typeface="Times New Roman" panose="02020603050405020304" pitchFamily="18" charset="0"/>
              </a:rPr>
              <a:t> of a </a:t>
            </a:r>
            <a:r>
              <a:rPr lang="en-US" altLang="en-US" b="1" dirty="0">
                <a:solidFill>
                  <a:srgbClr val="0000CC"/>
                </a:solidFill>
                <a:latin typeface="Times New Roman" panose="02020603050405020304" pitchFamily="18" charset="0"/>
                <a:cs typeface="Times New Roman" panose="02020603050405020304" pitchFamily="18" charset="0"/>
              </a:rPr>
              <a:t>database</a:t>
            </a:r>
            <a:r>
              <a:rPr lang="en-US" altLang="en-US" dirty="0">
                <a:latin typeface="Times New Roman" panose="02020603050405020304" pitchFamily="18" charset="0"/>
                <a:cs typeface="Times New Roman" panose="02020603050405020304" pitchFamily="18" charset="0"/>
              </a:rPr>
              <a:t> </a:t>
            </a:r>
            <a:r>
              <a:rPr lang="en-US" altLang="en-US" b="1" dirty="0">
                <a:solidFill>
                  <a:srgbClr val="0000CC"/>
                </a:solidFill>
                <a:latin typeface="Times New Roman" panose="02020603050405020304" pitchFamily="18" charset="0"/>
                <a:cs typeface="Times New Roman" panose="02020603050405020304" pitchFamily="18" charset="0"/>
              </a:rPr>
              <a:t>graphically</a:t>
            </a:r>
          </a:p>
          <a:p>
            <a:pPr algn="just">
              <a:lnSpc>
                <a:spcPct val="15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Relationships that connect the entities, </a:t>
            </a:r>
          </a:p>
          <a:p>
            <a:pPr algn="just">
              <a:lnSpc>
                <a:spcPct val="150000"/>
              </a:lnSpc>
              <a:spcBef>
                <a:spcPts val="0"/>
              </a:spcBef>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Example: </a:t>
            </a:r>
          </a:p>
          <a:p>
            <a:pPr algn="just">
              <a:lnSpc>
                <a:spcPct val="150000"/>
              </a:lnSpc>
              <a:spcBef>
                <a:spcPts val="0"/>
              </a:spcBef>
              <a:buFont typeface="Wingdings" panose="05000000000000000000" pitchFamily="2" charset="2"/>
              <a:buChar char="§"/>
            </a:pPr>
            <a:r>
              <a:rPr lang="en-US" altLang="en-US" b="1" dirty="0">
                <a:solidFill>
                  <a:srgbClr val="800000"/>
                </a:solidFill>
                <a:latin typeface="Times New Roman" panose="02020603050405020304" pitchFamily="18" charset="0"/>
                <a:cs typeface="Times New Roman" panose="02020603050405020304" pitchFamily="18" charset="0"/>
              </a:rPr>
              <a:t>CUSTOMER</a:t>
            </a:r>
            <a:r>
              <a:rPr lang="en-US" altLang="en-US" dirty="0">
                <a:latin typeface="Times New Roman" panose="02020603050405020304" pitchFamily="18" charset="0"/>
                <a:cs typeface="Times New Roman" panose="02020603050405020304" pitchFamily="18" charset="0"/>
              </a:rPr>
              <a:t> </a:t>
            </a:r>
            <a:r>
              <a:rPr lang="en-US" altLang="en-US" b="1" i="1" dirty="0">
                <a:latin typeface="Times New Roman" panose="02020603050405020304" pitchFamily="18" charset="0"/>
                <a:cs typeface="Times New Roman" panose="02020603050405020304" pitchFamily="18" charset="0"/>
              </a:rPr>
              <a:t>owns</a:t>
            </a:r>
            <a:r>
              <a:rPr lang="en-US" altLang="en-US" dirty="0">
                <a:latin typeface="Times New Roman" panose="02020603050405020304" pitchFamily="18" charset="0"/>
                <a:cs typeface="Times New Roman" panose="02020603050405020304" pitchFamily="18" charset="0"/>
              </a:rPr>
              <a:t> </a:t>
            </a:r>
            <a:r>
              <a:rPr lang="en-US" altLang="en-US" b="1" dirty="0">
                <a:solidFill>
                  <a:srgbClr val="6600CC"/>
                </a:solidFill>
                <a:latin typeface="Times New Roman" panose="02020603050405020304" pitchFamily="18" charset="0"/>
                <a:cs typeface="Times New Roman" panose="02020603050405020304" pitchFamily="18" charset="0"/>
              </a:rPr>
              <a:t>ACCOUNT</a:t>
            </a:r>
          </a:p>
          <a:p>
            <a:pPr algn="just">
              <a:lnSpc>
                <a:spcPct val="150000"/>
              </a:lnSpc>
              <a:spcBef>
                <a:spcPts val="0"/>
              </a:spcBef>
              <a:buFont typeface="Wingdings" panose="05000000000000000000" pitchFamily="2" charset="2"/>
              <a:buChar char="§"/>
            </a:pPr>
            <a:r>
              <a:rPr lang="en-US" altLang="en-US" b="1" dirty="0">
                <a:solidFill>
                  <a:srgbClr val="800000"/>
                </a:solidFill>
                <a:latin typeface="Times New Roman" panose="02020603050405020304" pitchFamily="18" charset="0"/>
                <a:cs typeface="Times New Roman" panose="02020603050405020304" pitchFamily="18" charset="0"/>
              </a:rPr>
              <a:t>STUDENT</a:t>
            </a:r>
            <a:r>
              <a:rPr lang="en-US" altLang="en-US" dirty="0">
                <a:latin typeface="Times New Roman" panose="02020603050405020304" pitchFamily="18" charset="0"/>
                <a:cs typeface="Times New Roman" panose="02020603050405020304" pitchFamily="18" charset="0"/>
              </a:rPr>
              <a:t> </a:t>
            </a:r>
            <a:r>
              <a:rPr lang="en-US" altLang="en-US" b="1" i="1" dirty="0">
                <a:latin typeface="Times New Roman" panose="02020603050405020304" pitchFamily="18" charset="0"/>
                <a:cs typeface="Times New Roman" panose="02020603050405020304" pitchFamily="18" charset="0"/>
              </a:rPr>
              <a:t>takes</a:t>
            </a:r>
            <a:r>
              <a:rPr lang="en-US" altLang="en-US" dirty="0">
                <a:latin typeface="Times New Roman" panose="02020603050405020304" pitchFamily="18" charset="0"/>
                <a:cs typeface="Times New Roman" panose="02020603050405020304" pitchFamily="18" charset="0"/>
              </a:rPr>
              <a:t> </a:t>
            </a:r>
            <a:r>
              <a:rPr lang="en-US" altLang="en-US" b="1" dirty="0">
                <a:solidFill>
                  <a:srgbClr val="6600CC"/>
                </a:solidFill>
                <a:latin typeface="Times New Roman" panose="02020603050405020304" pitchFamily="18" charset="0"/>
                <a:cs typeface="Times New Roman" panose="02020603050405020304" pitchFamily="18" charset="0"/>
              </a:rPr>
              <a:t>COURSE</a:t>
            </a:r>
          </a:p>
          <a:p>
            <a:pPr algn="just">
              <a:lnSpc>
                <a:spcPct val="150000"/>
              </a:lnSpc>
              <a:spcBef>
                <a:spcPts val="0"/>
              </a:spcBef>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Simple symbols used in ER diagram: </a:t>
            </a:r>
          </a:p>
          <a:p>
            <a:pPr algn="just">
              <a:lnSpc>
                <a:spcPct val="150000"/>
              </a:lnSpc>
              <a:spcBef>
                <a:spcPts val="0"/>
              </a:spcBef>
              <a:buFont typeface="Wingdings" panose="05000000000000000000" pitchFamily="2" charset="2"/>
              <a:buChar char="ü"/>
            </a:pPr>
            <a:r>
              <a:rPr lang="en-US" altLang="en-US" dirty="0">
                <a:latin typeface="Times New Roman" panose="02020603050405020304" pitchFamily="18" charset="0"/>
                <a:cs typeface="Times New Roman" panose="02020603050405020304" pitchFamily="18" charset="0"/>
              </a:rPr>
              <a:t>rectangles, </a:t>
            </a:r>
          </a:p>
          <a:p>
            <a:pPr algn="just">
              <a:lnSpc>
                <a:spcPct val="150000"/>
              </a:lnSpc>
              <a:spcBef>
                <a:spcPts val="0"/>
              </a:spcBef>
              <a:buFont typeface="Wingdings" panose="05000000000000000000" pitchFamily="2" charset="2"/>
              <a:buChar char="ü"/>
            </a:pPr>
            <a:r>
              <a:rPr lang="en-US" altLang="en-US" dirty="0">
                <a:latin typeface="Times New Roman" panose="02020603050405020304" pitchFamily="18" charset="0"/>
                <a:cs typeface="Times New Roman" panose="02020603050405020304" pitchFamily="18" charset="0"/>
              </a:rPr>
              <a:t>diamonds, </a:t>
            </a:r>
          </a:p>
          <a:p>
            <a:pPr algn="just">
              <a:lnSpc>
                <a:spcPct val="150000"/>
              </a:lnSpc>
              <a:spcBef>
                <a:spcPts val="0"/>
              </a:spcBef>
              <a:buFont typeface="Wingdings" panose="05000000000000000000" pitchFamily="2" charset="2"/>
              <a:buChar char="ü"/>
            </a:pPr>
            <a:r>
              <a:rPr lang="en-US" altLang="en-US" dirty="0">
                <a:latin typeface="Times New Roman" panose="02020603050405020304" pitchFamily="18" charset="0"/>
                <a:cs typeface="Times New Roman" panose="02020603050405020304" pitchFamily="18" charset="0"/>
              </a:rPr>
              <a:t>ovals and lines represent the components of the ER model</a:t>
            </a:r>
          </a:p>
          <a:p>
            <a:pPr algn="just">
              <a:lnSpc>
                <a:spcPct val="15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ER diagrams are straightforward and easy to explain to users</a:t>
            </a:r>
          </a:p>
          <a:p>
            <a:pPr marL="457200" lvl="1" indent="-457200" algn="just">
              <a:lnSpc>
                <a:spcPct val="150000"/>
              </a:lnSpc>
              <a:spcBef>
                <a:spcPts val="0"/>
              </a:spcBef>
              <a:buFont typeface="Wingdings" panose="05000000000000000000" pitchFamily="2" charset="2"/>
              <a:buChar char="ü"/>
            </a:pPr>
            <a:endParaRPr lang="en-US" altLang="en-US" sz="2800" dirty="0">
              <a:solidFill>
                <a:srgbClr val="FF0000"/>
              </a:solidFill>
              <a:latin typeface="Times New Roman" panose="02020603050405020304" pitchFamily="18" charset="0"/>
              <a:cs typeface="Times New Roman" panose="02020603050405020304" pitchFamily="18" charset="0"/>
            </a:endParaRPr>
          </a:p>
          <a:p>
            <a:pPr marL="0" lvl="1" indent="0" algn="just">
              <a:lnSpc>
                <a:spcPct val="150000"/>
              </a:lnSpc>
              <a:spcBef>
                <a:spcPts val="0"/>
              </a:spcBef>
              <a:buFont typeface="Wingdings" panose="05000000000000000000" pitchFamily="2" charset="2"/>
              <a:buChar char="Ø"/>
            </a:pPr>
            <a:endParaRPr lang="en-US" altLang="en-US" sz="2800" dirty="0">
              <a:latin typeface="Times New Roman" panose="02020603050405020304" pitchFamily="18" charset="0"/>
              <a:cs typeface="Times New Roman" panose="02020603050405020304" pitchFamily="18" charset="0"/>
            </a:endParaRPr>
          </a:p>
        </p:txBody>
      </p:sp>
      <p:sp>
        <p:nvSpPr>
          <p:cNvPr id="19460" name="Rectangle 2"/>
          <p:cNvSpPr>
            <a:spLocks noGrp="1" noChangeArrowheads="1"/>
          </p:cNvSpPr>
          <p:nvPr>
            <p:ph type="title"/>
          </p:nvPr>
        </p:nvSpPr>
        <p:spPr>
          <a:xfrm>
            <a:off x="1825626" y="1"/>
            <a:ext cx="7204075" cy="391886"/>
          </a:xfrm>
        </p:spPr>
        <p:txBody>
          <a:bodyPr>
            <a:noAutofit/>
          </a:bodyPr>
          <a:lstStyle/>
          <a:p>
            <a:pPr algn="ctr" eaLnBrk="1" hangingPunct="1"/>
            <a:r>
              <a:rPr lang="en-US" altLang="en-US" sz="2800" b="1" dirty="0">
                <a:solidFill>
                  <a:srgbClr val="FF0000"/>
                </a:solidFill>
                <a:latin typeface="Times New Roman" panose="02020603050405020304" pitchFamily="18" charset="0"/>
                <a:cs typeface="Times New Roman" panose="02020603050405020304" pitchFamily="18" charset="0"/>
              </a:rPr>
              <a:t>3.4 Entity-Relationship Model-------</a:t>
            </a:r>
          </a:p>
        </p:txBody>
      </p:sp>
      <p:sp>
        <p:nvSpPr>
          <p:cNvPr id="2" name="Slide Number Placeholder 1"/>
          <p:cNvSpPr>
            <a:spLocks noGrp="1"/>
          </p:cNvSpPr>
          <p:nvPr>
            <p:ph type="sldNum" sz="quarter" idx="12"/>
          </p:nvPr>
        </p:nvSpPr>
        <p:spPr/>
        <p:txBody>
          <a:bodyPr/>
          <a:lstStyle/>
          <a:p>
            <a:fld id="{B1425EC7-0A61-4F27-A72D-EAE5D0C457C9}" type="slidenum">
              <a:rPr lang="en-GB" smtClean="0"/>
              <a:t>9</a:t>
            </a:fld>
            <a:endParaRPr lang="en-GB"/>
          </a:p>
        </p:txBody>
      </p:sp>
    </p:spTree>
    <p:extLst>
      <p:ext uri="{BB962C8B-B14F-4D97-AF65-F5344CB8AC3E}">
        <p14:creationId xmlns:p14="http://schemas.microsoft.com/office/powerpoint/2010/main" val="681071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1522</TotalTime>
  <Words>7063</Words>
  <Application>Microsoft Office PowerPoint</Application>
  <PresentationFormat>Widescreen</PresentationFormat>
  <Paragraphs>662</Paragraphs>
  <Slides>78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78</vt:i4>
      </vt:variant>
    </vt:vector>
  </HeadingPairs>
  <TitlesOfParts>
    <vt:vector size="84" baseType="lpstr">
      <vt:lpstr>Arial</vt:lpstr>
      <vt:lpstr>Calibri</vt:lpstr>
      <vt:lpstr>Calibri Light</vt:lpstr>
      <vt:lpstr>Times New Roman</vt:lpstr>
      <vt:lpstr>Wingdings</vt:lpstr>
      <vt:lpstr>Office Theme</vt:lpstr>
      <vt:lpstr>UNIT THREE</vt:lpstr>
      <vt:lpstr>Chapter Outline</vt:lpstr>
      <vt:lpstr>3.1 Requirements Analysis</vt:lpstr>
      <vt:lpstr>3.2 Conceptual Database Design----</vt:lpstr>
      <vt:lpstr>3.2 Conceptual Database Design----</vt:lpstr>
      <vt:lpstr>3.2 Conceptual Database Design-----</vt:lpstr>
      <vt:lpstr>3.3 Reasons of Conceptual Modeling </vt:lpstr>
      <vt:lpstr>3.4 Entity-Relationship Model</vt:lpstr>
      <vt:lpstr>3.4 Entity-Relationship Model-------</vt:lpstr>
      <vt:lpstr>3.5 Building Blocks of ER Model</vt:lpstr>
      <vt:lpstr>3.5 Components of ER Model------</vt:lpstr>
      <vt:lpstr>3.5 Components of ER Model------</vt:lpstr>
      <vt:lpstr>3.5 Components of ER Model------</vt:lpstr>
      <vt:lpstr>3.5.1 Types of Attributes</vt:lpstr>
      <vt:lpstr>3.5.1 Types of Attributes------</vt:lpstr>
      <vt:lpstr>3.5.1 Types of Attributes------</vt:lpstr>
      <vt:lpstr>3.5.1 Types of Attributes------</vt:lpstr>
      <vt:lpstr>3.5.1 Types of Attributes------</vt:lpstr>
      <vt:lpstr>3.5.1 Types of Attributes------</vt:lpstr>
      <vt:lpstr>3.5.1 Types of Attributes------</vt:lpstr>
      <vt:lpstr>3.5.1 Types of Attributes------</vt:lpstr>
      <vt:lpstr>3.5.1 Types of Attributes------</vt:lpstr>
      <vt:lpstr>PowerPoint Presentation</vt:lpstr>
      <vt:lpstr>3.5.1 Types of Attributes------</vt:lpstr>
      <vt:lpstr>3.5.1 Types of Attributes------</vt:lpstr>
      <vt:lpstr>3.5.1 Types of Attributes------</vt:lpstr>
      <vt:lpstr>3.  RELATIONSHIPS</vt:lpstr>
      <vt:lpstr>3.  RELATIONSHIPS------</vt:lpstr>
      <vt:lpstr>3.  RELATIONSHIPS------</vt:lpstr>
      <vt:lpstr>3.1 Connectivity of a Relationship</vt:lpstr>
      <vt:lpstr>PowerPoint Presentation</vt:lpstr>
      <vt:lpstr>3.1 Connectivity of a Relationship--------</vt:lpstr>
      <vt:lpstr>PowerPoint Presentation</vt:lpstr>
      <vt:lpstr>3.1 Connectivity of a Relationship--------</vt:lpstr>
      <vt:lpstr>PowerPoint Presentation</vt:lpstr>
      <vt:lpstr>3.2 Cardinality</vt:lpstr>
      <vt:lpstr>3.2 Cardinality-------</vt:lpstr>
      <vt:lpstr>3.2 Cardinality-------</vt:lpstr>
      <vt:lpstr>Activity 1</vt:lpstr>
      <vt:lpstr>Activity 1</vt:lpstr>
      <vt:lpstr>3.3 Relationship Participation</vt:lpstr>
      <vt:lpstr>3.3 Relationship Participation--------</vt:lpstr>
      <vt:lpstr>3.3 Relationship Participation--------</vt:lpstr>
      <vt:lpstr>3.3 Relationship Participation--------</vt:lpstr>
      <vt:lpstr>3.4  Relationship Degree</vt:lpstr>
      <vt:lpstr>3.4  Relationship Degree--------</vt:lpstr>
      <vt:lpstr>3.5. Recursive Relationships</vt:lpstr>
      <vt:lpstr>3.6 Entity Sets and Entity </vt:lpstr>
      <vt:lpstr>Entity Sets and Entity ----- </vt:lpstr>
      <vt:lpstr>Entity Sets and Entity ----- </vt:lpstr>
      <vt:lpstr>Entity Sets and Entity ----- </vt:lpstr>
      <vt:lpstr>Entity Sets and Entity ----- </vt:lpstr>
      <vt:lpstr> Types of Entity Set </vt:lpstr>
      <vt:lpstr> 1. Strong Entity Set------ </vt:lpstr>
      <vt:lpstr>2. Weak Entity Sets</vt:lpstr>
      <vt:lpstr> 2. Weak Entity Sets------- </vt:lpstr>
      <vt:lpstr> 2. Weak Entity Sets------- </vt:lpstr>
      <vt:lpstr> 2. Weak Entity Sets------- </vt:lpstr>
      <vt:lpstr>3.7. Associative Entities</vt:lpstr>
      <vt:lpstr>3.7. Associative Entities------</vt:lpstr>
      <vt:lpstr>3.7. Associative Entities-------</vt:lpstr>
      <vt:lpstr>PowerPoint Presentation</vt:lpstr>
      <vt:lpstr> 3.8. Enhanced E-R (EER) Models </vt:lpstr>
      <vt:lpstr> 3.8.1 Features of EER Model </vt:lpstr>
      <vt:lpstr> A. Subclasses and Super class </vt:lpstr>
      <vt:lpstr> B. Specialization and Generalization </vt:lpstr>
      <vt:lpstr> B. Specialization and Generalization </vt:lpstr>
      <vt:lpstr> C. Category or Union </vt:lpstr>
      <vt:lpstr> D. Aggregation </vt:lpstr>
      <vt:lpstr>PowerPoint Presentation</vt:lpstr>
      <vt:lpstr>PowerPoint Presentation</vt:lpstr>
      <vt:lpstr>PowerPoint Presentation</vt:lpstr>
      <vt:lpstr>PowerPoint Presentation</vt:lpstr>
      <vt:lpstr>PowerPoint Presentation</vt:lpstr>
      <vt:lpstr>Key Terms </vt:lpstr>
      <vt:lpstr>Key Terms-------</vt:lpstr>
      <vt:lpstr>Key Terms----- </vt:lpstr>
      <vt:lpstr>Key Terms----- </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eyu</cp:lastModifiedBy>
  <cp:revision>139</cp:revision>
  <dcterms:created xsi:type="dcterms:W3CDTF">2023-06-21T16:29:21Z</dcterms:created>
  <dcterms:modified xsi:type="dcterms:W3CDTF">2023-07-30T17:38:04Z</dcterms:modified>
</cp:coreProperties>
</file>