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338" r:id="rId2"/>
    <p:sldId id="258" r:id="rId3"/>
    <p:sldId id="422" r:id="rId4"/>
    <p:sldId id="424" r:id="rId5"/>
    <p:sldId id="259" r:id="rId6"/>
    <p:sldId id="261" r:id="rId7"/>
    <p:sldId id="429" r:id="rId8"/>
    <p:sldId id="430" r:id="rId9"/>
    <p:sldId id="432" r:id="rId10"/>
    <p:sldId id="433" r:id="rId11"/>
    <p:sldId id="434" r:id="rId12"/>
    <p:sldId id="435" r:id="rId13"/>
    <p:sldId id="436" r:id="rId14"/>
    <p:sldId id="262" r:id="rId15"/>
    <p:sldId id="341" r:id="rId16"/>
    <p:sldId id="343" r:id="rId17"/>
    <p:sldId id="265" r:id="rId18"/>
    <p:sldId id="345" r:id="rId19"/>
    <p:sldId id="387" r:id="rId20"/>
    <p:sldId id="389" r:id="rId21"/>
    <p:sldId id="379" r:id="rId22"/>
    <p:sldId id="391" r:id="rId23"/>
    <p:sldId id="381" r:id="rId24"/>
    <p:sldId id="393" r:id="rId25"/>
    <p:sldId id="395" r:id="rId26"/>
    <p:sldId id="397" r:id="rId27"/>
    <p:sldId id="399" r:id="rId28"/>
    <p:sldId id="401" r:id="rId29"/>
    <p:sldId id="403" r:id="rId30"/>
    <p:sldId id="405" r:id="rId31"/>
    <p:sldId id="438" r:id="rId32"/>
    <p:sldId id="439" r:id="rId33"/>
    <p:sldId id="440" r:id="rId34"/>
    <p:sldId id="443" r:id="rId35"/>
    <p:sldId id="452" r:id="rId36"/>
    <p:sldId id="444" r:id="rId37"/>
    <p:sldId id="445" r:id="rId38"/>
    <p:sldId id="449" r:id="rId39"/>
    <p:sldId id="450" r:id="rId40"/>
    <p:sldId id="453" r:id="rId41"/>
    <p:sldId id="456" r:id="rId42"/>
    <p:sldId id="457" r:id="rId43"/>
    <p:sldId id="478" r:id="rId44"/>
    <p:sldId id="462" r:id="rId45"/>
    <p:sldId id="465" r:id="rId46"/>
    <p:sldId id="479" r:id="rId47"/>
    <p:sldId id="480" r:id="rId48"/>
    <p:sldId id="482" r:id="rId49"/>
    <p:sldId id="472" r:id="rId50"/>
    <p:sldId id="484" r:id="rId51"/>
    <p:sldId id="486" r:id="rId52"/>
    <p:sldId id="488" r:id="rId53"/>
    <p:sldId id="474" r:id="rId54"/>
    <p:sldId id="490" r:id="rId55"/>
    <p:sldId id="492" r:id="rId56"/>
    <p:sldId id="493" r:id="rId57"/>
    <p:sldId id="495" r:id="rId58"/>
    <p:sldId id="477" r:id="rId59"/>
    <p:sldId id="476" r:id="rId60"/>
    <p:sldId id="312" r:id="rId61"/>
    <p:sldId id="497" r:id="rId62"/>
    <p:sldId id="499" r:id="rId63"/>
    <p:sldId id="501" r:id="rId64"/>
    <p:sldId id="504" r:id="rId65"/>
    <p:sldId id="506" r:id="rId66"/>
    <p:sldId id="508" r:id="rId67"/>
    <p:sldId id="318" r:id="rId68"/>
    <p:sldId id="510" r:id="rId69"/>
    <p:sldId id="512" r:id="rId70"/>
    <p:sldId id="514" r:id="rId71"/>
    <p:sldId id="516" r:id="rId72"/>
    <p:sldId id="323" r:id="rId73"/>
    <p:sldId id="324" r:id="rId74"/>
    <p:sldId id="325" r:id="rId75"/>
    <p:sldId id="517" r:id="rId76"/>
    <p:sldId id="327" r:id="rId77"/>
    <p:sldId id="519" r:id="rId78"/>
    <p:sldId id="521" r:id="rId79"/>
    <p:sldId id="330" r:id="rId80"/>
    <p:sldId id="523" r:id="rId81"/>
    <p:sldId id="332" r:id="rId82"/>
    <p:sldId id="525" r:id="rId83"/>
    <p:sldId id="527" r:id="rId84"/>
    <p:sldId id="529" r:id="rId85"/>
    <p:sldId id="334" r:id="rId86"/>
    <p:sldId id="335" r:id="rId87"/>
    <p:sldId id="336" r:id="rId88"/>
    <p:sldId id="33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800000"/>
    <a:srgbClr val="6600CC"/>
    <a:srgbClr val="FF0000"/>
    <a:srgbClr val="0000CC"/>
    <a:srgbClr val="3366CC"/>
    <a:srgbClr val="00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353" autoAdjust="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8412-BCA8-486F-8835-DFE3706FB481}" type="datetimeFigureOut">
              <a:rPr lang="en-GB" smtClean="0"/>
              <a:t>14/08/2023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654DF-F7B9-47C6-8B7C-A473F7F718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3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654DF-F7B9-47C6-8B7C-A473F7F718D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06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6A0-1E7F-4583-A96E-2EC761C27B6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6A0-1E7F-4583-A96E-2EC761C27B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8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6A0-1E7F-4583-A96E-2EC761C27B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23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D68A8-EEC6-4D2A-A038-EF3BE7B08A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9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dirty="0"/>
              <a:t>Domains are </a:t>
            </a:r>
            <a:r>
              <a:rPr lang="en-GB" b="1" dirty="0"/>
              <a:t>data type definitions that resolve to a primitive data type or another domain</a:t>
            </a:r>
            <a:r>
              <a:rPr lang="en-GB" dirty="0"/>
              <a:t>. </a:t>
            </a:r>
          </a:p>
          <a:p>
            <a:pPr eaLnBrk="1" hangingPunct="1"/>
            <a:r>
              <a:rPr lang="en-GB" dirty="0"/>
              <a:t>In relational database terminology, a domain defines the permitted range of values for an attribute of an entity.</a:t>
            </a:r>
            <a:endParaRPr lang="en-CA" dirty="0"/>
          </a:p>
          <a:p>
            <a:pPr eaLnBrk="1" hangingPunct="1"/>
            <a:endParaRPr lang="en-CA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D68A8-EEC6-4D2A-A038-EF3BE7B08A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5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F87ED7-358E-4122-A7BC-25E9E0F31A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D68A8-EEC6-4D2A-A038-EF3BE7B08A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8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9D68A8-EEC6-4D2A-A038-EF3BE7B08A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6A0-1E7F-4583-A96E-2EC761C27B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7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6A0-1E7F-4583-A96E-2EC761C27B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3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Atomic key is </a:t>
            </a:r>
            <a:r>
              <a:rPr lang="en-GB" b="1" dirty="0"/>
              <a:t>that kind of Primary key which cannot decomposed</a:t>
            </a:r>
            <a:r>
              <a:rPr lang="en-GB" dirty="0"/>
              <a:t>. which means that this key is not divided further, like </a:t>
            </a:r>
            <a:r>
              <a:rPr lang="en-GB" dirty="0" err="1"/>
              <a:t>Student_ID,Employee_ID</a:t>
            </a:r>
            <a:r>
              <a:rPr lang="en-GB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156A0-1E7F-4583-A96E-2EC761C27B6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7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C9460-89E5-4102-806B-4BC3A0755F03}" type="datetime1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6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226E-530F-4CE5-AEC5-7E4995426E2E}" type="datetime1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4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EF5C9-881C-49AA-853D-16153961C86F}" type="datetime1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5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639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143000"/>
            <a:ext cx="10972800" cy="5105400"/>
          </a:xfrm>
        </p:spPr>
        <p:txBody>
          <a:bodyPr/>
          <a:lstStyle/>
          <a:p>
            <a:pPr lvl="0"/>
            <a:endParaRPr lang="en-CA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E0EC0-A17D-4CC6-B2FF-0590D45A7B7D}" type="datetime1">
              <a:rPr lang="en-GB" smtClean="0"/>
              <a:t>14/08/2023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8E4C-B97C-4307-B45A-3796904FD9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3771-2F89-4F4C-AFD8-390E0E03E4D8}" type="datetime1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1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6611-B470-46FE-BCCC-59FD2016FB82}" type="datetime1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02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2634A-A134-4C77-86F7-E32A5D040BCA}" type="datetime1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24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6FE6-DB74-430E-AEDC-AB0DE0DED8B9}" type="datetime1">
              <a:rPr lang="en-GB" smtClean="0"/>
              <a:t>14/08/2023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9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7C78-28DC-484C-A000-05B6C96E4F6D}" type="datetime1">
              <a:rPr lang="en-GB" smtClean="0"/>
              <a:t>14/08/2023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94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9D80-C6C2-4049-B7FF-91D63E79BA60}" type="datetime1">
              <a:rPr lang="en-GB" smtClean="0"/>
              <a:t>14/08/2023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37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63F1-9CBA-469B-8C1F-F37E0A220307}" type="datetime1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77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8D239-757C-4A08-B454-67BEF647A52A}" type="datetime1">
              <a:rPr lang="en-GB" smtClean="0"/>
              <a:t>14/08/2023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0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B76E1-9DCD-4951-80DB-685EE63C663F}" type="datetime1">
              <a:rPr lang="en-GB" smtClean="0"/>
              <a:t>14/08/2023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63B15-EFF1-4A06-ACB9-58B189B9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er.com/topics/sql/joins-in-sql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FOUR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52686"/>
            <a:ext cx="12192000" cy="187347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RELATIONAL MODEL: LOGICAL DATABASE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3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29600" cy="33382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Database------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33828"/>
            <a:ext cx="12192000" cy="65241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Relation Schema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describes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relation's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domain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next slide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= (CID,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income)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also specify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67504-4697-4C2A-90E3-A35929F3A504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-2404533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37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29284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Database------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1868" name="Group 76"/>
          <p:cNvGraphicFramePr>
            <a:graphicFrameLocks noGrp="1"/>
          </p:cNvGraphicFramePr>
          <p:nvPr>
            <p:ph type="tbl" idx="1"/>
          </p:nvPr>
        </p:nvGraphicFramePr>
        <p:xfrm>
          <a:off x="776516" y="1871852"/>
          <a:ext cx="8051334" cy="2663335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401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7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3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CID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fname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lname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  <a:endParaRPr kumimoji="0" lang="en-US" sz="2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Lemma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Abebe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43000.00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zeleke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Tesema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6764.87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Tesema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kemal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71098.65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6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4033.32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 rot="20871211">
            <a:off x="8846662" y="3018852"/>
            <a:ext cx="17905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dirty="0"/>
              <a:t>Relation instance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143" y="763571"/>
            <a:ext cx="10072914" cy="4924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</a:t>
            </a: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CA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C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cid</a:t>
            </a: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C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salary)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" y="5029200"/>
            <a:ext cx="1110342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(attribute) has a </a:t>
            </a:r>
            <a:r>
              <a:rPr lang="en-C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char(11), char(20), char(20), integer, real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448E4C-B97C-4307-B45A-3796904FD93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487282"/>
            <a:ext cx="12090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similar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restricted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field's domain</a:t>
            </a:r>
          </a:p>
        </p:txBody>
      </p:sp>
    </p:spTree>
    <p:extLst>
      <p:ext uri="{BB962C8B-B14F-4D97-AF65-F5344CB8AC3E}">
        <p14:creationId xmlns:p14="http://schemas.microsoft.com/office/powerpoint/2010/main" val="40852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29600" cy="33382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Database------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33828"/>
            <a:ext cx="12192000" cy="65241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Relation Instance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sz="3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number</a:t>
            </a:r>
            <a:r>
              <a:rPr lang="en-US" sz="3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rows (tuples)</a:t>
            </a:r>
            <a:r>
              <a:rPr lang="en-US" sz="36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relation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to be a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67504-4697-4C2A-90E3-A35929F3A5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29600" cy="33382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Database------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333828"/>
            <a:ext cx="12192000" cy="652417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On Relationships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cardinality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it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schema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all </a:t>
            </a:r>
            <a:r>
              <a:rPr lang="en-US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67504-4697-4C2A-90E3-A35929F3A5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4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8AE67ED-4E7B-48EA-B0DC-41C61EEBBD7D}" type="slidenum">
              <a:rPr lang="en-US" sz="1400">
                <a:latin typeface="Arial" pitchFamily="34" charset="0"/>
              </a:rPr>
              <a:pPr eaLnBrk="1" hangingPunct="1"/>
              <a:t>14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275771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4.4 Relational Data Model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12192000" cy="696685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represents data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5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5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 named, </a:t>
            </a:r>
            <a:r>
              <a:rPr lang="en-US" sz="25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two-dimensional table of data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consists of a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named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and an arbitrary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of unnamed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The following are some of  components of Relational data Model: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Relational Data Model: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or Columns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Cardinality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Keys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marL="58738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2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8AE67ED-4E7B-48EA-B0DC-41C61EEBBD7D}" type="slidenum">
              <a:rPr lang="en-US" sz="1400">
                <a:latin typeface="Arial" pitchFamily="34" charset="0"/>
              </a:rPr>
              <a:pPr eaLnBrk="1" hangingPunct="1"/>
              <a:t>15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52493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4.4 Relational Data Model--------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24933"/>
            <a:ext cx="12073467" cy="644192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1.Relation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a named,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two-dimensional table of data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Table consists of rows (records), and columns (attribute or field)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Requirements for a table to qualify as a relation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must have a unique name.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Every attribute value must be atomic (not multivalued, not composite)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Every row must be unique (can’t have two rows with exactly the same values for all their fields)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Attributes (columns) in tables must have unique names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order of the columns must be irrelevant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99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6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8AE67ED-4E7B-48EA-B0DC-41C61EEBBD7D}" type="slidenum">
              <a:rPr lang="en-US" sz="1400">
                <a:latin typeface="Arial" pitchFamily="34" charset="0"/>
              </a:rPr>
              <a:pPr eaLnBrk="1" hangingPunct="1"/>
              <a:t>16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4063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4.4 Relational Data Model--------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06399"/>
            <a:ext cx="12075886" cy="6560457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2. Key Fields or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Keys </a:t>
            </a:r>
            <a:endParaRPr lang="en-US" sz="2700" b="1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Relational database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primary keys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foreign keys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to maintain relationships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Primary keys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7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identifiers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7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in question. </a:t>
            </a:r>
          </a:p>
          <a:p>
            <a:pPr marL="401637" lvl="1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pPr marL="515937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This is how we can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guarantee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that all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</a:p>
          <a:p>
            <a:pPr marL="515937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Foreign keys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identifiers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that enable a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(on the 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many side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) to</a:t>
            </a:r>
          </a:p>
          <a:p>
            <a:pPr marL="58737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to its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(on the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one side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Keys can be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 field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700" b="1" dirty="0"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more than one field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However in </a:t>
            </a:r>
            <a:r>
              <a:rPr lang="en-US" sz="27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7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must be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atomic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7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8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E74EC485-9515-4C89-855B-A5F258C54E0F}" type="slidenum">
              <a:rPr lang="en-US" sz="1400">
                <a:latin typeface="Arial" pitchFamily="34" charset="0"/>
              </a:rPr>
              <a:pPr eaLnBrk="1" hangingPunct="1"/>
              <a:t>17</a:t>
            </a:fld>
            <a:endParaRPr lang="en-US" sz="1400">
              <a:latin typeface="Arial" pitchFamily="34" charset="0"/>
            </a:endParaRPr>
          </a:p>
        </p:txBody>
      </p:sp>
      <p:pic>
        <p:nvPicPr>
          <p:cNvPr id="11267" name="Picture 16" descr="FIG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981201" y="533401"/>
            <a:ext cx="5421313" cy="1171575"/>
            <a:chOff x="384" y="820"/>
            <a:chExt cx="3415" cy="738"/>
          </a:xfrm>
        </p:grpSpPr>
        <p:sp>
          <p:nvSpPr>
            <p:cNvPr id="11277" name="Oval 4"/>
            <p:cNvSpPr>
              <a:spLocks noChangeArrowheads="1"/>
            </p:cNvSpPr>
            <p:nvPr/>
          </p:nvSpPr>
          <p:spPr bwMode="auto">
            <a:xfrm>
              <a:off x="384" y="820"/>
              <a:ext cx="1008" cy="428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8" name="Group 5"/>
            <p:cNvGrpSpPr>
              <a:grpSpLocks/>
            </p:cNvGrpSpPr>
            <p:nvPr/>
          </p:nvGrpSpPr>
          <p:grpSpPr bwMode="auto">
            <a:xfrm>
              <a:off x="1206" y="1200"/>
              <a:ext cx="2593" cy="358"/>
              <a:chOff x="1248" y="1200"/>
              <a:chExt cx="2720" cy="417"/>
            </a:xfrm>
          </p:grpSpPr>
          <p:sp>
            <p:nvSpPr>
              <p:cNvPr id="11279" name="Line 6"/>
              <p:cNvSpPr>
                <a:spLocks noChangeShapeType="1"/>
              </p:cNvSpPr>
              <p:nvPr/>
            </p:nvSpPr>
            <p:spPr bwMode="auto">
              <a:xfrm flipH="1" flipV="1">
                <a:off x="1248" y="1200"/>
                <a:ext cx="1392" cy="24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80" name="Text Box 7"/>
              <p:cNvSpPr txBox="1">
                <a:spLocks noChangeArrowheads="1"/>
              </p:cNvSpPr>
              <p:nvPr/>
            </p:nvSpPr>
            <p:spPr bwMode="auto">
              <a:xfrm>
                <a:off x="2726" y="1259"/>
                <a:ext cx="1242" cy="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00"/>
                    </a:solidFill>
                    <a:latin typeface="Tahoma" pitchFamily="34" charset="0"/>
                    <a:cs typeface="Arial" pitchFamily="34" charset="0"/>
                  </a:defRPr>
                </a:lvl9pPr>
              </a:lstStyle>
              <a:p>
                <a:pPr algn="l"/>
                <a:r>
                  <a:rPr lang="en-US" sz="2600">
                    <a:solidFill>
                      <a:srgbClr val="990000"/>
                    </a:solidFill>
                    <a:latin typeface="Times New Roman" pitchFamily="18" charset="0"/>
                  </a:rPr>
                  <a:t>Primary Key</a:t>
                </a:r>
              </a:p>
            </p:txBody>
          </p:sp>
        </p:grpSp>
      </p:grp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4584700" y="2070101"/>
            <a:ext cx="6083300" cy="1108075"/>
            <a:chOff x="1968" y="1544"/>
            <a:chExt cx="3832" cy="698"/>
          </a:xfrm>
        </p:grpSpPr>
        <p:sp>
          <p:nvSpPr>
            <p:cNvPr id="11274" name="Oval 9"/>
            <p:cNvSpPr>
              <a:spLocks noChangeArrowheads="1"/>
            </p:cNvSpPr>
            <p:nvPr/>
          </p:nvSpPr>
          <p:spPr bwMode="auto">
            <a:xfrm>
              <a:off x="1968" y="1592"/>
              <a:ext cx="864" cy="451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Line 10"/>
            <p:cNvSpPr>
              <a:spLocks noChangeShapeType="1"/>
            </p:cNvSpPr>
            <p:nvPr/>
          </p:nvSpPr>
          <p:spPr bwMode="auto">
            <a:xfrm flipH="1" flipV="1">
              <a:off x="2832" y="1832"/>
              <a:ext cx="966" cy="2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Text Box 11"/>
            <p:cNvSpPr txBox="1">
              <a:spLocks noChangeArrowheads="1"/>
            </p:cNvSpPr>
            <p:nvPr/>
          </p:nvSpPr>
          <p:spPr bwMode="auto">
            <a:xfrm>
              <a:off x="3744" y="1544"/>
              <a:ext cx="205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just"/>
              <a:r>
                <a:rPr lang="en-US" sz="2600" b="1" i="1" dirty="0">
                  <a:solidFill>
                    <a:srgbClr val="0000FF"/>
                  </a:solidFill>
                  <a:latin typeface="Times New Roman" pitchFamily="18" charset="0"/>
                </a:rPr>
                <a:t>Foreign Key </a:t>
              </a:r>
              <a:r>
                <a:rPr lang="en-US" sz="2000" b="1" i="1" dirty="0">
                  <a:solidFill>
                    <a:srgbClr val="0000FF"/>
                  </a:solidFill>
                  <a:latin typeface="Times New Roman" pitchFamily="18" charset="0"/>
                </a:rPr>
                <a:t>(implements 1:N relationship between customer and order)</a:t>
              </a:r>
            </a:p>
          </p:txBody>
        </p:sp>
      </p:grpSp>
      <p:grpSp>
        <p:nvGrpSpPr>
          <p:cNvPr id="11270" name="Group 12"/>
          <p:cNvGrpSpPr>
            <a:grpSpLocks/>
          </p:cNvGrpSpPr>
          <p:nvPr/>
        </p:nvGrpSpPr>
        <p:grpSpPr bwMode="auto">
          <a:xfrm>
            <a:off x="1920876" y="3594100"/>
            <a:ext cx="8747125" cy="1631950"/>
            <a:chOff x="442" y="2264"/>
            <a:chExt cx="5126" cy="1028"/>
          </a:xfrm>
        </p:grpSpPr>
        <p:sp>
          <p:nvSpPr>
            <p:cNvPr id="11271" name="Oval 13"/>
            <p:cNvSpPr>
              <a:spLocks noChangeArrowheads="1"/>
            </p:cNvSpPr>
            <p:nvPr/>
          </p:nvSpPr>
          <p:spPr bwMode="auto">
            <a:xfrm>
              <a:off x="442" y="2360"/>
              <a:ext cx="1622" cy="528"/>
            </a:xfrm>
            <a:prstGeom prst="ellips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14"/>
            <p:cNvSpPr>
              <a:spLocks noChangeShapeType="1"/>
            </p:cNvSpPr>
            <p:nvPr/>
          </p:nvSpPr>
          <p:spPr bwMode="auto">
            <a:xfrm flipH="1" flipV="1">
              <a:off x="1920" y="2792"/>
              <a:ext cx="1061" cy="24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" name="Text Box 15"/>
            <p:cNvSpPr txBox="1">
              <a:spLocks noChangeArrowheads="1"/>
            </p:cNvSpPr>
            <p:nvPr/>
          </p:nvSpPr>
          <p:spPr bwMode="auto">
            <a:xfrm>
              <a:off x="2889" y="2264"/>
              <a:ext cx="2679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defRPr>
              </a:lvl9pPr>
            </a:lstStyle>
            <a:p>
              <a:pPr algn="just"/>
              <a:r>
                <a:rPr lang="en-US" sz="2000" b="1" i="1" dirty="0">
                  <a:solidFill>
                    <a:srgbClr val="0000FF"/>
                  </a:solidFill>
                  <a:latin typeface="Times New Roman" pitchFamily="18" charset="0"/>
                </a:rPr>
                <a:t>Combined, these are a composite primary key (uniquely identifies the order line)…individually they are foreign keys (implement M:N relationship between order and product)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525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8AE67ED-4E7B-48EA-B0DC-41C61EEBBD7D}" type="slidenum">
              <a:rPr lang="en-US" sz="1400">
                <a:latin typeface="Arial" pitchFamily="34" charset="0"/>
              </a:rPr>
              <a:pPr eaLnBrk="1" hangingPunct="1"/>
              <a:t>18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34834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4.4 Relational Data Model--------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46743"/>
            <a:ext cx="12192000" cy="6720114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3. Constraints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imposed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linkages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verify that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erroneous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Model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 to </a:t>
            </a:r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only a particular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entered into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that only a particular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inside.</a:t>
            </a:r>
          </a:p>
        </p:txBody>
      </p:sp>
    </p:spTree>
    <p:extLst>
      <p:ext uri="{BB962C8B-B14F-4D97-AF65-F5344CB8AC3E}">
        <p14:creationId xmlns:p14="http://schemas.microsoft.com/office/powerpoint/2010/main" val="274437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8AE67ED-4E7B-48EA-B0DC-41C61EEBBD7D}" type="slidenum">
              <a:rPr lang="en-US" sz="1400">
                <a:latin typeface="Arial" pitchFamily="34" charset="0"/>
              </a:rPr>
              <a:pPr eaLnBrk="1" hangingPunct="1"/>
              <a:t>19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34834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4.4 Relational Data Model--------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48343"/>
            <a:ext cx="12192000" cy="66185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Data Accuracy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guaranteed by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make sure that only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	only accepts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Data Consistency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able to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followed by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value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46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1. Logical Database Design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475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is the phase 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choose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DBMS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implement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database design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conceptual database design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into a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database schema.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relational DBMSs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and therefore, the task in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logical design phase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ER diagram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into a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relational database schema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is the phase to 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create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a given </a:t>
            </a:r>
            <a:r>
              <a:rPr lang="en-US" sz="2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DBMS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following are the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major activities performed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logical design phase: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conceptual design criteria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relational form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entities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tables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entity attributes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table columns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Transform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columns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using rules of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functional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dependencies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keys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CC6A-11F6-4E8E-BB53-41C3538DB08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68AE67ED-4E7B-48EA-B0DC-41C61EEBBD7D}" type="slidenum">
              <a:rPr lang="en-US" sz="1400">
                <a:latin typeface="Arial" pitchFamily="34" charset="0"/>
              </a:rPr>
              <a:pPr eaLnBrk="1" hangingPunct="1"/>
              <a:t>20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34834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4.4 Relational Data Model--------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48343"/>
            <a:ext cx="12192000" cy="66185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Data Integrity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completeness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4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75769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771"/>
            <a:ext cx="12192000" cy="65822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Constraints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Domain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inaccurate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	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36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06398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6400"/>
            <a:ext cx="12192000" cy="645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some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Model: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Data type Constraints</a:t>
            </a:r>
            <a:r>
              <a:rPr lang="en-GB" sz="2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take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but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only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Length Constraints</a:t>
            </a:r>
            <a:r>
              <a:rPr lang="en-GB" sz="2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be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VARCHAR(10)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only take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up to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characters long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8970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Range Constraints: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allowed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 by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DECIMAL(5,2),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digits long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decimal places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en-GB" sz="2600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Nullability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Constraints: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column's capacity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 NULL values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known as </a:t>
            </a:r>
            <a:r>
              <a:rPr lang="en-GB" sz="26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Check Constraints:--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36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instance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definition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(age &gt; 0)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Default Constraints:--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constraints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lang="en-GB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case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value</a:t>
            </a:r>
            <a:r>
              <a:rPr lang="en-GB" sz="32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have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32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its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specified.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96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57" y="319314"/>
            <a:ext cx="11785600" cy="65386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Key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constraints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 RDM uses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</a:t>
            </a:r>
            <a:r>
              <a:rPr lang="en-GB" sz="26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the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making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key constraint: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Primary Key Constraint</a:t>
            </a:r>
            <a:r>
              <a:rPr lang="en-GB" sz="26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each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its method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86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Foreign Key Constraint: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GB" sz="3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table</a:t>
            </a:r>
            <a:r>
              <a:rPr lang="en-GB" sz="3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values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</a:t>
            </a: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column(s)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Unique Constraint</a:t>
            </a:r>
            <a:r>
              <a:rPr lang="en-GB" sz="32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constraint ensures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two values</a:t>
            </a:r>
            <a:r>
              <a:rPr lang="en-GB" sz="3200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034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333"/>
            <a:ext cx="12192000" cy="66886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Entity Integrity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integrity constraints (EICs)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enforce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EICs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created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of,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make a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value is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959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take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"Employees" 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the columns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EIC on this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row's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 and that it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	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EICs are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dependability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7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Referential Integrity Constraints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this constraint in order 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don't exist</a:t>
            </a:r>
            <a:r>
              <a:rPr lang="en-GB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RICs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always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table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used as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sure there are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referential errors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that these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1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354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1. Logical Database Design------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435428"/>
            <a:ext cx="12046857" cy="642257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</a:t>
            </a:r>
            <a:r>
              <a:rPr lang="en-GB" sz="27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 description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how they are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what kind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be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if all the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been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database design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 process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to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satisfies the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7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Generally, Logical database design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GB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8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CC6A-11F6-4E8E-BB53-41C3538DB0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71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"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tables as an illustration.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in the "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b="1" dirty="0" err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"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that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value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"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"Orders" database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	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"Customers" table's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made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"Orders" table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non-existent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	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95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4.4.1 Types of Constraints------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this,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prohibit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order 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referential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"Customers" 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removed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"Orders" table.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throughout 	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794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7093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about Referential Integrity Constraints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0932"/>
            <a:ext cx="12192000" cy="658706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Referential Integrity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rule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that any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(on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(or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can be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Delete Rules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Restrict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don’t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“parent”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side if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exist in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“dependent”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side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Cascade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automatically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delete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“dependent”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side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correspond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“parent”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side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to be </a:t>
            </a: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deleted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Set-to-Null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parent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side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not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allowed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for </a:t>
            </a: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weak</a:t>
            </a:r>
            <a:r>
              <a:rPr lang="en-US" sz="2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entities</a:t>
            </a:r>
            <a:endParaRPr lang="en-US" sz="2600" b="1" dirty="0">
              <a:solidFill>
                <a:srgbClr val="66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708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06399"/>
          </a:xfrm>
        </p:spPr>
        <p:txBody>
          <a:bodyPr>
            <a:noAutofit/>
          </a:bodyPr>
          <a:lstStyle/>
          <a:p>
            <a:pPr algn="ctr"/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What is a relational schema?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808"/>
            <a:ext cx="12192000" cy="65711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9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9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entered into the </a:t>
            </a:r>
            <a:r>
              <a:rPr lang="en-GB" sz="29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9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describe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that </a:t>
            </a:r>
            <a:r>
              <a:rPr lang="en-GB" sz="29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9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tables (called 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	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schema, 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consists of a set of named, but </a:t>
            </a:r>
            <a:r>
              <a:rPr lang="en-GB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unsorted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(called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lang="en-GB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efined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	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unnamed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and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unsorted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(called 	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en-GB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7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86807"/>
          </a:xfrm>
        </p:spPr>
        <p:txBody>
          <a:bodyPr>
            <a:noAutofit/>
          </a:bodyPr>
          <a:lstStyle/>
          <a:p>
            <a:pPr algn="ctr"/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What is a relational schema?-------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808"/>
            <a:ext cx="12192000" cy="657119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moved around as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impacting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parts will describe how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a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database design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a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ER 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is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although it is possible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directly, it is more beneficial to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64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3332"/>
          </a:xfrm>
        </p:spPr>
        <p:txBody>
          <a:bodyPr>
            <a:noAutofit/>
          </a:bodyPr>
          <a:lstStyle/>
          <a:p>
            <a:pPr algn="ctr"/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4.5 What is a relational schema?-------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3332"/>
            <a:ext cx="12192000" cy="643466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schema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(there are </a:t>
            </a: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ER database management systems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have to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our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these steps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1:1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1:N relationships,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instead of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an extra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often performed to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685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74133"/>
          </a:xfrm>
        </p:spPr>
        <p:txBody>
          <a:bodyPr>
            <a:noAutofit/>
          </a:bodyPr>
          <a:lstStyle/>
          <a:p>
            <a:pPr algn="ctr"/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ER-to-Relational Mapping Algorithm 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067" y="321733"/>
            <a:ext cx="11954933" cy="639974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Mapping of Regular Entity Types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Mapping of Weak Entity Types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Mapping of Binary 1:1 Relation Types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Mapping of Binary 1:N Relationship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Mapping of Binary M:N Relationship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Mapping of Multivalued attributes.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Mapping of N-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 Types.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EER Model Constructs to Relations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8: Options for Mapping Specialization or Generalization.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9: Mapping of Union Types (Categories).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038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347471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Mapping Regular or Strong Entity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47472"/>
            <a:ext cx="12022667" cy="6374003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Strong entity set to a relation or table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become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only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their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Multi-valued attributes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handled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Mapping CUSTOMER entity type with </a:t>
            </a:r>
            <a:r>
              <a:rPr lang="en-US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simple attributes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AutoNum type="alphaU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Mapping CUSTOMER entity type with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191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8193024" y="1715420"/>
            <a:ext cx="3998976" cy="16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Fig. a: Mapping CUSTOMER entity type with </a:t>
            </a:r>
            <a:r>
              <a:rPr lang="en-US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attributes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857513" y="4375695"/>
            <a:ext cx="43344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Fig.a</a:t>
            </a:r>
            <a:r>
              <a:rPr lang="en-US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: CUSTOMER relation Table</a:t>
            </a:r>
          </a:p>
        </p:txBody>
      </p:sp>
      <p:pic>
        <p:nvPicPr>
          <p:cNvPr id="19461" name="Picture 5" descr="FIG5-8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7" y="658367"/>
            <a:ext cx="7523748" cy="288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 descr="FIG5-8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27" y="3842566"/>
            <a:ext cx="7374467" cy="127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7109" y="5379235"/>
            <a:ext cx="984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Cutomer_Address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1496" y="6444331"/>
            <a:ext cx="6577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a: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Relational Schema </a:t>
            </a:r>
          </a:p>
        </p:txBody>
      </p:sp>
      <p:sp>
        <p:nvSpPr>
          <p:cNvPr id="4" name="Down Arrow 3"/>
          <p:cNvSpPr/>
          <p:nvPr/>
        </p:nvSpPr>
        <p:spPr>
          <a:xfrm>
            <a:off x="3513221" y="5840900"/>
            <a:ext cx="433137" cy="603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07109" y="0"/>
            <a:ext cx="1053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A. Mapping CUSTOMER entity type with </a:t>
            </a:r>
            <a:r>
              <a:rPr lang="en-US" sz="28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simple attributes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49681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 descr="06_0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9" y="570547"/>
            <a:ext cx="7328023" cy="288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947973" y="1958659"/>
            <a:ext cx="32788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Fig. b: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CUSTOMER entity type with composite attribute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55599" y="2"/>
            <a:ext cx="110574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l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B. Mapping CUTOMER entity type with  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composite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attribute</a:t>
            </a:r>
          </a:p>
        </p:txBody>
      </p:sp>
      <p:pic>
        <p:nvPicPr>
          <p:cNvPr id="20486" name="Picture 5" descr="06_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99" y="3763368"/>
            <a:ext cx="7344612" cy="154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8121081" y="4081833"/>
            <a:ext cx="310571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Fig. b: CUSTOMER relation with customer address detail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968" y="5665387"/>
            <a:ext cx="9833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Customer_Name,Street,City,State,Zip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4325" y="6429911"/>
            <a:ext cx="887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b: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Relational Schema for composite keys </a:t>
            </a:r>
          </a:p>
        </p:txBody>
      </p:sp>
      <p:sp>
        <p:nvSpPr>
          <p:cNvPr id="2" name="Down Arrow 1"/>
          <p:cNvSpPr/>
          <p:nvPr/>
        </p:nvSpPr>
        <p:spPr>
          <a:xfrm>
            <a:off x="4395537" y="6127052"/>
            <a:ext cx="593558" cy="302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8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 1. Logical Database Design-------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trying to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AutoNum type="romanLcPeriod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Preserving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ability 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valid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AutoNum type="romanLcPeriod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well as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entry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on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(Extended) Entity-Relationship (EER)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7CC6A-11F6-4E8E-BB53-41C3538DB08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2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06399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Mapping Weak Entity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406400"/>
            <a:ext cx="12192001" cy="6451600"/>
          </a:xfrm>
        </p:spPr>
        <p:txBody>
          <a:bodyPr>
            <a:noAutofit/>
          </a:bodyPr>
          <a:lstStyle/>
          <a:p>
            <a:pPr marL="449263" indent="-4492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Convert each weak entity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its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(entities).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entity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identifying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E2, ………,</a:t>
            </a:r>
            <a:r>
              <a:rPr lang="en-GB" b="1" i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R2, …,Rn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types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E1, E2, -------,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en-GB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the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keys</a:t>
            </a:r>
            <a:r>
              <a:rPr lang="en-GB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………,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R1, R2,……….,Rn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converted the same as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18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9" y="9832"/>
            <a:ext cx="11373853" cy="47143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Mapping a Weak Entity- Week Entity DEPENDENT in the ER-Diagram below to Relations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54" y="774030"/>
            <a:ext cx="9712461" cy="565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7918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25" y="0"/>
            <a:ext cx="11614485" cy="433138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following is the  relational Schema of the previous weak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8" y="433138"/>
            <a:ext cx="9091863" cy="450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420" y="5294333"/>
            <a:ext cx="7507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0420" y="6105601"/>
            <a:ext cx="114701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Middle_Name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Date_of_Birth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Gender)</a:t>
            </a:r>
          </a:p>
        </p:txBody>
      </p:sp>
    </p:spTree>
    <p:extLst>
      <p:ext uri="{BB962C8B-B14F-4D97-AF65-F5344CB8AC3E}">
        <p14:creationId xmlns:p14="http://schemas.microsoft.com/office/powerpoint/2010/main" val="1315910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216" y="1"/>
            <a:ext cx="10768584" cy="512063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48"/>
            <a:ext cx="12192000" cy="6337427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following ER-Diagram and convert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 on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relation or relational schema</a:t>
            </a:r>
          </a:p>
          <a:p>
            <a:pPr marL="514350" indent="-514350" algn="just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(</a:t>
            </a:r>
            <a:r>
              <a:rPr lang="en-GB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title, credits)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SECTION(</a:t>
            </a:r>
            <a:r>
              <a:rPr lang="en-GB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sec_id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enroll_limit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17" y="1256918"/>
            <a:ext cx="11312193" cy="37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32042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M:N relationships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general case,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these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applied to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well.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reasons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normally more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ER relationship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for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1:N relationships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more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binary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handled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#7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72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320421"/>
          </a:xfrm>
        </p:spPr>
        <p:txBody>
          <a:bodyPr>
            <a:normAutofit fontScale="85000" lnSpcReduction="20000"/>
          </a:bodyPr>
          <a:lstStyle/>
          <a:p>
            <a:pPr marL="449263" indent="-449263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Convert 1:1 relationships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foreign key reference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1:1 relationship 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entities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one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say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reference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i="1" dirty="0" err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i="1" dirty="0" err="1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either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Typically, it is best to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always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984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"/>
            <a:ext cx="10732008" cy="384047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Mapping 1:1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4048"/>
            <a:ext cx="12192000" cy="6473952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some relationship set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 between entity sets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,which means one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only one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Use the following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1:1 relationship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21" y="3211003"/>
            <a:ext cx="11147195" cy="35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59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1945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Mapping 1:1 Relationship----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"/>
            <a:ext cx="12192000" cy="663854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this Relationship set into relational schema,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for all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act as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 as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relation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GB" sz="3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47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4" y="3133153"/>
            <a:ext cx="11403632" cy="29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7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0164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Mapping 1:1 Relationship----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"/>
            <a:ext cx="12192000" cy="66385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STUDENT(</a:t>
            </a:r>
            <a:r>
              <a:rPr lang="en-GB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Class,</a:t>
            </a:r>
            <a:r>
              <a:rPr lang="en-GB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u="dotted" dirty="0" err="1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Course_Code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COURSE(</a:t>
            </a:r>
            <a:r>
              <a:rPr lang="en-GB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Course_Code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Duration)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endParaRPr lang="en-GB" sz="36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48</a:t>
            </a:fld>
            <a:endParaRPr lang="en-GB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8211312" y="958752"/>
            <a:ext cx="2084832" cy="426375"/>
          </a:xfrm>
          <a:prstGeom prst="bentConnector3">
            <a:avLst>
              <a:gd name="adj1" fmla="val 50000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63584" y="1426731"/>
            <a:ext cx="249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</a:p>
          <a:p>
            <a:endParaRPr lang="en-GB" sz="2400" dirty="0"/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2907792" y="1572768"/>
            <a:ext cx="4078224" cy="2107058"/>
          </a:xfrm>
          <a:prstGeom prst="curvedConnector3">
            <a:avLst>
              <a:gd name="adj1" fmla="val 9574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01168" y="4709609"/>
            <a:ext cx="1091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Fig: Relational schema for 1:1 relationship between STUDENT and COURSE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7296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 -------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456946"/>
          </a:xfrm>
        </p:spPr>
        <p:txBody>
          <a:bodyPr>
            <a:noAutofit/>
          </a:bodyPr>
          <a:lstStyle/>
          <a:p>
            <a:pPr marL="546100" indent="-5461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1:N relationships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into a </a:t>
            </a:r>
            <a:r>
              <a:rPr lang="en-GB" sz="3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N-side relation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1-side relation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binary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1:N relationship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GB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entities </a:t>
            </a:r>
            <a:r>
              <a:rPr lang="en-GB" sz="3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n-GB" sz="3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corresponding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i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i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endParaRPr lang="en-GB" sz="3000" b="1" i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GB" sz="3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the </a:t>
            </a:r>
            <a:r>
              <a:rPr lang="en-GB" sz="3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N-side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3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en-GB" sz="3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000" b="1" i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i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sz="3000" b="1" i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create a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30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en-GB" sz="30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3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4.2 Objectives of Logical Design...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Translate the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conceptual design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into a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logical database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that can be implemented on a chosen DBMS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conceptual model (ERD)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relational schema or model, normalized relations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Normalization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Analysis of functional dependencies between data items to result in a structure of data that is simple, stable, and fundamental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Resulting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must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meet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for: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Data sharing,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Ease of access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Flexibility</a:t>
            </a:r>
          </a:p>
          <a:p>
            <a:pPr marL="58738" lvl="1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4569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Unlike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1:1 relationships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must select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N-side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1:N relationship set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 between entity sets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 and convert in to relational schema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50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44" y="3417385"/>
            <a:ext cx="11829712" cy="312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8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4569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primary key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entity set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600" b="1" dirty="0" err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Course_code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primary key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</a:t>
            </a:r>
            <a:r>
              <a:rPr lang="en-GB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1:M relationship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 between entity set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means that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to convert this relationship into relational schema,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for all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(STUDENT and COURSE)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Many’s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(COURSE)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one’s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(STUDENTS</a:t>
            </a:r>
            <a:r>
              <a:rPr lang="en-GB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are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6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one’s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6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GB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174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52</a:t>
            </a:fld>
            <a:endParaRPr lang="en-GB"/>
          </a:p>
        </p:txBody>
      </p:sp>
      <p:grpSp>
        <p:nvGrpSpPr>
          <p:cNvPr id="7" name="Group 6"/>
          <p:cNvGrpSpPr/>
          <p:nvPr/>
        </p:nvGrpSpPr>
        <p:grpSpPr>
          <a:xfrm>
            <a:off x="134308" y="696791"/>
            <a:ext cx="11889248" cy="6117118"/>
            <a:chOff x="134308" y="696791"/>
            <a:chExt cx="11889248" cy="61171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308" y="696791"/>
              <a:ext cx="11889248" cy="32168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944" y="4023361"/>
              <a:ext cx="9820656" cy="27905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9609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456946"/>
          </a:xfrm>
        </p:spPr>
        <p:txBody>
          <a:bodyPr>
            <a:noAutofit/>
          </a:bodyPr>
          <a:lstStyle/>
          <a:p>
            <a:pPr marL="530225" indent="-53022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binary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M:N relationships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relation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binary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M:N relationship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 </a:t>
            </a:r>
            <a:r>
              <a:rPr lang="en-GB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corresponding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endParaRPr lang="en-GB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 the </a:t>
            </a:r>
            <a:r>
              <a:rPr lang="en-GB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endParaRPr lang="en-GB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create a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Rj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endParaRPr lang="en-GB" sz="2600" b="1" i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32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4569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Consider same relationship set enrolled exist between entity sets student and course ,which means multiple student can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multiple courses.</a:t>
            </a:r>
            <a:endParaRPr lang="en-GB" b="1" i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184" y="2065903"/>
            <a:ext cx="7136873" cy="4290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688" y="1780629"/>
            <a:ext cx="508331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Relationship set into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is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are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mapped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</a:t>
            </a:r>
            <a:r>
              <a:rPr lang="en-GB" sz="2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becomes </a:t>
            </a:r>
            <a:r>
              <a:rPr lang="en-GB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</a:t>
            </a:r>
            <a:r>
              <a:rPr lang="en-GB" sz="20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 for other </a:t>
            </a:r>
            <a:r>
              <a:rPr lang="en-GB" sz="2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03629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rmAutofit fontScale="90000"/>
          </a:bodyPr>
          <a:lstStyle/>
          <a:p>
            <a:pPr algn="just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Mapping Binary Relationships------ </a:t>
            </a: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63" y="712101"/>
            <a:ext cx="11164253" cy="56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20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56031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256033"/>
            <a:ext cx="12045696" cy="6601968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M:N relationships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shown in the following ER-Diagram  between COMPANY and PRODUCT and convert into relational schema.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PRODUCT(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description)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COMPANY(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address)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MAKES(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cname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56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" y="1555050"/>
            <a:ext cx="10786872" cy="31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56031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256033"/>
            <a:ext cx="12045696" cy="6601968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M:N relationships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works_for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shown in the following ER-Diagram  between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convert into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(</a:t>
            </a:r>
            <a:r>
              <a:rPr lang="en-GB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salary)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(</a:t>
            </a:r>
            <a:r>
              <a:rPr lang="en-GB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WORKS_FOR (</a:t>
            </a:r>
            <a:r>
              <a:rPr lang="en-GB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dept_id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7904"/>
            <a:ext cx="10515600" cy="37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0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1353800" cy="401052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Mapping Multi-Valued Attributes</a:t>
            </a:r>
            <a:endParaRPr lang="en-GB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1054"/>
            <a:ext cx="12192000" cy="645694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multi-valued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consisting of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multi-valued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</a:t>
            </a:r>
            <a:endParaRPr lang="en-GB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corresponding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endParaRPr lang="en-GB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single-valued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create a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of  the </a:t>
            </a:r>
            <a:r>
              <a:rPr lang="en-GB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sz="2600" b="1" i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4608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2" descr="FIG5-1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347"/>
            <a:ext cx="7249026" cy="31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7700212" y="899594"/>
            <a:ext cx="41869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Fig c: Mapping a </a:t>
            </a:r>
            <a:r>
              <a:rPr lang="en-US" b="1" u="sng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Attribute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132385" y="6375445"/>
            <a:ext cx="80666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1–N relationship between original entity and new relation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132385" y="3547872"/>
            <a:ext cx="11481643" cy="2687171"/>
            <a:chOff x="-929" y="2352"/>
            <a:chExt cx="7318" cy="1439"/>
          </a:xfrm>
        </p:grpSpPr>
        <p:pic>
          <p:nvPicPr>
            <p:cNvPr id="11" name="Picture 7" descr="FIG5-10B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29" y="2360"/>
              <a:ext cx="4128" cy="1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648" y="2540"/>
              <a:ext cx="274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000" b="1" dirty="0">
                  <a:solidFill>
                    <a:srgbClr val="0000FF"/>
                  </a:solidFill>
                  <a:latin typeface="Times New Roman" pitchFamily="18" charset="0"/>
                </a:rPr>
                <a:t>Fig c: Multivalued attribute becomes a separate relation with foreign key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0" y="2352"/>
              <a:ext cx="34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ahoma" pitchFamily="34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rgbClr val="990000"/>
                  </a:solidFill>
                  <a:latin typeface="Times New Roman" pitchFamily="18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20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35083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4.2 Objectives of Logical Design...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8" name="AutoShape 3"/>
          <p:cNvSpPr>
            <a:spLocks noChangeArrowheads="1"/>
          </p:cNvSpPr>
          <p:nvPr/>
        </p:nvSpPr>
        <p:spPr bwMode="auto">
          <a:xfrm>
            <a:off x="5100217" y="2514355"/>
            <a:ext cx="1033622" cy="762000"/>
          </a:xfrm>
          <a:custGeom>
            <a:avLst/>
            <a:gdLst>
              <a:gd name="T0" fmla="*/ 285750 w 21600"/>
              <a:gd name="T1" fmla="*/ 0 h 21600"/>
              <a:gd name="T2" fmla="*/ 0 w 21600"/>
              <a:gd name="T3" fmla="*/ 381000 h 21600"/>
              <a:gd name="T4" fmla="*/ 285750 w 21600"/>
              <a:gd name="T5" fmla="*/ 762000 h 21600"/>
              <a:gd name="T6" fmla="*/ 381000 w 21600"/>
              <a:gd name="T7" fmla="*/ 3810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99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150" name="Picture 5" descr="FIG5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086" y="720166"/>
            <a:ext cx="5906703" cy="529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537765" y="6168606"/>
            <a:ext cx="2734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E-R Diagram</a:t>
            </a: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7093108" y="6077247"/>
            <a:ext cx="3348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Relational Data Model</a:t>
            </a:r>
          </a:p>
        </p:txBody>
      </p:sp>
      <p:pic>
        <p:nvPicPr>
          <p:cNvPr id="9" name="Picture 5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2" y="533400"/>
            <a:ext cx="5033229" cy="548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9355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98417C43-4746-46D0-AA79-4F63EFEECEAE}" type="slidenum">
              <a:rPr lang="en-US" sz="1400">
                <a:latin typeface="Arial" pitchFamily="34" charset="0"/>
              </a:rPr>
              <a:pPr eaLnBrk="1" hangingPunct="1"/>
              <a:t>60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381000"/>
            <a:ext cx="12073467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54012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functional dependency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between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sets of attributes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from the database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tabLst>
                <a:tab pos="3540125" algn="l"/>
              </a:tabLst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Functional Dependency hold when: 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AutoNum type="romanLcParenR"/>
              <a:tabLst>
                <a:tab pos="354012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 of one attribute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determinant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value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another 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AutoNum type="romanLcParenR"/>
              <a:tabLst>
                <a:tab pos="354012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Among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candidate keys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a </a:t>
            </a:r>
            <a:r>
              <a:rPr lang="en-US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relational schema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one of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candidate keys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become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primary key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AutoNum type="romanLcParenR"/>
              <a:tabLst>
                <a:tab pos="3540125" algn="l"/>
              </a:tabLst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non-key field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functionally dependent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every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candidate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concepts of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dependencies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basis for the first three normal forms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815279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98417C43-4746-46D0-AA79-4F63EFEECEAE}" type="slidenum">
              <a:rPr lang="en-US" sz="1400">
                <a:latin typeface="Arial" pitchFamily="34" charset="0"/>
              </a:rPr>
              <a:pPr eaLnBrk="1" hangingPunct="1"/>
              <a:t>61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Dependencies--------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4000"/>
            <a:ext cx="12192000" cy="660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column, Y, of the relational table 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said to be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functionally dependent up on column X of R: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If and only if each value of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associated with precisely one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value of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at any given time.        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values of attribute B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derived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from the attributes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A1, . . . ,An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say that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is functionally dependent on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A1, . . . ,An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is written as follows: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A1, A2 . . .An → B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Definition: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functional dependency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denoted by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    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between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two sets of attributes X and Y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that are subsets of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specifies a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constraint on the possible tuples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that can form a relation state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 of 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74267" y="5410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581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ahoma" pitchFamily="34" charset="0"/>
                <a:cs typeface="Arial" pitchFamily="34" charset="0"/>
              </a:defRPr>
            </a:lvl9pPr>
          </a:lstStyle>
          <a:p>
            <a:pPr eaLnBrk="1" hangingPunct="1"/>
            <a:fld id="{98417C43-4746-46D0-AA79-4F63EFEECEAE}" type="slidenum">
              <a:rPr lang="en-US" sz="1400">
                <a:latin typeface="Arial" pitchFamily="34" charset="0"/>
              </a:rPr>
              <a:pPr eaLnBrk="1" hangingPunct="1"/>
              <a:t>62</a:t>
            </a:fld>
            <a:endParaRPr lang="en-US" sz="1400">
              <a:latin typeface="Arial" pitchFamily="34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Dependencies-------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4000"/>
            <a:ext cx="12192000" cy="660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that, for any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two tuples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t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have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[X] = t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[X],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they must also have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[Y] = t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[Y]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means that: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values of the Y component of a tuple in 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depend on, or are determined by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values of the X component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Alternatively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values of the X component of a tuple uniquely (or functionally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determine the values of the Y component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also say that there is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dependency from X to 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or that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Y is functionally dependent on X.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abbreviation for functional dependency is FD or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f.d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6206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Dependencies-------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54000"/>
            <a:ext cx="12192000" cy="6604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set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 is called the left-hand side of the FD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is called the right-hand side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Thus,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functionally determines Y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in a relation schema 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if, and only if,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whenever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 tuples of r(R) agree on their X-value,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they must necessarily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agree on their Y-value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knowing the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you are able to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point 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determines B”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determines B, C, and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write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→ B, C,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60678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Dependencies-------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can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statement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“STU_NUM determines STU_LNAME”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writing: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STU_NUM → STU_LNAME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of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student’s attribute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can write: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STU_NUM → STU_LNAME, STU_FNAME, STU_INIT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STU_NUM → STU_LNAME, STU_FNAME, STU_INIT, STU_DOB, STU_TRANSFER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276500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Dependencies-------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STU_NUM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not determined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STU_LNAME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is quite possible for several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have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last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determination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important because it is used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relational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known as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dependence can be defined most easily this way: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B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dependent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determines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precisely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dependent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each value in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and only one value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14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4.6 Functional Dependencies-------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STUDENT 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appropriate to say that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STU_PHONE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functionally 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324273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STU_LNAME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STU_NUM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functionally 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STU_LNAME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than </a:t>
            </a:r>
            <a:r>
              <a:rPr 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student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name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Smith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341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4.7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Designing an optimal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design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an important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element of: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operations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Achieving maximum performance and flexibility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 working with tables and data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minimize errors and duplication of data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achieve all these use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ormalization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is a process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that involves to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split larger multicolumn tables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 or more smaller tables to have fewer columns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normalization process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typically consists of no more than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five steps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with each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succeeding step subscribing to the rules of the previous steps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normalizing up to 3NF is enough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382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4.7 Normalization-----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fully normalized database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often requires a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greater number of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joins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and adversely affects the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speed of queries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Celko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his book mentions that the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process of joining multiple tables</a:t>
            </a:r>
            <a:r>
              <a:rPr lang="en-US" sz="26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costly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specifically affecting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 time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 resources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Normalization: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a formal process for deciding which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 should be grouped together in a relation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a process for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correcting table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structures to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minimize data redundancies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helps to eliminate data anomalies.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To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validate and improve a logical design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so that it satisfies certain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constraints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600" b="1" dirty="0">
                <a:solidFill>
                  <a:srgbClr val="990099"/>
                </a:solidFill>
                <a:latin typeface="Times New Roman" pitchFamily="18" charset="0"/>
                <a:cs typeface="Times New Roman" pitchFamily="18" charset="0"/>
              </a:rPr>
              <a:t>avoid unnecessary duplication of data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286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4.7 Normalization-----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through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two-step process: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) Puts data in a tabular form</a:t>
            </a:r>
          </a:p>
          <a:p>
            <a:pPr marL="914400" lvl="2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ii) Removes duplicated data from the relational tables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well structured relation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 that contains: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) Minimal data redundancy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339725" indent="-33972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ii) Allows users to insert, delete,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update rows without causing data inconsistencies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goals of normalization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avoid anomalies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</a:t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that are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model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data sets</a:t>
            </a:r>
            <a:r>
              <a:rPr lang="en-GB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tabular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providing an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 to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consist of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containing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known as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containing a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by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610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three Normal Forms</a:t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6525"/>
            <a:ext cx="11785600" cy="41946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concepts of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 dependencies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the basis for the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three normal forms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as we discussed previously.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column, Y, of the relational table R is said to be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functionally dependent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up on column X of R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if and only if each value of X is associated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with precisely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one value of Y at any given time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R.x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	    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R.y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Column X functionally determines (defines) column 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tables in the relational database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should be in the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third normal form(3NF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relational table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3NF if and only all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non-key columns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Mutually independent </a:t>
            </a:r>
            <a:r>
              <a:rPr lang="en-US" sz="26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Fully dependent  up on the primary key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 functional dependence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applies to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tables with composite keys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70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472267" y="3759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326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three Normal Forms</a:t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Column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in relational table R is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fully functional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X of R if: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It is </a:t>
            </a:r>
            <a:r>
              <a:rPr lang="en-US" sz="24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functionally dependent on 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ii) Not functionally dependent up on any subset of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Let’s discuss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three types of normal forms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following example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company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obtains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parts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from a number of suppliers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located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have more than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one supplier located there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each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a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status code associated with 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supplier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may provide many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company creates a </a:t>
            </a:r>
            <a:r>
              <a:rPr lang="en-US" sz="24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simple relational table to store this information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can be expressed 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relational notations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follows: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487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0"/>
            <a:ext cx="12022666" cy="697653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FIRST(S#, Status,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City,P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#, qty),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1879"/>
              </p:ext>
            </p:extLst>
          </p:nvPr>
        </p:nvGraphicFramePr>
        <p:xfrm>
          <a:off x="372533" y="1049867"/>
          <a:ext cx="10981267" cy="374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0504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Supplier identification number (this is primary key)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846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Status code assigned to 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46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Name of city where supplier is 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846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Part number of part supplied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846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Times New Roman" pitchFamily="18" charset="0"/>
                          <a:cs typeface="Times New Roman" pitchFamily="18" charset="0"/>
                        </a:rPr>
                        <a:t>Quantity of parts supplied to 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" y="5231375"/>
            <a:ext cx="1202266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order to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uniquely associate quantity supplied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(qty) with part (p#) and supplier(s#),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 primary key composed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s# and p# is used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166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First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81000"/>
            <a:ext cx="12073467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First normal form (INF),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defined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disallow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multivalued attributes, composite attributes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, and their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combinations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relational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by definition, is in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normal form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If all values of the columns are atomic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That is, they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contain no repeating values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following table (FIRST table) shows in the 1NF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Although, the table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FIRST is in the 1NF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it contains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redundant data.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information about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supplier’s location and the location’s 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to be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repeated for every part supplied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edundancy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 causes what are called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 anomalies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1263F-4625-4758-B595-7A383D8F15A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99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781391"/>
              </p:ext>
            </p:extLst>
          </p:nvPr>
        </p:nvGraphicFramePr>
        <p:xfrm>
          <a:off x="914400" y="538440"/>
          <a:ext cx="10439400" cy="628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74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73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3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9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39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3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3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Paris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632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Paris </a:t>
                      </a:r>
                    </a:p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632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Paris </a:t>
                      </a:r>
                    </a:p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2632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2632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395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London</a:t>
                      </a:r>
                    </a:p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199" y="0"/>
            <a:ext cx="800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FIRST TABLE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8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7147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1476"/>
            <a:ext cx="12192000" cy="648652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Update anomalies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problems that arise when information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inserted, deleted, or updated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following anomalies could occur in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39725" indent="-33972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a) INSERT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:-The fact that a certain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supplier (S5)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located in particular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city(Athens) can not be added until they supplied a part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9725" indent="-33972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DELETE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If a row is deleted, then not only is the information about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lost but also information about the supplier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9725" indent="-33972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 UPDATE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If supplier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moved from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London to New York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six rows would have to be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 with this new information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123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Second Normal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relational table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2NF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it is in 1NF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composite primary key can be in 1NF but not in 2NF)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every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non-key column is fully dependent up on the primary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That is, every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non-key column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must be dependent upon the entire primary key.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FIRST is in 1NF but not in 2NF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status and city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functionally dependent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up on only on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columns s#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composite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s#,p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can be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illustrated by listing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dependencies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 table as follows: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5337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Second Normal Form------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The process for transforming a 1NF table to 2NF is done as follows: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endParaRPr lang="en-US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Identify any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determinants other than the composite key and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columns they determine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determinant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city i.e., are outside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composite key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S#, P#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composite determinant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determines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quantity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that the suppliers are supplied. </a:t>
            </a:r>
          </a:p>
          <a:p>
            <a:pPr marL="398463" indent="-3984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 Create and name a new table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determinant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unique columns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determines.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D600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77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068" y="999067"/>
            <a:ext cx="5205009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4441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Second Normal Form------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marL="398463" indent="-39846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Move the determined columns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from the original table to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new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determinate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becomes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primary key of the new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39725" indent="-339725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Delete the columns you just moved from the original table except for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determinate which will serve as a foreign key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e)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original table may be renamed to maintain semantic meaning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Therefore, to transform FIRST in to 2NF we move the columns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s#, status, and 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a new table called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column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s# becomes the primary key of this new table.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As a result the table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decomposed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two tables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(SUPPLERS and PARTS)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8478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18968" y="1371600"/>
          <a:ext cx="3124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Athens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57400" y="842665"/>
            <a:ext cx="214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990600"/>
          <a:ext cx="48006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961239" y="386227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PARTS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435428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5428"/>
            <a:ext cx="12192000" cy="6422571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data by specifying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use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project to identify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a Relational Database Work?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attributes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whereas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a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 form for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doing various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JOIN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63B15-EFF1-4A06-ACB9-58B189B97C9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1620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Second Normal Form------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above Tables are in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2NF but not in 3NF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still contain modification anomalies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the example of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they are: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INSERT: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fact that a particular city has a certain status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Rome has a status of 50) can not be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until there is 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supplier in the city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DELETE: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Deleting any row in Supplier destroys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status information about the city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well as the association between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supplier and 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22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Third Normal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third normal form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requires that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columns in a relational table are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only upon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relational table is in third normal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form: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it is already in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2NF and every non-key column 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 transitively dependent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upon its primary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ll </a:t>
            </a: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non key attributes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are functionally dependent only upon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Table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already in the 3NF because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non-key column, 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qty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fully dependent up on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primary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key(</a:t>
            </a:r>
            <a:r>
              <a:rPr lang="en-US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s#,p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#).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2NF but not in 3NF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because it contains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transitive dependency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697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Third Normal Form-----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transitive dependency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occurs when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non-key column that is a determinant of the primary ke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 is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determinate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of other columns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relation schema is in 3rd normal form (3NF)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dependency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among its attributes is either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unavoidable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or has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member of some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candidate key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the right hand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 is in 3NF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no unavoidable functional dependencies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among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non-candidate key 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generally a relation in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2NF PLUS no transitive dependencies (functional dependencies on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non-primary-key attributes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12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Third Normal Form-----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Note:  A dependency is called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because the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primary key is a determinant for another 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in turn is 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determinant for a third attribute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is the Solution?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Non-key determinant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transitive dependencies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 into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new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and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Non-key determinant becomes primary key in the new tabl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 and stays as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key in the old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78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Third Normal Form-----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relation schema is in 3rd normal form (3NF)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if: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functional dependency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among its attributes is either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unavoidable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or has a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member of some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candidate key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the right hand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side.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relation is in 3NF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if there are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no unavoidable functional dependencies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among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non-candidate key attributes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generally a relation in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2NF PLUS no transitive dependencies (functional dependencies on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non-primary-key attributes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Note:  A dependency is called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because the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primary key is a determinant for another attribute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which in turn is a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determinant for a third attribute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is the Solution?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Non-key determinant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transitive dependencies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go into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new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and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Non-key determinant becomes primary key in the new tabl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 and stays as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foreign key in the old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661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concept of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transitive dependency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can be illustrated by showing the functional dependencies in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table as follows: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.s#	 	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.status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.s#		 </a:t>
            </a:r>
            <a:r>
              <a:rPr lang="en-US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  	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.status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 that </a:t>
            </a:r>
            <a:r>
              <a:rPr lang="en-US" b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determined both by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primary key s# and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non-key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column 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The process of transforming a table in to 3NF is: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AutoNum type="alphaLcParenR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Identify any determinants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other than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primary key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the column they determine.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AutoNum type="alphaLcParenR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 and name a new table for each determinant and the unique columns it determines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AutoNum type="alphaLcParenR"/>
            </a:pPr>
            <a:r>
              <a:rPr lang="en-US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Move the determined columns from the original table to the new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AutoNum type="alphaLcParenR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Delete the column you just moved from the original table except for the determinate which will serve as a foreign key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 algn="just">
              <a:lnSpc>
                <a:spcPct val="160000"/>
              </a:lnSpc>
              <a:spcBef>
                <a:spcPts val="0"/>
              </a:spcBef>
              <a:buAutoNum type="alphaLcParenR"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determinate becomes the primary key of the new table.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23066" y="13208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523066" y="2209800"/>
            <a:ext cx="912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23066" y="1710267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621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11887200" cy="6629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transform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 to 3NF,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we create a new table called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CITY_STATUS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move the columns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city and status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to 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Status is deleted from the original table,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city is left behind to serve as a foreign key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CITY_STATUS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original table is renamed to </a:t>
            </a:r>
            <a:r>
              <a:rPr lang="en-US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SUPPLIER_CITY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reflect its semantic meaning 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51941"/>
              </p:ext>
            </p:extLst>
          </p:nvPr>
        </p:nvGraphicFramePr>
        <p:xfrm>
          <a:off x="952500" y="4023927"/>
          <a:ext cx="37338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Athens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5284" y="345002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SUPPLIER_CITY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748296"/>
              </p:ext>
            </p:extLst>
          </p:nvPr>
        </p:nvGraphicFramePr>
        <p:xfrm>
          <a:off x="6096000" y="3911215"/>
          <a:ext cx="4419600" cy="2633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798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r>
                        <a:rPr lang="en-US" dirty="0"/>
                        <a:t>Athens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798">
                <a:tc>
                  <a:txBody>
                    <a:bodyPr/>
                    <a:lstStyle/>
                    <a:p>
                      <a:r>
                        <a:rPr lang="en-US" dirty="0"/>
                        <a:t>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93642" y="329592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CITY_STATUS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94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0999"/>
            <a:ext cx="12192000" cy="659553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result of putting the original table in to 3NF has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created three tables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PARTS(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#,P#,qty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)-Primary Key(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s#,p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#), foreign key(s#) references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SUPPLIER_CITY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.s#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SUPPLIER_CITY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s#,city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)-primary key(s#), foreign key(city) references </a:t>
            </a:r>
            <a:r>
              <a:rPr lang="en-US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CITY_STATUS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.city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CITY_STATUS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(city, status) primary key (city)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DE11-C74C-417F-BB2D-2F113874364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72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53C8-E428-4A09-96C0-FD9B4D379783}" type="slidenum">
              <a:rPr lang="en-US" smtClean="0"/>
              <a:pPr/>
              <a:t>88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600" y="685800"/>
          <a:ext cx="38862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8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978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685800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s#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Athens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55955" y="4419600"/>
          <a:ext cx="4038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Athens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00800" y="1524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PARTS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76400" y="238537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SUPPLIER_CITY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76400" y="3919210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CITY_STATUS</a:t>
            </a:r>
          </a:p>
        </p:txBody>
      </p:sp>
    </p:spTree>
    <p:extLst>
      <p:ext uri="{BB962C8B-B14F-4D97-AF65-F5344CB8AC3E}">
        <p14:creationId xmlns:p14="http://schemas.microsoft.com/office/powerpoint/2010/main" val="1348461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29600" cy="333829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Relational Database------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88686"/>
            <a:ext cx="12192000" cy="6669313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lvl="1"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table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sz="25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name</a:t>
            </a:r>
          </a:p>
          <a:p>
            <a:pPr lvl="1"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</a:t>
            </a:r>
            <a:r>
              <a:rPr lang="en-US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entity</a:t>
            </a:r>
          </a:p>
          <a:p>
            <a:pPr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of a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lvl="1"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lvl="1"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corresponds to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5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5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 of a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instance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instance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an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table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schema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5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457200" lvl="1" indent="0" algn="just" eaLnBrk="1" hangingPunct="1">
              <a:lnSpc>
                <a:spcPct val="160000"/>
              </a:lnSpc>
              <a:spcBef>
                <a:spcPts val="0"/>
              </a:spcBef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67504-4697-4C2A-90E3-A35929F3A50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74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8004</Words>
  <Application>Microsoft Office PowerPoint</Application>
  <PresentationFormat>Widescreen</PresentationFormat>
  <Paragraphs>978</Paragraphs>
  <Slides>88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Times New Roman</vt:lpstr>
      <vt:lpstr>Wingdings</vt:lpstr>
      <vt:lpstr>Office Theme</vt:lpstr>
      <vt:lpstr>UNIT FOUR </vt:lpstr>
      <vt:lpstr>4. 1. Logical Database Design</vt:lpstr>
      <vt:lpstr>4. 1. Logical Database Design------</vt:lpstr>
      <vt:lpstr>4. 1. Logical Database Design-------</vt:lpstr>
      <vt:lpstr>4.2 Objectives of Logical Design...</vt:lpstr>
      <vt:lpstr>4.2 Objectives of Logical Design...</vt:lpstr>
      <vt:lpstr> 4.3 Relational Database </vt:lpstr>
      <vt:lpstr>4.3 Relational Database------</vt:lpstr>
      <vt:lpstr>4.3 Relational Database------</vt:lpstr>
      <vt:lpstr>4.3 Relational Database------</vt:lpstr>
      <vt:lpstr>4.3 Relational Database------</vt:lpstr>
      <vt:lpstr>4.3 Relational Database------</vt:lpstr>
      <vt:lpstr>4.3 Relational Database------</vt:lpstr>
      <vt:lpstr>4.4 Relational Data Model</vt:lpstr>
      <vt:lpstr>4.4 Relational Data Model--------</vt:lpstr>
      <vt:lpstr>4.4 Relational Data Model--------</vt:lpstr>
      <vt:lpstr>PowerPoint Presentation</vt:lpstr>
      <vt:lpstr>4.4 Relational Data Model--------</vt:lpstr>
      <vt:lpstr>4.4 Relational Data Model--------</vt:lpstr>
      <vt:lpstr>4.4 Relational Data Model--------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 4.4.1 Types of Constraints------ </vt:lpstr>
      <vt:lpstr>Summary about Referential Integrity Constraints </vt:lpstr>
      <vt:lpstr> 4.5 What is a relational schema? </vt:lpstr>
      <vt:lpstr> 4.5 What is a relational schema?------- </vt:lpstr>
      <vt:lpstr> 4.5 What is a relational schema?------- </vt:lpstr>
      <vt:lpstr> ER-to-Relational Mapping Algorithm  </vt:lpstr>
      <vt:lpstr>1. Mapping Regular or Strong Entity Type</vt:lpstr>
      <vt:lpstr>PowerPoint Presentation</vt:lpstr>
      <vt:lpstr>PowerPoint Presentation</vt:lpstr>
      <vt:lpstr>2. Mapping Weak Entity </vt:lpstr>
      <vt:lpstr>2. Mapping a Weak Entity- Week Entity DEPENDENT in the ER-Diagram below to Relations </vt:lpstr>
      <vt:lpstr>The following is the  relational Schema of the previous weak Entity</vt:lpstr>
      <vt:lpstr>Activity 1</vt:lpstr>
      <vt:lpstr>3. Mapping Binary Relationships </vt:lpstr>
      <vt:lpstr>3. Mapping Binary Relationships------ </vt:lpstr>
      <vt:lpstr>Example 1: Mapping 1:1 Relationship</vt:lpstr>
      <vt:lpstr>Example 1: Mapping 1:1 Relationship----</vt:lpstr>
      <vt:lpstr>Example 1: Mapping 1:1 Relationship----</vt:lpstr>
      <vt:lpstr>3. Mapping Binary Relationships -------</vt:lpstr>
      <vt:lpstr>3. Mapping Binary Relationships------ </vt:lpstr>
      <vt:lpstr>3. Mapping Binary Relationships------ </vt:lpstr>
      <vt:lpstr>3. Mapping Binary Relationships------ </vt:lpstr>
      <vt:lpstr>3. Mapping Binary Relationships------ </vt:lpstr>
      <vt:lpstr>3. Mapping Binary Relationships------ </vt:lpstr>
      <vt:lpstr>3. Mapping Binary Relationships------ </vt:lpstr>
      <vt:lpstr>Activity</vt:lpstr>
      <vt:lpstr>Activity----</vt:lpstr>
      <vt:lpstr>6. Mapping Multi-Valued Attributes</vt:lpstr>
      <vt:lpstr>PowerPoint Presentation</vt:lpstr>
      <vt:lpstr>4.6 Functional Dependencies</vt:lpstr>
      <vt:lpstr>4.6 Functional Dependencies--------</vt:lpstr>
      <vt:lpstr>4.6 Functional Dependencies-------</vt:lpstr>
      <vt:lpstr>4.6 Functional Dependencies-------</vt:lpstr>
      <vt:lpstr>4.6 Functional Dependencies-------</vt:lpstr>
      <vt:lpstr>4.6 Functional Dependencies-------</vt:lpstr>
      <vt:lpstr>4.6 Functional Dependencies-------</vt:lpstr>
      <vt:lpstr>4.7 Normalization</vt:lpstr>
      <vt:lpstr>4.7 Normalization-----</vt:lpstr>
      <vt:lpstr>4.7 Normalization-----</vt:lpstr>
      <vt:lpstr> The three Normal Forms </vt:lpstr>
      <vt:lpstr> The three Normal Forms </vt:lpstr>
      <vt:lpstr>PowerPoint Presentation</vt:lpstr>
      <vt:lpstr>1. First Normal Form</vt:lpstr>
      <vt:lpstr>PowerPoint Presentation</vt:lpstr>
      <vt:lpstr>Update Anomalies </vt:lpstr>
      <vt:lpstr>2. Second Normal Form </vt:lpstr>
      <vt:lpstr>2. Second Normal Form------ </vt:lpstr>
      <vt:lpstr>2. Second Normal Form------ </vt:lpstr>
      <vt:lpstr>PowerPoint Presentation</vt:lpstr>
      <vt:lpstr>2. Second Normal Form------ </vt:lpstr>
      <vt:lpstr>3. Third Normal Form</vt:lpstr>
      <vt:lpstr>3. Third Normal Form-----</vt:lpstr>
      <vt:lpstr>3. Third Normal Form-----</vt:lpstr>
      <vt:lpstr>3. Third Normal Form-----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Logical Database Design</dc:title>
  <dc:creator>ismail - [2010]</dc:creator>
  <cp:lastModifiedBy>eyu</cp:lastModifiedBy>
  <cp:revision>188</cp:revision>
  <dcterms:created xsi:type="dcterms:W3CDTF">2023-07-09T17:11:56Z</dcterms:created>
  <dcterms:modified xsi:type="dcterms:W3CDTF">2023-08-14T11:16:56Z</dcterms:modified>
</cp:coreProperties>
</file>