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3" r:id="rId7"/>
    <p:sldId id="264"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0E6"/>
    <a:srgbClr val="8CABFF"/>
    <a:srgbClr val="352F44"/>
    <a:srgbClr val="5C5470"/>
    <a:srgbClr val="B9B4C7"/>
    <a:srgbClr val="35155D"/>
    <a:srgbClr val="512B81"/>
    <a:srgbClr val="4477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85" autoAdjust="0"/>
    <p:restoredTop sz="94660"/>
  </p:normalViewPr>
  <p:slideViewPr>
    <p:cSldViewPr snapToGrid="0">
      <p:cViewPr>
        <p:scale>
          <a:sx n="50" d="100"/>
          <a:sy n="50" d="100"/>
        </p:scale>
        <p:origin x="1620" y="5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E31D-7BA2-411C-9C51-E968B20FEA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94E92E-839C-4B59-B500-D73273D12F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78ABB6-04A8-47EA-80D4-8810C9361F8A}"/>
              </a:ext>
            </a:extLst>
          </p:cNvPr>
          <p:cNvSpPr>
            <a:spLocks noGrp="1"/>
          </p:cNvSpPr>
          <p:nvPr>
            <p:ph type="dt" sz="half" idx="10"/>
          </p:nvPr>
        </p:nvSpPr>
        <p:spPr/>
        <p:txBody>
          <a:bodyPr/>
          <a:lstStyle/>
          <a:p>
            <a:fld id="{CFE65F4F-60FE-4B3D-B9E2-27285B233DD1}" type="datetimeFigureOut">
              <a:rPr lang="en-US" smtClean="0"/>
              <a:t>9/2/2023</a:t>
            </a:fld>
            <a:endParaRPr lang="en-US"/>
          </a:p>
        </p:txBody>
      </p:sp>
      <p:sp>
        <p:nvSpPr>
          <p:cNvPr id="5" name="Footer Placeholder 4">
            <a:extLst>
              <a:ext uri="{FF2B5EF4-FFF2-40B4-BE49-F238E27FC236}">
                <a16:creationId xmlns:a16="http://schemas.microsoft.com/office/drawing/2014/main" id="{30B26B88-E0A7-4457-AD1C-8D1BF73E8F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E7956-757F-44E6-9B9F-3607CEC3CC4E}"/>
              </a:ext>
            </a:extLst>
          </p:cNvPr>
          <p:cNvSpPr>
            <a:spLocks noGrp="1"/>
          </p:cNvSpPr>
          <p:nvPr>
            <p:ph type="sldNum" sz="quarter" idx="12"/>
          </p:nvPr>
        </p:nvSpPr>
        <p:spPr/>
        <p:txBody>
          <a:bodyPr/>
          <a:lstStyle/>
          <a:p>
            <a:fld id="{85726B61-19F9-48C6-9F6C-3297D55BA06A}" type="slidenum">
              <a:rPr lang="en-US" smtClean="0"/>
              <a:t>‹#›</a:t>
            </a:fld>
            <a:endParaRPr lang="en-US"/>
          </a:p>
        </p:txBody>
      </p:sp>
    </p:spTree>
    <p:extLst>
      <p:ext uri="{BB962C8B-B14F-4D97-AF65-F5344CB8AC3E}">
        <p14:creationId xmlns:p14="http://schemas.microsoft.com/office/powerpoint/2010/main" val="72187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6AC6F-B9A2-42AF-AF4E-99E13B4FB2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D49F44-5EF8-413C-B798-57458E0975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2E1E0-A0AF-4E8C-915D-604B65F3E60A}"/>
              </a:ext>
            </a:extLst>
          </p:cNvPr>
          <p:cNvSpPr>
            <a:spLocks noGrp="1"/>
          </p:cNvSpPr>
          <p:nvPr>
            <p:ph type="dt" sz="half" idx="10"/>
          </p:nvPr>
        </p:nvSpPr>
        <p:spPr/>
        <p:txBody>
          <a:bodyPr/>
          <a:lstStyle/>
          <a:p>
            <a:fld id="{CFE65F4F-60FE-4B3D-B9E2-27285B233DD1}" type="datetimeFigureOut">
              <a:rPr lang="en-US" smtClean="0"/>
              <a:t>9/2/2023</a:t>
            </a:fld>
            <a:endParaRPr lang="en-US"/>
          </a:p>
        </p:txBody>
      </p:sp>
      <p:sp>
        <p:nvSpPr>
          <p:cNvPr id="5" name="Footer Placeholder 4">
            <a:extLst>
              <a:ext uri="{FF2B5EF4-FFF2-40B4-BE49-F238E27FC236}">
                <a16:creationId xmlns:a16="http://schemas.microsoft.com/office/drawing/2014/main" id="{7D3B148D-17F7-4D58-A29A-B8EC3D4C26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8F8B6C-FCCF-45A9-938C-8B35754D3CF2}"/>
              </a:ext>
            </a:extLst>
          </p:cNvPr>
          <p:cNvSpPr>
            <a:spLocks noGrp="1"/>
          </p:cNvSpPr>
          <p:nvPr>
            <p:ph type="sldNum" sz="quarter" idx="12"/>
          </p:nvPr>
        </p:nvSpPr>
        <p:spPr/>
        <p:txBody>
          <a:bodyPr/>
          <a:lstStyle/>
          <a:p>
            <a:fld id="{85726B61-19F9-48C6-9F6C-3297D55BA06A}" type="slidenum">
              <a:rPr lang="en-US" smtClean="0"/>
              <a:t>‹#›</a:t>
            </a:fld>
            <a:endParaRPr lang="en-US"/>
          </a:p>
        </p:txBody>
      </p:sp>
    </p:spTree>
    <p:extLst>
      <p:ext uri="{BB962C8B-B14F-4D97-AF65-F5344CB8AC3E}">
        <p14:creationId xmlns:p14="http://schemas.microsoft.com/office/powerpoint/2010/main" val="2687431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13E873-F417-40AB-A077-BA7D19392D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5DA468-9279-4953-BAFB-97B56F15D0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A41572-B141-4992-B90E-7F1361021FB3}"/>
              </a:ext>
            </a:extLst>
          </p:cNvPr>
          <p:cNvSpPr>
            <a:spLocks noGrp="1"/>
          </p:cNvSpPr>
          <p:nvPr>
            <p:ph type="dt" sz="half" idx="10"/>
          </p:nvPr>
        </p:nvSpPr>
        <p:spPr/>
        <p:txBody>
          <a:bodyPr/>
          <a:lstStyle/>
          <a:p>
            <a:fld id="{CFE65F4F-60FE-4B3D-B9E2-27285B233DD1}" type="datetimeFigureOut">
              <a:rPr lang="en-US" smtClean="0"/>
              <a:t>9/2/2023</a:t>
            </a:fld>
            <a:endParaRPr lang="en-US"/>
          </a:p>
        </p:txBody>
      </p:sp>
      <p:sp>
        <p:nvSpPr>
          <p:cNvPr id="5" name="Footer Placeholder 4">
            <a:extLst>
              <a:ext uri="{FF2B5EF4-FFF2-40B4-BE49-F238E27FC236}">
                <a16:creationId xmlns:a16="http://schemas.microsoft.com/office/drawing/2014/main" id="{9294A375-F775-42DB-BB1B-9D325085F5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E8E12E-F5DE-4663-89F6-738EB848796C}"/>
              </a:ext>
            </a:extLst>
          </p:cNvPr>
          <p:cNvSpPr>
            <a:spLocks noGrp="1"/>
          </p:cNvSpPr>
          <p:nvPr>
            <p:ph type="sldNum" sz="quarter" idx="12"/>
          </p:nvPr>
        </p:nvSpPr>
        <p:spPr/>
        <p:txBody>
          <a:bodyPr/>
          <a:lstStyle/>
          <a:p>
            <a:fld id="{85726B61-19F9-48C6-9F6C-3297D55BA06A}" type="slidenum">
              <a:rPr lang="en-US" smtClean="0"/>
              <a:t>‹#›</a:t>
            </a:fld>
            <a:endParaRPr lang="en-US"/>
          </a:p>
        </p:txBody>
      </p:sp>
    </p:spTree>
    <p:extLst>
      <p:ext uri="{BB962C8B-B14F-4D97-AF65-F5344CB8AC3E}">
        <p14:creationId xmlns:p14="http://schemas.microsoft.com/office/powerpoint/2010/main" val="2171187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9409F-0FF4-40B7-95DC-063B6FD395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78CF85-BAD4-4E13-8C7F-DD88586253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3DEBBA-4711-44BC-BA57-C225FC15085B}"/>
              </a:ext>
            </a:extLst>
          </p:cNvPr>
          <p:cNvSpPr>
            <a:spLocks noGrp="1"/>
          </p:cNvSpPr>
          <p:nvPr>
            <p:ph type="dt" sz="half" idx="10"/>
          </p:nvPr>
        </p:nvSpPr>
        <p:spPr/>
        <p:txBody>
          <a:bodyPr/>
          <a:lstStyle/>
          <a:p>
            <a:fld id="{CFE65F4F-60FE-4B3D-B9E2-27285B233DD1}" type="datetimeFigureOut">
              <a:rPr lang="en-US" smtClean="0"/>
              <a:t>9/2/2023</a:t>
            </a:fld>
            <a:endParaRPr lang="en-US"/>
          </a:p>
        </p:txBody>
      </p:sp>
      <p:sp>
        <p:nvSpPr>
          <p:cNvPr id="5" name="Footer Placeholder 4">
            <a:extLst>
              <a:ext uri="{FF2B5EF4-FFF2-40B4-BE49-F238E27FC236}">
                <a16:creationId xmlns:a16="http://schemas.microsoft.com/office/drawing/2014/main" id="{337AF27E-236B-45C9-A83A-12A515A937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23510D-4A94-4C8F-80B3-57F29BFDF34B}"/>
              </a:ext>
            </a:extLst>
          </p:cNvPr>
          <p:cNvSpPr>
            <a:spLocks noGrp="1"/>
          </p:cNvSpPr>
          <p:nvPr>
            <p:ph type="sldNum" sz="quarter" idx="12"/>
          </p:nvPr>
        </p:nvSpPr>
        <p:spPr/>
        <p:txBody>
          <a:bodyPr/>
          <a:lstStyle/>
          <a:p>
            <a:fld id="{85726B61-19F9-48C6-9F6C-3297D55BA06A}" type="slidenum">
              <a:rPr lang="en-US" smtClean="0"/>
              <a:t>‹#›</a:t>
            </a:fld>
            <a:endParaRPr lang="en-US"/>
          </a:p>
        </p:txBody>
      </p:sp>
    </p:spTree>
    <p:extLst>
      <p:ext uri="{BB962C8B-B14F-4D97-AF65-F5344CB8AC3E}">
        <p14:creationId xmlns:p14="http://schemas.microsoft.com/office/powerpoint/2010/main" val="2201834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D348E-C4DB-4925-AF09-ECD0F64A33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B60905-D3E5-40D3-A4BA-1CE9E021E7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22ECA4-4EA3-43C3-9852-9A60761F63FA}"/>
              </a:ext>
            </a:extLst>
          </p:cNvPr>
          <p:cNvSpPr>
            <a:spLocks noGrp="1"/>
          </p:cNvSpPr>
          <p:nvPr>
            <p:ph type="dt" sz="half" idx="10"/>
          </p:nvPr>
        </p:nvSpPr>
        <p:spPr/>
        <p:txBody>
          <a:bodyPr/>
          <a:lstStyle/>
          <a:p>
            <a:fld id="{CFE65F4F-60FE-4B3D-B9E2-27285B233DD1}" type="datetimeFigureOut">
              <a:rPr lang="en-US" smtClean="0"/>
              <a:t>9/2/2023</a:t>
            </a:fld>
            <a:endParaRPr lang="en-US"/>
          </a:p>
        </p:txBody>
      </p:sp>
      <p:sp>
        <p:nvSpPr>
          <p:cNvPr id="5" name="Footer Placeholder 4">
            <a:extLst>
              <a:ext uri="{FF2B5EF4-FFF2-40B4-BE49-F238E27FC236}">
                <a16:creationId xmlns:a16="http://schemas.microsoft.com/office/drawing/2014/main" id="{6B9ABF99-A710-4F54-9B0E-A4D150CF4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65D86-85CE-4EEE-9981-8C75C99A3034}"/>
              </a:ext>
            </a:extLst>
          </p:cNvPr>
          <p:cNvSpPr>
            <a:spLocks noGrp="1"/>
          </p:cNvSpPr>
          <p:nvPr>
            <p:ph type="sldNum" sz="quarter" idx="12"/>
          </p:nvPr>
        </p:nvSpPr>
        <p:spPr/>
        <p:txBody>
          <a:bodyPr/>
          <a:lstStyle/>
          <a:p>
            <a:fld id="{85726B61-19F9-48C6-9F6C-3297D55BA06A}" type="slidenum">
              <a:rPr lang="en-US" smtClean="0"/>
              <a:t>‹#›</a:t>
            </a:fld>
            <a:endParaRPr lang="en-US"/>
          </a:p>
        </p:txBody>
      </p:sp>
    </p:spTree>
    <p:extLst>
      <p:ext uri="{BB962C8B-B14F-4D97-AF65-F5344CB8AC3E}">
        <p14:creationId xmlns:p14="http://schemas.microsoft.com/office/powerpoint/2010/main" val="950753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28C2-5D5E-4FE1-AAC6-5B856B9B05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CD2381-DBC9-4D92-A9B2-87955C85FB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4ED2BA-DE80-448A-8075-B77AF7475A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EFE0D90-4710-45C8-8F3C-3B3B592AE9A4}"/>
              </a:ext>
            </a:extLst>
          </p:cNvPr>
          <p:cNvSpPr>
            <a:spLocks noGrp="1"/>
          </p:cNvSpPr>
          <p:nvPr>
            <p:ph type="dt" sz="half" idx="10"/>
          </p:nvPr>
        </p:nvSpPr>
        <p:spPr/>
        <p:txBody>
          <a:bodyPr/>
          <a:lstStyle/>
          <a:p>
            <a:fld id="{CFE65F4F-60FE-4B3D-B9E2-27285B233DD1}" type="datetimeFigureOut">
              <a:rPr lang="en-US" smtClean="0"/>
              <a:t>9/2/2023</a:t>
            </a:fld>
            <a:endParaRPr lang="en-US"/>
          </a:p>
        </p:txBody>
      </p:sp>
      <p:sp>
        <p:nvSpPr>
          <p:cNvPr id="6" name="Footer Placeholder 5">
            <a:extLst>
              <a:ext uri="{FF2B5EF4-FFF2-40B4-BE49-F238E27FC236}">
                <a16:creationId xmlns:a16="http://schemas.microsoft.com/office/drawing/2014/main" id="{9FE66D80-125E-4FE2-AB84-E7277CCE7D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535E80-77C0-4418-9D2F-3EE3592277B7}"/>
              </a:ext>
            </a:extLst>
          </p:cNvPr>
          <p:cNvSpPr>
            <a:spLocks noGrp="1"/>
          </p:cNvSpPr>
          <p:nvPr>
            <p:ph type="sldNum" sz="quarter" idx="12"/>
          </p:nvPr>
        </p:nvSpPr>
        <p:spPr/>
        <p:txBody>
          <a:bodyPr/>
          <a:lstStyle/>
          <a:p>
            <a:fld id="{85726B61-19F9-48C6-9F6C-3297D55BA06A}" type="slidenum">
              <a:rPr lang="en-US" smtClean="0"/>
              <a:t>‹#›</a:t>
            </a:fld>
            <a:endParaRPr lang="en-US"/>
          </a:p>
        </p:txBody>
      </p:sp>
    </p:spTree>
    <p:extLst>
      <p:ext uri="{BB962C8B-B14F-4D97-AF65-F5344CB8AC3E}">
        <p14:creationId xmlns:p14="http://schemas.microsoft.com/office/powerpoint/2010/main" val="1201642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3D90-55AF-43EF-88D4-180BCEF82AE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28E2F4-14FB-4D01-939B-0F17DB9282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CBA6E-4331-4854-A587-29F61AB448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BA4C90-4665-4916-878E-D3CF201F35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0BD26F-A6A7-401C-A54C-62C1C8F010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3A1FC7D-E500-46D1-9EBA-AEF505F7F3D0}"/>
              </a:ext>
            </a:extLst>
          </p:cNvPr>
          <p:cNvSpPr>
            <a:spLocks noGrp="1"/>
          </p:cNvSpPr>
          <p:nvPr>
            <p:ph type="dt" sz="half" idx="10"/>
          </p:nvPr>
        </p:nvSpPr>
        <p:spPr/>
        <p:txBody>
          <a:bodyPr/>
          <a:lstStyle/>
          <a:p>
            <a:fld id="{CFE65F4F-60FE-4B3D-B9E2-27285B233DD1}" type="datetimeFigureOut">
              <a:rPr lang="en-US" smtClean="0"/>
              <a:t>9/2/2023</a:t>
            </a:fld>
            <a:endParaRPr lang="en-US"/>
          </a:p>
        </p:txBody>
      </p:sp>
      <p:sp>
        <p:nvSpPr>
          <p:cNvPr id="8" name="Footer Placeholder 7">
            <a:extLst>
              <a:ext uri="{FF2B5EF4-FFF2-40B4-BE49-F238E27FC236}">
                <a16:creationId xmlns:a16="http://schemas.microsoft.com/office/drawing/2014/main" id="{597FE5F1-D1EC-4640-A934-1039CEFFC27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ED8BB5-07C8-4BBE-ADAF-B3841D47D4D4}"/>
              </a:ext>
            </a:extLst>
          </p:cNvPr>
          <p:cNvSpPr>
            <a:spLocks noGrp="1"/>
          </p:cNvSpPr>
          <p:nvPr>
            <p:ph type="sldNum" sz="quarter" idx="12"/>
          </p:nvPr>
        </p:nvSpPr>
        <p:spPr/>
        <p:txBody>
          <a:bodyPr/>
          <a:lstStyle/>
          <a:p>
            <a:fld id="{85726B61-19F9-48C6-9F6C-3297D55BA06A}" type="slidenum">
              <a:rPr lang="en-US" smtClean="0"/>
              <a:t>‹#›</a:t>
            </a:fld>
            <a:endParaRPr lang="en-US"/>
          </a:p>
        </p:txBody>
      </p:sp>
    </p:spTree>
    <p:extLst>
      <p:ext uri="{BB962C8B-B14F-4D97-AF65-F5344CB8AC3E}">
        <p14:creationId xmlns:p14="http://schemas.microsoft.com/office/powerpoint/2010/main" val="1533042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E5BA-824F-45D9-9E77-BAD334FCEB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A9BE81-523F-40C6-8772-286080C7D26F}"/>
              </a:ext>
            </a:extLst>
          </p:cNvPr>
          <p:cNvSpPr>
            <a:spLocks noGrp="1"/>
          </p:cNvSpPr>
          <p:nvPr>
            <p:ph type="dt" sz="half" idx="10"/>
          </p:nvPr>
        </p:nvSpPr>
        <p:spPr/>
        <p:txBody>
          <a:bodyPr/>
          <a:lstStyle/>
          <a:p>
            <a:fld id="{CFE65F4F-60FE-4B3D-B9E2-27285B233DD1}" type="datetimeFigureOut">
              <a:rPr lang="en-US" smtClean="0"/>
              <a:t>9/2/2023</a:t>
            </a:fld>
            <a:endParaRPr lang="en-US"/>
          </a:p>
        </p:txBody>
      </p:sp>
      <p:sp>
        <p:nvSpPr>
          <p:cNvPr id="4" name="Footer Placeholder 3">
            <a:extLst>
              <a:ext uri="{FF2B5EF4-FFF2-40B4-BE49-F238E27FC236}">
                <a16:creationId xmlns:a16="http://schemas.microsoft.com/office/drawing/2014/main" id="{F2CE211D-FE49-4554-919C-3267A2C0F7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2FB67F-238A-4698-B40D-31604F7FA9CE}"/>
              </a:ext>
            </a:extLst>
          </p:cNvPr>
          <p:cNvSpPr>
            <a:spLocks noGrp="1"/>
          </p:cNvSpPr>
          <p:nvPr>
            <p:ph type="sldNum" sz="quarter" idx="12"/>
          </p:nvPr>
        </p:nvSpPr>
        <p:spPr/>
        <p:txBody>
          <a:bodyPr/>
          <a:lstStyle/>
          <a:p>
            <a:fld id="{85726B61-19F9-48C6-9F6C-3297D55BA06A}" type="slidenum">
              <a:rPr lang="en-US" smtClean="0"/>
              <a:t>‹#›</a:t>
            </a:fld>
            <a:endParaRPr lang="en-US"/>
          </a:p>
        </p:txBody>
      </p:sp>
    </p:spTree>
    <p:extLst>
      <p:ext uri="{BB962C8B-B14F-4D97-AF65-F5344CB8AC3E}">
        <p14:creationId xmlns:p14="http://schemas.microsoft.com/office/powerpoint/2010/main" val="2637016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8810C-BAAD-40D3-A852-4C2B6C048122}"/>
              </a:ext>
            </a:extLst>
          </p:cNvPr>
          <p:cNvSpPr>
            <a:spLocks noGrp="1"/>
          </p:cNvSpPr>
          <p:nvPr>
            <p:ph type="dt" sz="half" idx="10"/>
          </p:nvPr>
        </p:nvSpPr>
        <p:spPr/>
        <p:txBody>
          <a:bodyPr/>
          <a:lstStyle/>
          <a:p>
            <a:fld id="{CFE65F4F-60FE-4B3D-B9E2-27285B233DD1}" type="datetimeFigureOut">
              <a:rPr lang="en-US" smtClean="0"/>
              <a:t>9/2/2023</a:t>
            </a:fld>
            <a:endParaRPr lang="en-US"/>
          </a:p>
        </p:txBody>
      </p:sp>
      <p:sp>
        <p:nvSpPr>
          <p:cNvPr id="3" name="Footer Placeholder 2">
            <a:extLst>
              <a:ext uri="{FF2B5EF4-FFF2-40B4-BE49-F238E27FC236}">
                <a16:creationId xmlns:a16="http://schemas.microsoft.com/office/drawing/2014/main" id="{5F35016D-0088-4953-8A7C-F2EF5B060D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A414D1-BA90-4F57-A785-6146AF23FD11}"/>
              </a:ext>
            </a:extLst>
          </p:cNvPr>
          <p:cNvSpPr>
            <a:spLocks noGrp="1"/>
          </p:cNvSpPr>
          <p:nvPr>
            <p:ph type="sldNum" sz="quarter" idx="12"/>
          </p:nvPr>
        </p:nvSpPr>
        <p:spPr/>
        <p:txBody>
          <a:bodyPr/>
          <a:lstStyle/>
          <a:p>
            <a:fld id="{85726B61-19F9-48C6-9F6C-3297D55BA06A}" type="slidenum">
              <a:rPr lang="en-US" smtClean="0"/>
              <a:t>‹#›</a:t>
            </a:fld>
            <a:endParaRPr lang="en-US"/>
          </a:p>
        </p:txBody>
      </p:sp>
    </p:spTree>
    <p:extLst>
      <p:ext uri="{BB962C8B-B14F-4D97-AF65-F5344CB8AC3E}">
        <p14:creationId xmlns:p14="http://schemas.microsoft.com/office/powerpoint/2010/main" val="1929900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13E36-EBCC-4933-BE47-ACD0E5CD51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C711E3E-2191-4B91-9F18-F0AB272DE8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E5E01F-7FCE-430E-A99A-128ECF64D9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50DB7-CF23-4281-BEE6-5D57C6EE042F}"/>
              </a:ext>
            </a:extLst>
          </p:cNvPr>
          <p:cNvSpPr>
            <a:spLocks noGrp="1"/>
          </p:cNvSpPr>
          <p:nvPr>
            <p:ph type="dt" sz="half" idx="10"/>
          </p:nvPr>
        </p:nvSpPr>
        <p:spPr/>
        <p:txBody>
          <a:bodyPr/>
          <a:lstStyle/>
          <a:p>
            <a:fld id="{CFE65F4F-60FE-4B3D-B9E2-27285B233DD1}" type="datetimeFigureOut">
              <a:rPr lang="en-US" smtClean="0"/>
              <a:t>9/2/2023</a:t>
            </a:fld>
            <a:endParaRPr lang="en-US"/>
          </a:p>
        </p:txBody>
      </p:sp>
      <p:sp>
        <p:nvSpPr>
          <p:cNvPr id="6" name="Footer Placeholder 5">
            <a:extLst>
              <a:ext uri="{FF2B5EF4-FFF2-40B4-BE49-F238E27FC236}">
                <a16:creationId xmlns:a16="http://schemas.microsoft.com/office/drawing/2014/main" id="{A0DD5337-54F6-41F2-8877-8BC890180F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5492E4-719E-4A92-8E5E-48413B375649}"/>
              </a:ext>
            </a:extLst>
          </p:cNvPr>
          <p:cNvSpPr>
            <a:spLocks noGrp="1"/>
          </p:cNvSpPr>
          <p:nvPr>
            <p:ph type="sldNum" sz="quarter" idx="12"/>
          </p:nvPr>
        </p:nvSpPr>
        <p:spPr/>
        <p:txBody>
          <a:bodyPr/>
          <a:lstStyle/>
          <a:p>
            <a:fld id="{85726B61-19F9-48C6-9F6C-3297D55BA06A}" type="slidenum">
              <a:rPr lang="en-US" smtClean="0"/>
              <a:t>‹#›</a:t>
            </a:fld>
            <a:endParaRPr lang="en-US"/>
          </a:p>
        </p:txBody>
      </p:sp>
    </p:spTree>
    <p:extLst>
      <p:ext uri="{BB962C8B-B14F-4D97-AF65-F5344CB8AC3E}">
        <p14:creationId xmlns:p14="http://schemas.microsoft.com/office/powerpoint/2010/main" val="3983415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438D-2D1B-41CA-85AD-B05CA126E2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75FB77-474B-4FC7-8CCF-530E3C207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41EA90-6491-4009-84E6-73EB4B467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F230FF-DD03-40EB-B9E5-32C69F5CE202}"/>
              </a:ext>
            </a:extLst>
          </p:cNvPr>
          <p:cNvSpPr>
            <a:spLocks noGrp="1"/>
          </p:cNvSpPr>
          <p:nvPr>
            <p:ph type="dt" sz="half" idx="10"/>
          </p:nvPr>
        </p:nvSpPr>
        <p:spPr/>
        <p:txBody>
          <a:bodyPr/>
          <a:lstStyle/>
          <a:p>
            <a:fld id="{CFE65F4F-60FE-4B3D-B9E2-27285B233DD1}" type="datetimeFigureOut">
              <a:rPr lang="en-US" smtClean="0"/>
              <a:t>9/2/2023</a:t>
            </a:fld>
            <a:endParaRPr lang="en-US"/>
          </a:p>
        </p:txBody>
      </p:sp>
      <p:sp>
        <p:nvSpPr>
          <p:cNvPr id="6" name="Footer Placeholder 5">
            <a:extLst>
              <a:ext uri="{FF2B5EF4-FFF2-40B4-BE49-F238E27FC236}">
                <a16:creationId xmlns:a16="http://schemas.microsoft.com/office/drawing/2014/main" id="{7A02E109-B4F9-4897-BA75-D3B1F339CA8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6F7CE9-8796-4712-99CC-8EA48D86EC4B}"/>
              </a:ext>
            </a:extLst>
          </p:cNvPr>
          <p:cNvSpPr>
            <a:spLocks noGrp="1"/>
          </p:cNvSpPr>
          <p:nvPr>
            <p:ph type="sldNum" sz="quarter" idx="12"/>
          </p:nvPr>
        </p:nvSpPr>
        <p:spPr/>
        <p:txBody>
          <a:bodyPr/>
          <a:lstStyle/>
          <a:p>
            <a:fld id="{85726B61-19F9-48C6-9F6C-3297D55BA06A}" type="slidenum">
              <a:rPr lang="en-US" smtClean="0"/>
              <a:t>‹#›</a:t>
            </a:fld>
            <a:endParaRPr lang="en-US"/>
          </a:p>
        </p:txBody>
      </p:sp>
    </p:spTree>
    <p:extLst>
      <p:ext uri="{BB962C8B-B14F-4D97-AF65-F5344CB8AC3E}">
        <p14:creationId xmlns:p14="http://schemas.microsoft.com/office/powerpoint/2010/main" val="1987496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585D5-670C-4F69-9B6C-3ACE9576A4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D3B0CF-E8B4-4118-B070-1D19DCE68C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5C2660-964D-4C86-B972-353A5CFAD8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E65F4F-60FE-4B3D-B9E2-27285B233DD1}" type="datetimeFigureOut">
              <a:rPr lang="en-US" smtClean="0"/>
              <a:t>9/2/2023</a:t>
            </a:fld>
            <a:endParaRPr lang="en-US"/>
          </a:p>
        </p:txBody>
      </p:sp>
      <p:sp>
        <p:nvSpPr>
          <p:cNvPr id="5" name="Footer Placeholder 4">
            <a:extLst>
              <a:ext uri="{FF2B5EF4-FFF2-40B4-BE49-F238E27FC236}">
                <a16:creationId xmlns:a16="http://schemas.microsoft.com/office/drawing/2014/main" id="{D7271953-20D0-46FD-AF94-CD58710022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BC6F7B-3C5D-4894-B9B7-509DBA68B2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726B61-19F9-48C6-9F6C-3297D55BA06A}" type="slidenum">
              <a:rPr lang="en-US" smtClean="0"/>
              <a:t>‹#›</a:t>
            </a:fld>
            <a:endParaRPr lang="en-US"/>
          </a:p>
        </p:txBody>
      </p:sp>
    </p:spTree>
    <p:extLst>
      <p:ext uri="{BB962C8B-B14F-4D97-AF65-F5344CB8AC3E}">
        <p14:creationId xmlns:p14="http://schemas.microsoft.com/office/powerpoint/2010/main" val="3244287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6E3D6-6728-4198-9FC3-651C3F7E6EBB}"/>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10D7B861-FE69-4AF6-80F7-341F0A4034D0}"/>
              </a:ext>
            </a:extLst>
          </p:cNvPr>
          <p:cNvSpPr>
            <a:spLocks noGrp="1"/>
          </p:cNvSpPr>
          <p:nvPr>
            <p:ph type="subTitle" idx="1"/>
          </p:nvPr>
        </p:nvSpPr>
        <p:spPr/>
        <p:txBody>
          <a:bodyPr/>
          <a:lstStyle/>
          <a:p>
            <a:endParaRPr lang="en-US"/>
          </a:p>
        </p:txBody>
      </p:sp>
      <p:sp>
        <p:nvSpPr>
          <p:cNvPr id="4" name="Rectangle 3">
            <a:extLst>
              <a:ext uri="{FF2B5EF4-FFF2-40B4-BE49-F238E27FC236}">
                <a16:creationId xmlns:a16="http://schemas.microsoft.com/office/drawing/2014/main" id="{DC6DA7A2-77EE-4FED-8742-68791B92EBB4}"/>
              </a:ext>
            </a:extLst>
          </p:cNvPr>
          <p:cNvSpPr/>
          <p:nvPr/>
        </p:nvSpPr>
        <p:spPr>
          <a:xfrm>
            <a:off x="0" y="-32658"/>
            <a:ext cx="12192000" cy="6890657"/>
          </a:xfrm>
          <a:prstGeom prst="rect">
            <a:avLst/>
          </a:prstGeom>
          <a:solidFill>
            <a:srgbClr val="352F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600" b="1" i="0" dirty="0">
                <a:solidFill>
                  <a:srgbClr val="FAF0E6"/>
                </a:solidFill>
                <a:effectLst/>
                <a:latin typeface="Arial Black" panose="020B0A04020102020204" pitchFamily="34" charset="0"/>
              </a:rPr>
              <a:t>Online </a:t>
            </a:r>
            <a:r>
              <a:rPr lang="en-US" sz="6600" b="1" dirty="0">
                <a:solidFill>
                  <a:srgbClr val="FAF0E6"/>
                </a:solidFill>
                <a:latin typeface="Arial Black" panose="020B0A04020102020204" pitchFamily="34" charset="0"/>
              </a:rPr>
              <a:t>grading</a:t>
            </a:r>
          </a:p>
          <a:p>
            <a:pPr algn="ctr"/>
            <a:r>
              <a:rPr lang="en-US" sz="6600" b="1" i="0" dirty="0">
                <a:solidFill>
                  <a:srgbClr val="8CABFF"/>
                </a:solidFill>
                <a:effectLst/>
                <a:latin typeface="Arial Black" panose="020B0A04020102020204" pitchFamily="34" charset="0"/>
              </a:rPr>
              <a:t>System</a:t>
            </a:r>
            <a:endParaRPr lang="en-US" sz="6600" dirty="0">
              <a:solidFill>
                <a:srgbClr val="8CABFF"/>
              </a:solidFill>
              <a:latin typeface="Arial Black" panose="020B0A04020102020204" pitchFamily="34" charset="0"/>
            </a:endParaRPr>
          </a:p>
        </p:txBody>
      </p:sp>
    </p:spTree>
    <p:extLst>
      <p:ext uri="{BB962C8B-B14F-4D97-AF65-F5344CB8AC3E}">
        <p14:creationId xmlns:p14="http://schemas.microsoft.com/office/powerpoint/2010/main" val="725514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9EB6A1-334C-4733-B08E-E4390BE4A830}"/>
              </a:ext>
            </a:extLst>
          </p:cNvPr>
          <p:cNvSpPr/>
          <p:nvPr/>
        </p:nvSpPr>
        <p:spPr>
          <a:xfrm>
            <a:off x="6575609" y="0"/>
            <a:ext cx="5616391" cy="6858000"/>
          </a:xfrm>
          <a:prstGeom prst="rect">
            <a:avLst/>
          </a:prstGeom>
          <a:solidFill>
            <a:srgbClr val="FAF0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EF4DF0-B9FF-4323-84EB-A0083C30DAD7}"/>
              </a:ext>
            </a:extLst>
          </p:cNvPr>
          <p:cNvSpPr>
            <a:spLocks noGrp="1"/>
          </p:cNvSpPr>
          <p:nvPr>
            <p:ph type="title"/>
          </p:nvPr>
        </p:nvSpPr>
        <p:spPr>
          <a:xfrm>
            <a:off x="6575609" y="2840536"/>
            <a:ext cx="6042212" cy="588464"/>
          </a:xfrm>
        </p:spPr>
        <p:txBody>
          <a:bodyPr>
            <a:noAutofit/>
          </a:bodyPr>
          <a:lstStyle/>
          <a:p>
            <a:r>
              <a:rPr lang="en-US" sz="3800" i="0" dirty="0">
                <a:solidFill>
                  <a:srgbClr val="8CABFF"/>
                </a:solidFill>
                <a:effectLst/>
                <a:latin typeface="Arial Black" panose="020B0A04020102020204" pitchFamily="34" charset="0"/>
              </a:rPr>
              <a:t>System Description</a:t>
            </a:r>
            <a:endParaRPr lang="en-US" sz="3800" dirty="0">
              <a:solidFill>
                <a:srgbClr val="8CABFF"/>
              </a:solidFill>
              <a:latin typeface="Arial Black" panose="020B0A04020102020204" pitchFamily="34" charset="0"/>
            </a:endParaRPr>
          </a:p>
        </p:txBody>
      </p:sp>
      <p:sp>
        <p:nvSpPr>
          <p:cNvPr id="4" name="Rectangle 3">
            <a:extLst>
              <a:ext uri="{FF2B5EF4-FFF2-40B4-BE49-F238E27FC236}">
                <a16:creationId xmlns:a16="http://schemas.microsoft.com/office/drawing/2014/main" id="{3BFDD3DE-8168-42BB-883B-4A40D6FDCD46}"/>
              </a:ext>
            </a:extLst>
          </p:cNvPr>
          <p:cNvSpPr/>
          <p:nvPr/>
        </p:nvSpPr>
        <p:spPr>
          <a:xfrm>
            <a:off x="0" y="1"/>
            <a:ext cx="6575611" cy="6857999"/>
          </a:xfrm>
          <a:prstGeom prst="rect">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D51653-85DB-4A3B-B374-96A667587134}"/>
              </a:ext>
            </a:extLst>
          </p:cNvPr>
          <p:cNvSpPr>
            <a:spLocks noGrp="1"/>
          </p:cNvSpPr>
          <p:nvPr>
            <p:ph idx="1"/>
          </p:nvPr>
        </p:nvSpPr>
        <p:spPr>
          <a:xfrm>
            <a:off x="141193" y="294232"/>
            <a:ext cx="6293223" cy="6494930"/>
          </a:xfrm>
        </p:spPr>
        <p:txBody>
          <a:bodyPr>
            <a:normAutofit fontScale="92500"/>
          </a:bodyPr>
          <a:lstStyle/>
          <a:p>
            <a:pPr marL="0" indent="0">
              <a:lnSpc>
                <a:spcPct val="150000"/>
              </a:lnSpc>
              <a:buNone/>
            </a:pPr>
            <a:r>
              <a:rPr lang="en-US" b="0" i="0" dirty="0">
                <a:solidFill>
                  <a:srgbClr val="FAF0E6"/>
                </a:solidFill>
                <a:effectLst/>
                <a:latin typeface="Arial" panose="020B0604020202020204" pitchFamily="34" charset="0"/>
                <a:cs typeface="Arial" panose="020B0604020202020204" pitchFamily="34" charset="0"/>
              </a:rPr>
              <a:t>The Online Grading System is a sophisticated and user-friendly platform designed to streamline the process of grading and provide students with easy access to their academic performance records. This system empowers educational institutions to efficiently manage and track students' grades, course enrollments, and semester-based academic data.</a:t>
            </a:r>
            <a:endParaRPr lang="en-US" dirty="0">
              <a:solidFill>
                <a:srgbClr val="FAF0E6"/>
              </a:solidFill>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26ECA17D-FBD8-4BB5-9834-2B2DE0B84E09}"/>
              </a:ext>
            </a:extLst>
          </p:cNvPr>
          <p:cNvCxnSpPr/>
          <p:nvPr/>
        </p:nvCxnSpPr>
        <p:spPr>
          <a:xfrm>
            <a:off x="6938682" y="3541697"/>
            <a:ext cx="4881282" cy="0"/>
          </a:xfrm>
          <a:prstGeom prst="line">
            <a:avLst/>
          </a:prstGeom>
          <a:ln>
            <a:solidFill>
              <a:srgbClr val="8CAB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430525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EC572F-08B5-4791-8CD2-499FA2447592}"/>
              </a:ext>
            </a:extLst>
          </p:cNvPr>
          <p:cNvSpPr/>
          <p:nvPr/>
        </p:nvSpPr>
        <p:spPr>
          <a:xfrm>
            <a:off x="0" y="0"/>
            <a:ext cx="12293600" cy="6858000"/>
          </a:xfrm>
          <a:prstGeom prst="rect">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C97E401-9CDE-480A-83E7-AA74F1CE6946}"/>
              </a:ext>
            </a:extLst>
          </p:cNvPr>
          <p:cNvSpPr>
            <a:spLocks noGrp="1"/>
          </p:cNvSpPr>
          <p:nvPr>
            <p:ph idx="1"/>
          </p:nvPr>
        </p:nvSpPr>
        <p:spPr>
          <a:xfrm>
            <a:off x="486228" y="856342"/>
            <a:ext cx="11321143" cy="5349649"/>
          </a:xfrm>
        </p:spPr>
        <p:txBody>
          <a:bodyPr anchor="t">
            <a:normAutofit fontScale="92500" lnSpcReduction="10000"/>
          </a:bodyPr>
          <a:lstStyle/>
          <a:p>
            <a:pPr marL="0" indent="0">
              <a:lnSpc>
                <a:spcPct val="170000"/>
              </a:lnSpc>
              <a:buNone/>
            </a:pPr>
            <a:r>
              <a:rPr lang="en-US" b="1" i="0" dirty="0">
                <a:solidFill>
                  <a:srgbClr val="FAF0E6"/>
                </a:solidFill>
                <a:effectLst/>
                <a:latin typeface="Arial" panose="020B0604020202020204" pitchFamily="34" charset="0"/>
                <a:cs typeface="Arial" panose="020B0604020202020204" pitchFamily="34" charset="0"/>
              </a:rPr>
              <a:t>Student Registration: </a:t>
            </a:r>
            <a:r>
              <a:rPr lang="en-US" i="0" dirty="0">
                <a:solidFill>
                  <a:srgbClr val="FAF0E6"/>
                </a:solidFill>
                <a:effectLst/>
                <a:latin typeface="Arial" panose="020B0604020202020204" pitchFamily="34" charset="0"/>
                <a:cs typeface="Arial" panose="020B0604020202020204" pitchFamily="34" charset="0"/>
              </a:rPr>
              <a:t>Students can create accounts by providing essential information such as their unique Student ID, first name, last name, email address, and a secure password. This ensures that only authorized users can access their academic data.</a:t>
            </a:r>
          </a:p>
          <a:p>
            <a:pPr marL="0" indent="0">
              <a:lnSpc>
                <a:spcPct val="170000"/>
              </a:lnSpc>
              <a:buNone/>
            </a:pPr>
            <a:r>
              <a:rPr lang="en-US" b="1" i="0" dirty="0">
                <a:solidFill>
                  <a:srgbClr val="FAF0E6"/>
                </a:solidFill>
                <a:effectLst/>
                <a:latin typeface="Arial" panose="020B0604020202020204" pitchFamily="34" charset="0"/>
                <a:cs typeface="Arial" panose="020B0604020202020204" pitchFamily="34" charset="0"/>
              </a:rPr>
              <a:t>Course Management: </a:t>
            </a:r>
            <a:r>
              <a:rPr lang="en-US" i="0" dirty="0">
                <a:solidFill>
                  <a:srgbClr val="FAF0E6"/>
                </a:solidFill>
                <a:effectLst/>
                <a:latin typeface="Arial" panose="020B0604020202020204" pitchFamily="34" charset="0"/>
                <a:cs typeface="Arial" panose="020B0604020202020204" pitchFamily="34" charset="0"/>
              </a:rPr>
              <a:t>Faculty and administrators can add and manage course information, including course names, course codes, credit hours, and the semester in which the course is offered. This feature allows for easy organization and tracking of academic programs.</a:t>
            </a:r>
            <a:endParaRPr lang="en-US" dirty="0">
              <a:solidFill>
                <a:srgbClr val="FAF0E6"/>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C5D8C9BF-FEF2-44CC-9FE0-0B07B8B69328}"/>
              </a:ext>
            </a:extLst>
          </p:cNvPr>
          <p:cNvSpPr>
            <a:spLocks noGrp="1"/>
          </p:cNvSpPr>
          <p:nvPr>
            <p:ph type="title"/>
          </p:nvPr>
        </p:nvSpPr>
        <p:spPr>
          <a:xfrm>
            <a:off x="486228" y="204333"/>
            <a:ext cx="10515600" cy="505732"/>
          </a:xfrm>
        </p:spPr>
        <p:txBody>
          <a:bodyPr>
            <a:normAutofit fontScale="90000"/>
          </a:bodyPr>
          <a:lstStyle/>
          <a:p>
            <a:r>
              <a:rPr lang="en-US" i="0" dirty="0">
                <a:solidFill>
                  <a:srgbClr val="8CABFF"/>
                </a:solidFill>
                <a:effectLst/>
                <a:latin typeface="Arial Black" panose="020B0A04020102020204" pitchFamily="34" charset="0"/>
              </a:rPr>
              <a:t>Key Features:</a:t>
            </a:r>
            <a:endParaRPr lang="en-US" dirty="0">
              <a:solidFill>
                <a:srgbClr val="8CABFF"/>
              </a:solidFill>
              <a:latin typeface="Arial Black" panose="020B0A04020102020204" pitchFamily="34" charset="0"/>
            </a:endParaRPr>
          </a:p>
        </p:txBody>
      </p:sp>
    </p:spTree>
    <p:extLst>
      <p:ext uri="{BB962C8B-B14F-4D97-AF65-F5344CB8AC3E}">
        <p14:creationId xmlns:p14="http://schemas.microsoft.com/office/powerpoint/2010/main" val="18891217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EC572F-08B5-4791-8CD2-499FA2447592}"/>
              </a:ext>
            </a:extLst>
          </p:cNvPr>
          <p:cNvSpPr/>
          <p:nvPr/>
        </p:nvSpPr>
        <p:spPr>
          <a:xfrm>
            <a:off x="0" y="0"/>
            <a:ext cx="12293600" cy="6858000"/>
          </a:xfrm>
          <a:prstGeom prst="rect">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C97E401-9CDE-480A-83E7-AA74F1CE6946}"/>
              </a:ext>
            </a:extLst>
          </p:cNvPr>
          <p:cNvSpPr>
            <a:spLocks noGrp="1"/>
          </p:cNvSpPr>
          <p:nvPr>
            <p:ph idx="1"/>
          </p:nvPr>
        </p:nvSpPr>
        <p:spPr>
          <a:xfrm>
            <a:off x="486228" y="856342"/>
            <a:ext cx="11321143" cy="5349649"/>
          </a:xfrm>
        </p:spPr>
        <p:txBody>
          <a:bodyPr anchor="t">
            <a:normAutofit/>
          </a:bodyPr>
          <a:lstStyle/>
          <a:p>
            <a:pPr marL="0" indent="0">
              <a:lnSpc>
                <a:spcPct val="150000"/>
              </a:lnSpc>
              <a:buNone/>
            </a:pPr>
            <a:r>
              <a:rPr lang="en-US" sz="2400" b="1" i="0" dirty="0">
                <a:solidFill>
                  <a:srgbClr val="FAF0E6"/>
                </a:solidFill>
                <a:effectLst/>
                <a:latin typeface="Arial" panose="020B0604020202020204" pitchFamily="34" charset="0"/>
                <a:cs typeface="Arial" panose="020B0604020202020204" pitchFamily="34" charset="0"/>
              </a:rPr>
              <a:t>Enrollment and Grading: </a:t>
            </a:r>
            <a:r>
              <a:rPr lang="en-US" sz="2400" i="0" dirty="0">
                <a:solidFill>
                  <a:srgbClr val="FAF0E6"/>
                </a:solidFill>
                <a:effectLst/>
                <a:latin typeface="Arial" panose="020B0604020202020204" pitchFamily="34" charset="0"/>
                <a:cs typeface="Arial" panose="020B0604020202020204" pitchFamily="34" charset="0"/>
              </a:rPr>
              <a:t>The system enables students to enroll in courses for specific semesters, and instructors can record and update grades for each enrolled student. The grading system supports various grading methods, including letter grades and numerical scores</a:t>
            </a:r>
            <a:r>
              <a:rPr lang="en-US" sz="2400" b="1" i="0" dirty="0">
                <a:solidFill>
                  <a:srgbClr val="FAF0E6"/>
                </a:solidFill>
                <a:effectLst/>
                <a:latin typeface="Arial" panose="020B0604020202020204" pitchFamily="34" charset="0"/>
                <a:cs typeface="Arial" panose="020B0604020202020204" pitchFamily="34" charset="0"/>
              </a:rPr>
              <a:t>.</a:t>
            </a:r>
          </a:p>
          <a:p>
            <a:pPr marL="0" indent="0">
              <a:lnSpc>
                <a:spcPct val="150000"/>
              </a:lnSpc>
              <a:buNone/>
            </a:pPr>
            <a:r>
              <a:rPr lang="en-US" sz="2400" b="1" i="0" dirty="0">
                <a:solidFill>
                  <a:srgbClr val="FAF0E6"/>
                </a:solidFill>
                <a:effectLst/>
                <a:latin typeface="Arial" panose="020B0604020202020204" pitchFamily="34" charset="0"/>
                <a:cs typeface="Arial" panose="020B0604020202020204" pitchFamily="34" charset="0"/>
              </a:rPr>
              <a:t>Semester Selection: </a:t>
            </a:r>
            <a:r>
              <a:rPr lang="en-US" sz="2400" i="0" dirty="0">
                <a:solidFill>
                  <a:srgbClr val="FAF0E6"/>
                </a:solidFill>
                <a:effectLst/>
                <a:latin typeface="Arial" panose="020B0604020202020204" pitchFamily="34" charset="0"/>
                <a:cs typeface="Arial" panose="020B0604020202020204" pitchFamily="34" charset="0"/>
              </a:rPr>
              <a:t>Students can choose a specific semester when searching for their grades. This functionality ensures that students can access their grades from previous semesters, making it convenient for academic planning and performance assessment.</a:t>
            </a:r>
            <a:endParaRPr lang="en-US" sz="2400" dirty="0">
              <a:solidFill>
                <a:srgbClr val="FAF0E6"/>
              </a:solidFill>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C5D8C9BF-FEF2-44CC-9FE0-0B07B8B69328}"/>
              </a:ext>
            </a:extLst>
          </p:cNvPr>
          <p:cNvSpPr>
            <a:spLocks noGrp="1"/>
          </p:cNvSpPr>
          <p:nvPr>
            <p:ph type="title"/>
          </p:nvPr>
        </p:nvSpPr>
        <p:spPr>
          <a:xfrm>
            <a:off x="486228" y="204333"/>
            <a:ext cx="10515600" cy="505732"/>
          </a:xfrm>
        </p:spPr>
        <p:txBody>
          <a:bodyPr>
            <a:normAutofit fontScale="90000"/>
          </a:bodyPr>
          <a:lstStyle/>
          <a:p>
            <a:r>
              <a:rPr lang="en-US" i="0" dirty="0">
                <a:solidFill>
                  <a:srgbClr val="8CABFF"/>
                </a:solidFill>
                <a:effectLst/>
                <a:latin typeface="Arial Black" panose="020B0A04020102020204" pitchFamily="34" charset="0"/>
              </a:rPr>
              <a:t>Key Features:</a:t>
            </a:r>
            <a:endParaRPr lang="en-US" dirty="0">
              <a:solidFill>
                <a:srgbClr val="8CABFF"/>
              </a:solidFill>
              <a:latin typeface="Arial Black" panose="020B0A04020102020204" pitchFamily="34" charset="0"/>
            </a:endParaRPr>
          </a:p>
        </p:txBody>
      </p:sp>
    </p:spTree>
    <p:extLst>
      <p:ext uri="{BB962C8B-B14F-4D97-AF65-F5344CB8AC3E}">
        <p14:creationId xmlns:p14="http://schemas.microsoft.com/office/powerpoint/2010/main" val="9231986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217DDB1-161E-406D-BC48-0FCABB9DCA59}"/>
              </a:ext>
            </a:extLst>
          </p:cNvPr>
          <p:cNvSpPr/>
          <p:nvPr/>
        </p:nvSpPr>
        <p:spPr>
          <a:xfrm>
            <a:off x="0" y="945697"/>
            <a:ext cx="12192000" cy="5912303"/>
          </a:xfrm>
          <a:prstGeom prst="rect">
            <a:avLst/>
          </a:prstGeom>
          <a:solidFill>
            <a:srgbClr val="FAF0E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C1CC6C8-F2B3-440D-9DEF-8A1E049668A4}"/>
              </a:ext>
            </a:extLst>
          </p:cNvPr>
          <p:cNvSpPr/>
          <p:nvPr/>
        </p:nvSpPr>
        <p:spPr>
          <a:xfrm>
            <a:off x="0" y="-215446"/>
            <a:ext cx="12192000" cy="1161143"/>
          </a:xfrm>
          <a:prstGeom prst="rect">
            <a:avLst/>
          </a:prstGeom>
          <a:solidFill>
            <a:srgbClr val="352F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44598-FEC0-4A93-A3BE-24E4712D8B2D}"/>
              </a:ext>
            </a:extLst>
          </p:cNvPr>
          <p:cNvSpPr>
            <a:spLocks noGrp="1"/>
          </p:cNvSpPr>
          <p:nvPr>
            <p:ph type="title"/>
          </p:nvPr>
        </p:nvSpPr>
        <p:spPr>
          <a:xfrm>
            <a:off x="838200" y="68716"/>
            <a:ext cx="10515600" cy="592817"/>
          </a:xfrm>
        </p:spPr>
        <p:txBody>
          <a:bodyPr>
            <a:normAutofit fontScale="90000"/>
          </a:bodyPr>
          <a:lstStyle/>
          <a:p>
            <a:pPr algn="ctr"/>
            <a:r>
              <a:rPr lang="en-US" sz="4000" dirty="0">
                <a:solidFill>
                  <a:srgbClr val="8CABFF"/>
                </a:solidFill>
                <a:latin typeface="Arial" panose="020B0604020202020204" pitchFamily="34" charset="0"/>
                <a:cs typeface="Arial" panose="020B0604020202020204" pitchFamily="34" charset="0"/>
              </a:rPr>
              <a:t>Entities and Attributes</a:t>
            </a:r>
          </a:p>
        </p:txBody>
      </p:sp>
      <p:sp>
        <p:nvSpPr>
          <p:cNvPr id="8" name="Rectangle: Rounded Corners 7">
            <a:extLst>
              <a:ext uri="{FF2B5EF4-FFF2-40B4-BE49-F238E27FC236}">
                <a16:creationId xmlns:a16="http://schemas.microsoft.com/office/drawing/2014/main" id="{AA6B9423-EBE4-4FC4-887F-6EE02335F843}"/>
              </a:ext>
            </a:extLst>
          </p:cNvPr>
          <p:cNvSpPr/>
          <p:nvPr/>
        </p:nvSpPr>
        <p:spPr>
          <a:xfrm>
            <a:off x="522514" y="1651469"/>
            <a:ext cx="3410857" cy="4281715"/>
          </a:xfrm>
          <a:prstGeom prst="roundRect">
            <a:avLst/>
          </a:prstGeom>
          <a:solidFill>
            <a:srgbClr val="352F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FCE93707-8A71-4759-B323-14890FC0D6AA}"/>
              </a:ext>
            </a:extLst>
          </p:cNvPr>
          <p:cNvSpPr/>
          <p:nvPr/>
        </p:nvSpPr>
        <p:spPr>
          <a:xfrm>
            <a:off x="522514" y="1651469"/>
            <a:ext cx="3410857" cy="1190172"/>
          </a:xfrm>
          <a:prstGeom prst="roundRect">
            <a:avLst>
              <a:gd name="adj" fmla="val 43148"/>
            </a:avLst>
          </a:prstGeom>
          <a:solidFill>
            <a:srgbClr val="5C5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3BEF3BC-677D-4616-A926-541D6B601FDC}"/>
              </a:ext>
            </a:extLst>
          </p:cNvPr>
          <p:cNvSpPr txBox="1"/>
          <p:nvPr/>
        </p:nvSpPr>
        <p:spPr>
          <a:xfrm>
            <a:off x="333828" y="2232041"/>
            <a:ext cx="3831772" cy="3693319"/>
          </a:xfrm>
          <a:prstGeom prst="rect">
            <a:avLst/>
          </a:prstGeom>
          <a:noFill/>
        </p:spPr>
        <p:txBody>
          <a:bodyPr wrap="square" rtlCol="0">
            <a:spAutoFit/>
          </a:bodyPr>
          <a:lstStyle/>
          <a:p>
            <a:pPr algn="ctr"/>
            <a:r>
              <a:rPr lang="en-US" b="1" dirty="0">
                <a:solidFill>
                  <a:srgbClr val="FAF0E6"/>
                </a:solidFill>
                <a:latin typeface="Arial" panose="020B0604020202020204" pitchFamily="34" charset="0"/>
                <a:cs typeface="Arial" panose="020B0604020202020204" pitchFamily="34" charset="0"/>
              </a:rPr>
              <a:t>STUDENT</a:t>
            </a:r>
          </a:p>
          <a:p>
            <a:pPr algn="ctr"/>
            <a:endParaRPr lang="en-US" b="1" dirty="0">
              <a:solidFill>
                <a:srgbClr val="FAF0E6"/>
              </a:solidFill>
              <a:latin typeface="Arial" panose="020B0604020202020204" pitchFamily="34" charset="0"/>
              <a:cs typeface="Arial" panose="020B0604020202020204" pitchFamily="34" charset="0"/>
            </a:endParaRPr>
          </a:p>
          <a:p>
            <a:pPr algn="ctr"/>
            <a:endParaRPr lang="en-US" dirty="0">
              <a:solidFill>
                <a:srgbClr val="FAF0E6"/>
              </a:solidFill>
              <a:latin typeface="Arial" panose="020B0604020202020204" pitchFamily="34" charset="0"/>
              <a:cs typeface="Arial" panose="020B0604020202020204" pitchFamily="34" charset="0"/>
            </a:endParaRPr>
          </a:p>
          <a:p>
            <a:pPr algn="ctr">
              <a:lnSpc>
                <a:spcPct val="150000"/>
              </a:lnSpc>
            </a:pPr>
            <a:r>
              <a:rPr lang="en-US" dirty="0">
                <a:solidFill>
                  <a:srgbClr val="FAF0E6"/>
                </a:solidFill>
                <a:latin typeface="Arial" panose="020B0604020202020204" pitchFamily="34" charset="0"/>
                <a:cs typeface="Arial" panose="020B0604020202020204" pitchFamily="34" charset="0"/>
              </a:rPr>
              <a:t>Student ID (PK)</a:t>
            </a:r>
          </a:p>
          <a:p>
            <a:pPr algn="ctr">
              <a:lnSpc>
                <a:spcPct val="150000"/>
              </a:lnSpc>
            </a:pPr>
            <a:r>
              <a:rPr lang="en-US" dirty="0">
                <a:solidFill>
                  <a:srgbClr val="FAF0E6"/>
                </a:solidFill>
                <a:latin typeface="Arial" panose="020B0604020202020204" pitchFamily="34" charset="0"/>
                <a:cs typeface="Arial" panose="020B0604020202020204" pitchFamily="34" charset="0"/>
              </a:rPr>
              <a:t>First Name</a:t>
            </a:r>
          </a:p>
          <a:p>
            <a:pPr algn="ctr">
              <a:lnSpc>
                <a:spcPct val="150000"/>
              </a:lnSpc>
            </a:pPr>
            <a:r>
              <a:rPr lang="en-US" dirty="0">
                <a:solidFill>
                  <a:srgbClr val="FAF0E6"/>
                </a:solidFill>
                <a:latin typeface="Arial" panose="020B0604020202020204" pitchFamily="34" charset="0"/>
                <a:cs typeface="Arial" panose="020B0604020202020204" pitchFamily="34" charset="0"/>
              </a:rPr>
              <a:t>Last Name</a:t>
            </a:r>
          </a:p>
          <a:p>
            <a:pPr algn="ctr">
              <a:lnSpc>
                <a:spcPct val="150000"/>
              </a:lnSpc>
            </a:pPr>
            <a:r>
              <a:rPr lang="en-US" dirty="0">
                <a:solidFill>
                  <a:srgbClr val="FAF0E6"/>
                </a:solidFill>
                <a:latin typeface="Arial" panose="020B0604020202020204" pitchFamily="34" charset="0"/>
                <a:cs typeface="Arial" panose="020B0604020202020204" pitchFamily="34" charset="0"/>
              </a:rPr>
              <a:t>Email</a:t>
            </a:r>
          </a:p>
          <a:p>
            <a:pPr algn="ctr">
              <a:lnSpc>
                <a:spcPct val="150000"/>
              </a:lnSpc>
            </a:pPr>
            <a:r>
              <a:rPr lang="en-US" dirty="0">
                <a:solidFill>
                  <a:srgbClr val="FAF0E6"/>
                </a:solidFill>
                <a:latin typeface="Arial" panose="020B0604020202020204" pitchFamily="34" charset="0"/>
                <a:cs typeface="Arial" panose="020B0604020202020204" pitchFamily="34" charset="0"/>
              </a:rPr>
              <a:t>Password</a:t>
            </a:r>
          </a:p>
          <a:p>
            <a:pPr algn="ctr">
              <a:lnSpc>
                <a:spcPct val="150000"/>
              </a:lnSpc>
            </a:pPr>
            <a:r>
              <a:rPr lang="en-US" dirty="0">
                <a:solidFill>
                  <a:srgbClr val="FAF0E6"/>
                </a:solidFill>
                <a:latin typeface="Arial" panose="020B0604020202020204" pitchFamily="34" charset="0"/>
                <a:cs typeface="Arial" panose="020B0604020202020204" pitchFamily="34" charset="0"/>
              </a:rPr>
              <a:t>Registration date</a:t>
            </a:r>
          </a:p>
          <a:p>
            <a:pPr algn="ctr"/>
            <a:endParaRPr lang="en-US" dirty="0">
              <a:solidFill>
                <a:srgbClr val="FAF0E6"/>
              </a:solidFill>
              <a:latin typeface="Arial" panose="020B0604020202020204" pitchFamily="34" charset="0"/>
              <a:cs typeface="Arial" panose="020B0604020202020204" pitchFamily="34" charset="0"/>
            </a:endParaRPr>
          </a:p>
        </p:txBody>
      </p:sp>
      <p:sp>
        <p:nvSpPr>
          <p:cNvPr id="10" name="Rectangle: Rounded Corners 9">
            <a:extLst>
              <a:ext uri="{FF2B5EF4-FFF2-40B4-BE49-F238E27FC236}">
                <a16:creationId xmlns:a16="http://schemas.microsoft.com/office/drawing/2014/main" id="{2E589BCC-9918-4ACE-8C5C-A2B58B693FCA}"/>
              </a:ext>
            </a:extLst>
          </p:cNvPr>
          <p:cNvSpPr/>
          <p:nvPr/>
        </p:nvSpPr>
        <p:spPr>
          <a:xfrm>
            <a:off x="4332516" y="1651469"/>
            <a:ext cx="3410857" cy="4281715"/>
          </a:xfrm>
          <a:prstGeom prst="roundRect">
            <a:avLst/>
          </a:prstGeom>
          <a:solidFill>
            <a:srgbClr val="352F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6C7DFB6-F19A-47E1-AA07-CC1CD62BE67F}"/>
              </a:ext>
            </a:extLst>
          </p:cNvPr>
          <p:cNvSpPr/>
          <p:nvPr/>
        </p:nvSpPr>
        <p:spPr>
          <a:xfrm>
            <a:off x="4332516" y="1651469"/>
            <a:ext cx="3410857" cy="1190172"/>
          </a:xfrm>
          <a:prstGeom prst="roundRect">
            <a:avLst>
              <a:gd name="adj" fmla="val 43148"/>
            </a:avLst>
          </a:prstGeom>
          <a:solidFill>
            <a:srgbClr val="5C5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39014E2-D18D-48B8-9D23-FC96B22079C0}"/>
              </a:ext>
            </a:extLst>
          </p:cNvPr>
          <p:cNvSpPr txBox="1"/>
          <p:nvPr/>
        </p:nvSpPr>
        <p:spPr>
          <a:xfrm>
            <a:off x="4114798" y="2232041"/>
            <a:ext cx="3962403" cy="3416320"/>
          </a:xfrm>
          <a:prstGeom prst="rect">
            <a:avLst/>
          </a:prstGeom>
          <a:noFill/>
        </p:spPr>
        <p:txBody>
          <a:bodyPr wrap="square" rtlCol="0">
            <a:spAutoFit/>
          </a:bodyPr>
          <a:lstStyle/>
          <a:p>
            <a:pPr algn="ctr"/>
            <a:r>
              <a:rPr lang="en-US" b="1" dirty="0">
                <a:solidFill>
                  <a:srgbClr val="FAF0E6"/>
                </a:solidFill>
                <a:latin typeface="Arial" panose="020B0604020202020204" pitchFamily="34" charset="0"/>
                <a:cs typeface="Arial" panose="020B0604020202020204" pitchFamily="34" charset="0"/>
              </a:rPr>
              <a:t>GRADE</a:t>
            </a:r>
          </a:p>
          <a:p>
            <a:pPr algn="ctr"/>
            <a:endParaRPr lang="en-US" dirty="0">
              <a:solidFill>
                <a:srgbClr val="FAF0E6"/>
              </a:solidFill>
              <a:latin typeface="Arial" panose="020B0604020202020204" pitchFamily="34" charset="0"/>
              <a:cs typeface="Arial" panose="020B0604020202020204" pitchFamily="34" charset="0"/>
            </a:endParaRPr>
          </a:p>
          <a:p>
            <a:pPr algn="ctr">
              <a:lnSpc>
                <a:spcPct val="150000"/>
              </a:lnSpc>
            </a:pPr>
            <a:endParaRPr lang="en-US" dirty="0">
              <a:solidFill>
                <a:srgbClr val="FAF0E6"/>
              </a:solidFill>
              <a:latin typeface="Arial" panose="020B0604020202020204" pitchFamily="34" charset="0"/>
              <a:cs typeface="Arial" panose="020B0604020202020204" pitchFamily="34" charset="0"/>
            </a:endParaRPr>
          </a:p>
          <a:p>
            <a:pPr algn="ctr">
              <a:lnSpc>
                <a:spcPct val="150000"/>
              </a:lnSpc>
            </a:pPr>
            <a:r>
              <a:rPr lang="en-US" dirty="0">
                <a:solidFill>
                  <a:srgbClr val="FAF0E6"/>
                </a:solidFill>
                <a:latin typeface="Arial" panose="020B0604020202020204" pitchFamily="34" charset="0"/>
                <a:cs typeface="Arial" panose="020B0604020202020204" pitchFamily="34" charset="0"/>
              </a:rPr>
              <a:t>Student ID (FK)</a:t>
            </a:r>
          </a:p>
          <a:p>
            <a:pPr algn="ctr">
              <a:lnSpc>
                <a:spcPct val="150000"/>
              </a:lnSpc>
            </a:pPr>
            <a:r>
              <a:rPr lang="en-US" dirty="0">
                <a:solidFill>
                  <a:srgbClr val="FAF0E6"/>
                </a:solidFill>
                <a:latin typeface="Arial" panose="020B0604020202020204" pitchFamily="34" charset="0"/>
                <a:cs typeface="Arial" panose="020B0604020202020204" pitchFamily="34" charset="0"/>
              </a:rPr>
              <a:t>Course Code (FK)</a:t>
            </a:r>
          </a:p>
          <a:p>
            <a:pPr algn="ctr">
              <a:lnSpc>
                <a:spcPct val="150000"/>
              </a:lnSpc>
            </a:pPr>
            <a:r>
              <a:rPr lang="en-US" dirty="0">
                <a:solidFill>
                  <a:srgbClr val="FAF0E6"/>
                </a:solidFill>
                <a:latin typeface="Arial" panose="020B0604020202020204" pitchFamily="34" charset="0"/>
                <a:cs typeface="Arial" panose="020B0604020202020204" pitchFamily="34" charset="0"/>
              </a:rPr>
              <a:t>Semester/Year</a:t>
            </a:r>
          </a:p>
          <a:p>
            <a:pPr algn="ctr">
              <a:lnSpc>
                <a:spcPct val="150000"/>
              </a:lnSpc>
            </a:pPr>
            <a:r>
              <a:rPr lang="en-US" dirty="0">
                <a:solidFill>
                  <a:srgbClr val="FAF0E6"/>
                </a:solidFill>
                <a:latin typeface="Arial" panose="020B0604020202020204" pitchFamily="34" charset="0"/>
                <a:cs typeface="Arial" panose="020B0604020202020204" pitchFamily="34" charset="0"/>
              </a:rPr>
              <a:t>Grade</a:t>
            </a:r>
          </a:p>
          <a:p>
            <a:pPr algn="ctr">
              <a:lnSpc>
                <a:spcPct val="150000"/>
              </a:lnSpc>
            </a:pPr>
            <a:r>
              <a:rPr lang="en-US" dirty="0">
                <a:solidFill>
                  <a:srgbClr val="FAF0E6"/>
                </a:solidFill>
                <a:latin typeface="Arial" panose="020B0604020202020204" pitchFamily="34" charset="0"/>
                <a:cs typeface="Arial" panose="020B0604020202020204" pitchFamily="34" charset="0"/>
              </a:rPr>
              <a:t>GPA</a:t>
            </a:r>
          </a:p>
          <a:p>
            <a:pPr algn="ctr"/>
            <a:endParaRPr lang="en-US" dirty="0">
              <a:solidFill>
                <a:srgbClr val="FAF0E6"/>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B94C9EDE-C91B-4604-90CB-3DEDFA15136A}"/>
              </a:ext>
            </a:extLst>
          </p:cNvPr>
          <p:cNvSpPr/>
          <p:nvPr/>
        </p:nvSpPr>
        <p:spPr>
          <a:xfrm>
            <a:off x="8331204" y="1651469"/>
            <a:ext cx="3410857" cy="4281715"/>
          </a:xfrm>
          <a:prstGeom prst="roundRect">
            <a:avLst/>
          </a:prstGeom>
          <a:solidFill>
            <a:srgbClr val="352F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A420F6FF-0595-45C3-A2E8-ADEC99E0D1B7}"/>
              </a:ext>
            </a:extLst>
          </p:cNvPr>
          <p:cNvSpPr/>
          <p:nvPr/>
        </p:nvSpPr>
        <p:spPr>
          <a:xfrm>
            <a:off x="8331204" y="1651469"/>
            <a:ext cx="3410857" cy="1190172"/>
          </a:xfrm>
          <a:prstGeom prst="roundRect">
            <a:avLst>
              <a:gd name="adj" fmla="val 43148"/>
            </a:avLst>
          </a:prstGeom>
          <a:solidFill>
            <a:srgbClr val="5C54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D36D7AC8-909B-490E-B7BD-FDC4B63ED1AB}"/>
              </a:ext>
            </a:extLst>
          </p:cNvPr>
          <p:cNvSpPr txBox="1"/>
          <p:nvPr/>
        </p:nvSpPr>
        <p:spPr>
          <a:xfrm>
            <a:off x="8142518" y="2232041"/>
            <a:ext cx="3831772" cy="2862322"/>
          </a:xfrm>
          <a:prstGeom prst="rect">
            <a:avLst/>
          </a:prstGeom>
          <a:noFill/>
        </p:spPr>
        <p:txBody>
          <a:bodyPr wrap="square" rtlCol="0">
            <a:spAutoFit/>
          </a:bodyPr>
          <a:lstStyle/>
          <a:p>
            <a:pPr algn="ctr"/>
            <a:r>
              <a:rPr lang="en-US" b="1" dirty="0">
                <a:solidFill>
                  <a:srgbClr val="FAF0E6"/>
                </a:solidFill>
                <a:latin typeface="Arial" panose="020B0604020202020204" pitchFamily="34" charset="0"/>
                <a:cs typeface="Arial" panose="020B0604020202020204" pitchFamily="34" charset="0"/>
              </a:rPr>
              <a:t>COURSE</a:t>
            </a:r>
          </a:p>
          <a:p>
            <a:pPr algn="ctr"/>
            <a:endParaRPr lang="en-US" b="1" dirty="0">
              <a:solidFill>
                <a:srgbClr val="FAF0E6"/>
              </a:solidFill>
              <a:latin typeface="Arial" panose="020B0604020202020204" pitchFamily="34" charset="0"/>
              <a:cs typeface="Arial" panose="020B0604020202020204" pitchFamily="34" charset="0"/>
            </a:endParaRPr>
          </a:p>
          <a:p>
            <a:pPr algn="ctr"/>
            <a:endParaRPr lang="en-US" dirty="0">
              <a:solidFill>
                <a:srgbClr val="FAF0E6"/>
              </a:solidFill>
              <a:latin typeface="Arial" panose="020B0604020202020204" pitchFamily="34" charset="0"/>
              <a:cs typeface="Arial" panose="020B0604020202020204" pitchFamily="34" charset="0"/>
            </a:endParaRPr>
          </a:p>
          <a:p>
            <a:pPr algn="ctr">
              <a:lnSpc>
                <a:spcPct val="150000"/>
              </a:lnSpc>
            </a:pPr>
            <a:r>
              <a:rPr lang="en-US" dirty="0">
                <a:solidFill>
                  <a:srgbClr val="FAF0E6"/>
                </a:solidFill>
                <a:latin typeface="Arial" panose="020B0604020202020204" pitchFamily="34" charset="0"/>
                <a:cs typeface="Arial" panose="020B0604020202020204" pitchFamily="34" charset="0"/>
              </a:rPr>
              <a:t>Course Code (PK)</a:t>
            </a:r>
          </a:p>
          <a:p>
            <a:pPr algn="ctr">
              <a:lnSpc>
                <a:spcPct val="150000"/>
              </a:lnSpc>
            </a:pPr>
            <a:r>
              <a:rPr lang="en-US" dirty="0">
                <a:solidFill>
                  <a:srgbClr val="FAF0E6"/>
                </a:solidFill>
                <a:latin typeface="Arial" panose="020B0604020202020204" pitchFamily="34" charset="0"/>
                <a:cs typeface="Arial" panose="020B0604020202020204" pitchFamily="34" charset="0"/>
              </a:rPr>
              <a:t>Course Name</a:t>
            </a:r>
          </a:p>
          <a:p>
            <a:pPr algn="ctr">
              <a:lnSpc>
                <a:spcPct val="150000"/>
              </a:lnSpc>
            </a:pPr>
            <a:r>
              <a:rPr lang="en-US" dirty="0">
                <a:solidFill>
                  <a:srgbClr val="FAF0E6"/>
                </a:solidFill>
                <a:latin typeface="Arial" panose="020B0604020202020204" pitchFamily="34" charset="0"/>
                <a:cs typeface="Arial" panose="020B0604020202020204" pitchFamily="34" charset="0"/>
              </a:rPr>
              <a:t>Credit Hours</a:t>
            </a:r>
          </a:p>
          <a:p>
            <a:pPr algn="ctr">
              <a:lnSpc>
                <a:spcPct val="150000"/>
              </a:lnSpc>
            </a:pPr>
            <a:r>
              <a:rPr lang="en-US" dirty="0">
                <a:solidFill>
                  <a:srgbClr val="FAF0E6"/>
                </a:solidFill>
                <a:latin typeface="Arial" panose="020B0604020202020204" pitchFamily="34" charset="0"/>
                <a:cs typeface="Arial" panose="020B0604020202020204" pitchFamily="34" charset="0"/>
              </a:rPr>
              <a:t>Instructor</a:t>
            </a:r>
          </a:p>
          <a:p>
            <a:pPr algn="ctr"/>
            <a:endParaRPr lang="en-US" dirty="0">
              <a:solidFill>
                <a:srgbClr val="FAF0E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1316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a:extLst>
              <a:ext uri="{FF2B5EF4-FFF2-40B4-BE49-F238E27FC236}">
                <a16:creationId xmlns:a16="http://schemas.microsoft.com/office/drawing/2014/main" id="{BB70773F-A945-4DD0-AF63-8E4E828943B4}"/>
              </a:ext>
            </a:extLst>
          </p:cNvPr>
          <p:cNvSpPr/>
          <p:nvPr/>
        </p:nvSpPr>
        <p:spPr>
          <a:xfrm>
            <a:off x="0" y="0"/>
            <a:ext cx="12192000" cy="6858000"/>
          </a:xfrm>
          <a:prstGeom prst="rect">
            <a:avLst/>
          </a:prstGeom>
          <a:solidFill>
            <a:srgbClr val="FAF0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cxnSp>
        <p:nvCxnSpPr>
          <p:cNvPr id="10" name="Straight Connector 9">
            <a:extLst>
              <a:ext uri="{FF2B5EF4-FFF2-40B4-BE49-F238E27FC236}">
                <a16:creationId xmlns:a16="http://schemas.microsoft.com/office/drawing/2014/main" id="{B2108FF6-F505-4CEC-969B-D3894DEFE7E9}"/>
              </a:ext>
            </a:extLst>
          </p:cNvPr>
          <p:cNvCxnSpPr/>
          <p:nvPr/>
        </p:nvCxnSpPr>
        <p:spPr>
          <a:xfrm flipV="1">
            <a:off x="3092421" y="967744"/>
            <a:ext cx="391886" cy="1068250"/>
          </a:xfrm>
          <a:prstGeom prst="line">
            <a:avLst/>
          </a:prstGeom>
        </p:spPr>
        <p:style>
          <a:lnRef idx="1">
            <a:schemeClr val="dk1"/>
          </a:lnRef>
          <a:fillRef idx="0">
            <a:schemeClr val="dk1"/>
          </a:fillRef>
          <a:effectRef idx="0">
            <a:schemeClr val="dk1"/>
          </a:effectRef>
          <a:fontRef idx="minor">
            <a:schemeClr val="tx1"/>
          </a:fontRef>
        </p:style>
      </p:cxnSp>
      <p:cxnSp>
        <p:nvCxnSpPr>
          <p:cNvPr id="40" name="Connector: Elbow 39">
            <a:extLst>
              <a:ext uri="{FF2B5EF4-FFF2-40B4-BE49-F238E27FC236}">
                <a16:creationId xmlns:a16="http://schemas.microsoft.com/office/drawing/2014/main" id="{0758C12E-7FF9-49F8-9DAF-A495D728DBE5}"/>
              </a:ext>
            </a:extLst>
          </p:cNvPr>
          <p:cNvCxnSpPr>
            <a:cxnSpLocks/>
            <a:stCxn id="34" idx="2"/>
          </p:cNvCxnSpPr>
          <p:nvPr/>
        </p:nvCxnSpPr>
        <p:spPr>
          <a:xfrm rot="5400000">
            <a:off x="7637579" y="1414574"/>
            <a:ext cx="844650" cy="270089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EC1C54FC-EAE0-47E4-8117-2DFE2A05C7EA}"/>
              </a:ext>
            </a:extLst>
          </p:cNvPr>
          <p:cNvCxnSpPr>
            <a:cxnSpLocks/>
            <a:stCxn id="3" idx="1"/>
            <a:endCxn id="20" idx="4"/>
          </p:cNvCxnSpPr>
          <p:nvPr/>
        </p:nvCxnSpPr>
        <p:spPr>
          <a:xfrm flipH="1" flipV="1">
            <a:off x="856152" y="1362297"/>
            <a:ext cx="1155349" cy="884515"/>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C83ED3E-2CDD-4CA1-98C6-77D714CE8E18}"/>
              </a:ext>
            </a:extLst>
          </p:cNvPr>
          <p:cNvCxnSpPr>
            <a:cxnSpLocks/>
            <a:endCxn id="17" idx="4"/>
          </p:cNvCxnSpPr>
          <p:nvPr/>
        </p:nvCxnSpPr>
        <p:spPr>
          <a:xfrm flipV="1">
            <a:off x="3403692" y="1916072"/>
            <a:ext cx="938231" cy="32711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10F4D10-C816-4149-AD40-06B5D6F9D20E}"/>
              </a:ext>
            </a:extLst>
          </p:cNvPr>
          <p:cNvCxnSpPr>
            <a:cxnSpLocks/>
            <a:endCxn id="8" idx="4"/>
          </p:cNvCxnSpPr>
          <p:nvPr/>
        </p:nvCxnSpPr>
        <p:spPr>
          <a:xfrm flipH="1" flipV="1">
            <a:off x="2107364" y="677901"/>
            <a:ext cx="569560" cy="1350474"/>
          </a:xfrm>
          <a:prstGeom prst="line">
            <a:avLst/>
          </a:prstGeom>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02AA06EE-3EBD-4B6C-9391-657F99BBF0B4}"/>
              </a:ext>
            </a:extLst>
          </p:cNvPr>
          <p:cNvSpPr>
            <a:spLocks noGrp="1"/>
          </p:cNvSpPr>
          <p:nvPr>
            <p:ph type="title"/>
          </p:nvPr>
        </p:nvSpPr>
        <p:spPr>
          <a:xfrm>
            <a:off x="838200" y="365126"/>
            <a:ext cx="10515600" cy="578304"/>
          </a:xfrm>
        </p:spPr>
        <p:txBody>
          <a:bodyPr>
            <a:normAutofit fontScale="90000"/>
          </a:bodyPr>
          <a:lstStyle/>
          <a:p>
            <a:pPr algn="ctr"/>
            <a:r>
              <a:rPr lang="en-US" dirty="0">
                <a:solidFill>
                  <a:srgbClr val="5C5470"/>
                </a:solidFill>
                <a:latin typeface="Arial" panose="020B0604020202020204" pitchFamily="34" charset="0"/>
                <a:cs typeface="Arial" panose="020B0604020202020204" pitchFamily="34" charset="0"/>
              </a:rPr>
              <a:t>ER-Diagram</a:t>
            </a:r>
          </a:p>
        </p:txBody>
      </p:sp>
      <p:sp>
        <p:nvSpPr>
          <p:cNvPr id="3" name="Rectangle 2">
            <a:extLst>
              <a:ext uri="{FF2B5EF4-FFF2-40B4-BE49-F238E27FC236}">
                <a16:creationId xmlns:a16="http://schemas.microsoft.com/office/drawing/2014/main" id="{4CF8E835-A5DC-4E9F-99A4-244A4D4B8CF1}"/>
              </a:ext>
            </a:extLst>
          </p:cNvPr>
          <p:cNvSpPr/>
          <p:nvPr/>
        </p:nvSpPr>
        <p:spPr>
          <a:xfrm>
            <a:off x="2011501" y="2011680"/>
            <a:ext cx="1423852" cy="470263"/>
          </a:xfrm>
          <a:prstGeom prst="rect">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AF0E6"/>
                </a:solidFill>
                <a:latin typeface="Arial" panose="020B0604020202020204" pitchFamily="34" charset="0"/>
                <a:cs typeface="Arial" panose="020B0604020202020204" pitchFamily="34" charset="0"/>
              </a:rPr>
              <a:t>STUDENT</a:t>
            </a:r>
          </a:p>
        </p:txBody>
      </p:sp>
      <p:sp>
        <p:nvSpPr>
          <p:cNvPr id="8" name="Oval 7">
            <a:extLst>
              <a:ext uri="{FF2B5EF4-FFF2-40B4-BE49-F238E27FC236}">
                <a16:creationId xmlns:a16="http://schemas.microsoft.com/office/drawing/2014/main" id="{4E385CA6-3A95-4770-B737-D89E973715B0}"/>
              </a:ext>
            </a:extLst>
          </p:cNvPr>
          <p:cNvSpPr/>
          <p:nvPr/>
        </p:nvSpPr>
        <p:spPr>
          <a:xfrm>
            <a:off x="1480347" y="173529"/>
            <a:ext cx="1254034" cy="504372"/>
          </a:xfrm>
          <a:prstGeom prst="ellipse">
            <a:avLst/>
          </a:prstGeom>
          <a:solidFill>
            <a:srgbClr val="352F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solidFill>
                  <a:srgbClr val="FAF0E6"/>
                </a:solidFill>
                <a:latin typeface="Arial" panose="020B0604020202020204" pitchFamily="34" charset="0"/>
                <a:cs typeface="Arial" panose="020B0604020202020204" pitchFamily="34" charset="0"/>
              </a:rPr>
              <a:t>stud_id</a:t>
            </a:r>
          </a:p>
        </p:txBody>
      </p:sp>
      <p:sp>
        <p:nvSpPr>
          <p:cNvPr id="14" name="Oval 13">
            <a:extLst>
              <a:ext uri="{FF2B5EF4-FFF2-40B4-BE49-F238E27FC236}">
                <a16:creationId xmlns:a16="http://schemas.microsoft.com/office/drawing/2014/main" id="{11C6D8BD-DDB0-49DE-A2B6-85871026568F}"/>
              </a:ext>
            </a:extLst>
          </p:cNvPr>
          <p:cNvSpPr/>
          <p:nvPr/>
        </p:nvSpPr>
        <p:spPr>
          <a:xfrm>
            <a:off x="2731045" y="532497"/>
            <a:ext cx="1554480" cy="504372"/>
          </a:xfrm>
          <a:prstGeom prst="ellipse">
            <a:avLst/>
          </a:prstGeom>
          <a:solidFill>
            <a:srgbClr val="352F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AF0E6"/>
                </a:solidFill>
                <a:latin typeface="Arial" panose="020B0604020202020204" pitchFamily="34" charset="0"/>
                <a:cs typeface="Arial" panose="020B0604020202020204" pitchFamily="34" charset="0"/>
              </a:rPr>
              <a:t>first_name</a:t>
            </a:r>
          </a:p>
        </p:txBody>
      </p:sp>
      <p:sp>
        <p:nvSpPr>
          <p:cNvPr id="17" name="Oval 16">
            <a:extLst>
              <a:ext uri="{FF2B5EF4-FFF2-40B4-BE49-F238E27FC236}">
                <a16:creationId xmlns:a16="http://schemas.microsoft.com/office/drawing/2014/main" id="{01BE419B-3807-4E17-85E5-8E46B523E8B1}"/>
              </a:ext>
            </a:extLst>
          </p:cNvPr>
          <p:cNvSpPr/>
          <p:nvPr/>
        </p:nvSpPr>
        <p:spPr>
          <a:xfrm rot="2719696">
            <a:off x="3744024" y="1486588"/>
            <a:ext cx="1554480" cy="504372"/>
          </a:xfrm>
          <a:prstGeom prst="ellipse">
            <a:avLst/>
          </a:prstGeom>
          <a:solidFill>
            <a:srgbClr val="352F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AF0E6"/>
                </a:solidFill>
                <a:latin typeface="Arial" panose="020B0604020202020204" pitchFamily="34" charset="0"/>
                <a:cs typeface="Arial" panose="020B0604020202020204" pitchFamily="34" charset="0"/>
              </a:rPr>
              <a:t>last_name</a:t>
            </a:r>
          </a:p>
        </p:txBody>
      </p:sp>
      <p:sp>
        <p:nvSpPr>
          <p:cNvPr id="20" name="Oval 19">
            <a:extLst>
              <a:ext uri="{FF2B5EF4-FFF2-40B4-BE49-F238E27FC236}">
                <a16:creationId xmlns:a16="http://schemas.microsoft.com/office/drawing/2014/main" id="{B6A899A2-93A1-4B66-A248-A8D13E94F303}"/>
              </a:ext>
            </a:extLst>
          </p:cNvPr>
          <p:cNvSpPr/>
          <p:nvPr/>
        </p:nvSpPr>
        <p:spPr>
          <a:xfrm rot="17746635">
            <a:off x="-466809" y="1000442"/>
            <a:ext cx="2191740" cy="504372"/>
          </a:xfrm>
          <a:prstGeom prst="ellipse">
            <a:avLst/>
          </a:prstGeom>
          <a:solidFill>
            <a:srgbClr val="352F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AF0E6"/>
                </a:solidFill>
                <a:latin typeface="Arial" panose="020B0604020202020204" pitchFamily="34" charset="0"/>
                <a:cs typeface="Arial" panose="020B0604020202020204" pitchFamily="34" charset="0"/>
              </a:rPr>
              <a:t>registration_date</a:t>
            </a:r>
          </a:p>
        </p:txBody>
      </p:sp>
      <p:cxnSp>
        <p:nvCxnSpPr>
          <p:cNvPr id="27" name="Connector: Elbow 26">
            <a:extLst>
              <a:ext uri="{FF2B5EF4-FFF2-40B4-BE49-F238E27FC236}">
                <a16:creationId xmlns:a16="http://schemas.microsoft.com/office/drawing/2014/main" id="{337CBA73-F729-4D73-837D-30D4AA989C00}"/>
              </a:ext>
            </a:extLst>
          </p:cNvPr>
          <p:cNvCxnSpPr>
            <a:cxnSpLocks/>
            <a:stCxn id="28" idx="1"/>
            <a:endCxn id="3" idx="2"/>
          </p:cNvCxnSpPr>
          <p:nvPr/>
        </p:nvCxnSpPr>
        <p:spPr>
          <a:xfrm rot="10800000">
            <a:off x="2723427" y="2481943"/>
            <a:ext cx="2481820" cy="70055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28" name="Diamond 27">
            <a:extLst>
              <a:ext uri="{FF2B5EF4-FFF2-40B4-BE49-F238E27FC236}">
                <a16:creationId xmlns:a16="http://schemas.microsoft.com/office/drawing/2014/main" id="{C5A7C6D9-DF42-443C-885E-608BB23C7BF8}"/>
              </a:ext>
            </a:extLst>
          </p:cNvPr>
          <p:cNvSpPr/>
          <p:nvPr/>
        </p:nvSpPr>
        <p:spPr>
          <a:xfrm>
            <a:off x="5205247" y="2293495"/>
            <a:ext cx="1781505" cy="1778000"/>
          </a:xfrm>
          <a:prstGeom prst="diamond">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enrolls</a:t>
            </a:r>
          </a:p>
        </p:txBody>
      </p:sp>
      <p:cxnSp>
        <p:nvCxnSpPr>
          <p:cNvPr id="31" name="Straight Connector 30">
            <a:extLst>
              <a:ext uri="{FF2B5EF4-FFF2-40B4-BE49-F238E27FC236}">
                <a16:creationId xmlns:a16="http://schemas.microsoft.com/office/drawing/2014/main" id="{DF672322-4742-4646-BD4E-4F48BE929324}"/>
              </a:ext>
            </a:extLst>
          </p:cNvPr>
          <p:cNvCxnSpPr>
            <a:cxnSpLocks/>
            <a:stCxn id="34" idx="1"/>
            <a:endCxn id="39" idx="4"/>
          </p:cNvCxnSpPr>
          <p:nvPr/>
        </p:nvCxnSpPr>
        <p:spPr>
          <a:xfrm flipH="1" flipV="1">
            <a:off x="8168661" y="1721824"/>
            <a:ext cx="471542" cy="38574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B35BCA8-5D63-4A22-87E7-3C9F14F67EC8}"/>
              </a:ext>
            </a:extLst>
          </p:cNvPr>
          <p:cNvCxnSpPr>
            <a:cxnSpLocks/>
          </p:cNvCxnSpPr>
          <p:nvPr/>
        </p:nvCxnSpPr>
        <p:spPr>
          <a:xfrm flipV="1">
            <a:off x="10179623" y="1485698"/>
            <a:ext cx="515983" cy="53412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1C6FCC3-3C11-48F5-884A-F9E443D9FB00}"/>
              </a:ext>
            </a:extLst>
          </p:cNvPr>
          <p:cNvCxnSpPr>
            <a:cxnSpLocks/>
            <a:endCxn id="36" idx="4"/>
          </p:cNvCxnSpPr>
          <p:nvPr/>
        </p:nvCxnSpPr>
        <p:spPr>
          <a:xfrm flipH="1" flipV="1">
            <a:off x="8441424" y="937305"/>
            <a:ext cx="740010" cy="924482"/>
          </a:xfrm>
          <a:prstGeom prst="line">
            <a:avLst/>
          </a:prstGeom>
        </p:spPr>
        <p:style>
          <a:lnRef idx="1">
            <a:schemeClr val="dk1"/>
          </a:lnRef>
          <a:fillRef idx="0">
            <a:schemeClr val="dk1"/>
          </a:fillRef>
          <a:effectRef idx="0">
            <a:schemeClr val="dk1"/>
          </a:effectRef>
          <a:fontRef idx="minor">
            <a:schemeClr val="tx1"/>
          </a:fontRef>
        </p:style>
      </p:cxnSp>
      <p:sp>
        <p:nvSpPr>
          <p:cNvPr id="34" name="Rectangle 33">
            <a:extLst>
              <a:ext uri="{FF2B5EF4-FFF2-40B4-BE49-F238E27FC236}">
                <a16:creationId xmlns:a16="http://schemas.microsoft.com/office/drawing/2014/main" id="{4E4121BC-2983-4EA2-B8E2-02EB29C0E363}"/>
              </a:ext>
            </a:extLst>
          </p:cNvPr>
          <p:cNvSpPr/>
          <p:nvPr/>
        </p:nvSpPr>
        <p:spPr>
          <a:xfrm>
            <a:off x="8640203" y="1872433"/>
            <a:ext cx="1540296" cy="470263"/>
          </a:xfrm>
          <a:prstGeom prst="rect">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FAF0E6"/>
                </a:solidFill>
                <a:latin typeface="Arial" panose="020B0604020202020204" pitchFamily="34" charset="0"/>
                <a:cs typeface="Arial" panose="020B0604020202020204" pitchFamily="34" charset="0"/>
              </a:rPr>
              <a:t>COURSE</a:t>
            </a:r>
          </a:p>
        </p:txBody>
      </p:sp>
      <p:cxnSp>
        <p:nvCxnSpPr>
          <p:cNvPr id="35" name="Straight Connector 34">
            <a:extLst>
              <a:ext uri="{FF2B5EF4-FFF2-40B4-BE49-F238E27FC236}">
                <a16:creationId xmlns:a16="http://schemas.microsoft.com/office/drawing/2014/main" id="{C33ABDB1-DABC-4BD8-9A40-C264701DD63F}"/>
              </a:ext>
            </a:extLst>
          </p:cNvPr>
          <p:cNvCxnSpPr>
            <a:cxnSpLocks/>
            <a:endCxn id="37" idx="4"/>
          </p:cNvCxnSpPr>
          <p:nvPr/>
        </p:nvCxnSpPr>
        <p:spPr>
          <a:xfrm flipV="1">
            <a:off x="9789559" y="804184"/>
            <a:ext cx="149811" cy="1109438"/>
          </a:xfrm>
          <a:prstGeom prst="line">
            <a:avLst/>
          </a:prstGeom>
        </p:spPr>
        <p:style>
          <a:lnRef idx="1">
            <a:schemeClr val="dk1"/>
          </a:lnRef>
          <a:fillRef idx="0">
            <a:schemeClr val="dk1"/>
          </a:fillRef>
          <a:effectRef idx="0">
            <a:schemeClr val="dk1"/>
          </a:effectRef>
          <a:fontRef idx="minor">
            <a:schemeClr val="tx1"/>
          </a:fontRef>
        </p:style>
      </p:cxnSp>
      <p:sp>
        <p:nvSpPr>
          <p:cNvPr id="36" name="Oval 35">
            <a:extLst>
              <a:ext uri="{FF2B5EF4-FFF2-40B4-BE49-F238E27FC236}">
                <a16:creationId xmlns:a16="http://schemas.microsoft.com/office/drawing/2014/main" id="{2523BB8F-845C-4CBA-AF37-FCE1D0BD9BA3}"/>
              </a:ext>
            </a:extLst>
          </p:cNvPr>
          <p:cNvSpPr/>
          <p:nvPr/>
        </p:nvSpPr>
        <p:spPr>
          <a:xfrm rot="19866111">
            <a:off x="7259320" y="464335"/>
            <a:ext cx="2120467" cy="504372"/>
          </a:xfrm>
          <a:prstGeom prst="ellipse">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u="sng" dirty="0">
                <a:solidFill>
                  <a:srgbClr val="FAF0E6"/>
                </a:solidFill>
                <a:latin typeface="Arial" panose="020B0604020202020204" pitchFamily="34" charset="0"/>
                <a:cs typeface="Arial" panose="020B0604020202020204" pitchFamily="34" charset="0"/>
              </a:rPr>
              <a:t>course_code</a:t>
            </a:r>
          </a:p>
        </p:txBody>
      </p:sp>
      <p:sp>
        <p:nvSpPr>
          <p:cNvPr id="37" name="Oval 36">
            <a:extLst>
              <a:ext uri="{FF2B5EF4-FFF2-40B4-BE49-F238E27FC236}">
                <a16:creationId xmlns:a16="http://schemas.microsoft.com/office/drawing/2014/main" id="{948FBA49-58F6-4D03-9F2D-44316CC6D59A}"/>
              </a:ext>
            </a:extLst>
          </p:cNvPr>
          <p:cNvSpPr/>
          <p:nvPr/>
        </p:nvSpPr>
        <p:spPr>
          <a:xfrm>
            <a:off x="9012319" y="299812"/>
            <a:ext cx="1854102" cy="504372"/>
          </a:xfrm>
          <a:prstGeom prst="ellipse">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AF0E6"/>
                </a:solidFill>
                <a:latin typeface="Arial" panose="020B0604020202020204" pitchFamily="34" charset="0"/>
                <a:cs typeface="Arial" panose="020B0604020202020204" pitchFamily="34" charset="0"/>
              </a:rPr>
              <a:t>course_name</a:t>
            </a:r>
          </a:p>
        </p:txBody>
      </p:sp>
      <p:sp>
        <p:nvSpPr>
          <p:cNvPr id="38" name="Oval 37">
            <a:extLst>
              <a:ext uri="{FF2B5EF4-FFF2-40B4-BE49-F238E27FC236}">
                <a16:creationId xmlns:a16="http://schemas.microsoft.com/office/drawing/2014/main" id="{4086F7AF-CBB0-40EB-BBE4-735B354B818F}"/>
              </a:ext>
            </a:extLst>
          </p:cNvPr>
          <p:cNvSpPr/>
          <p:nvPr/>
        </p:nvSpPr>
        <p:spPr>
          <a:xfrm rot="2719696">
            <a:off x="10053049" y="1233512"/>
            <a:ext cx="1773190" cy="504372"/>
          </a:xfrm>
          <a:prstGeom prst="ellipse">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AF0E6"/>
                </a:solidFill>
                <a:latin typeface="Arial" panose="020B0604020202020204" pitchFamily="34" charset="0"/>
                <a:cs typeface="Arial" panose="020B0604020202020204" pitchFamily="34" charset="0"/>
              </a:rPr>
              <a:t>Credit_hour</a:t>
            </a:r>
          </a:p>
        </p:txBody>
      </p:sp>
      <p:sp>
        <p:nvSpPr>
          <p:cNvPr id="39" name="Oval 38">
            <a:extLst>
              <a:ext uri="{FF2B5EF4-FFF2-40B4-BE49-F238E27FC236}">
                <a16:creationId xmlns:a16="http://schemas.microsoft.com/office/drawing/2014/main" id="{5554F302-97A4-47EC-A11C-B87BAA895011}"/>
              </a:ext>
            </a:extLst>
          </p:cNvPr>
          <p:cNvSpPr/>
          <p:nvPr/>
        </p:nvSpPr>
        <p:spPr>
          <a:xfrm rot="19464482">
            <a:off x="7255096" y="1264565"/>
            <a:ext cx="1533581" cy="504372"/>
          </a:xfrm>
          <a:prstGeom prst="ellipse">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AF0E6"/>
                </a:solidFill>
                <a:latin typeface="Arial" panose="020B0604020202020204" pitchFamily="34" charset="0"/>
                <a:cs typeface="Arial" panose="020B0604020202020204" pitchFamily="34" charset="0"/>
              </a:rPr>
              <a:t>instructor</a:t>
            </a:r>
          </a:p>
        </p:txBody>
      </p:sp>
      <p:cxnSp>
        <p:nvCxnSpPr>
          <p:cNvPr id="62" name="Connector: Elbow 61">
            <a:extLst>
              <a:ext uri="{FF2B5EF4-FFF2-40B4-BE49-F238E27FC236}">
                <a16:creationId xmlns:a16="http://schemas.microsoft.com/office/drawing/2014/main" id="{2B451D94-F993-409F-9061-7536ED93D44B}"/>
              </a:ext>
            </a:extLst>
          </p:cNvPr>
          <p:cNvCxnSpPr>
            <a:cxnSpLocks/>
            <a:stCxn id="34" idx="3"/>
            <a:endCxn id="96" idx="0"/>
          </p:cNvCxnSpPr>
          <p:nvPr/>
        </p:nvCxnSpPr>
        <p:spPr>
          <a:xfrm>
            <a:off x="10180499" y="2107565"/>
            <a:ext cx="527377" cy="78983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CE2486C9-8415-4956-9D91-C87B738555F0}"/>
              </a:ext>
            </a:extLst>
          </p:cNvPr>
          <p:cNvCxnSpPr>
            <a:cxnSpLocks/>
            <a:stCxn id="66" idx="1"/>
            <a:endCxn id="71" idx="4"/>
          </p:cNvCxnSpPr>
          <p:nvPr/>
        </p:nvCxnSpPr>
        <p:spPr>
          <a:xfrm flipH="1">
            <a:off x="7956874" y="5065900"/>
            <a:ext cx="1162996" cy="54079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20F00B14-578C-4DE3-93AC-CF5476A15B4F}"/>
              </a:ext>
            </a:extLst>
          </p:cNvPr>
          <p:cNvCxnSpPr>
            <a:cxnSpLocks/>
            <a:endCxn id="70" idx="0"/>
          </p:cNvCxnSpPr>
          <p:nvPr/>
        </p:nvCxnSpPr>
        <p:spPr>
          <a:xfrm>
            <a:off x="10659290" y="4978159"/>
            <a:ext cx="616066" cy="675458"/>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B217AADD-F640-4D50-BEE7-01D5CF22CB1A}"/>
              </a:ext>
            </a:extLst>
          </p:cNvPr>
          <p:cNvCxnSpPr>
            <a:cxnSpLocks/>
            <a:endCxn id="68" idx="7"/>
          </p:cNvCxnSpPr>
          <p:nvPr/>
        </p:nvCxnSpPr>
        <p:spPr>
          <a:xfrm flipH="1">
            <a:off x="9323834" y="5296709"/>
            <a:ext cx="251077" cy="975525"/>
          </a:xfrm>
          <a:prstGeom prst="line">
            <a:avLst/>
          </a:prstGeom>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587F3327-84B9-4D3B-84DA-6FF4D17970B1}"/>
              </a:ext>
            </a:extLst>
          </p:cNvPr>
          <p:cNvSpPr/>
          <p:nvPr/>
        </p:nvSpPr>
        <p:spPr>
          <a:xfrm>
            <a:off x="9119870" y="4830768"/>
            <a:ext cx="1540296" cy="470263"/>
          </a:xfrm>
          <a:prstGeom prst="rect">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rgbClr val="FAF0E6"/>
                </a:solidFill>
                <a:latin typeface="Arial" panose="020B0604020202020204" pitchFamily="34" charset="0"/>
                <a:cs typeface="Arial" panose="020B0604020202020204" pitchFamily="34" charset="0"/>
              </a:rPr>
              <a:t>GRADE</a:t>
            </a:r>
          </a:p>
        </p:txBody>
      </p:sp>
      <p:cxnSp>
        <p:nvCxnSpPr>
          <p:cNvPr id="67" name="Straight Connector 66">
            <a:extLst>
              <a:ext uri="{FF2B5EF4-FFF2-40B4-BE49-F238E27FC236}">
                <a16:creationId xmlns:a16="http://schemas.microsoft.com/office/drawing/2014/main" id="{923CD642-8846-43EA-8E39-D3055C9440DF}"/>
              </a:ext>
            </a:extLst>
          </p:cNvPr>
          <p:cNvCxnSpPr>
            <a:cxnSpLocks/>
            <a:stCxn id="66" idx="2"/>
            <a:endCxn id="69" idx="0"/>
          </p:cNvCxnSpPr>
          <p:nvPr/>
        </p:nvCxnSpPr>
        <p:spPr>
          <a:xfrm>
            <a:off x="9890018" y="5301031"/>
            <a:ext cx="403673" cy="889174"/>
          </a:xfrm>
          <a:prstGeom prst="line">
            <a:avLst/>
          </a:prstGeom>
        </p:spPr>
        <p:style>
          <a:lnRef idx="1">
            <a:schemeClr val="dk1"/>
          </a:lnRef>
          <a:fillRef idx="0">
            <a:schemeClr val="dk1"/>
          </a:fillRef>
          <a:effectRef idx="0">
            <a:schemeClr val="dk1"/>
          </a:effectRef>
          <a:fontRef idx="minor">
            <a:schemeClr val="tx1"/>
          </a:fontRef>
        </p:style>
      </p:cxnSp>
      <p:sp>
        <p:nvSpPr>
          <p:cNvPr id="68" name="Oval 67">
            <a:extLst>
              <a:ext uri="{FF2B5EF4-FFF2-40B4-BE49-F238E27FC236}">
                <a16:creationId xmlns:a16="http://schemas.microsoft.com/office/drawing/2014/main" id="{CE475115-BACB-4E7B-94B8-AEFA4DE90FF4}"/>
              </a:ext>
            </a:extLst>
          </p:cNvPr>
          <p:cNvSpPr/>
          <p:nvPr/>
        </p:nvSpPr>
        <p:spPr>
          <a:xfrm rot="467956">
            <a:off x="8233352" y="6136554"/>
            <a:ext cx="1254034" cy="504372"/>
          </a:xfrm>
          <a:prstGeom prst="ellipse">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AF0E6"/>
                </a:solidFill>
                <a:latin typeface="Arial" panose="020B0604020202020204" pitchFamily="34" charset="0"/>
                <a:cs typeface="Arial" panose="020B0604020202020204" pitchFamily="34" charset="0"/>
              </a:rPr>
              <a:t>grade</a:t>
            </a:r>
            <a:endParaRPr lang="en-US" sz="1100" dirty="0">
              <a:solidFill>
                <a:srgbClr val="FAF0E6"/>
              </a:solidFill>
              <a:latin typeface="Arial" panose="020B0604020202020204" pitchFamily="34" charset="0"/>
              <a:cs typeface="Arial" panose="020B0604020202020204" pitchFamily="34" charset="0"/>
            </a:endParaRPr>
          </a:p>
        </p:txBody>
      </p:sp>
      <p:sp>
        <p:nvSpPr>
          <p:cNvPr id="69" name="Oval 68">
            <a:extLst>
              <a:ext uri="{FF2B5EF4-FFF2-40B4-BE49-F238E27FC236}">
                <a16:creationId xmlns:a16="http://schemas.microsoft.com/office/drawing/2014/main" id="{73233C45-A479-4223-92BE-5BFC45779E78}"/>
              </a:ext>
            </a:extLst>
          </p:cNvPr>
          <p:cNvSpPr/>
          <p:nvPr/>
        </p:nvSpPr>
        <p:spPr>
          <a:xfrm>
            <a:off x="9507634" y="6190205"/>
            <a:ext cx="1572113" cy="504372"/>
          </a:xfrm>
          <a:prstGeom prst="ellipse">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AF0E6"/>
                </a:solidFill>
                <a:latin typeface="Arial" panose="020B0604020202020204" pitchFamily="34" charset="0"/>
                <a:cs typeface="Arial" panose="020B0604020202020204" pitchFamily="34" charset="0"/>
              </a:rPr>
              <a:t>semester</a:t>
            </a:r>
            <a:endParaRPr lang="en-US" sz="1100" dirty="0">
              <a:solidFill>
                <a:srgbClr val="FAF0E6"/>
              </a:solidFill>
              <a:latin typeface="Arial" panose="020B0604020202020204" pitchFamily="34" charset="0"/>
              <a:cs typeface="Arial" panose="020B0604020202020204" pitchFamily="34" charset="0"/>
            </a:endParaRPr>
          </a:p>
        </p:txBody>
      </p:sp>
      <p:sp>
        <p:nvSpPr>
          <p:cNvPr id="70" name="Oval 69">
            <a:extLst>
              <a:ext uri="{FF2B5EF4-FFF2-40B4-BE49-F238E27FC236}">
                <a16:creationId xmlns:a16="http://schemas.microsoft.com/office/drawing/2014/main" id="{6AF72D75-246F-441C-B406-A9F62536E4D7}"/>
              </a:ext>
            </a:extLst>
          </p:cNvPr>
          <p:cNvSpPr/>
          <p:nvPr/>
        </p:nvSpPr>
        <p:spPr>
          <a:xfrm rot="21383015">
            <a:off x="10404668" y="5653115"/>
            <a:ext cx="1773190" cy="504372"/>
          </a:xfrm>
          <a:prstGeom prst="ellipse">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rgbClr val="FAF0E6"/>
                </a:solidFill>
                <a:latin typeface="Arial" panose="020B0604020202020204" pitchFamily="34" charset="0"/>
                <a:cs typeface="Arial" panose="020B0604020202020204" pitchFamily="34" charset="0"/>
              </a:rPr>
              <a:t>grade_id</a:t>
            </a:r>
          </a:p>
        </p:txBody>
      </p:sp>
      <p:sp>
        <p:nvSpPr>
          <p:cNvPr id="71" name="Oval 70">
            <a:extLst>
              <a:ext uri="{FF2B5EF4-FFF2-40B4-BE49-F238E27FC236}">
                <a16:creationId xmlns:a16="http://schemas.microsoft.com/office/drawing/2014/main" id="{B82CDC0A-AF56-4E13-A0CC-A29E242BD1F4}"/>
              </a:ext>
            </a:extLst>
          </p:cNvPr>
          <p:cNvSpPr/>
          <p:nvPr/>
        </p:nvSpPr>
        <p:spPr>
          <a:xfrm rot="3264482">
            <a:off x="7395156" y="5207732"/>
            <a:ext cx="1533581" cy="504372"/>
          </a:xfrm>
          <a:prstGeom prst="ellipse">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AF0E6"/>
                </a:solidFill>
                <a:latin typeface="Arial" panose="020B0604020202020204" pitchFamily="34" charset="0"/>
                <a:cs typeface="Arial" panose="020B0604020202020204" pitchFamily="34" charset="0"/>
              </a:rPr>
              <a:t>GPA</a:t>
            </a:r>
            <a:endParaRPr lang="en-US" sz="1300" dirty="0">
              <a:solidFill>
                <a:srgbClr val="FAF0E6"/>
              </a:solidFill>
              <a:latin typeface="Arial" panose="020B0604020202020204" pitchFamily="34" charset="0"/>
              <a:cs typeface="Arial" panose="020B0604020202020204" pitchFamily="34" charset="0"/>
            </a:endParaRPr>
          </a:p>
        </p:txBody>
      </p:sp>
      <p:sp>
        <p:nvSpPr>
          <p:cNvPr id="96" name="Diamond 95">
            <a:extLst>
              <a:ext uri="{FF2B5EF4-FFF2-40B4-BE49-F238E27FC236}">
                <a16:creationId xmlns:a16="http://schemas.microsoft.com/office/drawing/2014/main" id="{D6BE2D5D-BF54-433D-8A78-69D722798235}"/>
              </a:ext>
            </a:extLst>
          </p:cNvPr>
          <p:cNvSpPr/>
          <p:nvPr/>
        </p:nvSpPr>
        <p:spPr>
          <a:xfrm>
            <a:off x="9817123" y="2897400"/>
            <a:ext cx="1781505" cy="1396780"/>
          </a:xfrm>
          <a:prstGeom prst="diamond">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graded</a:t>
            </a:r>
          </a:p>
        </p:txBody>
      </p:sp>
      <p:cxnSp>
        <p:nvCxnSpPr>
          <p:cNvPr id="101" name="Connector: Elbow 100">
            <a:extLst>
              <a:ext uri="{FF2B5EF4-FFF2-40B4-BE49-F238E27FC236}">
                <a16:creationId xmlns:a16="http://schemas.microsoft.com/office/drawing/2014/main" id="{BDFF8989-3CD0-41D1-B302-D8B3EA069E6B}"/>
              </a:ext>
            </a:extLst>
          </p:cNvPr>
          <p:cNvCxnSpPr>
            <a:cxnSpLocks/>
            <a:stCxn id="96" idx="2"/>
            <a:endCxn id="66" idx="0"/>
          </p:cNvCxnSpPr>
          <p:nvPr/>
        </p:nvCxnSpPr>
        <p:spPr>
          <a:xfrm rot="5400000">
            <a:off x="10030653" y="4153545"/>
            <a:ext cx="536588" cy="817858"/>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09394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4A3A2F3-BF19-4076-BFA2-2108DFD5C429}"/>
              </a:ext>
            </a:extLst>
          </p:cNvPr>
          <p:cNvSpPr/>
          <p:nvPr/>
        </p:nvSpPr>
        <p:spPr>
          <a:xfrm>
            <a:off x="0" y="1"/>
            <a:ext cx="12192000" cy="6858000"/>
          </a:xfrm>
          <a:prstGeom prst="rect">
            <a:avLst/>
          </a:prstGeom>
          <a:solidFill>
            <a:srgbClr val="352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CF52E2-F0EE-4A85-9729-4D9CF14EC2A8}"/>
              </a:ext>
            </a:extLst>
          </p:cNvPr>
          <p:cNvSpPr>
            <a:spLocks noGrp="1"/>
          </p:cNvSpPr>
          <p:nvPr>
            <p:ph type="title"/>
          </p:nvPr>
        </p:nvSpPr>
        <p:spPr>
          <a:xfrm>
            <a:off x="5232944" y="48307"/>
            <a:ext cx="10515600" cy="505731"/>
          </a:xfrm>
        </p:spPr>
        <p:txBody>
          <a:bodyPr>
            <a:noAutofit/>
          </a:bodyPr>
          <a:lstStyle/>
          <a:p>
            <a:pPr algn="ctr"/>
            <a:r>
              <a:rPr lang="en-US" sz="2000" dirty="0">
                <a:solidFill>
                  <a:srgbClr val="8CABFF"/>
                </a:solidFill>
                <a:latin typeface="Arial" panose="020B0604020202020204" pitchFamily="34" charset="0"/>
                <a:cs typeface="Arial" panose="020B0604020202020204" pitchFamily="34" charset="0"/>
              </a:rPr>
              <a:t>Relational Data Model</a:t>
            </a:r>
          </a:p>
        </p:txBody>
      </p:sp>
      <p:graphicFrame>
        <p:nvGraphicFramePr>
          <p:cNvPr id="6" name="Table 6">
            <a:extLst>
              <a:ext uri="{FF2B5EF4-FFF2-40B4-BE49-F238E27FC236}">
                <a16:creationId xmlns:a16="http://schemas.microsoft.com/office/drawing/2014/main" id="{CF4AC1C7-0CB3-455B-AA25-0FF66A4849C2}"/>
              </a:ext>
            </a:extLst>
          </p:cNvPr>
          <p:cNvGraphicFramePr>
            <a:graphicFrameLocks noGrp="1"/>
          </p:cNvGraphicFramePr>
          <p:nvPr>
            <p:extLst>
              <p:ext uri="{D42A27DB-BD31-4B8C-83A1-F6EECF244321}">
                <p14:modId xmlns:p14="http://schemas.microsoft.com/office/powerpoint/2010/main" val="1822914705"/>
              </p:ext>
            </p:extLst>
          </p:nvPr>
        </p:nvGraphicFramePr>
        <p:xfrm>
          <a:off x="517978" y="602344"/>
          <a:ext cx="9429932" cy="725714"/>
        </p:xfrm>
        <a:graphic>
          <a:graphicData uri="http://schemas.openxmlformats.org/drawingml/2006/table">
            <a:tbl>
              <a:tblPr firstRow="1" bandRow="1">
                <a:tableStyleId>{5C22544A-7EE6-4342-B048-85BDC9FD1C3A}</a:tableStyleId>
              </a:tblPr>
              <a:tblGrid>
                <a:gridCol w="1660913">
                  <a:extLst>
                    <a:ext uri="{9D8B030D-6E8A-4147-A177-3AD203B41FA5}">
                      <a16:colId xmlns:a16="http://schemas.microsoft.com/office/drawing/2014/main" val="1700124144"/>
                    </a:ext>
                  </a:extLst>
                </a:gridCol>
                <a:gridCol w="1423638">
                  <a:extLst>
                    <a:ext uri="{9D8B030D-6E8A-4147-A177-3AD203B41FA5}">
                      <a16:colId xmlns:a16="http://schemas.microsoft.com/office/drawing/2014/main" val="2239253100"/>
                    </a:ext>
                  </a:extLst>
                </a:gridCol>
                <a:gridCol w="1457535">
                  <a:extLst>
                    <a:ext uri="{9D8B030D-6E8A-4147-A177-3AD203B41FA5}">
                      <a16:colId xmlns:a16="http://schemas.microsoft.com/office/drawing/2014/main" val="1358965117"/>
                    </a:ext>
                  </a:extLst>
                </a:gridCol>
                <a:gridCol w="1596183">
                  <a:extLst>
                    <a:ext uri="{9D8B030D-6E8A-4147-A177-3AD203B41FA5}">
                      <a16:colId xmlns:a16="http://schemas.microsoft.com/office/drawing/2014/main" val="2910351560"/>
                    </a:ext>
                  </a:extLst>
                </a:gridCol>
                <a:gridCol w="1371423">
                  <a:extLst>
                    <a:ext uri="{9D8B030D-6E8A-4147-A177-3AD203B41FA5}">
                      <a16:colId xmlns:a16="http://schemas.microsoft.com/office/drawing/2014/main" val="1798922000"/>
                    </a:ext>
                  </a:extLst>
                </a:gridCol>
                <a:gridCol w="1920240">
                  <a:extLst>
                    <a:ext uri="{9D8B030D-6E8A-4147-A177-3AD203B41FA5}">
                      <a16:colId xmlns:a16="http://schemas.microsoft.com/office/drawing/2014/main" val="1808223038"/>
                    </a:ext>
                  </a:extLst>
                </a:gridCol>
              </a:tblGrid>
              <a:tr h="725714">
                <a:tc>
                  <a:txBody>
                    <a:bodyPr/>
                    <a:lstStyle/>
                    <a:p>
                      <a:pPr algn="ctr"/>
                      <a:r>
                        <a:rPr lang="en-US" sz="1600" u="sng" dirty="0">
                          <a:solidFill>
                            <a:srgbClr val="5C5470"/>
                          </a:solidFill>
                          <a:latin typeface="Arial" panose="020B0604020202020204" pitchFamily="34" charset="0"/>
                          <a:cs typeface="Arial" panose="020B0604020202020204" pitchFamily="34" charset="0"/>
                        </a:rPr>
                        <a:t>Student_id</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first_name</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last_name</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email</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password</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b="1" dirty="0">
                          <a:solidFill>
                            <a:srgbClr val="5C5470"/>
                          </a:solidFill>
                          <a:latin typeface="Arial" panose="020B0604020202020204" pitchFamily="34" charset="0"/>
                          <a:cs typeface="Arial" panose="020B0604020202020204" pitchFamily="34" charset="0"/>
                        </a:rPr>
                        <a:t>registration_date</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extLst>
                  <a:ext uri="{0D108BD9-81ED-4DB2-BD59-A6C34878D82A}">
                    <a16:rowId xmlns:a16="http://schemas.microsoft.com/office/drawing/2014/main" val="1052253132"/>
                  </a:ext>
                </a:extLst>
              </a:tr>
            </a:tbl>
          </a:graphicData>
        </a:graphic>
      </p:graphicFrame>
      <p:graphicFrame>
        <p:nvGraphicFramePr>
          <p:cNvPr id="8" name="Table 6">
            <a:extLst>
              <a:ext uri="{FF2B5EF4-FFF2-40B4-BE49-F238E27FC236}">
                <a16:creationId xmlns:a16="http://schemas.microsoft.com/office/drawing/2014/main" id="{89B2F7CA-4F57-4C28-BC38-DB400A9CEFEF}"/>
              </a:ext>
            </a:extLst>
          </p:cNvPr>
          <p:cNvGraphicFramePr>
            <a:graphicFrameLocks noGrp="1"/>
          </p:cNvGraphicFramePr>
          <p:nvPr>
            <p:extLst>
              <p:ext uri="{D42A27DB-BD31-4B8C-83A1-F6EECF244321}">
                <p14:modId xmlns:p14="http://schemas.microsoft.com/office/powerpoint/2010/main" val="2117377550"/>
              </p:ext>
            </p:extLst>
          </p:nvPr>
        </p:nvGraphicFramePr>
        <p:xfrm>
          <a:off x="517978" y="1665668"/>
          <a:ext cx="7801894" cy="725714"/>
        </p:xfrm>
        <a:graphic>
          <a:graphicData uri="http://schemas.openxmlformats.org/drawingml/2006/table">
            <a:tbl>
              <a:tblPr firstRow="1" bandRow="1">
                <a:tableStyleId>{5C22544A-7EE6-4342-B048-85BDC9FD1C3A}</a:tableStyleId>
              </a:tblPr>
              <a:tblGrid>
                <a:gridCol w="1600646">
                  <a:extLst>
                    <a:ext uri="{9D8B030D-6E8A-4147-A177-3AD203B41FA5}">
                      <a16:colId xmlns:a16="http://schemas.microsoft.com/office/drawing/2014/main" val="1700124144"/>
                    </a:ext>
                  </a:extLst>
                </a:gridCol>
                <a:gridCol w="1520146">
                  <a:extLst>
                    <a:ext uri="{9D8B030D-6E8A-4147-A177-3AD203B41FA5}">
                      <a16:colId xmlns:a16="http://schemas.microsoft.com/office/drawing/2014/main" val="2239253100"/>
                    </a:ext>
                  </a:extLst>
                </a:gridCol>
                <a:gridCol w="1654409">
                  <a:extLst>
                    <a:ext uri="{9D8B030D-6E8A-4147-A177-3AD203B41FA5}">
                      <a16:colId xmlns:a16="http://schemas.microsoft.com/office/drawing/2014/main" val="1358965117"/>
                    </a:ext>
                  </a:extLst>
                </a:gridCol>
                <a:gridCol w="1435190">
                  <a:extLst>
                    <a:ext uri="{9D8B030D-6E8A-4147-A177-3AD203B41FA5}">
                      <a16:colId xmlns:a16="http://schemas.microsoft.com/office/drawing/2014/main" val="2910351560"/>
                    </a:ext>
                  </a:extLst>
                </a:gridCol>
                <a:gridCol w="1591503">
                  <a:extLst>
                    <a:ext uri="{9D8B030D-6E8A-4147-A177-3AD203B41FA5}">
                      <a16:colId xmlns:a16="http://schemas.microsoft.com/office/drawing/2014/main" val="1798922000"/>
                    </a:ext>
                  </a:extLst>
                </a:gridCol>
              </a:tblGrid>
              <a:tr h="725714">
                <a:tc>
                  <a:txBody>
                    <a:bodyPr/>
                    <a:lstStyle/>
                    <a:p>
                      <a:pPr algn="ctr"/>
                      <a:r>
                        <a:rPr lang="en-US" sz="1600" u="sng" dirty="0">
                          <a:solidFill>
                            <a:srgbClr val="5C5470"/>
                          </a:solidFill>
                          <a:latin typeface="Arial" panose="020B0604020202020204" pitchFamily="34" charset="0"/>
                          <a:cs typeface="Arial" panose="020B0604020202020204" pitchFamily="34" charset="0"/>
                        </a:rPr>
                        <a:t>course_code</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course_name</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b="1" u="dash" kern="1200" dirty="0">
                          <a:solidFill>
                            <a:srgbClr val="5C5470"/>
                          </a:solidFill>
                          <a:effectLst/>
                          <a:latin typeface="Arial" panose="020B0604020202020204" pitchFamily="34" charset="0"/>
                          <a:ea typeface="+mn-ea"/>
                          <a:cs typeface="Arial" panose="020B0604020202020204" pitchFamily="34" charset="0"/>
                        </a:rPr>
                        <a:t>student_id</a:t>
                      </a:r>
                      <a:endParaRPr lang="en-US" sz="1600" u="sng" dirty="0">
                        <a:solidFill>
                          <a:srgbClr val="5C5470"/>
                        </a:solidFill>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Credit_hour</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instructor</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extLst>
                  <a:ext uri="{0D108BD9-81ED-4DB2-BD59-A6C34878D82A}">
                    <a16:rowId xmlns:a16="http://schemas.microsoft.com/office/drawing/2014/main" val="1052253132"/>
                  </a:ext>
                </a:extLst>
              </a:tr>
            </a:tbl>
          </a:graphicData>
        </a:graphic>
      </p:graphicFrame>
      <p:graphicFrame>
        <p:nvGraphicFramePr>
          <p:cNvPr id="11" name="Table 6">
            <a:extLst>
              <a:ext uri="{FF2B5EF4-FFF2-40B4-BE49-F238E27FC236}">
                <a16:creationId xmlns:a16="http://schemas.microsoft.com/office/drawing/2014/main" id="{3AB1CDC2-9E68-4FD8-9C6E-CFC05E6A1FD3}"/>
              </a:ext>
            </a:extLst>
          </p:cNvPr>
          <p:cNvGraphicFramePr>
            <a:graphicFrameLocks noGrp="1"/>
          </p:cNvGraphicFramePr>
          <p:nvPr>
            <p:extLst>
              <p:ext uri="{D42A27DB-BD31-4B8C-83A1-F6EECF244321}">
                <p14:modId xmlns:p14="http://schemas.microsoft.com/office/powerpoint/2010/main" val="1329008956"/>
              </p:ext>
            </p:extLst>
          </p:nvPr>
        </p:nvGraphicFramePr>
        <p:xfrm>
          <a:off x="517978" y="2842476"/>
          <a:ext cx="7801894" cy="723899"/>
        </p:xfrm>
        <a:graphic>
          <a:graphicData uri="http://schemas.openxmlformats.org/drawingml/2006/table">
            <a:tbl>
              <a:tblPr firstRow="1" bandRow="1">
                <a:tableStyleId>{5C22544A-7EE6-4342-B048-85BDC9FD1C3A}</a:tableStyleId>
              </a:tblPr>
              <a:tblGrid>
                <a:gridCol w="1277443">
                  <a:extLst>
                    <a:ext uri="{9D8B030D-6E8A-4147-A177-3AD203B41FA5}">
                      <a16:colId xmlns:a16="http://schemas.microsoft.com/office/drawing/2014/main" val="1700124144"/>
                    </a:ext>
                  </a:extLst>
                </a:gridCol>
                <a:gridCol w="1270939">
                  <a:extLst>
                    <a:ext uri="{9D8B030D-6E8A-4147-A177-3AD203B41FA5}">
                      <a16:colId xmlns:a16="http://schemas.microsoft.com/office/drawing/2014/main" val="2239253100"/>
                    </a:ext>
                  </a:extLst>
                </a:gridCol>
                <a:gridCol w="1543740">
                  <a:extLst>
                    <a:ext uri="{9D8B030D-6E8A-4147-A177-3AD203B41FA5}">
                      <a16:colId xmlns:a16="http://schemas.microsoft.com/office/drawing/2014/main" val="1358965117"/>
                    </a:ext>
                  </a:extLst>
                </a:gridCol>
                <a:gridCol w="1371600">
                  <a:extLst>
                    <a:ext uri="{9D8B030D-6E8A-4147-A177-3AD203B41FA5}">
                      <a16:colId xmlns:a16="http://schemas.microsoft.com/office/drawing/2014/main" val="2489931130"/>
                    </a:ext>
                  </a:extLst>
                </a:gridCol>
                <a:gridCol w="1440076">
                  <a:extLst>
                    <a:ext uri="{9D8B030D-6E8A-4147-A177-3AD203B41FA5}">
                      <a16:colId xmlns:a16="http://schemas.microsoft.com/office/drawing/2014/main" val="2910351560"/>
                    </a:ext>
                  </a:extLst>
                </a:gridCol>
                <a:gridCol w="898096">
                  <a:extLst>
                    <a:ext uri="{9D8B030D-6E8A-4147-A177-3AD203B41FA5}">
                      <a16:colId xmlns:a16="http://schemas.microsoft.com/office/drawing/2014/main" val="1798922000"/>
                    </a:ext>
                  </a:extLst>
                </a:gridCol>
              </a:tblGrid>
              <a:tr h="723899">
                <a:tc>
                  <a:txBody>
                    <a:bodyPr/>
                    <a:lstStyle/>
                    <a:p>
                      <a:pPr algn="ctr"/>
                      <a:r>
                        <a:rPr lang="en-US" sz="1600" b="1" u="dash" kern="1200" dirty="0">
                          <a:solidFill>
                            <a:srgbClr val="5C5470"/>
                          </a:solidFill>
                          <a:effectLst/>
                          <a:latin typeface="Arial" panose="020B0604020202020204" pitchFamily="34" charset="0"/>
                          <a:ea typeface="+mn-ea"/>
                          <a:cs typeface="Arial" panose="020B0604020202020204" pitchFamily="34" charset="0"/>
                        </a:rPr>
                        <a:t>student_id</a:t>
                      </a:r>
                      <a:endParaRPr lang="en-US" sz="1600" u="sng" dirty="0">
                        <a:solidFill>
                          <a:srgbClr val="5C5470"/>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Semester/year</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b="1" u="dash" kern="1200" dirty="0">
                          <a:solidFill>
                            <a:srgbClr val="5C5470"/>
                          </a:solidFill>
                          <a:effectLst/>
                          <a:latin typeface="Arial" panose="020B0604020202020204" pitchFamily="34" charset="0"/>
                          <a:ea typeface="+mn-ea"/>
                          <a:cs typeface="Arial" panose="020B0604020202020204" pitchFamily="34" charset="0"/>
                        </a:rPr>
                        <a:t>course_code</a:t>
                      </a:r>
                      <a:endParaRPr lang="en-US" sz="1600" u="sng" dirty="0">
                        <a:solidFill>
                          <a:srgbClr val="5C5470"/>
                        </a:solidFill>
                        <a:latin typeface="Arial" panose="020B0604020202020204" pitchFamily="34" charset="0"/>
                        <a:cs typeface="Arial" panose="020B0604020202020204" pitchFamily="34" charset="0"/>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u="sng" dirty="0">
                          <a:solidFill>
                            <a:srgbClr val="5C5470"/>
                          </a:solidFill>
                          <a:latin typeface="Arial" panose="020B0604020202020204" pitchFamily="34" charset="0"/>
                          <a:cs typeface="Arial" panose="020B0604020202020204" pitchFamily="34" charset="0"/>
                        </a:rPr>
                        <a:t>grade_id</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grade</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GPA</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extLst>
                  <a:ext uri="{0D108BD9-81ED-4DB2-BD59-A6C34878D82A}">
                    <a16:rowId xmlns:a16="http://schemas.microsoft.com/office/drawing/2014/main" val="1052253132"/>
                  </a:ext>
                </a:extLst>
              </a:tr>
            </a:tbl>
          </a:graphicData>
        </a:graphic>
      </p:graphicFrame>
      <p:cxnSp>
        <p:nvCxnSpPr>
          <p:cNvPr id="13" name="Connector: Curved 12">
            <a:extLst>
              <a:ext uri="{FF2B5EF4-FFF2-40B4-BE49-F238E27FC236}">
                <a16:creationId xmlns:a16="http://schemas.microsoft.com/office/drawing/2014/main" id="{FBE04B65-875A-460C-9F7E-28361418E5C6}"/>
              </a:ext>
            </a:extLst>
          </p:cNvPr>
          <p:cNvCxnSpPr>
            <a:cxnSpLocks/>
            <a:stCxn id="6" idx="1"/>
            <a:endCxn id="11" idx="1"/>
          </p:cNvCxnSpPr>
          <p:nvPr/>
        </p:nvCxnSpPr>
        <p:spPr>
          <a:xfrm rot="10800000" flipV="1">
            <a:off x="517978" y="965201"/>
            <a:ext cx="12700" cy="2239224"/>
          </a:xfrm>
          <a:prstGeom prst="curvedConnector3">
            <a:avLst>
              <a:gd name="adj1" fmla="val 1800000"/>
            </a:avLst>
          </a:prstGeom>
          <a:ln>
            <a:solidFill>
              <a:srgbClr val="FAF0E6"/>
            </a:solidFill>
            <a:tailEnd type="triangle"/>
          </a:ln>
        </p:spPr>
        <p:style>
          <a:lnRef idx="1">
            <a:schemeClr val="dk1"/>
          </a:lnRef>
          <a:fillRef idx="0">
            <a:schemeClr val="dk1"/>
          </a:fillRef>
          <a:effectRef idx="0">
            <a:schemeClr val="dk1"/>
          </a:effectRef>
          <a:fontRef idx="minor">
            <a:schemeClr val="tx1"/>
          </a:fontRef>
        </p:style>
      </p:cxnSp>
      <p:cxnSp>
        <p:nvCxnSpPr>
          <p:cNvPr id="17" name="Connector: Curved 16">
            <a:extLst>
              <a:ext uri="{FF2B5EF4-FFF2-40B4-BE49-F238E27FC236}">
                <a16:creationId xmlns:a16="http://schemas.microsoft.com/office/drawing/2014/main" id="{FC6BBB82-91DB-42BB-8DF7-BB1BF28AE38E}"/>
              </a:ext>
            </a:extLst>
          </p:cNvPr>
          <p:cNvCxnSpPr>
            <a:cxnSpLocks/>
            <a:stCxn id="8" idx="1"/>
            <a:endCxn id="11" idx="0"/>
          </p:cNvCxnSpPr>
          <p:nvPr/>
        </p:nvCxnSpPr>
        <p:spPr>
          <a:xfrm rot="10800000" flipH="1" flipV="1">
            <a:off x="517977" y="2028524"/>
            <a:ext cx="3900947" cy="813951"/>
          </a:xfrm>
          <a:prstGeom prst="curvedConnector4">
            <a:avLst>
              <a:gd name="adj1" fmla="val -5860"/>
              <a:gd name="adj2" fmla="val 72290"/>
            </a:avLst>
          </a:prstGeom>
          <a:ln>
            <a:solidFill>
              <a:srgbClr val="FAF0E6"/>
            </a:solidFill>
            <a:tailEnd type="triangle"/>
          </a:ln>
        </p:spPr>
        <p:style>
          <a:lnRef idx="2">
            <a:schemeClr val="dk1"/>
          </a:lnRef>
          <a:fillRef idx="0">
            <a:schemeClr val="dk1"/>
          </a:fillRef>
          <a:effectRef idx="1">
            <a:schemeClr val="dk1"/>
          </a:effectRef>
          <a:fontRef idx="minor">
            <a:schemeClr val="tx1"/>
          </a:fontRef>
        </p:style>
      </p:cxnSp>
      <p:graphicFrame>
        <p:nvGraphicFramePr>
          <p:cNvPr id="38" name="Table 6">
            <a:extLst>
              <a:ext uri="{FF2B5EF4-FFF2-40B4-BE49-F238E27FC236}">
                <a16:creationId xmlns:a16="http://schemas.microsoft.com/office/drawing/2014/main" id="{BADEA523-2E5F-46EF-B7AE-F0B4B089B788}"/>
              </a:ext>
            </a:extLst>
          </p:cNvPr>
          <p:cNvGraphicFramePr>
            <a:graphicFrameLocks noGrp="1"/>
          </p:cNvGraphicFramePr>
          <p:nvPr>
            <p:extLst>
              <p:ext uri="{D42A27DB-BD31-4B8C-83A1-F6EECF244321}">
                <p14:modId xmlns:p14="http://schemas.microsoft.com/office/powerpoint/2010/main" val="2328449849"/>
              </p:ext>
            </p:extLst>
          </p:nvPr>
        </p:nvGraphicFramePr>
        <p:xfrm>
          <a:off x="530679" y="3994945"/>
          <a:ext cx="5139871" cy="725714"/>
        </p:xfrm>
        <a:graphic>
          <a:graphicData uri="http://schemas.openxmlformats.org/drawingml/2006/table">
            <a:tbl>
              <a:tblPr firstRow="1" bandRow="1">
                <a:tableStyleId>{5C22544A-7EE6-4342-B048-85BDC9FD1C3A}</a:tableStyleId>
              </a:tblPr>
              <a:tblGrid>
                <a:gridCol w="1961242">
                  <a:extLst>
                    <a:ext uri="{9D8B030D-6E8A-4147-A177-3AD203B41FA5}">
                      <a16:colId xmlns:a16="http://schemas.microsoft.com/office/drawing/2014/main" val="1700124144"/>
                    </a:ext>
                  </a:extLst>
                </a:gridCol>
                <a:gridCol w="1654629">
                  <a:extLst>
                    <a:ext uri="{9D8B030D-6E8A-4147-A177-3AD203B41FA5}">
                      <a16:colId xmlns:a16="http://schemas.microsoft.com/office/drawing/2014/main" val="2239253100"/>
                    </a:ext>
                  </a:extLst>
                </a:gridCol>
                <a:gridCol w="1524000">
                  <a:extLst>
                    <a:ext uri="{9D8B030D-6E8A-4147-A177-3AD203B41FA5}">
                      <a16:colId xmlns:a16="http://schemas.microsoft.com/office/drawing/2014/main" val="1358965117"/>
                    </a:ext>
                  </a:extLst>
                </a:gridCol>
              </a:tblGrid>
              <a:tr h="725714">
                <a:tc>
                  <a:txBody>
                    <a:bodyPr/>
                    <a:lstStyle/>
                    <a:p>
                      <a:pPr algn="ctr"/>
                      <a:r>
                        <a:rPr lang="en-US" sz="1600" u="sng" dirty="0">
                          <a:solidFill>
                            <a:srgbClr val="5C5470"/>
                          </a:solidFill>
                          <a:latin typeface="Arial" panose="020B0604020202020204" pitchFamily="34" charset="0"/>
                          <a:cs typeface="Arial" panose="020B0604020202020204" pitchFamily="34" charset="0"/>
                        </a:rPr>
                        <a:t>student_id</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u="sng" dirty="0">
                          <a:solidFill>
                            <a:srgbClr val="5C5470"/>
                          </a:solidFill>
                          <a:latin typeface="Arial" panose="020B0604020202020204" pitchFamily="34" charset="0"/>
                          <a:cs typeface="Arial" panose="020B0604020202020204" pitchFamily="34" charset="0"/>
                        </a:rPr>
                        <a:t>course_code</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semester</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extLst>
                  <a:ext uri="{0D108BD9-81ED-4DB2-BD59-A6C34878D82A}">
                    <a16:rowId xmlns:a16="http://schemas.microsoft.com/office/drawing/2014/main" val="1052253132"/>
                  </a:ext>
                </a:extLst>
              </a:tr>
            </a:tbl>
          </a:graphicData>
        </a:graphic>
      </p:graphicFrame>
      <p:cxnSp>
        <p:nvCxnSpPr>
          <p:cNvPr id="50" name="Connector: Curved 49">
            <a:extLst>
              <a:ext uri="{FF2B5EF4-FFF2-40B4-BE49-F238E27FC236}">
                <a16:creationId xmlns:a16="http://schemas.microsoft.com/office/drawing/2014/main" id="{F07D41F5-2033-4CFF-AEE8-B7EB8B6B41A3}"/>
              </a:ext>
            </a:extLst>
          </p:cNvPr>
          <p:cNvCxnSpPr>
            <a:cxnSpLocks/>
            <a:stCxn id="38" idx="0"/>
            <a:endCxn id="8" idx="1"/>
          </p:cNvCxnSpPr>
          <p:nvPr/>
        </p:nvCxnSpPr>
        <p:spPr>
          <a:xfrm rot="16200000" flipV="1">
            <a:off x="826086" y="1720417"/>
            <a:ext cx="1966420" cy="2582636"/>
          </a:xfrm>
          <a:prstGeom prst="curvedConnector4">
            <a:avLst>
              <a:gd name="adj1" fmla="val 40774"/>
              <a:gd name="adj2" fmla="val 108851"/>
            </a:avLst>
          </a:prstGeom>
          <a:ln>
            <a:solidFill>
              <a:srgbClr val="FAF0E6"/>
            </a:solidFill>
            <a:tailEnd type="triangle"/>
          </a:ln>
        </p:spPr>
        <p:style>
          <a:lnRef idx="2">
            <a:schemeClr val="dk1"/>
          </a:lnRef>
          <a:fillRef idx="0">
            <a:schemeClr val="dk1"/>
          </a:fillRef>
          <a:effectRef idx="1">
            <a:schemeClr val="dk1"/>
          </a:effectRef>
          <a:fontRef idx="minor">
            <a:schemeClr val="tx1"/>
          </a:fontRef>
        </p:style>
      </p:cxnSp>
      <p:graphicFrame>
        <p:nvGraphicFramePr>
          <p:cNvPr id="66" name="Table 6">
            <a:extLst>
              <a:ext uri="{FF2B5EF4-FFF2-40B4-BE49-F238E27FC236}">
                <a16:creationId xmlns:a16="http://schemas.microsoft.com/office/drawing/2014/main" id="{4431E400-CA62-4790-9056-C0DC84A66549}"/>
              </a:ext>
            </a:extLst>
          </p:cNvPr>
          <p:cNvGraphicFramePr>
            <a:graphicFrameLocks noGrp="1"/>
          </p:cNvGraphicFramePr>
          <p:nvPr>
            <p:extLst>
              <p:ext uri="{D42A27DB-BD31-4B8C-83A1-F6EECF244321}">
                <p14:modId xmlns:p14="http://schemas.microsoft.com/office/powerpoint/2010/main" val="3417630321"/>
              </p:ext>
            </p:extLst>
          </p:nvPr>
        </p:nvGraphicFramePr>
        <p:xfrm>
          <a:off x="517976" y="5080794"/>
          <a:ext cx="5139871" cy="725714"/>
        </p:xfrm>
        <a:graphic>
          <a:graphicData uri="http://schemas.openxmlformats.org/drawingml/2006/table">
            <a:tbl>
              <a:tblPr firstRow="1" bandRow="1">
                <a:tableStyleId>{5C22544A-7EE6-4342-B048-85BDC9FD1C3A}</a:tableStyleId>
              </a:tblPr>
              <a:tblGrid>
                <a:gridCol w="1600646">
                  <a:extLst>
                    <a:ext uri="{9D8B030D-6E8A-4147-A177-3AD203B41FA5}">
                      <a16:colId xmlns:a16="http://schemas.microsoft.com/office/drawing/2014/main" val="1700124144"/>
                    </a:ext>
                  </a:extLst>
                </a:gridCol>
                <a:gridCol w="2015225">
                  <a:extLst>
                    <a:ext uri="{9D8B030D-6E8A-4147-A177-3AD203B41FA5}">
                      <a16:colId xmlns:a16="http://schemas.microsoft.com/office/drawing/2014/main" val="2239253100"/>
                    </a:ext>
                  </a:extLst>
                </a:gridCol>
                <a:gridCol w="1524000">
                  <a:extLst>
                    <a:ext uri="{9D8B030D-6E8A-4147-A177-3AD203B41FA5}">
                      <a16:colId xmlns:a16="http://schemas.microsoft.com/office/drawing/2014/main" val="1358965117"/>
                    </a:ext>
                  </a:extLst>
                </a:gridCol>
              </a:tblGrid>
              <a:tr h="725714">
                <a:tc>
                  <a:txBody>
                    <a:bodyPr/>
                    <a:lstStyle/>
                    <a:p>
                      <a:pPr algn="ctr"/>
                      <a:r>
                        <a:rPr lang="en-US" sz="1600" b="1" u="sng" kern="1200" dirty="0">
                          <a:solidFill>
                            <a:srgbClr val="5C5470"/>
                          </a:solidFill>
                          <a:effectLst/>
                          <a:latin typeface="Arial" panose="020B0604020202020204" pitchFamily="34" charset="0"/>
                          <a:ea typeface="+mn-ea"/>
                          <a:cs typeface="Arial" panose="020B0604020202020204" pitchFamily="34" charset="0"/>
                        </a:rPr>
                        <a:t>course_code</a:t>
                      </a:r>
                      <a:endParaRPr lang="en-US" sz="1600" u="sng" dirty="0">
                        <a:solidFill>
                          <a:srgbClr val="5C5470"/>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dirty="0">
                          <a:solidFill>
                            <a:srgbClr val="5C5470"/>
                          </a:solidFill>
                          <a:latin typeface="Arial" panose="020B0604020202020204" pitchFamily="34" charset="0"/>
                          <a:cs typeface="Arial" panose="020B0604020202020204" pitchFamily="34" charset="0"/>
                        </a:rPr>
                        <a:t>courses_taken</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u="sng" dirty="0">
                          <a:solidFill>
                            <a:srgbClr val="5C5470"/>
                          </a:solidFill>
                          <a:latin typeface="Arial" panose="020B0604020202020204" pitchFamily="34" charset="0"/>
                          <a:cs typeface="Arial" panose="020B0604020202020204" pitchFamily="34" charset="0"/>
                        </a:rPr>
                        <a:t>grade_id</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extLst>
                  <a:ext uri="{0D108BD9-81ED-4DB2-BD59-A6C34878D82A}">
                    <a16:rowId xmlns:a16="http://schemas.microsoft.com/office/drawing/2014/main" val="1052253132"/>
                  </a:ext>
                </a:extLst>
              </a:tr>
            </a:tbl>
          </a:graphicData>
        </a:graphic>
      </p:graphicFrame>
      <p:cxnSp>
        <p:nvCxnSpPr>
          <p:cNvPr id="68" name="Connector: Curved 67">
            <a:extLst>
              <a:ext uri="{FF2B5EF4-FFF2-40B4-BE49-F238E27FC236}">
                <a16:creationId xmlns:a16="http://schemas.microsoft.com/office/drawing/2014/main" id="{04DF5702-9856-4B34-96D6-9E63DB06A6F9}"/>
              </a:ext>
            </a:extLst>
          </p:cNvPr>
          <p:cNvCxnSpPr>
            <a:cxnSpLocks/>
            <a:stCxn id="6" idx="1"/>
            <a:endCxn id="66" idx="1"/>
          </p:cNvCxnSpPr>
          <p:nvPr/>
        </p:nvCxnSpPr>
        <p:spPr>
          <a:xfrm rot="10800000" flipV="1">
            <a:off x="517976" y="965201"/>
            <a:ext cx="2" cy="4478450"/>
          </a:xfrm>
          <a:prstGeom prst="curvedConnector3">
            <a:avLst>
              <a:gd name="adj1" fmla="val 11430100000"/>
            </a:avLst>
          </a:prstGeom>
          <a:ln>
            <a:solidFill>
              <a:srgbClr val="FAF0E6"/>
            </a:solidFill>
            <a:tailEnd type="triangle"/>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14CCF49B-ACB8-488F-BC25-2ED1725D11BB}"/>
              </a:ext>
            </a:extLst>
          </p:cNvPr>
          <p:cNvSpPr txBox="1"/>
          <p:nvPr/>
        </p:nvSpPr>
        <p:spPr>
          <a:xfrm>
            <a:off x="517977" y="287924"/>
            <a:ext cx="1226820" cy="338554"/>
          </a:xfrm>
          <a:prstGeom prst="rect">
            <a:avLst/>
          </a:prstGeom>
          <a:noFill/>
        </p:spPr>
        <p:txBody>
          <a:bodyPr wrap="square" rtlCol="0">
            <a:spAutoFit/>
          </a:bodyPr>
          <a:lstStyle/>
          <a:p>
            <a:r>
              <a:rPr lang="en-US" sz="1600" b="1" dirty="0">
                <a:solidFill>
                  <a:srgbClr val="8CABFF"/>
                </a:solidFill>
                <a:latin typeface="Arial" panose="020B0604020202020204" pitchFamily="34" charset="0"/>
                <a:cs typeface="Arial" panose="020B0604020202020204" pitchFamily="34" charset="0"/>
              </a:rPr>
              <a:t>STUDENT</a:t>
            </a:r>
          </a:p>
        </p:txBody>
      </p:sp>
      <p:sp>
        <p:nvSpPr>
          <p:cNvPr id="14" name="TextBox 13">
            <a:extLst>
              <a:ext uri="{FF2B5EF4-FFF2-40B4-BE49-F238E27FC236}">
                <a16:creationId xmlns:a16="http://schemas.microsoft.com/office/drawing/2014/main" id="{49D66ABF-D056-4EB2-8747-FB14144FA8A3}"/>
              </a:ext>
            </a:extLst>
          </p:cNvPr>
          <p:cNvSpPr txBox="1"/>
          <p:nvPr/>
        </p:nvSpPr>
        <p:spPr>
          <a:xfrm>
            <a:off x="524328" y="1381220"/>
            <a:ext cx="1226820" cy="338554"/>
          </a:xfrm>
          <a:prstGeom prst="rect">
            <a:avLst/>
          </a:prstGeom>
          <a:noFill/>
        </p:spPr>
        <p:txBody>
          <a:bodyPr wrap="square" rtlCol="0">
            <a:spAutoFit/>
          </a:bodyPr>
          <a:lstStyle/>
          <a:p>
            <a:r>
              <a:rPr lang="en-US" sz="1600" b="1" dirty="0">
                <a:solidFill>
                  <a:srgbClr val="8CABFF"/>
                </a:solidFill>
                <a:latin typeface="Arial" panose="020B0604020202020204" pitchFamily="34" charset="0"/>
                <a:cs typeface="Arial" panose="020B0604020202020204" pitchFamily="34" charset="0"/>
              </a:rPr>
              <a:t>COURSE</a:t>
            </a:r>
          </a:p>
        </p:txBody>
      </p:sp>
      <p:sp>
        <p:nvSpPr>
          <p:cNvPr id="15" name="TextBox 14">
            <a:extLst>
              <a:ext uri="{FF2B5EF4-FFF2-40B4-BE49-F238E27FC236}">
                <a16:creationId xmlns:a16="http://schemas.microsoft.com/office/drawing/2014/main" id="{9522AF47-A381-48CF-8A36-FA8E6D433AB0}"/>
              </a:ext>
            </a:extLst>
          </p:cNvPr>
          <p:cNvSpPr txBox="1"/>
          <p:nvPr/>
        </p:nvSpPr>
        <p:spPr>
          <a:xfrm>
            <a:off x="527504" y="2530571"/>
            <a:ext cx="1226820" cy="338554"/>
          </a:xfrm>
          <a:prstGeom prst="rect">
            <a:avLst/>
          </a:prstGeom>
          <a:noFill/>
        </p:spPr>
        <p:txBody>
          <a:bodyPr wrap="square" rtlCol="0">
            <a:spAutoFit/>
          </a:bodyPr>
          <a:lstStyle/>
          <a:p>
            <a:r>
              <a:rPr lang="en-US" sz="1600" b="1" dirty="0">
                <a:solidFill>
                  <a:srgbClr val="8CABFF"/>
                </a:solidFill>
                <a:latin typeface="Arial" panose="020B0604020202020204" pitchFamily="34" charset="0"/>
                <a:cs typeface="Arial" panose="020B0604020202020204" pitchFamily="34" charset="0"/>
              </a:rPr>
              <a:t>GRADE</a:t>
            </a:r>
          </a:p>
        </p:txBody>
      </p:sp>
      <p:sp>
        <p:nvSpPr>
          <p:cNvPr id="18" name="TextBox 17">
            <a:extLst>
              <a:ext uri="{FF2B5EF4-FFF2-40B4-BE49-F238E27FC236}">
                <a16:creationId xmlns:a16="http://schemas.microsoft.com/office/drawing/2014/main" id="{BF29EAA5-AD9E-4978-8892-DC12434117F9}"/>
              </a:ext>
            </a:extLst>
          </p:cNvPr>
          <p:cNvSpPr txBox="1"/>
          <p:nvPr/>
        </p:nvSpPr>
        <p:spPr>
          <a:xfrm>
            <a:off x="517977" y="3713844"/>
            <a:ext cx="3027219" cy="338554"/>
          </a:xfrm>
          <a:prstGeom prst="rect">
            <a:avLst/>
          </a:prstGeom>
          <a:noFill/>
        </p:spPr>
        <p:txBody>
          <a:bodyPr wrap="square" rtlCol="0">
            <a:spAutoFit/>
          </a:bodyPr>
          <a:lstStyle/>
          <a:p>
            <a:r>
              <a:rPr lang="en-US" sz="1600" b="1" dirty="0">
                <a:solidFill>
                  <a:srgbClr val="8CABFF"/>
                </a:solidFill>
                <a:latin typeface="Arial" panose="020B0604020202020204" pitchFamily="34" charset="0"/>
                <a:cs typeface="Arial" panose="020B0604020202020204" pitchFamily="34" charset="0"/>
              </a:rPr>
              <a:t>StudentCourseEnrollment</a:t>
            </a:r>
          </a:p>
        </p:txBody>
      </p:sp>
      <p:sp>
        <p:nvSpPr>
          <p:cNvPr id="19" name="TextBox 18">
            <a:extLst>
              <a:ext uri="{FF2B5EF4-FFF2-40B4-BE49-F238E27FC236}">
                <a16:creationId xmlns:a16="http://schemas.microsoft.com/office/drawing/2014/main" id="{0628350A-F6A6-45B7-ADBE-454F524AD406}"/>
              </a:ext>
            </a:extLst>
          </p:cNvPr>
          <p:cNvSpPr txBox="1"/>
          <p:nvPr/>
        </p:nvSpPr>
        <p:spPr>
          <a:xfrm>
            <a:off x="517976" y="4802415"/>
            <a:ext cx="3027219" cy="338554"/>
          </a:xfrm>
          <a:prstGeom prst="rect">
            <a:avLst/>
          </a:prstGeom>
          <a:noFill/>
        </p:spPr>
        <p:txBody>
          <a:bodyPr wrap="square" rtlCol="0">
            <a:spAutoFit/>
          </a:bodyPr>
          <a:lstStyle/>
          <a:p>
            <a:r>
              <a:rPr lang="en-US" sz="1600" b="1" dirty="0">
                <a:solidFill>
                  <a:srgbClr val="8CABFF"/>
                </a:solidFill>
                <a:latin typeface="Arial" panose="020B0604020202020204" pitchFamily="34" charset="0"/>
                <a:cs typeface="Arial" panose="020B0604020202020204" pitchFamily="34" charset="0"/>
              </a:rPr>
              <a:t>GradeCourse</a:t>
            </a:r>
          </a:p>
        </p:txBody>
      </p:sp>
      <p:graphicFrame>
        <p:nvGraphicFramePr>
          <p:cNvPr id="20" name="Table 6">
            <a:extLst>
              <a:ext uri="{FF2B5EF4-FFF2-40B4-BE49-F238E27FC236}">
                <a16:creationId xmlns:a16="http://schemas.microsoft.com/office/drawing/2014/main" id="{DC758F1F-2E9F-4D7A-A6AE-9C05152845BC}"/>
              </a:ext>
            </a:extLst>
          </p:cNvPr>
          <p:cNvGraphicFramePr>
            <a:graphicFrameLocks noGrp="1"/>
          </p:cNvGraphicFramePr>
          <p:nvPr>
            <p:extLst>
              <p:ext uri="{D42A27DB-BD31-4B8C-83A1-F6EECF244321}">
                <p14:modId xmlns:p14="http://schemas.microsoft.com/office/powerpoint/2010/main" val="200965417"/>
              </p:ext>
            </p:extLst>
          </p:nvPr>
        </p:nvGraphicFramePr>
        <p:xfrm>
          <a:off x="530679" y="6075815"/>
          <a:ext cx="3124646" cy="725714"/>
        </p:xfrm>
        <a:graphic>
          <a:graphicData uri="http://schemas.openxmlformats.org/drawingml/2006/table">
            <a:tbl>
              <a:tblPr firstRow="1" bandRow="1">
                <a:tableStyleId>{5C22544A-7EE6-4342-B048-85BDC9FD1C3A}</a:tableStyleId>
              </a:tblPr>
              <a:tblGrid>
                <a:gridCol w="1600646">
                  <a:extLst>
                    <a:ext uri="{9D8B030D-6E8A-4147-A177-3AD203B41FA5}">
                      <a16:colId xmlns:a16="http://schemas.microsoft.com/office/drawing/2014/main" val="1700124144"/>
                    </a:ext>
                  </a:extLst>
                </a:gridCol>
                <a:gridCol w="1524000">
                  <a:extLst>
                    <a:ext uri="{9D8B030D-6E8A-4147-A177-3AD203B41FA5}">
                      <a16:colId xmlns:a16="http://schemas.microsoft.com/office/drawing/2014/main" val="1358965117"/>
                    </a:ext>
                  </a:extLst>
                </a:gridCol>
              </a:tblGrid>
              <a:tr h="725714">
                <a:tc>
                  <a:txBody>
                    <a:bodyPr/>
                    <a:lstStyle/>
                    <a:p>
                      <a:pPr algn="ctr"/>
                      <a:r>
                        <a:rPr lang="en-US" sz="1600" b="1" u="sng" kern="1200" dirty="0">
                          <a:solidFill>
                            <a:srgbClr val="5C5470"/>
                          </a:solidFill>
                          <a:effectLst/>
                          <a:latin typeface="Arial" panose="020B0604020202020204" pitchFamily="34" charset="0"/>
                          <a:ea typeface="+mn-ea"/>
                          <a:cs typeface="Arial" panose="020B0604020202020204" pitchFamily="34" charset="0"/>
                        </a:rPr>
                        <a:t>student_id</a:t>
                      </a:r>
                      <a:endParaRPr lang="en-US" sz="1600" u="sng" dirty="0">
                        <a:solidFill>
                          <a:srgbClr val="5C5470"/>
                        </a:solidFill>
                        <a:latin typeface="Arial" panose="020B0604020202020204" pitchFamily="34" charset="0"/>
                        <a:cs typeface="Arial" panose="020B0604020202020204" pitchFamily="34" charset="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tc>
                  <a:txBody>
                    <a:bodyPr/>
                    <a:lstStyle/>
                    <a:p>
                      <a:pPr algn="ctr"/>
                      <a:r>
                        <a:rPr lang="en-US" sz="1600" u="sng" dirty="0">
                          <a:solidFill>
                            <a:srgbClr val="5C5470"/>
                          </a:solidFill>
                          <a:latin typeface="Arial" panose="020B0604020202020204" pitchFamily="34" charset="0"/>
                          <a:cs typeface="Arial" panose="020B0604020202020204" pitchFamily="34" charset="0"/>
                        </a:rPr>
                        <a:t>grade_id</a:t>
                      </a: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FAF0E6"/>
                    </a:solidFill>
                  </a:tcPr>
                </a:tc>
                <a:extLst>
                  <a:ext uri="{0D108BD9-81ED-4DB2-BD59-A6C34878D82A}">
                    <a16:rowId xmlns:a16="http://schemas.microsoft.com/office/drawing/2014/main" val="1052253132"/>
                  </a:ext>
                </a:extLst>
              </a:tr>
            </a:tbl>
          </a:graphicData>
        </a:graphic>
      </p:graphicFrame>
      <p:sp>
        <p:nvSpPr>
          <p:cNvPr id="26" name="TextBox 25">
            <a:extLst>
              <a:ext uri="{FF2B5EF4-FFF2-40B4-BE49-F238E27FC236}">
                <a16:creationId xmlns:a16="http://schemas.microsoft.com/office/drawing/2014/main" id="{9F7F6A56-7C7F-4BA3-A967-CCEB02A999C0}"/>
              </a:ext>
            </a:extLst>
          </p:cNvPr>
          <p:cNvSpPr txBox="1"/>
          <p:nvPr/>
        </p:nvSpPr>
        <p:spPr>
          <a:xfrm>
            <a:off x="517975" y="5775922"/>
            <a:ext cx="3027219" cy="338554"/>
          </a:xfrm>
          <a:prstGeom prst="rect">
            <a:avLst/>
          </a:prstGeom>
          <a:noFill/>
        </p:spPr>
        <p:txBody>
          <a:bodyPr wrap="square" rtlCol="0">
            <a:spAutoFit/>
          </a:bodyPr>
          <a:lstStyle/>
          <a:p>
            <a:r>
              <a:rPr lang="en-US" sz="1600" b="1" dirty="0">
                <a:solidFill>
                  <a:srgbClr val="8CABFF"/>
                </a:solidFill>
                <a:latin typeface="Arial" panose="020B0604020202020204" pitchFamily="34" charset="0"/>
                <a:cs typeface="Arial" panose="020B0604020202020204" pitchFamily="34" charset="0"/>
              </a:rPr>
              <a:t>StudentCourse</a:t>
            </a:r>
          </a:p>
        </p:txBody>
      </p:sp>
      <p:cxnSp>
        <p:nvCxnSpPr>
          <p:cNvPr id="24" name="Connector: Curved 23">
            <a:extLst>
              <a:ext uri="{FF2B5EF4-FFF2-40B4-BE49-F238E27FC236}">
                <a16:creationId xmlns:a16="http://schemas.microsoft.com/office/drawing/2014/main" id="{A7FD1589-F6D0-46F7-9C9F-D6E4ADC6DA1E}"/>
              </a:ext>
            </a:extLst>
          </p:cNvPr>
          <p:cNvCxnSpPr>
            <a:cxnSpLocks/>
            <a:endCxn id="38" idx="1"/>
          </p:cNvCxnSpPr>
          <p:nvPr/>
        </p:nvCxnSpPr>
        <p:spPr>
          <a:xfrm rot="5400000">
            <a:off x="-403884" y="2209120"/>
            <a:ext cx="3083245" cy="1214118"/>
          </a:xfrm>
          <a:prstGeom prst="curvedConnector4">
            <a:avLst>
              <a:gd name="adj1" fmla="val 44116"/>
              <a:gd name="adj2" fmla="val 118828"/>
            </a:avLst>
          </a:prstGeom>
          <a:ln>
            <a:solidFill>
              <a:srgbClr val="FAF0E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Curved 28">
            <a:extLst>
              <a:ext uri="{FF2B5EF4-FFF2-40B4-BE49-F238E27FC236}">
                <a16:creationId xmlns:a16="http://schemas.microsoft.com/office/drawing/2014/main" id="{CEA36D69-BDC3-4C98-B8A8-6241C129811B}"/>
              </a:ext>
            </a:extLst>
          </p:cNvPr>
          <p:cNvCxnSpPr>
            <a:cxnSpLocks/>
            <a:stCxn id="3" idx="2"/>
            <a:endCxn id="20" idx="1"/>
          </p:cNvCxnSpPr>
          <p:nvPr/>
        </p:nvCxnSpPr>
        <p:spPr>
          <a:xfrm rot="5400000">
            <a:off x="-2075064" y="3232221"/>
            <a:ext cx="5812194" cy="600708"/>
          </a:xfrm>
          <a:prstGeom prst="curvedConnector4">
            <a:avLst>
              <a:gd name="adj1" fmla="val 46878"/>
              <a:gd name="adj2" fmla="val 138055"/>
            </a:avLst>
          </a:prstGeom>
          <a:ln>
            <a:solidFill>
              <a:srgbClr val="FAF0E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7571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TotalTime>
  <Words>382</Words>
  <Application>Microsoft Office PowerPoint</Application>
  <PresentationFormat>Widescreen</PresentationFormat>
  <Paragraphs>85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Calibri Light</vt:lpstr>
      <vt:lpstr>Office Theme</vt:lpstr>
      <vt:lpstr>PowerPoint Presentation</vt:lpstr>
      <vt:lpstr>System Description</vt:lpstr>
      <vt:lpstr>Key Features:</vt:lpstr>
      <vt:lpstr>Key Features:</vt:lpstr>
      <vt:lpstr>Entities and Attributes</vt:lpstr>
      <vt:lpstr>ER-Diagram</vt:lpstr>
      <vt:lpstr>Relational Data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eyu</dc:creator>
  <cp:lastModifiedBy>eyu</cp:lastModifiedBy>
  <cp:revision>35</cp:revision>
  <dcterms:created xsi:type="dcterms:W3CDTF">2023-09-01T07:03:47Z</dcterms:created>
  <dcterms:modified xsi:type="dcterms:W3CDTF">2023-09-02T05:58:39Z</dcterms:modified>
</cp:coreProperties>
</file>