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81" autoAdjust="0"/>
  </p:normalViewPr>
  <p:slideViewPr>
    <p:cSldViewPr snapToGrid="0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83" name="PlaceHolder 4"/>
          <p:cNvSpPr>
            <a:spLocks noGrp="1"/>
          </p:cNvSpPr>
          <p:nvPr>
            <p:ph type="dt" idx="1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84" name="PlaceHolder 5"/>
          <p:cNvSpPr>
            <a:spLocks noGrp="1"/>
          </p:cNvSpPr>
          <p:nvPr>
            <p:ph type="ftr" idx="1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85" name="PlaceHolder 6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3354F15-6CEE-4050-9A31-32F055864C99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굴림"/>
              </a:rPr>
              <a:t>Analyzing an algorithm has come to mean predicting the resources that the algorithm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굴림"/>
              </a:rPr>
              <a:t>requires. Occasionally, resources such as memory, communication bandwidth,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굴림"/>
              </a:rPr>
              <a:t>or computer hardware are of primary concern, but most often it is computational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굴림"/>
              </a:rPr>
              <a:t>time that we want to measure.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6FB3E8-86CC-4EA8-B3F4-00033825C0E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8788BD2-A2CE-4544-A400-6FD93BFA70A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4FFFD47-2E9A-4B23-9D2C-9E376D1524A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pPr indent="0" algn="r">
              <a:buNone/>
            </a:pPr>
            <a:fld id="{33354F15-6CEE-4050-9A31-32F055864C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2305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B731EA-23B0-4E34-A90A-EAD73355487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64BA4E-DFD2-471C-A241-7DD5AFC690A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AF0B1D1-6DCB-4862-9453-875232572C0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FC557CC-F5D3-485B-9CD0-CB26962218B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0E1BC31-B8A3-41D0-A67F-59F7D4BBD16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8F0E86A-8AC0-454F-AF08-02472103F38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DBDFDDF-0228-4FA3-9866-4708875C484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F022AC6-EC35-4041-A989-AD819B3A603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C47285A-45B6-4807-86D2-3627C10ADA5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3DF91CF-9CDB-4EF9-AF5D-8BE520AF652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35A0B39-5811-4B0E-BDC9-3387F6B2501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FF81B8-F54E-47B7-94F4-0DACC054BA6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CC85BCF-7E0B-49AA-8C34-954DA2A8A92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7ADF15D-6683-4096-B0C2-78343AFBC04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C27E79F-AB3E-4238-B818-6909F7763C4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B874B37-8B58-48DA-997D-464D65CC66C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3ECBA07-A6C3-4B90-9776-BB4F33EAE20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C7E0D5B-0E25-45E3-9BD1-C6A1E244C99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2C07D7D-CDC4-4E17-B5DB-8F37954EB9E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23804D3-2E9C-444F-8213-8D6AF37A240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E065FEE-DCF3-4FC9-A889-82E3B306701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764CED7-B235-4B2B-92FE-E94E95E3906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BBF34E1-0CCE-496D-9086-A7DB8381D82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FE0435B-3531-497A-87EF-BA86623C9E5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0C6DB5B-C707-4EDD-B6C4-0AE50720027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80E5B91-7A21-477D-847C-A37A6DEEA91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30C0359-25D9-437E-8C62-E63E2FA34B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C7383BF-667B-4474-8AEA-585B51DB4E5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4EC6E60-19EE-4807-8018-A8BF79A1D3B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5690075-6049-42D9-97F6-9136164CAE0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376ECD3-D8D9-46E3-9A06-40E6AED11C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D9F1016-0BF5-4E67-8F69-9910584C03B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25147EF-46F0-4978-B0DF-20C61EF86CE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3C5544-7B46-4B20-A586-F11B3A34C88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78D1BE2-ED82-491A-A466-A3B21D445B8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2A0C614-E3ED-4C49-9BE5-7DF157ECF59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17D955B-8342-4497-BD28-002D8083C4C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27317DB-821A-4302-BCC0-51F0938C3EE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2CBD5DC-BD7B-47B8-B653-3DF02E5519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DD9586C-1387-474B-9E0E-29AEA44354F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434B2F5-A345-4FBB-9F34-70CF3DD5E6A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BD4F314-5985-4940-B08E-DC2AD6289AE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021A3E7-3528-4558-BF46-46A565CA188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2E8E4AB-EC6B-4F98-AF57-8956B7FACBB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B2288D-FD6A-472D-BF0B-A83FE9A80FF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BD2CF8C-A777-4FDC-9841-BBF4F6F19C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1E7E26-F5FB-485E-BFFD-2233EAB8044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FE5709B-F5CA-4A0B-A446-6B9FD531F70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446400" y="3085920"/>
            <a:ext cx="11262240" cy="3304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581040" y="595188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cap="all" spc="-1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strike="noStrike" cap="all" spc="-1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&lt;footer&gt;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10558440" y="5956200"/>
            <a:ext cx="10155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46E074B-7620-4FC1-A53F-8F5F1A7459A1}" type="slidenum">
              <a:rPr lang="en-US" sz="900" b="0" strike="noStrike" spc="-1">
                <a:solidFill>
                  <a:schemeClr val="accent1">
                    <a:lumMod val="75000"/>
                    <a:lumOff val="25000"/>
                  </a:schemeClr>
                </a:solidFill>
                <a:latin typeface="Gill Sans MT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7606080" y="595620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" name="Rectangle 9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Rectangle 10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Rectangle 6"/>
          <p:cNvSpPr/>
          <p:nvPr/>
        </p:nvSpPr>
        <p:spPr>
          <a:xfrm>
            <a:off x="440280" y="614520"/>
            <a:ext cx="11308680" cy="11887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4"/>
          </p:nvPr>
        </p:nvSpPr>
        <p:spPr>
          <a:xfrm>
            <a:off x="581040" y="595188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cap="all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strike="noStrike" cap="all" spc="-1">
                <a:solidFill>
                  <a:schemeClr val="accent2"/>
                </a:solidFill>
                <a:latin typeface="Gill Sans MT"/>
              </a:rPr>
              <a:t>&lt;footer&gt;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5"/>
          </p:nvPr>
        </p:nvSpPr>
        <p:spPr>
          <a:xfrm>
            <a:off x="10558440" y="595620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E7EA173-966B-4019-9EDF-AA50007EAA2D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6"/>
          </p:nvPr>
        </p:nvSpPr>
        <p:spPr>
          <a:xfrm>
            <a:off x="7606080" y="595620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1" name="Rectangle 9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Rectangle 10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Rectangle 7"/>
          <p:cNvSpPr/>
          <p:nvPr/>
        </p:nvSpPr>
        <p:spPr>
          <a:xfrm>
            <a:off x="446040" y="606600"/>
            <a:ext cx="11299320" cy="125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81040" y="2180520"/>
            <a:ext cx="5381640" cy="367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2680" y="2180520"/>
            <a:ext cx="5381640" cy="367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ftr" idx="7"/>
          </p:nvPr>
        </p:nvSpPr>
        <p:spPr>
          <a:xfrm>
            <a:off x="581040" y="595188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cap="all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strike="noStrike" cap="all" spc="-1">
                <a:solidFill>
                  <a:schemeClr val="accent2"/>
                </a:solidFill>
                <a:latin typeface="Gill Sans MT"/>
              </a:rPr>
              <a:t>&lt;footer&gt;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sldNum" idx="8"/>
          </p:nvPr>
        </p:nvSpPr>
        <p:spPr>
          <a:xfrm>
            <a:off x="10558440" y="595620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35EE77C-2B59-4AB3-9ABA-FA63931A5C48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dt" idx="9"/>
          </p:nvPr>
        </p:nvSpPr>
        <p:spPr>
          <a:xfrm>
            <a:off x="7606080" y="595620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8"/>
          <p:cNvSpPr/>
          <p:nvPr/>
        </p:nvSpPr>
        <p:spPr>
          <a:xfrm>
            <a:off x="446400" y="457200"/>
            <a:ext cx="3702600" cy="9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7" name="Rectangle 9"/>
          <p:cNvSpPr/>
          <p:nvPr/>
        </p:nvSpPr>
        <p:spPr>
          <a:xfrm>
            <a:off x="8042040" y="453600"/>
            <a:ext cx="3702600" cy="9792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8" name="Rectangle 10"/>
          <p:cNvSpPr/>
          <p:nvPr/>
        </p:nvSpPr>
        <p:spPr>
          <a:xfrm>
            <a:off x="4241880" y="457200"/>
            <a:ext cx="3702600" cy="907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ftr" idx="10"/>
          </p:nvPr>
        </p:nvSpPr>
        <p:spPr>
          <a:xfrm>
            <a:off x="581040" y="595188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cap="all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strike="noStrike" cap="all" spc="-1">
                <a:solidFill>
                  <a:schemeClr val="accent2"/>
                </a:solidFill>
                <a:latin typeface="Gill Sans MT"/>
              </a:rPr>
              <a:t>&lt;footer&gt;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11"/>
          </p:nvPr>
        </p:nvSpPr>
        <p:spPr>
          <a:xfrm>
            <a:off x="10558440" y="5956200"/>
            <a:ext cx="10519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900" b="0" strike="noStrike" spc="-1">
                <a:solidFill>
                  <a:schemeClr val="accent2"/>
                </a:solidFill>
                <a:latin typeface="Gill Sans M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D4F8E4F-3678-400A-BE87-693A6640EB0D}" type="slidenum">
              <a:rPr lang="en-US" sz="900" b="0" strike="noStrike" spc="-1">
                <a:solidFill>
                  <a:schemeClr val="accent2"/>
                </a:solidFill>
                <a:latin typeface="Gill Sans MT"/>
              </a:rPr>
              <a:t>‹#›</a:t>
            </a:fld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12"/>
          </p:nvPr>
        </p:nvSpPr>
        <p:spPr>
          <a:xfrm>
            <a:off x="7606080" y="595620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4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2960" cy="147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cap="all" spc="-1">
                <a:solidFill>
                  <a:schemeClr val="accent1"/>
                </a:solidFill>
                <a:latin typeface="Gill Sans MT"/>
              </a:rPr>
              <a:t>Chapter 1 part 2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581040" y="2495520"/>
            <a:ext cx="10992960" cy="58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1600" b="0" strike="noStrike" cap="all" spc="-1">
                <a:solidFill>
                  <a:schemeClr val="accent2"/>
                </a:solidFill>
                <a:latin typeface="Gill Sans MT"/>
              </a:rPr>
              <a:t> Introduction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Box 8"/>
          <p:cNvSpPr/>
          <p:nvPr/>
        </p:nvSpPr>
        <p:spPr>
          <a:xfrm>
            <a:off x="2660040" y="3934800"/>
            <a:ext cx="6151680" cy="173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Gill Sans MT"/>
                <a:ea typeface="DejaVu Sans"/>
              </a:rPr>
              <a:t>Data Structure and Algorithm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78FED7C-85A7-4496-A1BA-0BC3320AB3EE}" type="slidenum"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Time Complexity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marL="275400" indent="-2754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The time complexity of an algorithm or a program is </a:t>
            </a:r>
            <a:r>
              <a:rPr lang="en-US" sz="1800" b="1" strike="noStrike" spc="-1">
                <a:solidFill>
                  <a:srgbClr val="3D3D3D"/>
                </a:solidFill>
                <a:latin typeface="Gill Sans MT"/>
              </a:rPr>
              <a:t>the amount of time it needs to run to completion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75400" indent="-2754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The exact time will depend on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567000" lvl="1" indent="-27540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the </a:t>
            </a:r>
            <a:r>
              <a:rPr lang="en-US" sz="1600" b="0" i="1" strike="noStrike" spc="-1">
                <a:solidFill>
                  <a:srgbClr val="3D3D3D"/>
                </a:solidFill>
                <a:latin typeface="Gill Sans MT"/>
              </a:rPr>
              <a:t>implementation</a:t>
            </a: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 of the algorithm, </a:t>
            </a:r>
            <a:r>
              <a:rPr lang="en-US" sz="1600" b="0" i="1" strike="noStrike" spc="-1">
                <a:solidFill>
                  <a:srgbClr val="3D3D3D"/>
                </a:solidFill>
                <a:latin typeface="Gill Sans MT"/>
              </a:rPr>
              <a:t>programming language</a:t>
            </a: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, optimizing the capabilities of the </a:t>
            </a:r>
            <a:r>
              <a:rPr lang="en-US" sz="1600" b="0" i="1" strike="noStrike" spc="-1">
                <a:solidFill>
                  <a:srgbClr val="3D3D3D"/>
                </a:solidFill>
                <a:latin typeface="Gill Sans MT"/>
              </a:rPr>
              <a:t>compiler used</a:t>
            </a: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, the </a:t>
            </a:r>
            <a:r>
              <a:rPr lang="en-US" sz="1600" b="0" i="1" strike="noStrike" spc="-1">
                <a:solidFill>
                  <a:srgbClr val="3D3D3D"/>
                </a:solidFill>
                <a:latin typeface="Gill Sans MT"/>
              </a:rPr>
              <a:t>CPU speed</a:t>
            </a: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, other </a:t>
            </a:r>
            <a:r>
              <a:rPr lang="en-US" sz="1600" b="0" i="1" strike="noStrike" spc="-1">
                <a:solidFill>
                  <a:srgbClr val="3D3D3D"/>
                </a:solidFill>
                <a:latin typeface="Gill Sans MT"/>
              </a:rPr>
              <a:t>hardware</a:t>
            </a: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 characteristics/specifications and so on.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75400" indent="-2754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To measure the time complexity accurately, we have to count all sorts of operations performed in an algorithm.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75400" indent="-2754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If we know the time for each one of the primitive operations performed in a given computer, we can easily compute the time taken by an algorithm to complete its execution.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Rectangle 5"/>
          <p:cNvSpPr/>
          <p:nvPr/>
        </p:nvSpPr>
        <p:spPr>
          <a:xfrm>
            <a:off x="3657600" y="5672880"/>
            <a:ext cx="609516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  <a:ea typeface="DejaVu Sans"/>
              </a:rPr>
              <a:t>our intention is to estimate the execution time of an algorithm irrespective of the computer machine on which it will be used.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EC80663-A721-496E-9839-FBCDE4479F56}" type="slidenum"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Execution Time Cases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81040" y="1991520"/>
            <a:ext cx="11028960" cy="4142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1" strike="noStrike" spc="-1">
                <a:solidFill>
                  <a:srgbClr val="3D3D3D"/>
                </a:solidFill>
                <a:latin typeface="Gill Sans MT"/>
              </a:rPr>
              <a:t>Worst-Case Analysis 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–The maximum amount of time that an algorithm require to solve a problem of size n. This gives an </a:t>
            </a:r>
            <a:r>
              <a:rPr lang="en-US" sz="1800" b="1" i="1" strike="noStrike" spc="-1">
                <a:solidFill>
                  <a:srgbClr val="3D3D3D"/>
                </a:solidFill>
                <a:latin typeface="Gill Sans MT"/>
              </a:rPr>
              <a:t>upper bound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 for the time complexity of an algorithm.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30000" lvl="1" indent="-30600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represents a guarantee for performance on any possible input.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1" strike="noStrike" spc="-1">
                <a:solidFill>
                  <a:srgbClr val="3D3D3D"/>
                </a:solidFill>
                <a:latin typeface="Gill Sans MT"/>
              </a:rPr>
              <a:t>Best-Case Analysis 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–The minimum amount of time that an algorithm require to solve a problem of size n. The best case behavior of an algorithm is NOT so useful.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30000" lvl="1" indent="-30600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This gives a </a:t>
            </a:r>
            <a:r>
              <a:rPr lang="en-US" sz="1600" b="1" strike="noStrike" spc="-1">
                <a:solidFill>
                  <a:srgbClr val="3D3D3D"/>
                </a:solidFill>
                <a:latin typeface="Gill Sans MT"/>
              </a:rPr>
              <a:t>lower bound</a:t>
            </a: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 for the time complexity of an algorithm.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1" strike="noStrike" spc="-1">
                <a:solidFill>
                  <a:srgbClr val="3D3D3D"/>
                </a:solidFill>
                <a:latin typeface="Gill Sans MT"/>
              </a:rPr>
              <a:t>Average-Case Analysis 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–The average amount of time that an algorithm require to solve a problem of size n. Sometimes, it is difficult to find the average-case behavior of an algorithm.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30000" lvl="1" indent="-30600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Worst-case analysis is more common than average-case analysis.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2A057EE-4548-42B4-B90E-06184B81D46A}" type="slidenum"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Example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85800" y="137160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Suppose you are given an array A and an integer x and you have to find if x exists in array A.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37" name="Table 5"/>
          <p:cNvGraphicFramePr/>
          <p:nvPr/>
        </p:nvGraphicFramePr>
        <p:xfrm>
          <a:off x="2096280" y="2299680"/>
          <a:ext cx="8127000" cy="370800"/>
        </p:xfrm>
        <a:graphic>
          <a:graphicData uri="http://schemas.openxmlformats.org/drawingml/2006/table">
            <a:tbl>
              <a:tblPr/>
              <a:tblGrid>
                <a:gridCol w="11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5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20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2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23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Gill Sans MT"/>
                        </a:rPr>
                        <a:t>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8" name="TextBox 6"/>
          <p:cNvSpPr/>
          <p:nvPr/>
        </p:nvSpPr>
        <p:spPr>
          <a:xfrm flipH="1">
            <a:off x="4475520" y="3657600"/>
            <a:ext cx="2747520" cy="2558520"/>
          </a:xfrm>
          <a:prstGeom prst="rect">
            <a:avLst/>
          </a:prstGeom>
          <a:solidFill>
            <a:srgbClr val="FFFFFF"/>
          </a:solidFill>
          <a:ln cap="rnd">
            <a:solidFill>
              <a:srgbClr val="4D1434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Gill Sans MT"/>
                <a:ea typeface="DejaVu Sans"/>
              </a:rPr>
              <a:t>for i : 1 to length of A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Gill Sans MT"/>
                <a:ea typeface="DejaVu Sans"/>
              </a:rPr>
              <a:t>	if A[i] is equal to x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Gill Sans MT"/>
                <a:ea typeface="DejaVu Sans"/>
              </a:rPr>
              <a:t>		return TRUE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Gill Sans MT"/>
                <a:ea typeface="DejaVu Sans"/>
              </a:rPr>
              <a:t>return False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5A84D10-C35D-4C74-9171-CFF731ED998D}" type="slidenum"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How to estimate run time complexity of an algorithm ?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0000"/>
          </a:bodyPr>
          <a:lstStyle/>
          <a:p>
            <a:pPr marL="275040" indent="-275040">
              <a:lnSpc>
                <a:spcPct val="2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When we analyze algorithms, we should employ mathematical techniques (theoretical model) that analyze algorithms independently of specific implementations, computers, etc...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75040" indent="-275040">
              <a:lnSpc>
                <a:spcPct val="2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Before we can analyze an algorithm, we must have a model of the implementation technology that will be used, including a model for the resources of that technology and their costs.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75040" indent="-275040">
              <a:lnSpc>
                <a:spcPct val="2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We shall assume a generic one processor, </a:t>
            </a:r>
            <a:r>
              <a:rPr lang="en-US" sz="1800" b="1" strike="noStrike" spc="-1">
                <a:solidFill>
                  <a:srgbClr val="3D3D3D"/>
                </a:solidFill>
                <a:latin typeface="Gill Sans MT"/>
              </a:rPr>
              <a:t>random-access machine (RAM)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 model of computation as our implementation technology and understand that our algorithms will be implemented as computer programs.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2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D7B143-8E37-42D7-959B-C3E6CDA37F84}" type="slidenum"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RAM Model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2000"/>
          </a:bodyPr>
          <a:lstStyle/>
          <a:p>
            <a:pPr marL="303480" indent="-3034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RAM is a hypothetical computer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3480" indent="-3034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The RAM is a simple model of how computers perform.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3480" indent="-3034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Instructions are executed one after another, with no concurrent operations.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3480" indent="-3034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Under the RAM model, we measure the run time of an algorithm by counting up the number of significant /basic / primitive operations in the algorithm.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25680" lvl="1" indent="-3034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Then, we will express the efficiency of algorithms using growth functions.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303480" indent="-3034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Each ``simple'' operation (+, *, -, =, if, call) takes exactly 1 time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3480" indent="-3034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Each memory access takes exactly one time step, and we have as much memory as we need.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FB18AF0-C2E7-4CB2-BB97-23990DD38885}" type="slidenum"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Primitive Operations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3000"/>
          </a:bodyPr>
          <a:lstStyle/>
          <a:p>
            <a:pPr marL="284040" indent="-28404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Basic computations performed by an algorithm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4040" indent="-28404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Identifiable in pseudocode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4040" indent="-28404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Largely independent from the programming language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4040" indent="-28404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Exact definition not important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4040" indent="-28404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Assumed to take a constant amount of time in the RAM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4040" indent="-28404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Examples: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585360" lvl="1" indent="-28404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Evaluating an expression, Assigning a value to a variable, Indexing into an array, Calling a method, Returning from a method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E0D755-A4D6-4281-AF8A-839A10C089A9}" type="slidenum"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General Rules for Estimation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We assume an arbitrary time unit.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Execution of one of the following operations takes time 1: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30000" lvl="1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assignment operation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30000" lvl="1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single I/O operations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30000" lvl="1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single Boolean operations, numeric comparisons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30000" lvl="1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single arithmetic operations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30000" lvl="1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function return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30000" lvl="1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array index operations, pointer dereferences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9A4E437-762F-4F66-AA4E-92B595DCAF90}" type="slidenum"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General Rules for Estimation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Running time of a selection statement (if, switch) is the time for the condition evaluation + the maximum of the running times for the individual clauses in the selection.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The running time of a for loop is at most the running time of the statements inside the for loop (including tests) times the number of iterations.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30000" lvl="1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Always assume that the loop executes the maximum number of iterations possible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Running time of a function call is 1 for setup + the time for any parameter calculations + the time required for the execution of the function body.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4B8D490-6774-468B-AB79-62275BFD11BA}" type="slidenum"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Example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By inspecting the pseudocode, we can determine the maximum number of primitive operations executed by an algorithm, as a function of the input size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Rectangle 5"/>
          <p:cNvSpPr/>
          <p:nvPr/>
        </p:nvSpPr>
        <p:spPr>
          <a:xfrm>
            <a:off x="1908360" y="2808000"/>
            <a:ext cx="5044680" cy="344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int count()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int no=0;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cout&lt;&lt; “Enter an integer”;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cin&gt;&gt;n;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for (i=0;i&lt;n;i++)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	no=no+1;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return 0;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br>
              <a:rPr sz="2000"/>
            </a:b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Rectangle 6"/>
          <p:cNvSpPr/>
          <p:nvPr/>
        </p:nvSpPr>
        <p:spPr>
          <a:xfrm>
            <a:off x="6351120" y="2808000"/>
            <a:ext cx="6095160" cy="332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Times-Bold"/>
                <a:ea typeface="DejaVu Sans"/>
              </a:rPr>
              <a:t>Time Units to Compute</a:t>
            </a:r>
            <a:br>
              <a:rPr sz="1200"/>
            </a:b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-------------------------------------------------</a:t>
            </a:r>
            <a:br>
              <a:rPr sz="1200"/>
            </a:b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 for the assignment statement: int no=0</a:t>
            </a:r>
            <a:br>
              <a:rPr sz="1200"/>
            </a:b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 for the output statement.</a:t>
            </a:r>
            <a:br>
              <a:rPr sz="1200"/>
            </a:b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 for the input statement.</a:t>
            </a:r>
            <a:br>
              <a:rPr sz="1200"/>
            </a:b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 the for loop:</a:t>
            </a:r>
            <a:br>
              <a:rPr sz="1200"/>
            </a:b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 assignment, </a:t>
            </a:r>
            <a:r>
              <a:rPr lang="en-US" sz="1200" b="0" i="1" strike="noStrike" spc="-1">
                <a:solidFill>
                  <a:srgbClr val="000000"/>
                </a:solidFill>
                <a:latin typeface="Times-Italic"/>
                <a:ea typeface="DejaVu Sans"/>
              </a:rPr>
              <a:t>n+1 </a:t>
            </a: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tests, and </a:t>
            </a:r>
            <a:r>
              <a:rPr lang="en-US" sz="1200" b="0" i="1" strike="noStrike" spc="-1">
                <a:solidFill>
                  <a:srgbClr val="000000"/>
                </a:solidFill>
                <a:latin typeface="Times-Italic"/>
                <a:ea typeface="DejaVu Sans"/>
              </a:rPr>
              <a:t>n </a:t>
            </a: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increments.</a:t>
            </a:r>
            <a:br>
              <a:rPr sz="1200"/>
            </a:br>
            <a:r>
              <a:rPr lang="en-US" sz="1200" b="0" i="1" strike="noStrike" spc="-1">
                <a:solidFill>
                  <a:srgbClr val="000000"/>
                </a:solidFill>
                <a:latin typeface="Times-Italic"/>
                <a:ea typeface="DejaVu Sans"/>
              </a:rPr>
              <a:t>n </a:t>
            </a: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loops of 2 units for an assignment, and an addition.</a:t>
            </a:r>
            <a:br>
              <a:rPr sz="1200"/>
            </a:b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 for the return statement.</a:t>
            </a:r>
            <a:br>
              <a:rPr sz="1200"/>
            </a:br>
            <a:r>
              <a:rPr lang="en-US" sz="12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-------------------------------------------------------------------</a:t>
            </a:r>
            <a:br>
              <a:rPr sz="1200"/>
            </a:b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 (n)= </a:t>
            </a:r>
            <a:r>
              <a:rPr lang="en-US" sz="1400" b="0" i="1" strike="noStrike" spc="-1">
                <a:solidFill>
                  <a:srgbClr val="000000"/>
                </a:solidFill>
                <a:latin typeface="Times-Italic"/>
                <a:ea typeface="DejaVu Sans"/>
              </a:rPr>
              <a:t>1+1+1+(1+n+1+n)+2n+1 = 4n+6 = O(n)</a:t>
            </a:r>
            <a:r>
              <a:rPr lang="en-US" sz="12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br>
              <a:rPr sz="1200"/>
            </a:b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C879A02-7871-41AB-846C-DE6D20B09CB7}" type="slidenum"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Example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Rectangle 8"/>
          <p:cNvSpPr/>
          <p:nvPr/>
        </p:nvSpPr>
        <p:spPr>
          <a:xfrm>
            <a:off x="986760" y="1792800"/>
            <a:ext cx="5532480" cy="447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void func()</a:t>
            </a:r>
            <a:br>
              <a:rPr sz="1600"/>
            </a:b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{</a:t>
            </a:r>
            <a:br>
              <a:rPr sz="1600"/>
            </a:b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int x=0;</a:t>
            </a:r>
            <a:br>
              <a:rPr sz="1600"/>
            </a:b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int i=0;</a:t>
            </a:r>
            <a:br>
              <a:rPr sz="1600"/>
            </a:b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int j=1;</a:t>
            </a:r>
            <a:br>
              <a:rPr sz="1600"/>
            </a:b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cout&lt;&lt; “Enter an Integer value”;</a:t>
            </a:r>
            <a:br>
              <a:rPr sz="1600"/>
            </a:b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cin&gt;&gt;n;</a:t>
            </a:r>
            <a:br>
              <a:rPr sz="1600"/>
            </a:b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while (i&lt;n)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{</a:t>
            </a:r>
            <a:br>
              <a:rPr sz="1600"/>
            </a:b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    x++;</a:t>
            </a:r>
            <a:br>
              <a:rPr sz="1600"/>
            </a:b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          i++;</a:t>
            </a:r>
            <a:br>
              <a:rPr sz="1600"/>
            </a:b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      }</a:t>
            </a:r>
            <a:br>
              <a:rPr sz="1600"/>
            </a:b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while (j&lt;n)</a:t>
            </a:r>
            <a:br>
              <a:rPr sz="1600"/>
            </a:b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{</a:t>
            </a:r>
            <a:br>
              <a:rPr sz="1600"/>
            </a:b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    j++;</a:t>
            </a:r>
            <a:br>
              <a:rPr sz="1600"/>
            </a:b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}</a:t>
            </a:r>
            <a:br>
              <a:rPr sz="1600"/>
            </a:br>
            <a:r>
              <a:rPr lang="en-US" sz="1600" b="0" strike="noStrike" spc="-1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br>
              <a:rPr sz="1600"/>
            </a:b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Rectangle 9"/>
          <p:cNvSpPr/>
          <p:nvPr/>
        </p:nvSpPr>
        <p:spPr>
          <a:xfrm>
            <a:off x="6095880" y="1716120"/>
            <a:ext cx="6095160" cy="514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Time Units to Compute</a:t>
            </a:r>
            <a:br>
              <a:rPr sz="1400"/>
            </a:b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-------------------------------------------------</a:t>
            </a:r>
            <a:br>
              <a:rPr sz="1400"/>
            </a:b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 for the first assignment statement: x=0;</a:t>
            </a:r>
            <a:br>
              <a:rPr sz="1400"/>
            </a:b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 for the second assignment statement: i=0;</a:t>
            </a:r>
            <a:br>
              <a:rPr sz="1400"/>
            </a:b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 for the third assignment statement: j=1;</a:t>
            </a:r>
            <a:br>
              <a:rPr sz="1400"/>
            </a:b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 for the output statement.</a:t>
            </a:r>
            <a:br>
              <a:rPr sz="1400"/>
            </a:b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1 for the input statement.</a:t>
            </a:r>
            <a:br>
              <a:rPr sz="1400"/>
            </a:b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 the first while loop:</a:t>
            </a:r>
            <a:br>
              <a:rPr sz="1400"/>
            </a:br>
            <a:r>
              <a:rPr lang="en-US" sz="1400" b="0" i="1" strike="noStrike" spc="-1">
                <a:solidFill>
                  <a:srgbClr val="000000"/>
                </a:solidFill>
                <a:latin typeface="Times-Italic"/>
                <a:ea typeface="DejaVu Sans"/>
              </a:rPr>
              <a:t>n+1 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tests</a:t>
            </a:r>
            <a:br>
              <a:rPr sz="1400"/>
            </a:br>
            <a:r>
              <a:rPr lang="en-US" sz="1400" b="0" i="1" strike="noStrike" spc="-1">
                <a:solidFill>
                  <a:srgbClr val="000000"/>
                </a:solidFill>
                <a:latin typeface="Times-Italic"/>
                <a:ea typeface="DejaVu Sans"/>
              </a:rPr>
              <a:t>n </a:t>
            </a: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loops of 2 units for the two increment (addition) operations</a:t>
            </a:r>
            <a:br>
              <a:rPr sz="1400"/>
            </a:b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In the second while loop:</a:t>
            </a:r>
            <a:br>
              <a:rPr sz="1400"/>
            </a:b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 tests</a:t>
            </a:r>
            <a:br>
              <a:rPr sz="1400"/>
            </a:b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n-1 increments</a:t>
            </a:r>
            <a:br>
              <a:rPr sz="1400"/>
            </a:b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-------------------------------------------------------------------</a:t>
            </a:r>
            <a:br>
              <a:rPr sz="1400"/>
            </a:br>
            <a:r>
              <a:rPr lang="en-US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T (n)= </a:t>
            </a:r>
            <a:r>
              <a:rPr lang="en-US" sz="1600" b="0" i="1" strike="noStrike" spc="-1">
                <a:solidFill>
                  <a:srgbClr val="000000"/>
                </a:solidFill>
                <a:latin typeface="Times-Italic"/>
                <a:ea typeface="DejaVu Sans"/>
              </a:rPr>
              <a:t>1+1+1+1+1+n+1+2n+n+n-1 = 5n+5 = O(n)</a:t>
            </a:r>
            <a:r>
              <a:rPr lang="en-US" sz="1400" b="0" strike="noStrike" spc="-1">
                <a:solidFill>
                  <a:srgbClr val="000000"/>
                </a:solidFill>
                <a:latin typeface="Gill Sans MT"/>
                <a:ea typeface="DejaVu Sans"/>
              </a:rPr>
              <a:t> </a:t>
            </a:r>
            <a:br>
              <a:rPr sz="1400"/>
            </a:b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594656D-9A27-4898-A13C-CE2E86E945D6}" type="slidenum"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Arial"/>
              </a:rPr>
              <a:t>Pseudo-code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Informal language used to present algorithms.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Pretty close to English but precise enough for a computing agent to carry out.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High-level description of an algorithm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More structured than English prose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Less detailed than a program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Preferred notation for describing algorithms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Hides program design issues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ftr" idx="16"/>
          </p:nvPr>
        </p:nvSpPr>
        <p:spPr>
          <a:xfrm>
            <a:off x="581040" y="595188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buNone/>
            </a:pPr>
            <a:endParaRPr lang="en-US" sz="900" b="0" strike="noStrike" cap="all" spc="-1">
              <a:solidFill>
                <a:schemeClr val="accent2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Asymptotic Analysis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Refers to defining the mathematical boundation/framing of its run-time performance.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Using asymptotic analysis, we can very well conclude the best case, average case, and worst case scenario of an algorithm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Asymptotic analysis is input bound i.e., if there's no input to the algorithm, it is concluded to work in a constant time.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Other than the "input" all other factors are considered constant.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generally a theoretical issue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33E1B6-6ABB-4029-8F95-ECB146214FE9}" type="slidenum"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Asymptotic Notations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6000"/>
          </a:bodyPr>
          <a:lstStyle/>
          <a:p>
            <a:pPr marL="283680" indent="-2836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It is a simple way to represent the time complexity of an algorithm.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3680" indent="-2836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In asymptotic notation, we use only the </a:t>
            </a:r>
            <a:r>
              <a:rPr lang="en-US" sz="1800" b="1" strike="noStrike" spc="-1">
                <a:solidFill>
                  <a:srgbClr val="3D3D3D"/>
                </a:solidFill>
                <a:latin typeface="Gill Sans MT"/>
              </a:rPr>
              <a:t>most significant terms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 to represent the time complexity of an algorithm.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3680" indent="-2836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Asymptotic Notation identifies the behavior of an algorithm as the input size changes.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3680" indent="-28368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Following are the commonly used asymptotic notations to calculate the running time complexity of an algorithm.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585000" lvl="1" indent="-2836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Ο Notation (Big O) – Upper bound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585000" lvl="1" indent="-2836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Ω Notation (Omega) – Lower bound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585000" lvl="1" indent="-2836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θ Notation (Theta) – average bound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685D822-5548-469F-99E1-F4644B440C24}" type="slidenum"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Types of functions, limits, and simplification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These are some basic function growth classifications used in various notations.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30000" lvl="1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Logarithmic Function - log n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30000" lvl="1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Linear Function - an + b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30000" lvl="1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Quadratic Function - an</a:t>
            </a:r>
            <a:r>
              <a:rPr lang="en-US" sz="1600" b="0" strike="noStrike" spc="-1" baseline="30000">
                <a:solidFill>
                  <a:srgbClr val="3D3D3D"/>
                </a:solidFill>
                <a:latin typeface="Gill Sans MT"/>
              </a:rPr>
              <a:t>2</a:t>
            </a: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 + bn + c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30000" lvl="1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Polynomial Function - an^z + . . . + an^2 + a*n^1 + a*n^0, where z is some constant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30000" lvl="1" indent="-306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Exponential Function - a^n, where a is some constant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The list starts at the slowest growing function (logarithmic, fastest execution time) and goes on to the fastest growing (exponential, slowest execution time).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Rectangle 6"/>
          <p:cNvSpPr/>
          <p:nvPr/>
        </p:nvSpPr>
        <p:spPr>
          <a:xfrm>
            <a:off x="3512160" y="5534280"/>
            <a:ext cx="609516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  <a:ea typeface="DejaVu Sans"/>
              </a:rPr>
              <a:t>disregard </a:t>
            </a:r>
            <a:r>
              <a:rPr lang="en-US" sz="1800" b="0" strike="noStrike" spc="-1">
                <a:solidFill>
                  <a:srgbClr val="FF0000"/>
                </a:solidFill>
                <a:latin typeface="Gill Sans MT"/>
                <a:ea typeface="DejaVu Sans"/>
              </a:rPr>
              <a:t>constants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  <a:ea typeface="DejaVu Sans"/>
              </a:rPr>
              <a:t>, and </a:t>
            </a:r>
            <a:r>
              <a:rPr lang="en-US" sz="1800" b="0" strike="noStrike" spc="-1">
                <a:solidFill>
                  <a:srgbClr val="FF0000"/>
                </a:solidFill>
                <a:latin typeface="Gill Sans MT"/>
                <a:ea typeface="DejaVu Sans"/>
              </a:rPr>
              <a:t>lower order terms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  <a:ea typeface="DejaVu Sans"/>
              </a:rPr>
              <a:t>, because as the input size (or n in our f(n) example) increases to infinity (mathematical limits), the lower order terms and constants are of </a:t>
            </a:r>
            <a:r>
              <a:rPr lang="en-US" sz="1800" b="0" strike="noStrike" spc="-1">
                <a:solidFill>
                  <a:srgbClr val="FF0000"/>
                </a:solidFill>
                <a:latin typeface="Gill Sans MT"/>
                <a:ea typeface="DejaVu Sans"/>
              </a:rPr>
              <a:t>little to no importance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  <a:ea typeface="DejaVu Sans"/>
              </a:rPr>
              <a:t>. 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E3AC0FE-CB29-4742-88D9-E8924047C5B2}" type="slidenum"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Big-O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57200" y="249444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Big-O, commonly written as O, is an Asymptotic Notation for the worst case, or ceiling of growth for a given function.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It provides us with an </a:t>
            </a:r>
            <a:r>
              <a:rPr lang="en-US" sz="1800" b="1" strike="noStrike" spc="-1">
                <a:solidFill>
                  <a:srgbClr val="3D3D3D"/>
                </a:solidFill>
                <a:latin typeface="Gill Sans MT"/>
              </a:rPr>
              <a:t>asymptotic upper bound 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for the growth rate of runtime of an algorithm.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Say f(n) is your algorithm runtime, and g(n) is an arbitrary time complexity you are trying to relate to your algorithm. f(n) is O(g(n)), if for some real constants c (c &gt; 0) and n</a:t>
            </a:r>
            <a:r>
              <a:rPr lang="en-US" sz="1800" b="0" strike="noStrike" spc="-1" baseline="-25000">
                <a:solidFill>
                  <a:srgbClr val="3D3D3D"/>
                </a:solidFill>
                <a:latin typeface="Gill Sans MT"/>
              </a:rPr>
              <a:t>0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, f(n) &lt;= c g(n) for every input size n (n &gt; n</a:t>
            </a:r>
            <a:r>
              <a:rPr lang="en-US" sz="1800" b="0" strike="noStrike" spc="-1" baseline="-25000">
                <a:solidFill>
                  <a:srgbClr val="3D3D3D"/>
                </a:solidFill>
                <a:latin typeface="Gill Sans MT"/>
              </a:rPr>
              <a:t>0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).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5" name="Picture 4"/>
          <p:cNvPicPr/>
          <p:nvPr/>
        </p:nvPicPr>
        <p:blipFill>
          <a:blip r:embed="rId3"/>
          <a:srcRect l="32129" r="33684" b="13089"/>
          <a:stretch/>
        </p:blipFill>
        <p:spPr>
          <a:xfrm>
            <a:off x="4275360" y="4413539"/>
            <a:ext cx="2910960" cy="2512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15DBC6F-1FC2-4F48-8FA7-C28467CA0803}" type="slidenum"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Example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6000"/>
          </a:bodyPr>
          <a:lstStyle/>
          <a:p>
            <a:pPr marL="317160" indent="-31716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1" strike="noStrike" spc="-1">
                <a:solidFill>
                  <a:srgbClr val="3D3D3D"/>
                </a:solidFill>
                <a:latin typeface="Gill Sans MT"/>
              </a:rPr>
              <a:t>f(n)=10n+5 and g(n)=n. Show that f(n) is O(g(n)).</a:t>
            </a:r>
            <a:br>
              <a:rPr sz="1800"/>
            </a:b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17160" indent="-31716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To show that f(n) is O(g(n)) we must show that constants c and no such that</a:t>
            </a:r>
            <a:br>
              <a:rPr sz="1800"/>
            </a:b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	f(n) &lt;=c.g(n) for all n&gt;=no</a:t>
            </a:r>
            <a:br>
              <a:rPr sz="1800"/>
            </a:b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	Or 10n+5&lt;=c.n for all n&gt;=no</a:t>
            </a:r>
            <a:br>
              <a:rPr sz="1800"/>
            </a:b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	Try c=15. Then we need to show that 10n+5&lt;=15n</a:t>
            </a:r>
            <a:br>
              <a:rPr sz="1800"/>
            </a:b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	Solving for n we get: 5&lt;5n or 1&lt;=n.</a:t>
            </a:r>
            <a:br>
              <a:rPr sz="1800"/>
            </a:b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	So f(n) =10n+5 &lt;=15.g(n) for all n&gt;=1.</a:t>
            </a:r>
            <a:br>
              <a:rPr sz="1800"/>
            </a:b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	(c=15,no=1).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DB6BE47-2B89-48CD-B098-B3CBDD01071C}" type="slidenum"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Example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pt-BR" sz="1800" b="1" strike="noStrike" spc="-1">
                <a:solidFill>
                  <a:srgbClr val="3D3D3D"/>
                </a:solidFill>
                <a:latin typeface="Gill Sans MT"/>
              </a:rPr>
              <a:t>f(n) = </a:t>
            </a:r>
            <a:r>
              <a:rPr lang="zh-CN" sz="1800" b="1" strike="noStrike" spc="-1">
                <a:solidFill>
                  <a:srgbClr val="3D3D3D"/>
                </a:solidFill>
                <a:latin typeface="Gill Sans MT"/>
              </a:rPr>
              <a:t>〖𝟑𝒏〗</a:t>
            </a:r>
            <a:r>
              <a:rPr lang="pt-BR" sz="1800" b="1" strike="noStrike" spc="-1">
                <a:solidFill>
                  <a:srgbClr val="3D3D3D"/>
                </a:solidFill>
                <a:latin typeface="Gill Sans MT"/>
              </a:rPr>
              <a:t>^𝟐+4n+1. Show that f(n)=O(𝒏^𝟐).</a:t>
            </a:r>
            <a:br>
              <a:rPr sz="1800"/>
            </a:b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4n &lt;=4𝒏^𝟐 for all n&gt;=1 and 1&lt;=𝒏^𝟐 for all n&gt;=1</a:t>
            </a:r>
            <a:br>
              <a:rPr sz="1800"/>
            </a:b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	</a:t>
            </a:r>
            <a:r>
              <a:rPr lang="zh-CN" sz="1800" b="0" strike="noStrike" spc="-1">
                <a:solidFill>
                  <a:srgbClr val="3D3D3D"/>
                </a:solidFill>
                <a:latin typeface="Gill Sans MT"/>
              </a:rPr>
              <a:t>〖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3𝑛</a:t>
            </a:r>
            <a:r>
              <a:rPr lang="zh-CN" sz="1800" b="0" strike="noStrike" spc="-1">
                <a:solidFill>
                  <a:srgbClr val="3D3D3D"/>
                </a:solidFill>
                <a:latin typeface="Gill Sans MT"/>
              </a:rPr>
              <a:t>〗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^2 +4n+1&lt;=3𝒏^𝟐+4𝒏^𝟐+𝒏^𝟐 for all n&gt;=1 </a:t>
            </a:r>
            <a:br>
              <a:rPr sz="1800"/>
            </a:b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	</a:t>
            </a:r>
            <a:r>
              <a:rPr lang="zh-CN" sz="1800" b="0" strike="noStrike" spc="-1">
                <a:solidFill>
                  <a:srgbClr val="3D3D3D"/>
                </a:solidFill>
                <a:latin typeface="Gill Sans MT"/>
              </a:rPr>
              <a:t>〖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3𝑛</a:t>
            </a:r>
            <a:r>
              <a:rPr lang="zh-CN" sz="1800" b="0" strike="noStrike" spc="-1">
                <a:solidFill>
                  <a:srgbClr val="3D3D3D"/>
                </a:solidFill>
                <a:latin typeface="Gill Sans MT"/>
              </a:rPr>
              <a:t>〗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^2 +4n+1&lt;=8𝒏^𝟐 for all n&gt;=1</a:t>
            </a:r>
            <a:br>
              <a:rPr sz="1800"/>
            </a:b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So we have shown that f(n)&lt;=8𝒏^𝟐 for all n&gt;=1</a:t>
            </a:r>
            <a:br>
              <a:rPr sz="1800"/>
            </a:b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Therefore, f (n) is O(𝒏^𝟐) (c=8,k=1)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BCC39E9-0398-4B5D-8EED-9C6D052E914A}" type="slidenum"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Big-o time complexity comparison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Picture 5"/>
          <p:cNvPicPr/>
          <p:nvPr/>
        </p:nvPicPr>
        <p:blipFill>
          <a:blip r:embed="rId2"/>
          <a:stretch/>
        </p:blipFill>
        <p:spPr>
          <a:xfrm>
            <a:off x="2751840" y="2589480"/>
            <a:ext cx="7557840" cy="4097520"/>
          </a:xfrm>
          <a:prstGeom prst="rect">
            <a:avLst/>
          </a:prstGeom>
          <a:ln w="0">
            <a:noFill/>
          </a:ln>
        </p:spPr>
      </p:pic>
      <p:sp>
        <p:nvSpPr>
          <p:cNvPr id="272" name="TextBox 6"/>
          <p:cNvSpPr/>
          <p:nvPr/>
        </p:nvSpPr>
        <p:spPr>
          <a:xfrm flipH="1">
            <a:off x="1169280" y="2034000"/>
            <a:ext cx="9851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O(1) &lt; O(log n) &lt; O(√n) &lt; O(n) &lt; O(n log n) &lt; O(n</a:t>
            </a:r>
            <a:r>
              <a:rPr lang="en-US" sz="1800" b="0" strike="noStrike" spc="-1" baseline="30000">
                <a:solidFill>
                  <a:srgbClr val="000000"/>
                </a:solidFill>
                <a:latin typeface="Microsoft JhengHei UI"/>
                <a:ea typeface="Microsoft JhengHei UI"/>
              </a:rPr>
              <a:t>2</a:t>
            </a:r>
            <a:r>
              <a:rPr lang="en-US" sz="18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) &lt; O(n</a:t>
            </a:r>
            <a:r>
              <a:rPr lang="en-US" sz="1800" b="0" strike="noStrike" spc="-1" baseline="30000">
                <a:solidFill>
                  <a:srgbClr val="000000"/>
                </a:solidFill>
                <a:latin typeface="Microsoft JhengHei UI"/>
                <a:ea typeface="Microsoft JhengHei UI"/>
              </a:rPr>
              <a:t>3</a:t>
            </a:r>
            <a:r>
              <a:rPr lang="en-US" sz="18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)….. &lt; O(2</a:t>
            </a:r>
            <a:r>
              <a:rPr lang="en-US" sz="1800" b="0" strike="noStrike" spc="-1" baseline="30000">
                <a:solidFill>
                  <a:srgbClr val="000000"/>
                </a:solidFill>
                <a:latin typeface="Microsoft JhengHei UI"/>
                <a:ea typeface="Microsoft JhengHei UI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) &lt; O(3</a:t>
            </a:r>
            <a:r>
              <a:rPr lang="en-US" sz="1800" b="0" strike="noStrike" spc="-1" baseline="30000">
                <a:solidFill>
                  <a:srgbClr val="000000"/>
                </a:solidFill>
                <a:latin typeface="Microsoft JhengHei UI"/>
                <a:ea typeface="Microsoft JhengHei UI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)…..&lt; O(n</a:t>
            </a:r>
            <a:r>
              <a:rPr lang="en-US" sz="1800" b="0" strike="noStrike" spc="-1" baseline="30000">
                <a:solidFill>
                  <a:srgbClr val="000000"/>
                </a:solidFill>
                <a:latin typeface="Microsoft JhengHei UI"/>
                <a:ea typeface="Microsoft JhengHei UI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Microsoft JhengHei UI"/>
                <a:ea typeface="Microsoft JhengHei UI"/>
              </a:rPr>
              <a:t>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40E0794-3991-44C7-8980-BE14A5C7B2B8}" type="slidenum"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Growth-Rate Functions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3000"/>
          </a:bodyPr>
          <a:lstStyle/>
          <a:p>
            <a:pPr marL="284040" indent="-2840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1" strike="noStrike" spc="-1" dirty="0">
                <a:solidFill>
                  <a:srgbClr val="3D3D3D"/>
                </a:solidFill>
                <a:latin typeface="Gill Sans MT"/>
              </a:rPr>
              <a:t>O(1)       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Time requirement is constant, and it is independent of the problem’s size.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4040" indent="-2840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1" strike="noStrike" spc="-1" dirty="0">
                <a:solidFill>
                  <a:srgbClr val="3D3D3D"/>
                </a:solidFill>
                <a:latin typeface="Gill Sans MT"/>
              </a:rPr>
              <a:t>O(log</a:t>
            </a:r>
            <a:r>
              <a:rPr lang="en-US" sz="1800" b="1" strike="noStrike" spc="-1" baseline="-25000" dirty="0">
                <a:solidFill>
                  <a:srgbClr val="3D3D3D"/>
                </a:solidFill>
                <a:latin typeface="Gill Sans MT"/>
              </a:rPr>
              <a:t>2</a:t>
            </a:r>
            <a:r>
              <a:rPr lang="en-US" sz="1800" b="1" strike="noStrike" spc="-1" dirty="0">
                <a:solidFill>
                  <a:srgbClr val="3D3D3D"/>
                </a:solidFill>
                <a:latin typeface="Gill Sans MT"/>
              </a:rPr>
              <a:t>n)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Time requirement for a logarithmic algorithm increases slowly  as the problem size increases.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4040" indent="-2840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1" strike="noStrike" spc="-1" dirty="0">
                <a:solidFill>
                  <a:srgbClr val="3D3D3D"/>
                </a:solidFill>
                <a:latin typeface="Gill Sans MT"/>
              </a:rPr>
              <a:t>O(n)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     Time requirement for a linear algorithm increases directly with the size of the problem.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4040" indent="-2840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1" strike="noStrike" spc="-1" dirty="0">
                <a:solidFill>
                  <a:srgbClr val="3D3D3D"/>
                </a:solidFill>
                <a:latin typeface="Gill Sans MT"/>
              </a:rPr>
              <a:t>O(n*log2n)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Time requirement for a n*log2n algorithm increases more rapidly than a linear algorithm.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4040" indent="-2840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1" strike="noStrike" spc="-1" dirty="0">
                <a:solidFill>
                  <a:srgbClr val="3D3D3D"/>
                </a:solidFill>
                <a:latin typeface="Gill Sans MT"/>
              </a:rPr>
              <a:t>O</a:t>
            </a:r>
            <a:r>
              <a:rPr lang="en-US" sz="1800" b="1" strike="noStrike" spc="-1">
                <a:solidFill>
                  <a:srgbClr val="3D3D3D"/>
                </a:solidFill>
                <a:latin typeface="Gill Sans MT"/>
              </a:rPr>
              <a:t>(n²)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 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	 Time requirement for a quadratic algorithm increases rapidly with the size of the problem.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4040" indent="-2840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1" strike="noStrike" spc="-1" dirty="0">
                <a:solidFill>
                  <a:srgbClr val="3D3D3D"/>
                </a:solidFill>
                <a:latin typeface="Gill Sans MT"/>
              </a:rPr>
              <a:t>O(n³)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    Time requirement for a cubic algorithm increases more rapidly with the size of the problem than the time requirement for a quadratic algorithm.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4040" indent="-2840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1" strike="noStrike" spc="-1" dirty="0">
                <a:solidFill>
                  <a:srgbClr val="3D3D3D"/>
                </a:solidFill>
                <a:latin typeface="Gill Sans MT"/>
              </a:rPr>
              <a:t>O(2ⁿ)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	   As the size of the problem increases, the time requirement for an exponential algorithm increases too rapidly to be practical.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>
          <a:xfrm>
            <a:off x="581040" y="5956200"/>
            <a:ext cx="6916320" cy="364320"/>
          </a:xfrm>
        </p:spPr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7DC2C24-5D5C-4EE8-B7AC-A6A232F60F84}" type="slidenum"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A Comparison of Growth-Rate Functions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6" name="Content Placeholder 5"/>
          <p:cNvPicPr/>
          <p:nvPr/>
        </p:nvPicPr>
        <p:blipFill>
          <a:blip r:embed="rId2"/>
          <a:srcRect l="5670"/>
          <a:stretch/>
        </p:blipFill>
        <p:spPr>
          <a:xfrm>
            <a:off x="2883960" y="2181240"/>
            <a:ext cx="6834600" cy="3677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DF3B11F-C28F-4FD1-9E91-1D4B375ACD41}" type="slidenum"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Omega notation 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Big-Omega, commonly written as</a:t>
            </a:r>
            <a:r>
              <a:rPr lang="en-US" sz="1800" b="1" strike="noStrike" spc="-1">
                <a:solidFill>
                  <a:srgbClr val="3D3D3D"/>
                </a:solidFill>
                <a:latin typeface="Gill Sans MT"/>
              </a:rPr>
              <a:t> Ω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, is an Asymptotic Notation for the </a:t>
            </a:r>
            <a:r>
              <a:rPr lang="en-US" sz="1800" b="1" strike="noStrike" spc="-1">
                <a:solidFill>
                  <a:srgbClr val="3D3D3D"/>
                </a:solidFill>
                <a:latin typeface="Gill Sans MT"/>
              </a:rPr>
              <a:t>best case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, or a floor growth rate for a given function.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It provides us with an </a:t>
            </a:r>
            <a:r>
              <a:rPr lang="en-US" sz="1800" b="1" strike="noStrike" spc="-1">
                <a:solidFill>
                  <a:srgbClr val="3D3D3D"/>
                </a:solidFill>
                <a:latin typeface="Gill Sans MT"/>
              </a:rPr>
              <a:t>asymptotic lower bound 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for the growth rate of runtime of an algorithm.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f(n) is Ω(g(n)), if for some real constants c (c &gt; 0) and n0 (n0 &gt; 0), f(n) is &gt;= c g(n) for every input size n (n &gt; n0)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9" name="Picture 4"/>
          <p:cNvPicPr/>
          <p:nvPr/>
        </p:nvPicPr>
        <p:blipFill>
          <a:blip r:embed="rId2"/>
          <a:srcRect l="65637" t="-1718" r="176" b="14791"/>
          <a:stretch/>
        </p:blipFill>
        <p:spPr>
          <a:xfrm>
            <a:off x="4275360" y="4233240"/>
            <a:ext cx="2910960" cy="2512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F9ADCB-227E-4377-A79D-4EAC46ABEC69}" type="slidenum"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Content Placeholder 5"/>
          <p:cNvPicPr/>
          <p:nvPr/>
        </p:nvPicPr>
        <p:blipFill>
          <a:blip r:embed="rId2"/>
          <a:stretch/>
        </p:blipFill>
        <p:spPr>
          <a:xfrm>
            <a:off x="1983600" y="2171880"/>
            <a:ext cx="7246080" cy="3779280"/>
          </a:xfrm>
          <a:prstGeom prst="rect">
            <a:avLst/>
          </a:prstGeom>
          <a:ln w="0">
            <a:noFill/>
          </a:ln>
        </p:spPr>
      </p:pic>
      <p:sp>
        <p:nvSpPr>
          <p:cNvPr id="194" name="Right Brace 6"/>
          <p:cNvSpPr/>
          <p:nvPr/>
        </p:nvSpPr>
        <p:spPr>
          <a:xfrm>
            <a:off x="7019640" y="2490120"/>
            <a:ext cx="196200" cy="829440"/>
          </a:xfrm>
          <a:prstGeom prst="rightBrace">
            <a:avLst>
              <a:gd name="adj1" fmla="val 8333"/>
              <a:gd name="adj2" fmla="val 50000"/>
            </a:avLst>
          </a:prstGeom>
          <a:noFill/>
          <a:ln cap="rnd">
            <a:solidFill>
              <a:srgbClr val="45122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Gill Sans MT"/>
              <a:ea typeface="DejaVu Sans"/>
            </a:endParaRPr>
          </a:p>
        </p:txBody>
      </p:sp>
      <p:sp>
        <p:nvSpPr>
          <p:cNvPr id="195" name="TextBox 7"/>
          <p:cNvSpPr/>
          <p:nvPr/>
        </p:nvSpPr>
        <p:spPr>
          <a:xfrm flipH="1">
            <a:off x="7338600" y="2720160"/>
            <a:ext cx="1279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0000"/>
                </a:solidFill>
                <a:latin typeface="Gill Sans MT"/>
                <a:ea typeface="DejaVu Sans"/>
              </a:rPr>
              <a:t>header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58AF76B-26C5-4357-9346-FDE2F1418C90}" type="slidenum"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Example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pt-BR" sz="1800" b="1" strike="noStrike" spc="-1">
                <a:solidFill>
                  <a:srgbClr val="3D3D3D"/>
                </a:solidFill>
                <a:latin typeface="Gill Sans MT"/>
              </a:rPr>
              <a:t>f(n) = 3n+2. Show that f(n)=Ω(n).</a:t>
            </a:r>
            <a:br>
              <a:rPr sz="1800"/>
            </a:b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C=1 &amp; n</a:t>
            </a:r>
            <a:r>
              <a:rPr lang="en-US" sz="1800" b="0" strike="noStrike" spc="-1" baseline="-25000">
                <a:solidFill>
                  <a:srgbClr val="3D3D3D"/>
                </a:solidFill>
                <a:latin typeface="Gill Sans MT"/>
              </a:rPr>
              <a:t>0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 &gt;=1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7D29C8C-AD04-4D80-817B-E09D8C45E36C}" type="slidenum"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Theta notation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Theta, commonly written as </a:t>
            </a:r>
            <a:r>
              <a:rPr lang="en-US" sz="1800" b="1" strike="noStrike" spc="-1">
                <a:solidFill>
                  <a:srgbClr val="3D3D3D"/>
                </a:solidFill>
                <a:latin typeface="Gill Sans MT"/>
              </a:rPr>
              <a:t>Θ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, is an Asymptotic Notation to denote the asymptotically tight bound on the growth rate of runtime of an algorithm.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f(n) is Θ(g(n)), if for some real constants c1, c2 and n0 (c1 &gt; 0, c2 &gt; 0, n0 &gt; 0), c1 g(n) is &lt; f(n) is &lt; c2 g(n) for every input size n (n &gt; n0).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∴ f(n) is Θ(g(n)) implies f(n) is O(g(n)) as well as f(n) is Ω(g(n)).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Picture 4"/>
          <p:cNvPicPr/>
          <p:nvPr/>
        </p:nvPicPr>
        <p:blipFill>
          <a:blip r:embed="rId2"/>
          <a:srcRect l="67" t="-2994" r="65751" b="16083"/>
          <a:stretch/>
        </p:blipFill>
        <p:spPr>
          <a:xfrm>
            <a:off x="4287960" y="4344480"/>
            <a:ext cx="2910960" cy="2512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C468E54-0C1E-41F1-86F9-979264BD534B}" type="slidenum"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Example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pt-BR" sz="1800" b="1" strike="noStrike" spc="-1">
                <a:solidFill>
                  <a:srgbClr val="3D3D3D"/>
                </a:solidFill>
                <a:latin typeface="Gill Sans MT"/>
              </a:rPr>
              <a:t>f(n) = 3n+2. Show that f(n)=      (n).</a:t>
            </a:r>
            <a:br>
              <a:rPr sz="1800"/>
            </a:b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87" name="Object 6"/>
          <p:cNvGraphicFramePr/>
          <p:nvPr/>
        </p:nvGraphicFramePr>
        <p:xfrm>
          <a:off x="3666240" y="3279960"/>
          <a:ext cx="2084400" cy="53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0" imgH="0" progId="Equation.3">
                  <p:embed/>
                </p:oleObj>
              </mc:Choice>
              <mc:Fallback>
                <p:oleObj r:id="rId3" imgW="0" imgH="0" progId="Equation.3">
                  <p:embed/>
                  <p:pic>
                    <p:nvPicPr>
                      <p:cNvPr id="288" name="Object 6"/>
                      <p:cNvPicPr/>
                      <p:nvPr/>
                    </p:nvPicPr>
                    <p:blipFill>
                      <a:blip r:embed="rId4"/>
                      <a:stretch/>
                    </p:blipFill>
                    <p:spPr>
                      <a:xfrm>
                        <a:off x="3666240" y="3279960"/>
                        <a:ext cx="2084400" cy="53496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9" name="Picture 7"/>
          <p:cNvPicPr/>
          <p:nvPr/>
        </p:nvPicPr>
        <p:blipFill>
          <a:blip r:embed="rId5"/>
          <a:stretch/>
        </p:blipFill>
        <p:spPr>
          <a:xfrm>
            <a:off x="3028680" y="4202280"/>
            <a:ext cx="2952000" cy="2113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E24AAA4-9A02-431C-9FD2-FF9D72821B46}" type="slidenum"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 Box 7"/>
          <p:cNvSpPr/>
          <p:nvPr/>
        </p:nvSpPr>
        <p:spPr>
          <a:xfrm>
            <a:off x="2094840" y="1995480"/>
            <a:ext cx="7582320" cy="3680280"/>
          </a:xfrm>
          <a:prstGeom prst="rect">
            <a:avLst/>
          </a:prstGeom>
          <a:noFill/>
          <a:ln w="9525">
            <a:solidFill>
              <a:srgbClr val="90316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Consolas"/>
                <a:ea typeface="DejaVu Sans"/>
              </a:rPr>
              <a:t>Algorithm</a:t>
            </a:r>
            <a:r>
              <a:rPr lang="en-US" sz="2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2800" b="1" i="1" strike="noStrike" spc="-1">
                <a:solidFill>
                  <a:srgbClr val="3D3D3D"/>
                </a:solidFill>
                <a:latin typeface="Consolas"/>
                <a:ea typeface="DejaVu Sans"/>
              </a:rPr>
              <a:t>arrayMax</a:t>
            </a:r>
            <a:r>
              <a:rPr lang="en-US" sz="2800" b="0" strike="noStrike" spc="-1">
                <a:solidFill>
                  <a:srgbClr val="3D3D3D"/>
                </a:solidFill>
                <a:latin typeface="Consolas"/>
                <a:ea typeface="DejaVu Sans"/>
              </a:rPr>
              <a:t>(</a:t>
            </a:r>
            <a:r>
              <a:rPr lang="en-US" sz="2800" b="1" i="1" strike="noStrike" spc="-1">
                <a:solidFill>
                  <a:srgbClr val="3D3D3D"/>
                </a:solidFill>
                <a:latin typeface="Consolas"/>
                <a:ea typeface="DejaVu Sans"/>
              </a:rPr>
              <a:t>A</a:t>
            </a:r>
            <a:r>
              <a:rPr lang="en-US" sz="2800" b="0" strike="noStrike" spc="-1">
                <a:solidFill>
                  <a:srgbClr val="3D3D3D"/>
                </a:solidFill>
                <a:latin typeface="Consolas"/>
                <a:ea typeface="DejaVu Sans"/>
              </a:rPr>
              <a:t>, </a:t>
            </a:r>
            <a:r>
              <a:rPr lang="en-US" sz="2800" b="1" i="1" strike="noStrike" spc="-1">
                <a:solidFill>
                  <a:srgbClr val="3D3D3D"/>
                </a:solidFill>
                <a:latin typeface="Consolas"/>
                <a:ea typeface="DejaVu Sans"/>
              </a:rPr>
              <a:t>n</a:t>
            </a:r>
            <a:r>
              <a:rPr lang="en-US" sz="2800" b="0" strike="noStrike" spc="-1">
                <a:solidFill>
                  <a:srgbClr val="3D3D3D"/>
                </a:solidFill>
                <a:latin typeface="Consolas"/>
                <a:ea typeface="DejaVu Sans"/>
              </a:rPr>
              <a:t>)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3D3D3D"/>
                </a:solidFill>
                <a:latin typeface="Consolas"/>
                <a:ea typeface="DejaVu Sans"/>
              </a:rPr>
              <a:t>	</a:t>
            </a:r>
            <a:r>
              <a:rPr lang="en-US" sz="2800" b="1" strike="noStrike" spc="-1">
                <a:solidFill>
                  <a:srgbClr val="000000"/>
                </a:solidFill>
                <a:latin typeface="Consolas"/>
                <a:ea typeface="DejaVu Sans"/>
              </a:rPr>
              <a:t>Input</a:t>
            </a:r>
            <a:r>
              <a:rPr lang="en-US" sz="2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>
                <a:solidFill>
                  <a:schemeClr val="accent2"/>
                </a:solidFill>
                <a:latin typeface="Consolas"/>
                <a:ea typeface="DejaVu Sans"/>
              </a:rPr>
              <a:t>array </a:t>
            </a:r>
            <a:r>
              <a:rPr lang="en-US" sz="2800" b="1" i="1" strike="noStrike" spc="-1">
                <a:solidFill>
                  <a:schemeClr val="accent2"/>
                </a:solidFill>
                <a:latin typeface="Consolas"/>
                <a:ea typeface="DejaVu Sans"/>
              </a:rPr>
              <a:t>A</a:t>
            </a:r>
            <a:r>
              <a:rPr lang="en-US" sz="2800" b="0" strike="noStrike" spc="-1">
                <a:solidFill>
                  <a:schemeClr val="accent2"/>
                </a:solidFill>
                <a:latin typeface="Consolas"/>
                <a:ea typeface="DejaVu Sans"/>
              </a:rPr>
              <a:t> of </a:t>
            </a:r>
            <a:r>
              <a:rPr lang="en-US" sz="2800" b="1" i="1" strike="noStrike" spc="-1">
                <a:solidFill>
                  <a:schemeClr val="accent2"/>
                </a:solidFill>
                <a:latin typeface="Consolas"/>
                <a:ea typeface="DejaVu Sans"/>
              </a:rPr>
              <a:t>n</a:t>
            </a:r>
            <a:r>
              <a:rPr lang="en-US" sz="2800" b="0" strike="noStrike" spc="-1">
                <a:solidFill>
                  <a:schemeClr val="accent2"/>
                </a:solidFill>
                <a:latin typeface="Consolas"/>
                <a:ea typeface="DejaVu Sans"/>
              </a:rPr>
              <a:t> integers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3D3D3D"/>
                </a:solidFill>
                <a:latin typeface="Consolas"/>
                <a:ea typeface="DejaVu Sans"/>
              </a:rPr>
              <a:t>	</a:t>
            </a:r>
            <a:r>
              <a:rPr lang="en-US" sz="2800" b="1" strike="noStrike" spc="-1">
                <a:solidFill>
                  <a:srgbClr val="000000"/>
                </a:solidFill>
                <a:latin typeface="Consolas"/>
                <a:ea typeface="DejaVu Sans"/>
              </a:rPr>
              <a:t>Output</a:t>
            </a:r>
            <a:r>
              <a:rPr lang="en-US" sz="2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>
                <a:solidFill>
                  <a:schemeClr val="accent2"/>
                </a:solidFill>
                <a:latin typeface="Consolas"/>
                <a:ea typeface="DejaVu Sans"/>
              </a:rPr>
              <a:t>maximum element of </a:t>
            </a:r>
            <a:r>
              <a:rPr lang="en-US" sz="2800" b="1" i="1" strike="noStrike" spc="-1">
                <a:solidFill>
                  <a:schemeClr val="accent2"/>
                </a:solidFill>
                <a:latin typeface="Consolas"/>
                <a:ea typeface="DejaVu Sans"/>
              </a:rPr>
              <a:t>A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800" b="0" strike="noStrike" spc="-1">
                <a:solidFill>
                  <a:srgbClr val="3D3D3D"/>
                </a:solidFill>
                <a:latin typeface="Consolas"/>
                <a:ea typeface="DejaVu Sans"/>
              </a:rPr>
              <a:t>	</a:t>
            </a:r>
            <a:r>
              <a:rPr lang="en-US" sz="2800" b="1" i="1" strike="noStrike" spc="-1">
                <a:solidFill>
                  <a:schemeClr val="accent2"/>
                </a:solidFill>
                <a:latin typeface="Consolas"/>
                <a:ea typeface="DejaVu Sans"/>
              </a:rPr>
              <a:t>currentMax</a:t>
            </a:r>
            <a:r>
              <a:rPr lang="en-US" sz="2800" b="0" strike="noStrike" spc="-1">
                <a:solidFill>
                  <a:srgbClr val="3D3D3D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  <a:ea typeface="DejaVu Sans"/>
              </a:rPr>
              <a:t></a:t>
            </a:r>
            <a:r>
              <a:rPr lang="en-US" sz="2800" b="0" strike="noStrike" spc="-1">
                <a:solidFill>
                  <a:srgbClr val="3D3D3D"/>
                </a:solidFill>
                <a:latin typeface="Consolas"/>
                <a:ea typeface="DejaVu Sans"/>
              </a:rPr>
              <a:t> </a:t>
            </a:r>
            <a:r>
              <a:rPr lang="en-US" sz="2800" b="1" i="1" strike="noStrike" spc="-1">
                <a:solidFill>
                  <a:schemeClr val="accent2"/>
                </a:solidFill>
                <a:latin typeface="Consolas"/>
                <a:ea typeface="DejaVu Sans"/>
              </a:rPr>
              <a:t>A</a:t>
            </a:r>
            <a:r>
              <a:rPr lang="en-US" sz="2800" b="0" strike="noStrike" spc="-1">
                <a:solidFill>
                  <a:schemeClr val="accent2"/>
                </a:solidFill>
                <a:latin typeface="Consolas"/>
                <a:ea typeface="DejaVu Sans"/>
              </a:rPr>
              <a:t>[0]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lang="en-US" sz="2800" b="1" strike="noStrike" spc="-1">
                <a:solidFill>
                  <a:srgbClr val="000000"/>
                </a:solidFill>
                <a:latin typeface="Consolas"/>
                <a:ea typeface="DejaVu Sans"/>
              </a:rPr>
              <a:t>for</a:t>
            </a:r>
            <a:r>
              <a:rPr lang="en-US" sz="2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2800" b="1" i="1" strike="noStrike" spc="-1">
                <a:solidFill>
                  <a:schemeClr val="accent2"/>
                </a:solidFill>
                <a:latin typeface="Consolas"/>
                <a:ea typeface="DejaVu Sans"/>
              </a:rPr>
              <a:t>i</a:t>
            </a:r>
            <a:r>
              <a:rPr lang="en-US" sz="2800" b="0" strike="noStrike" spc="-1">
                <a:solidFill>
                  <a:srgbClr val="3D3D3D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  <a:ea typeface="DejaVu Sans"/>
              </a:rPr>
              <a:t></a:t>
            </a:r>
            <a:r>
              <a:rPr lang="en-US" sz="2800" b="0" strike="noStrike" spc="-1">
                <a:solidFill>
                  <a:srgbClr val="3D3D3D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>
                <a:solidFill>
                  <a:schemeClr val="accent2"/>
                </a:solidFill>
                <a:latin typeface="Consolas"/>
                <a:ea typeface="DejaVu Sans"/>
              </a:rPr>
              <a:t>1</a:t>
            </a:r>
            <a:r>
              <a:rPr lang="en-US" sz="2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Consolas"/>
                <a:ea typeface="DejaVu Sans"/>
              </a:rPr>
              <a:t>to</a:t>
            </a:r>
            <a:r>
              <a:rPr lang="en-US" sz="2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2800" b="1" i="1" strike="noStrike" spc="-1">
                <a:solidFill>
                  <a:schemeClr val="accent2"/>
                </a:solidFill>
                <a:latin typeface="Consolas"/>
                <a:ea typeface="DejaVu Sans"/>
              </a:rPr>
              <a:t>n</a:t>
            </a:r>
            <a:r>
              <a:rPr lang="en-US" sz="2800" b="0" strike="noStrike" spc="-1">
                <a:solidFill>
                  <a:schemeClr val="accent2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>
                <a:solidFill>
                  <a:schemeClr val="accent2"/>
                </a:solidFill>
                <a:latin typeface="Symbol"/>
                <a:ea typeface="DejaVu Sans"/>
              </a:rPr>
              <a:t></a:t>
            </a:r>
            <a:r>
              <a:rPr lang="en-US" sz="2800" b="0" strike="noStrike" spc="-1">
                <a:solidFill>
                  <a:schemeClr val="accent2"/>
                </a:solidFill>
                <a:latin typeface="Consolas"/>
                <a:ea typeface="DejaVu Sans"/>
              </a:rPr>
              <a:t> 1</a:t>
            </a:r>
            <a:r>
              <a:rPr lang="en-US" sz="2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Consolas"/>
                <a:ea typeface="DejaVu Sans"/>
              </a:rPr>
              <a:t>do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	</a:t>
            </a:r>
            <a:r>
              <a:rPr lang="en-US" sz="2800" b="1" strike="noStrike" spc="-1">
                <a:solidFill>
                  <a:srgbClr val="000000"/>
                </a:solidFill>
                <a:latin typeface="Consolas"/>
                <a:ea typeface="DejaVu Sans"/>
              </a:rPr>
              <a:t>if</a:t>
            </a:r>
            <a:r>
              <a:rPr lang="en-US" sz="2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2800" b="1" i="1" strike="noStrike" spc="-1">
                <a:solidFill>
                  <a:schemeClr val="accent2"/>
                </a:solidFill>
                <a:latin typeface="Consolas"/>
                <a:ea typeface="DejaVu Sans"/>
              </a:rPr>
              <a:t>A</a:t>
            </a:r>
            <a:r>
              <a:rPr lang="en-US" sz="2800" b="0" strike="noStrike" spc="-1">
                <a:solidFill>
                  <a:schemeClr val="accent2"/>
                </a:solidFill>
                <a:latin typeface="Consolas"/>
                <a:ea typeface="DejaVu Sans"/>
              </a:rPr>
              <a:t>[</a:t>
            </a:r>
            <a:r>
              <a:rPr lang="en-US" sz="2800" b="0" i="1" strike="noStrike" spc="-1">
                <a:solidFill>
                  <a:schemeClr val="accent2"/>
                </a:solidFill>
                <a:latin typeface="Consolas"/>
                <a:ea typeface="DejaVu Sans"/>
              </a:rPr>
              <a:t>i</a:t>
            </a:r>
            <a:r>
              <a:rPr lang="en-US" sz="2800" b="0" strike="noStrike" spc="-1">
                <a:solidFill>
                  <a:schemeClr val="accent2"/>
                </a:solidFill>
                <a:latin typeface="Consolas"/>
                <a:ea typeface="DejaVu Sans"/>
              </a:rPr>
              <a:t>] </a:t>
            </a:r>
            <a:r>
              <a:rPr lang="en-US" sz="2800" b="0" strike="noStrike" spc="-1">
                <a:solidFill>
                  <a:schemeClr val="accent2"/>
                </a:solidFill>
                <a:latin typeface="Symbol"/>
                <a:ea typeface="DejaVu Sans"/>
              </a:rPr>
              <a:t></a:t>
            </a:r>
            <a:r>
              <a:rPr lang="en-US" sz="2800" b="0" strike="noStrike" spc="-1">
                <a:solidFill>
                  <a:schemeClr val="accent2"/>
                </a:solidFill>
                <a:latin typeface="Consolas"/>
                <a:ea typeface="DejaVu Sans"/>
              </a:rPr>
              <a:t> </a:t>
            </a:r>
            <a:r>
              <a:rPr lang="en-US" sz="2800" b="1" i="1" strike="noStrike" spc="-1">
                <a:solidFill>
                  <a:schemeClr val="accent2"/>
                </a:solidFill>
                <a:latin typeface="Consolas"/>
                <a:ea typeface="DejaVu Sans"/>
              </a:rPr>
              <a:t>currentMax</a:t>
            </a:r>
            <a:r>
              <a:rPr lang="en-US" sz="2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2800" b="1" strike="noStrike" spc="-1">
                <a:solidFill>
                  <a:srgbClr val="000000"/>
                </a:solidFill>
                <a:latin typeface="Consolas"/>
                <a:ea typeface="DejaVu Sans"/>
              </a:rPr>
              <a:t>then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		</a:t>
            </a:r>
            <a:r>
              <a:rPr lang="en-US" sz="2800" b="1" i="1" strike="noStrike" spc="-1">
                <a:solidFill>
                  <a:schemeClr val="accent2"/>
                </a:solidFill>
                <a:latin typeface="Consolas"/>
                <a:ea typeface="DejaVu Sans"/>
              </a:rPr>
              <a:t>currentMax</a:t>
            </a:r>
            <a:r>
              <a:rPr lang="en-US" sz="2800" b="0" strike="noStrike" spc="-1">
                <a:solidFill>
                  <a:srgbClr val="3D3D3D"/>
                </a:solidFill>
                <a:latin typeface="Consolas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Symbol"/>
                <a:ea typeface="DejaVu Sans"/>
              </a:rPr>
              <a:t></a:t>
            </a:r>
            <a:r>
              <a:rPr lang="en-US" sz="2800" b="0" strike="noStrike" spc="-1">
                <a:solidFill>
                  <a:schemeClr val="accent2"/>
                </a:solidFill>
                <a:latin typeface="Consolas"/>
                <a:ea typeface="DejaVu Sans"/>
              </a:rPr>
              <a:t> </a:t>
            </a:r>
            <a:r>
              <a:rPr lang="en-US" sz="2800" b="1" i="1" strike="noStrike" spc="-1">
                <a:solidFill>
                  <a:schemeClr val="accent2"/>
                </a:solidFill>
                <a:latin typeface="Consolas"/>
                <a:ea typeface="DejaVu Sans"/>
              </a:rPr>
              <a:t>A</a:t>
            </a:r>
            <a:r>
              <a:rPr lang="en-US" sz="2800" b="0" strike="noStrike" spc="-1">
                <a:solidFill>
                  <a:schemeClr val="accent2"/>
                </a:solidFill>
                <a:latin typeface="Consolas"/>
                <a:ea typeface="DejaVu Sans"/>
              </a:rPr>
              <a:t>[</a:t>
            </a:r>
            <a:r>
              <a:rPr lang="en-US" sz="2800" b="1" i="1" strike="noStrike" spc="-1">
                <a:solidFill>
                  <a:schemeClr val="accent2"/>
                </a:solidFill>
                <a:latin typeface="Consolas"/>
                <a:ea typeface="DejaVu Sans"/>
              </a:rPr>
              <a:t>i</a:t>
            </a:r>
            <a:r>
              <a:rPr lang="en-US" sz="2800" b="0" strike="noStrike" spc="-1">
                <a:solidFill>
                  <a:schemeClr val="accent2"/>
                </a:solidFill>
                <a:latin typeface="Consolas"/>
                <a:ea typeface="DejaVu Sans"/>
              </a:rPr>
              <a:t>]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lang="en-US" sz="2800" b="1" strike="noStrike" spc="-1">
                <a:solidFill>
                  <a:srgbClr val="000000"/>
                </a:solidFill>
                <a:latin typeface="Consolas"/>
                <a:ea typeface="DejaVu Sans"/>
              </a:rPr>
              <a:t>return</a:t>
            </a:r>
            <a:r>
              <a:rPr lang="en-US" sz="2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lang="en-US" sz="2800" b="1" i="1" strike="noStrike" spc="-1">
                <a:solidFill>
                  <a:schemeClr val="accent2"/>
                </a:solidFill>
                <a:latin typeface="Consolas"/>
                <a:ea typeface="DejaVu Sans"/>
              </a:rPr>
              <a:t>currentMax</a:t>
            </a:r>
            <a:r>
              <a:rPr lang="en-US" sz="2800" b="0" strike="noStrike" spc="-1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 Box 9"/>
          <p:cNvSpPr/>
          <p:nvPr/>
        </p:nvSpPr>
        <p:spPr>
          <a:xfrm>
            <a:off x="617400" y="916200"/>
            <a:ext cx="101264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Example: find max element of an array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1"/>
          <p:cNvSpPr>
            <a:spLocks noGrp="1"/>
          </p:cNvSpPr>
          <p:nvPr>
            <p:ph type="ftr" idx="17"/>
          </p:nvPr>
        </p:nvSpPr>
        <p:spPr>
          <a:xfrm>
            <a:off x="581040" y="595188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buNone/>
            </a:pPr>
            <a:endParaRPr lang="en-US" sz="900" b="0" strike="noStrike" cap="all" spc="-1">
              <a:solidFill>
                <a:schemeClr val="accent2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691560"/>
            <a:ext cx="10514880" cy="52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89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strike="noStrike" cap="all" spc="-1">
                <a:solidFill>
                  <a:srgbClr val="FFFFFF"/>
                </a:solidFill>
                <a:latin typeface="Arial"/>
              </a:rPr>
              <a:t>Pseudocode Details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1004760" y="1540080"/>
            <a:ext cx="4572360" cy="531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306000" indent="-306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Arial"/>
              </a:rPr>
              <a:t>Control flow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30000" lvl="1" indent="-30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if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chemeClr val="accent2"/>
                </a:solidFill>
                <a:latin typeface="Arial"/>
              </a:rPr>
              <a:t>…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then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chemeClr val="accent2"/>
                </a:solidFill>
                <a:latin typeface="Arial"/>
              </a:rPr>
              <a:t>…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[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else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chemeClr val="accent2"/>
                </a:solidFill>
                <a:latin typeface="Arial"/>
              </a:rPr>
              <a:t>…]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30000" lvl="1" indent="-30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while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chemeClr val="accent2"/>
                </a:solidFill>
                <a:latin typeface="Arial"/>
              </a:rPr>
              <a:t>…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do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chemeClr val="accent2"/>
                </a:solidFill>
                <a:latin typeface="Arial"/>
              </a:rPr>
              <a:t>…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30000" lvl="1" indent="-30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repeat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chemeClr val="accent2"/>
                </a:solidFill>
                <a:latin typeface="Arial"/>
              </a:rPr>
              <a:t>…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until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chemeClr val="accent2"/>
                </a:solidFill>
                <a:latin typeface="Arial"/>
              </a:rPr>
              <a:t>…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30000" lvl="1" indent="-30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for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chemeClr val="accent2"/>
                </a:solidFill>
                <a:latin typeface="Arial"/>
              </a:rPr>
              <a:t>…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do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chemeClr val="accent2"/>
                </a:solidFill>
                <a:latin typeface="Arial"/>
              </a:rPr>
              <a:t>…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30000" lvl="1" indent="-306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2000" b="0" strike="noStrike" spc="-1">
                <a:solidFill>
                  <a:srgbClr val="3D3D3D"/>
                </a:solidFill>
                <a:latin typeface="Arial"/>
              </a:rPr>
              <a:t>Indentation replaces braces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Arial"/>
              </a:rPr>
              <a:t>Method declaration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30000"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Algorithm </a:t>
            </a:r>
            <a:r>
              <a:rPr lang="en-US" sz="2000" b="1" i="1" strike="noStrike" spc="-1">
                <a:solidFill>
                  <a:srgbClr val="3D3D3D"/>
                </a:solidFill>
                <a:latin typeface="Arial"/>
              </a:rPr>
              <a:t>method</a:t>
            </a:r>
            <a:r>
              <a:rPr lang="en-US" sz="2000" b="0" strike="noStrike" spc="-1">
                <a:solidFill>
                  <a:srgbClr val="3D3D3D"/>
                </a:solidFill>
                <a:latin typeface="Arial"/>
              </a:rPr>
              <a:t> (</a:t>
            </a:r>
            <a:r>
              <a:rPr lang="en-US" sz="2000" b="1" i="1" strike="noStrike" spc="-1">
                <a:solidFill>
                  <a:srgbClr val="3D3D3D"/>
                </a:solidFill>
                <a:latin typeface="Arial"/>
              </a:rPr>
              <a:t>arg</a:t>
            </a:r>
            <a:r>
              <a:rPr lang="en-US" sz="2000" b="0" strike="noStrike" spc="-1">
                <a:solidFill>
                  <a:srgbClr val="3D3D3D"/>
                </a:solidFill>
                <a:latin typeface="Arial"/>
              </a:rPr>
              <a:t> [, </a:t>
            </a:r>
            <a:r>
              <a:rPr lang="en-US" sz="2000" b="1" i="1" strike="noStrike" spc="-1">
                <a:solidFill>
                  <a:srgbClr val="3D3D3D"/>
                </a:solidFill>
                <a:latin typeface="Arial"/>
              </a:rPr>
              <a:t>arg</a:t>
            </a:r>
            <a:r>
              <a:rPr lang="en-US" sz="2000" b="0" strike="noStrike" spc="-1">
                <a:solidFill>
                  <a:srgbClr val="3D3D3D"/>
                </a:solidFill>
                <a:latin typeface="Arial"/>
              </a:rPr>
              <a:t>…])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30000"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3D3D3D"/>
                </a:solidFill>
                <a:latin typeface="Arial"/>
              </a:rPr>
              <a:t>	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Input</a:t>
            </a:r>
            <a:r>
              <a:rPr lang="en-US" sz="2000" b="0" strike="noStrike" spc="-1">
                <a:solidFill>
                  <a:srgbClr val="3D3D3D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chemeClr val="accent2"/>
                </a:solidFill>
                <a:latin typeface="Arial"/>
              </a:rPr>
              <a:t>…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30000"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3D3D3D"/>
                </a:solidFill>
                <a:latin typeface="Arial"/>
              </a:rPr>
              <a:t>	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Output</a:t>
            </a:r>
            <a:r>
              <a:rPr lang="en-US" sz="2000" b="0" strike="noStrike" spc="-1">
                <a:solidFill>
                  <a:srgbClr val="3D3D3D"/>
                </a:solidFill>
                <a:latin typeface="Arial"/>
              </a:rPr>
              <a:t> </a:t>
            </a:r>
            <a:r>
              <a:rPr lang="en-US" sz="2000" b="0" strike="noStrike" spc="-1">
                <a:solidFill>
                  <a:schemeClr val="accent2"/>
                </a:solidFill>
                <a:latin typeface="Arial"/>
              </a:rPr>
              <a:t>…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001560" y="1985760"/>
            <a:ext cx="5511960" cy="504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306000" indent="-30600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3D3D3D"/>
                </a:solidFill>
                <a:latin typeface="Arial"/>
              </a:rPr>
              <a:t>Method/Function call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30000" indent="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000" b="1" i="1" strike="noStrike" spc="-1">
                <a:solidFill>
                  <a:schemeClr val="accent2"/>
                </a:solidFill>
                <a:latin typeface="Arial"/>
              </a:rPr>
              <a:t>var.method </a:t>
            </a:r>
            <a:r>
              <a:rPr lang="en-US" sz="2000" b="0" strike="noStrike" spc="-1">
                <a:solidFill>
                  <a:schemeClr val="accent2"/>
                </a:solidFill>
                <a:latin typeface="Arial"/>
              </a:rPr>
              <a:t>(</a:t>
            </a:r>
            <a:r>
              <a:rPr lang="en-US" sz="2000" b="1" i="1" strike="noStrike" spc="-1">
                <a:solidFill>
                  <a:schemeClr val="accent2"/>
                </a:solidFill>
                <a:latin typeface="Arial"/>
              </a:rPr>
              <a:t>arg</a:t>
            </a:r>
            <a:r>
              <a:rPr lang="en-US" sz="2000" b="0" strike="noStrike" spc="-1">
                <a:solidFill>
                  <a:schemeClr val="accent2"/>
                </a:solidFill>
                <a:latin typeface="Arial"/>
              </a:rPr>
              <a:t> [, </a:t>
            </a:r>
            <a:r>
              <a:rPr lang="en-US" sz="2000" b="1" i="1" strike="noStrike" spc="-1">
                <a:solidFill>
                  <a:schemeClr val="accent2"/>
                </a:solidFill>
                <a:latin typeface="Arial"/>
              </a:rPr>
              <a:t>arg</a:t>
            </a:r>
            <a:r>
              <a:rPr lang="en-US" sz="2000" b="0" strike="noStrike" spc="-1">
                <a:solidFill>
                  <a:schemeClr val="accent2"/>
                </a:solidFill>
                <a:latin typeface="Arial"/>
              </a:rPr>
              <a:t>…])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2400" b="0" strike="noStrike" spc="-1">
                <a:solidFill>
                  <a:srgbClr val="3D3D3D"/>
                </a:solidFill>
                <a:latin typeface="Arial"/>
              </a:rPr>
              <a:t>Return value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30000" indent="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return</a:t>
            </a:r>
            <a:r>
              <a:rPr lang="en-US" sz="2000" b="0" strike="noStrike" spc="-1">
                <a:solidFill>
                  <a:srgbClr val="3D3D3D"/>
                </a:solidFill>
                <a:latin typeface="Arial"/>
              </a:rPr>
              <a:t> </a:t>
            </a:r>
            <a:r>
              <a:rPr lang="en-US" sz="2000" b="1" i="1" strike="noStrike" spc="-1">
                <a:solidFill>
                  <a:schemeClr val="accent2"/>
                </a:solidFill>
                <a:latin typeface="Arial"/>
              </a:rPr>
              <a:t>expression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2400" b="0" strike="noStrike" spc="-1">
                <a:solidFill>
                  <a:srgbClr val="3D3D3D"/>
                </a:solidFill>
                <a:latin typeface="Arial"/>
              </a:rPr>
              <a:t>Expressions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630000" lvl="1" indent="-3060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Symbol"/>
              <a:buChar char="¬"/>
              <a:tabLst>
                <a:tab pos="0" algn="l"/>
              </a:tabLst>
            </a:pPr>
            <a:r>
              <a:rPr lang="en-US" sz="2000" b="0" strike="noStrike" spc="-1">
                <a:solidFill>
                  <a:srgbClr val="3D3D3D"/>
                </a:solidFill>
                <a:latin typeface="Arial"/>
              </a:rPr>
              <a:t>Assignment</a:t>
            </a:r>
            <a:br>
              <a:rPr sz="2000"/>
            </a:br>
            <a:r>
              <a:rPr lang="en-US" sz="2000" b="0" strike="noStrike" spc="-1">
                <a:solidFill>
                  <a:srgbClr val="3D3D3D"/>
                </a:solidFill>
                <a:latin typeface="Arial"/>
              </a:rPr>
              <a:t>(linoe </a:t>
            </a:r>
            <a:r>
              <a:rPr lang="en-US" sz="2000" b="0" strike="noStrike" spc="-1">
                <a:solidFill>
                  <a:srgbClr val="3D3D3D"/>
                </a:solidFill>
                <a:latin typeface="Symbol"/>
              </a:rPr>
              <a:t></a:t>
            </a:r>
            <a:r>
              <a:rPr lang="en-US" sz="2000" b="0" strike="noStrike" spc="-1">
                <a:solidFill>
                  <a:srgbClr val="3D3D3D"/>
                </a:solidFill>
                <a:latin typeface="Arial"/>
              </a:rPr>
              <a:t> in C++)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30000" lvl="1" indent="-3060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000000"/>
              </a:buClr>
              <a:buFont typeface="Symbol"/>
              <a:buChar char="="/>
              <a:tabLst>
                <a:tab pos="0" algn="l"/>
              </a:tabLst>
            </a:pPr>
            <a:r>
              <a:rPr lang="en-US" sz="2000" b="0" strike="noStrike" spc="-1">
                <a:solidFill>
                  <a:srgbClr val="3D3D3D"/>
                </a:solidFill>
                <a:latin typeface="Arial"/>
              </a:rPr>
              <a:t>Equality testing</a:t>
            </a:r>
            <a:br>
              <a:rPr sz="2000"/>
            </a:br>
            <a:r>
              <a:rPr lang="en-US" sz="2000" b="0" strike="noStrike" spc="-1">
                <a:solidFill>
                  <a:srgbClr val="3D3D3D"/>
                </a:solidFill>
                <a:latin typeface="Arial"/>
              </a:rPr>
              <a:t>(linoe </a:t>
            </a:r>
            <a:r>
              <a:rPr lang="en-US" sz="2000" b="0" strike="noStrike" spc="-1">
                <a:solidFill>
                  <a:srgbClr val="3D3D3D"/>
                </a:solidFill>
                <a:latin typeface="Symbol"/>
              </a:rPr>
              <a:t></a:t>
            </a:r>
            <a:r>
              <a:rPr lang="en-US" sz="2000" b="0" strike="noStrike" spc="-1">
                <a:solidFill>
                  <a:srgbClr val="3D3D3D"/>
                </a:solidFill>
                <a:latin typeface="Arial"/>
              </a:rPr>
              <a:t> in C++)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630000" indent="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000" b="1" i="1" strike="noStrike" spc="-1">
                <a:solidFill>
                  <a:schemeClr val="accent2"/>
                </a:solidFill>
                <a:latin typeface="Arial"/>
              </a:rPr>
              <a:t>n</a:t>
            </a:r>
            <a:r>
              <a:rPr lang="en-US" sz="2000" b="0" strike="noStrike" spc="-1" baseline="30000">
                <a:solidFill>
                  <a:schemeClr val="accent2"/>
                </a:solidFill>
                <a:latin typeface="Arial"/>
              </a:rPr>
              <a:t>2	</a:t>
            </a:r>
            <a:r>
              <a:rPr lang="en-US" sz="2000" b="0" strike="noStrike" spc="-1">
                <a:solidFill>
                  <a:srgbClr val="3D3D3D"/>
                </a:solidFill>
                <a:latin typeface="Arial"/>
              </a:rPr>
              <a:t>Superscripts and other mathematical formatting allowed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0">
              <a:lnSpc>
                <a:spcPct val="11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ftr" idx="18"/>
          </p:nvPr>
        </p:nvSpPr>
        <p:spPr>
          <a:xfrm>
            <a:off x="581040" y="5951880"/>
            <a:ext cx="691632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buNone/>
            </a:pPr>
            <a:endParaRPr lang="en-US" sz="900" b="0" strike="noStrike" cap="all" spc="-1">
              <a:solidFill>
                <a:schemeClr val="accent2"/>
              </a:solidFill>
              <a:latin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loud 5"/>
          <p:cNvSpPr/>
          <p:nvPr/>
        </p:nvSpPr>
        <p:spPr>
          <a:xfrm>
            <a:off x="3966840" y="1838160"/>
            <a:ext cx="3970440" cy="2302200"/>
          </a:xfrm>
          <a:prstGeom prst="cloud">
            <a:avLst/>
          </a:prstGeom>
          <a:solidFill>
            <a:srgbClr val="FFFFFF"/>
          </a:solidFill>
          <a:ln cap="rnd"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chemeClr val="dk1"/>
                </a:solidFill>
                <a:latin typeface="Gill Sans MT"/>
                <a:ea typeface="DejaVu Sans"/>
              </a:rPr>
              <a:t>Problem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4" name="Group 19"/>
          <p:cNvGrpSpPr/>
          <p:nvPr/>
        </p:nvGrpSpPr>
        <p:grpSpPr>
          <a:xfrm>
            <a:off x="5951880" y="779760"/>
            <a:ext cx="5094360" cy="1058400"/>
            <a:chOff x="5951880" y="779760"/>
            <a:chExt cx="5094360" cy="1058400"/>
          </a:xfrm>
        </p:grpSpPr>
        <p:sp>
          <p:nvSpPr>
            <p:cNvPr id="205" name="Rounded Rectangle 10"/>
            <p:cNvSpPr/>
            <p:nvPr/>
          </p:nvSpPr>
          <p:spPr>
            <a:xfrm>
              <a:off x="8917560" y="779760"/>
              <a:ext cx="2128680" cy="6393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cap="rnd"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chemeClr val="dk1"/>
                  </a:solidFill>
                  <a:latin typeface="Gill Sans MT"/>
                  <a:ea typeface="DejaVu Sans"/>
                </a:rPr>
                <a:t>Algorithm 3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06" name="Straight Arrow Connector 14"/>
            <p:cNvCxnSpPr>
              <a:stCxn id="203" idx="0"/>
            </p:cNvCxnSpPr>
            <p:nvPr/>
          </p:nvCxnSpPr>
          <p:spPr>
            <a:xfrm flipV="1">
              <a:off x="5951880" y="1491480"/>
              <a:ext cx="2966400" cy="347040"/>
            </a:xfrm>
            <a:prstGeom prst="straightConnector1">
              <a:avLst/>
            </a:prstGeom>
            <a:ln w="0" cap="rnd">
              <a:solidFill>
                <a:srgbClr val="000000"/>
              </a:solidFill>
              <a:tailEnd type="triangle" w="med" len="med"/>
            </a:ln>
          </p:spPr>
        </p:cxnSp>
      </p:grpSp>
      <p:grpSp>
        <p:nvGrpSpPr>
          <p:cNvPr id="207" name="Group 17"/>
          <p:cNvGrpSpPr/>
          <p:nvPr/>
        </p:nvGrpSpPr>
        <p:grpSpPr>
          <a:xfrm>
            <a:off x="5538600" y="429120"/>
            <a:ext cx="2128680" cy="1293480"/>
            <a:chOff x="5538600" y="429120"/>
            <a:chExt cx="2128680" cy="1293480"/>
          </a:xfrm>
        </p:grpSpPr>
        <p:sp>
          <p:nvSpPr>
            <p:cNvPr id="208" name="Rounded Rectangle 12"/>
            <p:cNvSpPr/>
            <p:nvPr/>
          </p:nvSpPr>
          <p:spPr>
            <a:xfrm>
              <a:off x="5538600" y="429120"/>
              <a:ext cx="2128680" cy="6393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cap="rnd"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chemeClr val="dk1"/>
                  </a:solidFill>
                  <a:latin typeface="Gill Sans MT"/>
                  <a:ea typeface="DejaVu Sans"/>
                </a:rPr>
                <a:t>Algorithm 2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09" name="Straight Arrow Connector 20"/>
            <p:cNvCxnSpPr/>
            <p:nvPr/>
          </p:nvCxnSpPr>
          <p:spPr>
            <a:xfrm flipV="1">
              <a:off x="6374520" y="1131120"/>
              <a:ext cx="27000" cy="591840"/>
            </a:xfrm>
            <a:prstGeom prst="straightConnector1">
              <a:avLst/>
            </a:prstGeom>
            <a:ln w="0" cap="rnd">
              <a:solidFill>
                <a:srgbClr val="000000"/>
              </a:solidFill>
              <a:tailEnd type="triangle" w="med" len="med"/>
            </a:ln>
          </p:spPr>
        </p:cxnSp>
      </p:grpSp>
      <p:grpSp>
        <p:nvGrpSpPr>
          <p:cNvPr id="210" name="Group 15"/>
          <p:cNvGrpSpPr/>
          <p:nvPr/>
        </p:nvGrpSpPr>
        <p:grpSpPr>
          <a:xfrm>
            <a:off x="2159640" y="851400"/>
            <a:ext cx="2129400" cy="1577880"/>
            <a:chOff x="2159640" y="851400"/>
            <a:chExt cx="2129400" cy="1577880"/>
          </a:xfrm>
        </p:grpSpPr>
        <p:sp>
          <p:nvSpPr>
            <p:cNvPr id="211" name="Rounded Rectangle 8"/>
            <p:cNvSpPr/>
            <p:nvPr/>
          </p:nvSpPr>
          <p:spPr>
            <a:xfrm>
              <a:off x="2159640" y="851400"/>
              <a:ext cx="2128680" cy="6393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cap="rnd"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chemeClr val="dk1"/>
                  </a:solidFill>
                  <a:latin typeface="Gill Sans MT"/>
                  <a:ea typeface="DejaVu Sans"/>
                </a:rPr>
                <a:t>Algorithm 1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12" name="Straight Arrow Connector 22"/>
            <p:cNvCxnSpPr/>
            <p:nvPr/>
          </p:nvCxnSpPr>
          <p:spPr>
            <a:xfrm flipH="1" flipV="1">
              <a:off x="3524760" y="1491480"/>
              <a:ext cx="764640" cy="938160"/>
            </a:xfrm>
            <a:prstGeom prst="straightConnector1">
              <a:avLst/>
            </a:prstGeom>
            <a:ln w="0" cap="rnd">
              <a:solidFill>
                <a:srgbClr val="000000"/>
              </a:solidFill>
              <a:tailEnd type="triangle" w="med" len="med"/>
            </a:ln>
          </p:spPr>
        </p:cxnSp>
      </p:grpSp>
      <p:grpSp>
        <p:nvGrpSpPr>
          <p:cNvPr id="213" name="Group 21"/>
          <p:cNvGrpSpPr/>
          <p:nvPr/>
        </p:nvGrpSpPr>
        <p:grpSpPr>
          <a:xfrm>
            <a:off x="979560" y="3036600"/>
            <a:ext cx="9796680" cy="2755800"/>
            <a:chOff x="979560" y="3036600"/>
            <a:chExt cx="9796680" cy="2755800"/>
          </a:xfrm>
        </p:grpSpPr>
        <p:sp>
          <p:nvSpPr>
            <p:cNvPr id="214" name="Rounded Rectangle 6"/>
            <p:cNvSpPr/>
            <p:nvPr/>
          </p:nvSpPr>
          <p:spPr>
            <a:xfrm>
              <a:off x="979560" y="3356640"/>
              <a:ext cx="2128680" cy="6393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cap="rnd"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chemeClr val="dk1"/>
                  </a:solidFill>
                  <a:latin typeface="Gill Sans MT"/>
                  <a:ea typeface="DejaVu Sans"/>
                </a:rPr>
                <a:t>Algorithm 4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Rounded Rectangle 7"/>
            <p:cNvSpPr/>
            <p:nvPr/>
          </p:nvSpPr>
          <p:spPr>
            <a:xfrm>
              <a:off x="3814200" y="5153040"/>
              <a:ext cx="2128680" cy="6393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cap="rnd"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chemeClr val="dk1"/>
                  </a:solidFill>
                  <a:latin typeface="Gill Sans MT"/>
                  <a:ea typeface="DejaVu Sans"/>
                </a:rPr>
                <a:t>Algorithm 6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Rounded Rectangle 9"/>
            <p:cNvSpPr/>
            <p:nvPr/>
          </p:nvSpPr>
          <p:spPr>
            <a:xfrm>
              <a:off x="7720200" y="4650120"/>
              <a:ext cx="2128680" cy="6393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cap="rnd"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chemeClr val="dk1"/>
                  </a:solidFill>
                  <a:latin typeface="Gill Sans MT"/>
                  <a:ea typeface="DejaVu Sans"/>
                </a:rPr>
                <a:t>Algorithm 7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Rounded Rectangle 11"/>
            <p:cNvSpPr/>
            <p:nvPr/>
          </p:nvSpPr>
          <p:spPr>
            <a:xfrm>
              <a:off x="8647560" y="3036600"/>
              <a:ext cx="2128680" cy="63936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cap="rnd">
              <a:solidFill>
                <a:srgbClr val="000000"/>
              </a:solidFill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chemeClr val="dk1"/>
                  </a:solidFill>
                  <a:latin typeface="Gill Sans MT"/>
                  <a:ea typeface="DejaVu Sans"/>
                </a:rPr>
                <a:t>Algorithm 5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18" name="Straight Arrow Connector 16"/>
            <p:cNvCxnSpPr>
              <a:endCxn id="217" idx="1"/>
            </p:cNvCxnSpPr>
            <p:nvPr/>
          </p:nvCxnSpPr>
          <p:spPr>
            <a:xfrm flipV="1">
              <a:off x="7390080" y="3356280"/>
              <a:ext cx="1257840" cy="124200"/>
            </a:xfrm>
            <a:prstGeom prst="straightConnector1">
              <a:avLst/>
            </a:prstGeom>
            <a:ln w="0" cap="rnd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219" name="Straight Arrow Connector 18"/>
            <p:cNvCxnSpPr/>
            <p:nvPr/>
          </p:nvCxnSpPr>
          <p:spPr>
            <a:xfrm>
              <a:off x="6603120" y="3831480"/>
              <a:ext cx="1117440" cy="1045440"/>
            </a:xfrm>
            <a:prstGeom prst="straightConnector1">
              <a:avLst/>
            </a:prstGeom>
            <a:ln w="0" cap="rnd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220" name="Straight Arrow Connector 24"/>
            <p:cNvCxnSpPr/>
            <p:nvPr/>
          </p:nvCxnSpPr>
          <p:spPr>
            <a:xfrm flipH="1">
              <a:off x="3155760" y="3356640"/>
              <a:ext cx="972720" cy="123840"/>
            </a:xfrm>
            <a:prstGeom prst="straightConnector1">
              <a:avLst/>
            </a:prstGeom>
            <a:ln w="0" cap="rnd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221" name="Straight Arrow Connector 26"/>
            <p:cNvCxnSpPr/>
            <p:nvPr/>
          </p:nvCxnSpPr>
          <p:spPr>
            <a:xfrm flipH="1">
              <a:off x="5192280" y="3831480"/>
              <a:ext cx="69480" cy="1321920"/>
            </a:xfrm>
            <a:prstGeom prst="straightConnector1">
              <a:avLst/>
            </a:prstGeom>
            <a:ln w="0" cap="rnd">
              <a:solidFill>
                <a:srgbClr val="000000"/>
              </a:solidFill>
              <a:tailEnd type="triangle" w="med" len="med"/>
            </a:ln>
          </p:spPr>
        </p:cxnSp>
      </p:grpSp>
      <p:sp>
        <p:nvSpPr>
          <p:cNvPr id="222" name="Rectangle 28"/>
          <p:cNvSpPr/>
          <p:nvPr/>
        </p:nvSpPr>
        <p:spPr>
          <a:xfrm rot="20376600">
            <a:off x="259920" y="1791720"/>
            <a:ext cx="6095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Gill Sans MT"/>
                <a:ea typeface="DejaVu Sans"/>
              </a:rPr>
              <a:t>Which one to choose ?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Picture 13"/>
          <p:cNvPicPr/>
          <p:nvPr/>
        </p:nvPicPr>
        <p:blipFill>
          <a:blip r:embed="rId2"/>
          <a:stretch/>
        </p:blipFill>
        <p:spPr>
          <a:xfrm>
            <a:off x="1909440" y="4154040"/>
            <a:ext cx="1345680" cy="1943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CB2E7F6-0842-4FCA-AF45-69218FA9BB61}" type="slidenum"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9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Algorithm Complexity Analysis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91000"/>
          </a:bodyPr>
          <a:lstStyle/>
          <a:p>
            <a:pPr marL="300240" indent="-30024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How can we identify most efficient algorithm ?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18840" lvl="1" indent="-30024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 predicting the resources that the algorithm requires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00240" indent="-30024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1" strike="noStrike" spc="-1" dirty="0">
                <a:solidFill>
                  <a:srgbClr val="3D3D3D"/>
                </a:solidFill>
                <a:latin typeface="Gill Sans MT"/>
              </a:rPr>
              <a:t>Time complexity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:  the amount of time taken by an algorithm to run as a function of the length of the input.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00240" indent="-30024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1" strike="noStrike" spc="-1" dirty="0">
                <a:solidFill>
                  <a:srgbClr val="3D3D3D"/>
                </a:solidFill>
                <a:latin typeface="Gill Sans MT"/>
              </a:rPr>
              <a:t>Space complexity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: the amount of space or memory taken by an algorithm to run as a function of the length of the input.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00240" indent="-30024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Time/Space TRADE OFF :- we may have to sacrifice one at the cost of the other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00240" indent="-30024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Time and space complexity depends on …. Hardware, OS, processors ..</a:t>
            </a:r>
            <a:r>
              <a:rPr lang="en-US" sz="1800" b="0" strike="noStrike" spc="-1" dirty="0" err="1">
                <a:solidFill>
                  <a:srgbClr val="3D3D3D"/>
                </a:solidFill>
                <a:latin typeface="Gill Sans MT"/>
              </a:rPr>
              <a:t>etc</a:t>
            </a:r>
            <a:r>
              <a:rPr lang="en-US" sz="1800" b="0" strike="noStrike" spc="-1" dirty="0">
                <a:solidFill>
                  <a:srgbClr val="3D3D3D"/>
                </a:solidFill>
                <a:latin typeface="Gill Sans MT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18840" lvl="1" indent="-30024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 dirty="0">
                <a:solidFill>
                  <a:srgbClr val="3D3D3D"/>
                </a:solidFill>
                <a:latin typeface="Gill Sans MT"/>
              </a:rPr>
              <a:t>We only consider the execution time of an algorithm.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3757A9-1EC8-447D-B4D0-928F3604DBFD}" type="slidenum"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Cont.…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9000"/>
          </a:bodyPr>
          <a:lstStyle/>
          <a:p>
            <a:pPr indent="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Efficiency of an algorithm can be analyzed at two different stages, before implementation and after implementation.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93760" indent="-29376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1800" b="1" strike="noStrike" spc="-1">
                <a:solidFill>
                  <a:srgbClr val="3D3D3D"/>
                </a:solidFill>
                <a:latin typeface="Gill Sans MT"/>
              </a:rPr>
              <a:t>A Priori Analysis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 − This is a theoretical analysis of an algorithm.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05160" lvl="1" indent="-29376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Efficiency of an algorithm is measured by assuming that all other factors, for example, processor speed, are constant and have no effect on the implementation.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293760" indent="-29376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1800" b="1" strike="noStrike" spc="-1">
                <a:solidFill>
                  <a:srgbClr val="3D3D3D"/>
                </a:solidFill>
                <a:latin typeface="Gill Sans MT"/>
              </a:rPr>
              <a:t>A Posterior Analysis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 − This is an empirical analysis of an algorithm.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05160" lvl="1" indent="-29376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The selected algorithm is implemented using programming language.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05160" lvl="1" indent="-29376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This is then executed on target computer machine.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05160" lvl="1" indent="-29376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In this analysis, actual statistics like running time and space required, are collected.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E0B426-0622-42D1-8D16-47283BE2A0B3}" type="slidenum"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8960" cy="1013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cap="all" spc="-1">
                <a:solidFill>
                  <a:srgbClr val="FFFFFF"/>
                </a:solidFill>
                <a:latin typeface="Gill Sans MT"/>
              </a:rPr>
              <a:t>Space complexity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581040" y="2180520"/>
            <a:ext cx="11028960" cy="367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Analysis of space complexity of an algorithm or program is </a:t>
            </a:r>
            <a:r>
              <a:rPr lang="en-US" sz="1800" b="1" strike="noStrike" spc="-1">
                <a:solidFill>
                  <a:srgbClr val="3D3D3D"/>
                </a:solidFill>
                <a:latin typeface="Gill Sans MT"/>
              </a:rPr>
              <a:t>the amount of memory it needs to run to completion</a:t>
            </a: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6000" indent="-30600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3D3D3D"/>
                </a:solidFill>
                <a:latin typeface="Gill Sans MT"/>
              </a:rPr>
              <a:t>Some of the reasons for studying space complexity are: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67080" lvl="1" indent="-3430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Gill Sans MT"/>
              <a:buAutoNum type="arabicPeriod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To avoid failure/crash of algorithm after we implement it due to memory overflow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67080" lvl="1" indent="-3430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Gill Sans MT"/>
              <a:buAutoNum type="arabicPeriod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We may be interested to know in advance that whether sufficient memory is available to run the program.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67080" lvl="1" indent="-3430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Gill Sans MT"/>
              <a:buAutoNum type="arabicPeriod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There may be several possible solutions with different space requirements.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667080" lvl="1" indent="-343080">
              <a:lnSpc>
                <a:spcPct val="15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Gill Sans MT"/>
              <a:buAutoNum type="arabicPeriod"/>
            </a:pPr>
            <a:r>
              <a:rPr lang="en-US" sz="1600" b="0" strike="noStrike" spc="-1">
                <a:solidFill>
                  <a:srgbClr val="3D3D3D"/>
                </a:solidFill>
                <a:latin typeface="Gill Sans MT"/>
              </a:rPr>
              <a:t>Can be used to estimate the size of the largest problem that a program can solve 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Data Structure and Algorithm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5EEF38-849E-4CA0-B78E-50CA549D4723}" type="slidenum"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2934</TotalTime>
  <Words>3116</Words>
  <Application>Microsoft Office PowerPoint</Application>
  <PresentationFormat>Widescreen</PresentationFormat>
  <Paragraphs>277</Paragraphs>
  <Slides>32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Microsoft JhengHei UI</vt:lpstr>
      <vt:lpstr>Arial</vt:lpstr>
      <vt:lpstr>Consolas</vt:lpstr>
      <vt:lpstr>Gill Sans MT</vt:lpstr>
      <vt:lpstr>Symbol</vt:lpstr>
      <vt:lpstr>Times New Roman</vt:lpstr>
      <vt:lpstr>Times-Bold</vt:lpstr>
      <vt:lpstr>Times-Italic</vt:lpstr>
      <vt:lpstr>Wingdings</vt:lpstr>
      <vt:lpstr>Wingdings 2</vt:lpstr>
      <vt:lpstr>Dividend</vt:lpstr>
      <vt:lpstr>Dividend</vt:lpstr>
      <vt:lpstr>Dividend</vt:lpstr>
      <vt:lpstr>Dividend</vt:lpstr>
      <vt:lpstr>Equation.3</vt:lpstr>
      <vt:lpstr>Chapter 1 part 2</vt:lpstr>
      <vt:lpstr>Pseudo-code</vt:lpstr>
      <vt:lpstr>PowerPoint Presentation</vt:lpstr>
      <vt:lpstr>PowerPoint Presentation</vt:lpstr>
      <vt:lpstr>Pseudocode Details</vt:lpstr>
      <vt:lpstr>PowerPoint Presentation</vt:lpstr>
      <vt:lpstr>Algorithm Complexity Analysis</vt:lpstr>
      <vt:lpstr>Cont.…</vt:lpstr>
      <vt:lpstr>Space complexity </vt:lpstr>
      <vt:lpstr>Time Complexity </vt:lpstr>
      <vt:lpstr>Execution Time Cases</vt:lpstr>
      <vt:lpstr>Example </vt:lpstr>
      <vt:lpstr>How to estimate run time complexity of an algorithm ? </vt:lpstr>
      <vt:lpstr>RAM Model</vt:lpstr>
      <vt:lpstr>Primitive Operations</vt:lpstr>
      <vt:lpstr>General Rules for Estimation</vt:lpstr>
      <vt:lpstr>General Rules for Estimation</vt:lpstr>
      <vt:lpstr>Example </vt:lpstr>
      <vt:lpstr>Example </vt:lpstr>
      <vt:lpstr>Asymptotic Analysis</vt:lpstr>
      <vt:lpstr>Asymptotic Notations </vt:lpstr>
      <vt:lpstr>Types of functions, limits, and simplification</vt:lpstr>
      <vt:lpstr>Big-O </vt:lpstr>
      <vt:lpstr>Example </vt:lpstr>
      <vt:lpstr>Example </vt:lpstr>
      <vt:lpstr>Big-o time complexity comparison </vt:lpstr>
      <vt:lpstr>Growth-Rate Functions</vt:lpstr>
      <vt:lpstr>A Comparison of Growth-Rate Functions</vt:lpstr>
      <vt:lpstr>Omega notation  </vt:lpstr>
      <vt:lpstr>Example </vt:lpstr>
      <vt:lpstr>Theta notation </vt:lpstr>
      <vt:lpstr>Example </vt:lpstr>
    </vt:vector>
  </TitlesOfParts>
  <Company>Dilla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Dawit Kefyalew</dc:creator>
  <dc:description/>
  <cp:lastModifiedBy>eyu</cp:lastModifiedBy>
  <cp:revision>103</cp:revision>
  <dcterms:created xsi:type="dcterms:W3CDTF">2018-10-24T16:00:59Z</dcterms:created>
  <dcterms:modified xsi:type="dcterms:W3CDTF">2024-05-11T17:46:32Z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32</vt:i4>
  </property>
</Properties>
</file>