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9" r:id="rId1"/>
  </p:sldMasterIdLst>
  <p:notesMasterIdLst>
    <p:notesMasterId r:id="rId40"/>
  </p:notesMasterIdLst>
  <p:sldIdLst>
    <p:sldId id="289" r:id="rId2"/>
    <p:sldId id="290" r:id="rId3"/>
    <p:sldId id="291" r:id="rId4"/>
    <p:sldId id="292" r:id="rId5"/>
    <p:sldId id="293" r:id="rId6"/>
    <p:sldId id="256" r:id="rId7"/>
    <p:sldId id="257" r:id="rId8"/>
    <p:sldId id="260" r:id="rId9"/>
    <p:sldId id="261" r:id="rId10"/>
    <p:sldId id="262" r:id="rId11"/>
    <p:sldId id="263" r:id="rId12"/>
    <p:sldId id="264" r:id="rId13"/>
    <p:sldId id="265" r:id="rId14"/>
    <p:sldId id="266" r:id="rId15"/>
    <p:sldId id="258" r:id="rId16"/>
    <p:sldId id="270" r:id="rId17"/>
    <p:sldId id="259" r:id="rId18"/>
    <p:sldId id="272" r:id="rId19"/>
    <p:sldId id="273" r:id="rId20"/>
    <p:sldId id="274" r:id="rId21"/>
    <p:sldId id="269" r:id="rId22"/>
    <p:sldId id="281" r:id="rId23"/>
    <p:sldId id="271" r:id="rId24"/>
    <p:sldId id="282" r:id="rId25"/>
    <p:sldId id="284" r:id="rId26"/>
    <p:sldId id="275" r:id="rId27"/>
    <p:sldId id="276" r:id="rId28"/>
    <p:sldId id="286" r:id="rId29"/>
    <p:sldId id="278" r:id="rId30"/>
    <p:sldId id="279" r:id="rId31"/>
    <p:sldId id="287" r:id="rId32"/>
    <p:sldId id="280" r:id="rId33"/>
    <p:sldId id="283" r:id="rId34"/>
    <p:sldId id="277" r:id="rId35"/>
    <p:sldId id="267" r:id="rId36"/>
    <p:sldId id="268" r:id="rId37"/>
    <p:sldId id="285" r:id="rId38"/>
    <p:sldId id="28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619D"/>
    <a:srgbClr val="3733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7" autoAdjust="0"/>
    <p:restoredTop sz="93273" autoAdjust="0"/>
  </p:normalViewPr>
  <p:slideViewPr>
    <p:cSldViewPr snapToGrid="0">
      <p:cViewPr varScale="1">
        <p:scale>
          <a:sx n="71" d="100"/>
          <a:sy n="71" d="100"/>
        </p:scale>
        <p:origin x="4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m-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CA6B2-0FF3-44C3-837F-027D3E06E0E1}" type="datetimeFigureOut">
              <a:rPr lang="am-ET" smtClean="0"/>
              <a:t>17/08/2022</a:t>
            </a:fld>
            <a:endParaRPr lang="am-E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m-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m-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m-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4B8C1-0C40-4DCA-B10C-3C962DA5A1E0}" type="slidenum">
              <a:rPr lang="am-ET" smtClean="0"/>
              <a:t>‹#›</a:t>
            </a:fld>
            <a:endParaRPr lang="am-ET"/>
          </a:p>
        </p:txBody>
      </p:sp>
    </p:spTree>
    <p:extLst>
      <p:ext uri="{BB962C8B-B14F-4D97-AF65-F5344CB8AC3E}">
        <p14:creationId xmlns:p14="http://schemas.microsoft.com/office/powerpoint/2010/main" val="111079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B06CF86-8CD5-4683-948B-175CD229D548}" type="datetime1">
              <a:rPr lang="en-US" smtClean="0"/>
              <a:t>8/17/2022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Data Structure and Algorithm</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34433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0497F5-9A65-4A86-9058-A266FAC51CF9}" type="datetime1">
              <a:rPr lang="en-US" smtClean="0"/>
              <a:t>8/17/2022</a:t>
            </a:fld>
            <a:endParaRPr lang="en-US" dirty="0"/>
          </a:p>
        </p:txBody>
      </p:sp>
      <p:sp>
        <p:nvSpPr>
          <p:cNvPr id="5" name="Footer Placeholder 4"/>
          <p:cNvSpPr>
            <a:spLocks noGrp="1"/>
          </p:cNvSpPr>
          <p:nvPr>
            <p:ph type="ftr" sz="quarter" idx="11"/>
          </p:nvPr>
        </p:nvSpPr>
        <p:spPr/>
        <p:txBody>
          <a:bodyPr/>
          <a:lstStyle/>
          <a:p>
            <a:r>
              <a:rPr lang="en-US" smtClean="0"/>
              <a:t>Data Structure and Algorithm</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394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58B20BA-E9CD-4E5B-8327-3A6CD82A5E8F}" type="datetime1">
              <a:rPr lang="en-US" smtClean="0"/>
              <a:t>8/17/2022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smtClean="0"/>
              <a:t>Data Structure and Algorithm</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08354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436B48-0646-473C-B00C-A99F76EF5050}" type="datetime1">
              <a:rPr lang="en-US" smtClean="0"/>
              <a:t>8/17/2022</a:t>
            </a:fld>
            <a:endParaRPr lang="en-US" dirty="0"/>
          </a:p>
        </p:txBody>
      </p:sp>
      <p:sp>
        <p:nvSpPr>
          <p:cNvPr id="5" name="Footer Placeholder 4"/>
          <p:cNvSpPr>
            <a:spLocks noGrp="1"/>
          </p:cNvSpPr>
          <p:nvPr>
            <p:ph type="ftr" sz="quarter" idx="11"/>
          </p:nvPr>
        </p:nvSpPr>
        <p:spPr/>
        <p:txBody>
          <a:bodyPr/>
          <a:lstStyle/>
          <a:p>
            <a:r>
              <a:rPr lang="en-US" smtClean="0"/>
              <a:t>Data Structure and Algorithm</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66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5A3917D-FB79-4184-B940-36773AC75994}" type="datetime1">
              <a:rPr lang="en-US" smtClean="0"/>
              <a:t>8/17/2022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Data Structure and Algorithm</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710301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56B83E-23A4-461B-93B8-AF9BF9E00614}" type="datetime1">
              <a:rPr lang="en-US" smtClean="0"/>
              <a:t>8/17/2022</a:t>
            </a:fld>
            <a:endParaRPr lang="en-US" dirty="0"/>
          </a:p>
        </p:txBody>
      </p:sp>
      <p:sp>
        <p:nvSpPr>
          <p:cNvPr id="6" name="Footer Placeholder 5"/>
          <p:cNvSpPr>
            <a:spLocks noGrp="1"/>
          </p:cNvSpPr>
          <p:nvPr>
            <p:ph type="ftr" sz="quarter" idx="11"/>
          </p:nvPr>
        </p:nvSpPr>
        <p:spPr/>
        <p:txBody>
          <a:bodyPr/>
          <a:lstStyle/>
          <a:p>
            <a:r>
              <a:rPr lang="en-US" smtClean="0"/>
              <a:t>Data Structure and Algorithm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378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58E3-4DCC-4F20-B3D0-5F3979860B09}" type="datetime1">
              <a:rPr lang="en-US" smtClean="0"/>
              <a:t>8/17/2022</a:t>
            </a:fld>
            <a:endParaRPr lang="en-US" dirty="0"/>
          </a:p>
        </p:txBody>
      </p:sp>
      <p:sp>
        <p:nvSpPr>
          <p:cNvPr id="8" name="Footer Placeholder 7"/>
          <p:cNvSpPr>
            <a:spLocks noGrp="1"/>
          </p:cNvSpPr>
          <p:nvPr>
            <p:ph type="ftr" sz="quarter" idx="11"/>
          </p:nvPr>
        </p:nvSpPr>
        <p:spPr/>
        <p:txBody>
          <a:bodyPr/>
          <a:lstStyle/>
          <a:p>
            <a:r>
              <a:rPr lang="en-US" smtClean="0"/>
              <a:t>Data Structure and Algorithm</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4631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23B6D8-7B6B-46F5-9F33-DB98A34558F3}" type="datetime1">
              <a:rPr lang="en-US" smtClean="0"/>
              <a:t>8/17/2022</a:t>
            </a:fld>
            <a:endParaRPr lang="en-US"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1892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ACCF4D-36C0-41D9-A958-DA471C5C2155}" type="datetime1">
              <a:rPr lang="en-US" smtClean="0"/>
              <a:t>8/17/2022</a:t>
            </a:fld>
            <a:endParaRPr lang="en-US" dirty="0"/>
          </a:p>
        </p:txBody>
      </p:sp>
      <p:sp>
        <p:nvSpPr>
          <p:cNvPr id="3" name="Footer Placeholder 2"/>
          <p:cNvSpPr>
            <a:spLocks noGrp="1"/>
          </p:cNvSpPr>
          <p:nvPr>
            <p:ph type="ftr" sz="quarter" idx="11"/>
          </p:nvPr>
        </p:nvSpPr>
        <p:spPr/>
        <p:txBody>
          <a:bodyPr/>
          <a:lstStyle/>
          <a:p>
            <a:r>
              <a:rPr lang="en-US" smtClean="0"/>
              <a:t>Data Structure and Algorithm</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3728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FCD9D793-C9EF-42F5-80FB-10D891635A1C}" type="datetime1">
              <a:rPr lang="en-US" smtClean="0"/>
              <a:t>8/17/2022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Data Structure and Algorithm</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99509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279E78-BEA1-492F-8995-F5493EFC028B}" type="datetime1">
              <a:rPr lang="en-US" smtClean="0"/>
              <a:t>8/17/2022</a:t>
            </a:fld>
            <a:endParaRPr lang="en-US" dirty="0"/>
          </a:p>
        </p:txBody>
      </p:sp>
      <p:sp>
        <p:nvSpPr>
          <p:cNvPr id="6" name="Footer Placeholder 5"/>
          <p:cNvSpPr>
            <a:spLocks noGrp="1"/>
          </p:cNvSpPr>
          <p:nvPr>
            <p:ph type="ftr" sz="quarter" idx="11"/>
          </p:nvPr>
        </p:nvSpPr>
        <p:spPr/>
        <p:txBody>
          <a:bodyPr/>
          <a:lstStyle/>
          <a:p>
            <a:r>
              <a:rPr lang="en-US" smtClean="0"/>
              <a:t>Data Structure and Algorithm</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3353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BC04143-2160-4F27-A76A-6E74F5495D11}" type="datetime1">
              <a:rPr lang="en-US" smtClean="0"/>
              <a:t>8/17/2022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Data Structure and Algorithm</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8684956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Data </a:t>
            </a:r>
            <a:r>
              <a:rPr lang="en-US" dirty="0" err="1" smtClean="0"/>
              <a:t>STructure</a:t>
            </a:r>
            <a:endParaRPr lang="en-US" dirty="0"/>
          </a:p>
        </p:txBody>
      </p:sp>
      <p:sp>
        <p:nvSpPr>
          <p:cNvPr id="3" name="Content Placeholder 2"/>
          <p:cNvSpPr>
            <a:spLocks noGrp="1"/>
          </p:cNvSpPr>
          <p:nvPr>
            <p:ph idx="1"/>
          </p:nvPr>
        </p:nvSpPr>
        <p:spPr>
          <a:xfrm>
            <a:off x="581192" y="1922929"/>
            <a:ext cx="11029615" cy="4028881"/>
          </a:xfrm>
        </p:spPr>
        <p:txBody>
          <a:bodyPr numCol="2">
            <a:normAutofit fontScale="92500"/>
          </a:bodyPr>
          <a:lstStyle/>
          <a:p>
            <a:pPr marL="0" indent="0" fontAlgn="base">
              <a:buNone/>
            </a:pPr>
            <a:r>
              <a:rPr lang="en-US" b="1" u="sng" dirty="0"/>
              <a:t>A</a:t>
            </a:r>
            <a:r>
              <a:rPr lang="en-US" b="1" u="sng" dirty="0" smtClean="0"/>
              <a:t>pplications </a:t>
            </a:r>
            <a:r>
              <a:rPr lang="en-US" b="1" u="sng" dirty="0"/>
              <a:t>of Array Data Structure:</a:t>
            </a:r>
            <a:endParaRPr lang="en-US" dirty="0"/>
          </a:p>
          <a:p>
            <a:pPr lvl="0" fontAlgn="base"/>
            <a:r>
              <a:rPr lang="en-US" dirty="0" smtClean="0"/>
              <a:t>Arrays </a:t>
            </a:r>
            <a:r>
              <a:rPr lang="en-US" dirty="0"/>
              <a:t>are used to implement data structures like a stack, queue, etc.</a:t>
            </a:r>
          </a:p>
          <a:p>
            <a:pPr lvl="0" fontAlgn="base"/>
            <a:r>
              <a:rPr lang="en-US" dirty="0"/>
              <a:t>Arrays are used for matrices and other mathematical implementations.</a:t>
            </a:r>
          </a:p>
          <a:p>
            <a:pPr lvl="0" fontAlgn="base"/>
            <a:r>
              <a:rPr lang="en-US" dirty="0"/>
              <a:t>Arrays are used in lookup tables in computers.</a:t>
            </a:r>
          </a:p>
          <a:p>
            <a:pPr lvl="0" fontAlgn="base"/>
            <a:r>
              <a:rPr lang="en-US" dirty="0"/>
              <a:t>Arrays can be used for CPU scheduling</a:t>
            </a:r>
            <a:r>
              <a:rPr lang="en-US" dirty="0" smtClean="0"/>
              <a:t>.</a:t>
            </a:r>
            <a:endParaRPr lang="en-US" dirty="0"/>
          </a:p>
          <a:p>
            <a:pPr marL="0" indent="0" fontAlgn="base">
              <a:spcBef>
                <a:spcPts val="600"/>
              </a:spcBef>
              <a:buNone/>
            </a:pPr>
            <a:r>
              <a:rPr lang="en-US" b="1" u="sng" dirty="0"/>
              <a:t>Real-Time Applications of Array:</a:t>
            </a:r>
            <a:endParaRPr lang="en-US" dirty="0"/>
          </a:p>
          <a:p>
            <a:pPr lvl="0" fontAlgn="base"/>
            <a:r>
              <a:rPr lang="en-US" dirty="0" smtClean="0"/>
              <a:t>Contact </a:t>
            </a:r>
            <a:r>
              <a:rPr lang="en-US" dirty="0"/>
              <a:t>lists on mobile phones.</a:t>
            </a:r>
          </a:p>
          <a:p>
            <a:pPr lvl="0" fontAlgn="base"/>
            <a:r>
              <a:rPr lang="en-US" dirty="0"/>
              <a:t>Matrices use arrays which are used in different fields like image processing, computer graphics, and many more.</a:t>
            </a:r>
          </a:p>
          <a:p>
            <a:pPr lvl="0" fontAlgn="base"/>
            <a:r>
              <a:rPr lang="en-US" dirty="0"/>
              <a:t>Arrays are used in online ticket booking portals.</a:t>
            </a:r>
          </a:p>
          <a:p>
            <a:pPr lvl="0" fontAlgn="base"/>
            <a:r>
              <a:rPr lang="en-US" dirty="0"/>
              <a:t>Pages of book.</a:t>
            </a:r>
          </a:p>
          <a:p>
            <a:pPr lvl="0" fontAlgn="base"/>
            <a:r>
              <a:rPr lang="en-US" dirty="0" err="1"/>
              <a:t>IoT</a:t>
            </a:r>
            <a:r>
              <a:rPr lang="en-US" dirty="0"/>
              <a:t> applications use arrays as we know that the number of values in an array will remain constant, and also that the accessing will be faster.</a:t>
            </a:r>
          </a:p>
          <a:p>
            <a:pPr lvl="0" fontAlgn="base"/>
            <a:r>
              <a:rPr lang="en-US" dirty="0"/>
              <a:t>It is also </a:t>
            </a:r>
            <a:r>
              <a:rPr lang="en-US" dirty="0" smtClean="0"/>
              <a:t>utilized </a:t>
            </a:r>
            <a:r>
              <a:rPr lang="en-US" dirty="0"/>
              <a:t>in speech processing, where each speech signal is represented by an array.</a:t>
            </a:r>
          </a:p>
          <a:p>
            <a:pPr lvl="0" fontAlgn="base"/>
            <a:r>
              <a:rPr lang="en-US" dirty="0"/>
              <a:t>The viewing screen of any desktop/laptop is also a multidimensional array of pixels.</a:t>
            </a:r>
          </a:p>
          <a:p>
            <a:pPr lvl="0" fontAlgn="base"/>
            <a:endParaRPr lang="en-US" dirty="0"/>
          </a:p>
          <a:p>
            <a:endParaRPr lang="en-US"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2281400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 Using Array</a:t>
            </a:r>
            <a:endParaRPr lang="am-ET" dirty="0"/>
          </a:p>
        </p:txBody>
      </p:sp>
      <p:sp>
        <p:nvSpPr>
          <p:cNvPr id="3" name="Content Placeholder 2"/>
          <p:cNvSpPr>
            <a:spLocks noGrp="1"/>
          </p:cNvSpPr>
          <p:nvPr>
            <p:ph idx="1"/>
          </p:nvPr>
        </p:nvSpPr>
        <p:spPr/>
        <p:txBody>
          <a:bodyPr/>
          <a:lstStyle/>
          <a:p>
            <a:r>
              <a:rPr lang="en-US" b="1" dirty="0"/>
              <a:t>Simplest Case</a:t>
            </a:r>
            <a:r>
              <a:rPr lang="en-US" dirty="0"/>
              <a:t>: Insert to the end of array</a:t>
            </a:r>
          </a:p>
          <a:p>
            <a:r>
              <a:rPr lang="en-US" dirty="0" smtClean="0"/>
              <a:t>Other </a:t>
            </a:r>
            <a:r>
              <a:rPr lang="en-US" dirty="0"/>
              <a:t>Insertions:</a:t>
            </a:r>
          </a:p>
          <a:p>
            <a:pPr lvl="1"/>
            <a:r>
              <a:rPr lang="en-US" dirty="0" smtClean="0"/>
              <a:t>Some </a:t>
            </a:r>
            <a:r>
              <a:rPr lang="en-US" dirty="0"/>
              <a:t>items in the list needs to be shifted</a:t>
            </a:r>
          </a:p>
          <a:p>
            <a:pPr lvl="1"/>
            <a:r>
              <a:rPr lang="en-US" b="1" dirty="0" smtClean="0"/>
              <a:t>Worst case</a:t>
            </a:r>
            <a:r>
              <a:rPr lang="en-US" b="1" dirty="0"/>
              <a:t>:</a:t>
            </a:r>
            <a:r>
              <a:rPr lang="en-US" dirty="0"/>
              <a:t> Inserting at the head of </a:t>
            </a:r>
            <a:r>
              <a:rPr lang="en-US" dirty="0" smtClean="0"/>
              <a:t>array</a:t>
            </a:r>
          </a:p>
          <a:p>
            <a:pPr lvl="1"/>
            <a:endParaRPr lang="en-US" dirty="0"/>
          </a:p>
          <a:p>
            <a:pPr lvl="1"/>
            <a:endParaRPr lang="en-US" dirty="0" smtClean="0"/>
          </a:p>
          <a:p>
            <a:pPr lvl="1"/>
            <a:endParaRPr lang="en-US" dirty="0"/>
          </a:p>
          <a:p>
            <a:pPr lvl="1"/>
            <a:endParaRPr lang="en-US" dirty="0" smtClean="0"/>
          </a:p>
          <a:p>
            <a:pPr lvl="1"/>
            <a:endParaRPr lang="en-US" dirty="0"/>
          </a:p>
          <a:p>
            <a:pPr lvl="1"/>
            <a:endParaRPr lang="am-ET"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p:cNvPicPr>
            <a:picLocks noChangeAspect="1"/>
          </p:cNvPicPr>
          <p:nvPr/>
        </p:nvPicPr>
        <p:blipFill>
          <a:blip r:embed="rId2"/>
          <a:stretch>
            <a:fillRect/>
          </a:stretch>
        </p:blipFill>
        <p:spPr>
          <a:xfrm>
            <a:off x="2809874" y="3830275"/>
            <a:ext cx="6572250" cy="2828925"/>
          </a:xfrm>
          <a:prstGeom prst="rect">
            <a:avLst/>
          </a:prstGeom>
        </p:spPr>
      </p:pic>
    </p:spTree>
    <p:extLst>
      <p:ext uri="{BB962C8B-B14F-4D97-AF65-F5344CB8AC3E}">
        <p14:creationId xmlns:p14="http://schemas.microsoft.com/office/powerpoint/2010/main" val="419932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Using Array</a:t>
            </a:r>
            <a:endParaRPr lang="am-ET" dirty="0"/>
          </a:p>
        </p:txBody>
      </p:sp>
      <p:sp>
        <p:nvSpPr>
          <p:cNvPr id="3" name="Content Placeholder 2"/>
          <p:cNvSpPr>
            <a:spLocks noGrp="1"/>
          </p:cNvSpPr>
          <p:nvPr>
            <p:ph idx="1"/>
          </p:nvPr>
        </p:nvSpPr>
        <p:spPr/>
        <p:txBody>
          <a:bodyPr/>
          <a:lstStyle/>
          <a:p>
            <a:r>
              <a:rPr lang="en-US" b="1" dirty="0"/>
              <a:t>Simplest Case</a:t>
            </a:r>
            <a:r>
              <a:rPr lang="en-US" dirty="0"/>
              <a:t>: Delete item from the end of array</a:t>
            </a:r>
          </a:p>
          <a:p>
            <a:r>
              <a:rPr lang="en-US" dirty="0" smtClean="0"/>
              <a:t>Other </a:t>
            </a:r>
            <a:r>
              <a:rPr lang="en-US" dirty="0"/>
              <a:t>deletions:</a:t>
            </a:r>
          </a:p>
          <a:p>
            <a:pPr lvl="1"/>
            <a:r>
              <a:rPr lang="en-US" dirty="0" smtClean="0"/>
              <a:t>Items </a:t>
            </a:r>
            <a:r>
              <a:rPr lang="en-US" dirty="0"/>
              <a:t>needs to be shifted</a:t>
            </a:r>
          </a:p>
          <a:p>
            <a:pPr lvl="1"/>
            <a:r>
              <a:rPr lang="en-US" b="1" dirty="0" smtClean="0"/>
              <a:t>Worst </a:t>
            </a:r>
            <a:r>
              <a:rPr lang="en-US" b="1" dirty="0"/>
              <a:t>Case</a:t>
            </a:r>
            <a:r>
              <a:rPr lang="en-US" dirty="0"/>
              <a:t>: Deleting at the head of </a:t>
            </a:r>
            <a:r>
              <a:rPr lang="en-US" dirty="0" smtClean="0"/>
              <a:t>array</a:t>
            </a:r>
          </a:p>
          <a:p>
            <a:pPr lvl="1"/>
            <a:endParaRPr lang="en-US" dirty="0"/>
          </a:p>
          <a:p>
            <a:pPr lvl="1"/>
            <a:endParaRPr lang="en-US" dirty="0" smtClean="0"/>
          </a:p>
          <a:p>
            <a:pPr lvl="1"/>
            <a:endParaRPr lang="en-US" dirty="0"/>
          </a:p>
          <a:p>
            <a:pPr lvl="1"/>
            <a:endParaRPr lang="en-US" dirty="0" smtClean="0"/>
          </a:p>
          <a:p>
            <a:pPr lvl="1"/>
            <a:endParaRPr lang="en-US" dirty="0"/>
          </a:p>
          <a:p>
            <a:pPr lvl="1"/>
            <a:endParaRPr lang="am-ET"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Picture 5"/>
          <p:cNvPicPr>
            <a:picLocks noChangeAspect="1"/>
          </p:cNvPicPr>
          <p:nvPr/>
        </p:nvPicPr>
        <p:blipFill>
          <a:blip r:embed="rId2"/>
          <a:stretch>
            <a:fillRect/>
          </a:stretch>
        </p:blipFill>
        <p:spPr>
          <a:xfrm>
            <a:off x="2819400" y="3794766"/>
            <a:ext cx="6553200" cy="2743200"/>
          </a:xfrm>
          <a:prstGeom prst="rect">
            <a:avLst/>
          </a:prstGeom>
        </p:spPr>
      </p:pic>
    </p:spTree>
    <p:extLst>
      <p:ext uri="{BB962C8B-B14F-4D97-AF65-F5344CB8AC3E}">
        <p14:creationId xmlns:p14="http://schemas.microsoft.com/office/powerpoint/2010/main" val="2043882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Implementation: Efficiency (time)</a:t>
            </a:r>
            <a:endParaRPr lang="am-ET"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t>Retrieval:</a:t>
            </a:r>
          </a:p>
          <a:p>
            <a:pPr lvl="1">
              <a:lnSpc>
                <a:spcPct val="150000"/>
              </a:lnSpc>
            </a:pPr>
            <a:r>
              <a:rPr lang="en-US" dirty="0" smtClean="0"/>
              <a:t>Fast</a:t>
            </a:r>
            <a:r>
              <a:rPr lang="en-US" dirty="0"/>
              <a:t>: one access</a:t>
            </a:r>
          </a:p>
          <a:p>
            <a:pPr>
              <a:lnSpc>
                <a:spcPct val="150000"/>
              </a:lnSpc>
            </a:pPr>
            <a:r>
              <a:rPr lang="en-US" dirty="0"/>
              <a:t>I</a:t>
            </a:r>
            <a:r>
              <a:rPr lang="en-US" dirty="0" smtClean="0"/>
              <a:t>nsertion</a:t>
            </a:r>
            <a:r>
              <a:rPr lang="en-US" dirty="0"/>
              <a:t>:</a:t>
            </a:r>
          </a:p>
          <a:p>
            <a:pPr lvl="1">
              <a:lnSpc>
                <a:spcPct val="150000"/>
              </a:lnSpc>
            </a:pPr>
            <a:r>
              <a:rPr lang="en-US" b="1" dirty="0" smtClean="0"/>
              <a:t>Best </a:t>
            </a:r>
            <a:r>
              <a:rPr lang="en-US" b="1" dirty="0"/>
              <a:t>case</a:t>
            </a:r>
            <a:r>
              <a:rPr lang="en-US" dirty="0"/>
              <a:t>: No shifting of elements</a:t>
            </a:r>
          </a:p>
          <a:p>
            <a:pPr lvl="1">
              <a:lnSpc>
                <a:spcPct val="150000"/>
              </a:lnSpc>
            </a:pPr>
            <a:r>
              <a:rPr lang="en-US" b="1" dirty="0" smtClean="0"/>
              <a:t>Worst </a:t>
            </a:r>
            <a:r>
              <a:rPr lang="en-US" b="1" dirty="0"/>
              <a:t>case</a:t>
            </a:r>
            <a:r>
              <a:rPr lang="en-US" dirty="0"/>
              <a:t>: Shifting of all N elements.</a:t>
            </a:r>
          </a:p>
          <a:p>
            <a:pPr>
              <a:lnSpc>
                <a:spcPct val="150000"/>
              </a:lnSpc>
            </a:pPr>
            <a:r>
              <a:rPr lang="en-US" dirty="0" smtClean="0"/>
              <a:t>Deletion</a:t>
            </a:r>
            <a:r>
              <a:rPr lang="en-US" dirty="0"/>
              <a:t>:</a:t>
            </a:r>
          </a:p>
          <a:p>
            <a:pPr lvl="1">
              <a:lnSpc>
                <a:spcPct val="150000"/>
              </a:lnSpc>
            </a:pPr>
            <a:r>
              <a:rPr lang="en-US" b="1" dirty="0" smtClean="0"/>
              <a:t>Best </a:t>
            </a:r>
            <a:r>
              <a:rPr lang="en-US" b="1" dirty="0"/>
              <a:t>case</a:t>
            </a:r>
            <a:r>
              <a:rPr lang="en-US" dirty="0"/>
              <a:t>: No shifting of elements</a:t>
            </a:r>
          </a:p>
          <a:p>
            <a:pPr lvl="1">
              <a:lnSpc>
                <a:spcPct val="150000"/>
              </a:lnSpc>
            </a:pPr>
            <a:r>
              <a:rPr lang="en-US" b="1" dirty="0" smtClean="0"/>
              <a:t>Worst </a:t>
            </a:r>
            <a:r>
              <a:rPr lang="en-US" b="1" dirty="0"/>
              <a:t>case</a:t>
            </a:r>
            <a:r>
              <a:rPr lang="en-US" dirty="0"/>
              <a:t>: Shifting of all N elements</a:t>
            </a:r>
            <a:endParaRPr lang="am-ET"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723781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Implementation : Efficiency (space)</a:t>
            </a:r>
            <a:endParaRPr lang="am-ET" dirty="0"/>
          </a:p>
        </p:txBody>
      </p:sp>
      <p:sp>
        <p:nvSpPr>
          <p:cNvPr id="3" name="Content Placeholder 2"/>
          <p:cNvSpPr>
            <a:spLocks noGrp="1"/>
          </p:cNvSpPr>
          <p:nvPr>
            <p:ph idx="1"/>
          </p:nvPr>
        </p:nvSpPr>
        <p:spPr/>
        <p:txBody>
          <a:bodyPr>
            <a:normAutofit fontScale="92500" lnSpcReduction="20000"/>
          </a:bodyPr>
          <a:lstStyle/>
          <a:p>
            <a:r>
              <a:rPr lang="en-US" dirty="0"/>
              <a:t>Size of array is restricted to MAX_LIST</a:t>
            </a:r>
          </a:p>
          <a:p>
            <a:r>
              <a:rPr lang="en-US" b="1" dirty="0" smtClean="0"/>
              <a:t>Problem</a:t>
            </a:r>
            <a:r>
              <a:rPr lang="en-US" dirty="0"/>
              <a:t>:</a:t>
            </a:r>
          </a:p>
          <a:p>
            <a:pPr lvl="1"/>
            <a:r>
              <a:rPr lang="en-US" dirty="0" smtClean="0"/>
              <a:t>Maximum </a:t>
            </a:r>
            <a:r>
              <a:rPr lang="en-US" dirty="0"/>
              <a:t>size is </a:t>
            </a:r>
            <a:r>
              <a:rPr lang="en-US" dirty="0">
                <a:solidFill>
                  <a:srgbClr val="FF0000"/>
                </a:solidFill>
              </a:rPr>
              <a:t>not known in advance</a:t>
            </a:r>
          </a:p>
          <a:p>
            <a:r>
              <a:rPr lang="en-US" b="1" dirty="0" smtClean="0"/>
              <a:t>Solution</a:t>
            </a:r>
            <a:r>
              <a:rPr lang="en-US" dirty="0"/>
              <a:t>:</a:t>
            </a:r>
          </a:p>
          <a:p>
            <a:pPr lvl="1"/>
            <a:r>
              <a:rPr lang="en-US" dirty="0" smtClean="0"/>
              <a:t>Make </a:t>
            </a:r>
            <a:r>
              <a:rPr lang="en-US" dirty="0"/>
              <a:t>MAX_LIST a variable</a:t>
            </a:r>
          </a:p>
          <a:p>
            <a:pPr lvl="1"/>
            <a:r>
              <a:rPr lang="en-US" dirty="0" smtClean="0"/>
              <a:t>When </a:t>
            </a:r>
            <a:r>
              <a:rPr lang="en-US" dirty="0"/>
              <a:t>array is full:</a:t>
            </a:r>
          </a:p>
          <a:p>
            <a:pPr marL="0" indent="0">
              <a:buNone/>
            </a:pPr>
            <a:r>
              <a:rPr lang="en-US" dirty="0" smtClean="0"/>
              <a:t>		1</a:t>
            </a:r>
            <a:r>
              <a:rPr lang="en-US" dirty="0"/>
              <a:t>. Create a larger array</a:t>
            </a:r>
          </a:p>
          <a:p>
            <a:pPr marL="0" indent="0">
              <a:buNone/>
            </a:pPr>
            <a:r>
              <a:rPr lang="en-US" dirty="0" smtClean="0"/>
              <a:t>		2</a:t>
            </a:r>
            <a:r>
              <a:rPr lang="en-US" dirty="0"/>
              <a:t>. Move the elements from the old array to the new array</a:t>
            </a:r>
          </a:p>
          <a:p>
            <a:r>
              <a:rPr lang="en-US" dirty="0" smtClean="0"/>
              <a:t>No </a:t>
            </a:r>
            <a:r>
              <a:rPr lang="en-US" dirty="0"/>
              <a:t>more limits on size, but </a:t>
            </a:r>
            <a:r>
              <a:rPr lang="en-US" b="1" dirty="0">
                <a:solidFill>
                  <a:srgbClr val="FF0000"/>
                </a:solidFill>
              </a:rPr>
              <a:t>space wastage</a:t>
            </a:r>
            <a:r>
              <a:rPr lang="en-US" dirty="0">
                <a:solidFill>
                  <a:srgbClr val="FF0000"/>
                </a:solidFill>
              </a:rPr>
              <a:t> </a:t>
            </a:r>
            <a:r>
              <a:rPr lang="en-US" dirty="0" smtClean="0"/>
              <a:t>and </a:t>
            </a:r>
            <a:r>
              <a:rPr lang="en-US" b="1" dirty="0" smtClean="0">
                <a:solidFill>
                  <a:srgbClr val="FF0000"/>
                </a:solidFill>
              </a:rPr>
              <a:t>copying </a:t>
            </a:r>
            <a:r>
              <a:rPr lang="en-US" b="1" dirty="0">
                <a:solidFill>
                  <a:srgbClr val="FF0000"/>
                </a:solidFill>
              </a:rPr>
              <a:t>overhead</a:t>
            </a:r>
            <a:r>
              <a:rPr lang="en-US" dirty="0">
                <a:solidFill>
                  <a:srgbClr val="FF0000"/>
                </a:solidFill>
              </a:rPr>
              <a:t> </a:t>
            </a:r>
            <a:r>
              <a:rPr lang="en-US" dirty="0"/>
              <a:t>is still a </a:t>
            </a:r>
            <a:r>
              <a:rPr lang="en-US" dirty="0" smtClean="0"/>
              <a:t>problem</a:t>
            </a:r>
            <a:endParaRPr lang="en-US" dirty="0"/>
          </a:p>
          <a:p>
            <a:pPr lvl="2"/>
            <a:r>
              <a:rPr lang="en-US" dirty="0"/>
              <a:t>MAX_LIST is too big == unused space is wasted</a:t>
            </a:r>
          </a:p>
          <a:p>
            <a:pPr lvl="2"/>
            <a:r>
              <a:rPr lang="en-US" dirty="0"/>
              <a:t>MAX_LIST is too small == run out of space </a:t>
            </a:r>
            <a:r>
              <a:rPr lang="en-US" dirty="0" smtClean="0"/>
              <a:t>easily</a:t>
            </a:r>
            <a:endParaRPr lang="en-US"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176105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Implementation : </a:t>
            </a:r>
            <a:r>
              <a:rPr lang="en-US" dirty="0" smtClean="0"/>
              <a:t>Summary </a:t>
            </a:r>
            <a:endParaRPr lang="am-ET" dirty="0"/>
          </a:p>
        </p:txBody>
      </p:sp>
      <p:sp>
        <p:nvSpPr>
          <p:cNvPr id="3" name="Content Placeholder 2"/>
          <p:cNvSpPr>
            <a:spLocks noGrp="1"/>
          </p:cNvSpPr>
          <p:nvPr>
            <p:ph idx="1"/>
          </p:nvPr>
        </p:nvSpPr>
        <p:spPr/>
        <p:txBody>
          <a:bodyPr>
            <a:normAutofit/>
          </a:bodyPr>
          <a:lstStyle/>
          <a:p>
            <a:pPr>
              <a:lnSpc>
                <a:spcPct val="120000"/>
              </a:lnSpc>
            </a:pPr>
            <a:r>
              <a:rPr lang="en-US" dirty="0"/>
              <a:t>For fixed-size collections</a:t>
            </a:r>
          </a:p>
          <a:p>
            <a:pPr lvl="1">
              <a:lnSpc>
                <a:spcPct val="120000"/>
              </a:lnSpc>
            </a:pPr>
            <a:r>
              <a:rPr lang="en-US" dirty="0" smtClean="0"/>
              <a:t>Arrays </a:t>
            </a:r>
            <a:r>
              <a:rPr lang="en-US" dirty="0"/>
              <a:t>are great</a:t>
            </a:r>
          </a:p>
          <a:p>
            <a:pPr>
              <a:lnSpc>
                <a:spcPct val="120000"/>
              </a:lnSpc>
            </a:pPr>
            <a:r>
              <a:rPr lang="en-US" dirty="0" smtClean="0"/>
              <a:t>For </a:t>
            </a:r>
            <a:r>
              <a:rPr lang="en-US" dirty="0"/>
              <a:t>variable-size collections, where </a:t>
            </a:r>
            <a:r>
              <a:rPr lang="en-US" dirty="0" smtClean="0"/>
              <a:t>dynamic operations </a:t>
            </a:r>
            <a:r>
              <a:rPr lang="en-US" dirty="0"/>
              <a:t>such as insert/delete are common</a:t>
            </a:r>
          </a:p>
          <a:p>
            <a:pPr lvl="1">
              <a:lnSpc>
                <a:spcPct val="120000"/>
              </a:lnSpc>
            </a:pPr>
            <a:r>
              <a:rPr lang="en-US" dirty="0" smtClean="0"/>
              <a:t>Array </a:t>
            </a:r>
            <a:r>
              <a:rPr lang="en-US" dirty="0"/>
              <a:t>is a poor choice of data structure</a:t>
            </a:r>
          </a:p>
          <a:p>
            <a:pPr lvl="1">
              <a:lnSpc>
                <a:spcPct val="120000"/>
              </a:lnSpc>
            </a:pPr>
            <a:r>
              <a:rPr lang="en-US" dirty="0" smtClean="0"/>
              <a:t>For </a:t>
            </a:r>
            <a:r>
              <a:rPr lang="en-US" dirty="0"/>
              <a:t>such applications, </a:t>
            </a:r>
            <a:r>
              <a:rPr lang="en-US" b="1" dirty="0">
                <a:solidFill>
                  <a:srgbClr val="FF0000"/>
                </a:solidFill>
              </a:rPr>
              <a:t>there is a </a:t>
            </a:r>
            <a:r>
              <a:rPr lang="en-US" b="1" dirty="0" smtClean="0">
                <a:solidFill>
                  <a:srgbClr val="FF0000"/>
                </a:solidFill>
              </a:rPr>
              <a:t>better way……</a:t>
            </a:r>
          </a:p>
          <a:p>
            <a:pPr>
              <a:lnSpc>
                <a:spcPct val="120000"/>
              </a:lnSpc>
            </a:pPr>
            <a:r>
              <a:rPr lang="en-US" b="1" dirty="0"/>
              <a:t>Limitation of Array</a:t>
            </a:r>
          </a:p>
          <a:p>
            <a:pPr lvl="1">
              <a:lnSpc>
                <a:spcPct val="120000"/>
              </a:lnSpc>
            </a:pPr>
            <a:r>
              <a:rPr lang="en-US" b="1" dirty="0"/>
              <a:t>C</a:t>
            </a:r>
            <a:r>
              <a:rPr lang="en-US" b="1" dirty="0" smtClean="0"/>
              <a:t>hanging </a:t>
            </a:r>
            <a:r>
              <a:rPr lang="en-US" b="1" dirty="0"/>
              <a:t>the size of the array requires creating a new array</a:t>
            </a:r>
          </a:p>
          <a:p>
            <a:pPr lvl="1">
              <a:lnSpc>
                <a:spcPct val="120000"/>
              </a:lnSpc>
            </a:pPr>
            <a:r>
              <a:rPr lang="en-US" b="1" dirty="0"/>
              <a:t>I</a:t>
            </a:r>
            <a:r>
              <a:rPr lang="en-US" b="1" dirty="0" smtClean="0"/>
              <a:t>nserting/deleting </a:t>
            </a:r>
            <a:r>
              <a:rPr lang="en-US" b="1" dirty="0"/>
              <a:t>an item requires </a:t>
            </a:r>
            <a:r>
              <a:rPr lang="en-US" b="1" dirty="0" smtClean="0"/>
              <a:t>shifting</a:t>
            </a:r>
            <a:endParaRPr lang="am-ET" b="1"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9755456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a:t>
            </a:r>
            <a:endParaRPr lang="am-ET" dirty="0"/>
          </a:p>
        </p:txBody>
      </p:sp>
      <p:sp>
        <p:nvSpPr>
          <p:cNvPr id="3" name="Content Placeholder 2"/>
          <p:cNvSpPr>
            <a:spLocks noGrp="1"/>
          </p:cNvSpPr>
          <p:nvPr>
            <p:ph idx="1"/>
          </p:nvPr>
        </p:nvSpPr>
        <p:spPr/>
        <p:txBody>
          <a:bodyPr>
            <a:normAutofit lnSpcReduction="10000"/>
          </a:bodyPr>
          <a:lstStyle/>
          <a:p>
            <a:pPr>
              <a:lnSpc>
                <a:spcPct val="150000"/>
              </a:lnSpc>
            </a:pPr>
            <a:r>
              <a:rPr lang="en-US" dirty="0"/>
              <a:t>A linked list consists of a finite sequence of elements or nodes (</a:t>
            </a:r>
            <a:r>
              <a:rPr lang="en-US" dirty="0">
                <a:solidFill>
                  <a:srgbClr val="FF0000"/>
                </a:solidFill>
              </a:rPr>
              <a:t>not necessarily adjacent in memory</a:t>
            </a:r>
            <a:r>
              <a:rPr lang="en-US" dirty="0"/>
              <a:t>) that contain information plus (except possibly the last one) a link to another node</a:t>
            </a:r>
            <a:r>
              <a:rPr lang="en-US" dirty="0" smtClean="0"/>
              <a:t>.</a:t>
            </a:r>
          </a:p>
          <a:p>
            <a:pPr>
              <a:lnSpc>
                <a:spcPct val="150000"/>
              </a:lnSpc>
            </a:pPr>
            <a:r>
              <a:rPr lang="en-US" dirty="0"/>
              <a:t>Unlike an array, however, in which the linear </a:t>
            </a:r>
            <a:r>
              <a:rPr lang="en-US" dirty="0">
                <a:solidFill>
                  <a:srgbClr val="FF0000"/>
                </a:solidFill>
              </a:rPr>
              <a:t>order</a:t>
            </a:r>
            <a:r>
              <a:rPr lang="en-US" dirty="0"/>
              <a:t> is determined by the </a:t>
            </a:r>
            <a:r>
              <a:rPr lang="en-US" dirty="0">
                <a:solidFill>
                  <a:srgbClr val="FF0000"/>
                </a:solidFill>
              </a:rPr>
              <a:t>array indices</a:t>
            </a:r>
            <a:r>
              <a:rPr lang="en-US" dirty="0"/>
              <a:t>, the order in a linked list is </a:t>
            </a:r>
            <a:r>
              <a:rPr lang="en-US" dirty="0">
                <a:solidFill>
                  <a:srgbClr val="FF0000"/>
                </a:solidFill>
              </a:rPr>
              <a:t>determined by a pointer in each object</a:t>
            </a:r>
            <a:r>
              <a:rPr lang="en-US" dirty="0"/>
              <a:t>. </a:t>
            </a:r>
            <a:endParaRPr lang="en-US" dirty="0" smtClean="0"/>
          </a:p>
          <a:p>
            <a:pPr>
              <a:lnSpc>
                <a:spcPct val="150000"/>
              </a:lnSpc>
            </a:pPr>
            <a:r>
              <a:rPr lang="en-US" dirty="0" smtClean="0"/>
              <a:t>If </a:t>
            </a:r>
            <a:r>
              <a:rPr lang="en-US" dirty="0"/>
              <a:t>node x points to node y, then x is called the </a:t>
            </a:r>
            <a:r>
              <a:rPr lang="en-US" b="1" dirty="0">
                <a:solidFill>
                  <a:srgbClr val="FF0000"/>
                </a:solidFill>
              </a:rPr>
              <a:t>predecessor</a:t>
            </a:r>
            <a:r>
              <a:rPr lang="en-US" dirty="0"/>
              <a:t> of y and y the </a:t>
            </a:r>
            <a:r>
              <a:rPr lang="en-US" b="1" dirty="0">
                <a:solidFill>
                  <a:srgbClr val="FF0000"/>
                </a:solidFill>
              </a:rPr>
              <a:t>successor</a:t>
            </a:r>
            <a:r>
              <a:rPr lang="en-US" dirty="0"/>
              <a:t> of x. </a:t>
            </a:r>
            <a:endParaRPr lang="en-US" dirty="0" smtClean="0"/>
          </a:p>
          <a:p>
            <a:pPr>
              <a:lnSpc>
                <a:spcPct val="150000"/>
              </a:lnSpc>
            </a:pPr>
            <a:r>
              <a:rPr lang="en-US" dirty="0" smtClean="0"/>
              <a:t>There </a:t>
            </a:r>
            <a:r>
              <a:rPr lang="en-US" dirty="0"/>
              <a:t>is a link to the first element called the </a:t>
            </a:r>
            <a:r>
              <a:rPr lang="en-US" b="1" dirty="0">
                <a:solidFill>
                  <a:srgbClr val="FF0000"/>
                </a:solidFill>
              </a:rPr>
              <a:t>head</a:t>
            </a:r>
            <a:r>
              <a:rPr lang="en-US" dirty="0"/>
              <a:t> of the list. </a:t>
            </a:r>
            <a:endParaRPr lang="en-US" dirty="0" smtClean="0"/>
          </a:p>
          <a:p>
            <a:pPr>
              <a:lnSpc>
                <a:spcPct val="150000"/>
              </a:lnSpc>
            </a:pPr>
            <a:r>
              <a:rPr lang="en-US" dirty="0" smtClean="0"/>
              <a:t>Linked </a:t>
            </a:r>
            <a:r>
              <a:rPr lang="en-US" dirty="0"/>
              <a:t>lists provide a simple, flexible representation for </a:t>
            </a:r>
            <a:r>
              <a:rPr lang="en-US" dirty="0">
                <a:solidFill>
                  <a:srgbClr val="FF0000"/>
                </a:solidFill>
              </a:rPr>
              <a:t>dynamic sets</a:t>
            </a:r>
            <a:r>
              <a:rPr lang="en-US" dirty="0" smtClean="0"/>
              <a:t>.</a:t>
            </a:r>
          </a:p>
          <a:p>
            <a:pPr lvl="1"/>
            <a:r>
              <a:rPr lang="en-US" dirty="0"/>
              <a:t>is used quite frequently since it </a:t>
            </a:r>
            <a:r>
              <a:rPr lang="en-US" dirty="0" smtClean="0"/>
              <a:t>is </a:t>
            </a:r>
            <a:r>
              <a:rPr lang="en-US" dirty="0" smtClean="0">
                <a:solidFill>
                  <a:srgbClr val="FF0000"/>
                </a:solidFill>
              </a:rPr>
              <a:t>very </a:t>
            </a:r>
            <a:r>
              <a:rPr lang="en-US" dirty="0">
                <a:solidFill>
                  <a:srgbClr val="FF0000"/>
                </a:solidFill>
              </a:rPr>
              <a:t>efficient</a:t>
            </a:r>
            <a:r>
              <a:rPr lang="en-US" dirty="0"/>
              <a:t>.</a:t>
            </a:r>
            <a:endParaRPr lang="am-ET" dirty="0"/>
          </a:p>
        </p:txBody>
      </p:sp>
      <p:sp>
        <p:nvSpPr>
          <p:cNvPr id="4" name="Footer Placeholder 3"/>
          <p:cNvSpPr>
            <a:spLocks noGrp="1"/>
          </p:cNvSpPr>
          <p:nvPr>
            <p:ph type="ftr" sz="quarter" idx="11"/>
          </p:nvPr>
        </p:nvSpPr>
        <p:spPr/>
        <p:txBody>
          <a:bodyPr/>
          <a:lstStyle/>
          <a:p>
            <a:r>
              <a:rPr lang="en-US" dirty="0"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pic>
        <p:nvPicPr>
          <p:cNvPr id="7" name="Picture 6"/>
          <p:cNvPicPr>
            <a:picLocks noChangeAspect="1"/>
          </p:cNvPicPr>
          <p:nvPr/>
        </p:nvPicPr>
        <p:blipFill>
          <a:blip r:embed="rId2"/>
          <a:stretch>
            <a:fillRect/>
          </a:stretch>
        </p:blipFill>
        <p:spPr>
          <a:xfrm>
            <a:off x="7363988" y="5116184"/>
            <a:ext cx="3851179" cy="1578242"/>
          </a:xfrm>
          <a:prstGeom prst="rect">
            <a:avLst/>
          </a:prstGeom>
        </p:spPr>
      </p:pic>
    </p:spTree>
    <p:extLst>
      <p:ext uri="{BB962C8B-B14F-4D97-AF65-F5344CB8AC3E}">
        <p14:creationId xmlns:p14="http://schemas.microsoft.com/office/powerpoint/2010/main" val="35226566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t>
            </a:r>
            <a:endParaRPr lang="am-ET" dirty="0"/>
          </a:p>
        </p:txBody>
      </p:sp>
      <p:sp>
        <p:nvSpPr>
          <p:cNvPr id="3" name="Content Placeholder 2"/>
          <p:cNvSpPr>
            <a:spLocks noGrp="1"/>
          </p:cNvSpPr>
          <p:nvPr>
            <p:ph idx="1"/>
          </p:nvPr>
        </p:nvSpPr>
        <p:spPr>
          <a:xfrm>
            <a:off x="581192" y="1946366"/>
            <a:ext cx="11029615" cy="3912433"/>
          </a:xfrm>
        </p:spPr>
        <p:txBody>
          <a:bodyPr>
            <a:normAutofit fontScale="92500" lnSpcReduction="20000"/>
          </a:bodyPr>
          <a:lstStyle/>
          <a:p>
            <a:pPr>
              <a:lnSpc>
                <a:spcPct val="170000"/>
              </a:lnSpc>
            </a:pPr>
            <a:r>
              <a:rPr lang="en-US" dirty="0"/>
              <a:t>As elements are added to a list, </a:t>
            </a:r>
            <a:r>
              <a:rPr lang="en-US" dirty="0">
                <a:solidFill>
                  <a:srgbClr val="FF0000"/>
                </a:solidFill>
              </a:rPr>
              <a:t>memory for a node is dynamically allocated</a:t>
            </a:r>
            <a:r>
              <a:rPr lang="en-US" dirty="0"/>
              <a:t>. </a:t>
            </a:r>
            <a:endParaRPr lang="en-US" dirty="0" smtClean="0"/>
          </a:p>
          <a:p>
            <a:pPr lvl="1">
              <a:lnSpc>
                <a:spcPct val="170000"/>
              </a:lnSpc>
            </a:pPr>
            <a:r>
              <a:rPr lang="en-US" dirty="0" smtClean="0"/>
              <a:t>Therefore</a:t>
            </a:r>
            <a:r>
              <a:rPr lang="en-US" dirty="0"/>
              <a:t>, </a:t>
            </a:r>
            <a:r>
              <a:rPr lang="en-US" dirty="0" smtClean="0"/>
              <a:t>the number </a:t>
            </a:r>
            <a:r>
              <a:rPr lang="en-US" dirty="0"/>
              <a:t>of elements that may be added to a list is </a:t>
            </a:r>
            <a:r>
              <a:rPr lang="en-US" dirty="0">
                <a:solidFill>
                  <a:srgbClr val="FF0000"/>
                </a:solidFill>
              </a:rPr>
              <a:t>limited only by the amount of </a:t>
            </a:r>
            <a:r>
              <a:rPr lang="en-US" dirty="0" smtClean="0">
                <a:solidFill>
                  <a:srgbClr val="FF0000"/>
                </a:solidFill>
              </a:rPr>
              <a:t>memory </a:t>
            </a:r>
            <a:r>
              <a:rPr lang="en-US" dirty="0" smtClean="0"/>
              <a:t>available.</a:t>
            </a:r>
          </a:p>
          <a:p>
            <a:pPr>
              <a:lnSpc>
                <a:spcPct val="170000"/>
              </a:lnSpc>
            </a:pPr>
            <a:r>
              <a:rPr lang="en-US" dirty="0"/>
              <a:t>A linked list can be implemented using </a:t>
            </a:r>
            <a:endParaRPr lang="en-US" dirty="0" smtClean="0"/>
          </a:p>
          <a:p>
            <a:pPr lvl="1">
              <a:lnSpc>
                <a:spcPct val="170000"/>
              </a:lnSpc>
            </a:pPr>
            <a:r>
              <a:rPr lang="en-US" dirty="0" smtClean="0"/>
              <a:t>arrays</a:t>
            </a:r>
            <a:r>
              <a:rPr lang="en-US" dirty="0"/>
              <a:t>, </a:t>
            </a:r>
            <a:endParaRPr lang="en-US" dirty="0" smtClean="0"/>
          </a:p>
          <a:p>
            <a:pPr lvl="1">
              <a:lnSpc>
                <a:spcPct val="170000"/>
              </a:lnSpc>
            </a:pPr>
            <a:r>
              <a:rPr lang="en-US" dirty="0" smtClean="0"/>
              <a:t>dynamic </a:t>
            </a:r>
            <a:r>
              <a:rPr lang="en-US" dirty="0"/>
              <a:t>memory management, </a:t>
            </a:r>
            <a:r>
              <a:rPr lang="en-US" dirty="0" smtClean="0"/>
              <a:t>and pointers</a:t>
            </a:r>
            <a:r>
              <a:rPr lang="en-US" dirty="0"/>
              <a:t>. </a:t>
            </a:r>
            <a:endParaRPr lang="en-US" dirty="0" smtClean="0"/>
          </a:p>
          <a:p>
            <a:pPr>
              <a:lnSpc>
                <a:spcPct val="170000"/>
              </a:lnSpc>
            </a:pPr>
            <a:r>
              <a:rPr lang="en-US" dirty="0" smtClean="0"/>
              <a:t>The </a:t>
            </a:r>
            <a:r>
              <a:rPr lang="en-US" dirty="0"/>
              <a:t>second implementation requires dynamic memory management where </a:t>
            </a:r>
            <a:r>
              <a:rPr lang="en-US" dirty="0" smtClean="0"/>
              <a:t>one can </a:t>
            </a:r>
            <a:r>
              <a:rPr lang="en-US" dirty="0"/>
              <a:t>allocate memory </a:t>
            </a:r>
            <a:r>
              <a:rPr lang="en-US" dirty="0">
                <a:solidFill>
                  <a:srgbClr val="FF0000"/>
                </a:solidFill>
              </a:rPr>
              <a:t>at run-time</a:t>
            </a:r>
            <a:r>
              <a:rPr lang="en-US" dirty="0"/>
              <a:t>, that is, during the execution of a program. </a:t>
            </a:r>
            <a:endParaRPr lang="en-US" dirty="0" smtClean="0"/>
          </a:p>
          <a:p>
            <a:pPr>
              <a:lnSpc>
                <a:spcPct val="170000"/>
              </a:lnSpc>
            </a:pPr>
            <a:r>
              <a:rPr lang="en-US" dirty="0" smtClean="0"/>
              <a:t>Linked lists are </a:t>
            </a:r>
            <a:r>
              <a:rPr lang="en-US" dirty="0"/>
              <a:t>generally implemented using dynamic memory management</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
        <p:nvSpPr>
          <p:cNvPr id="6" name="Rectangle 5"/>
          <p:cNvSpPr/>
          <p:nvPr/>
        </p:nvSpPr>
        <p:spPr>
          <a:xfrm>
            <a:off x="8456279" y="3113648"/>
            <a:ext cx="1946894" cy="1200329"/>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am-ET" dirty="0"/>
              <a:t>struct Node {</a:t>
            </a:r>
          </a:p>
          <a:p>
            <a:r>
              <a:rPr lang="am-ET" dirty="0"/>
              <a:t>	int data;</a:t>
            </a:r>
          </a:p>
          <a:p>
            <a:r>
              <a:rPr lang="am-ET" dirty="0"/>
              <a:t>	Node* next;</a:t>
            </a:r>
          </a:p>
          <a:p>
            <a:r>
              <a:rPr lang="am-ET" dirty="0"/>
              <a:t>};</a:t>
            </a:r>
          </a:p>
        </p:txBody>
      </p:sp>
      <p:sp>
        <p:nvSpPr>
          <p:cNvPr id="7" name="Rectangle 6"/>
          <p:cNvSpPr/>
          <p:nvPr/>
        </p:nvSpPr>
        <p:spPr>
          <a:xfrm>
            <a:off x="8456279" y="5435028"/>
            <a:ext cx="2768707" cy="369332"/>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r>
              <a:rPr lang="am-ET" dirty="0">
                <a:solidFill>
                  <a:schemeClr val="lt1"/>
                </a:solidFill>
              </a:rPr>
              <a:t>Node *head = new Node;</a:t>
            </a:r>
          </a:p>
        </p:txBody>
      </p:sp>
    </p:spTree>
    <p:extLst>
      <p:ext uri="{BB962C8B-B14F-4D97-AF65-F5344CB8AC3E}">
        <p14:creationId xmlns:p14="http://schemas.microsoft.com/office/powerpoint/2010/main" val="2457399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singly linked list</a:t>
            </a:r>
            <a:endParaRPr lang="am-ET" dirty="0"/>
          </a:p>
        </p:txBody>
      </p:sp>
      <p:sp>
        <p:nvSpPr>
          <p:cNvPr id="3" name="Content Placeholder 2"/>
          <p:cNvSpPr>
            <a:spLocks noGrp="1"/>
          </p:cNvSpPr>
          <p:nvPr>
            <p:ph idx="1"/>
          </p:nvPr>
        </p:nvSpPr>
        <p:spPr/>
        <p:txBody>
          <a:bodyPr>
            <a:normAutofit fontScale="92500" lnSpcReduction="10000"/>
          </a:bodyPr>
          <a:lstStyle/>
          <a:p>
            <a:r>
              <a:rPr lang="en-US" dirty="0"/>
              <a:t>A linked list is an ordered collection of data in which each element (node) contains </a:t>
            </a:r>
            <a:r>
              <a:rPr lang="en-US" dirty="0" smtClean="0">
                <a:solidFill>
                  <a:srgbClr val="FF0000"/>
                </a:solidFill>
              </a:rPr>
              <a:t>a minimum </a:t>
            </a:r>
            <a:r>
              <a:rPr lang="en-US" dirty="0">
                <a:solidFill>
                  <a:srgbClr val="FF0000"/>
                </a:solidFill>
              </a:rPr>
              <a:t>of two values</a:t>
            </a:r>
            <a:r>
              <a:rPr lang="en-US" dirty="0"/>
              <a:t>, </a:t>
            </a:r>
            <a:endParaRPr lang="en-US" dirty="0" smtClean="0"/>
          </a:p>
          <a:p>
            <a:pPr lvl="1"/>
            <a:r>
              <a:rPr lang="en-US" b="1" dirty="0" smtClean="0">
                <a:solidFill>
                  <a:srgbClr val="FF0000"/>
                </a:solidFill>
              </a:rPr>
              <a:t>data</a:t>
            </a:r>
            <a:r>
              <a:rPr lang="en-US" dirty="0" smtClean="0"/>
              <a:t> </a:t>
            </a:r>
            <a:r>
              <a:rPr lang="en-US" dirty="0"/>
              <a:t>and </a:t>
            </a:r>
            <a:r>
              <a:rPr lang="en-US" b="1" dirty="0" smtClean="0">
                <a:solidFill>
                  <a:srgbClr val="FF0000"/>
                </a:solidFill>
              </a:rPr>
              <a:t>link(s</a:t>
            </a:r>
            <a:r>
              <a:rPr lang="en-US" dirty="0" smtClean="0"/>
              <a:t>) </a:t>
            </a:r>
            <a:r>
              <a:rPr lang="en-US" dirty="0"/>
              <a:t>to its </a:t>
            </a:r>
            <a:r>
              <a:rPr lang="en-US" dirty="0" smtClean="0"/>
              <a:t>successor (and/or predecessor). </a:t>
            </a:r>
          </a:p>
          <a:p>
            <a:r>
              <a:rPr lang="en-US" dirty="0" smtClean="0"/>
              <a:t>If </a:t>
            </a:r>
            <a:r>
              <a:rPr lang="en-US" dirty="0"/>
              <a:t>a node has a link only to its successor in this sequence, the list is called a </a:t>
            </a:r>
            <a:r>
              <a:rPr lang="en-US" b="1" dirty="0">
                <a:solidFill>
                  <a:srgbClr val="FF0000"/>
                </a:solidFill>
              </a:rPr>
              <a:t>singly linked list</a:t>
            </a:r>
            <a:r>
              <a:rPr lang="en-US" dirty="0" smtClean="0"/>
              <a:t>.</a:t>
            </a:r>
          </a:p>
          <a:p>
            <a:r>
              <a:rPr lang="en-US" dirty="0"/>
              <a:t>Each node of the linked list has at least the following two elements:</a:t>
            </a:r>
          </a:p>
          <a:p>
            <a:pPr marL="0" indent="0">
              <a:buNone/>
            </a:pPr>
            <a:r>
              <a:rPr lang="en-US" dirty="0" smtClean="0"/>
              <a:t>	1</a:t>
            </a:r>
            <a:r>
              <a:rPr lang="en-US" dirty="0"/>
              <a:t>. The data member(s) being stored in the list.</a:t>
            </a:r>
          </a:p>
          <a:p>
            <a:pPr marL="0" indent="0">
              <a:buNone/>
            </a:pPr>
            <a:r>
              <a:rPr lang="en-US" dirty="0" smtClean="0"/>
              <a:t>	2</a:t>
            </a:r>
            <a:r>
              <a:rPr lang="en-US" dirty="0"/>
              <a:t>. A pointer or link to the next element in the list</a:t>
            </a:r>
            <a:r>
              <a:rPr lang="en-US" dirty="0" smtClean="0"/>
              <a:t>.</a:t>
            </a:r>
          </a:p>
          <a:p>
            <a:pPr marL="0" indent="0">
              <a:buNone/>
            </a:pPr>
            <a:endParaRPr lang="en-US" dirty="0"/>
          </a:p>
          <a:p>
            <a:pPr marL="0" indent="0">
              <a:buNone/>
            </a:pPr>
            <a:endParaRPr lang="en-US" dirty="0" smtClean="0"/>
          </a:p>
          <a:p>
            <a:endParaRPr lang="en-US" dirty="0" smtClean="0"/>
          </a:p>
          <a:p>
            <a:r>
              <a:rPr lang="en-US" dirty="0" smtClean="0"/>
              <a:t>The </a:t>
            </a:r>
            <a:r>
              <a:rPr lang="en-US" dirty="0"/>
              <a:t>last node in the list contains a </a:t>
            </a:r>
            <a:r>
              <a:rPr lang="en-US" dirty="0">
                <a:solidFill>
                  <a:srgbClr val="FF0000"/>
                </a:solidFill>
              </a:rPr>
              <a:t>null pointer </a:t>
            </a:r>
            <a:r>
              <a:rPr lang="en-US" dirty="0"/>
              <a:t>(or a suitable value like -1) to </a:t>
            </a:r>
            <a:r>
              <a:rPr lang="en-US" dirty="0" smtClean="0"/>
              <a:t>indicate that </a:t>
            </a:r>
            <a:r>
              <a:rPr lang="en-US" dirty="0"/>
              <a:t>it is the end or tail of the list</a:t>
            </a:r>
            <a:endParaRPr lang="en-US" dirty="0" smtClean="0"/>
          </a:p>
          <a:p>
            <a:endParaRPr lang="am-ET" dirty="0"/>
          </a:p>
        </p:txBody>
      </p:sp>
      <p:sp>
        <p:nvSpPr>
          <p:cNvPr id="4" name="Footer Placeholder 3"/>
          <p:cNvSpPr>
            <a:spLocks noGrp="1"/>
          </p:cNvSpPr>
          <p:nvPr>
            <p:ph type="ftr" sz="quarter" idx="11"/>
          </p:nvPr>
        </p:nvSpPr>
        <p:spPr/>
        <p:txBody>
          <a:bodyPr/>
          <a:lstStyle/>
          <a:p>
            <a:r>
              <a:rPr lang="en-US" dirty="0"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pic>
        <p:nvPicPr>
          <p:cNvPr id="6" name="Picture 5"/>
          <p:cNvPicPr>
            <a:picLocks noChangeAspect="1"/>
          </p:cNvPicPr>
          <p:nvPr/>
        </p:nvPicPr>
        <p:blipFill>
          <a:blip r:embed="rId2"/>
          <a:stretch>
            <a:fillRect/>
          </a:stretch>
        </p:blipFill>
        <p:spPr>
          <a:xfrm>
            <a:off x="3024458" y="4230459"/>
            <a:ext cx="5019675" cy="1057275"/>
          </a:xfrm>
          <a:prstGeom prst="rect">
            <a:avLst/>
          </a:prstGeom>
        </p:spPr>
      </p:pic>
      <p:cxnSp>
        <p:nvCxnSpPr>
          <p:cNvPr id="9" name="Straight Arrow Connector 8"/>
          <p:cNvCxnSpPr/>
          <p:nvPr/>
        </p:nvCxnSpPr>
        <p:spPr>
          <a:xfrm>
            <a:off x="2704011" y="4794069"/>
            <a:ext cx="587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524600" y="4424737"/>
            <a:ext cx="731520" cy="369332"/>
          </a:xfrm>
          <a:prstGeom prst="rect">
            <a:avLst/>
          </a:prstGeom>
          <a:noFill/>
        </p:spPr>
        <p:txBody>
          <a:bodyPr wrap="square" rtlCol="0">
            <a:spAutoFit/>
          </a:bodyPr>
          <a:lstStyle/>
          <a:p>
            <a:r>
              <a:rPr lang="en-US" dirty="0"/>
              <a:t>H</a:t>
            </a:r>
            <a:r>
              <a:rPr lang="en-US" dirty="0" smtClean="0"/>
              <a:t>ead</a:t>
            </a:r>
            <a:endParaRPr lang="am-ET" dirty="0"/>
          </a:p>
        </p:txBody>
      </p:sp>
    </p:spTree>
    <p:extLst>
      <p:ext uri="{BB962C8B-B14F-4D97-AF65-F5344CB8AC3E}">
        <p14:creationId xmlns:p14="http://schemas.microsoft.com/office/powerpoint/2010/main" val="14189978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Doubly Linked list</a:t>
            </a:r>
            <a:endParaRPr lang="am-ET" dirty="0"/>
          </a:p>
        </p:txBody>
      </p:sp>
      <p:sp>
        <p:nvSpPr>
          <p:cNvPr id="3" name="Content Placeholder 2"/>
          <p:cNvSpPr>
            <a:spLocks noGrp="1"/>
          </p:cNvSpPr>
          <p:nvPr>
            <p:ph idx="1"/>
          </p:nvPr>
        </p:nvSpPr>
        <p:spPr/>
        <p:txBody>
          <a:bodyPr/>
          <a:lstStyle/>
          <a:p>
            <a:r>
              <a:rPr lang="en-US" dirty="0" smtClean="0"/>
              <a:t>In </a:t>
            </a:r>
            <a:r>
              <a:rPr lang="en-US" dirty="0"/>
              <a:t>SLL, each node provides information about where the next node is. </a:t>
            </a:r>
            <a:endParaRPr lang="en-US" dirty="0" smtClean="0"/>
          </a:p>
          <a:p>
            <a:pPr lvl="1"/>
            <a:r>
              <a:rPr lang="en-US" dirty="0" smtClean="0"/>
              <a:t>It </a:t>
            </a:r>
            <a:r>
              <a:rPr lang="en-US" dirty="0"/>
              <a:t>has no </a:t>
            </a:r>
            <a:r>
              <a:rPr lang="en-US" dirty="0" smtClean="0"/>
              <a:t>knowledge about </a:t>
            </a:r>
            <a:r>
              <a:rPr lang="en-US" dirty="0"/>
              <a:t>where the previous node is</a:t>
            </a:r>
            <a:r>
              <a:rPr lang="en-US" dirty="0" smtClean="0"/>
              <a:t>.</a:t>
            </a:r>
          </a:p>
          <a:p>
            <a:r>
              <a:rPr lang="en-US" dirty="0"/>
              <a:t>For handling such difficulties, we can use DLLs where each node </a:t>
            </a:r>
            <a:r>
              <a:rPr lang="en-US" dirty="0">
                <a:solidFill>
                  <a:srgbClr val="FF0000"/>
                </a:solidFill>
              </a:rPr>
              <a:t>contains two links</a:t>
            </a:r>
            <a:r>
              <a:rPr lang="en-US" dirty="0"/>
              <a:t>,</a:t>
            </a:r>
          </a:p>
          <a:p>
            <a:pPr lvl="1"/>
            <a:r>
              <a:rPr lang="en-US" dirty="0"/>
              <a:t>one to its predecessor and other to its </a:t>
            </a:r>
            <a:r>
              <a:rPr lang="en-US" dirty="0" smtClean="0"/>
              <a:t>successor</a:t>
            </a:r>
          </a:p>
          <a:p>
            <a:pPr lvl="1"/>
            <a:endParaRPr lang="en-US" dirty="0" smtClean="0"/>
          </a:p>
          <a:p>
            <a:pPr marL="324000" lvl="1" indent="0">
              <a:buNone/>
            </a:pPr>
            <a:endParaRPr lang="en-US" dirty="0" smtClean="0"/>
          </a:p>
          <a:p>
            <a:pPr lvl="1"/>
            <a:r>
              <a:rPr lang="en-US" dirty="0"/>
              <a:t>Each node of a DLL has </a:t>
            </a:r>
            <a:r>
              <a:rPr lang="en-US" b="1" dirty="0">
                <a:solidFill>
                  <a:srgbClr val="FF0000"/>
                </a:solidFill>
              </a:rPr>
              <a:t>three fields </a:t>
            </a:r>
            <a:r>
              <a:rPr lang="en-US" dirty="0"/>
              <a:t>in general but must have at least two link </a:t>
            </a:r>
            <a:r>
              <a:rPr lang="en-US" dirty="0" smtClean="0"/>
              <a:t>fields</a:t>
            </a:r>
            <a:endParaRPr lang="en-US" dirty="0"/>
          </a:p>
          <a:p>
            <a:pPr lvl="1"/>
            <a:endParaRPr lang="en-US" dirty="0" smtClean="0"/>
          </a:p>
          <a:p>
            <a:pPr lvl="1"/>
            <a:endParaRPr lang="en-US" dirty="0"/>
          </a:p>
          <a:p>
            <a:pPr lvl="1"/>
            <a:endParaRPr lang="am-ET"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pic>
        <p:nvPicPr>
          <p:cNvPr id="6" name="Picture 5"/>
          <p:cNvPicPr>
            <a:picLocks noChangeAspect="1"/>
          </p:cNvPicPr>
          <p:nvPr/>
        </p:nvPicPr>
        <p:blipFill>
          <a:blip r:embed="rId2"/>
          <a:stretch>
            <a:fillRect/>
          </a:stretch>
        </p:blipFill>
        <p:spPr>
          <a:xfrm>
            <a:off x="3168560" y="3657697"/>
            <a:ext cx="4705350" cy="723900"/>
          </a:xfrm>
          <a:prstGeom prst="rect">
            <a:avLst/>
          </a:prstGeom>
        </p:spPr>
      </p:pic>
      <p:pic>
        <p:nvPicPr>
          <p:cNvPr id="7" name="Picture 6"/>
          <p:cNvPicPr>
            <a:picLocks noChangeAspect="1"/>
          </p:cNvPicPr>
          <p:nvPr/>
        </p:nvPicPr>
        <p:blipFill>
          <a:blip r:embed="rId3"/>
          <a:stretch>
            <a:fillRect/>
          </a:stretch>
        </p:blipFill>
        <p:spPr>
          <a:xfrm>
            <a:off x="3501934" y="4741817"/>
            <a:ext cx="5858337" cy="1575119"/>
          </a:xfrm>
          <a:prstGeom prst="rect">
            <a:avLst/>
          </a:prstGeom>
        </p:spPr>
      </p:pic>
    </p:spTree>
    <p:extLst>
      <p:ext uri="{BB962C8B-B14F-4D97-AF65-F5344CB8AC3E}">
        <p14:creationId xmlns:p14="http://schemas.microsoft.com/office/powerpoint/2010/main" val="39886934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singly </a:t>
            </a:r>
            <a:r>
              <a:rPr lang="en-US" dirty="0"/>
              <a:t>Linked List</a:t>
            </a:r>
            <a:endParaRPr lang="am-ET" dirty="0"/>
          </a:p>
        </p:txBody>
      </p:sp>
      <p:sp>
        <p:nvSpPr>
          <p:cNvPr id="3" name="Content Placeholder 2"/>
          <p:cNvSpPr>
            <a:spLocks noGrp="1"/>
          </p:cNvSpPr>
          <p:nvPr>
            <p:ph idx="1"/>
          </p:nvPr>
        </p:nvSpPr>
        <p:spPr/>
        <p:txBody>
          <a:bodyPr/>
          <a:lstStyle/>
          <a:p>
            <a:pPr>
              <a:lnSpc>
                <a:spcPct val="150000"/>
              </a:lnSpc>
            </a:pPr>
            <a:r>
              <a:rPr lang="en-US" dirty="0" smtClean="0"/>
              <a:t>So far we have seen linear linked lists, </a:t>
            </a:r>
            <a:r>
              <a:rPr lang="en-US" i="1" dirty="0" smtClean="0"/>
              <a:t>Has some drawbacks</a:t>
            </a:r>
          </a:p>
          <a:p>
            <a:pPr lvl="1">
              <a:lnSpc>
                <a:spcPct val="150000"/>
              </a:lnSpc>
            </a:pPr>
            <a:r>
              <a:rPr lang="en-US" dirty="0" smtClean="0"/>
              <a:t>In SLL, we </a:t>
            </a:r>
            <a:r>
              <a:rPr lang="en-US" dirty="0"/>
              <a:t>cannot reach any of the nodes that precede the Current node</a:t>
            </a:r>
            <a:r>
              <a:rPr lang="en-US" dirty="0" smtClean="0"/>
              <a:t> </a:t>
            </a:r>
          </a:p>
          <a:p>
            <a:pPr>
              <a:lnSpc>
                <a:spcPct val="150000"/>
              </a:lnSpc>
            </a:pPr>
            <a:r>
              <a:rPr lang="en-US" dirty="0" smtClean="0"/>
              <a:t>The above problem is not the case in DLL but the problem can be solved by….</a:t>
            </a:r>
          </a:p>
          <a:p>
            <a:pPr lvl="1">
              <a:lnSpc>
                <a:spcPct val="150000"/>
              </a:lnSpc>
            </a:pPr>
            <a:r>
              <a:rPr lang="en-US" dirty="0"/>
              <a:t>In a </a:t>
            </a:r>
            <a:r>
              <a:rPr lang="en-US" dirty="0" smtClean="0"/>
              <a:t>SLL, </a:t>
            </a:r>
            <a:r>
              <a:rPr lang="en-US" dirty="0"/>
              <a:t>the last nodes link field is set to Null.</a:t>
            </a:r>
          </a:p>
          <a:p>
            <a:pPr lvl="1">
              <a:lnSpc>
                <a:spcPct val="150000"/>
              </a:lnSpc>
            </a:pPr>
            <a:r>
              <a:rPr lang="en-US" dirty="0"/>
              <a:t>Instead of that, store the address of the first node of the list in that link field</a:t>
            </a:r>
            <a:r>
              <a:rPr lang="en-US" dirty="0" smtClean="0"/>
              <a:t>. </a:t>
            </a:r>
          </a:p>
          <a:p>
            <a:pPr>
              <a:lnSpc>
                <a:spcPct val="150000"/>
              </a:lnSpc>
            </a:pPr>
            <a:r>
              <a:rPr lang="en-US" dirty="0"/>
              <a:t>Such a linked list </a:t>
            </a:r>
            <a:r>
              <a:rPr lang="en-US" dirty="0" smtClean="0"/>
              <a:t>is called </a:t>
            </a:r>
            <a:r>
              <a:rPr lang="en-US" b="1" dirty="0" smtClean="0"/>
              <a:t>Circular Singly </a:t>
            </a:r>
            <a:r>
              <a:rPr lang="en-US" b="1" dirty="0"/>
              <a:t>L</a:t>
            </a:r>
            <a:r>
              <a:rPr lang="en-US" b="1" dirty="0" smtClean="0"/>
              <a:t>inked List</a:t>
            </a:r>
          </a:p>
          <a:p>
            <a:pPr marL="0" indent="0">
              <a:lnSpc>
                <a:spcPct val="150000"/>
              </a:lnSpc>
              <a:buNone/>
            </a:pPr>
            <a:endParaRPr lang="en-US" b="1" dirty="0" smtClean="0"/>
          </a:p>
          <a:p>
            <a:pPr>
              <a:lnSpc>
                <a:spcPct val="150000"/>
              </a:lnSpc>
            </a:pPr>
            <a:endParaRPr lang="am-ET" b="1"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19</a:t>
            </a:fld>
            <a:endParaRPr lang="en-US" dirty="0"/>
          </a:p>
        </p:txBody>
      </p:sp>
      <p:grpSp>
        <p:nvGrpSpPr>
          <p:cNvPr id="10" name="Group 9"/>
          <p:cNvGrpSpPr/>
          <p:nvPr/>
        </p:nvGrpSpPr>
        <p:grpSpPr>
          <a:xfrm>
            <a:off x="2957103" y="5413279"/>
            <a:ext cx="7132551" cy="1077063"/>
            <a:chOff x="2957103" y="5413279"/>
            <a:chExt cx="7132551" cy="1077063"/>
          </a:xfrm>
        </p:grpSpPr>
        <p:pic>
          <p:nvPicPr>
            <p:cNvPr id="7" name="Picture 6"/>
            <p:cNvPicPr>
              <a:picLocks noChangeAspect="1"/>
            </p:cNvPicPr>
            <p:nvPr/>
          </p:nvPicPr>
          <p:blipFill>
            <a:blip r:embed="rId2"/>
            <a:stretch>
              <a:fillRect/>
            </a:stretch>
          </p:blipFill>
          <p:spPr>
            <a:xfrm>
              <a:off x="2957103" y="5413279"/>
              <a:ext cx="7132551" cy="1077063"/>
            </a:xfrm>
            <a:prstGeom prst="rect">
              <a:avLst/>
            </a:prstGeom>
          </p:spPr>
        </p:pic>
        <p:cxnSp>
          <p:nvCxnSpPr>
            <p:cNvPr id="9" name="Straight Connector 8"/>
            <p:cNvCxnSpPr/>
            <p:nvPr/>
          </p:nvCxnSpPr>
          <p:spPr>
            <a:xfrm>
              <a:off x="9742044" y="5538404"/>
              <a:ext cx="0" cy="528705"/>
            </a:xfrm>
            <a:prstGeom prst="line">
              <a:avLst/>
            </a:prstGeom>
            <a:ln>
              <a:solidFill>
                <a:srgbClr val="373334"/>
              </a:solidFill>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106424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Array in C/C</a:t>
            </a:r>
            <a:r>
              <a:rPr lang="en-US" b="1" dirty="0" smtClean="0"/>
              <a:t>++</a:t>
            </a:r>
            <a:endParaRPr lang="en-US" dirty="0"/>
          </a:p>
        </p:txBody>
      </p:sp>
      <p:sp>
        <p:nvSpPr>
          <p:cNvPr id="3" name="Content Placeholder 2"/>
          <p:cNvSpPr>
            <a:spLocks noGrp="1"/>
          </p:cNvSpPr>
          <p:nvPr>
            <p:ph idx="1"/>
          </p:nvPr>
        </p:nvSpPr>
        <p:spPr>
          <a:xfrm>
            <a:off x="581192" y="2180496"/>
            <a:ext cx="11029615" cy="3771315"/>
          </a:xfrm>
        </p:spPr>
        <p:txBody>
          <a:bodyPr>
            <a:normAutofit/>
          </a:bodyPr>
          <a:lstStyle/>
          <a:p>
            <a:pPr lvl="0" fontAlgn="base"/>
            <a:r>
              <a:rPr lang="en-US" dirty="0" smtClean="0"/>
              <a:t>Arrays </a:t>
            </a:r>
            <a:r>
              <a:rPr lang="en-US" dirty="0"/>
              <a:t>are used to implement vectors, and lists in C++ STL.</a:t>
            </a:r>
          </a:p>
          <a:p>
            <a:pPr lvl="0" fontAlgn="base"/>
            <a:r>
              <a:rPr lang="en-US" dirty="0"/>
              <a:t>Arrays are used as the base of all sorting algorithms.</a:t>
            </a:r>
          </a:p>
          <a:p>
            <a:pPr lvl="0" fontAlgn="base"/>
            <a:r>
              <a:rPr lang="en-US" dirty="0"/>
              <a:t>Arrays are used to implement other DS like a stack, queue, etc.</a:t>
            </a:r>
          </a:p>
          <a:p>
            <a:pPr lvl="0" fontAlgn="base"/>
            <a:r>
              <a:rPr lang="en-US" dirty="0"/>
              <a:t>Used for implementing matrices. </a:t>
            </a:r>
          </a:p>
          <a:p>
            <a:pPr lvl="0" fontAlgn="base"/>
            <a:r>
              <a:rPr lang="en-US" dirty="0"/>
              <a:t>Data structures like trees also sometimes use the array implementation since arrays are easier to handle than pointers. For example, a segment tree uses array implementation.</a:t>
            </a:r>
          </a:p>
          <a:p>
            <a:pPr lvl="0" fontAlgn="base"/>
            <a:r>
              <a:rPr lang="en-US" dirty="0"/>
              <a:t>Binary search trees and balanced binary trees are used in data structures such as a heap, map, and set, which can be built using arrays.</a:t>
            </a:r>
          </a:p>
          <a:p>
            <a:pPr lvl="0" fontAlgn="base"/>
            <a:r>
              <a:rPr lang="en-US" dirty="0"/>
              <a:t>Graphs are also implemented as arrays in the form of an adjacency matrix.</a:t>
            </a:r>
          </a:p>
          <a:p>
            <a:endParaRPr lang="en-US"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91405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doubly </a:t>
            </a:r>
            <a:r>
              <a:rPr lang="en-US" dirty="0"/>
              <a:t>Linked List</a:t>
            </a:r>
            <a:endParaRPr lang="am-ET" dirty="0"/>
          </a:p>
        </p:txBody>
      </p:sp>
      <p:sp>
        <p:nvSpPr>
          <p:cNvPr id="3" name="Content Placeholder 2"/>
          <p:cNvSpPr>
            <a:spLocks noGrp="1"/>
          </p:cNvSpPr>
          <p:nvPr>
            <p:ph idx="1"/>
          </p:nvPr>
        </p:nvSpPr>
        <p:spPr/>
        <p:txBody>
          <a:bodyPr/>
          <a:lstStyle/>
          <a:p>
            <a:pPr>
              <a:lnSpc>
                <a:spcPct val="150000"/>
              </a:lnSpc>
            </a:pPr>
            <a:r>
              <a:rPr lang="en-US" dirty="0"/>
              <a:t>In doubly circular linked list, </a:t>
            </a:r>
            <a:endParaRPr lang="en-US" dirty="0" smtClean="0"/>
          </a:p>
          <a:p>
            <a:pPr lvl="1">
              <a:lnSpc>
                <a:spcPct val="150000"/>
              </a:lnSpc>
            </a:pPr>
            <a:r>
              <a:rPr lang="en-US" dirty="0" smtClean="0"/>
              <a:t>the </a:t>
            </a:r>
            <a:r>
              <a:rPr lang="en-US" b="1" dirty="0"/>
              <a:t>last node’s next link</a:t>
            </a:r>
            <a:r>
              <a:rPr lang="en-US" dirty="0"/>
              <a:t> is set to the </a:t>
            </a:r>
            <a:r>
              <a:rPr lang="en-US" b="1" dirty="0"/>
              <a:t>first node</a:t>
            </a:r>
            <a:r>
              <a:rPr lang="en-US" dirty="0"/>
              <a:t> of the list and</a:t>
            </a:r>
          </a:p>
          <a:p>
            <a:pPr lvl="1">
              <a:lnSpc>
                <a:spcPct val="150000"/>
              </a:lnSpc>
            </a:pPr>
            <a:r>
              <a:rPr lang="en-US" dirty="0"/>
              <a:t>the </a:t>
            </a:r>
            <a:r>
              <a:rPr lang="en-US" b="1" dirty="0"/>
              <a:t>first node’s previous link</a:t>
            </a:r>
            <a:r>
              <a:rPr lang="en-US" dirty="0"/>
              <a:t> is set to the </a:t>
            </a:r>
            <a:r>
              <a:rPr lang="en-US" b="1" dirty="0"/>
              <a:t>last node</a:t>
            </a:r>
            <a:r>
              <a:rPr lang="en-US" dirty="0"/>
              <a:t> of the list. </a:t>
            </a:r>
            <a:endParaRPr lang="en-US" dirty="0" smtClean="0"/>
          </a:p>
          <a:p>
            <a:pPr>
              <a:lnSpc>
                <a:spcPct val="150000"/>
              </a:lnSpc>
            </a:pPr>
            <a:r>
              <a:rPr lang="en-US" dirty="0" smtClean="0"/>
              <a:t>This </a:t>
            </a:r>
            <a:r>
              <a:rPr lang="en-US" dirty="0"/>
              <a:t>gives access to the </a:t>
            </a:r>
            <a:r>
              <a:rPr lang="en-US" dirty="0" smtClean="0"/>
              <a:t>last node </a:t>
            </a:r>
            <a:r>
              <a:rPr lang="en-US" dirty="0"/>
              <a:t>directly from the first </a:t>
            </a:r>
            <a:r>
              <a:rPr lang="en-US" dirty="0" smtClean="0"/>
              <a:t>node</a:t>
            </a:r>
          </a:p>
          <a:p>
            <a:pPr>
              <a:lnSpc>
                <a:spcPct val="150000"/>
              </a:lnSpc>
            </a:pPr>
            <a:endParaRPr lang="en-US" b="1" dirty="0"/>
          </a:p>
          <a:p>
            <a:pPr>
              <a:lnSpc>
                <a:spcPct val="150000"/>
              </a:lnSpc>
            </a:pPr>
            <a:endParaRPr lang="en-US" b="1" dirty="0" smtClean="0"/>
          </a:p>
          <a:p>
            <a:pPr>
              <a:lnSpc>
                <a:spcPct val="200000"/>
              </a:lnSpc>
            </a:pPr>
            <a:endParaRPr lang="am-ET" b="1"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pic>
        <p:nvPicPr>
          <p:cNvPr id="6" name="Picture 5"/>
          <p:cNvPicPr>
            <a:picLocks noChangeAspect="1"/>
          </p:cNvPicPr>
          <p:nvPr/>
        </p:nvPicPr>
        <p:blipFill>
          <a:blip r:embed="rId2"/>
          <a:stretch>
            <a:fillRect/>
          </a:stretch>
        </p:blipFill>
        <p:spPr>
          <a:xfrm>
            <a:off x="2378782" y="4220694"/>
            <a:ext cx="7770105" cy="1684611"/>
          </a:xfrm>
          <a:prstGeom prst="rect">
            <a:avLst/>
          </a:prstGeom>
        </p:spPr>
      </p:pic>
    </p:spTree>
    <p:extLst>
      <p:ext uri="{BB962C8B-B14F-4D97-AF65-F5344CB8AC3E}">
        <p14:creationId xmlns:p14="http://schemas.microsoft.com/office/powerpoint/2010/main" val="15267500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 operations </a:t>
            </a:r>
            <a:endParaRPr lang="am-ET" dirty="0"/>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US" dirty="0"/>
              <a:t>The following are basic operations associated with the linked list as a data structure:</a:t>
            </a:r>
          </a:p>
          <a:p>
            <a:pPr lvl="1">
              <a:lnSpc>
                <a:spcPct val="150000"/>
              </a:lnSpc>
            </a:pPr>
            <a:r>
              <a:rPr lang="en-US" dirty="0" smtClean="0"/>
              <a:t>Creating </a:t>
            </a:r>
            <a:r>
              <a:rPr lang="en-US" dirty="0"/>
              <a:t>an empty list</a:t>
            </a:r>
          </a:p>
          <a:p>
            <a:pPr lvl="1">
              <a:lnSpc>
                <a:spcPct val="150000"/>
              </a:lnSpc>
            </a:pPr>
            <a:r>
              <a:rPr lang="en-US" dirty="0" smtClean="0"/>
              <a:t>Inserting </a:t>
            </a:r>
            <a:r>
              <a:rPr lang="en-US" dirty="0"/>
              <a:t>a node</a:t>
            </a:r>
          </a:p>
          <a:p>
            <a:pPr lvl="1">
              <a:lnSpc>
                <a:spcPct val="150000"/>
              </a:lnSpc>
            </a:pPr>
            <a:r>
              <a:rPr lang="en-US" dirty="0" smtClean="0"/>
              <a:t>Deleting </a:t>
            </a:r>
            <a:r>
              <a:rPr lang="en-US" dirty="0"/>
              <a:t>a node</a:t>
            </a:r>
          </a:p>
          <a:p>
            <a:pPr lvl="1">
              <a:lnSpc>
                <a:spcPct val="150000"/>
              </a:lnSpc>
            </a:pPr>
            <a:r>
              <a:rPr lang="en-US" dirty="0" smtClean="0"/>
              <a:t>Traversing </a:t>
            </a:r>
            <a:r>
              <a:rPr lang="en-US" dirty="0"/>
              <a:t>the list</a:t>
            </a:r>
          </a:p>
          <a:p>
            <a:pPr>
              <a:lnSpc>
                <a:spcPct val="150000"/>
              </a:lnSpc>
            </a:pPr>
            <a:r>
              <a:rPr lang="en-US" dirty="0"/>
              <a:t>Some more operations, which are based on the basic operations, are as follows:</a:t>
            </a:r>
          </a:p>
          <a:p>
            <a:pPr lvl="1">
              <a:lnSpc>
                <a:spcPct val="150000"/>
              </a:lnSpc>
            </a:pPr>
            <a:r>
              <a:rPr lang="en-US" dirty="0" smtClean="0"/>
              <a:t>Searching </a:t>
            </a:r>
            <a:r>
              <a:rPr lang="en-US" dirty="0"/>
              <a:t>a </a:t>
            </a:r>
            <a:r>
              <a:rPr lang="en-US" dirty="0" smtClean="0"/>
              <a:t>node, Updating </a:t>
            </a:r>
            <a:r>
              <a:rPr lang="en-US" dirty="0"/>
              <a:t>a </a:t>
            </a:r>
            <a:r>
              <a:rPr lang="en-US" dirty="0" smtClean="0"/>
              <a:t>node, Printing </a:t>
            </a:r>
            <a:r>
              <a:rPr lang="en-US" dirty="0"/>
              <a:t>the node or </a:t>
            </a:r>
            <a:r>
              <a:rPr lang="en-US" dirty="0" smtClean="0"/>
              <a:t>list, Counting </a:t>
            </a:r>
            <a:r>
              <a:rPr lang="en-US" dirty="0"/>
              <a:t>the length of the </a:t>
            </a:r>
            <a:r>
              <a:rPr lang="en-US" dirty="0" smtClean="0"/>
              <a:t>list, Reversing </a:t>
            </a:r>
            <a:r>
              <a:rPr lang="en-US" dirty="0"/>
              <a:t>the </a:t>
            </a:r>
            <a:r>
              <a:rPr lang="en-US" dirty="0" smtClean="0"/>
              <a:t>list, Sorting </a:t>
            </a:r>
            <a:r>
              <a:rPr lang="en-US" dirty="0"/>
              <a:t>the list using pointer </a:t>
            </a:r>
            <a:r>
              <a:rPr lang="en-US" dirty="0" smtClean="0"/>
              <a:t>manipulation, Concatenating </a:t>
            </a:r>
            <a:r>
              <a:rPr lang="en-US" dirty="0"/>
              <a:t>two </a:t>
            </a:r>
            <a:r>
              <a:rPr lang="en-US" dirty="0" smtClean="0"/>
              <a:t>lists, Merging </a:t>
            </a:r>
            <a:r>
              <a:rPr lang="en-US" dirty="0"/>
              <a:t>two sorted lists into a third sorted list</a:t>
            </a:r>
            <a:endParaRPr lang="am-ET"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352418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algorithm vs </a:t>
            </a:r>
            <a:r>
              <a:rPr lang="en-US" dirty="0" err="1" smtClean="0"/>
              <a:t>c++</a:t>
            </a:r>
            <a:r>
              <a:rPr lang="en-US" dirty="0" smtClean="0"/>
              <a:t> implementation </a:t>
            </a:r>
            <a:endParaRPr lang="am-ET" dirty="0"/>
          </a:p>
        </p:txBody>
      </p:sp>
      <p:sp>
        <p:nvSpPr>
          <p:cNvPr id="4" name="Footer Placeholder 3"/>
          <p:cNvSpPr>
            <a:spLocks noGrp="1"/>
          </p:cNvSpPr>
          <p:nvPr>
            <p:ph type="ftr" sz="quarter" idx="11"/>
          </p:nvPr>
        </p:nvSpPr>
        <p:spPr/>
        <p:txBody>
          <a:bodyPr/>
          <a:lstStyle/>
          <a:p>
            <a:r>
              <a:rPr lang="en-US" dirty="0"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22</a:t>
            </a:fld>
            <a:endParaRPr lang="en-US" dirty="0"/>
          </a:p>
        </p:txBody>
      </p:sp>
      <p:sp>
        <p:nvSpPr>
          <p:cNvPr id="6" name="Rectangle 5"/>
          <p:cNvSpPr/>
          <p:nvPr/>
        </p:nvSpPr>
        <p:spPr>
          <a:xfrm>
            <a:off x="901855" y="2436962"/>
            <a:ext cx="4539574" cy="2862322"/>
          </a:xfrm>
          <a:prstGeom prst="rect">
            <a:avLst/>
          </a:prstGeom>
        </p:spPr>
        <p:txBody>
          <a:bodyPr wrap="square">
            <a:spAutoFit/>
          </a:bodyPr>
          <a:lstStyle/>
          <a:p>
            <a:pPr>
              <a:lnSpc>
                <a:spcPct val="150000"/>
              </a:lnSpc>
            </a:pPr>
            <a:r>
              <a:rPr lang="am-ET" sz="2400" dirty="0"/>
              <a:t>Insert-Front(Node head, x)</a:t>
            </a:r>
          </a:p>
          <a:p>
            <a:pPr>
              <a:lnSpc>
                <a:spcPct val="150000"/>
              </a:lnSpc>
            </a:pPr>
            <a:r>
              <a:rPr lang="am-ET" sz="2400" dirty="0"/>
              <a:t>1. </a:t>
            </a:r>
            <a:r>
              <a:rPr lang="en-US" sz="2400" dirty="0" smtClean="0"/>
              <a:t>Create</a:t>
            </a:r>
            <a:r>
              <a:rPr lang="am-ET" sz="2400" dirty="0" smtClean="0"/>
              <a:t> newNode</a:t>
            </a:r>
            <a:endParaRPr lang="am-ET" sz="2400" dirty="0"/>
          </a:p>
          <a:p>
            <a:pPr>
              <a:lnSpc>
                <a:spcPct val="150000"/>
              </a:lnSpc>
            </a:pPr>
            <a:r>
              <a:rPr lang="am-ET" sz="2400" dirty="0"/>
              <a:t>2. newNode.data &lt;- x</a:t>
            </a:r>
          </a:p>
          <a:p>
            <a:pPr>
              <a:lnSpc>
                <a:spcPct val="150000"/>
              </a:lnSpc>
            </a:pPr>
            <a:r>
              <a:rPr lang="am-ET" sz="2400" dirty="0"/>
              <a:t>3. newNode.next &lt;- head</a:t>
            </a:r>
          </a:p>
          <a:p>
            <a:pPr>
              <a:lnSpc>
                <a:spcPct val="150000"/>
              </a:lnSpc>
            </a:pPr>
            <a:r>
              <a:rPr lang="am-ET" sz="2400" dirty="0"/>
              <a:t>4. head &lt;- newNode</a:t>
            </a:r>
          </a:p>
        </p:txBody>
      </p:sp>
      <p:sp>
        <p:nvSpPr>
          <p:cNvPr id="7" name="Rectangle 6"/>
          <p:cNvSpPr/>
          <p:nvPr/>
        </p:nvSpPr>
        <p:spPr>
          <a:xfrm>
            <a:off x="5696262" y="2243468"/>
            <a:ext cx="6096000" cy="3347840"/>
          </a:xfrm>
          <a:prstGeom prst="rect">
            <a:avLst/>
          </a:prstGeom>
        </p:spPr>
        <p:txBody>
          <a:bodyPr>
            <a:spAutoFit/>
          </a:bodyPr>
          <a:lstStyle/>
          <a:p>
            <a:pPr>
              <a:lnSpc>
                <a:spcPct val="150000"/>
              </a:lnSpc>
            </a:pPr>
            <a:r>
              <a:rPr lang="am-ET" sz="2400" dirty="0"/>
              <a:t>void insertFront(struct Node **head, int n) {</a:t>
            </a:r>
          </a:p>
          <a:p>
            <a:pPr>
              <a:lnSpc>
                <a:spcPct val="150000"/>
              </a:lnSpc>
            </a:pPr>
            <a:r>
              <a:rPr lang="am-ET" sz="2400" dirty="0"/>
              <a:t>	Node *newNode = new Node;</a:t>
            </a:r>
          </a:p>
          <a:p>
            <a:pPr>
              <a:lnSpc>
                <a:spcPct val="150000"/>
              </a:lnSpc>
            </a:pPr>
            <a:r>
              <a:rPr lang="am-ET" sz="2400" dirty="0"/>
              <a:t>	newNode-&gt;data = n;</a:t>
            </a:r>
          </a:p>
          <a:p>
            <a:pPr>
              <a:lnSpc>
                <a:spcPct val="150000"/>
              </a:lnSpc>
            </a:pPr>
            <a:r>
              <a:rPr lang="am-ET" sz="2400" dirty="0"/>
              <a:t>	newNode-&gt;next = *head;</a:t>
            </a:r>
          </a:p>
          <a:p>
            <a:pPr>
              <a:lnSpc>
                <a:spcPct val="150000"/>
              </a:lnSpc>
            </a:pPr>
            <a:r>
              <a:rPr lang="am-ET" sz="2400" dirty="0"/>
              <a:t>	*head = newNode;</a:t>
            </a:r>
          </a:p>
          <a:p>
            <a:pPr>
              <a:lnSpc>
                <a:spcPct val="150000"/>
              </a:lnSpc>
            </a:pPr>
            <a:r>
              <a:rPr lang="am-ET" sz="2400" dirty="0"/>
              <a:t>}</a:t>
            </a:r>
          </a:p>
        </p:txBody>
      </p:sp>
      <p:cxnSp>
        <p:nvCxnSpPr>
          <p:cNvPr id="9" name="Straight Connector 8"/>
          <p:cNvCxnSpPr/>
          <p:nvPr/>
        </p:nvCxnSpPr>
        <p:spPr>
          <a:xfrm>
            <a:off x="5441429" y="2076459"/>
            <a:ext cx="0" cy="405791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181489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operations – insertion at the beginning of the list</a:t>
            </a:r>
            <a:endParaRPr lang="am-ET" dirty="0"/>
          </a:p>
        </p:txBody>
      </p:sp>
      <p:sp>
        <p:nvSpPr>
          <p:cNvPr id="4" name="Footer Placeholder 3"/>
          <p:cNvSpPr>
            <a:spLocks noGrp="1"/>
          </p:cNvSpPr>
          <p:nvPr>
            <p:ph type="ftr" sz="quarter" idx="11"/>
          </p:nvPr>
        </p:nvSpPr>
        <p:spPr/>
        <p:txBody>
          <a:bodyPr/>
          <a:lstStyle/>
          <a:p>
            <a:r>
              <a:rPr lang="en-US" dirty="0"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23</a:t>
            </a:fld>
            <a:endParaRPr lang="en-US" dirty="0"/>
          </a:p>
        </p:txBody>
      </p:sp>
      <p:grpSp>
        <p:nvGrpSpPr>
          <p:cNvPr id="9" name="Group 8"/>
          <p:cNvGrpSpPr/>
          <p:nvPr/>
        </p:nvGrpSpPr>
        <p:grpSpPr>
          <a:xfrm>
            <a:off x="1051020" y="2398639"/>
            <a:ext cx="1310185" cy="586854"/>
            <a:chOff x="1364776" y="2620370"/>
            <a:chExt cx="1310185" cy="586854"/>
          </a:xfrm>
        </p:grpSpPr>
        <p:sp>
          <p:nvSpPr>
            <p:cNvPr id="6" name="Rectangle 5"/>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am-ET"/>
            </a:p>
          </p:txBody>
        </p:sp>
        <p:cxnSp>
          <p:nvCxnSpPr>
            <p:cNvPr id="8" name="Straight Connector 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804864" y="2356585"/>
            <a:ext cx="8191983" cy="654324"/>
            <a:chOff x="2311569" y="2561122"/>
            <a:chExt cx="8191983" cy="654324"/>
          </a:xfrm>
        </p:grpSpPr>
        <p:grpSp>
          <p:nvGrpSpPr>
            <p:cNvPr id="10" name="Group 9"/>
            <p:cNvGrpSpPr/>
            <p:nvPr/>
          </p:nvGrpSpPr>
          <p:grpSpPr>
            <a:xfrm>
              <a:off x="3113964" y="2611773"/>
              <a:ext cx="1310185" cy="586854"/>
              <a:chOff x="1364776" y="2620370"/>
              <a:chExt cx="1310185" cy="586854"/>
            </a:xfrm>
          </p:grpSpPr>
          <p:sp>
            <p:nvSpPr>
              <p:cNvPr id="11" name="Rectangle 1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12" name="Straight Connector 1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957550" y="2611773"/>
              <a:ext cx="1310185" cy="586854"/>
              <a:chOff x="1364776" y="2620370"/>
              <a:chExt cx="1310185" cy="586854"/>
            </a:xfrm>
          </p:grpSpPr>
          <p:sp>
            <p:nvSpPr>
              <p:cNvPr id="14" name="Rectangle 13"/>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15" name="Straight Connector 14"/>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6801136" y="2603176"/>
              <a:ext cx="1310185" cy="586854"/>
              <a:chOff x="1364776" y="2620370"/>
              <a:chExt cx="1310185" cy="586854"/>
            </a:xfrm>
          </p:grpSpPr>
          <p:sp>
            <p:nvSpPr>
              <p:cNvPr id="17" name="Rectangle 1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18" name="Straight Connector 1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8556581" y="2607410"/>
              <a:ext cx="1310185" cy="586854"/>
              <a:chOff x="1364776" y="2620370"/>
              <a:chExt cx="1310185" cy="586854"/>
            </a:xfrm>
          </p:grpSpPr>
          <p:sp>
            <p:nvSpPr>
              <p:cNvPr id="20" name="Rectangle 19"/>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21" name="Straight Connector 20"/>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a:endCxn id="14"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9682571" y="2921932"/>
              <a:ext cx="820981" cy="293514"/>
              <a:chOff x="9682571" y="2921932"/>
              <a:chExt cx="820981" cy="293514"/>
            </a:xfrm>
          </p:grpSpPr>
          <p:cxnSp>
            <p:nvCxnSpPr>
              <p:cNvPr id="28" name="Straight Arrow Connector 27"/>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35" name="Straight Arrow Connector 34"/>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2311569" y="2561122"/>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grpSp>
      <p:grpSp>
        <p:nvGrpSpPr>
          <p:cNvPr id="38" name="Group 37"/>
          <p:cNvGrpSpPr/>
          <p:nvPr/>
        </p:nvGrpSpPr>
        <p:grpSpPr>
          <a:xfrm>
            <a:off x="1072868" y="3355555"/>
            <a:ext cx="1310185" cy="586854"/>
            <a:chOff x="1364776" y="2620370"/>
            <a:chExt cx="1310185" cy="586854"/>
          </a:xfrm>
        </p:grpSpPr>
        <p:sp>
          <p:nvSpPr>
            <p:cNvPr id="39" name="Rectangle 38"/>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	</a:t>
              </a:r>
              <a:endParaRPr lang="am-ET" dirty="0"/>
            </a:p>
          </p:txBody>
        </p:sp>
        <p:cxnSp>
          <p:nvCxnSpPr>
            <p:cNvPr id="40" name="Straight Connector 39"/>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2826712" y="3313501"/>
            <a:ext cx="8191983" cy="654324"/>
            <a:chOff x="2311569" y="2561122"/>
            <a:chExt cx="8191983" cy="654324"/>
          </a:xfrm>
        </p:grpSpPr>
        <p:grpSp>
          <p:nvGrpSpPr>
            <p:cNvPr id="42" name="Group 41"/>
            <p:cNvGrpSpPr/>
            <p:nvPr/>
          </p:nvGrpSpPr>
          <p:grpSpPr>
            <a:xfrm>
              <a:off x="3113964" y="2611773"/>
              <a:ext cx="1310185" cy="586854"/>
              <a:chOff x="1364776" y="2620370"/>
              <a:chExt cx="1310185" cy="586854"/>
            </a:xfrm>
          </p:grpSpPr>
          <p:sp>
            <p:nvSpPr>
              <p:cNvPr id="63" name="Rectangle 62"/>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64" name="Straight Connector 63"/>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4957550" y="2611773"/>
              <a:ext cx="1310185" cy="586854"/>
              <a:chOff x="1364776" y="2620370"/>
              <a:chExt cx="1310185" cy="586854"/>
            </a:xfrm>
          </p:grpSpPr>
          <p:sp>
            <p:nvSpPr>
              <p:cNvPr id="61" name="Rectangle 6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62" name="Straight Connector 6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801136" y="2603176"/>
              <a:ext cx="1310185" cy="586854"/>
              <a:chOff x="1364776" y="2620370"/>
              <a:chExt cx="1310185" cy="586854"/>
            </a:xfrm>
          </p:grpSpPr>
          <p:sp>
            <p:nvSpPr>
              <p:cNvPr id="59" name="Rectangle 58"/>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60" name="Straight Connector 59"/>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8556581" y="2607410"/>
              <a:ext cx="1310185" cy="586854"/>
              <a:chOff x="1364776" y="2620370"/>
              <a:chExt cx="1310185" cy="586854"/>
            </a:xfrm>
          </p:grpSpPr>
          <p:sp>
            <p:nvSpPr>
              <p:cNvPr id="57" name="Rectangle 5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58" name="Straight Connector 5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p:cNvCxnSpPr>
              <a:endCxn id="61"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49" name="Group 48"/>
            <p:cNvGrpSpPr/>
            <p:nvPr/>
          </p:nvGrpSpPr>
          <p:grpSpPr>
            <a:xfrm>
              <a:off x="9682571" y="2921932"/>
              <a:ext cx="820981" cy="293514"/>
              <a:chOff x="9682571" y="2921932"/>
              <a:chExt cx="820981" cy="293514"/>
            </a:xfrm>
          </p:grpSpPr>
          <p:cxnSp>
            <p:nvCxnSpPr>
              <p:cNvPr id="52" name="Straight Arrow Connector 51"/>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50" name="Straight Arrow Connector 49"/>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2311569" y="2561122"/>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grpSp>
      <p:grpSp>
        <p:nvGrpSpPr>
          <p:cNvPr id="65" name="Group 64"/>
          <p:cNvGrpSpPr/>
          <p:nvPr/>
        </p:nvGrpSpPr>
        <p:grpSpPr>
          <a:xfrm>
            <a:off x="1072868" y="4356185"/>
            <a:ext cx="1310185" cy="586854"/>
            <a:chOff x="1364776" y="2620370"/>
            <a:chExt cx="1310185" cy="586854"/>
          </a:xfrm>
        </p:grpSpPr>
        <p:sp>
          <p:nvSpPr>
            <p:cNvPr id="66" name="Rectangle 65"/>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	</a:t>
              </a:r>
              <a:endParaRPr lang="am-ET" dirty="0"/>
            </a:p>
          </p:txBody>
        </p:sp>
        <p:cxnSp>
          <p:nvCxnSpPr>
            <p:cNvPr id="67" name="Straight Connector 66"/>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2826712" y="4314131"/>
            <a:ext cx="8191983" cy="654324"/>
            <a:chOff x="2311569" y="2561122"/>
            <a:chExt cx="8191983" cy="654324"/>
          </a:xfrm>
        </p:grpSpPr>
        <p:grpSp>
          <p:nvGrpSpPr>
            <p:cNvPr id="69" name="Group 68"/>
            <p:cNvGrpSpPr/>
            <p:nvPr/>
          </p:nvGrpSpPr>
          <p:grpSpPr>
            <a:xfrm>
              <a:off x="3113964" y="2611773"/>
              <a:ext cx="1310185" cy="586854"/>
              <a:chOff x="1364776" y="2620370"/>
              <a:chExt cx="1310185" cy="586854"/>
            </a:xfrm>
          </p:grpSpPr>
          <p:sp>
            <p:nvSpPr>
              <p:cNvPr id="90" name="Rectangle 89"/>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91" name="Straight Connector 90"/>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957550" y="2611773"/>
              <a:ext cx="1310185" cy="586854"/>
              <a:chOff x="1364776" y="2620370"/>
              <a:chExt cx="1310185" cy="586854"/>
            </a:xfrm>
          </p:grpSpPr>
          <p:sp>
            <p:nvSpPr>
              <p:cNvPr id="88" name="Rectangle 87"/>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89" name="Straight Connector 88"/>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6801136" y="2603176"/>
              <a:ext cx="1310185" cy="586854"/>
              <a:chOff x="1364776" y="2620370"/>
              <a:chExt cx="1310185" cy="586854"/>
            </a:xfrm>
          </p:grpSpPr>
          <p:sp>
            <p:nvSpPr>
              <p:cNvPr id="86" name="Rectangle 85"/>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87" name="Straight Connector 86"/>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8556581" y="2607410"/>
              <a:ext cx="1310185" cy="586854"/>
              <a:chOff x="1364776" y="2620370"/>
              <a:chExt cx="1310185" cy="586854"/>
            </a:xfrm>
          </p:grpSpPr>
          <p:sp>
            <p:nvSpPr>
              <p:cNvPr id="84" name="Rectangle 83"/>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85" name="Straight Connector 84"/>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73" name="Straight Arrow Connector 72"/>
            <p:cNvCxnSpPr>
              <a:endCxn id="88"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76" name="Group 75"/>
            <p:cNvGrpSpPr/>
            <p:nvPr/>
          </p:nvGrpSpPr>
          <p:grpSpPr>
            <a:xfrm>
              <a:off x="9682571" y="2921932"/>
              <a:ext cx="820981" cy="293514"/>
              <a:chOff x="9682571" y="2921932"/>
              <a:chExt cx="820981" cy="293514"/>
            </a:xfrm>
          </p:grpSpPr>
          <p:cxnSp>
            <p:nvCxnSpPr>
              <p:cNvPr id="79" name="Straight Arrow Connector 78"/>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77" name="Straight Arrow Connector 76"/>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2311569" y="2561122"/>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grpSp>
      <p:grpSp>
        <p:nvGrpSpPr>
          <p:cNvPr id="92" name="Group 91"/>
          <p:cNvGrpSpPr/>
          <p:nvPr/>
        </p:nvGrpSpPr>
        <p:grpSpPr>
          <a:xfrm>
            <a:off x="1072868" y="5196475"/>
            <a:ext cx="1310185" cy="586854"/>
            <a:chOff x="1364776" y="2620370"/>
            <a:chExt cx="1310185" cy="586854"/>
          </a:xfrm>
        </p:grpSpPr>
        <p:sp>
          <p:nvSpPr>
            <p:cNvPr id="93" name="Rectangle 92"/>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	</a:t>
              </a:r>
              <a:endParaRPr lang="am-ET" dirty="0"/>
            </a:p>
          </p:txBody>
        </p:sp>
        <p:cxnSp>
          <p:nvCxnSpPr>
            <p:cNvPr id="94" name="Straight Connector 93"/>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3629107" y="5196475"/>
            <a:ext cx="7389588" cy="612270"/>
            <a:chOff x="3113964" y="2603176"/>
            <a:chExt cx="7389588" cy="612270"/>
          </a:xfrm>
        </p:grpSpPr>
        <p:grpSp>
          <p:nvGrpSpPr>
            <p:cNvPr id="96" name="Group 95"/>
            <p:cNvGrpSpPr/>
            <p:nvPr/>
          </p:nvGrpSpPr>
          <p:grpSpPr>
            <a:xfrm>
              <a:off x="3113964" y="2611773"/>
              <a:ext cx="1310185" cy="586854"/>
              <a:chOff x="1364776" y="2620370"/>
              <a:chExt cx="1310185" cy="586854"/>
            </a:xfrm>
          </p:grpSpPr>
          <p:sp>
            <p:nvSpPr>
              <p:cNvPr id="117" name="Rectangle 11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118" name="Straight Connector 11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4957550" y="2611773"/>
              <a:ext cx="1310185" cy="586854"/>
              <a:chOff x="1364776" y="2620370"/>
              <a:chExt cx="1310185" cy="586854"/>
            </a:xfrm>
          </p:grpSpPr>
          <p:sp>
            <p:nvSpPr>
              <p:cNvPr id="115" name="Rectangle 114"/>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116" name="Straight Connector 115"/>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6801136" y="2603176"/>
              <a:ext cx="1310185" cy="586854"/>
              <a:chOff x="1364776" y="2620370"/>
              <a:chExt cx="1310185" cy="586854"/>
            </a:xfrm>
          </p:grpSpPr>
          <p:sp>
            <p:nvSpPr>
              <p:cNvPr id="113" name="Rectangle 112"/>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114" name="Straight Connector 113"/>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8556581" y="2607410"/>
              <a:ext cx="1310185" cy="586854"/>
              <a:chOff x="1364776" y="2620370"/>
              <a:chExt cx="1310185" cy="586854"/>
            </a:xfrm>
          </p:grpSpPr>
          <p:sp>
            <p:nvSpPr>
              <p:cNvPr id="111" name="Rectangle 11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112" name="Straight Connector 11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100" name="Straight Arrow Connector 99"/>
            <p:cNvCxnSpPr>
              <a:endCxn id="115"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01" name="Straight Arrow Connector 100"/>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103" name="Group 102"/>
            <p:cNvGrpSpPr/>
            <p:nvPr/>
          </p:nvGrpSpPr>
          <p:grpSpPr>
            <a:xfrm>
              <a:off x="9682571" y="2921932"/>
              <a:ext cx="820981" cy="293514"/>
              <a:chOff x="9682571" y="2921932"/>
              <a:chExt cx="820981" cy="293514"/>
            </a:xfrm>
          </p:grpSpPr>
          <p:cxnSp>
            <p:nvCxnSpPr>
              <p:cNvPr id="106" name="Straight Arrow Connector 105"/>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107" name="Straight Arrow Connector 106"/>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8" name="Straight Arrow Connector 107"/>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Arrow Connector 108"/>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Arrow Connector 109"/>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cxnSp>
        <p:nvCxnSpPr>
          <p:cNvPr id="119" name="Straight Arrow Connector 118"/>
          <p:cNvCxnSpPr/>
          <p:nvPr/>
        </p:nvCxnSpPr>
        <p:spPr>
          <a:xfrm>
            <a:off x="2235659" y="4809562"/>
            <a:ext cx="137160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20" name="Straight Arrow Connector 119"/>
          <p:cNvCxnSpPr/>
          <p:nvPr/>
        </p:nvCxnSpPr>
        <p:spPr>
          <a:xfrm>
            <a:off x="2257507" y="5486351"/>
            <a:ext cx="137160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121" name="TextBox 120"/>
          <p:cNvSpPr txBox="1"/>
          <p:nvPr/>
        </p:nvSpPr>
        <p:spPr>
          <a:xfrm>
            <a:off x="320472" y="5263490"/>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cxnSp>
        <p:nvCxnSpPr>
          <p:cNvPr id="122" name="Straight Arrow Connector 121"/>
          <p:cNvCxnSpPr/>
          <p:nvPr/>
        </p:nvCxnSpPr>
        <p:spPr>
          <a:xfrm>
            <a:off x="410940" y="5571267"/>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6943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Traversing the </a:t>
            </a:r>
            <a:r>
              <a:rPr lang="en-US" dirty="0" smtClean="0"/>
              <a:t>linked list</a:t>
            </a:r>
            <a:endParaRPr lang="am-ET"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24</a:t>
            </a:fld>
            <a:endParaRPr lang="en-US" dirty="0"/>
          </a:p>
        </p:txBody>
      </p:sp>
      <p:sp>
        <p:nvSpPr>
          <p:cNvPr id="6" name="Rectangle 5"/>
          <p:cNvSpPr/>
          <p:nvPr/>
        </p:nvSpPr>
        <p:spPr>
          <a:xfrm>
            <a:off x="774032" y="2818220"/>
            <a:ext cx="3400926" cy="2169825"/>
          </a:xfrm>
          <a:prstGeom prst="rect">
            <a:avLst/>
          </a:prstGeom>
        </p:spPr>
        <p:txBody>
          <a:bodyPr wrap="square">
            <a:spAutoFit/>
          </a:bodyPr>
          <a:lstStyle/>
          <a:p>
            <a:pPr>
              <a:lnSpc>
                <a:spcPct val="150000"/>
              </a:lnSpc>
            </a:pPr>
            <a:r>
              <a:rPr lang="am-ET" dirty="0"/>
              <a:t>TRAVERSE-LIST(Node head)</a:t>
            </a:r>
          </a:p>
          <a:p>
            <a:pPr>
              <a:lnSpc>
                <a:spcPct val="150000"/>
              </a:lnSpc>
            </a:pPr>
            <a:r>
              <a:rPr lang="am-ET" dirty="0"/>
              <a:t>1 cur ← head</a:t>
            </a:r>
          </a:p>
          <a:p>
            <a:pPr>
              <a:lnSpc>
                <a:spcPct val="150000"/>
              </a:lnSpc>
            </a:pPr>
            <a:r>
              <a:rPr lang="am-ET" dirty="0"/>
              <a:t>2 while cur != Null</a:t>
            </a:r>
          </a:p>
          <a:p>
            <a:pPr>
              <a:lnSpc>
                <a:spcPct val="150000"/>
              </a:lnSpc>
            </a:pPr>
            <a:r>
              <a:rPr lang="am-ET" dirty="0"/>
              <a:t>3 	do Disp cur.data</a:t>
            </a:r>
          </a:p>
          <a:p>
            <a:pPr>
              <a:lnSpc>
                <a:spcPct val="150000"/>
              </a:lnSpc>
            </a:pPr>
            <a:r>
              <a:rPr lang="am-ET" dirty="0"/>
              <a:t>4	   </a:t>
            </a:r>
            <a:r>
              <a:rPr lang="en-US" dirty="0" smtClean="0"/>
              <a:t>  </a:t>
            </a:r>
            <a:r>
              <a:rPr lang="am-ET" dirty="0" smtClean="0"/>
              <a:t>cur </a:t>
            </a:r>
            <a:r>
              <a:rPr lang="am-ET" dirty="0"/>
              <a:t>← cur.next</a:t>
            </a:r>
          </a:p>
        </p:txBody>
      </p:sp>
      <p:sp>
        <p:nvSpPr>
          <p:cNvPr id="7" name="Rectangle 6"/>
          <p:cNvSpPr/>
          <p:nvPr/>
        </p:nvSpPr>
        <p:spPr>
          <a:xfrm>
            <a:off x="5514808" y="2818220"/>
            <a:ext cx="6096000" cy="2949525"/>
          </a:xfrm>
          <a:prstGeom prst="rect">
            <a:avLst/>
          </a:prstGeom>
        </p:spPr>
        <p:txBody>
          <a:bodyPr>
            <a:spAutoFit/>
          </a:bodyPr>
          <a:lstStyle/>
          <a:p>
            <a:pPr>
              <a:lnSpc>
                <a:spcPct val="150000"/>
              </a:lnSpc>
            </a:pPr>
            <a:r>
              <a:rPr lang="am-ET" dirty="0"/>
              <a:t>void TRAVERSE_LIST(struct Node *head) {</a:t>
            </a:r>
          </a:p>
          <a:p>
            <a:pPr>
              <a:lnSpc>
                <a:spcPct val="150000"/>
              </a:lnSpc>
            </a:pPr>
            <a:r>
              <a:rPr lang="am-ET" dirty="0"/>
              <a:t>	Node *list = head;</a:t>
            </a:r>
          </a:p>
          <a:p>
            <a:pPr>
              <a:lnSpc>
                <a:spcPct val="150000"/>
              </a:lnSpc>
            </a:pPr>
            <a:r>
              <a:rPr lang="am-ET" dirty="0"/>
              <a:t>	while(list) {</a:t>
            </a:r>
          </a:p>
          <a:p>
            <a:pPr>
              <a:lnSpc>
                <a:spcPct val="150000"/>
              </a:lnSpc>
            </a:pPr>
            <a:r>
              <a:rPr lang="am-ET" dirty="0"/>
              <a:t>		cout &lt;&lt; list-&gt;data &lt;&lt; " ";</a:t>
            </a:r>
          </a:p>
          <a:p>
            <a:pPr>
              <a:lnSpc>
                <a:spcPct val="150000"/>
              </a:lnSpc>
            </a:pPr>
            <a:r>
              <a:rPr lang="am-ET" dirty="0"/>
              <a:t>		list = list-&gt;next;</a:t>
            </a:r>
          </a:p>
          <a:p>
            <a:pPr>
              <a:lnSpc>
                <a:spcPct val="150000"/>
              </a:lnSpc>
            </a:pPr>
            <a:r>
              <a:rPr lang="am-ET" dirty="0"/>
              <a:t>	}</a:t>
            </a:r>
          </a:p>
          <a:p>
            <a:pPr>
              <a:lnSpc>
                <a:spcPct val="150000"/>
              </a:lnSpc>
            </a:pPr>
            <a:r>
              <a:rPr lang="am-ET" dirty="0"/>
              <a:t>}</a:t>
            </a:r>
          </a:p>
        </p:txBody>
      </p:sp>
      <p:cxnSp>
        <p:nvCxnSpPr>
          <p:cNvPr id="8" name="Straight Connector 7"/>
          <p:cNvCxnSpPr/>
          <p:nvPr/>
        </p:nvCxnSpPr>
        <p:spPr>
          <a:xfrm flipH="1">
            <a:off x="5032355" y="3030583"/>
            <a:ext cx="1180" cy="3103790"/>
          </a:xfrm>
          <a:prstGeom prst="line">
            <a:avLst/>
          </a:prstGeom>
        </p:spPr>
        <p:style>
          <a:lnRef idx="3">
            <a:schemeClr val="dk1"/>
          </a:lnRef>
          <a:fillRef idx="0">
            <a:schemeClr val="dk1"/>
          </a:fillRef>
          <a:effectRef idx="2">
            <a:schemeClr val="dk1"/>
          </a:effectRef>
          <a:fontRef idx="minor">
            <a:schemeClr val="tx1"/>
          </a:fontRef>
        </p:style>
      </p:cxnSp>
      <p:grpSp>
        <p:nvGrpSpPr>
          <p:cNvPr id="9" name="Group 8"/>
          <p:cNvGrpSpPr/>
          <p:nvPr/>
        </p:nvGrpSpPr>
        <p:grpSpPr>
          <a:xfrm>
            <a:off x="1695804" y="2030202"/>
            <a:ext cx="7389588" cy="612270"/>
            <a:chOff x="3113964" y="2603176"/>
            <a:chExt cx="7389588" cy="612270"/>
          </a:xfrm>
        </p:grpSpPr>
        <p:grpSp>
          <p:nvGrpSpPr>
            <p:cNvPr id="10" name="Group 9"/>
            <p:cNvGrpSpPr/>
            <p:nvPr/>
          </p:nvGrpSpPr>
          <p:grpSpPr>
            <a:xfrm>
              <a:off x="3113964" y="2611773"/>
              <a:ext cx="1310185" cy="586854"/>
              <a:chOff x="1364776" y="2620370"/>
              <a:chExt cx="1310185" cy="586854"/>
            </a:xfrm>
          </p:grpSpPr>
          <p:sp>
            <p:nvSpPr>
              <p:cNvPr id="29" name="Rectangle 28"/>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30" name="Straight Connector 29"/>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4957550" y="2611773"/>
              <a:ext cx="1310185" cy="586854"/>
              <a:chOff x="1364776" y="2620370"/>
              <a:chExt cx="1310185" cy="586854"/>
            </a:xfrm>
          </p:grpSpPr>
          <p:sp>
            <p:nvSpPr>
              <p:cNvPr id="27" name="Rectangle 2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28" name="Straight Connector 2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6801136" y="2603176"/>
              <a:ext cx="1310185" cy="586854"/>
              <a:chOff x="1364776" y="2620370"/>
              <a:chExt cx="1310185" cy="586854"/>
            </a:xfrm>
          </p:grpSpPr>
          <p:sp>
            <p:nvSpPr>
              <p:cNvPr id="25" name="Rectangle 24"/>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26" name="Straight Connector 25"/>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8556581" y="2607410"/>
              <a:ext cx="1310185" cy="586854"/>
              <a:chOff x="1364776" y="2620370"/>
              <a:chExt cx="1310185" cy="586854"/>
            </a:xfrm>
          </p:grpSpPr>
          <p:sp>
            <p:nvSpPr>
              <p:cNvPr id="23" name="Rectangle 22"/>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24" name="Straight Connector 23"/>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p:cNvCxnSpPr>
              <a:endCxn id="27"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9682571" y="2921932"/>
              <a:ext cx="820981" cy="293514"/>
              <a:chOff x="9682571" y="2921932"/>
              <a:chExt cx="820981" cy="293514"/>
            </a:xfrm>
          </p:grpSpPr>
          <p:cxnSp>
            <p:nvCxnSpPr>
              <p:cNvPr id="18" name="Straight Arrow Connector 17"/>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856946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algorithm vs </a:t>
            </a:r>
            <a:r>
              <a:rPr lang="en-US" dirty="0" err="1" smtClean="0"/>
              <a:t>c++</a:t>
            </a:r>
            <a:r>
              <a:rPr lang="en-US" dirty="0" smtClean="0"/>
              <a:t> implementation </a:t>
            </a:r>
            <a:endParaRPr lang="am-ET" dirty="0"/>
          </a:p>
        </p:txBody>
      </p:sp>
      <p:sp>
        <p:nvSpPr>
          <p:cNvPr id="4" name="Footer Placeholder 3"/>
          <p:cNvSpPr>
            <a:spLocks noGrp="1"/>
          </p:cNvSpPr>
          <p:nvPr>
            <p:ph type="ftr" sz="quarter" idx="11"/>
          </p:nvPr>
        </p:nvSpPr>
        <p:spPr/>
        <p:txBody>
          <a:bodyPr/>
          <a:lstStyle/>
          <a:p>
            <a:r>
              <a:rPr lang="en-US" dirty="0"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25</a:t>
            </a:fld>
            <a:endParaRPr lang="en-US" dirty="0"/>
          </a:p>
        </p:txBody>
      </p:sp>
      <p:sp>
        <p:nvSpPr>
          <p:cNvPr id="6" name="Rectangle 5"/>
          <p:cNvSpPr/>
          <p:nvPr/>
        </p:nvSpPr>
        <p:spPr>
          <a:xfrm>
            <a:off x="856265" y="1927510"/>
            <a:ext cx="4539574" cy="4247317"/>
          </a:xfrm>
          <a:prstGeom prst="rect">
            <a:avLst/>
          </a:prstGeom>
        </p:spPr>
        <p:txBody>
          <a:bodyPr wrap="square">
            <a:spAutoFit/>
          </a:bodyPr>
          <a:lstStyle/>
          <a:p>
            <a:pPr>
              <a:lnSpc>
                <a:spcPct val="150000"/>
              </a:lnSpc>
            </a:pPr>
            <a:r>
              <a:rPr lang="am-ET" dirty="0" smtClean="0"/>
              <a:t>Insert</a:t>
            </a:r>
            <a:r>
              <a:rPr lang="en-US" dirty="0" err="1" smtClean="0"/>
              <a:t>AtEnd</a:t>
            </a:r>
            <a:r>
              <a:rPr lang="am-ET" dirty="0" smtClean="0"/>
              <a:t>(Node </a:t>
            </a:r>
            <a:r>
              <a:rPr lang="am-ET" dirty="0"/>
              <a:t>head, x)</a:t>
            </a:r>
          </a:p>
          <a:p>
            <a:pPr>
              <a:lnSpc>
                <a:spcPct val="150000"/>
              </a:lnSpc>
            </a:pPr>
            <a:r>
              <a:rPr lang="am-ET" dirty="0"/>
              <a:t>1. </a:t>
            </a:r>
            <a:r>
              <a:rPr lang="en-US" dirty="0" smtClean="0"/>
              <a:t>Create</a:t>
            </a:r>
            <a:r>
              <a:rPr lang="am-ET" dirty="0" smtClean="0"/>
              <a:t> newNode</a:t>
            </a:r>
            <a:endParaRPr lang="am-ET" dirty="0"/>
          </a:p>
          <a:p>
            <a:pPr>
              <a:lnSpc>
                <a:spcPct val="150000"/>
              </a:lnSpc>
            </a:pPr>
            <a:r>
              <a:rPr lang="am-ET" dirty="0"/>
              <a:t>2. newNode.data &lt;- x</a:t>
            </a:r>
          </a:p>
          <a:p>
            <a:pPr>
              <a:lnSpc>
                <a:spcPct val="150000"/>
              </a:lnSpc>
            </a:pPr>
            <a:r>
              <a:rPr lang="am-ET" dirty="0"/>
              <a:t>3. </a:t>
            </a:r>
            <a:r>
              <a:rPr lang="en-US" dirty="0"/>
              <a:t>c</a:t>
            </a:r>
            <a:r>
              <a:rPr lang="en-US" dirty="0" smtClean="0"/>
              <a:t>ur </a:t>
            </a:r>
            <a:r>
              <a:rPr lang="am-ET" dirty="0" smtClean="0"/>
              <a:t>&lt;- hea</a:t>
            </a:r>
            <a:r>
              <a:rPr lang="en-US" dirty="0" smtClean="0"/>
              <a:t>d</a:t>
            </a:r>
            <a:endParaRPr lang="am-ET" dirty="0"/>
          </a:p>
          <a:p>
            <a:pPr>
              <a:lnSpc>
                <a:spcPct val="150000"/>
              </a:lnSpc>
            </a:pPr>
            <a:r>
              <a:rPr lang="am-ET" dirty="0"/>
              <a:t>4. while cur != Null</a:t>
            </a:r>
          </a:p>
          <a:p>
            <a:pPr>
              <a:lnSpc>
                <a:spcPct val="150000"/>
              </a:lnSpc>
            </a:pPr>
            <a:r>
              <a:rPr lang="en-US" dirty="0" smtClean="0"/>
              <a:t>5.     </a:t>
            </a:r>
            <a:r>
              <a:rPr lang="am-ET" dirty="0" smtClean="0"/>
              <a:t>do </a:t>
            </a:r>
            <a:endParaRPr lang="en-US" dirty="0" smtClean="0"/>
          </a:p>
          <a:p>
            <a:pPr>
              <a:lnSpc>
                <a:spcPct val="150000"/>
              </a:lnSpc>
            </a:pPr>
            <a:r>
              <a:rPr lang="en-US" dirty="0" smtClean="0"/>
              <a:t>6.         if </a:t>
            </a:r>
            <a:r>
              <a:rPr lang="am-ET" dirty="0"/>
              <a:t>cur.next </a:t>
            </a:r>
            <a:r>
              <a:rPr lang="en-US" dirty="0" smtClean="0"/>
              <a:t>= Null</a:t>
            </a:r>
            <a:endParaRPr lang="am-ET" dirty="0"/>
          </a:p>
          <a:p>
            <a:pPr>
              <a:lnSpc>
                <a:spcPct val="150000"/>
              </a:lnSpc>
            </a:pPr>
            <a:r>
              <a:rPr lang="en-US" dirty="0" smtClean="0"/>
              <a:t>7.              </a:t>
            </a:r>
            <a:r>
              <a:rPr lang="am-ET" dirty="0" smtClean="0"/>
              <a:t>cur.next </a:t>
            </a:r>
            <a:r>
              <a:rPr lang="am-ET" dirty="0"/>
              <a:t>&lt;- newNode </a:t>
            </a:r>
            <a:endParaRPr lang="en-US" dirty="0" smtClean="0"/>
          </a:p>
          <a:p>
            <a:pPr>
              <a:lnSpc>
                <a:spcPct val="150000"/>
              </a:lnSpc>
            </a:pPr>
            <a:r>
              <a:rPr lang="en-US" dirty="0" smtClean="0"/>
              <a:t>8.              return</a:t>
            </a:r>
          </a:p>
          <a:p>
            <a:pPr>
              <a:lnSpc>
                <a:spcPct val="150000"/>
              </a:lnSpc>
            </a:pPr>
            <a:r>
              <a:rPr lang="en-US" dirty="0" smtClean="0"/>
              <a:t>9.         </a:t>
            </a:r>
            <a:r>
              <a:rPr lang="am-ET" dirty="0" smtClean="0"/>
              <a:t>cur </a:t>
            </a:r>
            <a:r>
              <a:rPr lang="am-ET" dirty="0"/>
              <a:t>← </a:t>
            </a:r>
            <a:r>
              <a:rPr lang="am-ET" dirty="0" smtClean="0"/>
              <a:t>cur.next</a:t>
            </a:r>
            <a:endParaRPr lang="en-US" dirty="0" smtClean="0"/>
          </a:p>
        </p:txBody>
      </p:sp>
      <p:cxnSp>
        <p:nvCxnSpPr>
          <p:cNvPr id="9" name="Straight Connector 8"/>
          <p:cNvCxnSpPr/>
          <p:nvPr/>
        </p:nvCxnSpPr>
        <p:spPr>
          <a:xfrm>
            <a:off x="5441429" y="2076459"/>
            <a:ext cx="0" cy="4057914"/>
          </a:xfrm>
          <a:prstGeom prst="line">
            <a:avLst/>
          </a:prstGeom>
        </p:spPr>
        <p:style>
          <a:lnRef idx="3">
            <a:schemeClr val="dk1"/>
          </a:lnRef>
          <a:fillRef idx="0">
            <a:schemeClr val="dk1"/>
          </a:fillRef>
          <a:effectRef idx="2">
            <a:schemeClr val="dk1"/>
          </a:effectRef>
          <a:fontRef idx="minor">
            <a:schemeClr val="tx1"/>
          </a:fontRef>
        </p:style>
      </p:cxnSp>
      <p:pic>
        <p:nvPicPr>
          <p:cNvPr id="3" name="Picture 2"/>
          <p:cNvPicPr>
            <a:picLocks noChangeAspect="1"/>
          </p:cNvPicPr>
          <p:nvPr/>
        </p:nvPicPr>
        <p:blipFill>
          <a:blip r:embed="rId2"/>
          <a:stretch>
            <a:fillRect/>
          </a:stretch>
        </p:blipFill>
        <p:spPr>
          <a:xfrm>
            <a:off x="5670912" y="2368483"/>
            <a:ext cx="5092881" cy="3819661"/>
          </a:xfrm>
          <a:prstGeom prst="rect">
            <a:avLst/>
          </a:prstGeom>
        </p:spPr>
      </p:pic>
    </p:spTree>
    <p:extLst>
      <p:ext uri="{BB962C8B-B14F-4D97-AF65-F5344CB8AC3E}">
        <p14:creationId xmlns:p14="http://schemas.microsoft.com/office/powerpoint/2010/main" val="28233209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operations – insertion at the end of the list</a:t>
            </a:r>
            <a:endParaRPr lang="am-ET" dirty="0"/>
          </a:p>
        </p:txBody>
      </p:sp>
      <p:sp>
        <p:nvSpPr>
          <p:cNvPr id="4" name="Footer Placeholder 3"/>
          <p:cNvSpPr>
            <a:spLocks noGrp="1"/>
          </p:cNvSpPr>
          <p:nvPr>
            <p:ph type="ftr" sz="quarter" idx="11"/>
          </p:nvPr>
        </p:nvSpPr>
        <p:spPr/>
        <p:txBody>
          <a:bodyPr/>
          <a:lstStyle/>
          <a:p>
            <a:r>
              <a:rPr lang="en-US" dirty="0"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26</a:t>
            </a:fld>
            <a:endParaRPr lang="en-US" dirty="0"/>
          </a:p>
        </p:txBody>
      </p:sp>
      <p:grpSp>
        <p:nvGrpSpPr>
          <p:cNvPr id="37" name="Group 36"/>
          <p:cNvGrpSpPr/>
          <p:nvPr/>
        </p:nvGrpSpPr>
        <p:grpSpPr>
          <a:xfrm>
            <a:off x="927928" y="2356585"/>
            <a:ext cx="8191983" cy="654324"/>
            <a:chOff x="2311569" y="2561122"/>
            <a:chExt cx="8191983" cy="654324"/>
          </a:xfrm>
        </p:grpSpPr>
        <p:grpSp>
          <p:nvGrpSpPr>
            <p:cNvPr id="10" name="Group 9"/>
            <p:cNvGrpSpPr/>
            <p:nvPr/>
          </p:nvGrpSpPr>
          <p:grpSpPr>
            <a:xfrm>
              <a:off x="3113964" y="2611773"/>
              <a:ext cx="1310185" cy="586854"/>
              <a:chOff x="1364776" y="2620370"/>
              <a:chExt cx="1310185" cy="586854"/>
            </a:xfrm>
          </p:grpSpPr>
          <p:sp>
            <p:nvSpPr>
              <p:cNvPr id="11" name="Rectangle 1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12" name="Straight Connector 1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957550" y="2611773"/>
              <a:ext cx="1310185" cy="586854"/>
              <a:chOff x="1364776" y="2620370"/>
              <a:chExt cx="1310185" cy="586854"/>
            </a:xfrm>
          </p:grpSpPr>
          <p:sp>
            <p:nvSpPr>
              <p:cNvPr id="14" name="Rectangle 13"/>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15" name="Straight Connector 14"/>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6801136" y="2603176"/>
              <a:ext cx="1310185" cy="586854"/>
              <a:chOff x="1364776" y="2620370"/>
              <a:chExt cx="1310185" cy="586854"/>
            </a:xfrm>
          </p:grpSpPr>
          <p:sp>
            <p:nvSpPr>
              <p:cNvPr id="17" name="Rectangle 1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18" name="Straight Connector 1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8556581" y="2607410"/>
              <a:ext cx="1310185" cy="586854"/>
              <a:chOff x="1364776" y="2620370"/>
              <a:chExt cx="1310185" cy="586854"/>
            </a:xfrm>
          </p:grpSpPr>
          <p:sp>
            <p:nvSpPr>
              <p:cNvPr id="20" name="Rectangle 19"/>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21" name="Straight Connector 20"/>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a:endCxn id="14"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9682571" y="2921932"/>
              <a:ext cx="820981" cy="293514"/>
              <a:chOff x="9682571" y="2921932"/>
              <a:chExt cx="820981" cy="293514"/>
            </a:xfrm>
          </p:grpSpPr>
          <p:cxnSp>
            <p:nvCxnSpPr>
              <p:cNvPr id="28" name="Straight Arrow Connector 27"/>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35" name="Straight Arrow Connector 34"/>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2311569" y="2561122"/>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grpSp>
      <p:grpSp>
        <p:nvGrpSpPr>
          <p:cNvPr id="41" name="Group 40"/>
          <p:cNvGrpSpPr/>
          <p:nvPr/>
        </p:nvGrpSpPr>
        <p:grpSpPr>
          <a:xfrm>
            <a:off x="949776" y="3313501"/>
            <a:ext cx="8191983" cy="654324"/>
            <a:chOff x="2311569" y="2561122"/>
            <a:chExt cx="8191983" cy="654324"/>
          </a:xfrm>
        </p:grpSpPr>
        <p:grpSp>
          <p:nvGrpSpPr>
            <p:cNvPr id="42" name="Group 41"/>
            <p:cNvGrpSpPr/>
            <p:nvPr/>
          </p:nvGrpSpPr>
          <p:grpSpPr>
            <a:xfrm>
              <a:off x="3113964" y="2611773"/>
              <a:ext cx="1310185" cy="586854"/>
              <a:chOff x="1364776" y="2620370"/>
              <a:chExt cx="1310185" cy="586854"/>
            </a:xfrm>
          </p:grpSpPr>
          <p:sp>
            <p:nvSpPr>
              <p:cNvPr id="63" name="Rectangle 62"/>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64" name="Straight Connector 63"/>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4957550" y="2611773"/>
              <a:ext cx="1310185" cy="586854"/>
              <a:chOff x="1364776" y="2620370"/>
              <a:chExt cx="1310185" cy="586854"/>
            </a:xfrm>
          </p:grpSpPr>
          <p:sp>
            <p:nvSpPr>
              <p:cNvPr id="61" name="Rectangle 6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62" name="Straight Connector 6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801136" y="2603176"/>
              <a:ext cx="1310185" cy="586854"/>
              <a:chOff x="1364776" y="2620370"/>
              <a:chExt cx="1310185" cy="586854"/>
            </a:xfrm>
          </p:grpSpPr>
          <p:sp>
            <p:nvSpPr>
              <p:cNvPr id="59" name="Rectangle 58"/>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60" name="Straight Connector 59"/>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8556581" y="2607410"/>
              <a:ext cx="1310185" cy="586854"/>
              <a:chOff x="1364776" y="2620370"/>
              <a:chExt cx="1310185" cy="586854"/>
            </a:xfrm>
          </p:grpSpPr>
          <p:sp>
            <p:nvSpPr>
              <p:cNvPr id="57" name="Rectangle 5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58" name="Straight Connector 5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p:cNvCxnSpPr>
              <a:endCxn id="61"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49" name="Group 48"/>
            <p:cNvGrpSpPr/>
            <p:nvPr/>
          </p:nvGrpSpPr>
          <p:grpSpPr>
            <a:xfrm>
              <a:off x="9682571" y="2921932"/>
              <a:ext cx="820981" cy="293514"/>
              <a:chOff x="9682571" y="2921932"/>
              <a:chExt cx="820981" cy="293514"/>
            </a:xfrm>
          </p:grpSpPr>
          <p:cxnSp>
            <p:nvCxnSpPr>
              <p:cNvPr id="52" name="Straight Arrow Connector 51"/>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50" name="Straight Arrow Connector 49"/>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2311569" y="2561122"/>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grpSp>
      <p:grpSp>
        <p:nvGrpSpPr>
          <p:cNvPr id="68" name="Group 67"/>
          <p:cNvGrpSpPr/>
          <p:nvPr/>
        </p:nvGrpSpPr>
        <p:grpSpPr>
          <a:xfrm>
            <a:off x="949776" y="4314131"/>
            <a:ext cx="8191983" cy="654324"/>
            <a:chOff x="2311569" y="2561122"/>
            <a:chExt cx="8191983" cy="654324"/>
          </a:xfrm>
        </p:grpSpPr>
        <p:grpSp>
          <p:nvGrpSpPr>
            <p:cNvPr id="69" name="Group 68"/>
            <p:cNvGrpSpPr/>
            <p:nvPr/>
          </p:nvGrpSpPr>
          <p:grpSpPr>
            <a:xfrm>
              <a:off x="3113964" y="2611773"/>
              <a:ext cx="1310185" cy="586854"/>
              <a:chOff x="1364776" y="2620370"/>
              <a:chExt cx="1310185" cy="586854"/>
            </a:xfrm>
          </p:grpSpPr>
          <p:sp>
            <p:nvSpPr>
              <p:cNvPr id="90" name="Rectangle 89"/>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91" name="Straight Connector 90"/>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957550" y="2611773"/>
              <a:ext cx="1310185" cy="586854"/>
              <a:chOff x="1364776" y="2620370"/>
              <a:chExt cx="1310185" cy="586854"/>
            </a:xfrm>
          </p:grpSpPr>
          <p:sp>
            <p:nvSpPr>
              <p:cNvPr id="88" name="Rectangle 87"/>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89" name="Straight Connector 88"/>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6801136" y="2603176"/>
              <a:ext cx="1310185" cy="586854"/>
              <a:chOff x="1364776" y="2620370"/>
              <a:chExt cx="1310185" cy="586854"/>
            </a:xfrm>
          </p:grpSpPr>
          <p:sp>
            <p:nvSpPr>
              <p:cNvPr id="86" name="Rectangle 85"/>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87" name="Straight Connector 86"/>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8556581" y="2607410"/>
              <a:ext cx="1310185" cy="586854"/>
              <a:chOff x="1364776" y="2620370"/>
              <a:chExt cx="1310185" cy="586854"/>
            </a:xfrm>
          </p:grpSpPr>
          <p:sp>
            <p:nvSpPr>
              <p:cNvPr id="84" name="Rectangle 83"/>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85" name="Straight Connector 84"/>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73" name="Straight Arrow Connector 72"/>
            <p:cNvCxnSpPr>
              <a:endCxn id="88"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76" name="Group 75"/>
            <p:cNvGrpSpPr/>
            <p:nvPr/>
          </p:nvGrpSpPr>
          <p:grpSpPr>
            <a:xfrm>
              <a:off x="9682571" y="2921932"/>
              <a:ext cx="820981" cy="293514"/>
              <a:chOff x="9682571" y="2921932"/>
              <a:chExt cx="820981" cy="293514"/>
            </a:xfrm>
          </p:grpSpPr>
          <p:cxnSp>
            <p:nvCxnSpPr>
              <p:cNvPr id="79" name="Straight Arrow Connector 78"/>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77" name="Straight Arrow Connector 76"/>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2311569" y="2561122"/>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grpSp>
      <p:grpSp>
        <p:nvGrpSpPr>
          <p:cNvPr id="3" name="Group 2"/>
          <p:cNvGrpSpPr/>
          <p:nvPr/>
        </p:nvGrpSpPr>
        <p:grpSpPr>
          <a:xfrm>
            <a:off x="9344625" y="2424055"/>
            <a:ext cx="1332033" cy="3384690"/>
            <a:chOff x="1051020" y="2398639"/>
            <a:chExt cx="1332033" cy="3384690"/>
          </a:xfrm>
        </p:grpSpPr>
        <p:grpSp>
          <p:nvGrpSpPr>
            <p:cNvPr id="9" name="Group 8"/>
            <p:cNvGrpSpPr/>
            <p:nvPr/>
          </p:nvGrpSpPr>
          <p:grpSpPr>
            <a:xfrm>
              <a:off x="1051020" y="2398639"/>
              <a:ext cx="1310185" cy="586854"/>
              <a:chOff x="1364776" y="2620370"/>
              <a:chExt cx="1310185" cy="586854"/>
            </a:xfrm>
          </p:grpSpPr>
          <p:sp>
            <p:nvSpPr>
              <p:cNvPr id="6" name="Rectangle 5"/>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am-ET"/>
              </a:p>
            </p:txBody>
          </p:sp>
          <p:cxnSp>
            <p:nvCxnSpPr>
              <p:cNvPr id="8" name="Straight Connector 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1072868" y="3355555"/>
              <a:ext cx="1310185" cy="586854"/>
              <a:chOff x="1364776" y="2620370"/>
              <a:chExt cx="1310185" cy="586854"/>
            </a:xfrm>
          </p:grpSpPr>
          <p:sp>
            <p:nvSpPr>
              <p:cNvPr id="39" name="Rectangle 38"/>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	</a:t>
                </a:r>
                <a:endParaRPr lang="am-ET" dirty="0"/>
              </a:p>
            </p:txBody>
          </p:sp>
          <p:cxnSp>
            <p:nvCxnSpPr>
              <p:cNvPr id="40" name="Straight Connector 39"/>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65" name="Group 64"/>
            <p:cNvGrpSpPr/>
            <p:nvPr/>
          </p:nvGrpSpPr>
          <p:grpSpPr>
            <a:xfrm>
              <a:off x="1072868" y="4356185"/>
              <a:ext cx="1310185" cy="586854"/>
              <a:chOff x="1364776" y="2620370"/>
              <a:chExt cx="1310185" cy="586854"/>
            </a:xfrm>
          </p:grpSpPr>
          <p:sp>
            <p:nvSpPr>
              <p:cNvPr id="66" name="Rectangle 65"/>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	</a:t>
                </a:r>
                <a:endParaRPr lang="am-ET" dirty="0"/>
              </a:p>
            </p:txBody>
          </p:sp>
          <p:cxnSp>
            <p:nvCxnSpPr>
              <p:cNvPr id="67" name="Straight Connector 66"/>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1072868" y="5196475"/>
              <a:ext cx="1310185" cy="586854"/>
              <a:chOff x="1364776" y="2620370"/>
              <a:chExt cx="1310185" cy="586854"/>
            </a:xfrm>
          </p:grpSpPr>
          <p:sp>
            <p:nvSpPr>
              <p:cNvPr id="93" name="Rectangle 92"/>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	</a:t>
                </a:r>
                <a:endParaRPr lang="am-ET" dirty="0"/>
              </a:p>
            </p:txBody>
          </p:sp>
          <p:cxnSp>
            <p:nvCxnSpPr>
              <p:cNvPr id="94" name="Straight Connector 93"/>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grpSp>
        <p:nvGrpSpPr>
          <p:cNvPr id="95" name="Group 94"/>
          <p:cNvGrpSpPr/>
          <p:nvPr/>
        </p:nvGrpSpPr>
        <p:grpSpPr>
          <a:xfrm>
            <a:off x="1752171" y="5196475"/>
            <a:ext cx="6752802" cy="595451"/>
            <a:chOff x="3113964" y="2603176"/>
            <a:chExt cx="6752802" cy="595451"/>
          </a:xfrm>
        </p:grpSpPr>
        <p:grpSp>
          <p:nvGrpSpPr>
            <p:cNvPr id="96" name="Group 95"/>
            <p:cNvGrpSpPr/>
            <p:nvPr/>
          </p:nvGrpSpPr>
          <p:grpSpPr>
            <a:xfrm>
              <a:off x="3113964" y="2611773"/>
              <a:ext cx="1310185" cy="586854"/>
              <a:chOff x="1364776" y="2620370"/>
              <a:chExt cx="1310185" cy="586854"/>
            </a:xfrm>
          </p:grpSpPr>
          <p:sp>
            <p:nvSpPr>
              <p:cNvPr id="117" name="Rectangle 11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118" name="Straight Connector 11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4957550" y="2611773"/>
              <a:ext cx="1310185" cy="586854"/>
              <a:chOff x="1364776" y="2620370"/>
              <a:chExt cx="1310185" cy="586854"/>
            </a:xfrm>
          </p:grpSpPr>
          <p:sp>
            <p:nvSpPr>
              <p:cNvPr id="115" name="Rectangle 114"/>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116" name="Straight Connector 115"/>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6801136" y="2603176"/>
              <a:ext cx="1310185" cy="586854"/>
              <a:chOff x="1364776" y="2620370"/>
              <a:chExt cx="1310185" cy="586854"/>
            </a:xfrm>
          </p:grpSpPr>
          <p:sp>
            <p:nvSpPr>
              <p:cNvPr id="113" name="Rectangle 112"/>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114" name="Straight Connector 113"/>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8556581" y="2607410"/>
              <a:ext cx="1310185" cy="586854"/>
              <a:chOff x="1364776" y="2620370"/>
              <a:chExt cx="1310185" cy="586854"/>
            </a:xfrm>
          </p:grpSpPr>
          <p:sp>
            <p:nvSpPr>
              <p:cNvPr id="111" name="Rectangle 11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112" name="Straight Connector 11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100" name="Straight Arrow Connector 99"/>
            <p:cNvCxnSpPr>
              <a:endCxn id="115"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01" name="Straight Arrow Connector 100"/>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cxnSp>
        <p:nvCxnSpPr>
          <p:cNvPr id="123" name="Straight Arrow Connector 122"/>
          <p:cNvCxnSpPr/>
          <p:nvPr/>
        </p:nvCxnSpPr>
        <p:spPr>
          <a:xfrm>
            <a:off x="1109916" y="547897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124" name="TextBox 123"/>
          <p:cNvSpPr txBox="1"/>
          <p:nvPr/>
        </p:nvSpPr>
        <p:spPr>
          <a:xfrm>
            <a:off x="947601" y="5118162"/>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cxnSp>
        <p:nvCxnSpPr>
          <p:cNvPr id="125" name="Straight Arrow Connector 124"/>
          <p:cNvCxnSpPr/>
          <p:nvPr/>
        </p:nvCxnSpPr>
        <p:spPr>
          <a:xfrm>
            <a:off x="8322994" y="4536247"/>
            <a:ext cx="100584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7" name="Group 6"/>
          <p:cNvGrpSpPr/>
          <p:nvPr/>
        </p:nvGrpSpPr>
        <p:grpSpPr>
          <a:xfrm>
            <a:off x="10464833" y="5515318"/>
            <a:ext cx="820981" cy="293514"/>
            <a:chOff x="10464833" y="5515318"/>
            <a:chExt cx="820981" cy="293514"/>
          </a:xfrm>
        </p:grpSpPr>
        <p:cxnSp>
          <p:nvCxnSpPr>
            <p:cNvPr id="126" name="Straight Arrow Connector 125"/>
            <p:cNvCxnSpPr/>
            <p:nvPr/>
          </p:nvCxnSpPr>
          <p:spPr>
            <a:xfrm>
              <a:off x="10464833" y="5515318"/>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Arrow Connector 126"/>
            <p:cNvCxnSpPr/>
            <p:nvPr/>
          </p:nvCxnSpPr>
          <p:spPr>
            <a:xfrm rot="16200000">
              <a:off x="11011494" y="5606758"/>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Arrow Connector 127"/>
            <p:cNvCxnSpPr/>
            <p:nvPr/>
          </p:nvCxnSpPr>
          <p:spPr>
            <a:xfrm>
              <a:off x="10920054" y="5704307"/>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9" name="Straight Arrow Connector 128"/>
            <p:cNvCxnSpPr/>
            <p:nvPr/>
          </p:nvCxnSpPr>
          <p:spPr>
            <a:xfrm>
              <a:off x="10965774" y="5755712"/>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Arrow Connector 129"/>
            <p:cNvCxnSpPr/>
            <p:nvPr/>
          </p:nvCxnSpPr>
          <p:spPr>
            <a:xfrm>
              <a:off x="11011494" y="580883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131" name="Straight Arrow Connector 130"/>
          <p:cNvCxnSpPr/>
          <p:nvPr/>
        </p:nvCxnSpPr>
        <p:spPr>
          <a:xfrm>
            <a:off x="8336660" y="5515318"/>
            <a:ext cx="100584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8422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operations – insertion at the middle of the list</a:t>
            </a:r>
            <a:endParaRPr lang="am-ET" dirty="0"/>
          </a:p>
        </p:txBody>
      </p:sp>
      <p:sp>
        <p:nvSpPr>
          <p:cNvPr id="4" name="Footer Placeholder 3"/>
          <p:cNvSpPr>
            <a:spLocks noGrp="1"/>
          </p:cNvSpPr>
          <p:nvPr>
            <p:ph type="ftr" sz="quarter" idx="11"/>
          </p:nvPr>
        </p:nvSpPr>
        <p:spPr/>
        <p:txBody>
          <a:bodyPr/>
          <a:lstStyle/>
          <a:p>
            <a:r>
              <a:rPr lang="en-US" dirty="0"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27</a:t>
            </a:fld>
            <a:endParaRPr lang="en-US" dirty="0"/>
          </a:p>
        </p:txBody>
      </p:sp>
      <p:grpSp>
        <p:nvGrpSpPr>
          <p:cNvPr id="37" name="Group 36"/>
          <p:cNvGrpSpPr/>
          <p:nvPr/>
        </p:nvGrpSpPr>
        <p:grpSpPr>
          <a:xfrm>
            <a:off x="1576410" y="2336370"/>
            <a:ext cx="8191983" cy="431832"/>
            <a:chOff x="2311569" y="2458357"/>
            <a:chExt cx="8191983" cy="757089"/>
          </a:xfrm>
        </p:grpSpPr>
        <p:grpSp>
          <p:nvGrpSpPr>
            <p:cNvPr id="10" name="Group 9"/>
            <p:cNvGrpSpPr/>
            <p:nvPr/>
          </p:nvGrpSpPr>
          <p:grpSpPr>
            <a:xfrm>
              <a:off x="3113964" y="2611773"/>
              <a:ext cx="1310185" cy="586854"/>
              <a:chOff x="1364776" y="2620370"/>
              <a:chExt cx="1310185" cy="586854"/>
            </a:xfrm>
          </p:grpSpPr>
          <p:sp>
            <p:nvSpPr>
              <p:cNvPr id="11" name="Rectangle 1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smtClean="0"/>
                  <a:t>56		</a:t>
                </a:r>
                <a:endParaRPr lang="am-ET" sz="1600" dirty="0"/>
              </a:p>
            </p:txBody>
          </p:sp>
          <p:cxnSp>
            <p:nvCxnSpPr>
              <p:cNvPr id="12" name="Straight Connector 1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957550" y="2611773"/>
              <a:ext cx="1310185" cy="586854"/>
              <a:chOff x="1364776" y="2620370"/>
              <a:chExt cx="1310185" cy="586854"/>
            </a:xfrm>
          </p:grpSpPr>
          <p:sp>
            <p:nvSpPr>
              <p:cNvPr id="14" name="Rectangle 13"/>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12	</a:t>
                </a:r>
                <a:endParaRPr lang="am-ET" sz="1600" dirty="0"/>
              </a:p>
            </p:txBody>
          </p:sp>
          <p:cxnSp>
            <p:nvCxnSpPr>
              <p:cNvPr id="15" name="Straight Connector 14"/>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6801136" y="2603176"/>
              <a:ext cx="1310185" cy="586854"/>
              <a:chOff x="1364776" y="2620370"/>
              <a:chExt cx="1310185" cy="586854"/>
            </a:xfrm>
          </p:grpSpPr>
          <p:sp>
            <p:nvSpPr>
              <p:cNvPr id="17" name="Rectangle 1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70	</a:t>
                </a:r>
                <a:endParaRPr lang="am-ET" sz="1600" dirty="0"/>
              </a:p>
            </p:txBody>
          </p:sp>
          <p:cxnSp>
            <p:nvCxnSpPr>
              <p:cNvPr id="18" name="Straight Connector 1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8556581" y="2607410"/>
              <a:ext cx="1310185" cy="586854"/>
              <a:chOff x="1364776" y="2620370"/>
              <a:chExt cx="1310185" cy="586854"/>
            </a:xfrm>
          </p:grpSpPr>
          <p:sp>
            <p:nvSpPr>
              <p:cNvPr id="20" name="Rectangle 19"/>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8	</a:t>
                </a:r>
                <a:endParaRPr lang="am-ET" sz="1600" dirty="0"/>
              </a:p>
            </p:txBody>
          </p:sp>
          <p:cxnSp>
            <p:nvCxnSpPr>
              <p:cNvPr id="21" name="Straight Connector 20"/>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a:endCxn id="14"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9682571" y="2921932"/>
              <a:ext cx="820981" cy="293514"/>
              <a:chOff x="9682571" y="2921932"/>
              <a:chExt cx="820981" cy="293514"/>
            </a:xfrm>
          </p:grpSpPr>
          <p:cxnSp>
            <p:nvCxnSpPr>
              <p:cNvPr id="28" name="Straight Arrow Connector 27"/>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35" name="Straight Arrow Connector 34"/>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2311569" y="2458357"/>
              <a:ext cx="550151" cy="485635"/>
            </a:xfrm>
            <a:prstGeom prst="rect">
              <a:avLst/>
            </a:prstGeom>
            <a:noFill/>
          </p:spPr>
          <p:txBody>
            <a:bodyPr wrap="none" rtlCol="0">
              <a:spAutoFit/>
            </a:bodyPr>
            <a:lstStyle/>
            <a:p>
              <a:r>
                <a:rPr lang="en-US" sz="1200" dirty="0" smtClean="0">
                  <a:solidFill>
                    <a:srgbClr val="40619D"/>
                  </a:solidFill>
                  <a:latin typeface="Adobe Heiti Std R" panose="020B0400000000000000" pitchFamily="34" charset="-128"/>
                  <a:ea typeface="Adobe Heiti Std R" panose="020B0400000000000000" pitchFamily="34" charset="-128"/>
                </a:rPr>
                <a:t>Head</a:t>
              </a:r>
              <a:endParaRPr lang="am-ET" sz="1200" dirty="0">
                <a:solidFill>
                  <a:srgbClr val="40619D"/>
                </a:solidFill>
                <a:ea typeface="Adobe Heiti Std R" panose="020B0400000000000000" pitchFamily="34" charset="-128"/>
              </a:endParaRPr>
            </a:p>
          </p:txBody>
        </p:sp>
      </p:grpSp>
      <p:grpSp>
        <p:nvGrpSpPr>
          <p:cNvPr id="41" name="Group 40"/>
          <p:cNvGrpSpPr/>
          <p:nvPr/>
        </p:nvGrpSpPr>
        <p:grpSpPr>
          <a:xfrm>
            <a:off x="1555660" y="3451831"/>
            <a:ext cx="8191983" cy="431832"/>
            <a:chOff x="2311569" y="2458357"/>
            <a:chExt cx="8191983" cy="757089"/>
          </a:xfrm>
        </p:grpSpPr>
        <p:grpSp>
          <p:nvGrpSpPr>
            <p:cNvPr id="42" name="Group 41"/>
            <p:cNvGrpSpPr/>
            <p:nvPr/>
          </p:nvGrpSpPr>
          <p:grpSpPr>
            <a:xfrm>
              <a:off x="3113964" y="2611771"/>
              <a:ext cx="1310185" cy="586854"/>
              <a:chOff x="1364776" y="2620368"/>
              <a:chExt cx="1310185" cy="586854"/>
            </a:xfrm>
          </p:grpSpPr>
          <p:sp>
            <p:nvSpPr>
              <p:cNvPr id="63" name="Rectangle 62"/>
              <p:cNvSpPr/>
              <p:nvPr/>
            </p:nvSpPr>
            <p:spPr>
              <a:xfrm>
                <a:off x="1364776" y="2620368"/>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smtClean="0"/>
                  <a:t>56		</a:t>
                </a:r>
                <a:endParaRPr lang="am-ET" sz="1600" dirty="0"/>
              </a:p>
            </p:txBody>
          </p:sp>
          <p:cxnSp>
            <p:nvCxnSpPr>
              <p:cNvPr id="64" name="Straight Connector 63"/>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4957550" y="2611773"/>
              <a:ext cx="1310185" cy="586854"/>
              <a:chOff x="1364776" y="2620370"/>
              <a:chExt cx="1310185" cy="586854"/>
            </a:xfrm>
          </p:grpSpPr>
          <p:sp>
            <p:nvSpPr>
              <p:cNvPr id="61" name="Rectangle 6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12	</a:t>
                </a:r>
                <a:endParaRPr lang="am-ET" sz="1600" dirty="0"/>
              </a:p>
            </p:txBody>
          </p:sp>
          <p:cxnSp>
            <p:nvCxnSpPr>
              <p:cNvPr id="62" name="Straight Connector 6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801136" y="2603176"/>
              <a:ext cx="1310185" cy="586854"/>
              <a:chOff x="1364776" y="2620370"/>
              <a:chExt cx="1310185" cy="586854"/>
            </a:xfrm>
          </p:grpSpPr>
          <p:sp>
            <p:nvSpPr>
              <p:cNvPr id="59" name="Rectangle 58"/>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70	</a:t>
                </a:r>
                <a:endParaRPr lang="am-ET" sz="1600" dirty="0"/>
              </a:p>
            </p:txBody>
          </p:sp>
          <p:cxnSp>
            <p:nvCxnSpPr>
              <p:cNvPr id="60" name="Straight Connector 59"/>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8556581" y="2607410"/>
              <a:ext cx="1310185" cy="586854"/>
              <a:chOff x="1364776" y="2620370"/>
              <a:chExt cx="1310185" cy="586854"/>
            </a:xfrm>
          </p:grpSpPr>
          <p:sp>
            <p:nvSpPr>
              <p:cNvPr id="57" name="Rectangle 5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8	</a:t>
                </a:r>
                <a:endParaRPr lang="am-ET" sz="1600" dirty="0"/>
              </a:p>
            </p:txBody>
          </p:sp>
          <p:cxnSp>
            <p:nvCxnSpPr>
              <p:cNvPr id="58" name="Straight Connector 5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p:cNvCxnSpPr>
              <a:endCxn id="61"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49" name="Group 48"/>
            <p:cNvGrpSpPr/>
            <p:nvPr/>
          </p:nvGrpSpPr>
          <p:grpSpPr>
            <a:xfrm>
              <a:off x="9682571" y="2921932"/>
              <a:ext cx="820981" cy="293514"/>
              <a:chOff x="9682571" y="2921932"/>
              <a:chExt cx="820981" cy="293514"/>
            </a:xfrm>
          </p:grpSpPr>
          <p:cxnSp>
            <p:nvCxnSpPr>
              <p:cNvPr id="52" name="Straight Arrow Connector 51"/>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50" name="Straight Arrow Connector 49"/>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2311569" y="2458357"/>
              <a:ext cx="550151" cy="485635"/>
            </a:xfrm>
            <a:prstGeom prst="rect">
              <a:avLst/>
            </a:prstGeom>
            <a:noFill/>
          </p:spPr>
          <p:txBody>
            <a:bodyPr wrap="none" rtlCol="0">
              <a:spAutoFit/>
            </a:bodyPr>
            <a:lstStyle/>
            <a:p>
              <a:r>
                <a:rPr lang="en-US" sz="1200" dirty="0" smtClean="0">
                  <a:solidFill>
                    <a:srgbClr val="40619D"/>
                  </a:solidFill>
                  <a:latin typeface="Adobe Heiti Std R" panose="020B0400000000000000" pitchFamily="34" charset="-128"/>
                  <a:ea typeface="Adobe Heiti Std R" panose="020B0400000000000000" pitchFamily="34" charset="-128"/>
                </a:rPr>
                <a:t>Head</a:t>
              </a:r>
              <a:endParaRPr lang="am-ET" sz="1200" dirty="0">
                <a:solidFill>
                  <a:srgbClr val="40619D"/>
                </a:solidFill>
                <a:ea typeface="Adobe Heiti Std R" panose="020B0400000000000000" pitchFamily="34" charset="-128"/>
              </a:endParaRPr>
            </a:p>
          </p:txBody>
        </p:sp>
      </p:grpSp>
      <p:grpSp>
        <p:nvGrpSpPr>
          <p:cNvPr id="9" name="Group 8"/>
          <p:cNvGrpSpPr/>
          <p:nvPr/>
        </p:nvGrpSpPr>
        <p:grpSpPr>
          <a:xfrm>
            <a:off x="5082756" y="1894959"/>
            <a:ext cx="1310185" cy="334733"/>
            <a:chOff x="1364776" y="2620370"/>
            <a:chExt cx="1310185" cy="586854"/>
          </a:xfrm>
        </p:grpSpPr>
        <p:sp>
          <p:nvSpPr>
            <p:cNvPr id="6" name="Rectangle 5"/>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5	</a:t>
              </a:r>
              <a:endParaRPr lang="am-ET" sz="1600" dirty="0"/>
            </a:p>
          </p:txBody>
        </p:sp>
        <p:cxnSp>
          <p:nvCxnSpPr>
            <p:cNvPr id="8" name="Straight Connector 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5082755" y="3004323"/>
            <a:ext cx="1310185" cy="334733"/>
            <a:chOff x="1364776" y="2620370"/>
            <a:chExt cx="1310185" cy="586854"/>
          </a:xfrm>
        </p:grpSpPr>
        <p:sp>
          <p:nvSpPr>
            <p:cNvPr id="39" name="Rectangle 38"/>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5	</a:t>
              </a:r>
              <a:endParaRPr lang="am-ET" sz="1600" dirty="0"/>
            </a:p>
          </p:txBody>
        </p:sp>
        <p:cxnSp>
          <p:nvCxnSpPr>
            <p:cNvPr id="40" name="Straight Connector 39"/>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06" name="Group 105"/>
          <p:cNvGrpSpPr/>
          <p:nvPr/>
        </p:nvGrpSpPr>
        <p:grpSpPr>
          <a:xfrm>
            <a:off x="1590778" y="4191027"/>
            <a:ext cx="8191983" cy="874191"/>
            <a:chOff x="1154050" y="4176718"/>
            <a:chExt cx="8191983" cy="874191"/>
          </a:xfrm>
        </p:grpSpPr>
        <p:grpSp>
          <p:nvGrpSpPr>
            <p:cNvPr id="68" name="Group 67"/>
            <p:cNvGrpSpPr/>
            <p:nvPr/>
          </p:nvGrpSpPr>
          <p:grpSpPr>
            <a:xfrm>
              <a:off x="1154050" y="4602890"/>
              <a:ext cx="8191983" cy="448019"/>
              <a:chOff x="2311569" y="2429977"/>
              <a:chExt cx="8191983" cy="785469"/>
            </a:xfrm>
          </p:grpSpPr>
          <p:grpSp>
            <p:nvGrpSpPr>
              <p:cNvPr id="69" name="Group 68"/>
              <p:cNvGrpSpPr/>
              <p:nvPr/>
            </p:nvGrpSpPr>
            <p:grpSpPr>
              <a:xfrm>
                <a:off x="3113964" y="2611773"/>
                <a:ext cx="1310185" cy="586854"/>
                <a:chOff x="1364776" y="2620370"/>
                <a:chExt cx="1310185" cy="586854"/>
              </a:xfrm>
            </p:grpSpPr>
            <p:sp>
              <p:nvSpPr>
                <p:cNvPr id="90" name="Rectangle 89"/>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smtClean="0"/>
                    <a:t>56		</a:t>
                  </a:r>
                  <a:endParaRPr lang="am-ET" sz="1600" dirty="0"/>
                </a:p>
              </p:txBody>
            </p:sp>
            <p:cxnSp>
              <p:nvCxnSpPr>
                <p:cNvPr id="91" name="Straight Connector 90"/>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957550" y="2611773"/>
                <a:ext cx="1310185" cy="586854"/>
                <a:chOff x="1364776" y="2620370"/>
                <a:chExt cx="1310185" cy="586854"/>
              </a:xfrm>
            </p:grpSpPr>
            <p:sp>
              <p:nvSpPr>
                <p:cNvPr id="88" name="Rectangle 87"/>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12	</a:t>
                  </a:r>
                  <a:endParaRPr lang="am-ET" sz="1600" dirty="0"/>
                </a:p>
              </p:txBody>
            </p:sp>
            <p:cxnSp>
              <p:nvCxnSpPr>
                <p:cNvPr id="89" name="Straight Connector 88"/>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6801136" y="2603176"/>
                <a:ext cx="1310185" cy="586854"/>
                <a:chOff x="1364776" y="2620370"/>
                <a:chExt cx="1310185" cy="586854"/>
              </a:xfrm>
            </p:grpSpPr>
            <p:sp>
              <p:nvSpPr>
                <p:cNvPr id="86" name="Rectangle 85"/>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70	</a:t>
                  </a:r>
                  <a:endParaRPr lang="am-ET" sz="1600" dirty="0"/>
                </a:p>
              </p:txBody>
            </p:sp>
            <p:cxnSp>
              <p:nvCxnSpPr>
                <p:cNvPr id="87" name="Straight Connector 86"/>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8556581" y="2607410"/>
                <a:ext cx="1310185" cy="586854"/>
                <a:chOff x="1364776" y="2620370"/>
                <a:chExt cx="1310185" cy="586854"/>
              </a:xfrm>
            </p:grpSpPr>
            <p:sp>
              <p:nvSpPr>
                <p:cNvPr id="84" name="Rectangle 83"/>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8	</a:t>
                  </a:r>
                  <a:endParaRPr lang="am-ET" sz="1600" dirty="0"/>
                </a:p>
              </p:txBody>
            </p:sp>
            <p:cxnSp>
              <p:nvCxnSpPr>
                <p:cNvPr id="85" name="Straight Connector 84"/>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73" name="Straight Arrow Connector 72"/>
              <p:cNvCxnSpPr>
                <a:endCxn id="88"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rot="16200000">
                <a:off x="5847328" y="2670447"/>
                <a:ext cx="480939"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76" name="Group 75"/>
              <p:cNvGrpSpPr/>
              <p:nvPr/>
            </p:nvGrpSpPr>
            <p:grpSpPr>
              <a:xfrm>
                <a:off x="9682571" y="2921932"/>
                <a:ext cx="820981" cy="293514"/>
                <a:chOff x="9682571" y="2921932"/>
                <a:chExt cx="820981" cy="293514"/>
              </a:xfrm>
            </p:grpSpPr>
            <p:cxnSp>
              <p:nvCxnSpPr>
                <p:cNvPr id="79" name="Straight Arrow Connector 78"/>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77" name="Straight Arrow Connector 76"/>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2311569" y="2458357"/>
                <a:ext cx="550151" cy="485635"/>
              </a:xfrm>
              <a:prstGeom prst="rect">
                <a:avLst/>
              </a:prstGeom>
              <a:noFill/>
            </p:spPr>
            <p:txBody>
              <a:bodyPr wrap="none" rtlCol="0">
                <a:spAutoFit/>
              </a:bodyPr>
              <a:lstStyle/>
              <a:p>
                <a:r>
                  <a:rPr lang="en-US" sz="1200" dirty="0" smtClean="0">
                    <a:solidFill>
                      <a:srgbClr val="40619D"/>
                    </a:solidFill>
                    <a:latin typeface="Adobe Heiti Std R" panose="020B0400000000000000" pitchFamily="34" charset="-128"/>
                    <a:ea typeface="Adobe Heiti Std R" panose="020B0400000000000000" pitchFamily="34" charset="-128"/>
                  </a:rPr>
                  <a:t>Head</a:t>
                </a:r>
                <a:endParaRPr lang="am-ET" sz="1200" dirty="0">
                  <a:solidFill>
                    <a:srgbClr val="40619D"/>
                  </a:solidFill>
                  <a:ea typeface="Adobe Heiti Std R" panose="020B0400000000000000" pitchFamily="34" charset="-128"/>
                </a:endParaRPr>
              </a:p>
            </p:txBody>
          </p:sp>
        </p:grpSp>
        <p:grpSp>
          <p:nvGrpSpPr>
            <p:cNvPr id="65" name="Group 64"/>
            <p:cNvGrpSpPr/>
            <p:nvPr/>
          </p:nvGrpSpPr>
          <p:grpSpPr>
            <a:xfrm>
              <a:off x="4646026" y="4176718"/>
              <a:ext cx="1310185" cy="334733"/>
              <a:chOff x="1364776" y="2620370"/>
              <a:chExt cx="1310185" cy="586854"/>
            </a:xfrm>
          </p:grpSpPr>
          <p:sp>
            <p:nvSpPr>
              <p:cNvPr id="66" name="Rectangle 65"/>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5	</a:t>
                </a:r>
                <a:endParaRPr lang="am-ET" sz="1600" dirty="0"/>
              </a:p>
            </p:txBody>
          </p:sp>
          <p:cxnSp>
            <p:nvCxnSpPr>
              <p:cNvPr id="67" name="Straight Connector 66"/>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132" name="Straight Arrow Connector 131"/>
            <p:cNvCxnSpPr/>
            <p:nvPr/>
          </p:nvCxnSpPr>
          <p:spPr>
            <a:xfrm>
              <a:off x="4299139" y="4355699"/>
              <a:ext cx="365760" cy="0"/>
            </a:xfrm>
            <a:prstGeom prst="straightConnector1">
              <a:avLst/>
            </a:prstGeom>
            <a:ln w="19050">
              <a:solidFill>
                <a:srgbClr val="40619D"/>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3" name="Straight Arrow Connector 132"/>
            <p:cNvCxnSpPr/>
            <p:nvPr/>
          </p:nvCxnSpPr>
          <p:spPr>
            <a:xfrm rot="16200000">
              <a:off x="4169187" y="4479143"/>
              <a:ext cx="246888"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Arrow Connector 133"/>
            <p:cNvCxnSpPr/>
            <p:nvPr/>
          </p:nvCxnSpPr>
          <p:spPr>
            <a:xfrm flipH="1">
              <a:off x="4292631" y="4599500"/>
              <a:ext cx="6400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p:cNvGrpSpPr/>
          <p:nvPr/>
        </p:nvGrpSpPr>
        <p:grpSpPr>
          <a:xfrm>
            <a:off x="1590778" y="5329675"/>
            <a:ext cx="8191983" cy="874191"/>
            <a:chOff x="1143891" y="5165670"/>
            <a:chExt cx="8191983" cy="874191"/>
          </a:xfrm>
        </p:grpSpPr>
        <p:grpSp>
          <p:nvGrpSpPr>
            <p:cNvPr id="135" name="Group 134"/>
            <p:cNvGrpSpPr/>
            <p:nvPr/>
          </p:nvGrpSpPr>
          <p:grpSpPr>
            <a:xfrm>
              <a:off x="1143891" y="5165670"/>
              <a:ext cx="8191983" cy="874191"/>
              <a:chOff x="1154050" y="4176718"/>
              <a:chExt cx="8191983" cy="874191"/>
            </a:xfrm>
          </p:grpSpPr>
          <p:grpSp>
            <p:nvGrpSpPr>
              <p:cNvPr id="136" name="Group 135"/>
              <p:cNvGrpSpPr/>
              <p:nvPr/>
            </p:nvGrpSpPr>
            <p:grpSpPr>
              <a:xfrm>
                <a:off x="1154050" y="4602890"/>
                <a:ext cx="8191983" cy="448019"/>
                <a:chOff x="2311569" y="2429977"/>
                <a:chExt cx="8191983" cy="785469"/>
              </a:xfrm>
            </p:grpSpPr>
            <p:grpSp>
              <p:nvGrpSpPr>
                <p:cNvPr id="143" name="Group 142"/>
                <p:cNvGrpSpPr/>
                <p:nvPr/>
              </p:nvGrpSpPr>
              <p:grpSpPr>
                <a:xfrm>
                  <a:off x="3113964" y="2611773"/>
                  <a:ext cx="1310185" cy="586854"/>
                  <a:chOff x="1364776" y="2620370"/>
                  <a:chExt cx="1310185" cy="586854"/>
                </a:xfrm>
              </p:grpSpPr>
              <p:sp>
                <p:nvSpPr>
                  <p:cNvPr id="164" name="Rectangle 163"/>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sz="1600" dirty="0" smtClean="0"/>
                      <a:t>56		</a:t>
                    </a:r>
                    <a:endParaRPr lang="am-ET" sz="1600" dirty="0"/>
                  </a:p>
                </p:txBody>
              </p:sp>
              <p:cxnSp>
                <p:nvCxnSpPr>
                  <p:cNvPr id="165" name="Straight Connector 164"/>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44" name="Group 143"/>
                <p:cNvGrpSpPr/>
                <p:nvPr/>
              </p:nvGrpSpPr>
              <p:grpSpPr>
                <a:xfrm>
                  <a:off x="4957550" y="2611773"/>
                  <a:ext cx="1310185" cy="586854"/>
                  <a:chOff x="1364776" y="2620370"/>
                  <a:chExt cx="1310185" cy="586854"/>
                </a:xfrm>
              </p:grpSpPr>
              <p:sp>
                <p:nvSpPr>
                  <p:cNvPr id="162" name="Rectangle 161"/>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12	</a:t>
                    </a:r>
                    <a:endParaRPr lang="am-ET" sz="1600" dirty="0"/>
                  </a:p>
                </p:txBody>
              </p:sp>
              <p:cxnSp>
                <p:nvCxnSpPr>
                  <p:cNvPr id="163" name="Straight Connector 162"/>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45" name="Group 144"/>
                <p:cNvGrpSpPr/>
                <p:nvPr/>
              </p:nvGrpSpPr>
              <p:grpSpPr>
                <a:xfrm>
                  <a:off x="6801136" y="2603176"/>
                  <a:ext cx="1310185" cy="586854"/>
                  <a:chOff x="1364776" y="2620370"/>
                  <a:chExt cx="1310185" cy="586854"/>
                </a:xfrm>
              </p:grpSpPr>
              <p:sp>
                <p:nvSpPr>
                  <p:cNvPr id="160" name="Rectangle 159"/>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70	</a:t>
                    </a:r>
                    <a:endParaRPr lang="am-ET" sz="1600" dirty="0"/>
                  </a:p>
                </p:txBody>
              </p:sp>
              <p:cxnSp>
                <p:nvCxnSpPr>
                  <p:cNvPr id="161" name="Straight Connector 160"/>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46" name="Group 145"/>
                <p:cNvGrpSpPr/>
                <p:nvPr/>
              </p:nvGrpSpPr>
              <p:grpSpPr>
                <a:xfrm>
                  <a:off x="8556581" y="2607410"/>
                  <a:ext cx="1310185" cy="586854"/>
                  <a:chOff x="1364776" y="2620370"/>
                  <a:chExt cx="1310185" cy="586854"/>
                </a:xfrm>
              </p:grpSpPr>
              <p:sp>
                <p:nvSpPr>
                  <p:cNvPr id="158" name="Rectangle 157"/>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8	</a:t>
                    </a:r>
                    <a:endParaRPr lang="am-ET" sz="1600" dirty="0"/>
                  </a:p>
                </p:txBody>
              </p:sp>
              <p:cxnSp>
                <p:nvCxnSpPr>
                  <p:cNvPr id="159" name="Straight Connector 158"/>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147" name="Straight Arrow Connector 146"/>
                <p:cNvCxnSpPr>
                  <a:endCxn id="162"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48" name="Straight Arrow Connector 147"/>
                <p:cNvCxnSpPr/>
                <p:nvPr/>
              </p:nvCxnSpPr>
              <p:spPr>
                <a:xfrm rot="16200000">
                  <a:off x="5847328" y="2670447"/>
                  <a:ext cx="480939"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149" name="Straight Arrow Connector 148"/>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150" name="Group 149"/>
                <p:cNvGrpSpPr/>
                <p:nvPr/>
              </p:nvGrpSpPr>
              <p:grpSpPr>
                <a:xfrm>
                  <a:off x="9682571" y="2921932"/>
                  <a:ext cx="820981" cy="293514"/>
                  <a:chOff x="9682571" y="2921932"/>
                  <a:chExt cx="820981" cy="293514"/>
                </a:xfrm>
              </p:grpSpPr>
              <p:cxnSp>
                <p:nvCxnSpPr>
                  <p:cNvPr id="153" name="Straight Arrow Connector 152"/>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154" name="Straight Arrow Connector 153"/>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5" name="Straight Arrow Connector 154"/>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6" name="Straight Arrow Connector 155"/>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7" name="Straight Arrow Connector 156"/>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151" name="Straight Arrow Connector 150"/>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152" name="TextBox 151"/>
                <p:cNvSpPr txBox="1"/>
                <p:nvPr/>
              </p:nvSpPr>
              <p:spPr>
                <a:xfrm>
                  <a:off x="2311569" y="2458357"/>
                  <a:ext cx="550151" cy="485635"/>
                </a:xfrm>
                <a:prstGeom prst="rect">
                  <a:avLst/>
                </a:prstGeom>
                <a:noFill/>
              </p:spPr>
              <p:txBody>
                <a:bodyPr wrap="none" rtlCol="0">
                  <a:spAutoFit/>
                </a:bodyPr>
                <a:lstStyle/>
                <a:p>
                  <a:r>
                    <a:rPr lang="en-US" sz="1200" dirty="0" smtClean="0">
                      <a:solidFill>
                        <a:srgbClr val="40619D"/>
                      </a:solidFill>
                      <a:latin typeface="Adobe Heiti Std R" panose="020B0400000000000000" pitchFamily="34" charset="-128"/>
                      <a:ea typeface="Adobe Heiti Std R" panose="020B0400000000000000" pitchFamily="34" charset="-128"/>
                    </a:rPr>
                    <a:t>Head</a:t>
                  </a:r>
                  <a:endParaRPr lang="am-ET" sz="1200" dirty="0">
                    <a:solidFill>
                      <a:srgbClr val="40619D"/>
                    </a:solidFill>
                    <a:ea typeface="Adobe Heiti Std R" panose="020B0400000000000000" pitchFamily="34" charset="-128"/>
                  </a:endParaRPr>
                </a:p>
              </p:txBody>
            </p:sp>
          </p:grpSp>
          <p:grpSp>
            <p:nvGrpSpPr>
              <p:cNvPr id="137" name="Group 136"/>
              <p:cNvGrpSpPr/>
              <p:nvPr/>
            </p:nvGrpSpPr>
            <p:grpSpPr>
              <a:xfrm>
                <a:off x="4646026" y="4176718"/>
                <a:ext cx="1310185" cy="334733"/>
                <a:chOff x="1364776" y="2620370"/>
                <a:chExt cx="1310185" cy="586854"/>
              </a:xfrm>
            </p:grpSpPr>
            <p:sp>
              <p:nvSpPr>
                <p:cNvPr id="141" name="Rectangle 14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5	</a:t>
                  </a:r>
                  <a:endParaRPr lang="am-ET" sz="1600" dirty="0"/>
                </a:p>
              </p:txBody>
            </p:sp>
            <p:cxnSp>
              <p:nvCxnSpPr>
                <p:cNvPr id="142" name="Straight Connector 14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138" name="Straight Arrow Connector 137"/>
              <p:cNvCxnSpPr/>
              <p:nvPr/>
            </p:nvCxnSpPr>
            <p:spPr>
              <a:xfrm>
                <a:off x="4299139" y="4355699"/>
                <a:ext cx="365760" cy="0"/>
              </a:xfrm>
              <a:prstGeom prst="straightConnector1">
                <a:avLst/>
              </a:prstGeom>
              <a:ln w="19050">
                <a:solidFill>
                  <a:srgbClr val="40619D"/>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39" name="Straight Arrow Connector 138"/>
              <p:cNvCxnSpPr/>
              <p:nvPr/>
            </p:nvCxnSpPr>
            <p:spPr>
              <a:xfrm rot="16200000">
                <a:off x="4169187" y="4479143"/>
                <a:ext cx="246888"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0" name="Straight Arrow Connector 139"/>
              <p:cNvCxnSpPr/>
              <p:nvPr/>
            </p:nvCxnSpPr>
            <p:spPr>
              <a:xfrm flipH="1">
                <a:off x="4292631" y="4599500"/>
                <a:ext cx="6400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166" name="Straight Arrow Connector 165"/>
            <p:cNvCxnSpPr/>
            <p:nvPr/>
          </p:nvCxnSpPr>
          <p:spPr>
            <a:xfrm>
              <a:off x="5773331" y="5348179"/>
              <a:ext cx="36576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167" name="Straight Arrow Connector 166"/>
            <p:cNvCxnSpPr/>
            <p:nvPr/>
          </p:nvCxnSpPr>
          <p:spPr>
            <a:xfrm rot="16200000">
              <a:off x="6032343" y="5472128"/>
              <a:ext cx="246888"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8" name="Straight Arrow Connector 167"/>
            <p:cNvCxnSpPr/>
            <p:nvPr/>
          </p:nvCxnSpPr>
          <p:spPr>
            <a:xfrm flipH="1">
              <a:off x="5332827" y="5596500"/>
              <a:ext cx="8229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9" name="Straight Arrow Connector 168"/>
            <p:cNvCxnSpPr/>
            <p:nvPr/>
          </p:nvCxnSpPr>
          <p:spPr>
            <a:xfrm>
              <a:off x="5342046" y="5844548"/>
              <a:ext cx="310896" cy="0"/>
            </a:xfrm>
            <a:prstGeom prst="straightConnector1">
              <a:avLst/>
            </a:prstGeom>
            <a:ln w="19050">
              <a:solidFill>
                <a:srgbClr val="40619D"/>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70" name="Straight Arrow Connector 169"/>
            <p:cNvCxnSpPr/>
            <p:nvPr/>
          </p:nvCxnSpPr>
          <p:spPr>
            <a:xfrm rot="16200000">
              <a:off x="5209383" y="5719016"/>
              <a:ext cx="246888"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08" name="Multiply 107"/>
          <p:cNvSpPr/>
          <p:nvPr/>
        </p:nvSpPr>
        <p:spPr>
          <a:xfrm>
            <a:off x="5511013" y="3456825"/>
            <a:ext cx="433368" cy="510541"/>
          </a:xfrm>
          <a:prstGeom prst="mathMultiply">
            <a:avLst/>
          </a:prstGeom>
          <a:solidFill>
            <a:srgbClr val="FF0000"/>
          </a:solid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am-ET" sz="1600"/>
          </a:p>
        </p:txBody>
      </p:sp>
    </p:spTree>
    <p:extLst>
      <p:ext uri="{BB962C8B-B14F-4D97-AF65-F5344CB8AC3E}">
        <p14:creationId xmlns:p14="http://schemas.microsoft.com/office/powerpoint/2010/main" val="40025322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operations – deletion at the beginning of the list</a:t>
            </a:r>
            <a:endParaRPr lang="am-ET" dirty="0"/>
          </a:p>
        </p:txBody>
      </p:sp>
      <p:sp>
        <p:nvSpPr>
          <p:cNvPr id="4" name="Footer Placeholder 3"/>
          <p:cNvSpPr>
            <a:spLocks noGrp="1"/>
          </p:cNvSpPr>
          <p:nvPr>
            <p:ph type="ftr" sz="quarter" idx="11"/>
          </p:nvPr>
        </p:nvSpPr>
        <p:spPr/>
        <p:txBody>
          <a:bodyPr/>
          <a:lstStyle/>
          <a:p>
            <a:r>
              <a:rPr lang="en-US" dirty="0"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28</a:t>
            </a:fld>
            <a:endParaRPr lang="en-US" dirty="0"/>
          </a:p>
        </p:txBody>
      </p:sp>
      <p:grpSp>
        <p:nvGrpSpPr>
          <p:cNvPr id="37" name="Group 36"/>
          <p:cNvGrpSpPr/>
          <p:nvPr/>
        </p:nvGrpSpPr>
        <p:grpSpPr>
          <a:xfrm>
            <a:off x="1877401" y="2252083"/>
            <a:ext cx="8191983" cy="654324"/>
            <a:chOff x="2311569" y="2561122"/>
            <a:chExt cx="8191983" cy="654324"/>
          </a:xfrm>
        </p:grpSpPr>
        <p:grpSp>
          <p:nvGrpSpPr>
            <p:cNvPr id="10" name="Group 9"/>
            <p:cNvGrpSpPr/>
            <p:nvPr/>
          </p:nvGrpSpPr>
          <p:grpSpPr>
            <a:xfrm>
              <a:off x="3113964" y="2611773"/>
              <a:ext cx="1310185" cy="586854"/>
              <a:chOff x="1364776" y="2620370"/>
              <a:chExt cx="1310185" cy="586854"/>
            </a:xfrm>
          </p:grpSpPr>
          <p:sp>
            <p:nvSpPr>
              <p:cNvPr id="11" name="Rectangle 1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12" name="Straight Connector 1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957550" y="2611773"/>
              <a:ext cx="1310185" cy="586854"/>
              <a:chOff x="1364776" y="2620370"/>
              <a:chExt cx="1310185" cy="586854"/>
            </a:xfrm>
          </p:grpSpPr>
          <p:sp>
            <p:nvSpPr>
              <p:cNvPr id="14" name="Rectangle 13"/>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15" name="Straight Connector 14"/>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6801136" y="2603176"/>
              <a:ext cx="1310185" cy="586854"/>
              <a:chOff x="1364776" y="2620370"/>
              <a:chExt cx="1310185" cy="586854"/>
            </a:xfrm>
          </p:grpSpPr>
          <p:sp>
            <p:nvSpPr>
              <p:cNvPr id="17" name="Rectangle 1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18" name="Straight Connector 1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8556581" y="2607410"/>
              <a:ext cx="1310185" cy="586854"/>
              <a:chOff x="1364776" y="2620370"/>
              <a:chExt cx="1310185" cy="586854"/>
            </a:xfrm>
          </p:grpSpPr>
          <p:sp>
            <p:nvSpPr>
              <p:cNvPr id="20" name="Rectangle 19"/>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21" name="Straight Connector 20"/>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a:endCxn id="14"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9682571" y="2921932"/>
              <a:ext cx="820981" cy="293514"/>
              <a:chOff x="9682571" y="2921932"/>
              <a:chExt cx="820981" cy="293514"/>
            </a:xfrm>
          </p:grpSpPr>
          <p:cxnSp>
            <p:nvCxnSpPr>
              <p:cNvPr id="28" name="Straight Arrow Connector 27"/>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35" name="Straight Arrow Connector 34"/>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2311569" y="2561122"/>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grpSp>
      <p:grpSp>
        <p:nvGrpSpPr>
          <p:cNvPr id="41" name="Group 40"/>
          <p:cNvGrpSpPr/>
          <p:nvPr/>
        </p:nvGrpSpPr>
        <p:grpSpPr>
          <a:xfrm>
            <a:off x="1899249" y="3208999"/>
            <a:ext cx="8191983" cy="654324"/>
            <a:chOff x="2311569" y="2561122"/>
            <a:chExt cx="8191983" cy="654324"/>
          </a:xfrm>
        </p:grpSpPr>
        <p:grpSp>
          <p:nvGrpSpPr>
            <p:cNvPr id="42" name="Group 41"/>
            <p:cNvGrpSpPr/>
            <p:nvPr/>
          </p:nvGrpSpPr>
          <p:grpSpPr>
            <a:xfrm>
              <a:off x="3113964" y="2611773"/>
              <a:ext cx="1310185" cy="586854"/>
              <a:chOff x="1364776" y="2620370"/>
              <a:chExt cx="1310185" cy="586854"/>
            </a:xfrm>
          </p:grpSpPr>
          <p:sp>
            <p:nvSpPr>
              <p:cNvPr id="63" name="Rectangle 62"/>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64" name="Straight Connector 63"/>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4957550" y="2611773"/>
              <a:ext cx="1310185" cy="586854"/>
              <a:chOff x="1364776" y="2620370"/>
              <a:chExt cx="1310185" cy="586854"/>
            </a:xfrm>
          </p:grpSpPr>
          <p:sp>
            <p:nvSpPr>
              <p:cNvPr id="61" name="Rectangle 6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62" name="Straight Connector 6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801136" y="2603176"/>
              <a:ext cx="1310185" cy="586854"/>
              <a:chOff x="1364776" y="2620370"/>
              <a:chExt cx="1310185" cy="586854"/>
            </a:xfrm>
          </p:grpSpPr>
          <p:sp>
            <p:nvSpPr>
              <p:cNvPr id="59" name="Rectangle 58"/>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60" name="Straight Connector 59"/>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8556581" y="2607410"/>
              <a:ext cx="1310185" cy="586854"/>
              <a:chOff x="1364776" y="2620370"/>
              <a:chExt cx="1310185" cy="586854"/>
            </a:xfrm>
          </p:grpSpPr>
          <p:sp>
            <p:nvSpPr>
              <p:cNvPr id="57" name="Rectangle 5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58" name="Straight Connector 5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p:cNvCxnSpPr>
              <a:endCxn id="61"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49" name="Group 48"/>
            <p:cNvGrpSpPr/>
            <p:nvPr/>
          </p:nvGrpSpPr>
          <p:grpSpPr>
            <a:xfrm>
              <a:off x="9682571" y="2921932"/>
              <a:ext cx="820981" cy="293514"/>
              <a:chOff x="9682571" y="2921932"/>
              <a:chExt cx="820981" cy="293514"/>
            </a:xfrm>
          </p:grpSpPr>
          <p:cxnSp>
            <p:nvCxnSpPr>
              <p:cNvPr id="52" name="Straight Arrow Connector 51"/>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50" name="Straight Arrow Connector 49"/>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2311569" y="2561122"/>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grpSp>
      <p:grpSp>
        <p:nvGrpSpPr>
          <p:cNvPr id="95" name="Group 94"/>
          <p:cNvGrpSpPr/>
          <p:nvPr/>
        </p:nvGrpSpPr>
        <p:grpSpPr>
          <a:xfrm>
            <a:off x="3846349" y="5091973"/>
            <a:ext cx="6244883" cy="612270"/>
            <a:chOff x="4258669" y="2603176"/>
            <a:chExt cx="6244883" cy="612270"/>
          </a:xfrm>
        </p:grpSpPr>
        <p:grpSp>
          <p:nvGrpSpPr>
            <p:cNvPr id="97" name="Group 96"/>
            <p:cNvGrpSpPr/>
            <p:nvPr/>
          </p:nvGrpSpPr>
          <p:grpSpPr>
            <a:xfrm>
              <a:off x="4957550" y="2611773"/>
              <a:ext cx="1310185" cy="586854"/>
              <a:chOff x="1364776" y="2620370"/>
              <a:chExt cx="1310185" cy="586854"/>
            </a:xfrm>
          </p:grpSpPr>
          <p:sp>
            <p:nvSpPr>
              <p:cNvPr id="115" name="Rectangle 114"/>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116" name="Straight Connector 115"/>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6801136" y="2603176"/>
              <a:ext cx="1310185" cy="586854"/>
              <a:chOff x="1364776" y="2620370"/>
              <a:chExt cx="1310185" cy="586854"/>
            </a:xfrm>
          </p:grpSpPr>
          <p:sp>
            <p:nvSpPr>
              <p:cNvPr id="113" name="Rectangle 112"/>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114" name="Straight Connector 113"/>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8556581" y="2607410"/>
              <a:ext cx="1310185" cy="586854"/>
              <a:chOff x="1364776" y="2620370"/>
              <a:chExt cx="1310185" cy="586854"/>
            </a:xfrm>
          </p:grpSpPr>
          <p:sp>
            <p:nvSpPr>
              <p:cNvPr id="111" name="Rectangle 11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112" name="Straight Connector 11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100" name="Straight Arrow Connector 99"/>
            <p:cNvCxnSpPr>
              <a:endCxn id="115"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01" name="Straight Arrow Connector 100"/>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103" name="Group 102"/>
            <p:cNvGrpSpPr/>
            <p:nvPr/>
          </p:nvGrpSpPr>
          <p:grpSpPr>
            <a:xfrm>
              <a:off x="9682571" y="2921932"/>
              <a:ext cx="820981" cy="293514"/>
              <a:chOff x="9682571" y="2921932"/>
              <a:chExt cx="820981" cy="293514"/>
            </a:xfrm>
          </p:grpSpPr>
          <p:cxnSp>
            <p:nvCxnSpPr>
              <p:cNvPr id="106" name="Straight Arrow Connector 105"/>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107" name="Straight Arrow Connector 106"/>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8" name="Straight Arrow Connector 107"/>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Arrow Connector 108"/>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Arrow Connector 109"/>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121" name="TextBox 120"/>
          <p:cNvSpPr txBox="1"/>
          <p:nvPr/>
        </p:nvSpPr>
        <p:spPr>
          <a:xfrm>
            <a:off x="3783251" y="5091695"/>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sp>
        <p:nvSpPr>
          <p:cNvPr id="124" name="Multiply 123"/>
          <p:cNvSpPr/>
          <p:nvPr/>
        </p:nvSpPr>
        <p:spPr>
          <a:xfrm>
            <a:off x="4038940" y="3287581"/>
            <a:ext cx="433368" cy="510541"/>
          </a:xfrm>
          <a:prstGeom prst="mathMultiply">
            <a:avLst/>
          </a:prstGeom>
          <a:solidFill>
            <a:srgbClr val="FF0000"/>
          </a:solid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am-ET" sz="1600"/>
          </a:p>
        </p:txBody>
      </p:sp>
      <p:grpSp>
        <p:nvGrpSpPr>
          <p:cNvPr id="7" name="Group 6"/>
          <p:cNvGrpSpPr/>
          <p:nvPr/>
        </p:nvGrpSpPr>
        <p:grpSpPr>
          <a:xfrm>
            <a:off x="1899249" y="4104489"/>
            <a:ext cx="8191983" cy="759464"/>
            <a:chOff x="1899249" y="4104489"/>
            <a:chExt cx="8191983" cy="759464"/>
          </a:xfrm>
        </p:grpSpPr>
        <p:grpSp>
          <p:nvGrpSpPr>
            <p:cNvPr id="68" name="Group 67"/>
            <p:cNvGrpSpPr/>
            <p:nvPr/>
          </p:nvGrpSpPr>
          <p:grpSpPr>
            <a:xfrm>
              <a:off x="1899249" y="4209629"/>
              <a:ext cx="8191983" cy="654324"/>
              <a:chOff x="2311569" y="2561122"/>
              <a:chExt cx="8191983" cy="654324"/>
            </a:xfrm>
          </p:grpSpPr>
          <p:grpSp>
            <p:nvGrpSpPr>
              <p:cNvPr id="69" name="Group 68"/>
              <p:cNvGrpSpPr/>
              <p:nvPr/>
            </p:nvGrpSpPr>
            <p:grpSpPr>
              <a:xfrm>
                <a:off x="3113964" y="2611773"/>
                <a:ext cx="1310185" cy="586854"/>
                <a:chOff x="1364776" y="2620370"/>
                <a:chExt cx="1310185" cy="586854"/>
              </a:xfrm>
            </p:grpSpPr>
            <p:sp>
              <p:nvSpPr>
                <p:cNvPr id="90" name="Rectangle 89"/>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91" name="Straight Connector 90"/>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957550" y="2611773"/>
                <a:ext cx="1310185" cy="586854"/>
                <a:chOff x="1364776" y="2620370"/>
                <a:chExt cx="1310185" cy="586854"/>
              </a:xfrm>
            </p:grpSpPr>
            <p:sp>
              <p:nvSpPr>
                <p:cNvPr id="88" name="Rectangle 87"/>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89" name="Straight Connector 88"/>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6801136" y="2603176"/>
                <a:ext cx="1310185" cy="586854"/>
                <a:chOff x="1364776" y="2620370"/>
                <a:chExt cx="1310185" cy="586854"/>
              </a:xfrm>
            </p:grpSpPr>
            <p:sp>
              <p:nvSpPr>
                <p:cNvPr id="86" name="Rectangle 85"/>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87" name="Straight Connector 86"/>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8556581" y="2607410"/>
                <a:ext cx="1310185" cy="586854"/>
                <a:chOff x="1364776" y="2620370"/>
                <a:chExt cx="1310185" cy="586854"/>
              </a:xfrm>
            </p:grpSpPr>
            <p:sp>
              <p:nvSpPr>
                <p:cNvPr id="84" name="Rectangle 83"/>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85" name="Straight Connector 84"/>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76" name="Group 75"/>
              <p:cNvGrpSpPr/>
              <p:nvPr/>
            </p:nvGrpSpPr>
            <p:grpSpPr>
              <a:xfrm>
                <a:off x="9682571" y="2921932"/>
                <a:ext cx="820981" cy="293514"/>
                <a:chOff x="9682571" y="2921932"/>
                <a:chExt cx="820981" cy="293514"/>
              </a:xfrm>
            </p:grpSpPr>
            <p:cxnSp>
              <p:nvCxnSpPr>
                <p:cNvPr id="79" name="Straight Arrow Connector 78"/>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77" name="Straight Arrow Connector 76"/>
              <p:cNvCxnSpPr/>
              <p:nvPr/>
            </p:nvCxnSpPr>
            <p:spPr>
              <a:xfrm>
                <a:off x="2473884" y="2921932"/>
                <a:ext cx="45720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2311569" y="2561122"/>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grpSp>
        <p:sp>
          <p:nvSpPr>
            <p:cNvPr id="3" name="Left Bracket 2"/>
            <p:cNvSpPr/>
            <p:nvPr/>
          </p:nvSpPr>
          <p:spPr>
            <a:xfrm rot="5400000">
              <a:off x="3148537" y="3490491"/>
              <a:ext cx="465950" cy="1693946"/>
            </a:xfrm>
            <a:prstGeom prst="leftBracket">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am-ET"/>
            </a:p>
          </p:txBody>
        </p:sp>
        <p:cxnSp>
          <p:nvCxnSpPr>
            <p:cNvPr id="125" name="Straight Arrow Connector 124"/>
            <p:cNvCxnSpPr/>
            <p:nvPr/>
          </p:nvCxnSpPr>
          <p:spPr>
            <a:xfrm>
              <a:off x="4228485" y="4559696"/>
              <a:ext cx="27432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89775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operations – deletion at the beginning of the list</a:t>
            </a:r>
            <a:endParaRPr lang="am-ET" dirty="0"/>
          </a:p>
        </p:txBody>
      </p:sp>
      <p:sp>
        <p:nvSpPr>
          <p:cNvPr id="6" name="Content Placeholder 5"/>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am-ET" dirty="0"/>
          </a:p>
        </p:txBody>
      </p:sp>
      <p:sp>
        <p:nvSpPr>
          <p:cNvPr id="4" name="Footer Placeholder 3"/>
          <p:cNvSpPr>
            <a:spLocks noGrp="1"/>
          </p:cNvSpPr>
          <p:nvPr>
            <p:ph type="ftr" sz="quarter" idx="11"/>
          </p:nvPr>
        </p:nvSpPr>
        <p:spPr/>
        <p:txBody>
          <a:bodyPr/>
          <a:lstStyle/>
          <a:p>
            <a:r>
              <a:rPr lang="en-US" dirty="0"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29</a:t>
            </a:fld>
            <a:endParaRPr lang="en-US" dirty="0"/>
          </a:p>
        </p:txBody>
      </p:sp>
      <p:pic>
        <p:nvPicPr>
          <p:cNvPr id="8" name="Picture 7"/>
          <p:cNvPicPr>
            <a:picLocks noChangeAspect="1"/>
          </p:cNvPicPr>
          <p:nvPr/>
        </p:nvPicPr>
        <p:blipFill>
          <a:blip r:embed="rId2"/>
          <a:stretch>
            <a:fillRect/>
          </a:stretch>
        </p:blipFill>
        <p:spPr>
          <a:xfrm>
            <a:off x="1600100" y="2379758"/>
            <a:ext cx="8958200" cy="3279778"/>
          </a:xfrm>
          <a:prstGeom prst="rect">
            <a:avLst/>
          </a:prstGeom>
        </p:spPr>
      </p:pic>
    </p:spTree>
    <p:extLst>
      <p:ext uri="{BB962C8B-B14F-4D97-AF65-F5344CB8AC3E}">
        <p14:creationId xmlns:p14="http://schemas.microsoft.com/office/powerpoint/2010/main" val="3309284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array data </a:t>
            </a:r>
            <a:r>
              <a:rPr lang="en-US" b="1" dirty="0" smtClean="0"/>
              <a:t>structure</a:t>
            </a:r>
            <a:endParaRPr lang="en-US" dirty="0"/>
          </a:p>
        </p:txBody>
      </p:sp>
      <p:sp>
        <p:nvSpPr>
          <p:cNvPr id="3" name="Content Placeholder 2"/>
          <p:cNvSpPr>
            <a:spLocks noGrp="1"/>
          </p:cNvSpPr>
          <p:nvPr>
            <p:ph idx="1"/>
          </p:nvPr>
        </p:nvSpPr>
        <p:spPr>
          <a:xfrm>
            <a:off x="581192" y="1976718"/>
            <a:ext cx="11029615" cy="3882081"/>
          </a:xfrm>
        </p:spPr>
        <p:txBody>
          <a:bodyPr>
            <a:normAutofit/>
          </a:bodyPr>
          <a:lstStyle/>
          <a:p>
            <a:pPr lvl="0" fontAlgn="base"/>
            <a:r>
              <a:rPr lang="en-US" dirty="0" smtClean="0"/>
              <a:t>Arrays </a:t>
            </a:r>
            <a:r>
              <a:rPr lang="en-US" dirty="0"/>
              <a:t>store multiple data of similar types with the same name.</a:t>
            </a:r>
          </a:p>
          <a:p>
            <a:pPr lvl="0" fontAlgn="base"/>
            <a:r>
              <a:rPr lang="en-US" dirty="0"/>
              <a:t>It allows random access to elements.</a:t>
            </a:r>
          </a:p>
          <a:p>
            <a:pPr lvl="0" fontAlgn="base"/>
            <a:r>
              <a:rPr lang="en-US" dirty="0"/>
              <a:t>As the array is of fixed size and stored in contiguous memory locations there is no memory shortage or overflow.</a:t>
            </a:r>
          </a:p>
          <a:p>
            <a:pPr lvl="0" fontAlgn="base"/>
            <a:r>
              <a:rPr lang="en-US" dirty="0"/>
              <a:t>It is helpful to store any type of data with a fixed size.</a:t>
            </a:r>
          </a:p>
          <a:p>
            <a:pPr lvl="0" fontAlgn="base"/>
            <a:r>
              <a:rPr lang="en-US" dirty="0"/>
              <a:t>Since the elements in the array are stored at contiguous memory locations it is easy to iterate in this data structure and unit time is required to access an element if the index is known.</a:t>
            </a:r>
          </a:p>
          <a:p>
            <a:pPr marL="0" indent="0" fontAlgn="base">
              <a:buNone/>
            </a:pPr>
            <a:endParaRPr lang="en-US" b="1" u="sng" dirty="0" smtClean="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974564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operations – deletion at the middle of the list</a:t>
            </a:r>
            <a:endParaRPr lang="am-ET" dirty="0"/>
          </a:p>
        </p:txBody>
      </p:sp>
      <p:sp>
        <p:nvSpPr>
          <p:cNvPr id="4" name="Footer Placeholder 3"/>
          <p:cNvSpPr>
            <a:spLocks noGrp="1"/>
          </p:cNvSpPr>
          <p:nvPr>
            <p:ph type="ftr" sz="quarter" idx="11"/>
          </p:nvPr>
        </p:nvSpPr>
        <p:spPr/>
        <p:txBody>
          <a:bodyPr/>
          <a:lstStyle/>
          <a:p>
            <a:r>
              <a:rPr lang="en-US" dirty="0"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30</a:t>
            </a:fld>
            <a:endParaRPr lang="en-US" dirty="0"/>
          </a:p>
        </p:txBody>
      </p:sp>
      <p:grpSp>
        <p:nvGrpSpPr>
          <p:cNvPr id="37" name="Group 36"/>
          <p:cNvGrpSpPr/>
          <p:nvPr/>
        </p:nvGrpSpPr>
        <p:grpSpPr>
          <a:xfrm>
            <a:off x="1877401" y="2252083"/>
            <a:ext cx="8191983" cy="654324"/>
            <a:chOff x="2311569" y="2561122"/>
            <a:chExt cx="8191983" cy="654324"/>
          </a:xfrm>
        </p:grpSpPr>
        <p:grpSp>
          <p:nvGrpSpPr>
            <p:cNvPr id="10" name="Group 9"/>
            <p:cNvGrpSpPr/>
            <p:nvPr/>
          </p:nvGrpSpPr>
          <p:grpSpPr>
            <a:xfrm>
              <a:off x="3113964" y="2611773"/>
              <a:ext cx="1310185" cy="586854"/>
              <a:chOff x="1364776" y="2620370"/>
              <a:chExt cx="1310185" cy="586854"/>
            </a:xfrm>
          </p:grpSpPr>
          <p:sp>
            <p:nvSpPr>
              <p:cNvPr id="11" name="Rectangle 1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12" name="Straight Connector 1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957550" y="2611773"/>
              <a:ext cx="1310185" cy="586854"/>
              <a:chOff x="1364776" y="2620370"/>
              <a:chExt cx="1310185" cy="586854"/>
            </a:xfrm>
          </p:grpSpPr>
          <p:sp>
            <p:nvSpPr>
              <p:cNvPr id="14" name="Rectangle 13"/>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15" name="Straight Connector 14"/>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6801136" y="2603176"/>
              <a:ext cx="1310185" cy="586854"/>
              <a:chOff x="1364776" y="2620370"/>
              <a:chExt cx="1310185" cy="586854"/>
            </a:xfrm>
          </p:grpSpPr>
          <p:sp>
            <p:nvSpPr>
              <p:cNvPr id="17" name="Rectangle 1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18" name="Straight Connector 1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8556581" y="2607410"/>
              <a:ext cx="1310185" cy="586854"/>
              <a:chOff x="1364776" y="2620370"/>
              <a:chExt cx="1310185" cy="586854"/>
            </a:xfrm>
          </p:grpSpPr>
          <p:sp>
            <p:nvSpPr>
              <p:cNvPr id="20" name="Rectangle 19"/>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21" name="Straight Connector 20"/>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a:endCxn id="14"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9682571" y="2921932"/>
              <a:ext cx="820981" cy="293514"/>
              <a:chOff x="9682571" y="2921932"/>
              <a:chExt cx="820981" cy="293514"/>
            </a:xfrm>
          </p:grpSpPr>
          <p:cxnSp>
            <p:nvCxnSpPr>
              <p:cNvPr id="28" name="Straight Arrow Connector 27"/>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35" name="Straight Arrow Connector 34"/>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2311569" y="2561122"/>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grpSp>
      <p:grpSp>
        <p:nvGrpSpPr>
          <p:cNvPr id="41" name="Group 40"/>
          <p:cNvGrpSpPr/>
          <p:nvPr/>
        </p:nvGrpSpPr>
        <p:grpSpPr>
          <a:xfrm>
            <a:off x="1899249" y="3208999"/>
            <a:ext cx="8191983" cy="654324"/>
            <a:chOff x="2311569" y="2561122"/>
            <a:chExt cx="8191983" cy="654324"/>
          </a:xfrm>
        </p:grpSpPr>
        <p:grpSp>
          <p:nvGrpSpPr>
            <p:cNvPr id="42" name="Group 41"/>
            <p:cNvGrpSpPr/>
            <p:nvPr/>
          </p:nvGrpSpPr>
          <p:grpSpPr>
            <a:xfrm>
              <a:off x="3113964" y="2611773"/>
              <a:ext cx="1310185" cy="586854"/>
              <a:chOff x="1364776" y="2620370"/>
              <a:chExt cx="1310185" cy="586854"/>
            </a:xfrm>
          </p:grpSpPr>
          <p:sp>
            <p:nvSpPr>
              <p:cNvPr id="63" name="Rectangle 62"/>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64" name="Straight Connector 63"/>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4957550" y="2611773"/>
              <a:ext cx="1310185" cy="586854"/>
              <a:chOff x="1364776" y="2620370"/>
              <a:chExt cx="1310185" cy="586854"/>
            </a:xfrm>
          </p:grpSpPr>
          <p:sp>
            <p:nvSpPr>
              <p:cNvPr id="61" name="Rectangle 6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62" name="Straight Connector 6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801136" y="2603176"/>
              <a:ext cx="1310185" cy="586854"/>
              <a:chOff x="1364776" y="2620370"/>
              <a:chExt cx="1310185" cy="586854"/>
            </a:xfrm>
          </p:grpSpPr>
          <p:sp>
            <p:nvSpPr>
              <p:cNvPr id="59" name="Rectangle 58"/>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60" name="Straight Connector 59"/>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8556581" y="2607410"/>
              <a:ext cx="1310185" cy="586854"/>
              <a:chOff x="1364776" y="2620370"/>
              <a:chExt cx="1310185" cy="586854"/>
            </a:xfrm>
          </p:grpSpPr>
          <p:sp>
            <p:nvSpPr>
              <p:cNvPr id="57" name="Rectangle 5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58" name="Straight Connector 5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p:cNvCxnSpPr>
              <a:endCxn id="61"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49" name="Group 48"/>
            <p:cNvGrpSpPr/>
            <p:nvPr/>
          </p:nvGrpSpPr>
          <p:grpSpPr>
            <a:xfrm>
              <a:off x="9682571" y="2921932"/>
              <a:ext cx="820981" cy="293514"/>
              <a:chOff x="9682571" y="2921932"/>
              <a:chExt cx="820981" cy="293514"/>
            </a:xfrm>
          </p:grpSpPr>
          <p:cxnSp>
            <p:nvCxnSpPr>
              <p:cNvPr id="52" name="Straight Arrow Connector 51"/>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50" name="Straight Arrow Connector 49"/>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2311569" y="2561122"/>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grpSp>
      <p:grpSp>
        <p:nvGrpSpPr>
          <p:cNvPr id="68" name="Group 67"/>
          <p:cNvGrpSpPr/>
          <p:nvPr/>
        </p:nvGrpSpPr>
        <p:grpSpPr>
          <a:xfrm>
            <a:off x="1899249" y="4209629"/>
            <a:ext cx="8191983" cy="654324"/>
            <a:chOff x="2311569" y="2561122"/>
            <a:chExt cx="8191983" cy="654324"/>
          </a:xfrm>
        </p:grpSpPr>
        <p:grpSp>
          <p:nvGrpSpPr>
            <p:cNvPr id="69" name="Group 68"/>
            <p:cNvGrpSpPr/>
            <p:nvPr/>
          </p:nvGrpSpPr>
          <p:grpSpPr>
            <a:xfrm>
              <a:off x="3113964" y="2611773"/>
              <a:ext cx="1310185" cy="586854"/>
              <a:chOff x="1364776" y="2620370"/>
              <a:chExt cx="1310185" cy="586854"/>
            </a:xfrm>
          </p:grpSpPr>
          <p:sp>
            <p:nvSpPr>
              <p:cNvPr id="90" name="Rectangle 89"/>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91" name="Straight Connector 90"/>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957550" y="2611773"/>
              <a:ext cx="1310185" cy="586854"/>
              <a:chOff x="1364776" y="2620370"/>
              <a:chExt cx="1310185" cy="586854"/>
            </a:xfrm>
          </p:grpSpPr>
          <p:sp>
            <p:nvSpPr>
              <p:cNvPr id="88" name="Rectangle 87"/>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89" name="Straight Connector 88"/>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6801136" y="2603176"/>
              <a:ext cx="1310185" cy="586854"/>
              <a:chOff x="1364776" y="2620370"/>
              <a:chExt cx="1310185" cy="586854"/>
            </a:xfrm>
          </p:grpSpPr>
          <p:sp>
            <p:nvSpPr>
              <p:cNvPr id="86" name="Rectangle 85"/>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87" name="Straight Connector 86"/>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8556581" y="2607410"/>
              <a:ext cx="1310185" cy="586854"/>
              <a:chOff x="1364776" y="2620370"/>
              <a:chExt cx="1310185" cy="586854"/>
            </a:xfrm>
          </p:grpSpPr>
          <p:sp>
            <p:nvSpPr>
              <p:cNvPr id="84" name="Rectangle 83"/>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85" name="Straight Connector 84"/>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73" name="Straight Arrow Connector 72"/>
            <p:cNvCxnSpPr/>
            <p:nvPr/>
          </p:nvCxnSpPr>
          <p:spPr>
            <a:xfrm>
              <a:off x="4303639" y="2905200"/>
              <a:ext cx="45720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a:off x="6432037" y="2911189"/>
              <a:ext cx="36576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76" name="Group 75"/>
            <p:cNvGrpSpPr/>
            <p:nvPr/>
          </p:nvGrpSpPr>
          <p:grpSpPr>
            <a:xfrm>
              <a:off x="9682571" y="2921932"/>
              <a:ext cx="820981" cy="293514"/>
              <a:chOff x="9682571" y="2921932"/>
              <a:chExt cx="820981" cy="293514"/>
            </a:xfrm>
          </p:grpSpPr>
          <p:cxnSp>
            <p:nvCxnSpPr>
              <p:cNvPr id="79" name="Straight Arrow Connector 78"/>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77" name="Straight Arrow Connector 76"/>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2311569" y="2561122"/>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grpSp>
      <p:grpSp>
        <p:nvGrpSpPr>
          <p:cNvPr id="95" name="Group 94"/>
          <p:cNvGrpSpPr/>
          <p:nvPr/>
        </p:nvGrpSpPr>
        <p:grpSpPr>
          <a:xfrm>
            <a:off x="2701644" y="5091973"/>
            <a:ext cx="7389588" cy="612270"/>
            <a:chOff x="3113964" y="2603176"/>
            <a:chExt cx="7389588" cy="612270"/>
          </a:xfrm>
        </p:grpSpPr>
        <p:grpSp>
          <p:nvGrpSpPr>
            <p:cNvPr id="96" name="Group 95"/>
            <p:cNvGrpSpPr/>
            <p:nvPr/>
          </p:nvGrpSpPr>
          <p:grpSpPr>
            <a:xfrm>
              <a:off x="3113964" y="2611773"/>
              <a:ext cx="1310185" cy="586854"/>
              <a:chOff x="1364776" y="2620370"/>
              <a:chExt cx="1310185" cy="586854"/>
            </a:xfrm>
          </p:grpSpPr>
          <p:sp>
            <p:nvSpPr>
              <p:cNvPr id="117" name="Rectangle 11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118" name="Straight Connector 11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6801136" y="2603176"/>
              <a:ext cx="1310185" cy="586854"/>
              <a:chOff x="1364776" y="2620370"/>
              <a:chExt cx="1310185" cy="586854"/>
            </a:xfrm>
          </p:grpSpPr>
          <p:sp>
            <p:nvSpPr>
              <p:cNvPr id="113" name="Rectangle 112"/>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114" name="Straight Connector 113"/>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8556581" y="2607410"/>
              <a:ext cx="1310185" cy="586854"/>
              <a:chOff x="1364776" y="2620370"/>
              <a:chExt cx="1310185" cy="586854"/>
            </a:xfrm>
          </p:grpSpPr>
          <p:sp>
            <p:nvSpPr>
              <p:cNvPr id="111" name="Rectangle 11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112" name="Straight Connector 11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100" name="Straight Arrow Connector 99"/>
            <p:cNvCxnSpPr/>
            <p:nvPr/>
          </p:nvCxnSpPr>
          <p:spPr>
            <a:xfrm>
              <a:off x="4198708" y="2905200"/>
              <a:ext cx="256032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103" name="Group 102"/>
            <p:cNvGrpSpPr/>
            <p:nvPr/>
          </p:nvGrpSpPr>
          <p:grpSpPr>
            <a:xfrm>
              <a:off x="9682571" y="2921932"/>
              <a:ext cx="820981" cy="293514"/>
              <a:chOff x="9682571" y="2921932"/>
              <a:chExt cx="820981" cy="293514"/>
            </a:xfrm>
          </p:grpSpPr>
          <p:cxnSp>
            <p:nvCxnSpPr>
              <p:cNvPr id="106" name="Straight Arrow Connector 105"/>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107" name="Straight Arrow Connector 106"/>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8" name="Straight Arrow Connector 107"/>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Arrow Connector 108"/>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Arrow Connector 109"/>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121" name="TextBox 120"/>
          <p:cNvSpPr txBox="1"/>
          <p:nvPr/>
        </p:nvSpPr>
        <p:spPr>
          <a:xfrm>
            <a:off x="1899249" y="5016604"/>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cxnSp>
        <p:nvCxnSpPr>
          <p:cNvPr id="123" name="Straight Arrow Connector 122"/>
          <p:cNvCxnSpPr/>
          <p:nvPr/>
        </p:nvCxnSpPr>
        <p:spPr>
          <a:xfrm>
            <a:off x="2039716" y="5401144"/>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104" name="Multiply 103"/>
          <p:cNvSpPr/>
          <p:nvPr/>
        </p:nvSpPr>
        <p:spPr>
          <a:xfrm>
            <a:off x="5862204" y="3289209"/>
            <a:ext cx="433368" cy="510541"/>
          </a:xfrm>
          <a:prstGeom prst="mathMultiply">
            <a:avLst/>
          </a:prstGeom>
          <a:solidFill>
            <a:srgbClr val="FF0000"/>
          </a:solid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am-ET" sz="1600"/>
          </a:p>
        </p:txBody>
      </p:sp>
      <p:sp>
        <p:nvSpPr>
          <p:cNvPr id="105" name="Left Bracket 104"/>
          <p:cNvSpPr/>
          <p:nvPr/>
        </p:nvSpPr>
        <p:spPr>
          <a:xfrm rot="5400000">
            <a:off x="4945499" y="3474493"/>
            <a:ext cx="465950" cy="1693946"/>
          </a:xfrm>
          <a:prstGeom prst="leftBracket">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am-ET"/>
          </a:p>
        </p:txBody>
      </p:sp>
    </p:spTree>
    <p:extLst>
      <p:ext uri="{BB962C8B-B14F-4D97-AF65-F5344CB8AC3E}">
        <p14:creationId xmlns:p14="http://schemas.microsoft.com/office/powerpoint/2010/main" val="27490667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operations – deletion at the middle of the list</a:t>
            </a:r>
            <a:endParaRPr lang="am-ET" dirty="0"/>
          </a:p>
        </p:txBody>
      </p:sp>
      <p:sp>
        <p:nvSpPr>
          <p:cNvPr id="6" name="Content Placeholder 5"/>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am-ET" dirty="0"/>
          </a:p>
        </p:txBody>
      </p:sp>
      <p:sp>
        <p:nvSpPr>
          <p:cNvPr id="4" name="Footer Placeholder 3"/>
          <p:cNvSpPr>
            <a:spLocks noGrp="1"/>
          </p:cNvSpPr>
          <p:nvPr>
            <p:ph type="ftr" sz="quarter" idx="11"/>
          </p:nvPr>
        </p:nvSpPr>
        <p:spPr/>
        <p:txBody>
          <a:bodyPr/>
          <a:lstStyle/>
          <a:p>
            <a:r>
              <a:rPr lang="en-US" dirty="0"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31</a:t>
            </a:fld>
            <a:endParaRPr lang="en-US" dirty="0"/>
          </a:p>
        </p:txBody>
      </p:sp>
      <p:pic>
        <p:nvPicPr>
          <p:cNvPr id="3" name="Picture 2"/>
          <p:cNvPicPr>
            <a:picLocks noChangeAspect="1"/>
          </p:cNvPicPr>
          <p:nvPr/>
        </p:nvPicPr>
        <p:blipFill>
          <a:blip r:embed="rId2"/>
          <a:stretch>
            <a:fillRect/>
          </a:stretch>
        </p:blipFill>
        <p:spPr>
          <a:xfrm>
            <a:off x="2582666" y="2185475"/>
            <a:ext cx="7366503" cy="3673324"/>
          </a:xfrm>
          <a:prstGeom prst="rect">
            <a:avLst/>
          </a:prstGeom>
        </p:spPr>
      </p:pic>
    </p:spTree>
    <p:extLst>
      <p:ext uri="{BB962C8B-B14F-4D97-AF65-F5344CB8AC3E}">
        <p14:creationId xmlns:p14="http://schemas.microsoft.com/office/powerpoint/2010/main" val="34144838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operations – deletion at the end of the list</a:t>
            </a:r>
            <a:endParaRPr lang="am-ET" dirty="0"/>
          </a:p>
        </p:txBody>
      </p:sp>
      <p:sp>
        <p:nvSpPr>
          <p:cNvPr id="4" name="Footer Placeholder 3"/>
          <p:cNvSpPr>
            <a:spLocks noGrp="1"/>
          </p:cNvSpPr>
          <p:nvPr>
            <p:ph type="ftr" sz="quarter" idx="11"/>
          </p:nvPr>
        </p:nvSpPr>
        <p:spPr/>
        <p:txBody>
          <a:bodyPr/>
          <a:lstStyle/>
          <a:p>
            <a:r>
              <a:rPr lang="en-US" dirty="0"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32</a:t>
            </a:fld>
            <a:endParaRPr lang="en-US" dirty="0"/>
          </a:p>
        </p:txBody>
      </p:sp>
      <p:grpSp>
        <p:nvGrpSpPr>
          <p:cNvPr id="37" name="Group 36"/>
          <p:cNvGrpSpPr/>
          <p:nvPr/>
        </p:nvGrpSpPr>
        <p:grpSpPr>
          <a:xfrm>
            <a:off x="1877401" y="2252083"/>
            <a:ext cx="8191983" cy="654324"/>
            <a:chOff x="2311569" y="2561122"/>
            <a:chExt cx="8191983" cy="654324"/>
          </a:xfrm>
        </p:grpSpPr>
        <p:grpSp>
          <p:nvGrpSpPr>
            <p:cNvPr id="10" name="Group 9"/>
            <p:cNvGrpSpPr/>
            <p:nvPr/>
          </p:nvGrpSpPr>
          <p:grpSpPr>
            <a:xfrm>
              <a:off x="3113964" y="2611773"/>
              <a:ext cx="1310185" cy="586854"/>
              <a:chOff x="1364776" y="2620370"/>
              <a:chExt cx="1310185" cy="586854"/>
            </a:xfrm>
          </p:grpSpPr>
          <p:sp>
            <p:nvSpPr>
              <p:cNvPr id="11" name="Rectangle 1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12" name="Straight Connector 1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957550" y="2611773"/>
              <a:ext cx="1310185" cy="586854"/>
              <a:chOff x="1364776" y="2620370"/>
              <a:chExt cx="1310185" cy="586854"/>
            </a:xfrm>
          </p:grpSpPr>
          <p:sp>
            <p:nvSpPr>
              <p:cNvPr id="14" name="Rectangle 13"/>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15" name="Straight Connector 14"/>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6801136" y="2603176"/>
              <a:ext cx="1310185" cy="586854"/>
              <a:chOff x="1364776" y="2620370"/>
              <a:chExt cx="1310185" cy="586854"/>
            </a:xfrm>
          </p:grpSpPr>
          <p:sp>
            <p:nvSpPr>
              <p:cNvPr id="17" name="Rectangle 1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18" name="Straight Connector 1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8556581" y="2607410"/>
              <a:ext cx="1310185" cy="586854"/>
              <a:chOff x="1364776" y="2620370"/>
              <a:chExt cx="1310185" cy="586854"/>
            </a:xfrm>
          </p:grpSpPr>
          <p:sp>
            <p:nvSpPr>
              <p:cNvPr id="20" name="Rectangle 19"/>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21" name="Straight Connector 20"/>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a:endCxn id="14"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34" name="Group 33"/>
            <p:cNvGrpSpPr/>
            <p:nvPr/>
          </p:nvGrpSpPr>
          <p:grpSpPr>
            <a:xfrm>
              <a:off x="9682571" y="2921932"/>
              <a:ext cx="820981" cy="293514"/>
              <a:chOff x="9682571" y="2921932"/>
              <a:chExt cx="820981" cy="293514"/>
            </a:xfrm>
          </p:grpSpPr>
          <p:cxnSp>
            <p:nvCxnSpPr>
              <p:cNvPr id="28" name="Straight Arrow Connector 27"/>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35" name="Straight Arrow Connector 34"/>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2311569" y="2561122"/>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grpSp>
      <p:grpSp>
        <p:nvGrpSpPr>
          <p:cNvPr id="41" name="Group 40"/>
          <p:cNvGrpSpPr/>
          <p:nvPr/>
        </p:nvGrpSpPr>
        <p:grpSpPr>
          <a:xfrm>
            <a:off x="1899249" y="3208999"/>
            <a:ext cx="8191983" cy="654324"/>
            <a:chOff x="2311569" y="2561122"/>
            <a:chExt cx="8191983" cy="654324"/>
          </a:xfrm>
        </p:grpSpPr>
        <p:grpSp>
          <p:nvGrpSpPr>
            <p:cNvPr id="42" name="Group 41"/>
            <p:cNvGrpSpPr/>
            <p:nvPr/>
          </p:nvGrpSpPr>
          <p:grpSpPr>
            <a:xfrm>
              <a:off x="3113964" y="2611773"/>
              <a:ext cx="1310185" cy="586854"/>
              <a:chOff x="1364776" y="2620370"/>
              <a:chExt cx="1310185" cy="586854"/>
            </a:xfrm>
          </p:grpSpPr>
          <p:sp>
            <p:nvSpPr>
              <p:cNvPr id="63" name="Rectangle 62"/>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64" name="Straight Connector 63"/>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4957550" y="2611773"/>
              <a:ext cx="1310185" cy="586854"/>
              <a:chOff x="1364776" y="2620370"/>
              <a:chExt cx="1310185" cy="586854"/>
            </a:xfrm>
          </p:grpSpPr>
          <p:sp>
            <p:nvSpPr>
              <p:cNvPr id="61" name="Rectangle 60"/>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62" name="Straight Connector 61"/>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6801136" y="2603176"/>
              <a:ext cx="1310185" cy="586854"/>
              <a:chOff x="1364776" y="2620370"/>
              <a:chExt cx="1310185" cy="586854"/>
            </a:xfrm>
          </p:grpSpPr>
          <p:sp>
            <p:nvSpPr>
              <p:cNvPr id="59" name="Rectangle 58"/>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60" name="Straight Connector 59"/>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8556581" y="2607410"/>
              <a:ext cx="1310185" cy="586854"/>
              <a:chOff x="1364776" y="2620370"/>
              <a:chExt cx="1310185" cy="586854"/>
            </a:xfrm>
          </p:grpSpPr>
          <p:sp>
            <p:nvSpPr>
              <p:cNvPr id="57" name="Rectangle 5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58" name="Straight Connector 5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46" name="Straight Arrow Connector 45"/>
            <p:cNvCxnSpPr>
              <a:endCxn id="61"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7922704" y="2915291"/>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49" name="Group 48"/>
            <p:cNvGrpSpPr/>
            <p:nvPr/>
          </p:nvGrpSpPr>
          <p:grpSpPr>
            <a:xfrm>
              <a:off x="9682571" y="2921932"/>
              <a:ext cx="820981" cy="293514"/>
              <a:chOff x="9682571" y="2921932"/>
              <a:chExt cx="820981" cy="293514"/>
            </a:xfrm>
          </p:grpSpPr>
          <p:cxnSp>
            <p:nvCxnSpPr>
              <p:cNvPr id="52" name="Straight Arrow Connector 51"/>
              <p:cNvCxnSpPr/>
              <p:nvPr/>
            </p:nvCxnSpPr>
            <p:spPr>
              <a:xfrm>
                <a:off x="9682571" y="2921932"/>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53" name="Straight Arrow Connector 52"/>
              <p:cNvCxnSpPr/>
              <p:nvPr/>
            </p:nvCxnSpPr>
            <p:spPr>
              <a:xfrm rot="16200000">
                <a:off x="1022923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50" name="Straight Arrow Connector 49"/>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51" name="TextBox 50"/>
            <p:cNvSpPr txBox="1"/>
            <p:nvPr/>
          </p:nvSpPr>
          <p:spPr>
            <a:xfrm>
              <a:off x="2311569" y="2561122"/>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grpSp>
      <p:grpSp>
        <p:nvGrpSpPr>
          <p:cNvPr id="68" name="Group 67"/>
          <p:cNvGrpSpPr/>
          <p:nvPr/>
        </p:nvGrpSpPr>
        <p:grpSpPr>
          <a:xfrm>
            <a:off x="1899249" y="4209629"/>
            <a:ext cx="8191983" cy="654324"/>
            <a:chOff x="2311569" y="2561122"/>
            <a:chExt cx="8191983" cy="654324"/>
          </a:xfrm>
        </p:grpSpPr>
        <p:grpSp>
          <p:nvGrpSpPr>
            <p:cNvPr id="69" name="Group 68"/>
            <p:cNvGrpSpPr/>
            <p:nvPr/>
          </p:nvGrpSpPr>
          <p:grpSpPr>
            <a:xfrm>
              <a:off x="3113964" y="2611773"/>
              <a:ext cx="1310185" cy="586854"/>
              <a:chOff x="1364776" y="2620370"/>
              <a:chExt cx="1310185" cy="586854"/>
            </a:xfrm>
          </p:grpSpPr>
          <p:sp>
            <p:nvSpPr>
              <p:cNvPr id="90" name="Rectangle 89"/>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91" name="Straight Connector 90"/>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4957550" y="2611773"/>
              <a:ext cx="1310185" cy="586854"/>
              <a:chOff x="1364776" y="2620370"/>
              <a:chExt cx="1310185" cy="586854"/>
            </a:xfrm>
          </p:grpSpPr>
          <p:sp>
            <p:nvSpPr>
              <p:cNvPr id="88" name="Rectangle 87"/>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89" name="Straight Connector 88"/>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1" name="Group 70"/>
            <p:cNvGrpSpPr/>
            <p:nvPr/>
          </p:nvGrpSpPr>
          <p:grpSpPr>
            <a:xfrm>
              <a:off x="6801136" y="2603176"/>
              <a:ext cx="1310185" cy="586854"/>
              <a:chOff x="1364776" y="2620370"/>
              <a:chExt cx="1310185" cy="586854"/>
            </a:xfrm>
          </p:grpSpPr>
          <p:sp>
            <p:nvSpPr>
              <p:cNvPr id="86" name="Rectangle 85"/>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87" name="Straight Connector 86"/>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8556581" y="2607410"/>
              <a:ext cx="1310185" cy="586854"/>
              <a:chOff x="1364776" y="2620370"/>
              <a:chExt cx="1310185" cy="586854"/>
            </a:xfrm>
          </p:grpSpPr>
          <p:sp>
            <p:nvSpPr>
              <p:cNvPr id="84" name="Rectangle 83"/>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8	</a:t>
                </a:r>
                <a:endParaRPr lang="am-ET" dirty="0"/>
              </a:p>
            </p:txBody>
          </p:sp>
          <p:cxnSp>
            <p:nvCxnSpPr>
              <p:cNvPr id="85" name="Straight Connector 84"/>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73" name="Straight Arrow Connector 72"/>
            <p:cNvCxnSpPr>
              <a:endCxn id="88"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a:off x="7952684" y="2915291"/>
              <a:ext cx="36576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grpSp>
          <p:nvGrpSpPr>
            <p:cNvPr id="76" name="Group 75"/>
            <p:cNvGrpSpPr/>
            <p:nvPr/>
          </p:nvGrpSpPr>
          <p:grpSpPr>
            <a:xfrm>
              <a:off x="10012351" y="2921932"/>
              <a:ext cx="491201" cy="293514"/>
              <a:chOff x="10012351" y="2921932"/>
              <a:chExt cx="491201" cy="293514"/>
            </a:xfrm>
          </p:grpSpPr>
          <p:cxnSp>
            <p:nvCxnSpPr>
              <p:cNvPr id="79" name="Straight Arrow Connector 78"/>
              <p:cNvCxnSpPr/>
              <p:nvPr/>
            </p:nvCxnSpPr>
            <p:spPr>
              <a:xfrm>
                <a:off x="10012351" y="2921932"/>
                <a:ext cx="27432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rot="16200000">
                <a:off x="10199252" y="3013372"/>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Arrow Connector 80"/>
              <p:cNvCxnSpPr/>
              <p:nvPr/>
            </p:nvCxnSpPr>
            <p:spPr>
              <a:xfrm>
                <a:off x="10137792" y="3110921"/>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a:off x="10183512" y="3162326"/>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a:xfrm>
                <a:off x="10229232" y="321544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77" name="Straight Arrow Connector 76"/>
            <p:cNvCxnSpPr/>
            <p:nvPr/>
          </p:nvCxnSpPr>
          <p:spPr>
            <a:xfrm>
              <a:off x="2473884" y="2921932"/>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78" name="TextBox 77"/>
            <p:cNvSpPr txBox="1"/>
            <p:nvPr/>
          </p:nvSpPr>
          <p:spPr>
            <a:xfrm>
              <a:off x="2311569" y="2561122"/>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grpSp>
      <p:grpSp>
        <p:nvGrpSpPr>
          <p:cNvPr id="95" name="Group 94"/>
          <p:cNvGrpSpPr/>
          <p:nvPr/>
        </p:nvGrpSpPr>
        <p:grpSpPr>
          <a:xfrm>
            <a:off x="2701644" y="5091973"/>
            <a:ext cx="5659701" cy="629154"/>
            <a:chOff x="3113964" y="2603176"/>
            <a:chExt cx="5659701" cy="629154"/>
          </a:xfrm>
        </p:grpSpPr>
        <p:grpSp>
          <p:nvGrpSpPr>
            <p:cNvPr id="96" name="Group 95"/>
            <p:cNvGrpSpPr/>
            <p:nvPr/>
          </p:nvGrpSpPr>
          <p:grpSpPr>
            <a:xfrm>
              <a:off x="3113964" y="2611773"/>
              <a:ext cx="1310185" cy="586854"/>
              <a:chOff x="1364776" y="2620370"/>
              <a:chExt cx="1310185" cy="586854"/>
            </a:xfrm>
          </p:grpSpPr>
          <p:sp>
            <p:nvSpPr>
              <p:cNvPr id="117" name="Rectangle 116"/>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smtClean="0"/>
                  <a:t>56		</a:t>
                </a:r>
                <a:endParaRPr lang="am-ET" dirty="0"/>
              </a:p>
            </p:txBody>
          </p:sp>
          <p:cxnSp>
            <p:nvCxnSpPr>
              <p:cNvPr id="118" name="Straight Connector 117"/>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4957550" y="2611773"/>
              <a:ext cx="1310185" cy="586854"/>
              <a:chOff x="1364776" y="2620370"/>
              <a:chExt cx="1310185" cy="586854"/>
            </a:xfrm>
          </p:grpSpPr>
          <p:sp>
            <p:nvSpPr>
              <p:cNvPr id="115" name="Rectangle 114"/>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12	</a:t>
                </a:r>
                <a:endParaRPr lang="am-ET" dirty="0"/>
              </a:p>
            </p:txBody>
          </p:sp>
          <p:cxnSp>
            <p:nvCxnSpPr>
              <p:cNvPr id="116" name="Straight Connector 115"/>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6801136" y="2603176"/>
              <a:ext cx="1310185" cy="586854"/>
              <a:chOff x="1364776" y="2620370"/>
              <a:chExt cx="1310185" cy="586854"/>
            </a:xfrm>
          </p:grpSpPr>
          <p:sp>
            <p:nvSpPr>
              <p:cNvPr id="113" name="Rectangle 112"/>
              <p:cNvSpPr/>
              <p:nvPr/>
            </p:nvSpPr>
            <p:spPr>
              <a:xfrm>
                <a:off x="1364776" y="2620370"/>
                <a:ext cx="1310185" cy="5868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70	</a:t>
                </a:r>
                <a:endParaRPr lang="am-ET" dirty="0"/>
              </a:p>
            </p:txBody>
          </p:sp>
          <p:cxnSp>
            <p:nvCxnSpPr>
              <p:cNvPr id="114" name="Straight Connector 113"/>
              <p:cNvCxnSpPr/>
              <p:nvPr/>
            </p:nvCxnSpPr>
            <p:spPr>
              <a:xfrm>
                <a:off x="2292824" y="2630880"/>
                <a:ext cx="0" cy="548640"/>
              </a:xfrm>
              <a:prstGeom prst="line">
                <a:avLst/>
              </a:prstGeom>
              <a:ln w="28575">
                <a:solidFill>
                  <a:srgbClr val="40619D"/>
                </a:solidFill>
              </a:ln>
            </p:spPr>
            <p:style>
              <a:lnRef idx="1">
                <a:schemeClr val="accent1"/>
              </a:lnRef>
              <a:fillRef idx="0">
                <a:schemeClr val="accent1"/>
              </a:fillRef>
              <a:effectRef idx="0">
                <a:schemeClr val="accent1"/>
              </a:effectRef>
              <a:fontRef idx="minor">
                <a:schemeClr val="tx1"/>
              </a:fontRef>
            </p:style>
          </p:cxnSp>
        </p:grpSp>
        <p:cxnSp>
          <p:nvCxnSpPr>
            <p:cNvPr id="100" name="Straight Arrow Connector 99"/>
            <p:cNvCxnSpPr>
              <a:endCxn id="115" idx="1"/>
            </p:cNvCxnSpPr>
            <p:nvPr/>
          </p:nvCxnSpPr>
          <p:spPr>
            <a:xfrm>
              <a:off x="4258669" y="2905200"/>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cxnSp>
          <p:nvCxnSpPr>
            <p:cNvPr id="101" name="Straight Arrow Connector 100"/>
            <p:cNvCxnSpPr/>
            <p:nvPr/>
          </p:nvCxnSpPr>
          <p:spPr>
            <a:xfrm>
              <a:off x="6102255" y="2911189"/>
              <a:ext cx="698881"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grpSp>
          <p:nvGrpSpPr>
            <p:cNvPr id="103" name="Group 102"/>
            <p:cNvGrpSpPr/>
            <p:nvPr/>
          </p:nvGrpSpPr>
          <p:grpSpPr>
            <a:xfrm>
              <a:off x="7952684" y="2938816"/>
              <a:ext cx="820981" cy="293514"/>
              <a:chOff x="7952684" y="2938816"/>
              <a:chExt cx="820981" cy="293514"/>
            </a:xfrm>
          </p:grpSpPr>
          <p:cxnSp>
            <p:nvCxnSpPr>
              <p:cNvPr id="106" name="Straight Arrow Connector 105"/>
              <p:cNvCxnSpPr/>
              <p:nvPr/>
            </p:nvCxnSpPr>
            <p:spPr>
              <a:xfrm>
                <a:off x="7952684" y="2938816"/>
                <a:ext cx="640080" cy="0"/>
              </a:xfrm>
              <a:prstGeom prst="straightConnector1">
                <a:avLst/>
              </a:prstGeom>
              <a:ln w="19050">
                <a:solidFill>
                  <a:srgbClr val="40619D"/>
                </a:solidFill>
                <a:headEnd type="oval" w="med" len="med"/>
                <a:tailEnd type="none" w="med" len="med"/>
              </a:ln>
            </p:spPr>
            <p:style>
              <a:lnRef idx="1">
                <a:schemeClr val="dk1"/>
              </a:lnRef>
              <a:fillRef idx="0">
                <a:schemeClr val="dk1"/>
              </a:fillRef>
              <a:effectRef idx="0">
                <a:schemeClr val="dk1"/>
              </a:effectRef>
              <a:fontRef idx="minor">
                <a:schemeClr val="tx1"/>
              </a:fontRef>
            </p:style>
          </p:cxnSp>
          <p:cxnSp>
            <p:nvCxnSpPr>
              <p:cNvPr id="107" name="Straight Arrow Connector 106"/>
              <p:cNvCxnSpPr/>
              <p:nvPr/>
            </p:nvCxnSpPr>
            <p:spPr>
              <a:xfrm rot="16200000">
                <a:off x="8499345" y="3030256"/>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8" name="Straight Arrow Connector 107"/>
              <p:cNvCxnSpPr/>
              <p:nvPr/>
            </p:nvCxnSpPr>
            <p:spPr>
              <a:xfrm>
                <a:off x="8407905" y="3127805"/>
                <a:ext cx="36576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Arrow Connector 108"/>
              <p:cNvCxnSpPr/>
              <p:nvPr/>
            </p:nvCxnSpPr>
            <p:spPr>
              <a:xfrm>
                <a:off x="8453625" y="3179210"/>
                <a:ext cx="27432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Arrow Connector 109"/>
              <p:cNvCxnSpPr/>
              <p:nvPr/>
            </p:nvCxnSpPr>
            <p:spPr>
              <a:xfrm>
                <a:off x="8499345" y="3232330"/>
                <a:ext cx="182880" cy="0"/>
              </a:xfrm>
              <a:prstGeom prst="straightConnector1">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121" name="TextBox 120"/>
          <p:cNvSpPr txBox="1"/>
          <p:nvPr/>
        </p:nvSpPr>
        <p:spPr>
          <a:xfrm>
            <a:off x="1899249" y="5016604"/>
            <a:ext cx="614271" cy="307777"/>
          </a:xfrm>
          <a:prstGeom prst="rect">
            <a:avLst/>
          </a:prstGeom>
          <a:noFill/>
        </p:spPr>
        <p:txBody>
          <a:bodyPr wrap="none" rtlCol="0">
            <a:spAutoFit/>
          </a:bodyPr>
          <a:lstStyle/>
          <a:p>
            <a:r>
              <a:rPr lang="en-US" sz="1400" dirty="0" smtClean="0">
                <a:solidFill>
                  <a:srgbClr val="40619D"/>
                </a:solidFill>
                <a:latin typeface="Adobe Heiti Std R" panose="020B0400000000000000" pitchFamily="34" charset="-128"/>
                <a:ea typeface="Adobe Heiti Std R" panose="020B0400000000000000" pitchFamily="34" charset="-128"/>
              </a:rPr>
              <a:t>Head</a:t>
            </a:r>
            <a:endParaRPr lang="am-ET" sz="1400" dirty="0">
              <a:solidFill>
                <a:srgbClr val="40619D"/>
              </a:solidFill>
              <a:ea typeface="Adobe Heiti Std R" panose="020B0400000000000000" pitchFamily="34" charset="-128"/>
            </a:endParaRPr>
          </a:p>
        </p:txBody>
      </p:sp>
      <p:cxnSp>
        <p:nvCxnSpPr>
          <p:cNvPr id="123" name="Straight Arrow Connector 122"/>
          <p:cNvCxnSpPr/>
          <p:nvPr/>
        </p:nvCxnSpPr>
        <p:spPr>
          <a:xfrm>
            <a:off x="2039716" y="5401144"/>
            <a:ext cx="640080" cy="0"/>
          </a:xfrm>
          <a:prstGeom prst="straightConnector1">
            <a:avLst/>
          </a:prstGeom>
          <a:ln w="19050">
            <a:solidFill>
              <a:srgbClr val="40619D"/>
            </a:solidFill>
            <a:headEnd type="oval" w="med" len="med"/>
            <a:tailEnd type="triangle" w="med" len="med"/>
          </a:ln>
        </p:spPr>
        <p:style>
          <a:lnRef idx="1">
            <a:schemeClr val="dk1"/>
          </a:lnRef>
          <a:fillRef idx="0">
            <a:schemeClr val="dk1"/>
          </a:fillRef>
          <a:effectRef idx="0">
            <a:schemeClr val="dk1"/>
          </a:effectRef>
          <a:fontRef idx="minor">
            <a:schemeClr val="tx1"/>
          </a:fontRef>
        </p:style>
      </p:cxnSp>
      <p:sp>
        <p:nvSpPr>
          <p:cNvPr id="104" name="Multiply 103"/>
          <p:cNvSpPr/>
          <p:nvPr/>
        </p:nvSpPr>
        <p:spPr>
          <a:xfrm>
            <a:off x="7689045" y="3307897"/>
            <a:ext cx="433368" cy="510541"/>
          </a:xfrm>
          <a:prstGeom prst="mathMultiply">
            <a:avLst/>
          </a:prstGeom>
          <a:solidFill>
            <a:srgbClr val="FF0000"/>
          </a:solid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am-ET" sz="1600"/>
          </a:p>
        </p:txBody>
      </p:sp>
      <p:sp>
        <p:nvSpPr>
          <p:cNvPr id="105" name="Left Bracket 104"/>
          <p:cNvSpPr/>
          <p:nvPr/>
        </p:nvSpPr>
        <p:spPr>
          <a:xfrm rot="5400000">
            <a:off x="8514320" y="3489464"/>
            <a:ext cx="465950" cy="1693946"/>
          </a:xfrm>
          <a:prstGeom prst="leftBracket">
            <a:avLst/>
          </a:prstGeom>
          <a:ln w="19050">
            <a:solidFill>
              <a:srgbClr val="40619D"/>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am-ET"/>
          </a:p>
        </p:txBody>
      </p:sp>
    </p:spTree>
    <p:extLst>
      <p:ext uri="{BB962C8B-B14F-4D97-AF65-F5344CB8AC3E}">
        <p14:creationId xmlns:p14="http://schemas.microsoft.com/office/powerpoint/2010/main" val="6377920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operation in linked list</a:t>
            </a:r>
            <a:endParaRPr lang="am-ET"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33</a:t>
            </a:fld>
            <a:endParaRPr lang="en-US" dirty="0"/>
          </a:p>
        </p:txBody>
      </p:sp>
      <p:sp>
        <p:nvSpPr>
          <p:cNvPr id="6" name="Rectangle 5"/>
          <p:cNvSpPr/>
          <p:nvPr/>
        </p:nvSpPr>
        <p:spPr>
          <a:xfrm>
            <a:off x="774032" y="2818220"/>
            <a:ext cx="3400926" cy="3000821"/>
          </a:xfrm>
          <a:prstGeom prst="rect">
            <a:avLst/>
          </a:prstGeom>
        </p:spPr>
        <p:txBody>
          <a:bodyPr wrap="square">
            <a:spAutoFit/>
          </a:bodyPr>
          <a:lstStyle/>
          <a:p>
            <a:pPr>
              <a:lnSpc>
                <a:spcPct val="150000"/>
              </a:lnSpc>
            </a:pPr>
            <a:r>
              <a:rPr lang="en-US" dirty="0" smtClean="0"/>
              <a:t>SEARCH</a:t>
            </a:r>
            <a:r>
              <a:rPr lang="am-ET" dirty="0" smtClean="0"/>
              <a:t>-LIST(head</a:t>
            </a:r>
            <a:r>
              <a:rPr lang="en-US" dirty="0" smtClean="0"/>
              <a:t>, key</a:t>
            </a:r>
            <a:r>
              <a:rPr lang="am-ET" dirty="0" smtClean="0"/>
              <a:t>)</a:t>
            </a:r>
            <a:endParaRPr lang="am-ET" dirty="0"/>
          </a:p>
          <a:p>
            <a:pPr>
              <a:lnSpc>
                <a:spcPct val="150000"/>
              </a:lnSpc>
            </a:pPr>
            <a:r>
              <a:rPr lang="am-ET" dirty="0"/>
              <a:t>1 cur ← head</a:t>
            </a:r>
          </a:p>
          <a:p>
            <a:pPr>
              <a:lnSpc>
                <a:spcPct val="150000"/>
              </a:lnSpc>
            </a:pPr>
            <a:r>
              <a:rPr lang="am-ET" dirty="0"/>
              <a:t>2 while cur != Null</a:t>
            </a:r>
          </a:p>
          <a:p>
            <a:pPr marL="342900" indent="-342900">
              <a:lnSpc>
                <a:spcPct val="150000"/>
              </a:lnSpc>
              <a:buAutoNum type="arabicPlain" startAt="3"/>
            </a:pPr>
            <a:r>
              <a:rPr lang="am-ET" dirty="0" smtClean="0"/>
              <a:t>do </a:t>
            </a:r>
            <a:r>
              <a:rPr lang="en-US" dirty="0" smtClean="0"/>
              <a:t>	if</a:t>
            </a:r>
            <a:r>
              <a:rPr lang="am-ET" dirty="0" smtClean="0"/>
              <a:t> cur.data</a:t>
            </a:r>
            <a:r>
              <a:rPr lang="en-US" dirty="0" smtClean="0"/>
              <a:t> = key</a:t>
            </a:r>
          </a:p>
          <a:p>
            <a:pPr>
              <a:lnSpc>
                <a:spcPct val="150000"/>
              </a:lnSpc>
            </a:pPr>
            <a:r>
              <a:rPr lang="en-US" dirty="0" smtClean="0"/>
              <a:t>4     			return cur  </a:t>
            </a:r>
            <a:endParaRPr lang="am-ET" dirty="0"/>
          </a:p>
          <a:p>
            <a:pPr marL="342900" indent="-342900">
              <a:lnSpc>
                <a:spcPct val="150000"/>
              </a:lnSpc>
              <a:buAutoNum type="arabicPlain" startAt="5"/>
            </a:pPr>
            <a:r>
              <a:rPr lang="en-US" dirty="0" smtClean="0"/>
              <a:t>         </a:t>
            </a:r>
            <a:r>
              <a:rPr lang="am-ET" dirty="0" smtClean="0"/>
              <a:t>cur </a:t>
            </a:r>
            <a:r>
              <a:rPr lang="am-ET" dirty="0"/>
              <a:t>← </a:t>
            </a:r>
            <a:r>
              <a:rPr lang="am-ET" dirty="0" smtClean="0"/>
              <a:t>cur.next</a:t>
            </a:r>
            <a:endParaRPr lang="en-US" dirty="0" smtClean="0"/>
          </a:p>
          <a:p>
            <a:pPr marL="342900" indent="-342900">
              <a:lnSpc>
                <a:spcPct val="150000"/>
              </a:lnSpc>
              <a:buAutoNum type="arabicPlain" startAt="5"/>
            </a:pPr>
            <a:r>
              <a:rPr lang="en-US" dirty="0" smtClean="0"/>
              <a:t>Return null</a:t>
            </a:r>
            <a:endParaRPr lang="am-ET" dirty="0"/>
          </a:p>
        </p:txBody>
      </p:sp>
      <p:sp>
        <p:nvSpPr>
          <p:cNvPr id="7" name="Rectangle 6"/>
          <p:cNvSpPr/>
          <p:nvPr/>
        </p:nvSpPr>
        <p:spPr>
          <a:xfrm>
            <a:off x="5514808" y="2635124"/>
            <a:ext cx="6096000" cy="3367012"/>
          </a:xfrm>
          <a:prstGeom prst="rect">
            <a:avLst/>
          </a:prstGeom>
        </p:spPr>
        <p:txBody>
          <a:bodyPr>
            <a:spAutoFit/>
          </a:bodyPr>
          <a:lstStyle/>
          <a:p>
            <a:pPr>
              <a:lnSpc>
                <a:spcPct val="150000"/>
              </a:lnSpc>
            </a:pPr>
            <a:r>
              <a:rPr lang="en-US" dirty="0" err="1"/>
              <a:t>struct</a:t>
            </a:r>
            <a:r>
              <a:rPr lang="en-US" dirty="0"/>
              <a:t> Node *</a:t>
            </a:r>
            <a:r>
              <a:rPr lang="en-US" dirty="0" err="1"/>
              <a:t>searchNode</a:t>
            </a:r>
            <a:r>
              <a:rPr lang="en-US" dirty="0"/>
              <a:t>(</a:t>
            </a:r>
            <a:r>
              <a:rPr lang="en-US" dirty="0" err="1"/>
              <a:t>struct</a:t>
            </a:r>
            <a:r>
              <a:rPr lang="en-US" dirty="0"/>
              <a:t> Node *head, </a:t>
            </a:r>
            <a:r>
              <a:rPr lang="en-US" dirty="0" err="1"/>
              <a:t>int</a:t>
            </a:r>
            <a:r>
              <a:rPr lang="en-US" dirty="0"/>
              <a:t> n) {</a:t>
            </a:r>
          </a:p>
          <a:p>
            <a:pPr>
              <a:lnSpc>
                <a:spcPct val="150000"/>
              </a:lnSpc>
            </a:pPr>
            <a:r>
              <a:rPr lang="en-US" dirty="0"/>
              <a:t>	Node *cur = head;</a:t>
            </a:r>
          </a:p>
          <a:p>
            <a:pPr>
              <a:lnSpc>
                <a:spcPct val="150000"/>
              </a:lnSpc>
            </a:pPr>
            <a:r>
              <a:rPr lang="en-US" dirty="0"/>
              <a:t>	while(cur) {</a:t>
            </a:r>
          </a:p>
          <a:p>
            <a:pPr>
              <a:lnSpc>
                <a:spcPct val="150000"/>
              </a:lnSpc>
            </a:pPr>
            <a:r>
              <a:rPr lang="en-US" dirty="0"/>
              <a:t>		if(cur-&gt;data == n) return cur;</a:t>
            </a:r>
          </a:p>
          <a:p>
            <a:pPr>
              <a:lnSpc>
                <a:spcPct val="150000"/>
              </a:lnSpc>
            </a:pPr>
            <a:r>
              <a:rPr lang="en-US" dirty="0"/>
              <a:t>		cur = cur-&gt;next;</a:t>
            </a:r>
          </a:p>
          <a:p>
            <a:pPr>
              <a:lnSpc>
                <a:spcPct val="150000"/>
              </a:lnSpc>
            </a:pPr>
            <a:r>
              <a:rPr lang="en-US" dirty="0"/>
              <a:t>	}</a:t>
            </a:r>
          </a:p>
          <a:p>
            <a:pPr>
              <a:lnSpc>
                <a:spcPct val="150000"/>
              </a:lnSpc>
            </a:pPr>
            <a:r>
              <a:rPr lang="en-US" dirty="0"/>
              <a:t>	return null;</a:t>
            </a:r>
          </a:p>
          <a:p>
            <a:pPr>
              <a:lnSpc>
                <a:spcPct val="150000"/>
              </a:lnSpc>
            </a:pPr>
            <a:r>
              <a:rPr lang="en-US" dirty="0"/>
              <a:t>}</a:t>
            </a:r>
            <a:endParaRPr lang="am-ET" dirty="0"/>
          </a:p>
        </p:txBody>
      </p:sp>
      <p:cxnSp>
        <p:nvCxnSpPr>
          <p:cNvPr id="8" name="Straight Connector 7"/>
          <p:cNvCxnSpPr/>
          <p:nvPr/>
        </p:nvCxnSpPr>
        <p:spPr>
          <a:xfrm>
            <a:off x="5032355" y="2076459"/>
            <a:ext cx="0" cy="405791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12058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linked list over array</a:t>
            </a:r>
            <a:endParaRPr lang="am-ET" dirty="0"/>
          </a:p>
        </p:txBody>
      </p:sp>
      <p:sp>
        <p:nvSpPr>
          <p:cNvPr id="3" name="Content Placeholder 2"/>
          <p:cNvSpPr>
            <a:spLocks noGrp="1"/>
          </p:cNvSpPr>
          <p:nvPr>
            <p:ph idx="1"/>
          </p:nvPr>
        </p:nvSpPr>
        <p:spPr/>
        <p:txBody>
          <a:bodyPr>
            <a:normAutofit/>
          </a:bodyPr>
          <a:lstStyle/>
          <a:p>
            <a:pPr marL="0" indent="0">
              <a:buNone/>
            </a:pPr>
            <a:r>
              <a:rPr lang="en-US" sz="2400" dirty="0" smtClean="0"/>
              <a:t>Advantages</a:t>
            </a:r>
          </a:p>
          <a:p>
            <a:r>
              <a:rPr lang="en-US" dirty="0" smtClean="0"/>
              <a:t>1</a:t>
            </a:r>
            <a:r>
              <a:rPr lang="en-US" dirty="0"/>
              <a:t>) Dynamic size</a:t>
            </a:r>
          </a:p>
          <a:p>
            <a:r>
              <a:rPr lang="en-US" dirty="0"/>
              <a:t>2) Ease of </a:t>
            </a:r>
            <a:r>
              <a:rPr lang="en-US" dirty="0" smtClean="0"/>
              <a:t>insertion/deletion</a:t>
            </a:r>
            <a:endParaRPr lang="en-US" dirty="0"/>
          </a:p>
          <a:p>
            <a:pPr marL="0" indent="0">
              <a:buNone/>
            </a:pPr>
            <a:r>
              <a:rPr lang="en-US" sz="2400" dirty="0"/>
              <a:t>Drawbacks</a:t>
            </a:r>
            <a:r>
              <a:rPr lang="en-US" dirty="0"/>
              <a:t>:</a:t>
            </a:r>
          </a:p>
          <a:p>
            <a:r>
              <a:rPr lang="en-US" dirty="0"/>
              <a:t>1) Random access is not allowed. We have to access elements sequentially starting from the first node</a:t>
            </a:r>
            <a:r>
              <a:rPr lang="en-US" dirty="0" smtClean="0"/>
              <a:t>.</a:t>
            </a:r>
            <a:endParaRPr lang="en-US" dirty="0"/>
          </a:p>
          <a:p>
            <a:r>
              <a:rPr lang="en-US" dirty="0"/>
              <a:t>2) Extra memory space for a pointer is required with each element of the list.</a:t>
            </a:r>
          </a:p>
          <a:p>
            <a:r>
              <a:rPr lang="en-US" dirty="0"/>
              <a:t>3) Not cache friendly. Since array elements are contiguous locations, there is locality of reference which is not there in case of linked lists.</a:t>
            </a:r>
            <a:endParaRPr lang="am-ET"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34</a:t>
            </a:fld>
            <a:endParaRPr lang="en-US" dirty="0"/>
          </a:p>
        </p:txBody>
      </p:sp>
    </p:spTree>
    <p:extLst>
      <p:ext uri="{BB962C8B-B14F-4D97-AF65-F5344CB8AC3E}">
        <p14:creationId xmlns:p14="http://schemas.microsoft.com/office/powerpoint/2010/main" val="29132834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Sequential and Linked Organizations</a:t>
            </a:r>
            <a:endParaRPr lang="am-ET" dirty="0"/>
          </a:p>
        </p:txBody>
      </p:sp>
      <p:sp>
        <p:nvSpPr>
          <p:cNvPr id="3" name="Content Placeholder 2"/>
          <p:cNvSpPr>
            <a:spLocks noGrp="1"/>
          </p:cNvSpPr>
          <p:nvPr>
            <p:ph idx="1"/>
          </p:nvPr>
        </p:nvSpPr>
        <p:spPr/>
        <p:txBody>
          <a:bodyPr>
            <a:normAutofit fontScale="92500" lnSpcReduction="20000"/>
          </a:bodyPr>
          <a:lstStyle/>
          <a:p>
            <a:pPr marL="0" indent="0">
              <a:lnSpc>
                <a:spcPct val="150000"/>
              </a:lnSpc>
              <a:buNone/>
            </a:pPr>
            <a:r>
              <a:rPr lang="en-US" b="1" dirty="0"/>
              <a:t>Sequential organization </a:t>
            </a:r>
            <a:r>
              <a:rPr lang="en-US" dirty="0"/>
              <a:t>The features of this organization are the following:</a:t>
            </a:r>
            <a:endParaRPr lang="en-US" dirty="0" smtClean="0"/>
          </a:p>
          <a:p>
            <a:pPr marL="342900" indent="-342900">
              <a:lnSpc>
                <a:spcPct val="150000"/>
              </a:lnSpc>
              <a:buFont typeface="+mj-lt"/>
              <a:buAutoNum type="arabicPeriod"/>
            </a:pPr>
            <a:r>
              <a:rPr lang="en-US" dirty="0" smtClean="0"/>
              <a:t>Successive </a:t>
            </a:r>
            <a:r>
              <a:rPr lang="en-US" dirty="0"/>
              <a:t>elements of a list are stored a </a:t>
            </a:r>
            <a:r>
              <a:rPr lang="en-US" b="1" dirty="0"/>
              <a:t>fixed distance </a:t>
            </a:r>
            <a:r>
              <a:rPr lang="en-US" b="1" dirty="0" smtClean="0"/>
              <a:t>apart</a:t>
            </a:r>
            <a:r>
              <a:rPr lang="en-US" dirty="0" smtClean="0"/>
              <a:t>.</a:t>
            </a:r>
          </a:p>
          <a:p>
            <a:pPr marL="342900" indent="-342900">
              <a:lnSpc>
                <a:spcPct val="150000"/>
              </a:lnSpc>
              <a:buFont typeface="+mj-lt"/>
              <a:buAutoNum type="arabicPeriod"/>
            </a:pPr>
            <a:r>
              <a:rPr lang="en-US" dirty="0" smtClean="0"/>
              <a:t>It </a:t>
            </a:r>
            <a:r>
              <a:rPr lang="en-US" dirty="0"/>
              <a:t>provides </a:t>
            </a:r>
            <a:r>
              <a:rPr lang="en-US" b="1" i="1" dirty="0"/>
              <a:t>static allocation</a:t>
            </a:r>
            <a:r>
              <a:rPr lang="en-US" dirty="0"/>
              <a:t>, which means, the space allocation done by a </a:t>
            </a:r>
            <a:r>
              <a:rPr lang="en-US" dirty="0" smtClean="0"/>
              <a:t>compiler once </a:t>
            </a:r>
            <a:r>
              <a:rPr lang="en-US" dirty="0"/>
              <a:t>cannot be changed during execution, and the size has to be known in </a:t>
            </a:r>
            <a:r>
              <a:rPr lang="en-US" dirty="0" smtClean="0"/>
              <a:t>advance.</a:t>
            </a:r>
          </a:p>
          <a:p>
            <a:pPr marL="342900" indent="-342900">
              <a:lnSpc>
                <a:spcPct val="150000"/>
              </a:lnSpc>
              <a:buFont typeface="+mj-lt"/>
              <a:buAutoNum type="arabicPeriod"/>
            </a:pPr>
            <a:r>
              <a:rPr lang="en-US" dirty="0" smtClean="0"/>
              <a:t>As </a:t>
            </a:r>
            <a:r>
              <a:rPr lang="en-US" dirty="0"/>
              <a:t>individual objects are stored a fixed distance apart, we can </a:t>
            </a:r>
            <a:r>
              <a:rPr lang="en-US" b="1" dirty="0"/>
              <a:t>access</a:t>
            </a:r>
            <a:r>
              <a:rPr lang="en-US" dirty="0"/>
              <a:t> any </a:t>
            </a:r>
            <a:r>
              <a:rPr lang="en-US" dirty="0" smtClean="0"/>
              <a:t>element randomly.</a:t>
            </a:r>
          </a:p>
          <a:p>
            <a:pPr marL="342900" indent="-342900">
              <a:lnSpc>
                <a:spcPct val="150000"/>
              </a:lnSpc>
              <a:buFont typeface="+mj-lt"/>
              <a:buAutoNum type="arabicPeriod"/>
            </a:pPr>
            <a:r>
              <a:rPr lang="en-US" dirty="0" smtClean="0"/>
              <a:t>Insertion </a:t>
            </a:r>
            <a:r>
              <a:rPr lang="en-US" dirty="0"/>
              <a:t>and deletion of objects in between the list require </a:t>
            </a:r>
            <a:r>
              <a:rPr lang="en-US" b="1" dirty="0"/>
              <a:t>a lot of data </a:t>
            </a:r>
            <a:r>
              <a:rPr lang="en-US" b="1" dirty="0" smtClean="0"/>
              <a:t>movement</a:t>
            </a:r>
            <a:r>
              <a:rPr lang="en-US" dirty="0" smtClean="0"/>
              <a:t>.</a:t>
            </a:r>
          </a:p>
          <a:p>
            <a:pPr marL="342900" indent="-342900">
              <a:lnSpc>
                <a:spcPct val="150000"/>
              </a:lnSpc>
              <a:buFont typeface="+mj-lt"/>
              <a:buAutoNum type="arabicPeriod"/>
            </a:pPr>
            <a:r>
              <a:rPr lang="en-US" dirty="0" smtClean="0"/>
              <a:t>It </a:t>
            </a:r>
            <a:r>
              <a:rPr lang="en-US" dirty="0"/>
              <a:t>is </a:t>
            </a:r>
            <a:r>
              <a:rPr lang="en-US" b="1" dirty="0"/>
              <a:t>space inefficient </a:t>
            </a:r>
            <a:r>
              <a:rPr lang="en-US" dirty="0"/>
              <a:t>for large objects with frequent insertions and </a:t>
            </a:r>
            <a:r>
              <a:rPr lang="en-US" dirty="0" smtClean="0"/>
              <a:t>deletions.</a:t>
            </a:r>
          </a:p>
          <a:p>
            <a:pPr marL="342900" indent="-342900">
              <a:lnSpc>
                <a:spcPct val="150000"/>
              </a:lnSpc>
              <a:buFont typeface="+mj-lt"/>
              <a:buAutoNum type="arabicPeriod"/>
            </a:pPr>
            <a:r>
              <a:rPr lang="en-US" dirty="0" smtClean="0"/>
              <a:t>An </a:t>
            </a:r>
            <a:r>
              <a:rPr lang="en-US" dirty="0"/>
              <a:t>element need </a:t>
            </a:r>
            <a:r>
              <a:rPr lang="en-US" b="1" dirty="0"/>
              <a:t>not</a:t>
            </a:r>
            <a:r>
              <a:rPr lang="en-US" dirty="0"/>
              <a:t> know/store and keep the address of its successive element.</a:t>
            </a:r>
          </a:p>
          <a:p>
            <a:pPr>
              <a:lnSpc>
                <a:spcPct val="150000"/>
              </a:lnSpc>
            </a:pPr>
            <a:endParaRPr lang="am-ET"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35</a:t>
            </a:fld>
            <a:endParaRPr lang="en-US" dirty="0"/>
          </a:p>
        </p:txBody>
      </p:sp>
    </p:spTree>
    <p:extLst>
      <p:ext uri="{BB962C8B-B14F-4D97-AF65-F5344CB8AC3E}">
        <p14:creationId xmlns:p14="http://schemas.microsoft.com/office/powerpoint/2010/main" val="33830407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Sequential and Linked Organizations</a:t>
            </a:r>
            <a:endParaRPr lang="am-ET" dirty="0"/>
          </a:p>
        </p:txBody>
      </p:sp>
      <p:sp>
        <p:nvSpPr>
          <p:cNvPr id="3" name="Content Placeholder 2"/>
          <p:cNvSpPr>
            <a:spLocks noGrp="1"/>
          </p:cNvSpPr>
          <p:nvPr>
            <p:ph idx="1"/>
          </p:nvPr>
        </p:nvSpPr>
        <p:spPr>
          <a:xfrm>
            <a:off x="581192" y="1715956"/>
            <a:ext cx="11029615" cy="4462775"/>
          </a:xfrm>
        </p:spPr>
        <p:txBody>
          <a:bodyPr>
            <a:normAutofit fontScale="92500" lnSpcReduction="10000"/>
          </a:bodyPr>
          <a:lstStyle/>
          <a:p>
            <a:pPr marL="0" indent="0">
              <a:lnSpc>
                <a:spcPct val="150000"/>
              </a:lnSpc>
              <a:buNone/>
            </a:pPr>
            <a:r>
              <a:rPr lang="en-US" b="1" dirty="0"/>
              <a:t>Linked organization</a:t>
            </a:r>
            <a:r>
              <a:rPr lang="en-US" dirty="0"/>
              <a:t> The features of this organization include the following:</a:t>
            </a:r>
            <a:endParaRPr lang="en-US" dirty="0" smtClean="0"/>
          </a:p>
          <a:p>
            <a:pPr marL="342900" indent="-342900">
              <a:buFont typeface="+mj-lt"/>
              <a:buAutoNum type="arabicPeriod"/>
            </a:pPr>
            <a:r>
              <a:rPr lang="en-US" dirty="0" smtClean="0"/>
              <a:t>Elements </a:t>
            </a:r>
            <a:r>
              <a:rPr lang="en-US" dirty="0"/>
              <a:t>can be placed </a:t>
            </a:r>
            <a:r>
              <a:rPr lang="en-US" b="1" dirty="0"/>
              <a:t>anywhere</a:t>
            </a:r>
            <a:r>
              <a:rPr lang="en-US" dirty="0"/>
              <a:t> in the memory.</a:t>
            </a:r>
          </a:p>
          <a:p>
            <a:pPr marL="342900" indent="-342900">
              <a:buFont typeface="+mj-lt"/>
              <a:buAutoNum type="arabicPeriod"/>
            </a:pPr>
            <a:r>
              <a:rPr lang="en-US" b="1" dirty="0" smtClean="0"/>
              <a:t>Dynamic </a:t>
            </a:r>
            <a:r>
              <a:rPr lang="en-US" b="1" dirty="0"/>
              <a:t>allocation</a:t>
            </a:r>
            <a:r>
              <a:rPr lang="en-US" dirty="0"/>
              <a:t> (size need not be known in advance), that is, space allocation </a:t>
            </a:r>
            <a:r>
              <a:rPr lang="en-US" dirty="0" smtClean="0"/>
              <a:t>as per </a:t>
            </a:r>
            <a:r>
              <a:rPr lang="en-US" dirty="0"/>
              <a:t>need can be done during execution.</a:t>
            </a:r>
          </a:p>
          <a:p>
            <a:pPr marL="342900" indent="-342900">
              <a:buFont typeface="+mj-lt"/>
              <a:buAutoNum type="arabicPeriod"/>
            </a:pPr>
            <a:r>
              <a:rPr lang="en-US" dirty="0" smtClean="0"/>
              <a:t>As </a:t>
            </a:r>
            <a:r>
              <a:rPr lang="en-US" dirty="0"/>
              <a:t>objects are not placed in consecutive locations at a fixed distance apart, </a:t>
            </a:r>
            <a:r>
              <a:rPr lang="en-US" b="1" dirty="0" smtClean="0"/>
              <a:t>random access </a:t>
            </a:r>
            <a:r>
              <a:rPr lang="en-US" b="1" dirty="0"/>
              <a:t>to elements is not possible.</a:t>
            </a:r>
          </a:p>
          <a:p>
            <a:pPr marL="342900" indent="-342900">
              <a:buFont typeface="+mj-lt"/>
              <a:buAutoNum type="arabicPeriod"/>
            </a:pPr>
            <a:r>
              <a:rPr lang="en-US" dirty="0" smtClean="0"/>
              <a:t>Insertion </a:t>
            </a:r>
            <a:r>
              <a:rPr lang="en-US" dirty="0"/>
              <a:t>and deletion of objects </a:t>
            </a:r>
            <a:r>
              <a:rPr lang="en-US" b="1" dirty="0"/>
              <a:t>do not require any data shifting.</a:t>
            </a:r>
          </a:p>
          <a:p>
            <a:pPr marL="342900" indent="-342900">
              <a:buFont typeface="+mj-lt"/>
              <a:buAutoNum type="arabicPeriod"/>
            </a:pPr>
            <a:r>
              <a:rPr lang="en-US" dirty="0" smtClean="0"/>
              <a:t>It </a:t>
            </a:r>
            <a:r>
              <a:rPr lang="en-US" dirty="0"/>
              <a:t>is </a:t>
            </a:r>
            <a:r>
              <a:rPr lang="en-US" b="1" dirty="0"/>
              <a:t>space efficient</a:t>
            </a:r>
            <a:r>
              <a:rPr lang="en-US" dirty="0"/>
              <a:t> for large objects with frequent insertions and deletions.</a:t>
            </a:r>
          </a:p>
          <a:p>
            <a:pPr marL="342900" indent="-342900">
              <a:buFont typeface="+mj-lt"/>
              <a:buAutoNum type="arabicPeriod"/>
            </a:pPr>
            <a:r>
              <a:rPr lang="en-US" dirty="0" smtClean="0"/>
              <a:t>Each </a:t>
            </a:r>
            <a:r>
              <a:rPr lang="en-US" dirty="0"/>
              <a:t>element in general is a collection of data and a link. </a:t>
            </a:r>
            <a:r>
              <a:rPr lang="en-US" b="1" dirty="0"/>
              <a:t>At least one link field is a must</a:t>
            </a:r>
            <a:r>
              <a:rPr lang="en-US" dirty="0"/>
              <a:t>.</a:t>
            </a:r>
          </a:p>
          <a:p>
            <a:pPr marL="342900" indent="-342900">
              <a:buFont typeface="+mj-lt"/>
              <a:buAutoNum type="arabicPeriod"/>
            </a:pPr>
            <a:r>
              <a:rPr lang="en-US" dirty="0" smtClean="0"/>
              <a:t>Every </a:t>
            </a:r>
            <a:r>
              <a:rPr lang="en-US" dirty="0"/>
              <a:t>element </a:t>
            </a:r>
            <a:r>
              <a:rPr lang="en-US" b="1" dirty="0"/>
              <a:t>keeps the address of its successor </a:t>
            </a:r>
            <a:r>
              <a:rPr lang="en-US" dirty="0"/>
              <a:t>element in a link field.</a:t>
            </a:r>
          </a:p>
          <a:p>
            <a:pPr marL="342900" indent="-342900">
              <a:buFont typeface="+mj-lt"/>
              <a:buAutoNum type="arabicPeriod"/>
            </a:pPr>
            <a:r>
              <a:rPr lang="en-US" dirty="0" smtClean="0"/>
              <a:t>The </a:t>
            </a:r>
            <a:r>
              <a:rPr lang="en-US" dirty="0"/>
              <a:t>only burden is that we need </a:t>
            </a:r>
            <a:r>
              <a:rPr lang="en-US" b="1" dirty="0"/>
              <a:t>additional space </a:t>
            </a:r>
            <a:r>
              <a:rPr lang="en-US" dirty="0"/>
              <a:t>for the </a:t>
            </a:r>
            <a:r>
              <a:rPr lang="en-US" b="1" i="1" dirty="0"/>
              <a:t>link</a:t>
            </a:r>
            <a:r>
              <a:rPr lang="en-US" dirty="0"/>
              <a:t> field for each element</a:t>
            </a:r>
            <a:r>
              <a:rPr lang="en-US" dirty="0" smtClean="0"/>
              <a:t>. However</a:t>
            </a:r>
            <a:r>
              <a:rPr lang="en-US" dirty="0"/>
              <a:t>, additional space is not a severe penalty when large objects are to be stored.</a:t>
            </a:r>
          </a:p>
          <a:p>
            <a:pPr marL="342900" indent="-342900">
              <a:buFont typeface="+mj-lt"/>
              <a:buAutoNum type="arabicPeriod"/>
            </a:pPr>
            <a:r>
              <a:rPr lang="en-US" dirty="0" smtClean="0"/>
              <a:t>Linked </a:t>
            </a:r>
            <a:r>
              <a:rPr lang="en-US" dirty="0"/>
              <a:t>organization needs the use of </a:t>
            </a:r>
            <a:r>
              <a:rPr lang="en-US" b="1" dirty="0"/>
              <a:t>pointers and dynamic memory allocation.</a:t>
            </a:r>
            <a:endParaRPr lang="am-ET" b="1" dirty="0"/>
          </a:p>
        </p:txBody>
      </p:sp>
      <p:sp>
        <p:nvSpPr>
          <p:cNvPr id="4" name="Footer Placeholder 3"/>
          <p:cNvSpPr>
            <a:spLocks noGrp="1"/>
          </p:cNvSpPr>
          <p:nvPr>
            <p:ph type="ftr" sz="quarter" idx="11"/>
          </p:nvPr>
        </p:nvSpPr>
        <p:spPr/>
        <p:txBody>
          <a:bodyPr/>
          <a:lstStyle/>
          <a:p>
            <a:r>
              <a:rPr lang="en-US" dirty="0"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36</a:t>
            </a:fld>
            <a:endParaRPr lang="en-US" dirty="0"/>
          </a:p>
        </p:txBody>
      </p:sp>
    </p:spTree>
    <p:extLst>
      <p:ext uri="{BB962C8B-B14F-4D97-AF65-F5344CB8AC3E}">
        <p14:creationId xmlns:p14="http://schemas.microsoft.com/office/powerpoint/2010/main" val="479896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1</a:t>
            </a:r>
            <a:endParaRPr lang="am-ET" dirty="0"/>
          </a:p>
        </p:txBody>
      </p:sp>
      <p:sp>
        <p:nvSpPr>
          <p:cNvPr id="3" name="Content Placeholder 2"/>
          <p:cNvSpPr>
            <a:spLocks noGrp="1"/>
          </p:cNvSpPr>
          <p:nvPr>
            <p:ph idx="1"/>
          </p:nvPr>
        </p:nvSpPr>
        <p:spPr/>
        <p:txBody>
          <a:bodyPr>
            <a:normAutofit/>
          </a:bodyPr>
          <a:lstStyle/>
          <a:p>
            <a:r>
              <a:rPr lang="en-US" sz="4800" dirty="0" smtClean="0"/>
              <a:t>Write an algorithm for program that returns the number of the nodes in the linked list?</a:t>
            </a:r>
          </a:p>
          <a:p>
            <a:endParaRPr lang="en-US" sz="4400" dirty="0" smtClean="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42739423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1</a:t>
            </a:r>
            <a:endParaRPr lang="am-ET" dirty="0"/>
          </a:p>
        </p:txBody>
      </p:sp>
      <p:sp>
        <p:nvSpPr>
          <p:cNvPr id="3" name="Content Placeholder 2"/>
          <p:cNvSpPr>
            <a:spLocks noGrp="1"/>
          </p:cNvSpPr>
          <p:nvPr>
            <p:ph idx="1"/>
          </p:nvPr>
        </p:nvSpPr>
        <p:spPr/>
        <p:txBody>
          <a:bodyPr>
            <a:normAutofit/>
          </a:bodyPr>
          <a:lstStyle/>
          <a:p>
            <a:r>
              <a:rPr lang="en-US" sz="4800" dirty="0" smtClean="0"/>
              <a:t>Write an algorithm for program that update the a value of a node in a linked list?</a:t>
            </a:r>
          </a:p>
          <a:p>
            <a:r>
              <a:rPr lang="en-US" sz="2800" dirty="0" smtClean="0"/>
              <a:t>Note: the node can be located anywhere in the linked list. </a:t>
            </a:r>
            <a:endParaRPr lang="en-US" sz="4400" dirty="0" smtClean="0"/>
          </a:p>
          <a:p>
            <a:endParaRPr lang="am-ET" sz="4800"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3632838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5"/>
            <a:ext cx="11029616" cy="884597"/>
          </a:xfrm>
        </p:spPr>
        <p:txBody>
          <a:bodyPr/>
          <a:lstStyle/>
          <a:p>
            <a:r>
              <a:rPr lang="en-US" b="1" dirty="0"/>
              <a:t>Disadvantages of array data </a:t>
            </a:r>
            <a:r>
              <a:rPr lang="en-US" b="1" dirty="0" smtClean="0"/>
              <a:t>structure</a:t>
            </a:r>
            <a:endParaRPr lang="en-US" dirty="0"/>
          </a:p>
        </p:txBody>
      </p:sp>
      <p:sp>
        <p:nvSpPr>
          <p:cNvPr id="3" name="Content Placeholder 2"/>
          <p:cNvSpPr>
            <a:spLocks noGrp="1"/>
          </p:cNvSpPr>
          <p:nvPr>
            <p:ph idx="1"/>
          </p:nvPr>
        </p:nvSpPr>
        <p:spPr>
          <a:xfrm>
            <a:off x="581192" y="1949824"/>
            <a:ext cx="11029615" cy="4001987"/>
          </a:xfrm>
        </p:spPr>
        <p:txBody>
          <a:bodyPr/>
          <a:lstStyle/>
          <a:p>
            <a:pPr lvl="0" fontAlgn="base"/>
            <a:r>
              <a:rPr lang="en-US" dirty="0" smtClean="0"/>
              <a:t>The </a:t>
            </a:r>
            <a:r>
              <a:rPr lang="en-US" dirty="0"/>
              <a:t>size of the array should be known in advance.</a:t>
            </a:r>
          </a:p>
          <a:p>
            <a:pPr lvl="0" fontAlgn="base"/>
            <a:r>
              <a:rPr lang="en-US" dirty="0"/>
              <a:t>The array is a static data structure with a fixed size so, the size of the array cannot be modified further and hence no modification can be done during runtime.</a:t>
            </a:r>
          </a:p>
          <a:p>
            <a:pPr lvl="0" fontAlgn="base"/>
            <a:r>
              <a:rPr lang="en-US" dirty="0"/>
              <a:t>Insertion and deletion operations are costly in arrays as elements are stored in contiguous memory.</a:t>
            </a:r>
          </a:p>
          <a:p>
            <a:r>
              <a:rPr lang="en-US" dirty="0"/>
              <a:t>If the size of the declared array is more than the required size then, it can lead to memory wastage. </a:t>
            </a:r>
          </a:p>
          <a:p>
            <a:endParaRPr lang="en-US"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92406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Structure over </a:t>
            </a:r>
            <a:r>
              <a:rPr lang="en-US" b="1" dirty="0" smtClean="0"/>
              <a:t>Array</a:t>
            </a:r>
            <a:endParaRPr lang="en-US" dirty="0"/>
          </a:p>
        </p:txBody>
      </p:sp>
      <p:sp>
        <p:nvSpPr>
          <p:cNvPr id="3" name="Content Placeholder 2"/>
          <p:cNvSpPr>
            <a:spLocks noGrp="1"/>
          </p:cNvSpPr>
          <p:nvPr>
            <p:ph idx="1"/>
          </p:nvPr>
        </p:nvSpPr>
        <p:spPr/>
        <p:txBody>
          <a:bodyPr/>
          <a:lstStyle/>
          <a:p>
            <a:pPr lvl="0" fontAlgn="base"/>
            <a:r>
              <a:rPr lang="en-US" dirty="0" smtClean="0"/>
              <a:t>The </a:t>
            </a:r>
            <a:r>
              <a:rPr lang="en-US" dirty="0"/>
              <a:t>structure can store different types of data whereas an array can only store similar data types.</a:t>
            </a:r>
          </a:p>
          <a:p>
            <a:pPr lvl="0" fontAlgn="base"/>
            <a:r>
              <a:rPr lang="en-US" dirty="0"/>
              <a:t>Structure does not have limited size like an array.</a:t>
            </a:r>
          </a:p>
          <a:p>
            <a:pPr lvl="0" fontAlgn="base"/>
            <a:r>
              <a:rPr lang="en-US" dirty="0"/>
              <a:t>Structure elements may or may not be stored in contiguous locations but array elements are stored in contiguous locations.</a:t>
            </a:r>
          </a:p>
          <a:p>
            <a:pPr lvl="0" fontAlgn="base"/>
            <a:r>
              <a:rPr lang="en-US" dirty="0"/>
              <a:t>In structures, object instantiation is possible whereas in arrays objects are not possible.</a:t>
            </a:r>
          </a:p>
          <a:p>
            <a:endParaRPr lang="en-US"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83703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Structure and </a:t>
            </a:r>
            <a:r>
              <a:rPr lang="en-US" dirty="0" smtClean="0"/>
              <a:t>Algorithm</a:t>
            </a:r>
            <a:endParaRPr lang="am-ET" dirty="0"/>
          </a:p>
        </p:txBody>
      </p:sp>
      <p:sp>
        <p:nvSpPr>
          <p:cNvPr id="3" name="Subtitle 2"/>
          <p:cNvSpPr>
            <a:spLocks noGrp="1"/>
          </p:cNvSpPr>
          <p:nvPr>
            <p:ph type="subTitle" idx="1"/>
          </p:nvPr>
        </p:nvSpPr>
        <p:spPr/>
        <p:txBody>
          <a:bodyPr/>
          <a:lstStyle/>
          <a:p>
            <a:r>
              <a:rPr lang="en-US" dirty="0"/>
              <a:t> Chapter </a:t>
            </a:r>
            <a:r>
              <a:rPr lang="en-US" dirty="0" smtClean="0"/>
              <a:t>3</a:t>
            </a:r>
            <a:endParaRPr lang="am-ET"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
        <p:nvSpPr>
          <p:cNvPr id="9" name="TextBox 8"/>
          <p:cNvSpPr txBox="1"/>
          <p:nvPr/>
        </p:nvSpPr>
        <p:spPr>
          <a:xfrm>
            <a:off x="2660073" y="3934691"/>
            <a:ext cx="6152555" cy="1754326"/>
          </a:xfrm>
          <a:prstGeom prst="rect">
            <a:avLst/>
          </a:prstGeom>
          <a:noFill/>
        </p:spPr>
        <p:txBody>
          <a:bodyPr wrap="square" rtlCol="0">
            <a:spAutoFit/>
          </a:bodyPr>
          <a:lstStyle/>
          <a:p>
            <a:pPr algn="ctr"/>
            <a:r>
              <a:rPr lang="en-US" sz="5400" dirty="0" smtClean="0">
                <a:solidFill>
                  <a:schemeClr val="bg1"/>
                </a:solidFill>
              </a:rPr>
              <a:t>List </a:t>
            </a:r>
          </a:p>
          <a:p>
            <a:pPr algn="ctr"/>
            <a:r>
              <a:rPr lang="en-US" sz="5400" dirty="0" smtClean="0">
                <a:solidFill>
                  <a:schemeClr val="bg1"/>
                </a:solidFill>
              </a:rPr>
              <a:t>Data Structures </a:t>
            </a:r>
            <a:endParaRPr lang="en-US" sz="5400" dirty="0">
              <a:solidFill>
                <a:schemeClr val="bg1"/>
              </a:solidFill>
            </a:endParaRPr>
          </a:p>
        </p:txBody>
      </p:sp>
    </p:spTree>
    <p:extLst>
      <p:ext uri="{BB962C8B-B14F-4D97-AF65-F5344CB8AC3E}">
        <p14:creationId xmlns:p14="http://schemas.microsoft.com/office/powerpoint/2010/main" val="339976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am-ET" dirty="0"/>
          </a:p>
        </p:txBody>
      </p:sp>
      <p:sp>
        <p:nvSpPr>
          <p:cNvPr id="3" name="Content Placeholder 2"/>
          <p:cNvSpPr>
            <a:spLocks noGrp="1"/>
          </p:cNvSpPr>
          <p:nvPr>
            <p:ph idx="1"/>
          </p:nvPr>
        </p:nvSpPr>
        <p:spPr/>
        <p:txBody>
          <a:bodyPr>
            <a:normAutofit lnSpcReduction="10000"/>
          </a:bodyPr>
          <a:lstStyle/>
          <a:p>
            <a:r>
              <a:rPr lang="en-US" dirty="0"/>
              <a:t>List ADT </a:t>
            </a:r>
            <a:endParaRPr lang="en-US" dirty="0" smtClean="0"/>
          </a:p>
          <a:p>
            <a:r>
              <a:rPr lang="en-US" dirty="0" smtClean="0"/>
              <a:t>Array implementation of List ADT, </a:t>
            </a:r>
          </a:p>
          <a:p>
            <a:pPr lvl="1"/>
            <a:r>
              <a:rPr lang="en-US" dirty="0" smtClean="0"/>
              <a:t>Operations </a:t>
            </a:r>
          </a:p>
          <a:p>
            <a:pPr lvl="1"/>
            <a:r>
              <a:rPr lang="en-US" dirty="0" smtClean="0"/>
              <a:t>Time and space complexity of  array implementation </a:t>
            </a:r>
          </a:p>
          <a:p>
            <a:r>
              <a:rPr lang="en-US" dirty="0" smtClean="0"/>
              <a:t>Linked </a:t>
            </a:r>
            <a:r>
              <a:rPr lang="en-US" dirty="0"/>
              <a:t>list:- </a:t>
            </a:r>
            <a:endParaRPr lang="en-US" dirty="0" smtClean="0"/>
          </a:p>
          <a:p>
            <a:pPr lvl="1"/>
            <a:r>
              <a:rPr lang="en-US" dirty="0" smtClean="0"/>
              <a:t>Singly </a:t>
            </a:r>
            <a:r>
              <a:rPr lang="en-US" dirty="0"/>
              <a:t>linked lists, </a:t>
            </a:r>
            <a:endParaRPr lang="en-US" dirty="0" smtClean="0"/>
          </a:p>
          <a:p>
            <a:pPr lvl="1"/>
            <a:r>
              <a:rPr lang="en-US" dirty="0" smtClean="0"/>
              <a:t>doubly </a:t>
            </a:r>
            <a:r>
              <a:rPr lang="en-US" dirty="0"/>
              <a:t>linked lists, </a:t>
            </a:r>
            <a:endParaRPr lang="en-US" dirty="0" smtClean="0"/>
          </a:p>
          <a:p>
            <a:pPr lvl="1"/>
            <a:r>
              <a:rPr lang="en-US" dirty="0" smtClean="0"/>
              <a:t>circular </a:t>
            </a:r>
            <a:r>
              <a:rPr lang="en-US" dirty="0"/>
              <a:t>(singly and doubly) linked lists, </a:t>
            </a:r>
            <a:endParaRPr lang="en-US" dirty="0" smtClean="0"/>
          </a:p>
          <a:p>
            <a:r>
              <a:rPr lang="en-US" dirty="0" smtClean="0"/>
              <a:t>Operations </a:t>
            </a:r>
            <a:r>
              <a:rPr lang="en-US" dirty="0"/>
              <a:t>on linked lists: </a:t>
            </a:r>
            <a:endParaRPr lang="en-US" dirty="0" smtClean="0"/>
          </a:p>
          <a:p>
            <a:pPr lvl="1"/>
            <a:r>
              <a:rPr lang="en-US" dirty="0" smtClean="0"/>
              <a:t>creation</a:t>
            </a:r>
            <a:r>
              <a:rPr lang="en-US" dirty="0"/>
              <a:t>, insertion, deletion, update, </a:t>
            </a:r>
            <a:r>
              <a:rPr lang="en-US" dirty="0" smtClean="0"/>
              <a:t>search</a:t>
            </a:r>
            <a:endParaRPr lang="am-ET"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734333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a:t>
            </a:r>
            <a:r>
              <a:rPr lang="en-US" dirty="0" err="1" smtClean="0"/>
              <a:t>adt</a:t>
            </a:r>
            <a:endParaRPr lang="am-ET" dirty="0"/>
          </a:p>
        </p:txBody>
      </p:sp>
      <p:sp>
        <p:nvSpPr>
          <p:cNvPr id="3" name="Content Placeholder 2"/>
          <p:cNvSpPr>
            <a:spLocks noGrp="1"/>
          </p:cNvSpPr>
          <p:nvPr>
            <p:ph idx="1"/>
          </p:nvPr>
        </p:nvSpPr>
        <p:spPr/>
        <p:txBody>
          <a:bodyPr/>
          <a:lstStyle/>
          <a:p>
            <a:r>
              <a:rPr lang="en-US" dirty="0"/>
              <a:t>A </a:t>
            </a:r>
            <a:r>
              <a:rPr lang="en-US" dirty="0" smtClean="0"/>
              <a:t>list contains elements of </a:t>
            </a:r>
            <a:r>
              <a:rPr lang="en-US" dirty="0" smtClean="0">
                <a:solidFill>
                  <a:srgbClr val="FF0000"/>
                </a:solidFill>
              </a:rPr>
              <a:t>same type </a:t>
            </a:r>
            <a:r>
              <a:rPr lang="en-US" dirty="0" smtClean="0"/>
              <a:t>arranged in </a:t>
            </a:r>
            <a:r>
              <a:rPr lang="en-US" dirty="0" smtClean="0">
                <a:solidFill>
                  <a:srgbClr val="FF0000"/>
                </a:solidFill>
              </a:rPr>
              <a:t>sequential</a:t>
            </a:r>
            <a:r>
              <a:rPr lang="en-US" dirty="0" smtClean="0"/>
              <a:t> order.</a:t>
            </a:r>
            <a:endParaRPr lang="en-US" dirty="0"/>
          </a:p>
          <a:p>
            <a:r>
              <a:rPr lang="en-US" dirty="0" smtClean="0"/>
              <a:t>Lists </a:t>
            </a:r>
            <a:r>
              <a:rPr lang="en-US" dirty="0"/>
              <a:t>are very </a:t>
            </a:r>
            <a:r>
              <a:rPr lang="en-US" dirty="0" smtClean="0"/>
              <a:t>common </a:t>
            </a:r>
            <a:r>
              <a:rPr lang="en-US" dirty="0"/>
              <a:t>in computing</a:t>
            </a:r>
          </a:p>
          <a:p>
            <a:pPr lvl="1"/>
            <a:r>
              <a:rPr lang="en-US" dirty="0" smtClean="0"/>
              <a:t>e.g</a:t>
            </a:r>
            <a:r>
              <a:rPr lang="en-US" dirty="0"/>
              <a:t>. student list, list of events, list of appointments </a:t>
            </a:r>
            <a:r>
              <a:rPr lang="en-US" dirty="0" err="1" smtClean="0"/>
              <a:t>etc</a:t>
            </a:r>
            <a:endParaRPr lang="en-US" dirty="0" smtClean="0"/>
          </a:p>
          <a:p>
            <a:r>
              <a:rPr lang="en-US" dirty="0"/>
              <a:t>Two Major Implementations</a:t>
            </a:r>
          </a:p>
          <a:p>
            <a:pPr lvl="1"/>
            <a:r>
              <a:rPr lang="en-US" dirty="0" smtClean="0"/>
              <a:t>Array </a:t>
            </a:r>
            <a:r>
              <a:rPr lang="en-US" dirty="0"/>
              <a:t>implementation</a:t>
            </a:r>
          </a:p>
          <a:p>
            <a:pPr lvl="1"/>
            <a:r>
              <a:rPr lang="en-US" dirty="0" smtClean="0"/>
              <a:t>Linked </a:t>
            </a:r>
            <a:r>
              <a:rPr lang="en-US" dirty="0"/>
              <a:t>list </a:t>
            </a:r>
            <a:r>
              <a:rPr lang="en-US" dirty="0" smtClean="0"/>
              <a:t>implementation</a:t>
            </a:r>
          </a:p>
          <a:p>
            <a:pPr lvl="1"/>
            <a:endParaRPr lang="en-US" dirty="0"/>
          </a:p>
          <a:p>
            <a:pPr marL="324000" lvl="1" indent="0">
              <a:buNone/>
            </a:pPr>
            <a:endParaRPr lang="en-US" dirty="0" smtClean="0"/>
          </a:p>
          <a:p>
            <a:pPr lvl="1"/>
            <a:endParaRPr lang="en-US" dirty="0"/>
          </a:p>
          <a:p>
            <a:pPr lvl="1"/>
            <a:endParaRPr lang="en-US" dirty="0" smtClean="0"/>
          </a:p>
          <a:p>
            <a:pPr lvl="1"/>
            <a:endParaRPr lang="am-ET" dirty="0"/>
          </a:p>
        </p:txBody>
      </p:sp>
      <p:sp>
        <p:nvSpPr>
          <p:cNvPr id="4" name="Footer Placeholder 3"/>
          <p:cNvSpPr>
            <a:spLocks noGrp="1"/>
          </p:cNvSpPr>
          <p:nvPr>
            <p:ph type="ftr" sz="quarter" idx="11"/>
          </p:nvPr>
        </p:nvSpPr>
        <p:spPr/>
        <p:txBody>
          <a:bodyPr/>
          <a:lstStyle/>
          <a:p>
            <a:r>
              <a:rPr lang="en-US"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pic>
        <p:nvPicPr>
          <p:cNvPr id="6" name="Picture 5"/>
          <p:cNvPicPr>
            <a:picLocks noChangeAspect="1"/>
          </p:cNvPicPr>
          <p:nvPr/>
        </p:nvPicPr>
        <p:blipFill>
          <a:blip r:embed="rId2"/>
          <a:stretch>
            <a:fillRect/>
          </a:stretch>
        </p:blipFill>
        <p:spPr>
          <a:xfrm>
            <a:off x="3661412" y="3592422"/>
            <a:ext cx="6515100" cy="3095625"/>
          </a:xfrm>
          <a:prstGeom prst="rect">
            <a:avLst/>
          </a:prstGeom>
        </p:spPr>
      </p:pic>
    </p:spTree>
    <p:extLst>
      <p:ext uri="{BB962C8B-B14F-4D97-AF65-F5344CB8AC3E}">
        <p14:creationId xmlns:p14="http://schemas.microsoft.com/office/powerpoint/2010/main" val="2325378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t>
            </a:r>
            <a:r>
              <a:rPr lang="en-US" dirty="0" smtClean="0"/>
              <a:t>Implementation of list </a:t>
            </a:r>
            <a:r>
              <a:rPr lang="en-US" dirty="0" err="1" smtClean="0"/>
              <a:t>adt</a:t>
            </a:r>
            <a:endParaRPr lang="am-ET"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smtClean="0"/>
              <a:t>Array </a:t>
            </a:r>
            <a:r>
              <a:rPr lang="en-US" dirty="0"/>
              <a:t>is a list of a </a:t>
            </a:r>
            <a:r>
              <a:rPr lang="en-US" dirty="0">
                <a:solidFill>
                  <a:srgbClr val="FF0000"/>
                </a:solidFill>
              </a:rPr>
              <a:t>finite</a:t>
            </a:r>
            <a:r>
              <a:rPr lang="en-US" dirty="0"/>
              <a:t> number </a:t>
            </a:r>
            <a:r>
              <a:rPr lang="en-US" i="1" dirty="0"/>
              <a:t>n </a:t>
            </a:r>
            <a:r>
              <a:rPr lang="en-US" dirty="0"/>
              <a:t>of </a:t>
            </a:r>
            <a:r>
              <a:rPr lang="en-US" dirty="0">
                <a:solidFill>
                  <a:srgbClr val="FF0000"/>
                </a:solidFill>
              </a:rPr>
              <a:t>homogeneous</a:t>
            </a:r>
            <a:r>
              <a:rPr lang="en-US" dirty="0"/>
              <a:t> data elements </a:t>
            </a:r>
            <a:endParaRPr lang="en-US" dirty="0" smtClean="0"/>
          </a:p>
          <a:p>
            <a:pPr>
              <a:lnSpc>
                <a:spcPct val="150000"/>
              </a:lnSpc>
            </a:pPr>
            <a:r>
              <a:rPr lang="en-US" dirty="0"/>
              <a:t>The elements of the array are stored respectively in </a:t>
            </a:r>
            <a:r>
              <a:rPr lang="en-US" dirty="0">
                <a:solidFill>
                  <a:srgbClr val="FF0000"/>
                </a:solidFill>
              </a:rPr>
              <a:t>successive memory locations</a:t>
            </a:r>
            <a:r>
              <a:rPr lang="en-US" dirty="0"/>
              <a:t>.</a:t>
            </a:r>
          </a:p>
          <a:p>
            <a:pPr>
              <a:lnSpc>
                <a:spcPct val="150000"/>
              </a:lnSpc>
            </a:pPr>
            <a:r>
              <a:rPr lang="en-US" dirty="0" smtClean="0"/>
              <a:t>Array </a:t>
            </a:r>
            <a:r>
              <a:rPr lang="en-US" dirty="0"/>
              <a:t>is a prime candidate for </a:t>
            </a:r>
            <a:r>
              <a:rPr lang="en-US" dirty="0" smtClean="0"/>
              <a:t>implementing list </a:t>
            </a:r>
            <a:r>
              <a:rPr lang="en-US" dirty="0"/>
              <a:t>ADT</a:t>
            </a:r>
          </a:p>
          <a:p>
            <a:pPr lvl="1">
              <a:lnSpc>
                <a:spcPct val="150000"/>
              </a:lnSpc>
            </a:pPr>
            <a:r>
              <a:rPr lang="en-US" dirty="0" smtClean="0"/>
              <a:t>Simple </a:t>
            </a:r>
            <a:r>
              <a:rPr lang="en-US" dirty="0"/>
              <a:t>construct to handle a collection of items</a:t>
            </a:r>
          </a:p>
          <a:p>
            <a:pPr>
              <a:lnSpc>
                <a:spcPct val="150000"/>
              </a:lnSpc>
            </a:pPr>
            <a:r>
              <a:rPr lang="en-US" dirty="0" smtClean="0"/>
              <a:t>Operations</a:t>
            </a:r>
          </a:p>
          <a:p>
            <a:pPr lvl="1">
              <a:lnSpc>
                <a:spcPct val="150000"/>
              </a:lnSpc>
            </a:pPr>
            <a:r>
              <a:rPr lang="en-US" dirty="0" err="1" smtClean="0"/>
              <a:t>addAt</a:t>
            </a:r>
            <a:r>
              <a:rPr lang="en-US" dirty="0" smtClean="0"/>
              <a:t>(), </a:t>
            </a:r>
            <a:r>
              <a:rPr lang="en-US" dirty="0" err="1" smtClean="0"/>
              <a:t>removeAt</a:t>
            </a:r>
            <a:r>
              <a:rPr lang="en-US" dirty="0" smtClean="0"/>
              <a:t>(), </a:t>
            </a:r>
            <a:r>
              <a:rPr lang="en-US" dirty="0" err="1" smtClean="0"/>
              <a:t>getSize</a:t>
            </a:r>
            <a:r>
              <a:rPr lang="en-US" dirty="0" smtClean="0"/>
              <a:t>(), </a:t>
            </a:r>
            <a:r>
              <a:rPr lang="en-US" dirty="0" err="1" smtClean="0"/>
              <a:t>isEmpty</a:t>
            </a:r>
            <a:r>
              <a:rPr lang="en-US" dirty="0" smtClean="0"/>
              <a:t>()…etc. </a:t>
            </a:r>
          </a:p>
          <a:p>
            <a:pPr>
              <a:lnSpc>
                <a:spcPct val="150000"/>
              </a:lnSpc>
            </a:pPr>
            <a:r>
              <a:rPr lang="en-US" dirty="0" smtClean="0"/>
              <a:t>Advantage</a:t>
            </a:r>
            <a:r>
              <a:rPr lang="en-US" dirty="0"/>
              <a:t>:</a:t>
            </a:r>
          </a:p>
          <a:p>
            <a:pPr lvl="1">
              <a:lnSpc>
                <a:spcPct val="150000"/>
              </a:lnSpc>
            </a:pPr>
            <a:r>
              <a:rPr lang="en-US" dirty="0" smtClean="0"/>
              <a:t>Very </a:t>
            </a:r>
            <a:r>
              <a:rPr lang="en-US" dirty="0">
                <a:solidFill>
                  <a:srgbClr val="FF0000"/>
                </a:solidFill>
              </a:rPr>
              <a:t>fast retrieval</a:t>
            </a:r>
            <a:endParaRPr lang="am-ET" dirty="0">
              <a:solidFill>
                <a:srgbClr val="FF0000"/>
              </a:solidFill>
            </a:endParaRPr>
          </a:p>
        </p:txBody>
      </p:sp>
      <p:sp>
        <p:nvSpPr>
          <p:cNvPr id="4" name="Footer Placeholder 3"/>
          <p:cNvSpPr>
            <a:spLocks noGrp="1"/>
          </p:cNvSpPr>
          <p:nvPr>
            <p:ph type="ftr" sz="quarter" idx="11"/>
          </p:nvPr>
        </p:nvSpPr>
        <p:spPr/>
        <p:txBody>
          <a:bodyPr/>
          <a:lstStyle/>
          <a:p>
            <a:r>
              <a:rPr lang="en-US" dirty="0" smtClean="0"/>
              <a:t>Data Structure and Algorithm</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697810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5403</TotalTime>
  <Words>2430</Words>
  <Application>Microsoft Office PowerPoint</Application>
  <PresentationFormat>Widescreen</PresentationFormat>
  <Paragraphs>491</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Adobe Heiti Std R</vt:lpstr>
      <vt:lpstr>Calibri</vt:lpstr>
      <vt:lpstr>Gill Sans MT</vt:lpstr>
      <vt:lpstr>Nyala</vt:lpstr>
      <vt:lpstr>Wingdings 2</vt:lpstr>
      <vt:lpstr>Dividend</vt:lpstr>
      <vt:lpstr>Array Data STructure</vt:lpstr>
      <vt:lpstr>Applications of Array in C/C++</vt:lpstr>
      <vt:lpstr>Advantages of array data structure</vt:lpstr>
      <vt:lpstr>Disadvantages of array data structure</vt:lpstr>
      <vt:lpstr>Advantages of Structure over Array</vt:lpstr>
      <vt:lpstr>Data Structure and Algorithm</vt:lpstr>
      <vt:lpstr>Contents</vt:lpstr>
      <vt:lpstr>List adt</vt:lpstr>
      <vt:lpstr>Array Implementation of list adt</vt:lpstr>
      <vt:lpstr>Insertion : Using Array</vt:lpstr>
      <vt:lpstr>Deletion: Using Array</vt:lpstr>
      <vt:lpstr>Array Implementation: Efficiency (time)</vt:lpstr>
      <vt:lpstr>Array Implementation : Efficiency (space)</vt:lpstr>
      <vt:lpstr>Array Implementation : Summary </vt:lpstr>
      <vt:lpstr>Linked list</vt:lpstr>
      <vt:lpstr>Cont..</vt:lpstr>
      <vt:lpstr>singly linked list</vt:lpstr>
      <vt:lpstr>Doubly Linked list</vt:lpstr>
      <vt:lpstr>Circular singly Linked List</vt:lpstr>
      <vt:lpstr>Circular doubly Linked List</vt:lpstr>
      <vt:lpstr>Linked list operations </vt:lpstr>
      <vt:lpstr>Insertion algorithm vs c++ implementation </vt:lpstr>
      <vt:lpstr>Basic operations – insertion at the beginning of the list</vt:lpstr>
      <vt:lpstr>Traversing the linked list</vt:lpstr>
      <vt:lpstr>Insertion algorithm vs c++ implementation </vt:lpstr>
      <vt:lpstr>Basic operations – insertion at the end of the list</vt:lpstr>
      <vt:lpstr>Basic operations – insertion at the middle of the list</vt:lpstr>
      <vt:lpstr>Basic operations – deletion at the beginning of the list</vt:lpstr>
      <vt:lpstr>Basic operations – deletion at the beginning of the list</vt:lpstr>
      <vt:lpstr>Basic operations – deletion at the middle of the list</vt:lpstr>
      <vt:lpstr>Basic operations – deletion at the middle of the list</vt:lpstr>
      <vt:lpstr>Basic operations – deletion at the end of the list</vt:lpstr>
      <vt:lpstr>Search operation in linked list</vt:lpstr>
      <vt:lpstr>Advantages of linked list over array</vt:lpstr>
      <vt:lpstr>Comparison of Sequential and Linked Organizations</vt:lpstr>
      <vt:lpstr>Comparison of Sequential and Linked Organizations</vt:lpstr>
      <vt:lpstr>Quiz 1</vt:lpstr>
      <vt:lpstr>Quiz 1</vt:lpstr>
    </vt:vector>
  </TitlesOfParts>
  <Company>Dilla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Dawit Kefyalew</dc:creator>
  <cp:lastModifiedBy>Tesh</cp:lastModifiedBy>
  <cp:revision>181</cp:revision>
  <dcterms:created xsi:type="dcterms:W3CDTF">2018-10-24T16:00:59Z</dcterms:created>
  <dcterms:modified xsi:type="dcterms:W3CDTF">2022-08-16T23:22:09Z</dcterms:modified>
</cp:coreProperties>
</file>