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0" r:id="rId1"/>
  </p:sldMasterIdLst>
  <p:notesMasterIdLst>
    <p:notesMasterId r:id="rId40"/>
  </p:notesMasterIdLst>
  <p:handoutMasterIdLst>
    <p:handoutMasterId r:id="rId41"/>
  </p:handoutMasterIdLst>
  <p:sldIdLst>
    <p:sldId id="319" r:id="rId2"/>
    <p:sldId id="320" r:id="rId3"/>
    <p:sldId id="321" r:id="rId4"/>
    <p:sldId id="322" r:id="rId5"/>
    <p:sldId id="258" r:id="rId6"/>
    <p:sldId id="259" r:id="rId7"/>
    <p:sldId id="260" r:id="rId8"/>
    <p:sldId id="262" r:id="rId9"/>
    <p:sldId id="306" r:id="rId10"/>
    <p:sldId id="263" r:id="rId11"/>
    <p:sldId id="264" r:id="rId12"/>
    <p:sldId id="315" r:id="rId13"/>
    <p:sldId id="265" r:id="rId14"/>
    <p:sldId id="309" r:id="rId15"/>
    <p:sldId id="266" r:id="rId16"/>
    <p:sldId id="316" r:id="rId17"/>
    <p:sldId id="267" r:id="rId18"/>
    <p:sldId id="269" r:id="rId19"/>
    <p:sldId id="270" r:id="rId20"/>
    <p:sldId id="272" r:id="rId21"/>
    <p:sldId id="317" r:id="rId22"/>
    <p:sldId id="310" r:id="rId23"/>
    <p:sldId id="273" r:id="rId24"/>
    <p:sldId id="274" r:id="rId25"/>
    <p:sldId id="303" r:id="rId26"/>
    <p:sldId id="311" r:id="rId27"/>
    <p:sldId id="312" r:id="rId28"/>
    <p:sldId id="275" r:id="rId29"/>
    <p:sldId id="276" r:id="rId30"/>
    <p:sldId id="279" r:id="rId31"/>
    <p:sldId id="318" r:id="rId32"/>
    <p:sldId id="280" r:id="rId33"/>
    <p:sldId id="281" r:id="rId34"/>
    <p:sldId id="282" r:id="rId35"/>
    <p:sldId id="283" r:id="rId36"/>
    <p:sldId id="285" r:id="rId37"/>
    <p:sldId id="291" r:id="rId38"/>
    <p:sldId id="307" r:id="rId3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6600"/>
    <a:srgbClr val="669900"/>
    <a:srgbClr val="99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9397E78-8A13-479E-AA7C-95A4B6EF323A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BD377DA-7C17-4D7F-822F-40DC73959E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887F511-293A-416C-A13C-EE6E6A8CD070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F5695EA-21B2-4804-9336-45A10CC58D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88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695EA-21B2-4804-9336-45A10CC58D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90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212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3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665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60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598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900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79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909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54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432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60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312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914399"/>
          </a:xfrm>
        </p:spPr>
        <p:txBody>
          <a:bodyPr/>
          <a:lstStyle/>
          <a:p>
            <a:r>
              <a:rPr lang="en-US" dirty="0" smtClean="0"/>
              <a:t>Introduction to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391400" cy="34290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Chapter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9933"/>
                </a:solidFill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924800" cy="648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19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93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>
                <a:latin typeface="Times New Roman" pitchFamily="18" charset="0"/>
                <a:ea typeface="+mj-ea"/>
                <a:cs typeface="Times New Roman" panose="02020603050405020304" pitchFamily="18" charset="0"/>
              </a:rPr>
              <a:t>1.2. Scope </a:t>
            </a:r>
            <a:r>
              <a:rPr lang="en-US" sz="3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</a:t>
            </a:r>
            <a:r>
              <a:rPr lang="en-US" sz="3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economics</a:t>
            </a:r>
            <a:endParaRPr lang="en-US" sz="1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3100" dirty="0" smtClean="0">
                <a:latin typeface="Times New Roman" pitchFamily="18" charset="0"/>
                <a:ea typeface="+mj-ea"/>
                <a:cs typeface="Times New Roman" pitchFamily="18" charset="0"/>
              </a:rPr>
              <a:t>Economics studies about individual economic agents and about the economy as a whole</a:t>
            </a:r>
            <a:endParaRPr lang="en-US" sz="2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Microeconomics </a:t>
            </a:r>
            <a:r>
              <a:rPr lang="en-US" b="1" dirty="0">
                <a:latin typeface="Times New Roman" pitchFamily="18" charset="0"/>
                <a:ea typeface="+mj-ea"/>
                <a:cs typeface="Times New Roman" pitchFamily="18" charset="0"/>
              </a:rPr>
              <a:t>Vs. Macroeconomics</a:t>
            </a:r>
            <a:endParaRPr lang="en-US" sz="5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Micro economics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it study about individual economic units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Utility maximization of an individual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Income and expenditure of an individual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Employment and unemployment of an individual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Profit maximization of a firm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of one product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 of a single product </a:t>
            </a:r>
          </a:p>
        </p:txBody>
      </p:sp>
    </p:spTree>
    <p:extLst>
      <p:ext uri="{BB962C8B-B14F-4D97-AF65-F5344CB8AC3E}">
        <p14:creationId xmlns="" xmlns:p14="http://schemas.microsoft.com/office/powerpoint/2010/main" val="10194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Macroeconomics</a:t>
            </a:r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it studies about the economy as a whole 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Satisfaction of collective wants of all citizens – society’s welfare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National income /output/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Unemployment rate of a country, 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General price level [inflation / defilation]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12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708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Times New Roman" pitchFamily="18" charset="0"/>
                <a:ea typeface="+mj-ea"/>
                <a:cs typeface="Times New Roman" pitchFamily="18" charset="0"/>
              </a:rPr>
              <a:t>1.3. Positive Economics Vs Normative Economics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Positive Economics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description of the economic data 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was?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will be?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fact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Inflation was 12.52 % last year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Inflation is 13.4 % this year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According to current data inflation will be 8% next year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6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6019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Normative Economics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How to make the economy normal –it is about what is good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What ought to be?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is subjective and opinion based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Inflation should not be higher than 15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Class Activity 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Which of the following is positive and which is normative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Ethiopian 2019/20 fiscal year budget is  $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13.5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billion.</a:t>
            </a: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researcher suggested that Government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Debt to GDP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ratio of Ethiopia should not be greater than 0.5.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875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7086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1.4. The Basic Goals Economics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goals of economics are the following</a:t>
            </a:r>
          </a:p>
          <a:p>
            <a:pPr marL="514350" indent="-514350">
              <a:buAutoNum type="arabicParenR"/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full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Full employment is an economic situation in which all available labor resources are being used in the most efficient way possible.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Economic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yearly out put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</a:p>
          <a:p>
            <a:pPr marL="514350" indent="-514350">
              <a:buAutoNum type="arabicParenR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economic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of the society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Balance of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of payments of a country is the difference between all money flowing into the country in a particular period of time and the outflow of money to the rest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514350" indent="-514350">
              <a:buAutoNum type="arabicParenR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56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b="1" i="1" dirty="0"/>
              <a:t>Equitable distribution of </a:t>
            </a:r>
            <a:r>
              <a:rPr lang="en-US" b="1" i="1" dirty="0" smtClean="0"/>
              <a:t>income</a:t>
            </a:r>
            <a:r>
              <a:rPr lang="en-US" dirty="0"/>
              <a:t>: ensures distributing welfare to ensure fairness and allowing members of the economy to have the same opportunity to accumulate wealth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b="1" i="1" dirty="0"/>
              <a:t>Another goal is Economic </a:t>
            </a:r>
            <a:r>
              <a:rPr lang="en-US" b="1" i="1" dirty="0" smtClean="0"/>
              <a:t>Efficiency</a:t>
            </a:r>
            <a:r>
              <a:rPr lang="en-US" dirty="0" smtClean="0"/>
              <a:t>: Producing </a:t>
            </a:r>
            <a:r>
              <a:rPr lang="en-US" dirty="0"/>
              <a:t>maximum product from the limited </a:t>
            </a:r>
            <a:r>
              <a:rPr lang="en-US" dirty="0" smtClean="0"/>
              <a:t>resource at minimum cost</a:t>
            </a: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233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626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1.5. Fundamental Problems </a:t>
            </a:r>
            <a:r>
              <a:rPr 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Economics  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Scarcity is the 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problem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economics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Scarce resources can be put for alternative uses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plot of land (natural resource) </a:t>
            </a:r>
          </a:p>
          <a:p>
            <a:pPr lvl="2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Wheat production (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400,000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birr per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year)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residential house (350,000 birr)</a:t>
            </a:r>
          </a:p>
          <a:p>
            <a:pPr lvl="2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stadium (450,000 birr)</a:t>
            </a:r>
          </a:p>
          <a:p>
            <a:pPr lvl="2"/>
            <a:r>
              <a:rPr lang="en-US" dirty="0" smtClean="0"/>
              <a:t>Establishment of factory (500,000 birr)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524000" y="4648200"/>
            <a:ext cx="4343400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8737517">
            <a:off x="5422421" y="4421012"/>
            <a:ext cx="4085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Here we compare the values (return) </a:t>
            </a:r>
          </a:p>
          <a:p>
            <a:r>
              <a:rPr lang="en-US" sz="2000" dirty="0" smtClean="0"/>
              <a:t>from the land assuming </a:t>
            </a:r>
          </a:p>
          <a:p>
            <a:r>
              <a:rPr lang="en-US" sz="2000" dirty="0" smtClean="0"/>
              <a:t>all are wanted by the society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0858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uses leads to choice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best alternative is establishing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500,000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birr)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leads to opportunity cost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is the value/amount of the second best alternative lost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stadium (450,000 birr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scarce resources for the best alternative use we have to answer the three basic economic question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to produce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type of product and quantity produced?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produce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inputs and technology used?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whom to produce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is going to use the product produced?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about distribution of output/income?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248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1.6. Alternative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to the three basic economic questions depends on economic system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economic system answers the three economic questions differently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main different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economic systems are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Pure capitalism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market economy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Command Economy System (Socialism)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Mixed Economy System (Hybrid Economy)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Traditional Economy (Customary Economy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11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Definitions of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609600"/>
            <a:ext cx="8229600" cy="57150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Have </a:t>
            </a:r>
            <a:r>
              <a:rPr lang="en-US" dirty="0" smtClean="0">
                <a:solidFill>
                  <a:schemeClr val="tx1"/>
                </a:solidFill>
              </a:rPr>
              <a:t>you ever heard anything about Economics?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109728" lvl="0" indent="0">
              <a:buClr>
                <a:srgbClr val="2DA2BF"/>
              </a:buClr>
              <a:buNone/>
            </a:pP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Free Market (Capitalist) Economic System</a:t>
            </a:r>
          </a:p>
          <a:p>
            <a:pPr lvl="0">
              <a:buClr>
                <a:srgbClr val="2DA2BF"/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 are owned privately </a:t>
            </a:r>
          </a:p>
          <a:p>
            <a:pPr lvl="0">
              <a:buClr>
                <a:srgbClr val="2DA2BF"/>
              </a:buClr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economic questions are answered by the forces of market through the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hand.</a:t>
            </a:r>
          </a:p>
          <a:p>
            <a:pPr lvl="0">
              <a:buClr>
                <a:srgbClr val="2DA2BF"/>
              </a:buClr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hand is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interest activities achieve public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endParaRPr lang="en-US" sz="39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Command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(Socialism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owned by state (community)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make decisions that improve social welfare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economic questions are answered by the government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market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competition is eliminated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0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109728" lv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Mixed Economy System: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owned privately and by government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economic questions are answered by both the government and the market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Traditional Economy:</a:t>
            </a:r>
          </a:p>
          <a:p>
            <a:pPr lvl="0">
              <a:buClr>
                <a:srgbClr val="2DA2BF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holds own resources </a:t>
            </a:r>
          </a:p>
          <a:p>
            <a:pPr lvl="0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 basic questions are answered by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073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i="1" dirty="0" smtClean="0"/>
              <a:t>Presentation</a:t>
            </a:r>
          </a:p>
          <a:p>
            <a:r>
              <a:rPr lang="en-US" sz="2800" i="1" dirty="0" smtClean="0"/>
              <a:t>Explain the following economic systems </a:t>
            </a:r>
          </a:p>
          <a:p>
            <a:r>
              <a:rPr lang="en-US" sz="2800" i="1" dirty="0" smtClean="0"/>
              <a:t>discus the advantages and disadvantages of the following economic system </a:t>
            </a:r>
          </a:p>
          <a:p>
            <a:pPr lvl="1"/>
            <a:r>
              <a:rPr lang="en-US" sz="2400" i="1" dirty="0" smtClean="0"/>
              <a:t>Group I: Free market </a:t>
            </a:r>
          </a:p>
          <a:p>
            <a:pPr lvl="1"/>
            <a:r>
              <a:rPr lang="en-US" sz="2400" i="1" dirty="0" smtClean="0"/>
              <a:t>Group II: Socialism </a:t>
            </a:r>
          </a:p>
          <a:p>
            <a:pPr lvl="1"/>
            <a:r>
              <a:rPr lang="en-US" sz="2400" i="1" dirty="0" smtClean="0"/>
              <a:t>Group III: Mixed economy </a:t>
            </a:r>
          </a:p>
          <a:p>
            <a:pPr lvl="1"/>
            <a:r>
              <a:rPr lang="en-US" sz="2400" i="1" dirty="0" smtClean="0"/>
              <a:t>Group IV: Traditional economy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6187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1.7.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Scarcity, Production Possibility curve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109728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resources are scarce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Scarce resources have alternative uses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use leads to choice among alternative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brings opportunity cost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is the second best alternative forgone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is explained by the production possibility curve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frontier/model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Possibility Model (PPM) shows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two goods that can be produced if all resources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employed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6101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548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possibility curve (PPC) is based on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assumptions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only 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 (like wheat and steel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in quality and quantity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employment of resources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resources are more productive in wheat and some are more productive in steel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hypothetical example of Production Possibility schedule  below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6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2990793"/>
              </p:ext>
            </p:extLst>
          </p:nvPr>
        </p:nvGraphicFramePr>
        <p:xfrm>
          <a:off x="762000" y="685800"/>
          <a:ext cx="7696200" cy="52188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5393"/>
                <a:gridCol w="1415393"/>
                <a:gridCol w="1592317"/>
                <a:gridCol w="1238469"/>
                <a:gridCol w="2034628"/>
              </a:tblGrid>
              <a:tr h="575733">
                <a:tc rowSpan="2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Steel in million tons</a:t>
                      </a:r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 in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million tons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Trade off 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5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Steel  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 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+6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endPara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+4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</a:t>
                      </a:r>
                      <a:endPara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-6</a:t>
                      </a:r>
                      <a:endPara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-8</a:t>
                      </a:r>
                      <a:endPara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57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en-US" sz="2400" b="1" i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-10</a:t>
                      </a:r>
                      <a:endPara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Isosceles Triangle 1"/>
          <p:cNvSpPr/>
          <p:nvPr/>
        </p:nvSpPr>
        <p:spPr>
          <a:xfrm>
            <a:off x="5271655" y="1440873"/>
            <a:ext cx="152400" cy="15240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17060"/>
            <a:ext cx="176213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281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production possibility schedule can be shown by the production possibility curve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4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061" r="2981"/>
          <a:stretch/>
        </p:blipFill>
        <p:spPr bwMode="auto">
          <a:xfrm>
            <a:off x="228600" y="1321618"/>
            <a:ext cx="8534400" cy="55259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698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94049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points on the PPF are efficient and attainable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points A, B, C, D, E, F, and 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points outside the PPF like point R are unattainable by current 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Resources  (quality and quantity)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Technology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points inside the PPF like point H are inefficient and attainable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point H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of steel or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of wheat or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of both can be produced </a:t>
            </a:r>
          </a:p>
          <a:p>
            <a:pPr marL="393192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4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Trade off: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production of one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two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products require the shifting of resources away from the production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which leads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 fall in amount produced of another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trade off is opportunity cost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7980218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5352852"/>
              </p:ext>
            </p:extLst>
          </p:nvPr>
        </p:nvGraphicFramePr>
        <p:xfrm>
          <a:off x="1219200" y="4419600"/>
          <a:ext cx="6629400" cy="1048370"/>
        </p:xfrm>
        <a:graphic>
          <a:graphicData uri="http://schemas.openxmlformats.org/presentationml/2006/ole">
            <p:oleObj spid="_x0000_s3298" name="Equation" r:id="rId4" imgW="2755800" imgH="431640" progId="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305180"/>
              </p:ext>
            </p:extLst>
          </p:nvPr>
        </p:nvGraphicFramePr>
        <p:xfrm>
          <a:off x="1295400" y="5410200"/>
          <a:ext cx="6324600" cy="1047750"/>
        </p:xfrm>
        <a:graphic>
          <a:graphicData uri="http://schemas.openxmlformats.org/presentationml/2006/ole">
            <p:oleObj spid="_x0000_s3299" name="Equation" r:id="rId5" imgW="2628720" imgH="4316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343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opportunity cost continuously increases as more of steel or wheat is produced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It is because some resources more productive in one product  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62000246"/>
              </p:ext>
            </p:extLst>
          </p:nvPr>
        </p:nvGraphicFramePr>
        <p:xfrm>
          <a:off x="457200" y="381000"/>
          <a:ext cx="6110287" cy="1047750"/>
        </p:xfrm>
        <a:graphic>
          <a:graphicData uri="http://schemas.openxmlformats.org/presentationml/2006/ole">
            <p:oleObj spid="_x0000_s4569" name="Equation" r:id="rId3" imgW="2539800" imgH="43164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24745484"/>
              </p:ext>
            </p:extLst>
          </p:nvPr>
        </p:nvGraphicFramePr>
        <p:xfrm>
          <a:off x="533400" y="1371600"/>
          <a:ext cx="6049963" cy="1047750"/>
        </p:xfrm>
        <a:graphic>
          <a:graphicData uri="http://schemas.openxmlformats.org/presentationml/2006/ole">
            <p:oleObj spid="_x0000_s4570" name="Equation" r:id="rId4" imgW="2514600" imgH="431640" progId="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321000"/>
              </p:ext>
            </p:extLst>
          </p:nvPr>
        </p:nvGraphicFramePr>
        <p:xfrm>
          <a:off x="533400" y="2438400"/>
          <a:ext cx="6048375" cy="1047750"/>
        </p:xfrm>
        <a:graphic>
          <a:graphicData uri="http://schemas.openxmlformats.org/presentationml/2006/ole">
            <p:oleObj spid="_x0000_s4571" name="Equation" r:id="rId5" imgW="2514600" imgH="431640" progId="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65649223"/>
              </p:ext>
            </p:extLst>
          </p:nvPr>
        </p:nvGraphicFramePr>
        <p:xfrm>
          <a:off x="609600" y="3505200"/>
          <a:ext cx="6384925" cy="1047750"/>
        </p:xfrm>
        <a:graphic>
          <a:graphicData uri="http://schemas.openxmlformats.org/presentationml/2006/ole">
            <p:oleObj spid="_x0000_s4572" name="Equation" r:id="rId6" imgW="2654280" imgH="431640" progId="">
              <p:embed/>
            </p:oleObj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33782539"/>
              </p:ext>
            </p:extLst>
          </p:nvPr>
        </p:nvGraphicFramePr>
        <p:xfrm>
          <a:off x="6934200" y="393414"/>
          <a:ext cx="1828800" cy="432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8800"/>
              </a:tblGrid>
              <a:tr h="721440"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A=6</a:t>
                      </a:r>
                      <a:endPara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21440"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B=2.5</a:t>
                      </a:r>
                      <a:endPara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21440"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C=1</a:t>
                      </a:r>
                      <a:endPara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21440"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D=0.5</a:t>
                      </a:r>
                      <a:endPara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21440"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 E=0.25</a:t>
                      </a:r>
                      <a:endPara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21440">
                <a:tc>
                  <a:txBody>
                    <a:bodyPr/>
                    <a:lstStyle/>
                    <a:p>
                      <a:pPr algn="l"/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4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a:t>F=0.1</a:t>
                      </a:r>
                      <a:endParaRPr lang="en-US" sz="2400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>
            <a:off x="77021" y="685800"/>
            <a:ext cx="484632" cy="3581400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359" y="4137280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</a:rPr>
              <a:t>G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021" y="101025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</a:rPr>
              <a:t>A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flipV="1">
            <a:off x="8503558" y="806271"/>
            <a:ext cx="484632" cy="3606984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73897" y="4294782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</a:rPr>
              <a:t>G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9892" y="221496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</a:rPr>
              <a:t>A</a:t>
            </a:r>
            <a:endParaRPr lang="en-US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46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3047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Definitions of Economics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077200" cy="5943600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 word economy comes from the Greek phrase-one </a:t>
            </a:r>
            <a:r>
              <a:rPr lang="en-US" sz="2400" dirty="0" smtClean="0">
                <a:solidFill>
                  <a:srgbClr val="FF0000"/>
                </a:solidFill>
              </a:rPr>
              <a:t>who  manage a household.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Adam Smith –generally know as the father of economics – brought out his famous book –</a:t>
            </a:r>
            <a:r>
              <a:rPr lang="en-US" sz="2400" dirty="0" smtClean="0">
                <a:solidFill>
                  <a:srgbClr val="FF0000"/>
                </a:solidFill>
              </a:rPr>
              <a:t>An Inquiry into the Nature and causes of Wealth of Nations</a:t>
            </a:r>
            <a:r>
              <a:rPr lang="en-US" sz="2400" dirty="0" smtClean="0">
                <a:solidFill>
                  <a:schemeClr val="tx1"/>
                </a:solidFill>
              </a:rPr>
              <a:t>, in the year 1776.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There is no universally accepted definition of economies(its definitions is controversial). 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This is because different economists defined economics from different perspectives. </a:t>
            </a:r>
          </a:p>
          <a:p>
            <a:pPr marL="457200" indent="-457200" algn="just"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Wealth definition</a:t>
            </a:r>
          </a:p>
          <a:p>
            <a:pPr marL="457200" indent="-457200" algn="just"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Welfare definition</a:t>
            </a:r>
          </a:p>
          <a:p>
            <a:pPr marL="457200" indent="-457200" algn="just"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Scarcity definition</a:t>
            </a:r>
          </a:p>
          <a:p>
            <a:pPr marL="457200" indent="-457200" algn="just">
              <a:buAutoNum type="alphaUcPeriod"/>
            </a:pPr>
            <a:r>
              <a:rPr lang="en-US" sz="2400" dirty="0" smtClean="0">
                <a:solidFill>
                  <a:schemeClr val="tx1"/>
                </a:solidFill>
              </a:rPr>
              <a:t>Growth </a:t>
            </a:r>
            <a:r>
              <a:rPr lang="en-US" sz="2400" dirty="0" smtClean="0">
                <a:solidFill>
                  <a:schemeClr val="tx1"/>
                </a:solidFill>
              </a:rPr>
              <a:t>definition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AutoNum type="alphaU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8548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Change in Production Possibility Curve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change in the PPF assumptions shift the PPF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a) Change in the resources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shifts the PPF to the right and indicate increase in production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Improvement in quality of resources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trained labor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 in quantity of resources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Import of capital goods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736" r="2218"/>
          <a:stretch/>
        </p:blipFill>
        <p:spPr bwMode="auto">
          <a:xfrm>
            <a:off x="2622377" y="3857056"/>
            <a:ext cx="461662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reeform 11"/>
          <p:cNvSpPr/>
          <p:nvPr/>
        </p:nvSpPr>
        <p:spPr>
          <a:xfrm>
            <a:off x="3771900" y="3657600"/>
            <a:ext cx="3810000" cy="2438400"/>
          </a:xfrm>
          <a:custGeom>
            <a:avLst/>
            <a:gdLst>
              <a:gd name="connsiteX0" fmla="*/ 0 w 3277772"/>
              <a:gd name="connsiteY0" fmla="*/ 0 h 2321169"/>
              <a:gd name="connsiteX1" fmla="*/ 717452 w 3277772"/>
              <a:gd name="connsiteY1" fmla="*/ 323556 h 2321169"/>
              <a:gd name="connsiteX2" fmla="*/ 1434904 w 3277772"/>
              <a:gd name="connsiteY2" fmla="*/ 675249 h 2321169"/>
              <a:gd name="connsiteX3" fmla="*/ 2082018 w 3277772"/>
              <a:gd name="connsiteY3" fmla="*/ 1139483 h 2321169"/>
              <a:gd name="connsiteX4" fmla="*/ 2715064 w 3277772"/>
              <a:gd name="connsiteY4" fmla="*/ 1688123 h 2321169"/>
              <a:gd name="connsiteX5" fmla="*/ 3277772 w 3277772"/>
              <a:gd name="connsiteY5" fmla="*/ 2321169 h 2321169"/>
              <a:gd name="connsiteX6" fmla="*/ 3277772 w 3277772"/>
              <a:gd name="connsiteY6" fmla="*/ 2321169 h 2321169"/>
              <a:gd name="connsiteX0" fmla="*/ 0 w 3305907"/>
              <a:gd name="connsiteY0" fmla="*/ 0 h 2236763"/>
              <a:gd name="connsiteX1" fmla="*/ 745587 w 3305907"/>
              <a:gd name="connsiteY1" fmla="*/ 239150 h 2236763"/>
              <a:gd name="connsiteX2" fmla="*/ 1463039 w 3305907"/>
              <a:gd name="connsiteY2" fmla="*/ 590843 h 2236763"/>
              <a:gd name="connsiteX3" fmla="*/ 2110153 w 3305907"/>
              <a:gd name="connsiteY3" fmla="*/ 1055077 h 2236763"/>
              <a:gd name="connsiteX4" fmla="*/ 2743199 w 3305907"/>
              <a:gd name="connsiteY4" fmla="*/ 1603717 h 2236763"/>
              <a:gd name="connsiteX5" fmla="*/ 3305907 w 3305907"/>
              <a:gd name="connsiteY5" fmla="*/ 2236763 h 2236763"/>
              <a:gd name="connsiteX6" fmla="*/ 3305907 w 3305907"/>
              <a:gd name="connsiteY6" fmla="*/ 2236763 h 22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5907" h="2236763">
                <a:moveTo>
                  <a:pt x="0" y="0"/>
                </a:moveTo>
                <a:cubicBezTo>
                  <a:pt x="248529" y="79717"/>
                  <a:pt x="501747" y="140676"/>
                  <a:pt x="745587" y="239150"/>
                </a:cubicBezTo>
                <a:cubicBezTo>
                  <a:pt x="989427" y="337624"/>
                  <a:pt x="1235611" y="454855"/>
                  <a:pt x="1463039" y="590843"/>
                </a:cubicBezTo>
                <a:cubicBezTo>
                  <a:pt x="1690467" y="726831"/>
                  <a:pt x="1896793" y="886265"/>
                  <a:pt x="2110153" y="1055077"/>
                </a:cubicBezTo>
                <a:cubicBezTo>
                  <a:pt x="2323513" y="1223889"/>
                  <a:pt x="2543907" y="1406769"/>
                  <a:pt x="2743199" y="1603717"/>
                </a:cubicBezTo>
                <a:cubicBezTo>
                  <a:pt x="2942491" y="1800665"/>
                  <a:pt x="3305907" y="2236763"/>
                  <a:pt x="3305907" y="2236763"/>
                </a:cubicBezTo>
                <a:lnTo>
                  <a:pt x="3305907" y="2236763"/>
                </a:lnTo>
              </a:path>
            </a:pathLst>
          </a:custGeom>
          <a:ln w="2857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87291" y="4876800"/>
            <a:ext cx="457200" cy="1143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55321" y="5643456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Increase in production</a:t>
            </a:r>
            <a:endParaRPr lang="en-US" sz="2000" b="1" i="1" dirty="0">
              <a:solidFill>
                <a:srgbClr val="3399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01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following shifts the PPF to the </a:t>
            </a:r>
            <a:r>
              <a:rPr lang="en-US" dirty="0" smtClean="0"/>
              <a:t>left and indicates decrease </a:t>
            </a:r>
            <a:r>
              <a:rPr lang="en-US" dirty="0"/>
              <a:t>in production </a:t>
            </a:r>
          </a:p>
          <a:p>
            <a:pPr lvl="1"/>
            <a:r>
              <a:rPr lang="en-US" dirty="0" smtClean="0"/>
              <a:t>Deterioration </a:t>
            </a:r>
            <a:r>
              <a:rPr lang="en-US" dirty="0"/>
              <a:t>in quality of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Decrease in </a:t>
            </a:r>
            <a:r>
              <a:rPr lang="en-US" dirty="0"/>
              <a:t>quantity of </a:t>
            </a:r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42361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44532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b) Change in </a:t>
            </a: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technology of both goods improved then the PPF shifts out ward  (to the right)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5257800" cy="42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3329922" y="2530486"/>
            <a:ext cx="4028587" cy="3124200"/>
          </a:xfrm>
          <a:custGeom>
            <a:avLst/>
            <a:gdLst>
              <a:gd name="connsiteX0" fmla="*/ 0 w 3277772"/>
              <a:gd name="connsiteY0" fmla="*/ 0 h 2321169"/>
              <a:gd name="connsiteX1" fmla="*/ 717452 w 3277772"/>
              <a:gd name="connsiteY1" fmla="*/ 323556 h 2321169"/>
              <a:gd name="connsiteX2" fmla="*/ 1434904 w 3277772"/>
              <a:gd name="connsiteY2" fmla="*/ 675249 h 2321169"/>
              <a:gd name="connsiteX3" fmla="*/ 2082018 w 3277772"/>
              <a:gd name="connsiteY3" fmla="*/ 1139483 h 2321169"/>
              <a:gd name="connsiteX4" fmla="*/ 2715064 w 3277772"/>
              <a:gd name="connsiteY4" fmla="*/ 1688123 h 2321169"/>
              <a:gd name="connsiteX5" fmla="*/ 3277772 w 3277772"/>
              <a:gd name="connsiteY5" fmla="*/ 2321169 h 2321169"/>
              <a:gd name="connsiteX6" fmla="*/ 3277772 w 3277772"/>
              <a:gd name="connsiteY6" fmla="*/ 2321169 h 2321169"/>
              <a:gd name="connsiteX0" fmla="*/ 0 w 3305907"/>
              <a:gd name="connsiteY0" fmla="*/ 0 h 2236763"/>
              <a:gd name="connsiteX1" fmla="*/ 745587 w 3305907"/>
              <a:gd name="connsiteY1" fmla="*/ 239150 h 2236763"/>
              <a:gd name="connsiteX2" fmla="*/ 1463039 w 3305907"/>
              <a:gd name="connsiteY2" fmla="*/ 590843 h 2236763"/>
              <a:gd name="connsiteX3" fmla="*/ 2110153 w 3305907"/>
              <a:gd name="connsiteY3" fmla="*/ 1055077 h 2236763"/>
              <a:gd name="connsiteX4" fmla="*/ 2743199 w 3305907"/>
              <a:gd name="connsiteY4" fmla="*/ 1603717 h 2236763"/>
              <a:gd name="connsiteX5" fmla="*/ 3305907 w 3305907"/>
              <a:gd name="connsiteY5" fmla="*/ 2236763 h 2236763"/>
              <a:gd name="connsiteX6" fmla="*/ 3305907 w 3305907"/>
              <a:gd name="connsiteY6" fmla="*/ 2236763 h 22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5907" h="2236763">
                <a:moveTo>
                  <a:pt x="0" y="0"/>
                </a:moveTo>
                <a:cubicBezTo>
                  <a:pt x="248529" y="79717"/>
                  <a:pt x="501747" y="140676"/>
                  <a:pt x="745587" y="239150"/>
                </a:cubicBezTo>
                <a:cubicBezTo>
                  <a:pt x="989427" y="337624"/>
                  <a:pt x="1235611" y="454855"/>
                  <a:pt x="1463039" y="590843"/>
                </a:cubicBezTo>
                <a:cubicBezTo>
                  <a:pt x="1690467" y="726831"/>
                  <a:pt x="1896793" y="886265"/>
                  <a:pt x="2110153" y="1055077"/>
                </a:cubicBezTo>
                <a:cubicBezTo>
                  <a:pt x="2323513" y="1223889"/>
                  <a:pt x="2543907" y="1406769"/>
                  <a:pt x="2743199" y="1603717"/>
                </a:cubicBezTo>
                <a:cubicBezTo>
                  <a:pt x="2942491" y="1800665"/>
                  <a:pt x="3305907" y="2236763"/>
                  <a:pt x="3305907" y="2236763"/>
                </a:cubicBezTo>
                <a:lnTo>
                  <a:pt x="3305907" y="2236763"/>
                </a:lnTo>
              </a:path>
            </a:pathLst>
          </a:custGeom>
          <a:ln w="28575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57800" y="3948159"/>
            <a:ext cx="457200" cy="1143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5046" y="4611524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Increase in production</a:t>
            </a:r>
            <a:endParaRPr lang="en-US" sz="2000" b="1" i="1" dirty="0">
              <a:solidFill>
                <a:srgbClr val="3399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80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technological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progress occurs in the production of only one good,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production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possibility curve rotates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outwards only for the good.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24700" y="4438650"/>
            <a:ext cx="457200" cy="1143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9406"/>
            <a:ext cx="4267200" cy="349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2110"/>
            <a:ext cx="4078458" cy="312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reeform 8"/>
          <p:cNvSpPr/>
          <p:nvPr/>
        </p:nvSpPr>
        <p:spPr>
          <a:xfrm>
            <a:off x="1066800" y="3502111"/>
            <a:ext cx="4028587" cy="2517689"/>
          </a:xfrm>
          <a:custGeom>
            <a:avLst/>
            <a:gdLst>
              <a:gd name="connsiteX0" fmla="*/ 0 w 3277772"/>
              <a:gd name="connsiteY0" fmla="*/ 0 h 2321169"/>
              <a:gd name="connsiteX1" fmla="*/ 717452 w 3277772"/>
              <a:gd name="connsiteY1" fmla="*/ 323556 h 2321169"/>
              <a:gd name="connsiteX2" fmla="*/ 1434904 w 3277772"/>
              <a:gd name="connsiteY2" fmla="*/ 675249 h 2321169"/>
              <a:gd name="connsiteX3" fmla="*/ 2082018 w 3277772"/>
              <a:gd name="connsiteY3" fmla="*/ 1139483 h 2321169"/>
              <a:gd name="connsiteX4" fmla="*/ 2715064 w 3277772"/>
              <a:gd name="connsiteY4" fmla="*/ 1688123 h 2321169"/>
              <a:gd name="connsiteX5" fmla="*/ 3277772 w 3277772"/>
              <a:gd name="connsiteY5" fmla="*/ 2321169 h 2321169"/>
              <a:gd name="connsiteX6" fmla="*/ 3277772 w 3277772"/>
              <a:gd name="connsiteY6" fmla="*/ 2321169 h 2321169"/>
              <a:gd name="connsiteX0" fmla="*/ 0 w 3305907"/>
              <a:gd name="connsiteY0" fmla="*/ 0 h 2236763"/>
              <a:gd name="connsiteX1" fmla="*/ 745587 w 3305907"/>
              <a:gd name="connsiteY1" fmla="*/ 239150 h 2236763"/>
              <a:gd name="connsiteX2" fmla="*/ 1463039 w 3305907"/>
              <a:gd name="connsiteY2" fmla="*/ 590843 h 2236763"/>
              <a:gd name="connsiteX3" fmla="*/ 2110153 w 3305907"/>
              <a:gd name="connsiteY3" fmla="*/ 1055077 h 2236763"/>
              <a:gd name="connsiteX4" fmla="*/ 2743199 w 3305907"/>
              <a:gd name="connsiteY4" fmla="*/ 1603717 h 2236763"/>
              <a:gd name="connsiteX5" fmla="*/ 3305907 w 3305907"/>
              <a:gd name="connsiteY5" fmla="*/ 2236763 h 2236763"/>
              <a:gd name="connsiteX6" fmla="*/ 3305907 w 3305907"/>
              <a:gd name="connsiteY6" fmla="*/ 2236763 h 22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5907" h="2236763">
                <a:moveTo>
                  <a:pt x="0" y="0"/>
                </a:moveTo>
                <a:cubicBezTo>
                  <a:pt x="248529" y="79717"/>
                  <a:pt x="501747" y="140676"/>
                  <a:pt x="745587" y="239150"/>
                </a:cubicBezTo>
                <a:cubicBezTo>
                  <a:pt x="989427" y="337624"/>
                  <a:pt x="1235611" y="454855"/>
                  <a:pt x="1463039" y="590843"/>
                </a:cubicBezTo>
                <a:cubicBezTo>
                  <a:pt x="1690467" y="726831"/>
                  <a:pt x="1896793" y="886265"/>
                  <a:pt x="2110153" y="1055077"/>
                </a:cubicBezTo>
                <a:cubicBezTo>
                  <a:pt x="2323513" y="1223889"/>
                  <a:pt x="2543907" y="1406769"/>
                  <a:pt x="2743199" y="1603717"/>
                </a:cubicBezTo>
                <a:cubicBezTo>
                  <a:pt x="2942491" y="1800665"/>
                  <a:pt x="3305907" y="2236763"/>
                  <a:pt x="3305907" y="2236763"/>
                </a:cubicBezTo>
                <a:lnTo>
                  <a:pt x="3305907" y="2236763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486400" y="3200400"/>
            <a:ext cx="3222039" cy="2676695"/>
          </a:xfrm>
          <a:custGeom>
            <a:avLst/>
            <a:gdLst>
              <a:gd name="connsiteX0" fmla="*/ 0 w 3277772"/>
              <a:gd name="connsiteY0" fmla="*/ 0 h 2321169"/>
              <a:gd name="connsiteX1" fmla="*/ 717452 w 3277772"/>
              <a:gd name="connsiteY1" fmla="*/ 323556 h 2321169"/>
              <a:gd name="connsiteX2" fmla="*/ 1434904 w 3277772"/>
              <a:gd name="connsiteY2" fmla="*/ 675249 h 2321169"/>
              <a:gd name="connsiteX3" fmla="*/ 2082018 w 3277772"/>
              <a:gd name="connsiteY3" fmla="*/ 1139483 h 2321169"/>
              <a:gd name="connsiteX4" fmla="*/ 2715064 w 3277772"/>
              <a:gd name="connsiteY4" fmla="*/ 1688123 h 2321169"/>
              <a:gd name="connsiteX5" fmla="*/ 3277772 w 3277772"/>
              <a:gd name="connsiteY5" fmla="*/ 2321169 h 2321169"/>
              <a:gd name="connsiteX6" fmla="*/ 3277772 w 3277772"/>
              <a:gd name="connsiteY6" fmla="*/ 2321169 h 2321169"/>
              <a:gd name="connsiteX0" fmla="*/ 0 w 3305907"/>
              <a:gd name="connsiteY0" fmla="*/ 0 h 2236763"/>
              <a:gd name="connsiteX1" fmla="*/ 745587 w 3305907"/>
              <a:gd name="connsiteY1" fmla="*/ 239150 h 2236763"/>
              <a:gd name="connsiteX2" fmla="*/ 1463039 w 3305907"/>
              <a:gd name="connsiteY2" fmla="*/ 590843 h 2236763"/>
              <a:gd name="connsiteX3" fmla="*/ 2110153 w 3305907"/>
              <a:gd name="connsiteY3" fmla="*/ 1055077 h 2236763"/>
              <a:gd name="connsiteX4" fmla="*/ 2743199 w 3305907"/>
              <a:gd name="connsiteY4" fmla="*/ 1603717 h 2236763"/>
              <a:gd name="connsiteX5" fmla="*/ 3305907 w 3305907"/>
              <a:gd name="connsiteY5" fmla="*/ 2236763 h 2236763"/>
              <a:gd name="connsiteX6" fmla="*/ 3305907 w 3305907"/>
              <a:gd name="connsiteY6" fmla="*/ 2236763 h 223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5907" h="2236763">
                <a:moveTo>
                  <a:pt x="0" y="0"/>
                </a:moveTo>
                <a:cubicBezTo>
                  <a:pt x="248529" y="79717"/>
                  <a:pt x="501747" y="140676"/>
                  <a:pt x="745587" y="239150"/>
                </a:cubicBezTo>
                <a:cubicBezTo>
                  <a:pt x="989427" y="337624"/>
                  <a:pt x="1235611" y="454855"/>
                  <a:pt x="1463039" y="590843"/>
                </a:cubicBezTo>
                <a:cubicBezTo>
                  <a:pt x="1690467" y="726831"/>
                  <a:pt x="1896793" y="886265"/>
                  <a:pt x="2110153" y="1055077"/>
                </a:cubicBezTo>
                <a:cubicBezTo>
                  <a:pt x="2323513" y="1223889"/>
                  <a:pt x="2543907" y="1406769"/>
                  <a:pt x="2743199" y="1603717"/>
                </a:cubicBezTo>
                <a:cubicBezTo>
                  <a:pt x="2942491" y="1800665"/>
                  <a:pt x="3305907" y="2236763"/>
                  <a:pt x="3305907" y="2236763"/>
                </a:cubicBezTo>
                <a:lnTo>
                  <a:pt x="3305907" y="2236763"/>
                </a:lnTo>
              </a:path>
            </a:pathLst>
          </a:custGeom>
          <a:ln w="28575"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67200" y="5610395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15000" y="3502110"/>
            <a:ext cx="3810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167284"/>
            <a:ext cx="293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Only if technology of 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wheat is improved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28290" y="2386841"/>
            <a:ext cx="2935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Only if technology of 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Steel is improved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34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"/>
            <a:ext cx="8458200" cy="6248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1.8.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Decision Making Units and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Circular flow of economic activities</a:t>
            </a:r>
          </a:p>
          <a:p>
            <a:pPr marL="109728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Decision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Making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Units/agents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Households -- Business firms -- Government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Circular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Flow of Economic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Activities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flow of economic system for free market economy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Two markets 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Resource/input/factor/ market 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Product (Goods and Service) market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Households are owners of economic resource</a:t>
            </a:r>
          </a:p>
          <a:p>
            <a:pPr marL="393192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Labor              * Land </a:t>
            </a:r>
          </a:p>
          <a:p>
            <a:pPr marL="393192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 Capital           * Entrepreneurial skill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0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616445" y="2549236"/>
            <a:ext cx="2111579" cy="1032164"/>
          </a:xfrm>
          <a:prstGeom prst="snip2Diag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Households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(Consumers 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Snip Diagonal Corner Rectangle 2"/>
          <p:cNvSpPr/>
          <p:nvPr/>
        </p:nvSpPr>
        <p:spPr>
          <a:xfrm>
            <a:off x="6998687" y="2362200"/>
            <a:ext cx="1918750" cy="1101436"/>
          </a:xfrm>
          <a:prstGeom prst="snip2DiagRect">
            <a:avLst/>
          </a:prstGeom>
          <a:solidFill>
            <a:schemeClr val="bg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Business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(Firms )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(Producers)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3912587" y="110836"/>
            <a:ext cx="1524000" cy="1143000"/>
          </a:xfrm>
          <a:prstGeom prst="flowChartMagneticDisk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Inputs  market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369787" y="4911436"/>
            <a:ext cx="1524000" cy="1143000"/>
          </a:xfrm>
          <a:prstGeom prst="flowChartMagneticDisk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Output  market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83787" y="1025236"/>
            <a:ext cx="0" cy="1524000"/>
          </a:xfrm>
          <a:prstGeom prst="line">
            <a:avLst/>
          </a:prstGeom>
          <a:ln>
            <a:solidFill>
              <a:srgbClr val="33993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83787" y="1025236"/>
            <a:ext cx="1828800" cy="0"/>
          </a:xfrm>
          <a:prstGeom prst="straightConnector1">
            <a:avLst/>
          </a:prstGeom>
          <a:ln>
            <a:solidFill>
              <a:srgbClr val="339933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587" y="1025236"/>
            <a:ext cx="1981200" cy="0"/>
          </a:xfrm>
          <a:prstGeom prst="line">
            <a:avLst/>
          </a:prstGeom>
          <a:ln>
            <a:solidFill>
              <a:srgbClr val="33993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17787" y="1025236"/>
            <a:ext cx="0" cy="1336964"/>
          </a:xfrm>
          <a:prstGeom prst="straightConnector1">
            <a:avLst/>
          </a:prstGeom>
          <a:ln>
            <a:solidFill>
              <a:srgbClr val="339933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417787" y="3463636"/>
            <a:ext cx="0" cy="1676400"/>
          </a:xfrm>
          <a:prstGeom prst="line">
            <a:avLst/>
          </a:prstGeom>
          <a:ln>
            <a:solidFill>
              <a:srgbClr val="33993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893787" y="5167745"/>
            <a:ext cx="1582881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083787" y="5216236"/>
            <a:ext cx="2251364" cy="0"/>
          </a:xfrm>
          <a:prstGeom prst="line">
            <a:avLst/>
          </a:prstGeom>
          <a:ln>
            <a:solidFill>
              <a:srgbClr val="33993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083787" y="3581400"/>
            <a:ext cx="0" cy="1634836"/>
          </a:xfrm>
          <a:prstGeom prst="straightConnector1">
            <a:avLst/>
          </a:prstGeom>
          <a:ln>
            <a:solidFill>
              <a:srgbClr val="339933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546924" y="415636"/>
            <a:ext cx="23622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546924" y="415636"/>
            <a:ext cx="3463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03587" y="415636"/>
            <a:ext cx="0" cy="194656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436589" y="415636"/>
            <a:ext cx="26669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893787" y="5749636"/>
            <a:ext cx="22098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103587" y="3463636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448210" y="3463636"/>
            <a:ext cx="0" cy="2362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448210" y="5825836"/>
            <a:ext cx="28869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83787" y="1113472"/>
            <a:ext cx="20733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Resources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Labor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Land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Capital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Entrepreneurs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80121" y="1137544"/>
            <a:ext cx="1318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6600"/>
                </a:solidFill>
              </a:rPr>
              <a:t>Resources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74149" y="3996310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Goods and </a:t>
            </a:r>
          </a:p>
          <a:p>
            <a:r>
              <a:rPr lang="en-US" sz="2000" b="1" dirty="0" smtClean="0"/>
              <a:t>services 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326368" y="4513761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Goods and </a:t>
            </a:r>
          </a:p>
          <a:p>
            <a:r>
              <a:rPr lang="en-US" sz="2000" b="1" dirty="0" smtClean="0"/>
              <a:t>services </a:t>
            </a:r>
            <a:endParaRPr lang="en-US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87642" y="583546"/>
            <a:ext cx="13855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Income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Wage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Rent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Interest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Profit 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8217887" y="876850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Cost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770088" y="5869770"/>
            <a:ext cx="1166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Revenue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50201" y="5869770"/>
            <a:ext cx="153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Expenditure </a:t>
            </a:r>
          </a:p>
        </p:txBody>
      </p:sp>
    </p:spTree>
    <p:extLst>
      <p:ext uri="{BB962C8B-B14F-4D97-AF65-F5344CB8AC3E}">
        <p14:creationId xmlns="" xmlns:p14="http://schemas.microsoft.com/office/powerpoint/2010/main" val="26091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462805" y="2549236"/>
            <a:ext cx="1773382" cy="9144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Households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(Consumers)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nip Diagonal Corner Rectangle 4"/>
          <p:cNvSpPr/>
          <p:nvPr/>
        </p:nvSpPr>
        <p:spPr>
          <a:xfrm>
            <a:off x="7265387" y="2549236"/>
            <a:ext cx="1905000" cy="91440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Business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(Producers)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3912587" y="110836"/>
            <a:ext cx="1524000" cy="11430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Inputs  market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4048328" y="4911436"/>
            <a:ext cx="1524000" cy="11430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Output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chemeClr val="tx1"/>
                </a:solidFill>
              </a:rPr>
              <a:t>market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83787" y="1025236"/>
            <a:ext cx="0" cy="1524000"/>
          </a:xfrm>
          <a:prstGeom prst="line">
            <a:avLst/>
          </a:prstGeom>
          <a:ln>
            <a:solidFill>
              <a:srgbClr val="33993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83787" y="1025236"/>
            <a:ext cx="1828800" cy="0"/>
          </a:xfrm>
          <a:prstGeom prst="straightConnector1">
            <a:avLst/>
          </a:prstGeom>
          <a:ln>
            <a:solidFill>
              <a:srgbClr val="339933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36587" y="1025236"/>
            <a:ext cx="1981200" cy="0"/>
          </a:xfrm>
          <a:prstGeom prst="line">
            <a:avLst/>
          </a:prstGeom>
          <a:ln>
            <a:solidFill>
              <a:srgbClr val="33993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17787" y="1025236"/>
            <a:ext cx="0" cy="1524000"/>
          </a:xfrm>
          <a:prstGeom prst="straightConnector1">
            <a:avLst/>
          </a:prstGeom>
          <a:ln>
            <a:solidFill>
              <a:srgbClr val="339933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17787" y="3463636"/>
            <a:ext cx="0" cy="1676400"/>
          </a:xfrm>
          <a:prstGeom prst="line">
            <a:avLst/>
          </a:prstGeom>
          <a:ln>
            <a:solidFill>
              <a:srgbClr val="33993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72328" y="5167745"/>
            <a:ext cx="1904341" cy="48491"/>
          </a:xfrm>
          <a:prstGeom prst="straightConnector1">
            <a:avLst/>
          </a:prstGeom>
          <a:ln>
            <a:solidFill>
              <a:srgbClr val="339933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83787" y="5216236"/>
            <a:ext cx="1828800" cy="0"/>
          </a:xfrm>
          <a:prstGeom prst="line">
            <a:avLst/>
          </a:prstGeom>
          <a:ln>
            <a:solidFill>
              <a:srgbClr val="33993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083787" y="3463636"/>
            <a:ext cx="0" cy="1752600"/>
          </a:xfrm>
          <a:prstGeom prst="straightConnector1">
            <a:avLst/>
          </a:prstGeom>
          <a:ln>
            <a:solidFill>
              <a:srgbClr val="339933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46924" y="415636"/>
            <a:ext cx="23622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46924" y="415636"/>
            <a:ext cx="3463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03587" y="415636"/>
            <a:ext cx="0" cy="20574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36589" y="415636"/>
            <a:ext cx="26669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72328" y="5749636"/>
            <a:ext cx="2531259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103587" y="3463636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48210" y="3463636"/>
            <a:ext cx="0" cy="2362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448210" y="5825836"/>
            <a:ext cx="24643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Hexagon 23"/>
          <p:cNvSpPr/>
          <p:nvPr/>
        </p:nvSpPr>
        <p:spPr>
          <a:xfrm>
            <a:off x="3657599" y="2549236"/>
            <a:ext cx="2236187" cy="914400"/>
          </a:xfrm>
          <a:prstGeom prst="hexagon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Government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91000" y="1253836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02079" y="1288472"/>
            <a:ext cx="8249" cy="13369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91200" y="2701636"/>
            <a:ext cx="147418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825836" y="3276600"/>
            <a:ext cx="143955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53000" y="3730336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36473" y="3536372"/>
            <a:ext cx="0" cy="14131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236187" y="2736272"/>
            <a:ext cx="16153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94567" y="3276600"/>
            <a:ext cx="15058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28024" y="1235213"/>
            <a:ext cx="134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Sell </a:t>
            </a:r>
          </a:p>
          <a:p>
            <a:pPr algn="ctr"/>
            <a:r>
              <a:rPr lang="en-US" sz="2000" b="1" dirty="0" smtClean="0"/>
              <a:t>Resources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86151" y="1175678"/>
            <a:ext cx="1348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Buy </a:t>
            </a:r>
          </a:p>
          <a:p>
            <a:pPr algn="ctr"/>
            <a:r>
              <a:rPr lang="en-US" sz="2000" b="1" dirty="0" smtClean="0"/>
              <a:t>Resources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96519" y="1975170"/>
            <a:ext cx="1547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Expenditure</a:t>
            </a:r>
          </a:p>
          <a:p>
            <a:r>
              <a:rPr lang="en-US" sz="2000" b="1" dirty="0" smtClean="0"/>
              <a:t>subsidy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20190" y="3444524"/>
            <a:ext cx="1637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Revenue </a:t>
            </a:r>
          </a:p>
          <a:p>
            <a:r>
              <a:rPr lang="en-US" sz="2000" b="1" dirty="0" smtClean="0"/>
              <a:t>Income Tax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06345" y="3463636"/>
            <a:ext cx="1709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Revenue </a:t>
            </a:r>
          </a:p>
          <a:p>
            <a:r>
              <a:rPr lang="en-US" sz="2000" b="1" dirty="0" smtClean="0"/>
              <a:t>Business Tax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52704" y="1975170"/>
            <a:ext cx="161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Expenditure </a:t>
            </a:r>
          </a:p>
          <a:p>
            <a:r>
              <a:rPr lang="en-US" sz="2000" b="1" dirty="0" smtClean="0"/>
              <a:t> </a:t>
            </a:r>
            <a:r>
              <a:rPr lang="en-US" b="1" dirty="0" smtClean="0"/>
              <a:t> subsidy 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680398" y="4114800"/>
            <a:ext cx="1701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Sell goods </a:t>
            </a:r>
          </a:p>
          <a:p>
            <a:pPr algn="ctr"/>
            <a:r>
              <a:rPr lang="en-US" sz="2000" b="1" dirty="0" smtClean="0"/>
              <a:t>and services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19979" y="4197957"/>
            <a:ext cx="1701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Buy goods </a:t>
            </a:r>
          </a:p>
          <a:p>
            <a:pPr algn="ctr"/>
            <a:r>
              <a:rPr lang="en-US" sz="2000" b="1" dirty="0" smtClean="0"/>
              <a:t>and services 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55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image is a photograph of a cargo ship transporting good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104" b="2872"/>
          <a:stretch/>
        </p:blipFill>
        <p:spPr bwMode="auto">
          <a:xfrm>
            <a:off x="-27710" y="0"/>
            <a:ext cx="9171709" cy="69023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92098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734050" cy="381952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0562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285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Definitions of Economics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153400" cy="57150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But, the formal and commonly accepted definition is as follow: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Economics is a social science which studies about </a:t>
            </a:r>
            <a:r>
              <a:rPr lang="en-US" sz="2400" dirty="0" smtClean="0">
                <a:solidFill>
                  <a:srgbClr val="FF0000"/>
                </a:solidFill>
              </a:rPr>
              <a:t>efficient allocation  of scarce resources </a:t>
            </a:r>
            <a:r>
              <a:rPr lang="en-US" sz="2400" dirty="0" smtClean="0">
                <a:solidFill>
                  <a:schemeClr val="tx1"/>
                </a:solidFill>
              </a:rPr>
              <a:t>so as to attain the maximum fulfillment of unlimited human wants .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As economics is a science of choice, it studies how people choose to use scarce or limited productive resources to produce various commodities.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Clr>
                <a:srgbClr val="E40059"/>
              </a:buClr>
              <a:buNone/>
            </a:pPr>
            <a:endParaRPr lang="en-US" sz="39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E40059"/>
              </a:buClr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resource? </a:t>
            </a:r>
          </a:p>
          <a:p>
            <a:pPr>
              <a:buClr>
                <a:srgbClr val="E40059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Resource is anything that can be used to produce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goods or services</a:t>
            </a:r>
          </a:p>
          <a:p>
            <a:pPr lvl="1">
              <a:buClr>
                <a:srgbClr val="E40059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Goods - any tangible output. </a:t>
            </a:r>
          </a:p>
          <a:p>
            <a:pPr lvl="2">
              <a:buClr>
                <a:srgbClr val="E40059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Cement, Wheat, Marker, Chair etc.</a:t>
            </a:r>
          </a:p>
          <a:p>
            <a:pPr lvl="1">
              <a:buClr>
                <a:srgbClr val="E40059"/>
              </a:buClr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Services-  any intangible output.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Clr>
                <a:srgbClr val="E40059"/>
              </a:buClr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Example: haircut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repairs,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teaching, consultation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Resources = inputs = factors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economics resources are classified into four</a:t>
            </a:r>
          </a:p>
          <a:p>
            <a:pPr marL="109728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Labor    Land    Capital      Entrepreneurs </a:t>
            </a:r>
          </a:p>
          <a:p>
            <a:pPr marL="109728" indent="0">
              <a:buNone/>
            </a:pPr>
            <a:r>
              <a:rPr lang="en-US" dirty="0" smtClean="0"/>
              <a:t>           </a:t>
            </a:r>
          </a:p>
          <a:p>
            <a:pPr lvl="7">
              <a:buFont typeface="Wingdings" pitchFamily="2" charset="2"/>
              <a:buChar char="ü"/>
            </a:pPr>
            <a:endParaRPr lang="en-US" sz="1800" dirty="0" smtClean="0"/>
          </a:p>
          <a:p>
            <a:pPr lvl="7">
              <a:buFont typeface="Wingdings" pitchFamily="2" charset="2"/>
              <a:buChar char="ü"/>
            </a:pPr>
            <a:endParaRPr lang="en-US" dirty="0" smtClean="0"/>
          </a:p>
          <a:p>
            <a:pPr lvl="8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51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99247" y="152400"/>
            <a:ext cx="7745505" cy="6477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) Labor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mental and physical human effort (ability) of all employed people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Its reward is wage/salary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II) Land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Land includes all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which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found inside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on the surface of the land.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Marketable resources: Example;  minerals, soil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timber etc.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Non-marketable </a:t>
            </a: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(free) resources: Example; air, sunlight, ocean and sea water etc.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reward of land is rent</a:t>
            </a:r>
          </a:p>
        </p:txBody>
      </p:sp>
    </p:spTree>
    <p:extLst>
      <p:ext uri="{BB962C8B-B14F-4D97-AF65-F5344CB8AC3E}">
        <p14:creationId xmlns="" xmlns:p14="http://schemas.microsoft.com/office/powerpoint/2010/main" val="181573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382000" cy="6705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III) Capital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Capital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produced from land by labor to produce other goods or services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lvl="1">
              <a:buFont typeface="Wingdings" pitchFamily="2" charset="2"/>
              <a:buChar char="ü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Machineries, equipments,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tools</a:t>
            </a:r>
          </a:p>
          <a:p>
            <a:pPr lvl="1">
              <a:buFont typeface="Wingdings" pitchFamily="2" charset="2"/>
              <a:buChar char="ü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Buildings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and materials attached to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 lvl="1">
              <a:buFont typeface="Wingdings" pitchFamily="2" charset="2"/>
              <a:buChar char="ü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Oxen and dairy cows</a:t>
            </a:r>
          </a:p>
          <a:p>
            <a:pPr lvl="1">
              <a:buFont typeface="Wingdings" pitchFamily="2" charset="2"/>
              <a:buChar char="ü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Financial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capital that helps to buy physical capital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etc.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reward of </a:t>
            </a:r>
          </a:p>
          <a:p>
            <a:pPr lvl="1">
              <a:buFont typeface="Wingdings" pitchFamily="2" charset="2"/>
              <a:buChar char="ü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physical capital is rent</a:t>
            </a:r>
          </a:p>
          <a:p>
            <a:pPr lvl="1">
              <a:buFont typeface="Wingdings" pitchFamily="2" charset="2"/>
              <a:buChar char="ü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financial capital is interest 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iv.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Entrepreneurs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2DA2BF"/>
              </a:buCl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managerial skill of organizing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combining: Land, Labor, Capital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2DA2BF"/>
              </a:buClr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Entrepreneurs know how goods are produced </a:t>
            </a:r>
            <a:endParaRPr lang="en-US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2DA2BF"/>
              </a:buClr>
            </a:pP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reward of entrepreneur is profit</a:t>
            </a:r>
          </a:p>
          <a:p>
            <a:pPr lvl="0">
              <a:buClr>
                <a:srgbClr val="2DA2BF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21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1" y="228600"/>
            <a:ext cx="8866908" cy="647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two fundamental facts for the existence of economics           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1) Human wants for materials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unlimited due to </a:t>
            </a:r>
          </a:p>
          <a:p>
            <a:pPr lvl="4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Wants are multiplicative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TV and related devices </a:t>
            </a:r>
          </a:p>
          <a:p>
            <a:pPr lvl="4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Wants are recurrent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Food, clothes, etc.</a:t>
            </a:r>
          </a:p>
          <a:p>
            <a:pPr lvl="4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Wants are cumulative </a:t>
            </a:r>
          </a:p>
          <a:p>
            <a:pPr lvl="4"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 wants increase endlessly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5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960418"/>
            <a:ext cx="8991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38399"/>
            <a:ext cx="1831792" cy="154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09" y="2971801"/>
            <a:ext cx="2611581" cy="247736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888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 Economic resources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limited </a:t>
            </a:r>
          </a:p>
          <a:p>
            <a:pPr lvl="1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Land       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Capital 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Labor          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Entrepreneurship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645" t="14497" r="15011" b="15233"/>
          <a:stretch/>
        </p:blipFill>
        <p:spPr bwMode="auto">
          <a:xfrm>
            <a:off x="1143000" y="3276600"/>
            <a:ext cx="2667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96213"/>
            <a:ext cx="3352800" cy="290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79547" y="2057400"/>
            <a:ext cx="5222905" cy="89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Bookman Old Style" pitchFamily="18" charset="0"/>
              </a:rPr>
              <a:t>The law of conservation of mass:  </a:t>
            </a:r>
          </a:p>
          <a:p>
            <a:r>
              <a:rPr lang="en-US" sz="2800" dirty="0" smtClean="0">
                <a:latin typeface="Agency FB" pitchFamily="34" charset="0"/>
              </a:rPr>
              <a:t>Matter is neither created nor destroyed</a:t>
            </a:r>
            <a:endParaRPr lang="en-US" sz="28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4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3681</TotalTime>
  <Words>1842</Words>
  <Application>Microsoft Office PowerPoint</Application>
  <PresentationFormat>On-screen Show (4:3)</PresentationFormat>
  <Paragraphs>339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Introduction to Economics</vt:lpstr>
      <vt:lpstr> Definitions of Economics</vt:lpstr>
      <vt:lpstr>Definitions of Economics</vt:lpstr>
      <vt:lpstr>Definitions of Economics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ECONOMICS</dc:title>
  <dc:creator>milkii</dc:creator>
  <cp:lastModifiedBy>user</cp:lastModifiedBy>
  <cp:revision>209</cp:revision>
  <dcterms:created xsi:type="dcterms:W3CDTF">2006-08-16T00:00:00Z</dcterms:created>
  <dcterms:modified xsi:type="dcterms:W3CDTF">2023-01-09T16:58:45Z</dcterms:modified>
</cp:coreProperties>
</file>