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1" r:id="rId4"/>
    <p:sldId id="262" r:id="rId5"/>
    <p:sldId id="264" r:id="rId6"/>
    <p:sldId id="312" r:id="rId7"/>
    <p:sldId id="313" r:id="rId8"/>
    <p:sldId id="314" r:id="rId9"/>
    <p:sldId id="265" r:id="rId10"/>
    <p:sldId id="266" r:id="rId11"/>
    <p:sldId id="267" r:id="rId12"/>
    <p:sldId id="268" r:id="rId13"/>
    <p:sldId id="270" r:id="rId14"/>
    <p:sldId id="271" r:id="rId15"/>
    <p:sldId id="328" r:id="rId16"/>
    <p:sldId id="272" r:id="rId17"/>
    <p:sldId id="273" r:id="rId18"/>
    <p:sldId id="274" r:id="rId19"/>
    <p:sldId id="275" r:id="rId20"/>
    <p:sldId id="277" r:id="rId21"/>
    <p:sldId id="278" r:id="rId22"/>
    <p:sldId id="281" r:id="rId23"/>
    <p:sldId id="279" r:id="rId24"/>
    <p:sldId id="280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4" r:id="rId35"/>
    <p:sldId id="296" r:id="rId36"/>
    <p:sldId id="324" r:id="rId37"/>
    <p:sldId id="325" r:id="rId38"/>
    <p:sldId id="326" r:id="rId39"/>
    <p:sldId id="297" r:id="rId40"/>
    <p:sldId id="298" r:id="rId41"/>
    <p:sldId id="299" r:id="rId42"/>
    <p:sldId id="300" r:id="rId43"/>
    <p:sldId id="301" r:id="rId44"/>
    <p:sldId id="302" r:id="rId45"/>
    <p:sldId id="311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6" r:id="rId54"/>
    <p:sldId id="321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74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57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23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13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548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78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009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666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961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3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156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854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5.bin"/><Relationship Id="rId3" Type="http://schemas.openxmlformats.org/officeDocument/2006/relationships/image" Target="../media/image35.png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oleObject" Target="../embeddings/oleObject48.bin"/><Relationship Id="rId3" Type="http://schemas.openxmlformats.org/officeDocument/2006/relationships/image" Target="../media/image35.png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50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Relationship Id="rId14" Type="http://schemas.openxmlformats.org/officeDocument/2006/relationships/oleObject" Target="../embeddings/oleObject49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5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5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6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424726">
            <a:off x="1727343" y="2582090"/>
            <a:ext cx="5730875" cy="36036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lowchart: Stored Data 1"/>
          <p:cNvSpPr/>
          <p:nvPr/>
        </p:nvSpPr>
        <p:spPr>
          <a:xfrm rot="5400000">
            <a:off x="3306219" y="-1723344"/>
            <a:ext cx="2667961" cy="6722326"/>
          </a:xfrm>
          <a:prstGeom prst="flowChartOnlineStorage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8799" y="314741"/>
            <a:ext cx="571752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Chapter 2</a:t>
            </a:r>
          </a:p>
          <a:p>
            <a:pPr lvl="0" algn="ctr"/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theory of Demand </a:t>
            </a:r>
          </a:p>
          <a:p>
            <a:pPr lvl="0" algn="ctr"/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 Supply </a:t>
            </a:r>
            <a:r>
              <a:rPr lang="en-US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 a Perfectly Competitive Market </a:t>
            </a:r>
            <a:endParaRPr lang="en-US" sz="3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Moon 4"/>
          <p:cNvSpPr/>
          <p:nvPr/>
        </p:nvSpPr>
        <p:spPr>
          <a:xfrm rot="16200000">
            <a:off x="3525982" y="3000458"/>
            <a:ext cx="2133598" cy="5581485"/>
          </a:xfrm>
          <a:prstGeom prst="moon">
            <a:avLst>
              <a:gd name="adj" fmla="val 331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902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609600"/>
            <a:ext cx="7391400" cy="5473891"/>
          </a:xfrm>
        </p:spPr>
        <p:txBody>
          <a:bodyPr>
            <a:noAutofit/>
          </a:bodyPr>
          <a:lstStyle/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800" b="1" dirty="0">
                <a:solidFill>
                  <a:srgbClr val="972109">
                    <a:lumMod val="75000"/>
                  </a:srgbClr>
                </a:solidFill>
                <a:latin typeface="Book Antiqua"/>
              </a:rPr>
              <a:t>Change in </a:t>
            </a:r>
            <a:r>
              <a:rPr lang="en-US" sz="2800" b="1" dirty="0" smtClean="0">
                <a:solidFill>
                  <a:srgbClr val="972109">
                    <a:lumMod val="75000"/>
                  </a:srgbClr>
                </a:solidFill>
                <a:latin typeface="Book Antiqua"/>
              </a:rPr>
              <a:t>Demand</a:t>
            </a:r>
            <a:r>
              <a:rPr lang="en-US" sz="2800" b="1" dirty="0">
                <a:solidFill>
                  <a:srgbClr val="972109">
                    <a:lumMod val="75000"/>
                  </a:srgbClr>
                </a:solidFill>
                <a:latin typeface="Book Antiqua"/>
              </a:rPr>
              <a:t>: </a:t>
            </a:r>
            <a:endParaRPr lang="en-US" sz="2800" b="1" dirty="0" smtClean="0">
              <a:solidFill>
                <a:srgbClr val="972109">
                  <a:lumMod val="75000"/>
                </a:srgbClr>
              </a:solidFill>
              <a:latin typeface="Book Antiqua"/>
            </a:endParaRP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800" dirty="0" smtClean="0">
                <a:solidFill>
                  <a:prstClr val="black"/>
                </a:solidFill>
                <a:latin typeface="Book Antiqua"/>
              </a:rPr>
              <a:t>▲DD is caused </a:t>
            </a:r>
            <a:r>
              <a:rPr lang="en-US" sz="2800" dirty="0">
                <a:solidFill>
                  <a:prstClr val="black"/>
                </a:solidFill>
                <a:latin typeface="Book Antiqua"/>
              </a:rPr>
              <a:t>by change in </a:t>
            </a:r>
            <a:r>
              <a:rPr lang="en-US" sz="2800" dirty="0" smtClean="0">
                <a:solidFill>
                  <a:prstClr val="black"/>
                </a:solidFill>
                <a:latin typeface="Book Antiqua"/>
              </a:rPr>
              <a:t>other determinants other than price of the product</a:t>
            </a: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800" dirty="0" smtClean="0">
                <a:solidFill>
                  <a:prstClr val="black"/>
                </a:solidFill>
                <a:latin typeface="Book Antiqua"/>
              </a:rPr>
              <a:t>Represented by shift in demand curve</a:t>
            </a:r>
            <a:endParaRPr lang="en-US" sz="2800" dirty="0">
              <a:solidFill>
                <a:prstClr val="black"/>
              </a:solidFill>
              <a:latin typeface="Book Antiqua"/>
            </a:endParaRPr>
          </a:p>
          <a:p>
            <a:pPr marL="868680" lvl="1" indent="-4572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Income of a consumer </a:t>
            </a:r>
            <a:endParaRPr lang="en-US" sz="2400" dirty="0" smtClean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  <a:p>
            <a:pPr marL="868680" lvl="1" indent="-4572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Price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of related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goods 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  <a:p>
            <a:pPr marL="868680" lvl="1" indent="-4572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Taste/preference 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  <a:p>
            <a:pPr marL="868680" lvl="1" indent="-4572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Expected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price </a:t>
            </a:r>
          </a:p>
          <a:p>
            <a:pPr marL="868680" lvl="1" indent="-4572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Expected income 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  <a:p>
            <a:pPr marL="868680" lvl="1" indent="-4572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Government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income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tax</a:t>
            </a:r>
          </a:p>
          <a:p>
            <a:pPr marL="868680" lvl="1" indent="-4572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Number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of buyers,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etc.</a:t>
            </a:r>
          </a:p>
          <a:p>
            <a:pPr marL="777240" lvl="1" indent="-36576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"/>
            </a:pP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  <a:p>
            <a:pPr marL="777240" lvl="1" indent="-36576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"/>
            </a:pP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321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21491"/>
          </a:xfrm>
        </p:spPr>
        <p:txBody>
          <a:bodyPr>
            <a:normAutofit/>
          </a:bodyPr>
          <a:lstStyle/>
          <a:p>
            <a:pPr marL="0" lvl="0" indent="0">
              <a:spcBef>
                <a:spcPct val="20000"/>
              </a:spcBef>
              <a:buClr>
                <a:srgbClr val="873624"/>
              </a:buClr>
              <a:buSzTx/>
              <a:buNone/>
            </a:pPr>
            <a:r>
              <a:rPr lang="en-US" sz="2800" b="1" dirty="0" smtClean="0">
                <a:latin typeface="Book Antiqua"/>
              </a:rPr>
              <a:t>A) Effect </a:t>
            </a:r>
            <a:r>
              <a:rPr lang="en-US" sz="2800" b="1" dirty="0">
                <a:latin typeface="Book Antiqua"/>
              </a:rPr>
              <a:t>of change in income </a:t>
            </a:r>
          </a:p>
          <a:p>
            <a:pPr lvl="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ü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If income of a consumer changes its effect depends on the nature of the product </a:t>
            </a:r>
          </a:p>
          <a:p>
            <a:pPr marL="834390" lvl="1" indent="-457200">
              <a:buClr>
                <a:srgbClr val="873624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Luxury </a:t>
            </a:r>
            <a:endParaRPr lang="en-US" sz="2400" dirty="0" smtClean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  <a:p>
            <a:pPr marL="834390" lvl="1" indent="-457200">
              <a:buClr>
                <a:srgbClr val="873624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Necessity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  <a:p>
            <a:pPr marL="834390" lvl="1" indent="-457200">
              <a:buClr>
                <a:srgbClr val="873624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Inferior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good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  <a:sym typeface="Wingdings" pitchFamily="2" charset="2"/>
              </a:rPr>
              <a:t>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inverse relation </a:t>
            </a:r>
          </a:p>
          <a:p>
            <a:pPr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Example: Assume Mr. X has a budget of 120 birr per month from his income to consume Orange </a:t>
            </a:r>
          </a:p>
          <a:p>
            <a:endParaRPr lang="en-US" sz="2800" dirty="0"/>
          </a:p>
        </p:txBody>
      </p:sp>
      <p:sp>
        <p:nvSpPr>
          <p:cNvPr id="4" name="Right Brace 3"/>
          <p:cNvSpPr/>
          <p:nvPr/>
        </p:nvSpPr>
        <p:spPr>
          <a:xfrm>
            <a:off x="2649335" y="2254597"/>
            <a:ext cx="458724" cy="639772"/>
          </a:xfrm>
          <a:prstGeom prst="rightBrac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8059" y="2343650"/>
            <a:ext cx="4387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Normal good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  <a:sym typeface="Wingdings" pitchFamily="2" charset="2"/>
              </a:rPr>
              <a:t>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 direct relation 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9600"/>
            <a:ext cx="70104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47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Now if income decreases to 60 and increases to 180 birr per month what are the demands?</a:t>
            </a:r>
            <a:endParaRPr lang="en-US" sz="28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556500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133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lvl="0" indent="0">
              <a:spcBef>
                <a:spcPct val="20000"/>
              </a:spcBef>
              <a:buClr>
                <a:srgbClr val="873624"/>
              </a:buClr>
              <a:buSzTx/>
              <a:buNone/>
            </a:pPr>
            <a:r>
              <a:rPr lang="en-US" sz="2800" b="1" dirty="0" smtClean="0">
                <a:latin typeface="Book Antiqua"/>
              </a:rPr>
              <a:t>B) Effect </a:t>
            </a:r>
            <a:r>
              <a:rPr lang="en-US" sz="2800" b="1" dirty="0">
                <a:latin typeface="Book Antiqua"/>
              </a:rPr>
              <a:t>of change in Price of related goods </a:t>
            </a: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Products are related in two ways </a:t>
            </a:r>
          </a:p>
          <a:p>
            <a:pPr marL="754380" lvl="1" indent="-3429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Substitute </a:t>
            </a:r>
            <a:endParaRPr lang="en-US" sz="2400" dirty="0" smtClean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  <a:p>
            <a:pPr marL="754380" lvl="1" indent="-3429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Complimentary 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Increase in price of a substitute increases demand of the other </a:t>
            </a:r>
          </a:p>
          <a:p>
            <a:pPr marL="0" lvl="0" indent="0">
              <a:spcBef>
                <a:spcPct val="20000"/>
              </a:spcBef>
              <a:buClr>
                <a:srgbClr val="873624"/>
              </a:buClr>
              <a:buSzTx/>
              <a:buNone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    </a:t>
            </a:r>
            <a:r>
              <a:rPr lang="en-US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Eg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.      Price of </a:t>
            </a:r>
            <a:r>
              <a:rPr lang="en-US" sz="2400" i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pepsi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  <a:sym typeface="Wingdings" pitchFamily="2" charset="2"/>
              </a:rPr>
              <a:t>     demand of </a:t>
            </a:r>
            <a:r>
              <a:rPr lang="en-US" sz="2400" i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  <a:sym typeface="Wingdings" pitchFamily="2" charset="2"/>
              </a:rPr>
              <a:t>coca-cola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  <a:sym typeface="Wingdings" pitchFamily="2" charset="2"/>
              </a:rPr>
              <a:t> </a:t>
            </a: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  <a:sym typeface="Wingdings" pitchFamily="2" charset="2"/>
              </a:rPr>
              <a:t>Increase in price of a complimentary decreases demand of the other </a:t>
            </a: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  <a:sym typeface="Wingdings" pitchFamily="2" charset="2"/>
              </a:rPr>
              <a:t>Eg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  <a:sym typeface="Wingdings" pitchFamily="2" charset="2"/>
              </a:rPr>
              <a:t>.      Price of white board     demand of marker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  <a:p>
            <a:r>
              <a:rPr lang="en-US" sz="2400" dirty="0" smtClean="0"/>
              <a:t>Increase in </a:t>
            </a:r>
            <a:r>
              <a:rPr lang="en-US" sz="2400" dirty="0" err="1" smtClean="0"/>
              <a:t>dd</a:t>
            </a:r>
            <a:r>
              <a:rPr lang="en-US" sz="2400" dirty="0" smtClean="0"/>
              <a:t> is shift of the </a:t>
            </a:r>
            <a:r>
              <a:rPr lang="en-US" sz="2400" dirty="0" err="1" smtClean="0"/>
              <a:t>dd</a:t>
            </a:r>
            <a:r>
              <a:rPr lang="en-US" sz="2400" dirty="0" smtClean="0"/>
              <a:t> curve to the right </a:t>
            </a:r>
          </a:p>
          <a:p>
            <a:r>
              <a:rPr lang="en-US" sz="2400" dirty="0" smtClean="0"/>
              <a:t>Decrease in </a:t>
            </a:r>
            <a:r>
              <a:rPr lang="en-US" sz="2400" dirty="0" err="1" smtClean="0"/>
              <a:t>dd</a:t>
            </a:r>
            <a:r>
              <a:rPr lang="en-US" sz="2400" dirty="0" smtClean="0"/>
              <a:t> is shift of the </a:t>
            </a:r>
            <a:r>
              <a:rPr lang="en-US" sz="2400" dirty="0" err="1" smtClean="0"/>
              <a:t>dd</a:t>
            </a:r>
            <a:r>
              <a:rPr lang="en-US" sz="2400" dirty="0" smtClean="0"/>
              <a:t> curve to the left 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4630616"/>
              </p:ext>
            </p:extLst>
          </p:nvPr>
        </p:nvGraphicFramePr>
        <p:xfrm>
          <a:off x="1447800" y="3276600"/>
          <a:ext cx="228600" cy="355600"/>
        </p:xfrm>
        <a:graphic>
          <a:graphicData uri="http://schemas.openxmlformats.org/presentationml/2006/ole">
            <p:oleObj spid="_x0000_s2482" name="Equation" r:id="rId3" imgW="139639" imgH="203112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9164433"/>
              </p:ext>
            </p:extLst>
          </p:nvPr>
        </p:nvGraphicFramePr>
        <p:xfrm>
          <a:off x="3962400" y="3200400"/>
          <a:ext cx="228600" cy="355600"/>
        </p:xfrm>
        <a:graphic>
          <a:graphicData uri="http://schemas.openxmlformats.org/presentationml/2006/ole">
            <p:oleObj spid="_x0000_s2483" name="Equation" r:id="rId4" imgW="139639" imgH="203112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7920002"/>
              </p:ext>
            </p:extLst>
          </p:nvPr>
        </p:nvGraphicFramePr>
        <p:xfrm>
          <a:off x="1524000" y="4495800"/>
          <a:ext cx="228600" cy="355600"/>
        </p:xfrm>
        <a:graphic>
          <a:graphicData uri="http://schemas.openxmlformats.org/presentationml/2006/ole">
            <p:oleObj spid="_x0000_s2484" name="Equation" r:id="rId5" imgW="139639" imgH="203112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7280911"/>
              </p:ext>
            </p:extLst>
          </p:nvPr>
        </p:nvGraphicFramePr>
        <p:xfrm>
          <a:off x="4953000" y="4419600"/>
          <a:ext cx="304800" cy="431800"/>
        </p:xfrm>
        <a:graphic>
          <a:graphicData uri="http://schemas.openxmlformats.org/presentationml/2006/ole">
            <p:oleObj spid="_x0000_s2485" name="Equation" r:id="rId6" imgW="139639" imgH="20311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983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016691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b="1" dirty="0" smtClean="0">
                <a:solidFill>
                  <a:srgbClr val="00B0F0"/>
                </a:solidFill>
              </a:rPr>
              <a:t>C) </a:t>
            </a:r>
            <a:r>
              <a:rPr lang="en-US" sz="2400" b="1" dirty="0" smtClean="0"/>
              <a:t>Taste/preference </a:t>
            </a:r>
          </a:p>
          <a:p>
            <a:r>
              <a:rPr lang="en-US" sz="2400" dirty="0" smtClean="0"/>
              <a:t>Good taste increases demand </a:t>
            </a:r>
          </a:p>
          <a:p>
            <a:r>
              <a:rPr lang="en-US" sz="2400" dirty="0" smtClean="0"/>
              <a:t>Bad taste decreases demand </a:t>
            </a:r>
          </a:p>
          <a:p>
            <a:pPr marL="109728" indent="0">
              <a:buNone/>
            </a:pPr>
            <a:r>
              <a:rPr lang="en-US" sz="2400" b="1" dirty="0" smtClean="0"/>
              <a:t>D) Expected price </a:t>
            </a:r>
          </a:p>
          <a:p>
            <a:r>
              <a:rPr lang="en-US" sz="2400" dirty="0" smtClean="0"/>
              <a:t>Expectation of high future price increases current demand </a:t>
            </a:r>
          </a:p>
          <a:p>
            <a:r>
              <a:rPr lang="en-US" sz="2400" dirty="0" smtClean="0"/>
              <a:t>Expectation of lower future price decreases current demand </a:t>
            </a:r>
          </a:p>
          <a:p>
            <a:pPr marL="109728" indent="0">
              <a:buNone/>
            </a:pPr>
            <a:r>
              <a:rPr lang="en-US" sz="2400" b="1" dirty="0" smtClean="0"/>
              <a:t>E) Expected income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Expectation of high future income increases current demand for normal goods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For inferior goods the opposite is true </a:t>
            </a:r>
          </a:p>
          <a:p>
            <a:pPr marL="109728" indent="0">
              <a:buNone/>
            </a:pPr>
            <a:r>
              <a:rPr lang="en-US" sz="2400" b="1" dirty="0" smtClean="0"/>
              <a:t>F) Government income tax</a:t>
            </a:r>
            <a:r>
              <a:rPr lang="en-US" sz="2400" dirty="0" smtClean="0"/>
              <a:t>: affects demand through income </a:t>
            </a:r>
          </a:p>
          <a:p>
            <a:pPr marL="109728" indent="0">
              <a:buNone/>
            </a:pPr>
            <a:r>
              <a:rPr lang="en-US" sz="2400" b="1" dirty="0" smtClean="0"/>
              <a:t>G) Number of buyers in the market</a:t>
            </a:r>
            <a:r>
              <a:rPr lang="en-US" sz="2400" dirty="0" smtClean="0"/>
              <a:t>: large number increases demand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768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further mathematical treatment, we usually use linear demand function </a:t>
            </a:r>
          </a:p>
          <a:p>
            <a:r>
              <a:rPr lang="en-US" sz="2400" dirty="0" smtClean="0"/>
              <a:t>As long as the law of demand is kept, the linear demand doesn’t create problem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691187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943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Individual and Market Demand </a:t>
            </a:r>
          </a:p>
          <a:p>
            <a:r>
              <a:rPr lang="en-US" sz="2800" dirty="0" smtClean="0"/>
              <a:t>Market </a:t>
            </a:r>
            <a:r>
              <a:rPr lang="en-US" sz="2800" dirty="0"/>
              <a:t>demand is derived from individual demand 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3548458"/>
              </p:ext>
            </p:extLst>
          </p:nvPr>
        </p:nvGraphicFramePr>
        <p:xfrm>
          <a:off x="699063" y="1434873"/>
          <a:ext cx="7467600" cy="1981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2737"/>
                <a:gridCol w="1577429"/>
                <a:gridCol w="1693622"/>
                <a:gridCol w="1521906"/>
                <a:gridCol w="1521906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Qd1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Qd2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Qd3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Qdm</a:t>
                      </a:r>
                      <a:endParaRPr lang="en-US" sz="20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18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30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30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24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40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18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Half Frame 2"/>
          <p:cNvSpPr/>
          <p:nvPr/>
        </p:nvSpPr>
        <p:spPr>
          <a:xfrm flipV="1">
            <a:off x="6096000" y="3754582"/>
            <a:ext cx="2590800" cy="1884218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/>
          <p:cNvSpPr/>
          <p:nvPr/>
        </p:nvSpPr>
        <p:spPr>
          <a:xfrm flipV="1">
            <a:off x="2438400" y="3754582"/>
            <a:ext cx="1600200" cy="1884218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/>
          <p:cNvSpPr/>
          <p:nvPr/>
        </p:nvSpPr>
        <p:spPr>
          <a:xfrm flipV="1">
            <a:off x="4190999" y="3754582"/>
            <a:ext cx="1731749" cy="1884218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flipV="1">
            <a:off x="723900" y="3754582"/>
            <a:ext cx="1485900" cy="1884218"/>
          </a:xfrm>
          <a:prstGeom prst="halfFram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966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20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975277" y="49691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20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92444" y="49691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  <a:r>
              <a:rPr lang="en-US" b="1" i="1" dirty="0" smtClean="0"/>
              <a:t>0</a:t>
            </a:r>
            <a:endParaRPr lang="en-US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11091" y="49529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  <a:r>
              <a:rPr lang="en-US" b="1" i="1" dirty="0" smtClean="0"/>
              <a:t>0</a:t>
            </a:r>
            <a:endParaRPr lang="en-US" b="1" i="1" dirty="0"/>
          </a:p>
        </p:txBody>
      </p:sp>
      <p:cxnSp>
        <p:nvCxnSpPr>
          <p:cNvPr id="13" name="Straight Connector 12"/>
          <p:cNvCxnSpPr>
            <a:endCxn id="8" idx="3"/>
          </p:cNvCxnSpPr>
          <p:nvPr/>
        </p:nvCxnSpPr>
        <p:spPr>
          <a:xfrm>
            <a:off x="723900" y="3939248"/>
            <a:ext cx="742950" cy="1699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1352" y="5715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5  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48606" y="5715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10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04022" y="57055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15</a:t>
            </a:r>
            <a:endParaRPr lang="en-US" b="1" i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480830" y="4015448"/>
            <a:ext cx="1052287" cy="1623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93906" y="3939248"/>
            <a:ext cx="1521094" cy="1699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96000" y="3932321"/>
            <a:ext cx="2590800" cy="1699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32720" y="56353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30</a:t>
            </a:r>
            <a:endParaRPr lang="en-US" b="1" i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23900" y="5181600"/>
            <a:ext cx="73533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59101" y="5181600"/>
            <a:ext cx="0" cy="4502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38500" y="5188527"/>
            <a:ext cx="0" cy="4502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57800" y="5216236"/>
            <a:ext cx="0" cy="4502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077200" y="5240481"/>
            <a:ext cx="0" cy="4502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lus 28"/>
          <p:cNvSpPr/>
          <p:nvPr/>
        </p:nvSpPr>
        <p:spPr>
          <a:xfrm>
            <a:off x="1584752" y="4369924"/>
            <a:ext cx="361950" cy="457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33"/>
          <p:cNvSpPr/>
          <p:nvPr/>
        </p:nvSpPr>
        <p:spPr>
          <a:xfrm>
            <a:off x="3416617" y="4369924"/>
            <a:ext cx="361950" cy="457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qual 32"/>
          <p:cNvSpPr/>
          <p:nvPr/>
        </p:nvSpPr>
        <p:spPr>
          <a:xfrm>
            <a:off x="5306222" y="4458792"/>
            <a:ext cx="408778" cy="34399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60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99247" y="228600"/>
            <a:ext cx="7745505" cy="589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3657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73624"/>
              </a:buClr>
              <a:buSzTx/>
              <a:buFont typeface="Wingdings" pitchFamily="2" charset="2"/>
              <a:buChar char="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Mathematically using the direct demand function </a:t>
            </a:r>
          </a:p>
          <a:p>
            <a:pPr marL="365760" marR="0" lvl="0" indent="-3657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73624"/>
              </a:buClr>
              <a:buSzTx/>
              <a:buFont typeface="Wingdings" pitchFamily="2" charset="2"/>
              <a:buChar char="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  <a:p>
            <a:pPr marL="365760" marR="0" lvl="0" indent="-3657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73624"/>
              </a:buClr>
              <a:buSzTx/>
              <a:buFont typeface="Wingdings" pitchFamily="2" charset="2"/>
              <a:buChar char="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11775437"/>
              </p:ext>
            </p:extLst>
          </p:nvPr>
        </p:nvGraphicFramePr>
        <p:xfrm>
          <a:off x="381000" y="876300"/>
          <a:ext cx="3853876" cy="2514600"/>
        </p:xfrm>
        <a:graphic>
          <a:graphicData uri="http://schemas.openxmlformats.org/presentationml/2006/ole">
            <p:oleObj spid="_x0000_s3191" name="Equation" r:id="rId3" imgW="1307880" imgH="1155600" progId="">
              <p:embed/>
            </p:oleObj>
          </a:graphicData>
        </a:graphic>
      </p:graphicFrame>
      <p:pic>
        <p:nvPicPr>
          <p:cNvPr id="3170" name="Picture 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9247" y="3657600"/>
            <a:ext cx="7656513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86" name="Picture 1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43000"/>
            <a:ext cx="4541837" cy="17430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452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Clr>
                <a:srgbClr val="873624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Book Antiqua"/>
              </a:rPr>
              <a:t>2.3. The Theory of Supply </a:t>
            </a: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800" b="1" dirty="0" smtClean="0">
                <a:solidFill>
                  <a:srgbClr val="7030A0"/>
                </a:solidFill>
                <a:latin typeface="Book Antiqua"/>
              </a:rPr>
              <a:t>Definition</a:t>
            </a:r>
            <a:r>
              <a:rPr lang="en-US" sz="2800" b="1" dirty="0" smtClean="0">
                <a:solidFill>
                  <a:srgbClr val="D6862D">
                    <a:lumMod val="50000"/>
                  </a:srgbClr>
                </a:solidFill>
                <a:latin typeface="Book Antiqua"/>
              </a:rPr>
              <a:t> </a:t>
            </a:r>
            <a:endParaRPr lang="en-US" sz="2800" b="1" dirty="0">
              <a:solidFill>
                <a:srgbClr val="D6862D">
                  <a:lumMod val="50000"/>
                </a:srgbClr>
              </a:solidFill>
              <a:latin typeface="Book Antiqua"/>
            </a:endParaRPr>
          </a:p>
          <a:p>
            <a:pPr lvl="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Ø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Supply is different quantities a producer is willing and able to produce at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various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prices, other things remaining constant 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  <a:p>
            <a:pPr lvl="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Ø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Supply can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be shown by </a:t>
            </a:r>
          </a:p>
          <a:p>
            <a:pPr marL="868680" lvl="1" indent="-4572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Supply schedule </a:t>
            </a:r>
            <a:endParaRPr lang="en-US" sz="2600" dirty="0" smtClean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  <a:p>
            <a:pPr marL="868680" lvl="1" indent="-4572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Supply </a:t>
            </a:r>
            <a:r>
              <a:rPr lang="en-US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curve </a:t>
            </a:r>
            <a:endParaRPr lang="en-US" sz="2600" dirty="0" smtClean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  <a:p>
            <a:pPr marL="868680" lvl="1" indent="-4572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Supply </a:t>
            </a:r>
            <a:r>
              <a:rPr lang="en-US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equation </a:t>
            </a:r>
          </a:p>
          <a:p>
            <a:pPr lvl="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Ø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Other things remaining constant increase in prices leads to more profit 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  <a:p>
            <a:pPr lvl="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Ø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Firms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increase supply 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as price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increases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6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/>
          <a:lstStyle/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Hypothetical example: Supply of Orange</a:t>
            </a: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400" b="1" dirty="0">
                <a:solidFill>
                  <a:srgbClr val="0070C0"/>
                </a:solidFill>
                <a:latin typeface="Book Antiqua"/>
              </a:rPr>
              <a:t>Supply schedule  </a:t>
            </a:r>
          </a:p>
          <a:p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4589706" y="2472262"/>
            <a:ext cx="3716094" cy="12741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65760" lvl="0" indent="-36576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"/>
            </a:pPr>
            <a:r>
              <a:rPr lang="en-US" sz="2400" b="1" i="1" dirty="0">
                <a:solidFill>
                  <a:srgbClr val="0070C0"/>
                </a:solidFill>
                <a:latin typeface="Book Antiqua"/>
              </a:rPr>
              <a:t>The Law of </a:t>
            </a:r>
            <a:r>
              <a:rPr lang="en-US" sz="2400" b="1" i="1" dirty="0" smtClean="0">
                <a:solidFill>
                  <a:srgbClr val="0070C0"/>
                </a:solidFill>
                <a:latin typeface="Book Antiqua"/>
              </a:rPr>
              <a:t>supply:</a:t>
            </a:r>
            <a:r>
              <a:rPr lang="en-US" sz="2400" b="1" dirty="0" smtClean="0">
                <a:solidFill>
                  <a:srgbClr val="FF0000"/>
                </a:solidFill>
                <a:latin typeface="Book Antiqua"/>
              </a:rPr>
              <a:t> </a:t>
            </a:r>
          </a:p>
          <a:p>
            <a:pPr lvl="0">
              <a:spcBef>
                <a:spcPct val="20000"/>
              </a:spcBef>
              <a:buClr>
                <a:srgbClr val="873624"/>
              </a:buClr>
            </a:pPr>
            <a:r>
              <a:rPr lang="en-US" sz="2400" b="1" dirty="0">
                <a:solidFill>
                  <a:srgbClr val="FF0000"/>
                </a:solidFill>
                <a:latin typeface="Book Antiqua"/>
              </a:rPr>
              <a:t> </a:t>
            </a:r>
            <a:r>
              <a:rPr lang="en-US" sz="2400" dirty="0" smtClean="0">
                <a:latin typeface="Book Antiqua"/>
              </a:rPr>
              <a:t>It states that </a:t>
            </a:r>
            <a:r>
              <a:rPr lang="en-US" sz="2400" dirty="0">
                <a:solidFill>
                  <a:prstClr val="black"/>
                </a:solidFill>
                <a:latin typeface="Book Antiqua"/>
              </a:rPr>
              <a:t>price and Qs </a:t>
            </a:r>
            <a:r>
              <a:rPr lang="en-US" sz="2400" dirty="0" smtClean="0">
                <a:solidFill>
                  <a:prstClr val="black"/>
                </a:solidFill>
                <a:latin typeface="Book Antiqua"/>
              </a:rPr>
              <a:t>are directly </a:t>
            </a:r>
            <a:r>
              <a:rPr lang="en-US" sz="2400" dirty="0">
                <a:solidFill>
                  <a:prstClr val="black"/>
                </a:solidFill>
                <a:latin typeface="Book Antiqua"/>
              </a:rPr>
              <a:t>related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841" y="1380287"/>
            <a:ext cx="273685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55" y="3369569"/>
            <a:ext cx="6492875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2327" y="3475166"/>
            <a:ext cx="2588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760" lvl="0" indent="-36576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"/>
              <a:defRPr/>
            </a:pPr>
            <a:r>
              <a:rPr lang="en-US" sz="2400" b="1" dirty="0">
                <a:solidFill>
                  <a:srgbClr val="0070C0"/>
                </a:solidFill>
                <a:latin typeface="Book Antiqua"/>
              </a:rPr>
              <a:t> Supply Curve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219200"/>
            <a:ext cx="50292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873624"/>
              </a:buClr>
              <a:defRPr/>
            </a:pPr>
            <a:r>
              <a:rPr lang="en-US" sz="2400" b="1" i="1" dirty="0">
                <a:latin typeface="Book Antiqua"/>
              </a:rPr>
              <a:t>Direct Supply equation  </a:t>
            </a:r>
            <a:r>
              <a:rPr lang="en-US" sz="2400" i="1" dirty="0">
                <a:latin typeface="Book Antiqua"/>
              </a:rPr>
              <a:t>Qs=2P+2</a:t>
            </a:r>
            <a:r>
              <a:rPr lang="en-US" sz="2400" b="1" dirty="0">
                <a:latin typeface="Book Antiqua"/>
              </a:rPr>
              <a:t>                                          </a:t>
            </a:r>
          </a:p>
          <a:p>
            <a:pPr lvl="0">
              <a:spcBef>
                <a:spcPct val="20000"/>
              </a:spcBef>
              <a:buClr>
                <a:srgbClr val="873624"/>
              </a:buClr>
              <a:defRPr/>
            </a:pPr>
            <a:r>
              <a:rPr lang="en-US" sz="2400" b="1" dirty="0" smtClean="0">
                <a:latin typeface="Book Antiqua"/>
              </a:rPr>
              <a:t> </a:t>
            </a:r>
            <a:r>
              <a:rPr lang="en-US" sz="2400" b="1" i="1" dirty="0">
                <a:latin typeface="Book Antiqua"/>
              </a:rPr>
              <a:t>Inverse supply equation </a:t>
            </a:r>
            <a:r>
              <a:rPr lang="en-US" sz="2400" i="1" dirty="0">
                <a:latin typeface="Book Antiqua"/>
              </a:rPr>
              <a:t>P=1/2Qs-1</a:t>
            </a:r>
          </a:p>
        </p:txBody>
      </p:sp>
    </p:spTree>
    <p:extLst>
      <p:ext uri="{BB962C8B-B14F-4D97-AF65-F5344CB8AC3E}">
        <p14:creationId xmlns:p14="http://schemas.microsoft.com/office/powerpoint/2010/main" xmlns="" val="31034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ea typeface="+mj-ea"/>
                <a:cs typeface="+mj-cs"/>
              </a:rPr>
              <a:t>2.1. Overview of Market Structure </a:t>
            </a:r>
            <a:endParaRPr lang="en-US" sz="3900" b="1" dirty="0" smtClean="0"/>
          </a:p>
          <a:p>
            <a:r>
              <a:rPr lang="en-US" sz="3000" dirty="0" smtClean="0"/>
              <a:t>In this course we focus on </a:t>
            </a:r>
            <a:r>
              <a:rPr lang="en-US" sz="3000" b="1" i="1" dirty="0" smtClean="0"/>
              <a:t>free </a:t>
            </a:r>
            <a:r>
              <a:rPr lang="en-US" sz="3000" b="1" i="1" dirty="0"/>
              <a:t>market economic </a:t>
            </a:r>
            <a:r>
              <a:rPr lang="en-US" sz="3000" b="1" i="1" dirty="0" smtClean="0"/>
              <a:t>system</a:t>
            </a:r>
          </a:p>
          <a:p>
            <a:r>
              <a:rPr lang="en-US" sz="3000" dirty="0" smtClean="0"/>
              <a:t>In a free market </a:t>
            </a:r>
            <a:r>
              <a:rPr lang="en-US" sz="3000" dirty="0"/>
              <a:t>economic </a:t>
            </a:r>
            <a:r>
              <a:rPr lang="en-US" sz="3000" dirty="0" smtClean="0"/>
              <a:t>system resources </a:t>
            </a:r>
            <a:r>
              <a:rPr lang="en-US" sz="3000" dirty="0"/>
              <a:t>are allocated through </a:t>
            </a:r>
            <a:r>
              <a:rPr lang="en-US" sz="3000" dirty="0" smtClean="0"/>
              <a:t>price (market) mechanism</a:t>
            </a:r>
          </a:p>
          <a:p>
            <a:r>
              <a:rPr lang="en-US" sz="3000" dirty="0" smtClean="0"/>
              <a:t>Four types of market structure are there </a:t>
            </a:r>
          </a:p>
          <a:p>
            <a:pPr lvl="1">
              <a:buClr>
                <a:srgbClr val="2DA2BF"/>
              </a:buClr>
              <a:buFont typeface="Wingdings" pitchFamily="2" charset="2"/>
              <a:buChar char="Ø"/>
            </a:pPr>
            <a:r>
              <a:rPr lang="en-US" sz="2600" dirty="0" smtClean="0"/>
              <a:t>Perfectly  competitive market</a:t>
            </a:r>
          </a:p>
          <a:p>
            <a:pPr lvl="1">
              <a:buClr>
                <a:srgbClr val="2DA2BF"/>
              </a:buClr>
              <a:buFont typeface="Wingdings" pitchFamily="2" charset="2"/>
              <a:buChar char="Ø"/>
            </a:pPr>
            <a:r>
              <a:rPr lang="en-US" sz="2600" dirty="0" smtClean="0"/>
              <a:t>Pure Monopoly market</a:t>
            </a:r>
          </a:p>
          <a:p>
            <a:pPr lvl="1">
              <a:buClr>
                <a:srgbClr val="2DA2BF"/>
              </a:buClr>
              <a:buFont typeface="Wingdings" pitchFamily="2" charset="2"/>
              <a:buChar char="Ø"/>
            </a:pPr>
            <a:r>
              <a:rPr lang="en-US" sz="2600" dirty="0" smtClean="0"/>
              <a:t>Monopolistic </a:t>
            </a:r>
            <a:r>
              <a:rPr lang="en-US" sz="2600" dirty="0"/>
              <a:t>competition </a:t>
            </a:r>
            <a:endParaRPr lang="en-US" sz="2600" dirty="0" smtClean="0"/>
          </a:p>
          <a:p>
            <a:pPr lvl="1">
              <a:buClr>
                <a:srgbClr val="2DA2BF"/>
              </a:buClr>
              <a:buFont typeface="Wingdings" pitchFamily="2" charset="2"/>
              <a:buChar char="Ø"/>
            </a:pPr>
            <a:r>
              <a:rPr lang="en-US" sz="2600" dirty="0" smtClean="0"/>
              <a:t>Oligopoly</a:t>
            </a:r>
          </a:p>
          <a:p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4686300" y="4343401"/>
            <a:ext cx="990600" cy="1066800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91200" y="46459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Imperfect markets 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/>
          <p:cNvCxnSpPr>
            <a:endCxn id="4" idx="2"/>
          </p:cNvCxnSpPr>
          <p:nvPr/>
        </p:nvCxnSpPr>
        <p:spPr>
          <a:xfrm>
            <a:off x="3086100" y="5410200"/>
            <a:ext cx="1600200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363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/>
          <a:lstStyle/>
          <a:p>
            <a:pPr marL="109728" indent="0">
              <a:buNone/>
            </a:pP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91529" y="457200"/>
            <a:ext cx="7745505" cy="501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73624"/>
              </a:buClr>
              <a:buSz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Change in Quantity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 Supplied and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73624"/>
              </a:buClr>
              <a:buSzTx/>
              <a:buNone/>
              <a:tabLst/>
              <a:defRPr/>
            </a:pP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Change in Supply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/>
              <a:ea typeface="+mn-ea"/>
              <a:cs typeface="+mn-cs"/>
            </a:endParaRPr>
          </a:p>
          <a:p>
            <a:pPr marL="365760" marR="0" lvl="0" indent="-3657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73624"/>
              </a:buClr>
              <a:buSzTx/>
              <a:buFont typeface="Wingdings" pitchFamily="2" charset="2"/>
              <a:buChar char="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Change in Quantity Supplied</a:t>
            </a:r>
          </a:p>
          <a:p>
            <a:pPr marL="777240" marR="0" lvl="1" indent="-3657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73624"/>
              </a:buClr>
              <a:buSzTx/>
              <a:buFont typeface="Wingdings" pitchFamily="2" charset="2"/>
              <a:buChar char="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It is caused by change in price of the product </a:t>
            </a:r>
          </a:p>
          <a:p>
            <a:pPr marL="777240" marR="0" lvl="1" indent="-3657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73624"/>
              </a:buClr>
              <a:buSzTx/>
              <a:buFont typeface="Wingdings" pitchFamily="2" charset="2"/>
              <a:buChar char="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Book Antiqua"/>
                <a:ea typeface="+mn-ea"/>
                <a:cs typeface="+mn-cs"/>
              </a:rPr>
              <a:t>It is represented by movement along the same curve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533484" y="5304194"/>
            <a:ext cx="285433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33483" y="3038976"/>
            <a:ext cx="0" cy="2286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09439" y="3106062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Price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2156" y="5094143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Quantity supplied 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6924" y="3336894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Supply 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533484" y="4022740"/>
            <a:ext cx="1862658" cy="128145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26253" y="537114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073935" y="4909477"/>
            <a:ext cx="0" cy="461665"/>
          </a:xfrm>
          <a:prstGeom prst="line">
            <a:avLst/>
          </a:prstGeom>
          <a:noFill/>
          <a:ln w="12700" cap="flat" cmpd="sng" algn="ctr">
            <a:solidFill>
              <a:srgbClr val="873624">
                <a:shade val="90000"/>
                <a:lumMod val="90000"/>
              </a:srgbClr>
            </a:solidFill>
            <a:prstDash val="dash"/>
          </a:ln>
          <a:effectLst/>
        </p:spPr>
      </p:cxnSp>
      <p:cxnSp>
        <p:nvCxnSpPr>
          <p:cNvPr id="13" name="Straight Connector 12"/>
          <p:cNvCxnSpPr/>
          <p:nvPr/>
        </p:nvCxnSpPr>
        <p:spPr>
          <a:xfrm>
            <a:off x="3460095" y="4663467"/>
            <a:ext cx="0" cy="661509"/>
          </a:xfrm>
          <a:prstGeom prst="line">
            <a:avLst/>
          </a:prstGeom>
          <a:noFill/>
          <a:ln w="12700" cap="flat" cmpd="sng" algn="ctr">
            <a:solidFill>
              <a:srgbClr val="873624">
                <a:shade val="90000"/>
                <a:lumMod val="90000"/>
              </a:srgbClr>
            </a:solidFill>
            <a:prstDash val="dash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>
            <a:off x="3840653" y="4389794"/>
            <a:ext cx="0" cy="914400"/>
          </a:xfrm>
          <a:prstGeom prst="line">
            <a:avLst/>
          </a:prstGeom>
          <a:noFill/>
          <a:ln w="12700" cap="flat" cmpd="sng" algn="ctr">
            <a:solidFill>
              <a:srgbClr val="873624">
                <a:shade val="90000"/>
                <a:lumMod val="90000"/>
              </a:srgbClr>
            </a:solidFill>
            <a:prstDash val="dash"/>
          </a:ln>
          <a:effectLst/>
        </p:spPr>
      </p:cxnSp>
      <p:cxnSp>
        <p:nvCxnSpPr>
          <p:cNvPr id="15" name="Straight Connector 14"/>
          <p:cNvCxnSpPr/>
          <p:nvPr/>
        </p:nvCxnSpPr>
        <p:spPr>
          <a:xfrm>
            <a:off x="4221653" y="4181976"/>
            <a:ext cx="0" cy="1110733"/>
          </a:xfrm>
          <a:prstGeom prst="line">
            <a:avLst/>
          </a:prstGeom>
          <a:noFill/>
          <a:ln w="12700" cap="flat" cmpd="sng" algn="ctr">
            <a:solidFill>
              <a:srgbClr val="873624">
                <a:shade val="90000"/>
                <a:lumMod val="90000"/>
              </a:srgbClr>
            </a:solidFill>
            <a:prstDash val="dash"/>
          </a:ln>
          <a:effectLst/>
        </p:spPr>
      </p:cxnSp>
      <p:cxnSp>
        <p:nvCxnSpPr>
          <p:cNvPr id="16" name="Straight Connector 15"/>
          <p:cNvCxnSpPr/>
          <p:nvPr/>
        </p:nvCxnSpPr>
        <p:spPr>
          <a:xfrm flipH="1">
            <a:off x="2652326" y="4900317"/>
            <a:ext cx="421609" cy="0"/>
          </a:xfrm>
          <a:prstGeom prst="line">
            <a:avLst/>
          </a:prstGeom>
          <a:noFill/>
          <a:ln w="12700" cap="flat" cmpd="sng" algn="ctr">
            <a:solidFill>
              <a:srgbClr val="873624">
                <a:shade val="90000"/>
                <a:lumMod val="90000"/>
              </a:srgbClr>
            </a:solidFill>
            <a:prstDash val="dash"/>
          </a:ln>
          <a:effectLst/>
        </p:spPr>
      </p:cxnSp>
      <p:cxnSp>
        <p:nvCxnSpPr>
          <p:cNvPr id="17" name="Straight Connector 16"/>
          <p:cNvCxnSpPr/>
          <p:nvPr/>
        </p:nvCxnSpPr>
        <p:spPr>
          <a:xfrm flipH="1">
            <a:off x="2533483" y="4654445"/>
            <a:ext cx="903657" cy="0"/>
          </a:xfrm>
          <a:prstGeom prst="line">
            <a:avLst/>
          </a:prstGeom>
          <a:noFill/>
          <a:ln w="12700" cap="flat" cmpd="sng" algn="ctr">
            <a:solidFill>
              <a:srgbClr val="873624">
                <a:shade val="90000"/>
                <a:lumMod val="90000"/>
              </a:srgbClr>
            </a:solidFill>
            <a:prstDash val="dash"/>
          </a:ln>
          <a:effectLst/>
        </p:spPr>
      </p:cxnSp>
      <p:cxnSp>
        <p:nvCxnSpPr>
          <p:cNvPr id="18" name="Straight Connector 17"/>
          <p:cNvCxnSpPr/>
          <p:nvPr/>
        </p:nvCxnSpPr>
        <p:spPr>
          <a:xfrm flipH="1">
            <a:off x="2533484" y="4394626"/>
            <a:ext cx="1217557" cy="0"/>
          </a:xfrm>
          <a:prstGeom prst="line">
            <a:avLst/>
          </a:prstGeom>
          <a:noFill/>
          <a:ln w="12700" cap="flat" cmpd="sng" algn="ctr">
            <a:solidFill>
              <a:srgbClr val="873624">
                <a:shade val="90000"/>
                <a:lumMod val="90000"/>
              </a:srgbClr>
            </a:solidFill>
            <a:prstDash val="dash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 flipH="1">
            <a:off x="2533484" y="4172954"/>
            <a:ext cx="1637973" cy="0"/>
          </a:xfrm>
          <a:prstGeom prst="line">
            <a:avLst/>
          </a:prstGeom>
          <a:noFill/>
          <a:ln w="12700" cap="flat" cmpd="sng" algn="ctr">
            <a:solidFill>
              <a:srgbClr val="873624">
                <a:shade val="90000"/>
                <a:lumMod val="90000"/>
              </a:srgbClr>
            </a:solidFill>
            <a:prstDash val="dash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310054" y="53757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60570" y="53711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3701" y="53803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23451" y="46544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17986" y="44120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17985" y="41587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09197" y="392813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67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800" b="1" dirty="0">
                <a:solidFill>
                  <a:srgbClr val="0070C0"/>
                </a:solidFill>
                <a:latin typeface="Book Antiqua"/>
              </a:rPr>
              <a:t>Change in Supply </a:t>
            </a:r>
          </a:p>
          <a:p>
            <a:pPr lvl="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It is caused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by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other factors other than price of the product</a:t>
            </a:r>
          </a:p>
          <a:p>
            <a:pPr lvl="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It is represented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by shift in supply curve </a:t>
            </a:r>
            <a:endParaRPr lang="en-US" sz="2400" dirty="0" smtClean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  <a:p>
            <a:pPr lvl="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The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determinants include</a:t>
            </a:r>
          </a:p>
          <a:p>
            <a:pPr marL="754380" lvl="1" indent="-3429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cost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of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inputs</a:t>
            </a:r>
          </a:p>
          <a:p>
            <a:pPr marL="754380" lvl="1" indent="-3429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Price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of related good </a:t>
            </a:r>
            <a:endParaRPr lang="en-US" sz="2400" dirty="0" smtClean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  <a:p>
            <a:pPr marL="754380" lvl="1" indent="-3429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Change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in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technology</a:t>
            </a:r>
          </a:p>
          <a:p>
            <a:pPr marL="754380" lvl="1" indent="-3429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Business Tax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and subsidy </a:t>
            </a:r>
          </a:p>
          <a:p>
            <a:pPr marL="754380" lvl="1" indent="-3429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Producers expected price 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Book Antiqua"/>
            </a:endParaRPr>
          </a:p>
          <a:p>
            <a:pPr marL="754380" lvl="1" indent="-3429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Weather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conditions </a:t>
            </a:r>
          </a:p>
          <a:p>
            <a:pPr marL="754380" lvl="1" indent="-3429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ü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Number of sellers in the market etc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. </a:t>
            </a:r>
          </a:p>
          <a:p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23312"/>
            <a:ext cx="3810000" cy="2743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xmlns="" val="40216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2149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Costs of input</a:t>
            </a:r>
            <a:r>
              <a:rPr lang="en-US" sz="2400" dirty="0" smtClean="0"/>
              <a:t>: higher costs decrease supply </a:t>
            </a:r>
          </a:p>
          <a:p>
            <a:r>
              <a:rPr lang="en-US" sz="2400" b="1" dirty="0" smtClean="0"/>
              <a:t>Price of related good</a:t>
            </a:r>
            <a:r>
              <a:rPr lang="en-US" sz="2400" dirty="0" smtClean="0"/>
              <a:t>: </a:t>
            </a:r>
          </a:p>
          <a:p>
            <a:pPr lvl="1"/>
            <a:r>
              <a:rPr lang="en-US" sz="2400" b="1" dirty="0" smtClean="0"/>
              <a:t>Substitute</a:t>
            </a:r>
            <a:r>
              <a:rPr lang="en-US" sz="2400" dirty="0" smtClean="0"/>
              <a:t>:       in P of white </a:t>
            </a:r>
            <a:r>
              <a:rPr lang="en-US" sz="2400" dirty="0" err="1" smtClean="0"/>
              <a:t>teff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     </a:t>
            </a:r>
            <a:r>
              <a:rPr lang="en-US" sz="2400" dirty="0" err="1" smtClean="0">
                <a:sym typeface="Wingdings" pitchFamily="2" charset="2"/>
              </a:rPr>
              <a:t>ss</a:t>
            </a:r>
            <a:r>
              <a:rPr lang="en-US" sz="2400" dirty="0" smtClean="0">
                <a:sym typeface="Wingdings" pitchFamily="2" charset="2"/>
              </a:rPr>
              <a:t> of red </a:t>
            </a:r>
            <a:r>
              <a:rPr lang="en-US" sz="2400" dirty="0" err="1" smtClean="0">
                <a:sym typeface="Wingdings" pitchFamily="2" charset="2"/>
              </a:rPr>
              <a:t>teff</a:t>
            </a:r>
            <a:r>
              <a:rPr lang="en-US" sz="2400" dirty="0" smtClean="0">
                <a:sym typeface="Wingdings" pitchFamily="2" charset="2"/>
              </a:rPr>
              <a:t> </a:t>
            </a:r>
          </a:p>
          <a:p>
            <a:pPr lvl="1"/>
            <a:r>
              <a:rPr lang="en-US" sz="2400" b="1" dirty="0" smtClean="0">
                <a:sym typeface="Wingdings" pitchFamily="2" charset="2"/>
              </a:rPr>
              <a:t>Complimentary</a:t>
            </a:r>
            <a:r>
              <a:rPr lang="en-US" sz="2400" dirty="0" smtClean="0">
                <a:sym typeface="Wingdings" pitchFamily="2" charset="2"/>
              </a:rPr>
              <a:t>:        P of black board       SS of chalk</a:t>
            </a:r>
          </a:p>
          <a:p>
            <a:r>
              <a:rPr lang="en-US" sz="2400" b="1" dirty="0" smtClean="0"/>
              <a:t>Improvement in technology </a:t>
            </a:r>
            <a:r>
              <a:rPr lang="en-US" sz="2400" dirty="0" smtClean="0"/>
              <a:t>increases supply </a:t>
            </a:r>
          </a:p>
          <a:p>
            <a:r>
              <a:rPr lang="en-US" sz="2400" b="1" dirty="0" smtClean="0"/>
              <a:t>Business tax </a:t>
            </a:r>
            <a:r>
              <a:rPr lang="en-US" sz="2400" dirty="0" smtClean="0"/>
              <a:t>decreases supply </a:t>
            </a:r>
          </a:p>
          <a:p>
            <a:r>
              <a:rPr lang="en-US" sz="2400" b="1" dirty="0" smtClean="0"/>
              <a:t>Subsidy</a:t>
            </a:r>
            <a:r>
              <a:rPr lang="en-US" sz="2400" dirty="0" smtClean="0"/>
              <a:t> increases supply </a:t>
            </a:r>
          </a:p>
          <a:p>
            <a:r>
              <a:rPr lang="en-US" sz="2400" b="1" dirty="0" smtClean="0"/>
              <a:t>High expected </a:t>
            </a:r>
            <a:r>
              <a:rPr lang="en-US" sz="2400" dirty="0" smtClean="0"/>
              <a:t>future price decreases current supply </a:t>
            </a:r>
          </a:p>
          <a:p>
            <a:r>
              <a:rPr lang="en-US" sz="2400" b="1" dirty="0" smtClean="0"/>
              <a:t>Bad weather </a:t>
            </a:r>
            <a:r>
              <a:rPr lang="en-US" sz="2400" dirty="0" smtClean="0"/>
              <a:t>condition decreases supply </a:t>
            </a:r>
          </a:p>
          <a:p>
            <a:r>
              <a:rPr lang="en-US" sz="2400" b="1" dirty="0" smtClean="0"/>
              <a:t>Number of sellers</a:t>
            </a:r>
            <a:r>
              <a:rPr lang="en-US" sz="2400" dirty="0" smtClean="0"/>
              <a:t>: large number of sellers increases market supply etc.</a:t>
            </a:r>
          </a:p>
          <a:p>
            <a:endParaRPr lang="en-US" sz="2400" dirty="0" smtClean="0"/>
          </a:p>
          <a:p>
            <a:pPr marL="109728" indent="0">
              <a:buNone/>
            </a:pP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2710996"/>
              </p:ext>
            </p:extLst>
          </p:nvPr>
        </p:nvGraphicFramePr>
        <p:xfrm>
          <a:off x="2819400" y="1600200"/>
          <a:ext cx="373063" cy="457200"/>
        </p:xfrm>
        <a:graphic>
          <a:graphicData uri="http://schemas.openxmlformats.org/presentationml/2006/ole">
            <p:oleObj spid="_x0000_s4527" name="Equation" r:id="rId3" imgW="139680" imgH="20304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9834597"/>
              </p:ext>
            </p:extLst>
          </p:nvPr>
        </p:nvGraphicFramePr>
        <p:xfrm>
          <a:off x="5715000" y="1600200"/>
          <a:ext cx="373063" cy="457200"/>
        </p:xfrm>
        <a:graphic>
          <a:graphicData uri="http://schemas.openxmlformats.org/presentationml/2006/ole">
            <p:oleObj spid="_x0000_s4528" name="Equation" r:id="rId4" imgW="139680" imgH="20304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9868481"/>
              </p:ext>
            </p:extLst>
          </p:nvPr>
        </p:nvGraphicFramePr>
        <p:xfrm>
          <a:off x="3505200" y="1981200"/>
          <a:ext cx="373063" cy="457200"/>
        </p:xfrm>
        <a:graphic>
          <a:graphicData uri="http://schemas.openxmlformats.org/presentationml/2006/ole">
            <p:oleObj spid="_x0000_s4529" name="Equation" r:id="rId5" imgW="139639" imgH="203112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0038922"/>
              </p:ext>
            </p:extLst>
          </p:nvPr>
        </p:nvGraphicFramePr>
        <p:xfrm>
          <a:off x="6477000" y="1981200"/>
          <a:ext cx="373063" cy="457200"/>
        </p:xfrm>
        <a:graphic>
          <a:graphicData uri="http://schemas.openxmlformats.org/presentationml/2006/ole">
            <p:oleObj spid="_x0000_s4530" name="Equation" r:id="rId6" imgW="139639" imgH="20311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521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b="1" dirty="0">
                <a:solidFill>
                  <a:srgbClr val="0070C0"/>
                </a:solidFill>
                <a:latin typeface="Book Antiqua"/>
                <a:ea typeface="+mj-ea"/>
                <a:cs typeface="+mj-cs"/>
              </a:rPr>
              <a:t>Individual Supply and Market supply </a:t>
            </a:r>
            <a:endParaRPr lang="en-US" sz="2800" b="1" dirty="0" smtClean="0">
              <a:solidFill>
                <a:srgbClr val="0070C0"/>
              </a:solidFill>
              <a:latin typeface="Book Antiqua"/>
              <a:ea typeface="+mj-ea"/>
              <a:cs typeface="+mj-cs"/>
            </a:endParaRP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Book Antiqua"/>
              </a:rPr>
              <a:t>The market supply is derived in similar fashion with the market demand </a:t>
            </a:r>
          </a:p>
          <a:p>
            <a:r>
              <a:rPr lang="en-US" sz="2400" dirty="0" smtClean="0"/>
              <a:t>Example: Assume there are only two suppliers of meat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66182772"/>
              </p:ext>
            </p:extLst>
          </p:nvPr>
        </p:nvGraphicFramePr>
        <p:xfrm>
          <a:off x="761999" y="2667000"/>
          <a:ext cx="7467601" cy="2987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021"/>
                <a:gridCol w="1995021"/>
                <a:gridCol w="1995021"/>
                <a:gridCol w="14825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Price of Meat/Kg in birr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Quantity Supplied  of Butcher 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Quantity Supplied of Butcher B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Marker Meat supply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200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340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350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620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760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164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113656" y="529070"/>
            <a:ext cx="0" cy="2438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113656" y="2967470"/>
            <a:ext cx="1905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76001" y="795770"/>
            <a:ext cx="1676400" cy="1905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47256" y="529070"/>
            <a:ext cx="0" cy="2438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247256" y="2967470"/>
            <a:ext cx="1905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247256" y="833870"/>
            <a:ext cx="1676400" cy="19050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57056" y="490970"/>
            <a:ext cx="0" cy="2438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457056" y="2872220"/>
            <a:ext cx="3186545" cy="5715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457056" y="1119680"/>
            <a:ext cx="2805545" cy="158109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679220" y="1329170"/>
            <a:ext cx="0" cy="28575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26820" y="1481570"/>
            <a:ext cx="3048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16729" y="1840922"/>
            <a:ext cx="35329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16729" y="1705840"/>
            <a:ext cx="35329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8769" y="63381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89361" y="71957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69129" y="59571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598394" y="2995179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Qs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683847" y="3004734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Qs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262601" y="3004734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Qs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03236" y="633815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SS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460068" y="611241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SS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667418" y="586160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SS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1293" y="190055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dirty="0" smtClean="0"/>
              <a:t>00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1293" y="103392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300</a:t>
            </a:r>
            <a:endParaRPr lang="en-US" sz="2000" b="1" dirty="0"/>
          </a:p>
        </p:txBody>
      </p:sp>
      <p:cxnSp>
        <p:nvCxnSpPr>
          <p:cNvPr id="5" name="Straight Connector 4"/>
          <p:cNvCxnSpPr>
            <a:stCxn id="33" idx="3"/>
          </p:cNvCxnSpPr>
          <p:nvPr/>
        </p:nvCxnSpPr>
        <p:spPr>
          <a:xfrm flipV="1">
            <a:off x="1110680" y="1233920"/>
            <a:ext cx="7018119" cy="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113656" y="2053070"/>
            <a:ext cx="5482052" cy="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785601" y="2053070"/>
            <a:ext cx="9156" cy="990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912553" y="2053070"/>
            <a:ext cx="9156" cy="990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586552" y="2053070"/>
            <a:ext cx="9156" cy="990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26820" y="1291070"/>
            <a:ext cx="195" cy="16383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605001" y="1233980"/>
            <a:ext cx="195" cy="16383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110201" y="1233920"/>
            <a:ext cx="195" cy="16383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8153" y="316752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100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259349" y="316752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300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710520" y="316752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100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253012" y="316752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180</a:t>
            </a:r>
            <a:endParaRPr 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346512" y="304367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200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884181" y="2988251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480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32761" y="3809999"/>
            <a:ext cx="9011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Mathematically</a:t>
            </a:r>
            <a:r>
              <a:rPr lang="en-US" sz="2400" b="1" dirty="0" smtClean="0"/>
              <a:t>: </a:t>
            </a:r>
            <a:r>
              <a:rPr lang="en-US" sz="2400" dirty="0" smtClean="0"/>
              <a:t>assume there are only two suppliers with supply functions  given below. What is the market supply </a:t>
            </a:r>
          </a:p>
          <a:p>
            <a:endParaRPr lang="en-US" sz="2400" b="1" dirty="0"/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9072768"/>
              </p:ext>
            </p:extLst>
          </p:nvPr>
        </p:nvGraphicFramePr>
        <p:xfrm>
          <a:off x="1382112" y="4648200"/>
          <a:ext cx="2594216" cy="1572907"/>
        </p:xfrm>
        <a:graphic>
          <a:graphicData uri="http://schemas.openxmlformats.org/presentationml/2006/ole">
            <p:oleObj spid="_x0000_s5226" name="Equation" r:id="rId3" imgW="927000" imgH="6858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420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Exercise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800" dirty="0" smtClean="0"/>
              <a:t>1) Assume there are 100 identical suppliers of a certain product in the market. If the direct supply equation of one is QS=P-20, what is the market supply function?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8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sz="2800" dirty="0" smtClean="0"/>
              <a:t>2) </a:t>
            </a:r>
            <a:r>
              <a:rPr lang="en-US" sz="2800" dirty="0"/>
              <a:t>Assume there are 100 identical suppliers of a certain product in the market. If the </a:t>
            </a:r>
            <a:r>
              <a:rPr lang="en-US" sz="2800" dirty="0" smtClean="0"/>
              <a:t>inverse supply </a:t>
            </a:r>
            <a:r>
              <a:rPr lang="en-US" sz="2800" dirty="0"/>
              <a:t>equation of one </a:t>
            </a:r>
            <a:r>
              <a:rPr lang="en-US" sz="2800" dirty="0" smtClean="0"/>
              <a:t>is P=20+Qs, </a:t>
            </a:r>
            <a:r>
              <a:rPr lang="en-US" sz="2800" dirty="0"/>
              <a:t>what is the market supply function?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7650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8000"/>
                </a:solidFill>
              </a:rPr>
              <a:t>2.3. Market Equilibrium</a:t>
            </a:r>
          </a:p>
          <a:p>
            <a:r>
              <a:rPr lang="en-US" sz="2400" dirty="0" smtClean="0"/>
              <a:t>Market equilibrium is where DD=SS</a:t>
            </a:r>
          </a:p>
          <a:p>
            <a:r>
              <a:rPr lang="en-US" sz="2400" dirty="0"/>
              <a:t>At equilibrium no shortage no surplus </a:t>
            </a:r>
            <a:endParaRPr lang="en-US" sz="2400" dirty="0" smtClean="0"/>
          </a:p>
          <a:p>
            <a:r>
              <a:rPr lang="en-US" sz="2400" dirty="0" smtClean="0"/>
              <a:t>If DD≠SS, price adjusts it self to equate them </a:t>
            </a:r>
          </a:p>
          <a:p>
            <a:r>
              <a:rPr lang="en-US" sz="2400" dirty="0" smtClean="0"/>
              <a:t>Hypothetical example of red </a:t>
            </a:r>
            <a:r>
              <a:rPr lang="en-US" sz="2400" dirty="0" err="1" smtClean="0"/>
              <a:t>teff</a:t>
            </a:r>
            <a:r>
              <a:rPr lang="en-US" sz="2400" dirty="0" smtClean="0"/>
              <a:t> market per month 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7469755"/>
              </p:ext>
            </p:extLst>
          </p:nvPr>
        </p:nvGraphicFramePr>
        <p:xfrm>
          <a:off x="533400" y="2971800"/>
          <a:ext cx="8229600" cy="3291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219200"/>
                <a:gridCol w="1676400"/>
                <a:gridCol w="2042160"/>
                <a:gridCol w="1645920"/>
                <a:gridCol w="164592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Price per Quintal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Quantity Supplied (Qs)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(In million </a:t>
                      </a:r>
                      <a:r>
                        <a:rPr lang="en-US" sz="2000" b="1" i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quintal )</a:t>
                      </a:r>
                      <a:endParaRPr lang="en-US" sz="2000" b="1" i="1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Quantity Demanded (</a:t>
                      </a:r>
                      <a:r>
                        <a:rPr lang="en-US" sz="2000" b="1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Qd</a:t>
                      </a:r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kumimoji="0" lang="en-US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(In million quintal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Shortage (-)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Surplus (+)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F497D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(In million quintal 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Pressure on Price 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4,000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-6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Price rises 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4,500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-3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5,000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Equilibrium 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5,500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Price falls</a:t>
                      </a:r>
                      <a:r>
                        <a:rPr lang="en-US" sz="20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6,000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966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all prices higher than equilibrium </a:t>
            </a:r>
            <a:r>
              <a:rPr lang="en-US" sz="2800" dirty="0" smtClean="0">
                <a:sym typeface="Wingdings" pitchFamily="2" charset="2"/>
              </a:rPr>
              <a:t>Surplus </a:t>
            </a:r>
          </a:p>
          <a:p>
            <a:r>
              <a:rPr lang="en-US" sz="2800" dirty="0">
                <a:sym typeface="Wingdings" pitchFamily="2" charset="2"/>
              </a:rPr>
              <a:t>For </a:t>
            </a:r>
            <a:r>
              <a:rPr lang="en-US" sz="2800" dirty="0" smtClean="0">
                <a:sym typeface="Wingdings" pitchFamily="2" charset="2"/>
              </a:rPr>
              <a:t>all </a:t>
            </a:r>
            <a:r>
              <a:rPr lang="en-US" sz="2800" dirty="0">
                <a:sym typeface="Wingdings" pitchFamily="2" charset="2"/>
              </a:rPr>
              <a:t>prices </a:t>
            </a:r>
            <a:r>
              <a:rPr lang="en-US" sz="2800" dirty="0" smtClean="0">
                <a:sym typeface="Wingdings" pitchFamily="2" charset="2"/>
              </a:rPr>
              <a:t>lower than </a:t>
            </a:r>
            <a:r>
              <a:rPr lang="en-US" sz="2800" dirty="0">
                <a:sym typeface="Wingdings" pitchFamily="2" charset="2"/>
              </a:rPr>
              <a:t>equilibrium </a:t>
            </a:r>
            <a:r>
              <a:rPr lang="en-US" sz="2800" dirty="0" smtClean="0">
                <a:sym typeface="Wingdings" pitchFamily="2" charset="2"/>
              </a:rPr>
              <a:t>Shortage </a:t>
            </a:r>
            <a:endParaRPr lang="en-US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4953000" cy="435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514600" y="3657600"/>
            <a:ext cx="17907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74297" y="3452386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P*</a:t>
            </a:r>
            <a:endParaRPr lang="en-US" sz="20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05300" y="3657600"/>
            <a:ext cx="0" cy="1828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65491" y="563155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79851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85489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Mathematically</a:t>
            </a:r>
            <a:r>
              <a:rPr lang="en-US" sz="2800" dirty="0" smtClean="0"/>
              <a:t>: </a:t>
            </a:r>
          </a:p>
          <a:p>
            <a:r>
              <a:rPr lang="en-US" sz="2800" dirty="0"/>
              <a:t>Suppose the market demand and supply of a commodity is given by the </a:t>
            </a:r>
            <a:r>
              <a:rPr lang="en-US" sz="2800" dirty="0" smtClean="0"/>
              <a:t>following equations</a:t>
            </a:r>
          </a:p>
          <a:p>
            <a:endParaRPr lang="en-US" sz="2800" dirty="0" smtClean="0"/>
          </a:p>
          <a:p>
            <a:endParaRPr lang="en-US" sz="2800" dirty="0"/>
          </a:p>
          <a:p>
            <a:pPr lvl="1"/>
            <a:r>
              <a:rPr lang="en-US" dirty="0" smtClean="0"/>
              <a:t>A) </a:t>
            </a:r>
            <a:r>
              <a:rPr lang="en-US" sz="2400" dirty="0" smtClean="0"/>
              <a:t>find equilibrium P and Q</a:t>
            </a:r>
          </a:p>
          <a:p>
            <a:pPr lvl="1"/>
            <a:r>
              <a:rPr lang="en-US" sz="2400" dirty="0" smtClean="0"/>
              <a:t>B) find surplus if P=10</a:t>
            </a:r>
          </a:p>
          <a:p>
            <a:pPr lvl="1"/>
            <a:r>
              <a:rPr lang="en-US" sz="2400" dirty="0" smtClean="0"/>
              <a:t>C) Find shortage if P=1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A) At equilibrium</a:t>
            </a:r>
          </a:p>
          <a:p>
            <a:r>
              <a:rPr lang="en-US" sz="2800" dirty="0" smtClean="0"/>
              <a:t>Substituting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4690" y="1655618"/>
            <a:ext cx="179522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8153998"/>
              </p:ext>
            </p:extLst>
          </p:nvPr>
        </p:nvGraphicFramePr>
        <p:xfrm>
          <a:off x="3352800" y="5181600"/>
          <a:ext cx="4038600" cy="1497012"/>
        </p:xfrm>
        <a:graphic>
          <a:graphicData uri="http://schemas.openxmlformats.org/presentationml/2006/ole">
            <p:oleObj spid="_x0000_s8307" name="Equation" r:id="rId4" imgW="2019240" imgH="685800" progId="">
              <p:embed/>
            </p:oleObj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980" t="64389"/>
          <a:stretch/>
        </p:blipFill>
        <p:spPr bwMode="auto">
          <a:xfrm>
            <a:off x="477982" y="5106266"/>
            <a:ext cx="2264496" cy="532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8425116"/>
              </p:ext>
            </p:extLst>
          </p:nvPr>
        </p:nvGraphicFramePr>
        <p:xfrm>
          <a:off x="5270500" y="3352800"/>
          <a:ext cx="2108200" cy="1385887"/>
        </p:xfrm>
        <a:graphic>
          <a:graphicData uri="http://schemas.openxmlformats.org/presentationml/2006/ole">
            <p:oleObj spid="_x0000_s8308" name="Equation" r:id="rId6" imgW="1054080" imgH="634680" progId="">
              <p:embed/>
            </p:oleObj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3162300" y="3581400"/>
            <a:ext cx="20955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42478" y="4876800"/>
            <a:ext cx="610322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022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B) surplus is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C) shortage is </a:t>
            </a:r>
          </a:p>
          <a:p>
            <a:endParaRPr lang="en-US" sz="2800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941336729"/>
              </p:ext>
            </p:extLst>
          </p:nvPr>
        </p:nvGraphicFramePr>
        <p:xfrm>
          <a:off x="3048000" y="533400"/>
          <a:ext cx="4800600" cy="2498626"/>
        </p:xfrm>
        <a:graphic>
          <a:graphicData uri="http://schemas.openxmlformats.org/presentationml/2006/ole">
            <p:oleObj spid="_x0000_s10459" name="Equation" r:id="rId3" imgW="2145960" imgH="111744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4216712242"/>
              </p:ext>
            </p:extLst>
          </p:nvPr>
        </p:nvGraphicFramePr>
        <p:xfrm>
          <a:off x="3124200" y="3505200"/>
          <a:ext cx="4432300" cy="2498725"/>
        </p:xfrm>
        <a:graphic>
          <a:graphicData uri="http://schemas.openxmlformats.org/presentationml/2006/ole">
            <p:oleObj spid="_x0000_s10460" name="Equation" r:id="rId4" imgW="1981080" imgH="11174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950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2.2. The Theory of Demand </a:t>
            </a:r>
            <a:endParaRPr lang="en-US" sz="3600" dirty="0"/>
          </a:p>
          <a:p>
            <a:pPr>
              <a:buClr>
                <a:srgbClr val="873624"/>
              </a:buClr>
            </a:pPr>
            <a:r>
              <a:rPr lang="en-US" sz="2800" b="1" dirty="0">
                <a:latin typeface="Book Antiqua"/>
              </a:rPr>
              <a:t>Definition </a:t>
            </a: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800" dirty="0">
                <a:latin typeface="Book Antiqua"/>
              </a:rPr>
              <a:t>Demand is different quantities that a consumer is willing and able to  buy at various prices other things remaining constant </a:t>
            </a: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800" dirty="0">
                <a:latin typeface="Book Antiqua"/>
              </a:rPr>
              <a:t>A demand can be shown using </a:t>
            </a:r>
          </a:p>
          <a:p>
            <a:pPr marL="868680" lvl="1" indent="-4572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Ø"/>
            </a:pPr>
            <a:r>
              <a:rPr lang="en-US" sz="2400" dirty="0">
                <a:latin typeface="Book Antiqua"/>
              </a:rPr>
              <a:t>A demand schedule </a:t>
            </a:r>
            <a:endParaRPr lang="en-US" sz="2400" dirty="0" smtClean="0">
              <a:latin typeface="Book Antiqua"/>
            </a:endParaRPr>
          </a:p>
          <a:p>
            <a:pPr marL="868680" lvl="1" indent="-4572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Book Antiqua"/>
              </a:rPr>
              <a:t>A </a:t>
            </a:r>
            <a:r>
              <a:rPr lang="en-US" sz="2400" dirty="0">
                <a:latin typeface="Book Antiqua"/>
              </a:rPr>
              <a:t>demand curve and </a:t>
            </a:r>
            <a:endParaRPr lang="en-US" sz="2400" dirty="0" smtClean="0">
              <a:latin typeface="Book Antiqua"/>
            </a:endParaRPr>
          </a:p>
          <a:p>
            <a:pPr marL="868680" lvl="1" indent="-457200">
              <a:spcBef>
                <a:spcPct val="20000"/>
              </a:spcBef>
              <a:buClr>
                <a:srgbClr val="873624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Book Antiqua"/>
              </a:rPr>
              <a:t>A </a:t>
            </a:r>
            <a:r>
              <a:rPr lang="en-US" sz="2400" dirty="0">
                <a:latin typeface="Book Antiqua"/>
              </a:rPr>
              <a:t>demand function</a:t>
            </a:r>
          </a:p>
          <a:p>
            <a:r>
              <a:rPr lang="en-US" dirty="0" smtClean="0"/>
              <a:t>Hypothetical example </a:t>
            </a:r>
          </a:p>
          <a:p>
            <a:r>
              <a:rPr lang="en-US" dirty="0" smtClean="0"/>
              <a:t>Assume Mr. X has a budget of 120 birr per month from his income to consume Orange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93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Change in Equilibrium Price and Quantity</a:t>
            </a:r>
          </a:p>
          <a:p>
            <a:r>
              <a:rPr lang="en-US" sz="2800" dirty="0" smtClean="0"/>
              <a:t>Change in market DD, SS or both affects equilibrium Price and quantity </a:t>
            </a:r>
          </a:p>
          <a:p>
            <a:pPr marL="109728" indent="0">
              <a:buNone/>
            </a:pPr>
            <a:r>
              <a:rPr lang="en-US" sz="2800" b="1" dirty="0" smtClean="0"/>
              <a:t>A) Only Demand shifts </a:t>
            </a:r>
          </a:p>
          <a:p>
            <a:r>
              <a:rPr lang="en-US" sz="2800" dirty="0" smtClean="0"/>
              <a:t>Demand      </a:t>
            </a:r>
            <a:r>
              <a:rPr lang="en-US" sz="2800" dirty="0" smtClean="0">
                <a:sym typeface="Wingdings" pitchFamily="2" charset="2"/>
              </a:rPr>
              <a:t> P*      and  Q*</a:t>
            </a:r>
          </a:p>
          <a:p>
            <a:r>
              <a:rPr lang="en-US" sz="2800" dirty="0" smtClean="0">
                <a:sym typeface="Wingdings" pitchFamily="2" charset="2"/>
              </a:rPr>
              <a:t>Demand       P*       and </a:t>
            </a:r>
            <a:r>
              <a:rPr lang="en-US" dirty="0" smtClean="0">
                <a:sym typeface="Wingdings" pitchFamily="2" charset="2"/>
              </a:rPr>
              <a:t>Q*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5405583"/>
              </p:ext>
            </p:extLst>
          </p:nvPr>
        </p:nvGraphicFramePr>
        <p:xfrm>
          <a:off x="2327564" y="3182763"/>
          <a:ext cx="303213" cy="406400"/>
        </p:xfrm>
        <a:graphic>
          <a:graphicData uri="http://schemas.openxmlformats.org/presentationml/2006/ole">
            <p:oleObj spid="_x0000_s11916" name="Equation" r:id="rId3" imgW="139680" imgH="20304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537058"/>
              </p:ext>
            </p:extLst>
          </p:nvPr>
        </p:nvGraphicFramePr>
        <p:xfrm>
          <a:off x="2286000" y="2590800"/>
          <a:ext cx="301625" cy="406400"/>
        </p:xfrm>
        <a:graphic>
          <a:graphicData uri="http://schemas.openxmlformats.org/presentationml/2006/ole">
            <p:oleObj spid="_x0000_s11917" name="Equation" r:id="rId4" imgW="139680" imgH="20304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7908905"/>
              </p:ext>
            </p:extLst>
          </p:nvPr>
        </p:nvGraphicFramePr>
        <p:xfrm>
          <a:off x="3485005" y="2590800"/>
          <a:ext cx="301625" cy="406400"/>
        </p:xfrm>
        <a:graphic>
          <a:graphicData uri="http://schemas.openxmlformats.org/presentationml/2006/ole">
            <p:oleObj spid="_x0000_s11918" name="Equation" r:id="rId5" imgW="139639" imgH="203112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9500512"/>
              </p:ext>
            </p:extLst>
          </p:nvPr>
        </p:nvGraphicFramePr>
        <p:xfrm>
          <a:off x="5088587" y="2590800"/>
          <a:ext cx="301625" cy="406400"/>
        </p:xfrm>
        <a:graphic>
          <a:graphicData uri="http://schemas.openxmlformats.org/presentationml/2006/ole">
            <p:oleObj spid="_x0000_s11919" name="Equation" r:id="rId6" imgW="139639" imgH="203112" progId="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7464227"/>
              </p:ext>
            </p:extLst>
          </p:nvPr>
        </p:nvGraphicFramePr>
        <p:xfrm>
          <a:off x="3544887" y="3203545"/>
          <a:ext cx="303213" cy="406400"/>
        </p:xfrm>
        <a:graphic>
          <a:graphicData uri="http://schemas.openxmlformats.org/presentationml/2006/ole">
            <p:oleObj spid="_x0000_s11920" name="Equation" r:id="rId7" imgW="139639" imgH="203112" progId="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6064207"/>
              </p:ext>
            </p:extLst>
          </p:nvPr>
        </p:nvGraphicFramePr>
        <p:xfrm>
          <a:off x="5182393" y="3203545"/>
          <a:ext cx="303213" cy="406400"/>
        </p:xfrm>
        <a:graphic>
          <a:graphicData uri="http://schemas.openxmlformats.org/presentationml/2006/ole">
            <p:oleObj spid="_x0000_s11921" name="Equation" r:id="rId8" imgW="139639" imgH="203112" progId="">
              <p:embed/>
            </p:oleObj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1981200" y="3810000"/>
            <a:ext cx="0" cy="20574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1200" y="5867400"/>
            <a:ext cx="33528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286000" y="3810000"/>
            <a:ext cx="1905000" cy="18288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62200" y="3810000"/>
            <a:ext cx="2057400" cy="16002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19400" y="3657600"/>
            <a:ext cx="2057400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81200" y="4038600"/>
            <a:ext cx="2057400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47800" y="383854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876800" y="6019800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Q</a:t>
            </a:r>
            <a:endParaRPr lang="en-US" sz="20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981200" y="4343401"/>
            <a:ext cx="177165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981200" y="4603174"/>
            <a:ext cx="140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021032" y="4887192"/>
            <a:ext cx="98886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29891" y="4343401"/>
            <a:ext cx="27709" cy="152399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363191" y="4572000"/>
            <a:ext cx="0" cy="137159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009900" y="4887192"/>
            <a:ext cx="0" cy="105640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038600" y="4887192"/>
            <a:ext cx="152400" cy="6580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848100" y="5257800"/>
            <a:ext cx="190500" cy="1524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47800" y="4410045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P*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220020" y="5922817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Q*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410166" y="5410200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DD</a:t>
            </a:r>
            <a:r>
              <a:rPr lang="en-US" sz="2000" b="1" baseline="-25000" dirty="0" smtClean="0"/>
              <a:t>1</a:t>
            </a:r>
            <a:endParaRPr lang="en-US" sz="2000" b="1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4876800" y="5105400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DD</a:t>
            </a:r>
            <a:r>
              <a:rPr lang="en-US" sz="2000" b="1" baseline="-25000" dirty="0" smtClean="0"/>
              <a:t>2</a:t>
            </a:r>
            <a:endParaRPr lang="en-US" sz="20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3848100" y="5529634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DD</a:t>
            </a:r>
            <a:r>
              <a:rPr lang="en-US" sz="2000" b="1" baseline="-25000" dirty="0" smtClean="0"/>
              <a:t>0</a:t>
            </a:r>
            <a:endParaRPr lang="en-US" sz="20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4221760" y="3609945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SS</a:t>
            </a:r>
            <a:r>
              <a:rPr lang="en-US" sz="2000" b="1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14314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B) only supply shifts </a:t>
            </a:r>
          </a:p>
          <a:p>
            <a:pPr lvl="0">
              <a:buClr>
                <a:srgbClr val="2DA2BF"/>
              </a:buClr>
            </a:pPr>
            <a:r>
              <a:rPr lang="en-US" sz="2800" dirty="0" smtClean="0">
                <a:solidFill>
                  <a:prstClr val="black"/>
                </a:solidFill>
              </a:rPr>
              <a:t>Supply       </a:t>
            </a:r>
            <a:r>
              <a:rPr lang="en-US" sz="2800" dirty="0">
                <a:solidFill>
                  <a:prstClr val="black"/>
                </a:solidFill>
                <a:sym typeface="Wingdings" pitchFamily="2" charset="2"/>
              </a:rPr>
              <a:t> P*      and  Q*</a:t>
            </a:r>
          </a:p>
          <a:p>
            <a:pPr lvl="0">
              <a:buClr>
                <a:srgbClr val="2DA2BF"/>
              </a:buClr>
            </a:pPr>
            <a:r>
              <a:rPr lang="en-US" sz="2800" dirty="0" smtClean="0">
                <a:solidFill>
                  <a:prstClr val="black"/>
                </a:solidFill>
                <a:sym typeface="Wingdings" pitchFamily="2" charset="2"/>
              </a:rPr>
              <a:t>Supply       </a:t>
            </a:r>
            <a:r>
              <a:rPr lang="en-US" sz="2800" dirty="0">
                <a:solidFill>
                  <a:prstClr val="black"/>
                </a:solidFill>
                <a:sym typeface="Wingdings" pitchFamily="2" charset="2"/>
              </a:rPr>
              <a:t>P*     </a:t>
            </a:r>
            <a:r>
              <a:rPr lang="en-US" sz="2800" dirty="0" smtClean="0">
                <a:solidFill>
                  <a:prstClr val="black"/>
                </a:solidFill>
                <a:sym typeface="Wingdings" pitchFamily="2" charset="2"/>
              </a:rPr>
              <a:t>and </a:t>
            </a:r>
            <a:r>
              <a:rPr lang="en-US" sz="2800" dirty="0">
                <a:solidFill>
                  <a:prstClr val="black"/>
                </a:solidFill>
                <a:sym typeface="Wingdings" pitchFamily="2" charset="2"/>
              </a:rPr>
              <a:t>Q*</a:t>
            </a:r>
            <a:endParaRPr lang="en-US" sz="2800" dirty="0">
              <a:solidFill>
                <a:prstClr val="black"/>
              </a:solidFill>
            </a:endParaRPr>
          </a:p>
          <a:p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81200" y="3810000"/>
            <a:ext cx="0" cy="20574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81200" y="5867400"/>
            <a:ext cx="33528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286000" y="3810000"/>
            <a:ext cx="1905000" cy="18288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2200" y="3810000"/>
            <a:ext cx="2057400" cy="16002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67025" y="4238656"/>
            <a:ext cx="1543141" cy="1400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209800" y="3609946"/>
            <a:ext cx="1638300" cy="149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800" y="383854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6019800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Q</a:t>
            </a:r>
            <a:endParaRPr lang="en-US" sz="20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81200" y="4343401"/>
            <a:ext cx="1089314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4603174"/>
            <a:ext cx="140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21032" y="4887192"/>
            <a:ext cx="1722031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42805" y="4332174"/>
            <a:ext cx="27709" cy="152399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63191" y="4572000"/>
            <a:ext cx="0" cy="137159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43063" y="4927023"/>
            <a:ext cx="0" cy="105640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467100" y="4042064"/>
            <a:ext cx="190500" cy="2286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34691" y="4171951"/>
            <a:ext cx="183160" cy="19742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7800" y="4410045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P*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20020" y="5922817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Q*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410166" y="5410200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DD</a:t>
            </a:r>
            <a:r>
              <a:rPr lang="en-US" sz="2000" b="1" baseline="-25000" dirty="0" smtClean="0"/>
              <a:t>1</a:t>
            </a:r>
            <a:endParaRPr lang="en-US" sz="20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4490385" y="407060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SS</a:t>
            </a:r>
            <a:r>
              <a:rPr lang="en-US" sz="2000" b="1" baseline="-25000" dirty="0" smtClean="0"/>
              <a:t>2</a:t>
            </a:r>
            <a:endParaRPr lang="en-US" sz="20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43577" y="3257550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SS</a:t>
            </a:r>
            <a:r>
              <a:rPr lang="en-US" sz="2000" b="1" baseline="-25000" dirty="0" smtClean="0"/>
              <a:t>0</a:t>
            </a:r>
            <a:endParaRPr lang="en-US" sz="2000" b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221760" y="3609945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SS</a:t>
            </a:r>
            <a:r>
              <a:rPr lang="en-US" sz="2000" b="1" baseline="-25000" dirty="0" smtClean="0"/>
              <a:t>1</a:t>
            </a:r>
            <a:endParaRPr lang="en-US" sz="2000" b="1" baseline="-25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025793"/>
            <a:ext cx="3048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293" name="Object 122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9816277"/>
              </p:ext>
            </p:extLst>
          </p:nvPr>
        </p:nvGraphicFramePr>
        <p:xfrm>
          <a:off x="3269528" y="2025791"/>
          <a:ext cx="303213" cy="406400"/>
        </p:xfrm>
        <a:graphic>
          <a:graphicData uri="http://schemas.openxmlformats.org/presentationml/2006/ole">
            <p:oleObj spid="_x0000_s12608" name="Equation" r:id="rId4" imgW="139639" imgH="203112" progId="">
              <p:embed/>
            </p:oleObj>
          </a:graphicData>
        </a:graphic>
      </p:graphicFrame>
      <p:graphicFrame>
        <p:nvGraphicFramePr>
          <p:cNvPr id="12294" name="Object 122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4745337"/>
              </p:ext>
            </p:extLst>
          </p:nvPr>
        </p:nvGraphicFramePr>
        <p:xfrm>
          <a:off x="4771499" y="2435367"/>
          <a:ext cx="303213" cy="406400"/>
        </p:xfrm>
        <a:graphic>
          <a:graphicData uri="http://schemas.openxmlformats.org/presentationml/2006/ole">
            <p:oleObj spid="_x0000_s12609" name="Equation" r:id="rId5" imgW="139639" imgH="203112" progId="">
              <p:embed/>
            </p:oleObj>
          </a:graphicData>
        </a:graphic>
      </p:graphicFrame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2042" y="1942664"/>
            <a:ext cx="3048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295" name="Object 122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8204774"/>
              </p:ext>
            </p:extLst>
          </p:nvPr>
        </p:nvGraphicFramePr>
        <p:xfrm>
          <a:off x="2001837" y="2435368"/>
          <a:ext cx="303213" cy="406400"/>
        </p:xfrm>
        <a:graphic>
          <a:graphicData uri="http://schemas.openxmlformats.org/presentationml/2006/ole">
            <p:oleObj spid="_x0000_s12610" name="Equation" r:id="rId6" imgW="139639" imgH="203112" progId="">
              <p:embed/>
            </p:oleObj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6628" y="2494246"/>
            <a:ext cx="3048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293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 C) </a:t>
            </a:r>
            <a:r>
              <a:rPr lang="en-US" b="1" dirty="0" smtClean="0"/>
              <a:t>Both demand and supply change </a:t>
            </a:r>
          </a:p>
          <a:p>
            <a:pPr marL="109728" indent="0">
              <a:buNone/>
            </a:pPr>
            <a:r>
              <a:rPr lang="en-US" sz="2800" b="1" dirty="0" smtClean="0"/>
              <a:t>C1) Both demand and supply increase</a:t>
            </a:r>
          </a:p>
          <a:p>
            <a:pPr lvl="0">
              <a:buClr>
                <a:srgbClr val="2DA2BF"/>
              </a:buClr>
            </a:pPr>
            <a:r>
              <a:rPr lang="en-US" sz="2800" dirty="0" smtClean="0"/>
              <a:t>Demand   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>
                <a:sym typeface="Wingdings" pitchFamily="2" charset="2"/>
              </a:rPr>
              <a:t>P*      and  Q</a:t>
            </a:r>
            <a:r>
              <a:rPr lang="en-US" sz="2800" dirty="0" smtClean="0">
                <a:sym typeface="Wingdings" pitchFamily="2" charset="2"/>
              </a:rPr>
              <a:t>*</a:t>
            </a:r>
          </a:p>
          <a:p>
            <a:pPr lvl="0">
              <a:buClr>
                <a:srgbClr val="2DA2BF"/>
              </a:buClr>
            </a:pPr>
            <a:r>
              <a:rPr lang="en-US" sz="2800" dirty="0" smtClean="0">
                <a:sym typeface="Wingdings" pitchFamily="2" charset="2"/>
              </a:rPr>
              <a:t>Supply       </a:t>
            </a:r>
            <a:r>
              <a:rPr lang="en-US" sz="2800" dirty="0">
                <a:sym typeface="Wingdings" pitchFamily="2" charset="2"/>
              </a:rPr>
              <a:t>P*      and  Q*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2800" dirty="0" smtClean="0">
                <a:sym typeface="Wingdings" pitchFamily="2" charset="2"/>
              </a:rPr>
              <a:t>------------------------------------------</a:t>
            </a:r>
          </a:p>
          <a:p>
            <a:pPr lvl="0">
              <a:buClr>
                <a:srgbClr val="2DA2BF"/>
              </a:buClr>
            </a:pPr>
            <a:r>
              <a:rPr lang="en-US" sz="2800" dirty="0" smtClean="0">
                <a:sym typeface="Wingdings" pitchFamily="2" charset="2"/>
              </a:rPr>
              <a:t>Net effect P* indeterminate and Q*</a:t>
            </a:r>
            <a:endParaRPr lang="en-US" sz="2800" dirty="0">
              <a:sym typeface="Wingdings" pitchFamily="2" charset="2"/>
            </a:endParaRPr>
          </a:p>
          <a:p>
            <a:pPr marL="109728" indent="0">
              <a:buNone/>
            </a:pPr>
            <a:r>
              <a:rPr lang="en-US" sz="2800" b="1" dirty="0" smtClean="0"/>
              <a:t>C2) Both demand and Supply decrease</a:t>
            </a:r>
          </a:p>
          <a:p>
            <a:pPr lvl="0">
              <a:buClr>
                <a:srgbClr val="2DA2BF"/>
              </a:buClr>
            </a:pPr>
            <a:r>
              <a:rPr lang="en-US" sz="2800" dirty="0"/>
              <a:t>Demand    </a:t>
            </a:r>
            <a:r>
              <a:rPr lang="en-US" sz="2800" dirty="0">
                <a:sym typeface="Wingdings" pitchFamily="2" charset="2"/>
              </a:rPr>
              <a:t> P*      and  Q*</a:t>
            </a:r>
          </a:p>
          <a:p>
            <a:pPr lvl="0">
              <a:buClr>
                <a:srgbClr val="2DA2BF"/>
              </a:buClr>
            </a:pPr>
            <a:r>
              <a:rPr lang="en-US" sz="2800" dirty="0">
                <a:sym typeface="Wingdings" pitchFamily="2" charset="2"/>
              </a:rPr>
              <a:t>Supply       P*      and  Q</a:t>
            </a:r>
            <a:r>
              <a:rPr lang="en-US" sz="2800" dirty="0" smtClean="0">
                <a:sym typeface="Wingdings" pitchFamily="2" charset="2"/>
              </a:rPr>
              <a:t>*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2800" dirty="0" smtClean="0">
                <a:sym typeface="Wingdings" pitchFamily="2" charset="2"/>
              </a:rPr>
              <a:t>----------------------------------------</a:t>
            </a:r>
          </a:p>
          <a:p>
            <a:pPr lvl="0">
              <a:buClr>
                <a:srgbClr val="2DA2BF"/>
              </a:buClr>
            </a:pPr>
            <a:r>
              <a:rPr lang="en-US" sz="2800" dirty="0">
                <a:solidFill>
                  <a:prstClr val="black"/>
                </a:solidFill>
                <a:sym typeface="Wingdings" pitchFamily="2" charset="2"/>
              </a:rPr>
              <a:t>Net effect P* indeterminate and Q*</a:t>
            </a:r>
          </a:p>
          <a:p>
            <a:pPr lvl="0">
              <a:buClr>
                <a:srgbClr val="2DA2BF"/>
              </a:buClr>
            </a:pPr>
            <a:endParaRPr lang="en-US" sz="2800" dirty="0">
              <a:solidFill>
                <a:prstClr val="black"/>
              </a:solidFill>
              <a:sym typeface="Wingdings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2091" y="1371599"/>
            <a:ext cx="3048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09411782"/>
              </p:ext>
            </p:extLst>
          </p:nvPr>
        </p:nvGraphicFramePr>
        <p:xfrm>
          <a:off x="3200400" y="1374774"/>
          <a:ext cx="301625" cy="406400"/>
        </p:xfrm>
        <a:graphic>
          <a:graphicData uri="http://schemas.openxmlformats.org/presentationml/2006/ole">
            <p:oleObj spid="_x0000_s32102" name="Equation" r:id="rId4" imgW="139639" imgH="203112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58924977"/>
              </p:ext>
            </p:extLst>
          </p:nvPr>
        </p:nvGraphicFramePr>
        <p:xfrm>
          <a:off x="4876800" y="1374774"/>
          <a:ext cx="301625" cy="406400"/>
        </p:xfrm>
        <a:graphic>
          <a:graphicData uri="http://schemas.openxmlformats.org/presentationml/2006/ole">
            <p:oleObj spid="_x0000_s32103" name="Equation" r:id="rId5" imgW="139639" imgH="203112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7087738"/>
              </p:ext>
            </p:extLst>
          </p:nvPr>
        </p:nvGraphicFramePr>
        <p:xfrm>
          <a:off x="2032866" y="1905000"/>
          <a:ext cx="301625" cy="406400"/>
        </p:xfrm>
        <a:graphic>
          <a:graphicData uri="http://schemas.openxmlformats.org/presentationml/2006/ole">
            <p:oleObj spid="_x0000_s32104" name="Equation" r:id="rId6" imgW="139639" imgH="203112" progId="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1708676"/>
              </p:ext>
            </p:extLst>
          </p:nvPr>
        </p:nvGraphicFramePr>
        <p:xfrm>
          <a:off x="4876800" y="1905000"/>
          <a:ext cx="301625" cy="406400"/>
        </p:xfrm>
        <a:graphic>
          <a:graphicData uri="http://schemas.openxmlformats.org/presentationml/2006/ole">
            <p:oleObj spid="_x0000_s32105" name="Equation" r:id="rId7" imgW="139639" imgH="203112" progId="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7148263"/>
              </p:ext>
            </p:extLst>
          </p:nvPr>
        </p:nvGraphicFramePr>
        <p:xfrm>
          <a:off x="3276600" y="1905000"/>
          <a:ext cx="303212" cy="406400"/>
        </p:xfrm>
        <a:graphic>
          <a:graphicData uri="http://schemas.openxmlformats.org/presentationml/2006/ole">
            <p:oleObj spid="_x0000_s32106" name="Equation" r:id="rId8" imgW="139639" imgH="203112" progId="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5862365"/>
              </p:ext>
            </p:extLst>
          </p:nvPr>
        </p:nvGraphicFramePr>
        <p:xfrm>
          <a:off x="2183678" y="3962400"/>
          <a:ext cx="303213" cy="406400"/>
        </p:xfrm>
        <a:graphic>
          <a:graphicData uri="http://schemas.openxmlformats.org/presentationml/2006/ole">
            <p:oleObj spid="_x0000_s32107" name="Equation" r:id="rId9" imgW="139639" imgH="203112" progId="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57432088"/>
              </p:ext>
            </p:extLst>
          </p:nvPr>
        </p:nvGraphicFramePr>
        <p:xfrm>
          <a:off x="2031278" y="4495800"/>
          <a:ext cx="303213" cy="406400"/>
        </p:xfrm>
        <a:graphic>
          <a:graphicData uri="http://schemas.openxmlformats.org/presentationml/2006/ole">
            <p:oleObj spid="_x0000_s32108" name="Equation" r:id="rId10" imgW="139639" imgH="203112" progId="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8868335"/>
              </p:ext>
            </p:extLst>
          </p:nvPr>
        </p:nvGraphicFramePr>
        <p:xfrm>
          <a:off x="3276600" y="3886200"/>
          <a:ext cx="303213" cy="406400"/>
        </p:xfrm>
        <a:graphic>
          <a:graphicData uri="http://schemas.openxmlformats.org/presentationml/2006/ole">
            <p:oleObj spid="_x0000_s32109" name="Equation" r:id="rId11" imgW="139639" imgH="203112" progId="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0564003"/>
              </p:ext>
            </p:extLst>
          </p:nvPr>
        </p:nvGraphicFramePr>
        <p:xfrm>
          <a:off x="4953000" y="3962400"/>
          <a:ext cx="303213" cy="406400"/>
        </p:xfrm>
        <a:graphic>
          <a:graphicData uri="http://schemas.openxmlformats.org/presentationml/2006/ole">
            <p:oleObj spid="_x0000_s32110" name="Equation" r:id="rId12" imgW="139639" imgH="203112" progId="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671435"/>
              </p:ext>
            </p:extLst>
          </p:nvPr>
        </p:nvGraphicFramePr>
        <p:xfrm>
          <a:off x="4876800" y="4495800"/>
          <a:ext cx="303213" cy="406400"/>
        </p:xfrm>
        <a:graphic>
          <a:graphicData uri="http://schemas.openxmlformats.org/presentationml/2006/ole">
            <p:oleObj spid="_x0000_s32111" name="Equation" r:id="rId13" imgW="139639" imgH="203112" progId="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36603936"/>
              </p:ext>
            </p:extLst>
          </p:nvPr>
        </p:nvGraphicFramePr>
        <p:xfrm>
          <a:off x="3276600" y="4419600"/>
          <a:ext cx="301625" cy="406400"/>
        </p:xfrm>
        <a:graphic>
          <a:graphicData uri="http://schemas.openxmlformats.org/presentationml/2006/ole">
            <p:oleObj spid="_x0000_s32112" name="Equation" r:id="rId14" imgW="139639" imgH="203112" progId="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6961309"/>
              </p:ext>
            </p:extLst>
          </p:nvPr>
        </p:nvGraphicFramePr>
        <p:xfrm>
          <a:off x="5943600" y="5410200"/>
          <a:ext cx="303213" cy="406400"/>
        </p:xfrm>
        <a:graphic>
          <a:graphicData uri="http://schemas.openxmlformats.org/presentationml/2006/ole">
            <p:oleObj spid="_x0000_s32113" name="Equation" r:id="rId15" imgW="139639" imgH="203112" progId="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1419417"/>
              </p:ext>
            </p:extLst>
          </p:nvPr>
        </p:nvGraphicFramePr>
        <p:xfrm>
          <a:off x="5943600" y="2895600"/>
          <a:ext cx="301625" cy="406400"/>
        </p:xfrm>
        <a:graphic>
          <a:graphicData uri="http://schemas.openxmlformats.org/presentationml/2006/ole">
            <p:oleObj spid="_x0000_s32114" name="Equation" r:id="rId16" imgW="139639" imgH="20311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634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381000"/>
            <a:ext cx="8229600" cy="56262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b="1" dirty="0" smtClean="0">
                <a:solidFill>
                  <a:srgbClr val="002060"/>
                </a:solidFill>
              </a:rPr>
              <a:t>C3) Demand increases and supply decreases</a:t>
            </a:r>
            <a:endParaRPr lang="en-US" b="1" dirty="0" smtClean="0"/>
          </a:p>
          <a:p>
            <a:pPr>
              <a:buClr>
                <a:srgbClr val="2DA2BF"/>
              </a:buClr>
            </a:pPr>
            <a:r>
              <a:rPr lang="en-US" dirty="0" smtClean="0"/>
              <a:t>Demand 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prstClr val="black"/>
                </a:solidFill>
                <a:sym typeface="Wingdings" pitchFamily="2" charset="2"/>
              </a:rPr>
              <a:t>P*      and  Q*</a:t>
            </a:r>
          </a:p>
          <a:p>
            <a:pPr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  <a:sym typeface="Wingdings" pitchFamily="2" charset="2"/>
              </a:rPr>
              <a:t>Supply       P*      and  Q*</a:t>
            </a:r>
          </a:p>
          <a:p>
            <a:pPr marL="109728" indent="0">
              <a:buClr>
                <a:srgbClr val="2DA2BF"/>
              </a:buClr>
              <a:buFont typeface="Wingdings 3"/>
              <a:buNone/>
            </a:pPr>
            <a:r>
              <a:rPr lang="en-US" dirty="0" smtClean="0">
                <a:solidFill>
                  <a:prstClr val="black"/>
                </a:solidFill>
                <a:sym typeface="Wingdings" pitchFamily="2" charset="2"/>
              </a:rPr>
              <a:t>------------------------------------------</a:t>
            </a:r>
          </a:p>
          <a:p>
            <a:pPr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  <a:sym typeface="Wingdings" pitchFamily="2" charset="2"/>
              </a:rPr>
              <a:t>Net effect P*      and Q* indeterminate</a:t>
            </a:r>
          </a:p>
          <a:p>
            <a:pPr marL="109728" indent="0">
              <a:buClr>
                <a:srgbClr val="2DA2BF"/>
              </a:buClr>
              <a:buNone/>
            </a:pPr>
            <a:r>
              <a:rPr lang="en-US" b="1" dirty="0" smtClean="0">
                <a:solidFill>
                  <a:srgbClr val="002060"/>
                </a:solidFill>
              </a:rPr>
              <a:t>C4) Demand decreases and Supply increase</a:t>
            </a:r>
          </a:p>
          <a:p>
            <a:pPr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</a:rPr>
              <a:t>Demand    </a:t>
            </a:r>
            <a:r>
              <a:rPr lang="en-US" dirty="0" smtClean="0">
                <a:solidFill>
                  <a:prstClr val="black"/>
                </a:solidFill>
                <a:sym typeface="Wingdings" pitchFamily="2" charset="2"/>
              </a:rPr>
              <a:t> P*      and  Q*</a:t>
            </a:r>
          </a:p>
          <a:p>
            <a:pPr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  <a:sym typeface="Wingdings" pitchFamily="2" charset="2"/>
              </a:rPr>
              <a:t>Supply       P*      and  Q*</a:t>
            </a:r>
          </a:p>
          <a:p>
            <a:pPr marL="109728" indent="0">
              <a:buClr>
                <a:srgbClr val="2DA2BF"/>
              </a:buClr>
              <a:buFont typeface="Wingdings 3"/>
              <a:buNone/>
            </a:pPr>
            <a:r>
              <a:rPr lang="en-US" dirty="0" smtClean="0">
                <a:solidFill>
                  <a:prstClr val="black"/>
                </a:solidFill>
                <a:sym typeface="Wingdings" pitchFamily="2" charset="2"/>
              </a:rPr>
              <a:t>----------------------------------------</a:t>
            </a:r>
          </a:p>
          <a:p>
            <a:pPr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  <a:sym typeface="Wingdings" pitchFamily="2" charset="2"/>
              </a:rPr>
              <a:t>Net effect P*    and Q* indeterminate</a:t>
            </a:r>
            <a:endParaRPr lang="en-US" dirty="0">
              <a:solidFill>
                <a:prstClr val="black"/>
              </a:solidFill>
              <a:sym typeface="Wingdings" pitchFamily="2" charset="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2091" y="962024"/>
            <a:ext cx="3048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4757046"/>
              </p:ext>
            </p:extLst>
          </p:nvPr>
        </p:nvGraphicFramePr>
        <p:xfrm>
          <a:off x="3276600" y="962024"/>
          <a:ext cx="301625" cy="406400"/>
        </p:xfrm>
        <a:graphic>
          <a:graphicData uri="http://schemas.openxmlformats.org/presentationml/2006/ole">
            <p:oleObj spid="_x0000_s33089" name="Equation" r:id="rId4" imgW="139639" imgH="203112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21208439"/>
              </p:ext>
            </p:extLst>
          </p:nvPr>
        </p:nvGraphicFramePr>
        <p:xfrm>
          <a:off x="4724400" y="985981"/>
          <a:ext cx="301625" cy="406400"/>
        </p:xfrm>
        <a:graphic>
          <a:graphicData uri="http://schemas.openxmlformats.org/presentationml/2006/ole">
            <p:oleObj spid="_x0000_s33090" name="Equation" r:id="rId5" imgW="139639" imgH="203112" progId="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0085946"/>
              </p:ext>
            </p:extLst>
          </p:nvPr>
        </p:nvGraphicFramePr>
        <p:xfrm>
          <a:off x="3200400" y="1385454"/>
          <a:ext cx="301625" cy="406400"/>
        </p:xfrm>
        <a:graphic>
          <a:graphicData uri="http://schemas.openxmlformats.org/presentationml/2006/ole">
            <p:oleObj spid="_x0000_s33091" name="Equation" r:id="rId6" imgW="139639" imgH="203112" progId="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2966846"/>
              </p:ext>
            </p:extLst>
          </p:nvPr>
        </p:nvGraphicFramePr>
        <p:xfrm>
          <a:off x="2031279" y="1371599"/>
          <a:ext cx="303212" cy="406400"/>
        </p:xfrm>
        <a:graphic>
          <a:graphicData uri="http://schemas.openxmlformats.org/presentationml/2006/ole">
            <p:oleObj spid="_x0000_s33092" name="Equation" r:id="rId7" imgW="139639" imgH="203112" progId="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6176969"/>
              </p:ext>
            </p:extLst>
          </p:nvPr>
        </p:nvGraphicFramePr>
        <p:xfrm>
          <a:off x="2183678" y="3194145"/>
          <a:ext cx="303213" cy="406400"/>
        </p:xfrm>
        <a:graphic>
          <a:graphicData uri="http://schemas.openxmlformats.org/presentationml/2006/ole">
            <p:oleObj spid="_x0000_s33093" name="Equation" r:id="rId8" imgW="139639" imgH="203112" progId="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6358086"/>
              </p:ext>
            </p:extLst>
          </p:nvPr>
        </p:nvGraphicFramePr>
        <p:xfrm>
          <a:off x="3276600" y="3194145"/>
          <a:ext cx="303213" cy="406400"/>
        </p:xfrm>
        <a:graphic>
          <a:graphicData uri="http://schemas.openxmlformats.org/presentationml/2006/ole">
            <p:oleObj spid="_x0000_s33094" name="Equation" r:id="rId9" imgW="139639" imgH="203112" progId="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8926209"/>
              </p:ext>
            </p:extLst>
          </p:nvPr>
        </p:nvGraphicFramePr>
        <p:xfrm>
          <a:off x="4724400" y="3214927"/>
          <a:ext cx="303213" cy="406400"/>
        </p:xfrm>
        <a:graphic>
          <a:graphicData uri="http://schemas.openxmlformats.org/presentationml/2006/ole">
            <p:oleObj spid="_x0000_s33095" name="Equation" r:id="rId10" imgW="139639" imgH="203112" progId="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568503"/>
              </p:ext>
            </p:extLst>
          </p:nvPr>
        </p:nvGraphicFramePr>
        <p:xfrm>
          <a:off x="3200400" y="3733800"/>
          <a:ext cx="303213" cy="406400"/>
        </p:xfrm>
        <a:graphic>
          <a:graphicData uri="http://schemas.openxmlformats.org/presentationml/2006/ole">
            <p:oleObj spid="_x0000_s33096" name="Equation" r:id="rId11" imgW="139639" imgH="203112" progId="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7382430"/>
              </p:ext>
            </p:extLst>
          </p:nvPr>
        </p:nvGraphicFramePr>
        <p:xfrm>
          <a:off x="4724400" y="3733800"/>
          <a:ext cx="301625" cy="406400"/>
        </p:xfrm>
        <a:graphic>
          <a:graphicData uri="http://schemas.openxmlformats.org/presentationml/2006/ole">
            <p:oleObj spid="_x0000_s33097" name="Equation" r:id="rId12" imgW="139639" imgH="203112" progId="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5873783"/>
              </p:ext>
            </p:extLst>
          </p:nvPr>
        </p:nvGraphicFramePr>
        <p:xfrm>
          <a:off x="2667000" y="4648200"/>
          <a:ext cx="303213" cy="406400"/>
        </p:xfrm>
        <a:graphic>
          <a:graphicData uri="http://schemas.openxmlformats.org/presentationml/2006/ole">
            <p:oleObj spid="_x0000_s33098" name="Equation" r:id="rId13" imgW="139639" imgH="203112" progId="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5892494"/>
              </p:ext>
            </p:extLst>
          </p:nvPr>
        </p:nvGraphicFramePr>
        <p:xfrm>
          <a:off x="2012084" y="3733800"/>
          <a:ext cx="301625" cy="406400"/>
        </p:xfrm>
        <a:graphic>
          <a:graphicData uri="http://schemas.openxmlformats.org/presentationml/2006/ole">
            <p:oleObj spid="_x0000_s33099" name="Equation" r:id="rId14" imgW="139639" imgH="203112" progId="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2354591"/>
              </p:ext>
            </p:extLst>
          </p:nvPr>
        </p:nvGraphicFramePr>
        <p:xfrm>
          <a:off x="4724400" y="1447800"/>
          <a:ext cx="303213" cy="406400"/>
        </p:xfrm>
        <a:graphic>
          <a:graphicData uri="http://schemas.openxmlformats.org/presentationml/2006/ole">
            <p:oleObj spid="_x0000_s33100" name="Equation" r:id="rId15" imgW="139639" imgH="203112" progId="">
              <p:embed/>
            </p:oleObj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9747246"/>
              </p:ext>
            </p:extLst>
          </p:nvPr>
        </p:nvGraphicFramePr>
        <p:xfrm>
          <a:off x="2743200" y="2286000"/>
          <a:ext cx="301625" cy="406400"/>
        </p:xfrm>
        <a:graphic>
          <a:graphicData uri="http://schemas.openxmlformats.org/presentationml/2006/ole">
            <p:oleObj spid="_x0000_s33101" name="Equation" r:id="rId16" imgW="139639" imgH="20311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192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02491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/>
              <a:t>Price </a:t>
            </a:r>
            <a:r>
              <a:rPr lang="en-US" sz="3500" b="1" dirty="0" smtClean="0"/>
              <a:t>Floor</a:t>
            </a:r>
          </a:p>
          <a:p>
            <a:pPr lvl="1"/>
            <a:r>
              <a:rPr lang="en-US" sz="3000" dirty="0" smtClean="0"/>
              <a:t>Price floor is </a:t>
            </a:r>
            <a:r>
              <a:rPr lang="en-US" sz="3000" dirty="0"/>
              <a:t>a minimum price level </a:t>
            </a:r>
            <a:r>
              <a:rPr lang="en-US" sz="3000" dirty="0" smtClean="0"/>
              <a:t>set by government </a:t>
            </a:r>
          </a:p>
          <a:p>
            <a:pPr lvl="1"/>
            <a:r>
              <a:rPr lang="en-US" sz="3000" dirty="0" smtClean="0"/>
              <a:t>It is set above equilibrium price</a:t>
            </a:r>
          </a:p>
          <a:p>
            <a:pPr lvl="1"/>
            <a:r>
              <a:rPr lang="en-US" sz="3000" dirty="0" smtClean="0"/>
              <a:t>Selling below this price is illegal </a:t>
            </a:r>
          </a:p>
          <a:p>
            <a:pPr lvl="1"/>
            <a:r>
              <a:rPr lang="en-US" sz="3000" dirty="0" smtClean="0"/>
              <a:t>Charging higher price is legal </a:t>
            </a:r>
          </a:p>
          <a:p>
            <a:pPr lvl="1"/>
            <a:r>
              <a:rPr lang="en-US" sz="3000" dirty="0" smtClean="0"/>
              <a:t>It </a:t>
            </a:r>
            <a:r>
              <a:rPr lang="en-US" sz="3000" dirty="0"/>
              <a:t>is to </a:t>
            </a:r>
            <a:r>
              <a:rPr lang="en-US" sz="3000" dirty="0" smtClean="0"/>
              <a:t>support producers with higher price</a:t>
            </a:r>
          </a:p>
          <a:p>
            <a:pPr lvl="1"/>
            <a:r>
              <a:rPr lang="en-US" sz="3000" dirty="0" smtClean="0"/>
              <a:t>For all prices higher than price floor there is no demand </a:t>
            </a:r>
          </a:p>
          <a:p>
            <a:pPr lvl="1"/>
            <a:r>
              <a:rPr lang="en-US" sz="3000" dirty="0" smtClean="0"/>
              <a:t>So demand is constant at the price floor </a:t>
            </a:r>
          </a:p>
          <a:p>
            <a:pPr lvl="1"/>
            <a:r>
              <a:rPr lang="en-US" sz="3000" dirty="0" smtClean="0"/>
              <a:t>This Creates </a:t>
            </a:r>
            <a:r>
              <a:rPr lang="en-US" sz="3000" dirty="0"/>
              <a:t>surplus </a:t>
            </a:r>
            <a:r>
              <a:rPr lang="en-US" sz="3000" dirty="0" smtClean="0"/>
              <a:t>and black market </a:t>
            </a:r>
          </a:p>
          <a:p>
            <a:pPr lvl="1"/>
            <a:r>
              <a:rPr lang="en-US" sz="3000" dirty="0" smtClean="0"/>
              <a:t>Products are hiddenly sold at lower price </a:t>
            </a:r>
          </a:p>
          <a:p>
            <a:pPr marL="457200" lvl="1" indent="0">
              <a:buNone/>
            </a:pPr>
            <a:endParaRPr lang="en-US" sz="4000" dirty="0"/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88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854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8000"/>
                </a:solidFill>
              </a:rPr>
              <a:t>2.4. Elasticity of Demand and Supply</a:t>
            </a:r>
          </a:p>
          <a:p>
            <a:r>
              <a:rPr lang="en-US" sz="2800" dirty="0" smtClean="0"/>
              <a:t>Elasticity is the degree of responsiveness of one economic variable due to change in other economic variable, ceteris paribus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2.4.1. Elasticity </a:t>
            </a:r>
            <a:r>
              <a:rPr lang="en-US" sz="2800" b="1" dirty="0">
                <a:solidFill>
                  <a:srgbClr val="0070C0"/>
                </a:solidFill>
              </a:rPr>
              <a:t>of </a:t>
            </a:r>
            <a:r>
              <a:rPr lang="en-US" sz="2800" b="1" dirty="0" smtClean="0">
                <a:solidFill>
                  <a:srgbClr val="0070C0"/>
                </a:solidFill>
              </a:rPr>
              <a:t>Demand</a:t>
            </a:r>
          </a:p>
          <a:p>
            <a:pPr marL="109728" indent="0">
              <a:buNone/>
            </a:pPr>
            <a:r>
              <a:rPr lang="en-US" sz="2800" b="1" i="1" dirty="0" smtClean="0">
                <a:solidFill>
                  <a:srgbClr val="C00000"/>
                </a:solidFill>
              </a:rPr>
              <a:t>I</a:t>
            </a:r>
            <a:r>
              <a:rPr lang="en-US" sz="2800" b="1" i="1" dirty="0">
                <a:solidFill>
                  <a:srgbClr val="C00000"/>
                </a:solidFill>
              </a:rPr>
              <a:t>. Price Elasticity of Demand </a:t>
            </a:r>
            <a:r>
              <a:rPr lang="en-US" sz="2800" b="1" i="1" dirty="0" smtClean="0">
                <a:solidFill>
                  <a:srgbClr val="C00000"/>
                </a:solidFill>
              </a:rPr>
              <a:t>(</a:t>
            </a:r>
            <a:r>
              <a:rPr lang="en-US" sz="2800" b="1" i="1" dirty="0" err="1" smtClean="0">
                <a:solidFill>
                  <a:srgbClr val="C00000"/>
                </a:solidFill>
              </a:rPr>
              <a:t>Ɛp</a:t>
            </a:r>
            <a:r>
              <a:rPr lang="en-US" sz="2800" b="1" i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sz="2800" dirty="0" smtClean="0"/>
              <a:t>Price </a:t>
            </a:r>
            <a:r>
              <a:rPr lang="en-US" sz="2800" dirty="0"/>
              <a:t>elasticity (own price elasticity) of demand is a measurement </a:t>
            </a:r>
            <a:r>
              <a:rPr lang="en-US" sz="2800" dirty="0" smtClean="0"/>
              <a:t>of the </a:t>
            </a:r>
            <a:r>
              <a:rPr lang="en-US" sz="2800" dirty="0"/>
              <a:t>responsiveness of demand for the change in the commodities own </a:t>
            </a:r>
            <a:r>
              <a:rPr lang="en-US" sz="2800" dirty="0" smtClean="0"/>
              <a:t>price</a:t>
            </a:r>
            <a:r>
              <a:rPr lang="en-US" sz="2800" dirty="0"/>
              <a:t>, ceteris paribus</a:t>
            </a:r>
            <a:r>
              <a:rPr lang="en-US" sz="2800" dirty="0" smtClean="0"/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0966091"/>
              </p:ext>
            </p:extLst>
          </p:nvPr>
        </p:nvGraphicFramePr>
        <p:xfrm>
          <a:off x="685800" y="4495800"/>
          <a:ext cx="7826375" cy="1192212"/>
        </p:xfrm>
        <a:graphic>
          <a:graphicData uri="http://schemas.openxmlformats.org/presentationml/2006/ole">
            <p:oleObj spid="_x0000_s30795" name="Equation" r:id="rId3" imgW="3048000" imgH="48260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35801229"/>
              </p:ext>
            </p:extLst>
          </p:nvPr>
        </p:nvGraphicFramePr>
        <p:xfrm>
          <a:off x="2971800" y="5645005"/>
          <a:ext cx="2740025" cy="1192213"/>
        </p:xfrm>
        <a:graphic>
          <a:graphicData uri="http://schemas.openxmlformats.org/presentationml/2006/ole">
            <p:oleObj spid="_x0000_s30796" name="Equation" r:id="rId4" imgW="939600" imgH="4824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485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lvl="1">
              <a:buClr>
                <a:srgbClr val="2DA2BF"/>
              </a:buClr>
              <a:buFont typeface="Wingdings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Point  </a:t>
            </a:r>
            <a:r>
              <a:rPr lang="en-US" dirty="0" smtClean="0">
                <a:solidFill>
                  <a:prstClr val="black"/>
                </a:solidFill>
              </a:rPr>
              <a:t>percentage </a:t>
            </a:r>
            <a:endParaRPr lang="en-US" dirty="0">
              <a:solidFill>
                <a:prstClr val="black"/>
              </a:solidFill>
            </a:endParaRPr>
          </a:p>
          <a:p>
            <a:pPr lvl="1">
              <a:buClr>
                <a:srgbClr val="2DA2BF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prstClr val="black"/>
                </a:solidFill>
              </a:rPr>
              <a:t>Average percentage 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3380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587692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91440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6658105"/>
              </p:ext>
            </p:extLst>
          </p:nvPr>
        </p:nvGraphicFramePr>
        <p:xfrm>
          <a:off x="1600200" y="609600"/>
          <a:ext cx="6076950" cy="5449888"/>
        </p:xfrm>
        <a:graphic>
          <a:graphicData uri="http://schemas.openxmlformats.org/presentationml/2006/ole">
            <p:oleObj spid="_x0000_s34830" name="Equation" r:id="rId3" imgW="2882880" imgH="23367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1490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39792567"/>
              </p:ext>
            </p:extLst>
          </p:nvPr>
        </p:nvGraphicFramePr>
        <p:xfrm>
          <a:off x="1828800" y="609600"/>
          <a:ext cx="6162675" cy="5413375"/>
        </p:xfrm>
        <a:graphic>
          <a:graphicData uri="http://schemas.openxmlformats.org/presentationml/2006/ole">
            <p:oleObj spid="_x0000_s35854" name="Equation" r:id="rId3" imgW="3263760" imgH="2501640" progId="">
              <p:embed/>
            </p:oleObj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2590800" y="2057400"/>
            <a:ext cx="3048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83873" y="2057400"/>
            <a:ext cx="311727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102927" y="2057400"/>
            <a:ext cx="3048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96000" y="2057400"/>
            <a:ext cx="311727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10101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2137" y="762000"/>
            <a:ext cx="8229600" cy="5638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i) Point </a:t>
            </a:r>
            <a:r>
              <a:rPr lang="en-US" sz="2800" b="1" dirty="0">
                <a:solidFill>
                  <a:srgbClr val="7030A0"/>
                </a:solidFill>
              </a:rPr>
              <a:t>elasticity of demand</a:t>
            </a:r>
            <a:r>
              <a:rPr lang="en-US" sz="2800" dirty="0"/>
              <a:t>:- </a:t>
            </a:r>
            <a:endParaRPr lang="en-US" sz="2800" dirty="0" smtClean="0"/>
          </a:p>
          <a:p>
            <a:r>
              <a:rPr lang="en-US" sz="2800" dirty="0" smtClean="0"/>
              <a:t>Is </a:t>
            </a:r>
            <a:r>
              <a:rPr lang="en-US" sz="2800" dirty="0"/>
              <a:t>used to measure price elasticity </a:t>
            </a:r>
            <a:r>
              <a:rPr lang="en-US" sz="2800" dirty="0" smtClean="0"/>
              <a:t>of demand </a:t>
            </a:r>
            <a:r>
              <a:rPr lang="en-US" sz="2800" dirty="0"/>
              <a:t>when the change in price is very small or at a point. </a:t>
            </a:r>
            <a:endParaRPr lang="en-US" sz="2800" dirty="0" smtClean="0"/>
          </a:p>
          <a:p>
            <a:r>
              <a:rPr lang="en-US" sz="2800" dirty="0" smtClean="0"/>
              <a:t>It uses the original number as base (100%)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Where          is the slope of direct demand function  or </a:t>
            </a:r>
          </a:p>
          <a:p>
            <a:pPr marL="0" indent="0">
              <a:buNone/>
            </a:pPr>
            <a:r>
              <a:rPr lang="en-US" sz="2800" dirty="0" smtClean="0"/>
              <a:t>                     </a:t>
            </a:r>
          </a:p>
          <a:p>
            <a:pPr marL="0" indent="0">
              <a:buNone/>
            </a:pPr>
            <a:r>
              <a:rPr lang="en-US" sz="2800" dirty="0" smtClean="0"/>
              <a:t>                         is the reciprocal slope of inverse demand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function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87" y="4267200"/>
            <a:ext cx="4667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9558532"/>
              </p:ext>
            </p:extLst>
          </p:nvPr>
        </p:nvGraphicFramePr>
        <p:xfrm>
          <a:off x="1676400" y="2819400"/>
          <a:ext cx="2603500" cy="1143000"/>
        </p:xfrm>
        <a:graphic>
          <a:graphicData uri="http://schemas.openxmlformats.org/presentationml/2006/ole">
            <p:oleObj spid="_x0000_s15611" name="Equation" r:id="rId4" imgW="1028520" imgH="482400" progId="">
              <p:embed/>
            </p:oleObj>
          </a:graphicData>
        </a:graphic>
      </p:graphicFrame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57800"/>
            <a:ext cx="4667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381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854891"/>
          </a:xfrm>
        </p:spPr>
        <p:txBody>
          <a:bodyPr/>
          <a:lstStyle/>
          <a:p>
            <a:pPr marL="0" lvl="0" indent="0">
              <a:spcBef>
                <a:spcPct val="20000"/>
              </a:spcBef>
              <a:buClr>
                <a:srgbClr val="873624"/>
              </a:buClr>
              <a:buSzTx/>
              <a:buNone/>
            </a:pPr>
            <a:r>
              <a:rPr lang="en-US" sz="2800" b="1" dirty="0" smtClean="0">
                <a:latin typeface="Book Antiqua"/>
              </a:rPr>
              <a:t>Demand </a:t>
            </a:r>
            <a:r>
              <a:rPr lang="en-US" sz="2800" b="1" dirty="0">
                <a:latin typeface="Book Antiqua"/>
              </a:rPr>
              <a:t>Schedule </a:t>
            </a:r>
            <a:endParaRPr lang="en-US" sz="2800" b="1" dirty="0" smtClean="0">
              <a:latin typeface="Book Antiqua"/>
            </a:endParaRPr>
          </a:p>
          <a:p>
            <a:pPr marL="0" lvl="0" indent="0">
              <a:spcBef>
                <a:spcPct val="20000"/>
              </a:spcBef>
              <a:buClr>
                <a:srgbClr val="873624"/>
              </a:buClr>
              <a:buSzTx/>
              <a:buNone/>
            </a:pPr>
            <a:endParaRPr lang="en-US" sz="2800" b="1" dirty="0">
              <a:latin typeface="Book Antiqua"/>
            </a:endParaRPr>
          </a:p>
          <a:p>
            <a:pPr marL="0" lvl="0" indent="0">
              <a:spcBef>
                <a:spcPct val="20000"/>
              </a:spcBef>
              <a:buClr>
                <a:srgbClr val="873624"/>
              </a:buClr>
              <a:buSzTx/>
              <a:buNone/>
            </a:pPr>
            <a:endParaRPr lang="en-US" sz="2800" b="1" dirty="0" smtClean="0">
              <a:latin typeface="Book Antiqua"/>
            </a:endParaRPr>
          </a:p>
          <a:p>
            <a:pPr marL="0" lvl="0" indent="0">
              <a:spcBef>
                <a:spcPct val="20000"/>
              </a:spcBef>
              <a:buClr>
                <a:srgbClr val="873624"/>
              </a:buClr>
              <a:buSzTx/>
              <a:buNone/>
            </a:pPr>
            <a:endParaRPr lang="en-US" sz="2800" b="1" dirty="0">
              <a:latin typeface="Book Antiqua"/>
            </a:endParaRPr>
          </a:p>
          <a:p>
            <a:pPr marL="0" lvl="0" indent="0">
              <a:spcBef>
                <a:spcPct val="20000"/>
              </a:spcBef>
              <a:buClr>
                <a:srgbClr val="873624"/>
              </a:buClr>
              <a:buSzTx/>
              <a:buNone/>
            </a:pPr>
            <a:endParaRPr lang="en-US" sz="2800" b="1" dirty="0">
              <a:latin typeface="Book Antiqua"/>
            </a:endParaRPr>
          </a:p>
          <a:p>
            <a:pPr marL="0" lvl="0" indent="0">
              <a:spcBef>
                <a:spcPct val="20000"/>
              </a:spcBef>
              <a:buClr>
                <a:srgbClr val="873624"/>
              </a:buClr>
              <a:buSzTx/>
              <a:buNone/>
            </a:pPr>
            <a:r>
              <a:rPr lang="en-US" sz="2800" b="1" dirty="0" smtClean="0">
                <a:latin typeface="Book Antiqua"/>
              </a:rPr>
              <a:t>Demand Curve </a:t>
            </a:r>
            <a:endParaRPr lang="en-US" sz="2800" b="1" dirty="0">
              <a:latin typeface="Book Antiqua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9070334"/>
              </p:ext>
            </p:extLst>
          </p:nvPr>
        </p:nvGraphicFramePr>
        <p:xfrm>
          <a:off x="914400" y="762000"/>
          <a:ext cx="7010400" cy="2042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505200"/>
                <a:gridCol w="3505200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Price of a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Kg. of Orange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Quantity Demanded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/>
                        <a:t>12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/>
                        <a:t>20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/>
                        <a:t>30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/>
                        <a:t>40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Book Antiqua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3972" y="3127884"/>
            <a:ext cx="5562599" cy="313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24036" y="5656459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Quantity Demanded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0073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Example 1: </a:t>
            </a:r>
          </a:p>
          <a:p>
            <a:r>
              <a:rPr lang="en-US" sz="2400" dirty="0" smtClean="0"/>
              <a:t>If increase in P from 2 to 4 decreases </a:t>
            </a:r>
            <a:r>
              <a:rPr lang="en-US" sz="2400" dirty="0" err="1" smtClean="0"/>
              <a:t>Qd</a:t>
            </a:r>
            <a:r>
              <a:rPr lang="en-US" sz="2400" dirty="0" smtClean="0"/>
              <a:t> from 10 to 8, what is </a:t>
            </a:r>
            <a:r>
              <a:rPr lang="en-US" sz="2400" dirty="0" err="1" smtClean="0"/>
              <a:t>Ɛp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pPr marL="109728" indent="0">
              <a:buNone/>
            </a:pPr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Interpretation</a:t>
            </a:r>
            <a:r>
              <a:rPr lang="en-US" sz="2400" dirty="0" smtClean="0"/>
              <a:t>: a 1% increase in P leads to a 0.2% decrease in </a:t>
            </a:r>
            <a:r>
              <a:rPr lang="en-US" sz="2400" dirty="0" err="1" smtClean="0"/>
              <a:t>Qd</a:t>
            </a:r>
            <a:r>
              <a:rPr lang="en-US" sz="2400" dirty="0" smtClean="0"/>
              <a:t>, ceteris paribus.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Example 2:</a:t>
            </a:r>
          </a:p>
          <a:p>
            <a:r>
              <a:rPr lang="en-US" sz="2400" dirty="0" smtClean="0"/>
              <a:t>If decrease in price by 20% increases </a:t>
            </a:r>
            <a:r>
              <a:rPr lang="en-US" sz="2400" dirty="0" err="1" smtClean="0"/>
              <a:t>Qd</a:t>
            </a:r>
            <a:r>
              <a:rPr lang="en-US" sz="2400" dirty="0" smtClean="0"/>
              <a:t> by 40% then what is the </a:t>
            </a:r>
            <a:r>
              <a:rPr lang="en-US" sz="2400" dirty="0" err="1" smtClean="0"/>
              <a:t>Ɛp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endParaRPr lang="en-US" sz="2400" dirty="0" smtClean="0"/>
          </a:p>
          <a:p>
            <a:pPr lvl="0">
              <a:buClr>
                <a:srgbClr val="2DA2BF"/>
              </a:buClr>
            </a:pPr>
            <a:r>
              <a:rPr lang="en-US" sz="2400" b="1" dirty="0">
                <a:solidFill>
                  <a:srgbClr val="7030A0"/>
                </a:solidFill>
              </a:rPr>
              <a:t>Interpretation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  <a:r>
              <a:rPr lang="en-US" sz="2400" dirty="0" smtClean="0">
                <a:solidFill>
                  <a:prstClr val="black"/>
                </a:solidFill>
              </a:rPr>
              <a:t>A </a:t>
            </a:r>
            <a:r>
              <a:rPr lang="en-US" sz="2400" dirty="0">
                <a:solidFill>
                  <a:prstClr val="black"/>
                </a:solidFill>
              </a:rPr>
              <a:t>1% </a:t>
            </a:r>
            <a:r>
              <a:rPr lang="en-US" sz="2400" dirty="0" smtClean="0">
                <a:solidFill>
                  <a:prstClr val="black"/>
                </a:solidFill>
              </a:rPr>
              <a:t>decrease </a:t>
            </a:r>
            <a:r>
              <a:rPr lang="en-US" sz="2400" dirty="0">
                <a:solidFill>
                  <a:prstClr val="black"/>
                </a:solidFill>
              </a:rPr>
              <a:t>in P </a:t>
            </a:r>
            <a:r>
              <a:rPr lang="en-US" sz="2400" dirty="0" smtClean="0">
                <a:solidFill>
                  <a:prstClr val="black"/>
                </a:solidFill>
              </a:rPr>
              <a:t>leads </a:t>
            </a:r>
            <a:r>
              <a:rPr lang="en-US" sz="2400" dirty="0">
                <a:solidFill>
                  <a:prstClr val="black"/>
                </a:solidFill>
              </a:rPr>
              <a:t>to a </a:t>
            </a:r>
            <a:r>
              <a:rPr lang="en-US" sz="2400" dirty="0" smtClean="0">
                <a:solidFill>
                  <a:prstClr val="black"/>
                </a:solidFill>
              </a:rPr>
              <a:t>2% 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                        increase </a:t>
            </a:r>
            <a:r>
              <a:rPr lang="en-US" sz="2400" dirty="0">
                <a:solidFill>
                  <a:prstClr val="black"/>
                </a:solidFill>
              </a:rPr>
              <a:t>in </a:t>
            </a:r>
            <a:r>
              <a:rPr lang="en-US" sz="2400" dirty="0" err="1">
                <a:solidFill>
                  <a:prstClr val="black"/>
                </a:solidFill>
              </a:rPr>
              <a:t>Qd</a:t>
            </a:r>
            <a:r>
              <a:rPr lang="en-US" sz="2400" dirty="0">
                <a:solidFill>
                  <a:prstClr val="black"/>
                </a:solidFill>
              </a:rPr>
              <a:t>, ceteris paribus.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2124540"/>
              </p:ext>
            </p:extLst>
          </p:nvPr>
        </p:nvGraphicFramePr>
        <p:xfrm>
          <a:off x="4114800" y="3328988"/>
          <a:ext cx="914400" cy="198437"/>
        </p:xfrm>
        <a:graphic>
          <a:graphicData uri="http://schemas.openxmlformats.org/presentationml/2006/ole">
            <p:oleObj spid="_x0000_s16891" name="Equation" r:id="rId3" imgW="914400" imgH="19872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6702760"/>
              </p:ext>
            </p:extLst>
          </p:nvPr>
        </p:nvGraphicFramePr>
        <p:xfrm>
          <a:off x="1447800" y="1143000"/>
          <a:ext cx="2603500" cy="1143000"/>
        </p:xfrm>
        <a:graphic>
          <a:graphicData uri="http://schemas.openxmlformats.org/presentationml/2006/ole">
            <p:oleObj spid="_x0000_s16892" name="Equation" r:id="rId4" imgW="1028520" imgH="48240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156170"/>
              </p:ext>
            </p:extLst>
          </p:nvPr>
        </p:nvGraphicFramePr>
        <p:xfrm>
          <a:off x="4191000" y="1219200"/>
          <a:ext cx="3727450" cy="1022350"/>
        </p:xfrm>
        <a:graphic>
          <a:graphicData uri="http://schemas.openxmlformats.org/presentationml/2006/ole">
            <p:oleObj spid="_x0000_s16893" name="Equation" r:id="rId5" imgW="1473120" imgH="431640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9254246"/>
              </p:ext>
            </p:extLst>
          </p:nvPr>
        </p:nvGraphicFramePr>
        <p:xfrm>
          <a:off x="1905000" y="4114800"/>
          <a:ext cx="2740025" cy="1192212"/>
        </p:xfrm>
        <a:graphic>
          <a:graphicData uri="http://schemas.openxmlformats.org/presentationml/2006/ole">
            <p:oleObj spid="_x0000_s16894" name="Equation" r:id="rId6" imgW="939392" imgH="482391" progId="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32737400"/>
              </p:ext>
            </p:extLst>
          </p:nvPr>
        </p:nvGraphicFramePr>
        <p:xfrm>
          <a:off x="4800600" y="4114800"/>
          <a:ext cx="3665537" cy="1066800"/>
        </p:xfrm>
        <a:graphic>
          <a:graphicData uri="http://schemas.openxmlformats.org/presentationml/2006/ole">
            <p:oleObj spid="_x0000_s16895" name="Equation" r:id="rId7" imgW="1257120" imgH="4316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543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Example 3</a:t>
            </a:r>
            <a:r>
              <a:rPr lang="en-US" sz="2800" dirty="0" smtClean="0"/>
              <a:t>:</a:t>
            </a:r>
          </a:p>
          <a:p>
            <a:pPr marL="109728" indent="0">
              <a:buNone/>
            </a:pPr>
            <a:r>
              <a:rPr lang="en-US" sz="2800" dirty="0" smtClean="0"/>
              <a:t>Suppose a direct demand function of a product is </a:t>
            </a:r>
            <a:r>
              <a:rPr lang="en-US" sz="2800" dirty="0" err="1" smtClean="0"/>
              <a:t>Qd</a:t>
            </a:r>
            <a:r>
              <a:rPr lang="en-US" sz="2800" dirty="0" smtClean="0"/>
              <a:t>=20-2P, what is </a:t>
            </a:r>
            <a:r>
              <a:rPr lang="en-US" sz="2800" dirty="0" err="1" smtClean="0"/>
              <a:t>Ɛp</a:t>
            </a:r>
            <a:r>
              <a:rPr lang="en-US" sz="2800" dirty="0" smtClean="0"/>
              <a:t> at P=5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Solution</a:t>
            </a:r>
            <a:r>
              <a:rPr lang="en-US" sz="2800" dirty="0" smtClean="0"/>
              <a:t>: 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7030A0"/>
                </a:solidFill>
              </a:rPr>
              <a:t>Interpretation</a:t>
            </a:r>
            <a:r>
              <a:rPr lang="en-US" sz="2800" dirty="0"/>
              <a:t>: A 1% </a:t>
            </a:r>
            <a:r>
              <a:rPr lang="en-US" sz="2800" dirty="0" smtClean="0"/>
              <a:t>change in </a:t>
            </a:r>
            <a:r>
              <a:rPr lang="en-US" sz="2800" dirty="0"/>
              <a:t>P </a:t>
            </a:r>
            <a:r>
              <a:rPr lang="en-US" sz="2800" dirty="0" smtClean="0"/>
              <a:t>leads </a:t>
            </a:r>
            <a:r>
              <a:rPr lang="en-US" sz="2800" dirty="0"/>
              <a:t>to a </a:t>
            </a:r>
            <a:r>
              <a:rPr lang="en-US" sz="2800" dirty="0" smtClean="0"/>
              <a:t>1%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                  </a:t>
            </a:r>
            <a:r>
              <a:rPr lang="en-US" sz="2800" dirty="0" smtClean="0"/>
              <a:t>change in </a:t>
            </a:r>
            <a:r>
              <a:rPr lang="en-US" sz="2800" dirty="0" err="1"/>
              <a:t>Qd</a:t>
            </a:r>
            <a:r>
              <a:rPr lang="en-US" sz="2800" dirty="0"/>
              <a:t>, ceteris </a:t>
            </a:r>
            <a:r>
              <a:rPr lang="en-US" sz="2800" dirty="0" smtClean="0"/>
              <a:t>paribus</a:t>
            </a:r>
            <a:endParaRPr lang="en-US" sz="2800" dirty="0"/>
          </a:p>
          <a:p>
            <a:endParaRPr lang="en-US" sz="28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3790396"/>
              </p:ext>
            </p:extLst>
          </p:nvPr>
        </p:nvGraphicFramePr>
        <p:xfrm>
          <a:off x="762000" y="2362200"/>
          <a:ext cx="2514600" cy="914400"/>
        </p:xfrm>
        <a:graphic>
          <a:graphicData uri="http://schemas.openxmlformats.org/presentationml/2006/ole">
            <p:oleObj spid="_x0000_s17808" name="Equation" r:id="rId3" imgW="1130040" imgH="39348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4946058"/>
              </p:ext>
            </p:extLst>
          </p:nvPr>
        </p:nvGraphicFramePr>
        <p:xfrm>
          <a:off x="3733800" y="2590800"/>
          <a:ext cx="4718050" cy="473075"/>
        </p:xfrm>
        <a:graphic>
          <a:graphicData uri="http://schemas.openxmlformats.org/presentationml/2006/ole">
            <p:oleObj spid="_x0000_s17809" name="Equation" r:id="rId4" imgW="2120760" imgH="20304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9417468"/>
              </p:ext>
            </p:extLst>
          </p:nvPr>
        </p:nvGraphicFramePr>
        <p:xfrm>
          <a:off x="762000" y="3429000"/>
          <a:ext cx="2603500" cy="1143000"/>
        </p:xfrm>
        <a:graphic>
          <a:graphicData uri="http://schemas.openxmlformats.org/presentationml/2006/ole">
            <p:oleObj spid="_x0000_s17810" name="Equation" r:id="rId5" imgW="1028520" imgH="482400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0541381"/>
              </p:ext>
            </p:extLst>
          </p:nvPr>
        </p:nvGraphicFramePr>
        <p:xfrm>
          <a:off x="3436938" y="3429000"/>
          <a:ext cx="3341687" cy="1022350"/>
        </p:xfrm>
        <a:graphic>
          <a:graphicData uri="http://schemas.openxmlformats.org/presentationml/2006/ole">
            <p:oleObj spid="_x0000_s17811" name="Equation" r:id="rId6" imgW="1320480" imgH="4316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711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Exercise </a:t>
            </a:r>
          </a:p>
          <a:p>
            <a:r>
              <a:rPr lang="en-US" sz="2800" dirty="0" smtClean="0"/>
              <a:t>Consider </a:t>
            </a:r>
            <a:r>
              <a:rPr lang="en-US" sz="2800" dirty="0"/>
              <a:t>the following </a:t>
            </a:r>
            <a:r>
              <a:rPr lang="en-US" sz="2800" dirty="0" smtClean="0"/>
              <a:t>market demand </a:t>
            </a:r>
            <a:r>
              <a:rPr lang="en-US" sz="2800" dirty="0"/>
              <a:t>and supply </a:t>
            </a:r>
            <a:r>
              <a:rPr lang="en-US" sz="2800" dirty="0" smtClean="0"/>
              <a:t>equation P </a:t>
            </a:r>
            <a:r>
              <a:rPr lang="en-US" sz="2800" dirty="0"/>
              <a:t>= 20-0.5 </a:t>
            </a:r>
            <a:r>
              <a:rPr lang="en-US" sz="2800" dirty="0" err="1" smtClean="0"/>
              <a:t>Qd</a:t>
            </a:r>
            <a:r>
              <a:rPr lang="en-US" sz="2800" dirty="0" smtClean="0"/>
              <a:t> </a:t>
            </a:r>
            <a:r>
              <a:rPr lang="en-US" sz="2800" dirty="0"/>
              <a:t>and P = </a:t>
            </a:r>
            <a:r>
              <a:rPr lang="en-US" sz="2800" dirty="0" smtClean="0"/>
              <a:t>16+0.5Qs</a:t>
            </a:r>
            <a:endParaRPr lang="en-US" sz="2800" dirty="0"/>
          </a:p>
          <a:p>
            <a:r>
              <a:rPr lang="en-US" sz="2800" dirty="0" smtClean="0"/>
              <a:t>What is the price </a:t>
            </a:r>
            <a:r>
              <a:rPr lang="en-US" sz="2800" dirty="0"/>
              <a:t>elasticity of demand </a:t>
            </a:r>
            <a:r>
              <a:rPr lang="en-US" sz="2800" dirty="0" smtClean="0"/>
              <a:t>at the </a:t>
            </a:r>
            <a:r>
              <a:rPr lang="en-US" sz="2800" dirty="0"/>
              <a:t>equilibrium point and interpret the result</a:t>
            </a:r>
            <a:r>
              <a:rPr lang="en-US" sz="2800" dirty="0" smtClean="0"/>
              <a:t>!</a:t>
            </a:r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ii) Arc Elasticity </a:t>
            </a:r>
            <a:r>
              <a:rPr lang="en-US" sz="2800" b="1" dirty="0">
                <a:solidFill>
                  <a:srgbClr val="7030A0"/>
                </a:solidFill>
              </a:rPr>
              <a:t>of </a:t>
            </a:r>
            <a:r>
              <a:rPr lang="en-US" sz="2800" b="1" dirty="0" smtClean="0">
                <a:solidFill>
                  <a:srgbClr val="7030A0"/>
                </a:solidFill>
              </a:rPr>
              <a:t>Demand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dirty="0"/>
              <a:t>is used </a:t>
            </a:r>
            <a:r>
              <a:rPr lang="en-US" sz="2800" dirty="0" smtClean="0"/>
              <a:t>when the </a:t>
            </a:r>
            <a:r>
              <a:rPr lang="en-US" sz="2800" dirty="0"/>
              <a:t>change in price is relatively </a:t>
            </a:r>
            <a:r>
              <a:rPr lang="en-US" sz="2800" dirty="0" smtClean="0"/>
              <a:t>large</a:t>
            </a:r>
          </a:p>
          <a:p>
            <a:r>
              <a:rPr lang="en-US" sz="2800" dirty="0"/>
              <a:t>it measures </a:t>
            </a:r>
            <a:r>
              <a:rPr lang="en-US" sz="2800" dirty="0" smtClean="0"/>
              <a:t>elasticity between two points</a:t>
            </a:r>
          </a:p>
          <a:p>
            <a:r>
              <a:rPr lang="en-US" sz="2800" dirty="0" smtClean="0"/>
              <a:t>it uses the average of before and after change as base (100%)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5780942"/>
              </p:ext>
            </p:extLst>
          </p:nvPr>
        </p:nvGraphicFramePr>
        <p:xfrm>
          <a:off x="2514600" y="5105400"/>
          <a:ext cx="3600450" cy="1143000"/>
        </p:xfrm>
        <a:graphic>
          <a:graphicData uri="http://schemas.openxmlformats.org/presentationml/2006/ole">
            <p:oleObj spid="_x0000_s18543" name="Equation" r:id="rId3" imgW="1422360" imgH="4824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57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Example</a:t>
            </a:r>
            <a:r>
              <a:rPr lang="en-US" sz="2400" dirty="0"/>
              <a:t>:</a:t>
            </a:r>
          </a:p>
          <a:p>
            <a:r>
              <a:rPr lang="en-US" sz="2400" dirty="0" smtClean="0"/>
              <a:t>Due to the rise in Price of sugar from 20 to 30 birr per Kg, if market quantity demanded falls </a:t>
            </a:r>
            <a:r>
              <a:rPr lang="en-US" sz="2400" dirty="0"/>
              <a:t>from 16 </a:t>
            </a:r>
            <a:r>
              <a:rPr lang="en-US" sz="2400" dirty="0" smtClean="0"/>
              <a:t>million Kgs to </a:t>
            </a:r>
            <a:r>
              <a:rPr lang="en-US" sz="2400" dirty="0"/>
              <a:t>14 million </a:t>
            </a:r>
            <a:r>
              <a:rPr lang="en-US" sz="2400" dirty="0" err="1" smtClean="0"/>
              <a:t>Kgs</a:t>
            </a:r>
            <a:r>
              <a:rPr lang="en-US" sz="2400" dirty="0" smtClean="0"/>
              <a:t> </a:t>
            </a:r>
            <a:r>
              <a:rPr lang="en-US" sz="2400" dirty="0"/>
              <a:t>of sugar. What </a:t>
            </a:r>
            <a:r>
              <a:rPr lang="en-US" sz="2400" dirty="0" smtClean="0"/>
              <a:t>is the </a:t>
            </a:r>
            <a:r>
              <a:rPr lang="en-US" sz="2400" dirty="0"/>
              <a:t>arc </a:t>
            </a:r>
            <a:r>
              <a:rPr lang="en-US" sz="2400" dirty="0" smtClean="0"/>
              <a:t>price </a:t>
            </a:r>
            <a:r>
              <a:rPr lang="en-US" sz="2400" dirty="0"/>
              <a:t>elasticity of </a:t>
            </a:r>
            <a:r>
              <a:rPr lang="en-US" sz="2400" dirty="0" smtClean="0"/>
              <a:t>demand?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0070C0"/>
                </a:solidFill>
              </a:rPr>
              <a:t>Interpretation</a:t>
            </a:r>
            <a:r>
              <a:rPr lang="en-US" sz="2400" b="1" dirty="0" smtClean="0"/>
              <a:t>: </a:t>
            </a:r>
            <a:r>
              <a:rPr lang="en-US" sz="2400" dirty="0" smtClean="0"/>
              <a:t>on average, a 1% rise in price of sugar leads to a 0.33% decline in the </a:t>
            </a:r>
            <a:r>
              <a:rPr lang="en-US" sz="2400" dirty="0" err="1" smtClean="0"/>
              <a:t>Qd</a:t>
            </a:r>
            <a:r>
              <a:rPr lang="en-US" sz="2400" dirty="0" smtClean="0"/>
              <a:t>, ceteris paribus</a:t>
            </a:r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Exercise </a:t>
            </a:r>
          </a:p>
          <a:p>
            <a:r>
              <a:rPr lang="en-US" sz="2400" dirty="0" smtClean="0"/>
              <a:t>Suppose a demand function is P=20-Qd. If price changes from 5 to 10, what is the arc price elasticity </a:t>
            </a:r>
          </a:p>
          <a:p>
            <a:pPr marL="109728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of demand? 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6119634"/>
              </p:ext>
            </p:extLst>
          </p:nvPr>
        </p:nvGraphicFramePr>
        <p:xfrm>
          <a:off x="304800" y="2438400"/>
          <a:ext cx="3600450" cy="1143000"/>
        </p:xfrm>
        <a:graphic>
          <a:graphicData uri="http://schemas.openxmlformats.org/presentationml/2006/ole">
            <p:oleObj spid="_x0000_s19672" name="Equation" r:id="rId3" imgW="1422360" imgH="48240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1907041"/>
              </p:ext>
            </p:extLst>
          </p:nvPr>
        </p:nvGraphicFramePr>
        <p:xfrm>
          <a:off x="4038600" y="2438400"/>
          <a:ext cx="4757737" cy="1022350"/>
        </p:xfrm>
        <a:graphic>
          <a:graphicData uri="http://schemas.openxmlformats.org/presentationml/2006/ole">
            <p:oleObj spid="_x0000_s19673" name="Equation" r:id="rId4" imgW="2133360" imgH="4316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619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Degrees of elasticity </a:t>
            </a:r>
          </a:p>
          <a:p>
            <a:pPr lvl="1"/>
            <a:r>
              <a:rPr lang="en-US" sz="2400" dirty="0" smtClean="0"/>
              <a:t>If Ɛ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 = ∞  perfectly elastic 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>
                <a:solidFill>
                  <a:prstClr val="black"/>
                </a:solidFill>
              </a:rPr>
              <a:t>Ɛ</a:t>
            </a:r>
            <a:r>
              <a:rPr lang="en-US" sz="2400" baseline="-25000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&gt; 1  elastic 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If </a:t>
            </a:r>
            <a:r>
              <a:rPr lang="en-US" sz="2400" dirty="0">
                <a:solidFill>
                  <a:prstClr val="black"/>
                </a:solidFill>
              </a:rPr>
              <a:t>Ɛ</a:t>
            </a:r>
            <a:r>
              <a:rPr lang="en-US" sz="2400" baseline="-25000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 smtClean="0">
                <a:solidFill>
                  <a:prstClr val="black"/>
                </a:solidFill>
              </a:rPr>
              <a:t>1 unitary elastic  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If 0&lt;Ɛ</a:t>
            </a:r>
            <a:r>
              <a:rPr lang="en-US" sz="2400" baseline="-25000" dirty="0" smtClean="0">
                <a:solidFill>
                  <a:prstClr val="black"/>
                </a:solidFill>
              </a:rPr>
              <a:t>P</a:t>
            </a:r>
            <a:r>
              <a:rPr lang="en-US" sz="2400" dirty="0" smtClean="0">
                <a:solidFill>
                  <a:prstClr val="black"/>
                </a:solidFill>
              </a:rPr>
              <a:t>&lt; 1 inelastic 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ƐP = </a:t>
            </a:r>
            <a:r>
              <a:rPr lang="en-US" sz="2400" dirty="0" smtClean="0">
                <a:solidFill>
                  <a:prstClr val="black"/>
                </a:solidFill>
              </a:rPr>
              <a:t>0  perfectly inelastic </a:t>
            </a:r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pic>
        <p:nvPicPr>
          <p:cNvPr id="20482" name="Picture 2" descr="የprice elasticity of demand ምስል ውጤ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4038600" cy="316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/>
          <p:cNvSpPr/>
          <p:nvPr/>
        </p:nvSpPr>
        <p:spPr>
          <a:xfrm rot="18545164">
            <a:off x="3484179" y="4588736"/>
            <a:ext cx="449274" cy="1698117"/>
          </a:xfrm>
          <a:prstGeom prst="rightBrace">
            <a:avLst>
              <a:gd name="adj1" fmla="val 60235"/>
              <a:gd name="adj2" fmla="val 48653"/>
            </a:avLst>
          </a:prstGeom>
          <a:solidFill>
            <a:srgbClr val="92D050"/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18548280">
            <a:off x="2164973" y="3482300"/>
            <a:ext cx="449274" cy="1698117"/>
          </a:xfrm>
          <a:prstGeom prst="rightBrace">
            <a:avLst>
              <a:gd name="adj1" fmla="val 60235"/>
              <a:gd name="adj2" fmla="val 48653"/>
            </a:avLst>
          </a:prstGeom>
          <a:solidFill>
            <a:srgbClr val="00B0F0"/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2772219">
            <a:off x="2171312" y="3987593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Elastic 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 rot="2772219">
            <a:off x="3394118" y="5019749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Inelastic 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 rot="2772219">
            <a:off x="2457730" y="3987593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Unitary Elastic </a:t>
            </a:r>
            <a:endParaRPr lang="en-US" sz="2000" b="1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3017877" y="4326106"/>
            <a:ext cx="278254" cy="590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0484" name="Picture 4" descr="http://img.sparknotes.com/figures/5/5259b727009a2736d6ad639bab3494ff/e2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000"/>
          <a:stretch/>
        </p:blipFill>
        <p:spPr bwMode="auto">
          <a:xfrm>
            <a:off x="5257800" y="0"/>
            <a:ext cx="3733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img.sparknotes.com/figures/5/5259b727009a2736d6ad639bab3494ff/e2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 bwMode="auto">
          <a:xfrm>
            <a:off x="5285509" y="3013610"/>
            <a:ext cx="3733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10668" y="2828944"/>
            <a:ext cx="288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Perfectly elastic  demand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981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7150434"/>
              </p:ext>
            </p:extLst>
          </p:nvPr>
        </p:nvGraphicFramePr>
        <p:xfrm>
          <a:off x="609600" y="762000"/>
          <a:ext cx="7848600" cy="402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24000"/>
                <a:gridCol w="3200400"/>
                <a:gridCol w="3124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Price 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Quantity Demanded 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Point Price elasticity of demand 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5/3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3/5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1/3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8000"/>
                          </a:solidFill>
                        </a:rPr>
                        <a:t>1/7</a:t>
                      </a:r>
                      <a:endParaRPr lang="en-US" sz="2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9580126"/>
              </p:ext>
            </p:extLst>
          </p:nvPr>
        </p:nvGraphicFramePr>
        <p:xfrm>
          <a:off x="2438400" y="4953000"/>
          <a:ext cx="2570163" cy="1143000"/>
        </p:xfrm>
        <a:graphic>
          <a:graphicData uri="http://schemas.openxmlformats.org/presentationml/2006/ole">
            <p:oleObj spid="_x0000_s23617" name="Equation" r:id="rId3" imgW="1015920" imgH="4824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01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Determinants of Price Elasticity of Demand</a:t>
            </a:r>
          </a:p>
          <a:p>
            <a:r>
              <a:rPr lang="en-US" sz="3000" dirty="0" smtClean="0"/>
              <a:t>The </a:t>
            </a:r>
            <a:r>
              <a:rPr lang="en-US" sz="3000" dirty="0"/>
              <a:t>existence of similar or substitute </a:t>
            </a:r>
            <a:r>
              <a:rPr lang="en-US" sz="3000" dirty="0" smtClean="0"/>
              <a:t>good makes more elastic </a:t>
            </a:r>
          </a:p>
          <a:p>
            <a:r>
              <a:rPr lang="en-US" sz="3000" dirty="0"/>
              <a:t>Nature of the </a:t>
            </a:r>
            <a:r>
              <a:rPr lang="en-US" sz="3000" dirty="0" smtClean="0"/>
              <a:t>good</a:t>
            </a:r>
          </a:p>
          <a:p>
            <a:pPr lvl="2"/>
            <a:r>
              <a:rPr lang="en-US" sz="2600" dirty="0" smtClean="0"/>
              <a:t>Necessity products are inelastic </a:t>
            </a:r>
          </a:p>
          <a:p>
            <a:pPr lvl="2"/>
            <a:r>
              <a:rPr lang="en-US" sz="2600" dirty="0" smtClean="0"/>
              <a:t>Luxury products are </a:t>
            </a:r>
            <a:r>
              <a:rPr lang="en-US" sz="2600" dirty="0"/>
              <a:t>more elastic </a:t>
            </a:r>
            <a:endParaRPr lang="en-US" sz="2600" dirty="0" smtClean="0"/>
          </a:p>
          <a:p>
            <a:r>
              <a:rPr lang="en-US" sz="3000" dirty="0"/>
              <a:t>The percentage that commodity represents in a consumer </a:t>
            </a:r>
            <a:r>
              <a:rPr lang="en-US" sz="3000" dirty="0" smtClean="0"/>
              <a:t>total budget</a:t>
            </a:r>
          </a:p>
          <a:p>
            <a:pPr lvl="1"/>
            <a:r>
              <a:rPr lang="en-US" sz="2600" dirty="0" smtClean="0"/>
              <a:t>Low percentage </a:t>
            </a:r>
            <a:r>
              <a:rPr lang="en-US" sz="2600" dirty="0" smtClean="0">
                <a:sym typeface="Wingdings" pitchFamily="2" charset="2"/>
              </a:rPr>
              <a:t> inelastic </a:t>
            </a:r>
            <a:r>
              <a:rPr lang="en-US" sz="2600" dirty="0" err="1" smtClean="0">
                <a:sym typeface="Wingdings" pitchFamily="2" charset="2"/>
              </a:rPr>
              <a:t>eg</a:t>
            </a:r>
            <a:r>
              <a:rPr lang="en-US" sz="2600" dirty="0" smtClean="0">
                <a:sym typeface="Wingdings" pitchFamily="2" charset="2"/>
              </a:rPr>
              <a:t>. needle </a:t>
            </a:r>
          </a:p>
          <a:p>
            <a:pPr lvl="1"/>
            <a:r>
              <a:rPr lang="en-US" sz="2600" dirty="0" smtClean="0">
                <a:sym typeface="Wingdings" pitchFamily="2" charset="2"/>
              </a:rPr>
              <a:t>High percentage  elastic </a:t>
            </a:r>
            <a:r>
              <a:rPr lang="en-US" sz="2600" dirty="0" err="1" smtClean="0">
                <a:sym typeface="Wingdings" pitchFamily="2" charset="2"/>
              </a:rPr>
              <a:t>eg</a:t>
            </a:r>
            <a:r>
              <a:rPr lang="en-US" sz="2600" dirty="0" smtClean="0">
                <a:sym typeface="Wingdings" pitchFamily="2" charset="2"/>
              </a:rPr>
              <a:t>. car</a:t>
            </a:r>
          </a:p>
          <a:p>
            <a:r>
              <a:rPr lang="en-US" sz="3000" dirty="0"/>
              <a:t>The length of time allowed (available) to adjust to change </a:t>
            </a:r>
            <a:r>
              <a:rPr lang="en-US" sz="3000" dirty="0" smtClean="0"/>
              <a:t>in price</a:t>
            </a:r>
          </a:p>
          <a:p>
            <a:pPr lvl="2"/>
            <a:r>
              <a:rPr lang="en-US" sz="2600" dirty="0" smtClean="0"/>
              <a:t>In the short run </a:t>
            </a:r>
            <a:r>
              <a:rPr lang="en-US" sz="2600" dirty="0" smtClean="0">
                <a:sym typeface="Wingdings" pitchFamily="2" charset="2"/>
              </a:rPr>
              <a:t> inelastic </a:t>
            </a:r>
          </a:p>
          <a:p>
            <a:pPr lvl="2"/>
            <a:r>
              <a:rPr lang="en-US" sz="2600" dirty="0" smtClean="0">
                <a:sym typeface="Wingdings" pitchFamily="2" charset="2"/>
              </a:rPr>
              <a:t>In the long run  elastic </a:t>
            </a:r>
            <a:endParaRPr lang="en-US" sz="2600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14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rgbClr val="C00000"/>
                </a:solidFill>
                <a:ea typeface="+mj-ea"/>
                <a:cs typeface="+mj-cs"/>
              </a:rPr>
              <a:t>III. Income Elasticity of Demand</a:t>
            </a:r>
            <a:endParaRPr lang="en-US" sz="2800" dirty="0" smtClean="0"/>
          </a:p>
          <a:p>
            <a:r>
              <a:rPr lang="en-US" sz="2800" dirty="0" smtClean="0"/>
              <a:t>Ɛ</a:t>
            </a:r>
            <a:r>
              <a:rPr lang="en-US" sz="2800" baseline="-25000" dirty="0" smtClean="0"/>
              <a:t>I </a:t>
            </a:r>
            <a:r>
              <a:rPr lang="en-US" sz="2800" dirty="0" smtClean="0"/>
              <a:t>measures </a:t>
            </a:r>
            <a:r>
              <a:rPr lang="en-US" sz="2800" dirty="0"/>
              <a:t>the responsiveness of demand for </a:t>
            </a:r>
            <a:r>
              <a:rPr lang="en-US" sz="2800" dirty="0" smtClean="0"/>
              <a:t>the change </a:t>
            </a:r>
            <a:r>
              <a:rPr lang="en-US" sz="2800" dirty="0"/>
              <a:t>in consumer’s </a:t>
            </a:r>
            <a:r>
              <a:rPr lang="en-US" sz="2800" dirty="0" smtClean="0"/>
              <a:t>income, ceteris paribus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71885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7673255"/>
              </p:ext>
            </p:extLst>
          </p:nvPr>
        </p:nvGraphicFramePr>
        <p:xfrm>
          <a:off x="1676400" y="3177109"/>
          <a:ext cx="2064026" cy="914400"/>
        </p:xfrm>
        <a:graphic>
          <a:graphicData uri="http://schemas.openxmlformats.org/presentationml/2006/ole">
            <p:oleObj spid="_x0000_s21747" name="Equation" r:id="rId4" imgW="787320" imgH="39348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8537894"/>
              </p:ext>
            </p:extLst>
          </p:nvPr>
        </p:nvGraphicFramePr>
        <p:xfrm>
          <a:off x="692426" y="5119072"/>
          <a:ext cx="2528888" cy="1001712"/>
        </p:xfrm>
        <a:graphic>
          <a:graphicData uri="http://schemas.openxmlformats.org/presentationml/2006/ole">
            <p:oleObj spid="_x0000_s21748" name="Equation" r:id="rId5" imgW="965160" imgH="43164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42672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R"/>
            </a:pPr>
            <a:r>
              <a:rPr lang="en-US" sz="2400" b="1" dirty="0" smtClean="0">
                <a:solidFill>
                  <a:srgbClr val="7030A0"/>
                </a:solidFill>
              </a:rPr>
              <a:t>Point </a:t>
            </a:r>
            <a:r>
              <a:rPr lang="en-US" sz="2400" b="1" dirty="0">
                <a:solidFill>
                  <a:srgbClr val="7030A0"/>
                </a:solidFill>
              </a:rPr>
              <a:t>income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elasticity </a:t>
            </a:r>
            <a:r>
              <a:rPr lang="en-US" sz="2400" b="1" dirty="0">
                <a:solidFill>
                  <a:srgbClr val="7030A0"/>
                </a:solidFill>
              </a:rPr>
              <a:t>of Demand </a:t>
            </a:r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02426" y="42672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ii) Arc income 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elasticity </a:t>
            </a:r>
            <a:r>
              <a:rPr lang="en-US" sz="2400" b="1" dirty="0">
                <a:solidFill>
                  <a:srgbClr val="7030A0"/>
                </a:solidFill>
              </a:rPr>
              <a:t>of Demand </a:t>
            </a:r>
          </a:p>
          <a:p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265691"/>
              </p:ext>
            </p:extLst>
          </p:nvPr>
        </p:nvGraphicFramePr>
        <p:xfrm>
          <a:off x="4301090" y="5181600"/>
          <a:ext cx="3560763" cy="1001713"/>
        </p:xfrm>
        <a:graphic>
          <a:graphicData uri="http://schemas.openxmlformats.org/presentationml/2006/ole">
            <p:oleObj spid="_x0000_s21749" name="Equation" r:id="rId6" imgW="1358640" imgH="4316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1338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626291"/>
          </a:xfrm>
        </p:spPr>
        <p:txBody>
          <a:bodyPr>
            <a:noAutofit/>
          </a:bodyPr>
          <a:lstStyle/>
          <a:p>
            <a:pPr lvl="0">
              <a:buClr>
                <a:srgbClr val="2DA2BF"/>
              </a:buClr>
            </a:pPr>
            <a:r>
              <a:rPr lang="en-US" sz="2800" dirty="0" smtClean="0"/>
              <a:t>Nature of product </a:t>
            </a:r>
          </a:p>
          <a:p>
            <a:pPr lvl="1">
              <a:buClr>
                <a:srgbClr val="2DA2BF"/>
              </a:buClr>
            </a:pPr>
            <a:r>
              <a:rPr lang="en-US" sz="2400" dirty="0"/>
              <a:t>If </a:t>
            </a:r>
            <a:r>
              <a:rPr lang="en-US" sz="2400" dirty="0" smtClean="0"/>
              <a:t>Ɛ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&gt; 1, luxury good </a:t>
            </a:r>
          </a:p>
          <a:p>
            <a:pPr lvl="1">
              <a:buClr>
                <a:srgbClr val="2DA2BF"/>
              </a:buClr>
            </a:pPr>
            <a:r>
              <a:rPr lang="en-US" sz="2400" dirty="0"/>
              <a:t>If </a:t>
            </a:r>
            <a:r>
              <a:rPr lang="en-US" sz="2400" dirty="0" smtClean="0"/>
              <a:t>0&lt;Ɛ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&lt; </a:t>
            </a:r>
            <a:r>
              <a:rPr lang="en-US" sz="2400" dirty="0"/>
              <a:t>1, </a:t>
            </a:r>
            <a:r>
              <a:rPr lang="en-US" sz="2400" dirty="0" smtClean="0"/>
              <a:t>necessity  </a:t>
            </a:r>
            <a:r>
              <a:rPr lang="en-US" sz="2400" dirty="0"/>
              <a:t>good </a:t>
            </a:r>
          </a:p>
          <a:p>
            <a:pPr lvl="1">
              <a:buClr>
                <a:srgbClr val="2DA2BF"/>
              </a:buClr>
            </a:pPr>
            <a:r>
              <a:rPr lang="en-US" sz="2400" dirty="0" smtClean="0"/>
              <a:t>If </a:t>
            </a:r>
            <a:r>
              <a:rPr lang="en-US" sz="2400" dirty="0" smtClean="0">
                <a:solidFill>
                  <a:prstClr val="black"/>
                </a:solidFill>
              </a:rPr>
              <a:t>Ɛ</a:t>
            </a:r>
            <a:r>
              <a:rPr lang="en-US" sz="2400" baseline="-25000" dirty="0" smtClean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 &lt; 0, inferior good </a:t>
            </a:r>
          </a:p>
          <a:p>
            <a:pPr marL="457200" lvl="1" indent="0">
              <a:buClr>
                <a:srgbClr val="2DA2BF"/>
              </a:buClr>
              <a:buNone/>
            </a:pPr>
            <a:endParaRPr lang="en-US" sz="2800" dirty="0" smtClean="0"/>
          </a:p>
          <a:p>
            <a:pPr lvl="0">
              <a:buClr>
                <a:srgbClr val="2DA2BF"/>
              </a:buClr>
            </a:pPr>
            <a:r>
              <a:rPr lang="en-US" sz="2800" b="1" dirty="0" smtClean="0">
                <a:solidFill>
                  <a:srgbClr val="FF0000"/>
                </a:solidFill>
              </a:rPr>
              <a:t>Exercise</a:t>
            </a:r>
            <a:r>
              <a:rPr lang="en-US" sz="2800" dirty="0">
                <a:solidFill>
                  <a:prstClr val="black"/>
                </a:solidFill>
              </a:rPr>
              <a:t>: if due to increase in income of a consumer </a:t>
            </a:r>
            <a:r>
              <a:rPr lang="en-US" sz="2800" dirty="0" smtClean="0">
                <a:solidFill>
                  <a:prstClr val="black"/>
                </a:solidFill>
              </a:rPr>
              <a:t>from 10,000 to 12,000 birr per month, </a:t>
            </a:r>
            <a:r>
              <a:rPr lang="en-US" sz="2800" dirty="0" err="1" smtClean="0">
                <a:solidFill>
                  <a:prstClr val="black"/>
                </a:solidFill>
              </a:rPr>
              <a:t>Qd</a:t>
            </a:r>
            <a:r>
              <a:rPr lang="en-US" sz="2800" dirty="0" smtClean="0">
                <a:solidFill>
                  <a:prstClr val="black"/>
                </a:solidFill>
              </a:rPr>
              <a:t> increases from 500 to 1,000 per month</a:t>
            </a:r>
          </a:p>
          <a:p>
            <a:pPr lvl="1">
              <a:buClr>
                <a:srgbClr val="2DA2BF"/>
              </a:buClr>
            </a:pPr>
            <a:r>
              <a:rPr lang="en-US" sz="2400" dirty="0" smtClean="0">
                <a:solidFill>
                  <a:prstClr val="black"/>
                </a:solidFill>
              </a:rPr>
              <a:t>A) what is the point Ɛ</a:t>
            </a:r>
            <a:r>
              <a:rPr lang="en-US" sz="2400" baseline="-25000" dirty="0" smtClean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?</a:t>
            </a:r>
          </a:p>
          <a:p>
            <a:pPr lvl="1">
              <a:buClr>
                <a:srgbClr val="2DA2BF"/>
              </a:buClr>
            </a:pPr>
            <a:r>
              <a:rPr lang="en-US" sz="2400" dirty="0" smtClean="0">
                <a:solidFill>
                  <a:prstClr val="black"/>
                </a:solidFill>
              </a:rPr>
              <a:t>B) Interpret the result?</a:t>
            </a:r>
          </a:p>
          <a:p>
            <a:pPr lvl="1">
              <a:buClr>
                <a:srgbClr val="2DA2BF"/>
              </a:buClr>
            </a:pPr>
            <a:r>
              <a:rPr lang="en-US" sz="2400" dirty="0" smtClean="0">
                <a:solidFill>
                  <a:prstClr val="black"/>
                </a:solidFill>
              </a:rPr>
              <a:t>C) what is the nature of the good?</a:t>
            </a:r>
          </a:p>
          <a:p>
            <a:pPr lvl="1">
              <a:buClr>
                <a:srgbClr val="2DA2BF"/>
              </a:buClr>
            </a:pPr>
            <a:r>
              <a:rPr lang="en-US" sz="2400" dirty="0">
                <a:solidFill>
                  <a:prstClr val="black"/>
                </a:solidFill>
              </a:rPr>
              <a:t>D</a:t>
            </a:r>
            <a:r>
              <a:rPr lang="en-US" sz="2400" dirty="0" smtClean="0">
                <a:solidFill>
                  <a:prstClr val="black"/>
                </a:solidFill>
              </a:rPr>
              <a:t>)what </a:t>
            </a:r>
            <a:r>
              <a:rPr lang="en-US" sz="2400" dirty="0">
                <a:solidFill>
                  <a:prstClr val="black"/>
                </a:solidFill>
              </a:rPr>
              <a:t>is the </a:t>
            </a:r>
            <a:r>
              <a:rPr lang="en-US" sz="2400" dirty="0" smtClean="0">
                <a:solidFill>
                  <a:prstClr val="black"/>
                </a:solidFill>
              </a:rPr>
              <a:t>arc Ɛ</a:t>
            </a:r>
            <a:r>
              <a:rPr lang="en-US" sz="2400" baseline="-25000" dirty="0" smtClean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?</a:t>
            </a:r>
          </a:p>
          <a:p>
            <a:pPr lvl="1">
              <a:buClr>
                <a:srgbClr val="2DA2BF"/>
              </a:buClr>
            </a:pPr>
            <a:r>
              <a:rPr lang="en-US" sz="2400" dirty="0">
                <a:solidFill>
                  <a:prstClr val="black"/>
                </a:solidFill>
              </a:rPr>
              <a:t>E) Interpret the result</a:t>
            </a:r>
            <a:r>
              <a:rPr lang="en-US" sz="2400" dirty="0" smtClean="0">
                <a:solidFill>
                  <a:prstClr val="black"/>
                </a:solidFill>
              </a:rPr>
              <a:t>?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4648200" y="1219200"/>
            <a:ext cx="609600" cy="457200"/>
          </a:xfrm>
          <a:prstGeom prst="rightBrace">
            <a:avLst>
              <a:gd name="adj1" fmla="val 6818"/>
              <a:gd name="adj2" fmla="val 530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60818" y="1219200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Normal good </a:t>
            </a:r>
            <a:endParaRPr lang="en-US" sz="20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962400" y="12192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46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23672"/>
            <a:ext cx="8229600" cy="4788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rgbClr val="C00000"/>
                </a:solidFill>
                <a:ea typeface="+mj-ea"/>
                <a:cs typeface="+mj-cs"/>
              </a:rPr>
              <a:t>II. Cross Price Elasticity of Demand</a:t>
            </a:r>
            <a:endParaRPr lang="en-US" sz="2800" b="1" i="1" dirty="0" smtClean="0"/>
          </a:p>
          <a:p>
            <a:r>
              <a:rPr lang="en-US" sz="2800" dirty="0" smtClean="0"/>
              <a:t>Ɛ</a:t>
            </a:r>
            <a:r>
              <a:rPr lang="en-US" sz="2800" baseline="-25000" dirty="0" smtClean="0"/>
              <a:t>AB - </a:t>
            </a:r>
            <a:r>
              <a:rPr lang="en-US" sz="2800" dirty="0" smtClean="0"/>
              <a:t>measures </a:t>
            </a:r>
            <a:r>
              <a:rPr lang="en-US" sz="2800" dirty="0"/>
              <a:t>responsiveness of demand for the change in </a:t>
            </a:r>
            <a:r>
              <a:rPr lang="en-US" sz="2800" dirty="0" smtClean="0"/>
              <a:t>the price </a:t>
            </a:r>
            <a:r>
              <a:rPr lang="en-US" sz="2800" dirty="0"/>
              <a:t>of related </a:t>
            </a:r>
            <a:r>
              <a:rPr lang="en-US" sz="2800" dirty="0" smtClean="0"/>
              <a:t>goods, ceteris paribus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 marL="109728" indent="0">
              <a:buNone/>
            </a:pPr>
            <a:endParaRPr lang="en-US" sz="2800" dirty="0"/>
          </a:p>
          <a:p>
            <a:pPr marL="681228" indent="-571500">
              <a:buAutoNum type="romanLcParenR"/>
            </a:pPr>
            <a:endParaRPr lang="en-US" sz="2800" dirty="0" smtClean="0"/>
          </a:p>
          <a:p>
            <a:endParaRPr lang="en-US" sz="2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1590"/>
            <a:ext cx="7696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1130441"/>
              </p:ext>
            </p:extLst>
          </p:nvPr>
        </p:nvGraphicFramePr>
        <p:xfrm>
          <a:off x="2377346" y="2953658"/>
          <a:ext cx="2428875" cy="1003300"/>
        </p:xfrm>
        <a:graphic>
          <a:graphicData uri="http://schemas.openxmlformats.org/presentationml/2006/ole">
            <p:oleObj spid="_x0000_s22829" name="Equation" r:id="rId4" imgW="927000" imgH="43164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3512542"/>
              </p:ext>
            </p:extLst>
          </p:nvPr>
        </p:nvGraphicFramePr>
        <p:xfrm>
          <a:off x="845127" y="4938472"/>
          <a:ext cx="3095625" cy="1001713"/>
        </p:xfrm>
        <a:graphic>
          <a:graphicData uri="http://schemas.openxmlformats.org/presentationml/2006/ole">
            <p:oleObj spid="_x0000_s22830" name="Equation" r:id="rId5" imgW="1180800" imgH="43164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7765561"/>
              </p:ext>
            </p:extLst>
          </p:nvPr>
        </p:nvGraphicFramePr>
        <p:xfrm>
          <a:off x="4721939" y="4854894"/>
          <a:ext cx="4260850" cy="1001712"/>
        </p:xfrm>
        <a:graphic>
          <a:graphicData uri="http://schemas.openxmlformats.org/presentationml/2006/ole">
            <p:oleObj spid="_x0000_s22831" name="Equation" r:id="rId6" imgW="1625400" imgH="43164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3999" y="3795472"/>
            <a:ext cx="3036729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728" lvl="0">
              <a:spcBef>
                <a:spcPct val="20000"/>
              </a:spcBef>
            </a:pPr>
            <a:r>
              <a:rPr lang="en-US" sz="2400" b="1" i="1" dirty="0" smtClean="0">
                <a:solidFill>
                  <a:srgbClr val="7030A0"/>
                </a:solidFill>
              </a:rPr>
              <a:t>ii) </a:t>
            </a:r>
            <a:r>
              <a:rPr lang="en-US" sz="2400" b="1" i="1" dirty="0">
                <a:solidFill>
                  <a:srgbClr val="7030A0"/>
                </a:solidFill>
              </a:rPr>
              <a:t>Arc Cross Price </a:t>
            </a:r>
            <a:endParaRPr lang="en-US" sz="2400" b="1" i="1" dirty="0" smtClean="0">
              <a:solidFill>
                <a:srgbClr val="7030A0"/>
              </a:solidFill>
            </a:endParaRPr>
          </a:p>
          <a:p>
            <a:pPr marL="109728" lvl="0">
              <a:spcBef>
                <a:spcPct val="20000"/>
              </a:spcBef>
            </a:pPr>
            <a:r>
              <a:rPr lang="en-US" sz="2400" b="1" i="1" dirty="0" smtClean="0">
                <a:solidFill>
                  <a:srgbClr val="7030A0"/>
                </a:solidFill>
              </a:rPr>
              <a:t>Elasticity </a:t>
            </a:r>
            <a:r>
              <a:rPr lang="en-US" sz="2400" b="1" i="1" dirty="0">
                <a:solidFill>
                  <a:srgbClr val="7030A0"/>
                </a:solidFill>
              </a:rPr>
              <a:t>of Demand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8982" y="3956958"/>
            <a:ext cx="3036729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728" lvl="0">
              <a:spcBef>
                <a:spcPct val="20000"/>
              </a:spcBef>
            </a:pPr>
            <a:r>
              <a:rPr lang="en-US" sz="2400" b="1" i="1" dirty="0" smtClean="0">
                <a:solidFill>
                  <a:srgbClr val="7030A0"/>
                </a:solidFill>
              </a:rPr>
              <a:t>i) Point Cross </a:t>
            </a:r>
            <a:r>
              <a:rPr lang="en-US" sz="2400" b="1" i="1" dirty="0">
                <a:solidFill>
                  <a:srgbClr val="7030A0"/>
                </a:solidFill>
              </a:rPr>
              <a:t>Price </a:t>
            </a:r>
            <a:endParaRPr lang="en-US" sz="2400" b="1" i="1" dirty="0" smtClean="0">
              <a:solidFill>
                <a:srgbClr val="7030A0"/>
              </a:solidFill>
            </a:endParaRPr>
          </a:p>
          <a:p>
            <a:pPr marL="109728" lvl="0">
              <a:spcBef>
                <a:spcPct val="20000"/>
              </a:spcBef>
            </a:pPr>
            <a:r>
              <a:rPr lang="en-US" sz="2400" b="1" i="1" dirty="0" smtClean="0">
                <a:solidFill>
                  <a:srgbClr val="7030A0"/>
                </a:solidFill>
              </a:rPr>
              <a:t>Elasticity </a:t>
            </a:r>
            <a:r>
              <a:rPr lang="en-US" sz="2400" b="1" i="1" dirty="0">
                <a:solidFill>
                  <a:srgbClr val="7030A0"/>
                </a:solidFill>
              </a:rPr>
              <a:t>of Demand </a:t>
            </a:r>
          </a:p>
        </p:txBody>
      </p:sp>
    </p:spTree>
    <p:extLst>
      <p:ext uri="{BB962C8B-B14F-4D97-AF65-F5344CB8AC3E}">
        <p14:creationId xmlns:p14="http://schemas.microsoft.com/office/powerpoint/2010/main" xmlns="" val="42007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Autofit/>
          </a:bodyPr>
          <a:lstStyle/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800" b="1" dirty="0">
                <a:latin typeface="Book Antiqua"/>
              </a:rPr>
              <a:t>Demand function </a:t>
            </a: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endParaRPr lang="en-US" sz="2800" dirty="0">
              <a:latin typeface="Book Antiqua"/>
            </a:endParaRP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800" dirty="0">
                <a:latin typeface="Book Antiqua"/>
              </a:rPr>
              <a:t>                                          </a:t>
            </a:r>
            <a:r>
              <a:rPr lang="en-US" sz="2800" dirty="0" smtClean="0">
                <a:latin typeface="Book Antiqua"/>
              </a:rPr>
              <a:t>direct </a:t>
            </a:r>
            <a:r>
              <a:rPr lang="en-US" sz="2800" dirty="0">
                <a:latin typeface="Book Antiqua"/>
              </a:rPr>
              <a:t>demand function </a:t>
            </a: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endParaRPr lang="en-US" sz="2800" b="1" dirty="0">
              <a:latin typeface="Book Antiqua"/>
            </a:endParaRPr>
          </a:p>
          <a:p>
            <a:pPr marL="0" lvl="0" indent="0">
              <a:spcBef>
                <a:spcPct val="20000"/>
              </a:spcBef>
              <a:buClr>
                <a:srgbClr val="873624"/>
              </a:buClr>
              <a:buSzTx/>
              <a:buNone/>
            </a:pPr>
            <a:endParaRPr lang="en-US" sz="2800" dirty="0">
              <a:latin typeface="Book Antiqua"/>
            </a:endParaRP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800" dirty="0" smtClean="0">
                <a:latin typeface="Book Antiqua"/>
              </a:rPr>
              <a:t>                                       inverse </a:t>
            </a:r>
            <a:r>
              <a:rPr lang="en-US" sz="2800" dirty="0">
                <a:latin typeface="Book Antiqua"/>
              </a:rPr>
              <a:t>demand function </a:t>
            </a: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endParaRPr lang="en-US" sz="2800" dirty="0">
              <a:latin typeface="Book Antiqua"/>
            </a:endParaRP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800" b="1" dirty="0">
                <a:latin typeface="Book Antiqua"/>
              </a:rPr>
              <a:t>The law of Demand </a:t>
            </a:r>
            <a:r>
              <a:rPr lang="en-US" sz="2800" dirty="0">
                <a:latin typeface="Book Antiqua"/>
              </a:rPr>
              <a:t>: </a:t>
            </a:r>
            <a:r>
              <a:rPr lang="en-US" sz="2800" dirty="0" smtClean="0">
                <a:latin typeface="Book Antiqua"/>
              </a:rPr>
              <a:t>the law states </a:t>
            </a:r>
            <a:r>
              <a:rPr lang="en-US" sz="2800" dirty="0">
                <a:latin typeface="Book Antiqua"/>
              </a:rPr>
              <a:t>that quantity demanded and price are inversely </a:t>
            </a:r>
            <a:r>
              <a:rPr lang="en-US" sz="2800" dirty="0" smtClean="0">
                <a:latin typeface="Book Antiqua"/>
              </a:rPr>
              <a:t>related, other things remaining constant.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40458"/>
              </p:ext>
            </p:extLst>
          </p:nvPr>
        </p:nvGraphicFramePr>
        <p:xfrm>
          <a:off x="1295400" y="1219200"/>
          <a:ext cx="3124200" cy="838200"/>
        </p:xfrm>
        <a:graphic>
          <a:graphicData uri="http://schemas.openxmlformats.org/presentationml/2006/ole">
            <p:oleObj spid="_x0000_s1244" name="Equation" r:id="rId3" imgW="1384300" imgH="39370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5456812"/>
              </p:ext>
            </p:extLst>
          </p:nvPr>
        </p:nvGraphicFramePr>
        <p:xfrm>
          <a:off x="1219200" y="2667000"/>
          <a:ext cx="2781300" cy="892175"/>
        </p:xfrm>
        <a:graphic>
          <a:graphicData uri="http://schemas.openxmlformats.org/presentationml/2006/ole">
            <p:oleObj spid="_x0000_s1245" name="Equation" r:id="rId4" imgW="1231366" imgH="418918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765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Autofit/>
          </a:bodyPr>
          <a:lstStyle/>
          <a:p>
            <a:r>
              <a:rPr lang="en-US" sz="2800" dirty="0" smtClean="0"/>
              <a:t>Nature of relation </a:t>
            </a:r>
          </a:p>
          <a:p>
            <a:pPr lvl="1"/>
            <a:r>
              <a:rPr lang="en-US" sz="2400" dirty="0" smtClean="0"/>
              <a:t>If Ɛ</a:t>
            </a:r>
            <a:r>
              <a:rPr lang="en-US" sz="2400" baseline="-25000" dirty="0" smtClean="0"/>
              <a:t>AB</a:t>
            </a:r>
            <a:r>
              <a:rPr lang="en-US" sz="2400" dirty="0" smtClean="0"/>
              <a:t> &gt;0 the goods (A and B) are </a:t>
            </a:r>
            <a:r>
              <a:rPr lang="en-US" sz="2400" b="1" dirty="0" smtClean="0">
                <a:solidFill>
                  <a:srgbClr val="00B050"/>
                </a:solidFill>
              </a:rPr>
              <a:t>substitute</a:t>
            </a:r>
            <a:r>
              <a:rPr lang="en-US" sz="2400" dirty="0" smtClean="0"/>
              <a:t> </a:t>
            </a:r>
          </a:p>
          <a:p>
            <a:pPr lvl="1">
              <a:buClr>
                <a:srgbClr val="2DA2BF"/>
              </a:buClr>
            </a:pPr>
            <a:r>
              <a:rPr lang="en-US" sz="2400" dirty="0">
                <a:solidFill>
                  <a:prstClr val="black"/>
                </a:solidFill>
              </a:rPr>
              <a:t>If </a:t>
            </a:r>
            <a:r>
              <a:rPr lang="en-US" sz="2400" dirty="0" smtClean="0">
                <a:solidFill>
                  <a:prstClr val="black"/>
                </a:solidFill>
              </a:rPr>
              <a:t>Ɛ</a:t>
            </a:r>
            <a:r>
              <a:rPr lang="en-US" sz="2400" baseline="-25000" dirty="0" smtClean="0">
                <a:solidFill>
                  <a:prstClr val="black"/>
                </a:solidFill>
              </a:rPr>
              <a:t>AB</a:t>
            </a:r>
            <a:r>
              <a:rPr lang="en-US" sz="2400" dirty="0" smtClean="0">
                <a:solidFill>
                  <a:prstClr val="black"/>
                </a:solidFill>
              </a:rPr>
              <a:t> =0 </a:t>
            </a:r>
            <a:r>
              <a:rPr lang="en-US" sz="2400" dirty="0">
                <a:solidFill>
                  <a:prstClr val="black"/>
                </a:solidFill>
              </a:rPr>
              <a:t>the goods (A and B) are </a:t>
            </a:r>
            <a:r>
              <a:rPr lang="en-US" sz="2400" b="1" dirty="0" smtClean="0">
                <a:solidFill>
                  <a:srgbClr val="00B0F0"/>
                </a:solidFill>
              </a:rPr>
              <a:t>unrelated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</a:p>
          <a:p>
            <a:pPr lvl="1">
              <a:buClr>
                <a:srgbClr val="2DA2BF"/>
              </a:buClr>
            </a:pPr>
            <a:r>
              <a:rPr lang="en-US" sz="2400" dirty="0">
                <a:solidFill>
                  <a:prstClr val="black"/>
                </a:solidFill>
              </a:rPr>
              <a:t> If Ɛ</a:t>
            </a:r>
            <a:r>
              <a:rPr lang="en-US" sz="2400" baseline="-25000" dirty="0">
                <a:solidFill>
                  <a:prstClr val="black"/>
                </a:solidFill>
              </a:rPr>
              <a:t>AB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&lt;0 </a:t>
            </a:r>
            <a:r>
              <a:rPr lang="en-US" sz="2400" dirty="0">
                <a:solidFill>
                  <a:prstClr val="black"/>
                </a:solidFill>
              </a:rPr>
              <a:t>the goods (A and B) are </a:t>
            </a:r>
            <a:r>
              <a:rPr lang="en-US" sz="2400" b="1" dirty="0" smtClean="0">
                <a:solidFill>
                  <a:srgbClr val="FF0000"/>
                </a:solidFill>
              </a:rPr>
              <a:t>complimentary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Exercise </a:t>
            </a:r>
          </a:p>
          <a:p>
            <a:r>
              <a:rPr lang="en-US" sz="2800" dirty="0" smtClean="0"/>
              <a:t>Suppose that Price of good B increased from 8 to 10, and </a:t>
            </a:r>
            <a:r>
              <a:rPr lang="en-US" sz="2800" dirty="0" err="1" smtClean="0"/>
              <a:t>Qd</a:t>
            </a:r>
            <a:r>
              <a:rPr lang="en-US" sz="2800" dirty="0" smtClean="0"/>
              <a:t> of good A decreased from 1,200 to 1,000 per month. </a:t>
            </a:r>
          </a:p>
          <a:p>
            <a:pPr lvl="1"/>
            <a:r>
              <a:rPr lang="en-US" sz="2400" dirty="0" smtClean="0"/>
              <a:t>A) find the point </a:t>
            </a:r>
            <a:r>
              <a:rPr lang="en-US" sz="2400" dirty="0" smtClean="0">
                <a:solidFill>
                  <a:prstClr val="black"/>
                </a:solidFill>
              </a:rPr>
              <a:t>Ɛ</a:t>
            </a:r>
            <a:r>
              <a:rPr lang="en-US" sz="2400" baseline="-25000" dirty="0" smtClean="0">
                <a:solidFill>
                  <a:prstClr val="black"/>
                </a:solidFill>
              </a:rPr>
              <a:t>AB</a:t>
            </a:r>
            <a:r>
              <a:rPr lang="en-US" sz="2400" dirty="0" smtClean="0">
                <a:solidFill>
                  <a:prstClr val="black"/>
                </a:solidFill>
              </a:rPr>
              <a:t>?</a:t>
            </a:r>
            <a:r>
              <a:rPr lang="en-US" sz="2400" dirty="0" smtClean="0"/>
              <a:t>     </a:t>
            </a:r>
          </a:p>
          <a:p>
            <a:pPr lvl="1"/>
            <a:r>
              <a:rPr lang="en-US" sz="2400" dirty="0" smtClean="0"/>
              <a:t>B) determine the nature of relation </a:t>
            </a:r>
          </a:p>
          <a:p>
            <a:pPr lvl="1"/>
            <a:r>
              <a:rPr lang="en-US" sz="2400" dirty="0" smtClean="0"/>
              <a:t>C) interpret  the result </a:t>
            </a:r>
          </a:p>
          <a:p>
            <a:pPr lvl="1"/>
            <a:r>
              <a:rPr lang="en-US" sz="2400" dirty="0" smtClean="0"/>
              <a:t>D) find </a:t>
            </a:r>
            <a:r>
              <a:rPr lang="en-US" sz="2400" dirty="0"/>
              <a:t>the </a:t>
            </a:r>
            <a:r>
              <a:rPr lang="en-US" sz="2400" dirty="0" smtClean="0"/>
              <a:t>arc Ɛ</a:t>
            </a:r>
            <a:r>
              <a:rPr lang="en-US" sz="2400" baseline="-25000" dirty="0" smtClean="0"/>
              <a:t>AB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E) interpret the result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67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2.4.2. Price Elasticity of Supply</a:t>
            </a:r>
          </a:p>
          <a:p>
            <a:r>
              <a:rPr lang="en-US" sz="2800" dirty="0" smtClean="0"/>
              <a:t>Ɛ</a:t>
            </a:r>
            <a:r>
              <a:rPr lang="en-US" sz="2800" baseline="-25000" dirty="0" smtClean="0"/>
              <a:t>S</a:t>
            </a:r>
            <a:r>
              <a:rPr lang="en-US" sz="2800" dirty="0" smtClean="0"/>
              <a:t> is </a:t>
            </a:r>
            <a:r>
              <a:rPr lang="en-US" sz="2800" dirty="0"/>
              <a:t>the measurement of responsiveness of quantity </a:t>
            </a:r>
            <a:r>
              <a:rPr lang="en-US" sz="2800" dirty="0" smtClean="0"/>
              <a:t>supplied when price changes, ceteris paribus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109728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7284796"/>
              </p:ext>
            </p:extLst>
          </p:nvPr>
        </p:nvGraphicFramePr>
        <p:xfrm>
          <a:off x="1219200" y="2133599"/>
          <a:ext cx="6555450" cy="990601"/>
        </p:xfrm>
        <a:graphic>
          <a:graphicData uri="http://schemas.openxmlformats.org/presentationml/2006/ole">
            <p:oleObj spid="_x0000_s24761" name="Equation" r:id="rId3" imgW="2857320" imgH="43164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3986069"/>
              </p:ext>
            </p:extLst>
          </p:nvPr>
        </p:nvGraphicFramePr>
        <p:xfrm>
          <a:off x="712236" y="5029200"/>
          <a:ext cx="2068512" cy="990600"/>
        </p:xfrm>
        <a:graphic>
          <a:graphicData uri="http://schemas.openxmlformats.org/presentationml/2006/ole">
            <p:oleObj spid="_x0000_s24762" name="Equation" r:id="rId4" imgW="901440" imgH="431640" progId="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233961"/>
              </p:ext>
            </p:extLst>
          </p:nvPr>
        </p:nvGraphicFramePr>
        <p:xfrm>
          <a:off x="5580304" y="4867263"/>
          <a:ext cx="2913063" cy="990600"/>
        </p:xfrm>
        <a:graphic>
          <a:graphicData uri="http://schemas.openxmlformats.org/presentationml/2006/ole">
            <p:oleObj spid="_x0000_s24763" name="Equation" r:id="rId5" imgW="1269720" imgH="431640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74814"/>
              </p:ext>
            </p:extLst>
          </p:nvPr>
        </p:nvGraphicFramePr>
        <p:xfrm>
          <a:off x="3070225" y="3014663"/>
          <a:ext cx="1717675" cy="903287"/>
        </p:xfrm>
        <a:graphic>
          <a:graphicData uri="http://schemas.openxmlformats.org/presentationml/2006/ole">
            <p:oleObj spid="_x0000_s24764" name="Equation" r:id="rId6" imgW="749160" imgH="39348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2236" y="3962400"/>
            <a:ext cx="2643672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b="1" i="1" dirty="0">
                <a:solidFill>
                  <a:srgbClr val="C00000"/>
                </a:solidFill>
              </a:rPr>
              <a:t>Point price  </a:t>
            </a:r>
            <a:endParaRPr lang="en-US" sz="2400" b="1" i="1" dirty="0" smtClean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2400" b="1" i="1" dirty="0" smtClean="0">
                <a:solidFill>
                  <a:srgbClr val="C00000"/>
                </a:solidFill>
              </a:rPr>
              <a:t>Elasticity </a:t>
            </a:r>
            <a:r>
              <a:rPr lang="en-US" sz="2400" b="1" i="1" dirty="0">
                <a:solidFill>
                  <a:srgbClr val="C00000"/>
                </a:solidFill>
              </a:rPr>
              <a:t>of Supply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3805231"/>
            <a:ext cx="2643672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b="1" i="1" dirty="0" smtClean="0">
                <a:solidFill>
                  <a:srgbClr val="C00000"/>
                </a:solidFill>
              </a:rPr>
              <a:t>Arc  </a:t>
            </a:r>
            <a:r>
              <a:rPr lang="en-US" sz="2400" b="1" i="1" dirty="0">
                <a:solidFill>
                  <a:srgbClr val="C00000"/>
                </a:solidFill>
              </a:rPr>
              <a:t>price  </a:t>
            </a:r>
            <a:endParaRPr lang="en-US" sz="2400" b="1" i="1" dirty="0" smtClean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sz="2400" b="1" i="1" dirty="0" smtClean="0">
                <a:solidFill>
                  <a:srgbClr val="C00000"/>
                </a:solidFill>
              </a:rPr>
              <a:t>Elasticity </a:t>
            </a:r>
            <a:r>
              <a:rPr lang="en-US" sz="2400" b="1" i="1" dirty="0">
                <a:solidFill>
                  <a:srgbClr val="C00000"/>
                </a:solidFill>
              </a:rPr>
              <a:t>of Supply</a:t>
            </a:r>
          </a:p>
        </p:txBody>
      </p:sp>
    </p:spTree>
    <p:extLst>
      <p:ext uri="{BB962C8B-B14F-4D97-AF65-F5344CB8AC3E}">
        <p14:creationId xmlns:p14="http://schemas.microsoft.com/office/powerpoint/2010/main" xmlns="" val="246085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943600"/>
          </a:xfrm>
        </p:spPr>
        <p:txBody>
          <a:bodyPr>
            <a:noAutofit/>
          </a:bodyPr>
          <a:lstStyle/>
          <a:p>
            <a:pPr lvl="0">
              <a:buClr>
                <a:srgbClr val="2DA2BF"/>
              </a:buClr>
            </a:pPr>
            <a:r>
              <a:rPr lang="en-US" sz="2800" dirty="0">
                <a:solidFill>
                  <a:prstClr val="black"/>
                </a:solidFill>
              </a:rPr>
              <a:t>Degrees of elasticity </a:t>
            </a:r>
          </a:p>
          <a:p>
            <a:pPr lvl="1">
              <a:buClr>
                <a:srgbClr val="2DA2BF"/>
              </a:buClr>
            </a:pPr>
            <a:r>
              <a:rPr lang="en-US" sz="2400" dirty="0">
                <a:solidFill>
                  <a:prstClr val="black"/>
                </a:solidFill>
              </a:rPr>
              <a:t>If Ɛ</a:t>
            </a:r>
            <a:r>
              <a:rPr lang="en-US" sz="2400" baseline="-25000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 = ∞  perfectly elastic </a:t>
            </a:r>
          </a:p>
          <a:p>
            <a:pPr lvl="1">
              <a:buClr>
                <a:srgbClr val="2DA2BF"/>
              </a:buClr>
            </a:pPr>
            <a:r>
              <a:rPr lang="en-US" sz="2400" dirty="0">
                <a:solidFill>
                  <a:prstClr val="black"/>
                </a:solidFill>
              </a:rPr>
              <a:t>If Ɛ</a:t>
            </a:r>
            <a:r>
              <a:rPr lang="en-US" sz="2400" baseline="-25000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 &gt; 1  elastic </a:t>
            </a:r>
          </a:p>
          <a:p>
            <a:pPr lvl="1">
              <a:buClr>
                <a:srgbClr val="2DA2BF"/>
              </a:buClr>
            </a:pPr>
            <a:r>
              <a:rPr lang="en-US" sz="2400" dirty="0">
                <a:solidFill>
                  <a:prstClr val="black"/>
                </a:solidFill>
              </a:rPr>
              <a:t>If Ɛ</a:t>
            </a:r>
            <a:r>
              <a:rPr lang="en-US" sz="2400" baseline="-25000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 = 1 unitary elastic  </a:t>
            </a:r>
          </a:p>
          <a:p>
            <a:pPr lvl="1">
              <a:buClr>
                <a:srgbClr val="2DA2BF"/>
              </a:buClr>
            </a:pPr>
            <a:r>
              <a:rPr lang="en-US" sz="2400" dirty="0">
                <a:solidFill>
                  <a:prstClr val="black"/>
                </a:solidFill>
              </a:rPr>
              <a:t>If 0&lt;Ɛ</a:t>
            </a:r>
            <a:r>
              <a:rPr lang="en-US" sz="2400" baseline="-25000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&lt; 1 in elastic </a:t>
            </a:r>
          </a:p>
          <a:p>
            <a:pPr lvl="1">
              <a:buClr>
                <a:srgbClr val="2DA2BF"/>
              </a:buClr>
            </a:pPr>
            <a:r>
              <a:rPr lang="en-US" sz="2400" dirty="0">
                <a:solidFill>
                  <a:prstClr val="black"/>
                </a:solidFill>
              </a:rPr>
              <a:t>ƐP = 0  perfectly inelastic </a:t>
            </a:r>
          </a:p>
          <a:p>
            <a:pPr marL="0" indent="0">
              <a:buClr>
                <a:srgbClr val="2DA2BF"/>
              </a:buClr>
              <a:buNone/>
            </a:pPr>
            <a:r>
              <a:rPr lang="en-US" sz="2800" b="1" i="1" dirty="0" smtClean="0">
                <a:solidFill>
                  <a:srgbClr val="7030A0"/>
                </a:solidFill>
              </a:rPr>
              <a:t>  Determinants </a:t>
            </a:r>
            <a:r>
              <a:rPr lang="en-US" sz="2800" b="1" i="1" dirty="0">
                <a:solidFill>
                  <a:srgbClr val="7030A0"/>
                </a:solidFill>
              </a:rPr>
              <a:t>of </a:t>
            </a:r>
            <a:r>
              <a:rPr lang="en-US" sz="2800" b="1" i="1" dirty="0" smtClean="0">
                <a:solidFill>
                  <a:srgbClr val="7030A0"/>
                </a:solidFill>
              </a:rPr>
              <a:t>Price Elasticity </a:t>
            </a:r>
            <a:r>
              <a:rPr lang="en-US" sz="2800" b="1" i="1" dirty="0">
                <a:solidFill>
                  <a:srgbClr val="7030A0"/>
                </a:solidFill>
              </a:rPr>
              <a:t>of </a:t>
            </a:r>
            <a:r>
              <a:rPr lang="en-US" sz="2800" b="1" i="1" dirty="0" smtClean="0">
                <a:solidFill>
                  <a:srgbClr val="7030A0"/>
                </a:solidFill>
              </a:rPr>
              <a:t>Supply</a:t>
            </a:r>
          </a:p>
          <a:p>
            <a:pPr lvl="1">
              <a:buClr>
                <a:srgbClr val="2DA2BF"/>
              </a:buClr>
            </a:pPr>
            <a:r>
              <a:rPr lang="en-US" dirty="0">
                <a:solidFill>
                  <a:prstClr val="black"/>
                </a:solidFill>
              </a:rPr>
              <a:t>Length of time available for </a:t>
            </a:r>
            <a:r>
              <a:rPr lang="en-US" dirty="0" smtClean="0">
                <a:solidFill>
                  <a:prstClr val="black"/>
                </a:solidFill>
              </a:rPr>
              <a:t>adjustment</a:t>
            </a:r>
          </a:p>
          <a:p>
            <a:pPr lvl="2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</a:rPr>
              <a:t>In the short-run </a:t>
            </a:r>
            <a:r>
              <a:rPr lang="en-US" dirty="0" smtClean="0">
                <a:solidFill>
                  <a:prstClr val="black"/>
                </a:solidFill>
                <a:sym typeface="Wingdings" pitchFamily="2" charset="2"/>
              </a:rPr>
              <a:t>supply is in inelastic </a:t>
            </a:r>
          </a:p>
          <a:p>
            <a:pPr lvl="2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  <a:sym typeface="Wingdings" pitchFamily="2" charset="2"/>
              </a:rPr>
              <a:t>In the long run  supply is elastic </a:t>
            </a:r>
          </a:p>
          <a:p>
            <a:pPr lvl="1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</a:rPr>
              <a:t>If </a:t>
            </a:r>
            <a:r>
              <a:rPr lang="en-US" dirty="0">
                <a:solidFill>
                  <a:prstClr val="black"/>
                </a:solidFill>
              </a:rPr>
              <a:t>factors </a:t>
            </a:r>
            <a:r>
              <a:rPr lang="en-US" dirty="0" smtClean="0">
                <a:solidFill>
                  <a:prstClr val="black"/>
                </a:solidFill>
              </a:rPr>
              <a:t>of production are available, SS is elastic </a:t>
            </a:r>
            <a:endParaRPr lang="en-US" dirty="0"/>
          </a:p>
          <a:p>
            <a:pPr lvl="1">
              <a:buClr>
                <a:srgbClr val="2DA2BF"/>
              </a:buClr>
            </a:pPr>
            <a:r>
              <a:rPr lang="en-US" dirty="0">
                <a:solidFill>
                  <a:prstClr val="black"/>
                </a:solidFill>
              </a:rPr>
              <a:t>Ability to store </a:t>
            </a:r>
            <a:r>
              <a:rPr lang="en-US" dirty="0" smtClean="0">
                <a:solidFill>
                  <a:prstClr val="black"/>
                </a:solidFill>
              </a:rPr>
              <a:t>output</a:t>
            </a:r>
          </a:p>
          <a:p>
            <a:pPr lvl="2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</a:rPr>
              <a:t>Perishable products – inelastic supply </a:t>
            </a:r>
          </a:p>
          <a:p>
            <a:pPr lvl="2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</a:rPr>
              <a:t>Storable products – elastic </a:t>
            </a:r>
          </a:p>
          <a:p>
            <a:pPr marL="630936" lvl="2" indent="0">
              <a:buClr>
                <a:srgbClr val="2DA2BF"/>
              </a:buClr>
              <a:buNone/>
            </a:pPr>
            <a:endParaRPr lang="en-US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5504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Autofit/>
          </a:bodyPr>
          <a:lstStyle/>
          <a:p>
            <a:r>
              <a:rPr lang="en-US" sz="2400" dirty="0"/>
              <a:t>Factor </a:t>
            </a:r>
            <a:r>
              <a:rPr lang="en-US" sz="2400" dirty="0" smtClean="0"/>
              <a:t>mobility</a:t>
            </a:r>
          </a:p>
          <a:p>
            <a:pPr lvl="1"/>
            <a:r>
              <a:rPr lang="en-US" sz="2000" dirty="0"/>
              <a:t>Restricted mobility of factor – supply inelastic </a:t>
            </a:r>
          </a:p>
          <a:p>
            <a:pPr lvl="1"/>
            <a:r>
              <a:rPr lang="en-US" sz="2000" dirty="0" smtClean="0"/>
              <a:t>Free mobility of factor – supply elastic </a:t>
            </a:r>
          </a:p>
          <a:p>
            <a:r>
              <a:rPr lang="en-US" sz="2400" dirty="0" smtClean="0"/>
              <a:t>Change in cost of production with increase in output</a:t>
            </a:r>
          </a:p>
          <a:p>
            <a:pPr lvl="1"/>
            <a:r>
              <a:rPr lang="en-US" sz="2000" dirty="0" smtClean="0"/>
              <a:t>If cost is increasing – supply is inelastic </a:t>
            </a:r>
          </a:p>
          <a:p>
            <a:pPr lvl="1"/>
            <a:r>
              <a:rPr lang="en-US" sz="2000" dirty="0" smtClean="0"/>
              <a:t>If cost is not increasing – supply is elastic </a:t>
            </a:r>
          </a:p>
          <a:p>
            <a:r>
              <a:rPr lang="en-US" sz="2400" dirty="0"/>
              <a:t>Excess </a:t>
            </a:r>
            <a:r>
              <a:rPr lang="en-US" sz="2400" dirty="0" smtClean="0"/>
              <a:t>supply capacity </a:t>
            </a:r>
          </a:p>
          <a:p>
            <a:pPr lvl="1"/>
            <a:r>
              <a:rPr lang="en-US" sz="2000" dirty="0" smtClean="0"/>
              <a:t>If the company can easily produce more – supply elastic </a:t>
            </a:r>
          </a:p>
          <a:p>
            <a:pPr lvl="1"/>
            <a:r>
              <a:rPr lang="en-US" sz="2000" dirty="0" smtClean="0"/>
              <a:t>If it has no excess capacity – supply is inelastic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Availability of infrastructure </a:t>
            </a:r>
            <a:r>
              <a:rPr lang="en-US" sz="2400" dirty="0" smtClean="0"/>
              <a:t>facilities </a:t>
            </a:r>
          </a:p>
          <a:p>
            <a:pPr lvl="1"/>
            <a:r>
              <a:rPr lang="en-US" sz="2000" dirty="0" smtClean="0"/>
              <a:t>Good infrastructure facility – elastic supply </a:t>
            </a:r>
          </a:p>
          <a:p>
            <a:pPr lvl="1"/>
            <a:r>
              <a:rPr lang="en-US" sz="2000" dirty="0" smtClean="0"/>
              <a:t>Poor infrastructure facility – supply inelastic </a:t>
            </a:r>
          </a:p>
          <a:p>
            <a:r>
              <a:rPr lang="en-US" sz="2400" dirty="0" smtClean="0"/>
              <a:t>Weather condition </a:t>
            </a:r>
          </a:p>
          <a:p>
            <a:pPr lvl="1"/>
            <a:r>
              <a:rPr lang="en-US" sz="2000" dirty="0" smtClean="0"/>
              <a:t>If it depend on weather condition – supply is in elastic Example: Agricultural products</a:t>
            </a:r>
          </a:p>
        </p:txBody>
      </p:sp>
    </p:spTree>
    <p:extLst>
      <p:ext uri="{BB962C8B-B14F-4D97-AF65-F5344CB8AC3E}">
        <p14:creationId xmlns:p14="http://schemas.microsoft.com/office/powerpoint/2010/main" xmlns="" val="3238132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4308878" cy="141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8154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28600"/>
            <a:ext cx="8229600" cy="676059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7030A0"/>
                </a:solidFill>
              </a:rPr>
              <a:t>Special Demand Curves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) </a:t>
            </a:r>
            <a:r>
              <a:rPr lang="en-US" b="1" dirty="0" err="1" smtClean="0">
                <a:solidFill>
                  <a:srgbClr val="0070C0"/>
                </a:solidFill>
              </a:rPr>
              <a:t>Giffen</a:t>
            </a:r>
            <a:r>
              <a:rPr lang="en-US" b="1" dirty="0" smtClean="0">
                <a:solidFill>
                  <a:srgbClr val="0070C0"/>
                </a:solidFill>
              </a:rPr>
              <a:t> Goods </a:t>
            </a:r>
          </a:p>
          <a:p>
            <a:r>
              <a:rPr lang="en-US" dirty="0" err="1" smtClean="0"/>
              <a:t>Giffen</a:t>
            </a:r>
            <a:r>
              <a:rPr lang="en-US" dirty="0" smtClean="0"/>
              <a:t> goods are goods that are demanded more when their price rises because consumers think they are good quality if their prices rise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20780" y="3694423"/>
            <a:ext cx="0" cy="22098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20780" y="5904223"/>
            <a:ext cx="37338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449380" y="3823671"/>
            <a:ext cx="1981200" cy="190737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63580" y="363900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7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580" y="392302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6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560" y="426008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5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4560" y="454192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4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7104" y="49112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3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8084" y="527310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2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7104" y="554637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1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9064" y="590422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83727" y="60819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14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4027" y="591789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7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7681" y="377750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P</a:t>
            </a:r>
            <a:endParaRPr lang="en-US" sz="2800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70876" y="6056393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 smtClean="0"/>
              <a:t>Qd</a:t>
            </a:r>
            <a:endParaRPr lang="en-US" sz="2800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516319" y="3646024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DD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xmlns="" val="3252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2) Perfectly Elastic Demand Curve</a:t>
            </a:r>
          </a:p>
          <a:p>
            <a:r>
              <a:rPr lang="en-US" sz="2800" dirty="0" smtClean="0"/>
              <a:t>Any quantity is purchased at a given price </a:t>
            </a:r>
          </a:p>
          <a:p>
            <a:r>
              <a:rPr lang="en-US" sz="2800" dirty="0" smtClean="0"/>
              <a:t>Example: demand that faces a perfectly competitive firm</a:t>
            </a:r>
            <a:endParaRPr lang="en-US" sz="2800" dirty="0"/>
          </a:p>
        </p:txBody>
      </p:sp>
      <p:pic>
        <p:nvPicPr>
          <p:cNvPr id="4" name="Picture 4" descr="http://img.sparknotes.com/figures/5/5259b727009a2736d6ad639bab3494ff/e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000"/>
          <a:stretch/>
        </p:blipFill>
        <p:spPr bwMode="auto">
          <a:xfrm>
            <a:off x="2057400" y="2667000"/>
            <a:ext cx="3733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7610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3) Perfectly Inelastic Demand Curve</a:t>
            </a:r>
          </a:p>
          <a:p>
            <a:r>
              <a:rPr lang="en-US" sz="2800" dirty="0" smtClean="0"/>
              <a:t>Consumers buy a fixed quantity at different prices </a:t>
            </a:r>
          </a:p>
          <a:p>
            <a:r>
              <a:rPr lang="en-US" sz="2800" dirty="0" smtClean="0"/>
              <a:t>Example: theatre entrance fee for children and adults </a:t>
            </a:r>
          </a:p>
          <a:p>
            <a:endParaRPr lang="en-US" sz="2800" dirty="0"/>
          </a:p>
        </p:txBody>
      </p:sp>
      <p:pic>
        <p:nvPicPr>
          <p:cNvPr id="4" name="Picture 4" descr="http://img.sparknotes.com/figures/5/5259b727009a2736d6ad639bab3494ff/e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 bwMode="auto">
          <a:xfrm>
            <a:off x="2514600" y="2286000"/>
            <a:ext cx="3733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059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ct val="20000"/>
              </a:spcBef>
              <a:buClr>
                <a:srgbClr val="873624"/>
              </a:buClr>
              <a:buSzTx/>
              <a:buNone/>
            </a:pPr>
            <a:r>
              <a:rPr lang="en-US" sz="2800" b="1" dirty="0">
                <a:latin typeface="Book Antiqua"/>
              </a:rPr>
              <a:t>Change in Quantity Demanded and </a:t>
            </a:r>
          </a:p>
          <a:p>
            <a:pPr marL="0" lvl="0" indent="0" algn="ctr">
              <a:spcBef>
                <a:spcPct val="20000"/>
              </a:spcBef>
              <a:buClr>
                <a:srgbClr val="873624"/>
              </a:buClr>
              <a:buSzTx/>
              <a:buNone/>
            </a:pPr>
            <a:r>
              <a:rPr lang="en-US" sz="2800" b="1" dirty="0">
                <a:latin typeface="Book Antiqua"/>
              </a:rPr>
              <a:t>Change in Demand</a:t>
            </a: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800" b="1" dirty="0">
                <a:latin typeface="Book Antiqua"/>
              </a:rPr>
              <a:t>Change in Quantity demanded</a:t>
            </a: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800" dirty="0" smtClean="0">
                <a:latin typeface="Book Antiqua"/>
              </a:rPr>
              <a:t>▲</a:t>
            </a:r>
            <a:r>
              <a:rPr lang="en-US" sz="2800" dirty="0" err="1" smtClean="0">
                <a:latin typeface="Book Antiqua"/>
              </a:rPr>
              <a:t>Qd</a:t>
            </a:r>
            <a:r>
              <a:rPr lang="en-US" sz="2800" dirty="0" smtClean="0">
                <a:latin typeface="Book Antiqua"/>
              </a:rPr>
              <a:t> is caused </a:t>
            </a:r>
            <a:r>
              <a:rPr lang="en-US" sz="2800" dirty="0">
                <a:latin typeface="Book Antiqua"/>
              </a:rPr>
              <a:t>by change in </a:t>
            </a:r>
            <a:r>
              <a:rPr lang="en-US" sz="2800" dirty="0" smtClean="0">
                <a:latin typeface="Book Antiqua"/>
              </a:rPr>
              <a:t>price of the product</a:t>
            </a:r>
            <a:endParaRPr lang="en-US" sz="2800" dirty="0">
              <a:latin typeface="Book Antiqua"/>
            </a:endParaRPr>
          </a:p>
          <a:p>
            <a:pPr lvl="0" indent="-365760">
              <a:spcBef>
                <a:spcPct val="20000"/>
              </a:spcBef>
              <a:buClr>
                <a:srgbClr val="873624"/>
              </a:buClr>
              <a:buSzTx/>
              <a:buFont typeface="Wingdings" pitchFamily="2" charset="2"/>
              <a:buChar char=""/>
            </a:pPr>
            <a:r>
              <a:rPr lang="en-US" sz="2800" dirty="0">
                <a:latin typeface="Book Antiqua"/>
              </a:rPr>
              <a:t>It is represented by movement along the same curve </a:t>
            </a:r>
          </a:p>
          <a:p>
            <a:endParaRPr lang="en-US" sz="36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7239000" cy="3330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93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lki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3700</TotalTime>
  <Words>2566</Words>
  <Application>Microsoft Office PowerPoint</Application>
  <PresentationFormat>On-screen Show (4:3)</PresentationFormat>
  <Paragraphs>560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milkii</dc:creator>
  <cp:lastModifiedBy>Admin</cp:lastModifiedBy>
  <cp:revision>167</cp:revision>
  <dcterms:created xsi:type="dcterms:W3CDTF">2006-08-16T00:00:00Z</dcterms:created>
  <dcterms:modified xsi:type="dcterms:W3CDTF">2021-07-26T08:48:53Z</dcterms:modified>
</cp:coreProperties>
</file>