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308" r:id="rId5"/>
    <p:sldId id="287" r:id="rId6"/>
    <p:sldId id="317" r:id="rId7"/>
    <p:sldId id="289" r:id="rId8"/>
    <p:sldId id="290" r:id="rId9"/>
    <p:sldId id="291" r:id="rId10"/>
    <p:sldId id="292" r:id="rId11"/>
    <p:sldId id="295" r:id="rId12"/>
    <p:sldId id="296" r:id="rId13"/>
    <p:sldId id="324" r:id="rId14"/>
    <p:sldId id="297" r:id="rId15"/>
    <p:sldId id="323" r:id="rId16"/>
    <p:sldId id="298" r:id="rId17"/>
    <p:sldId id="325" r:id="rId18"/>
    <p:sldId id="299" r:id="rId19"/>
    <p:sldId id="300" r:id="rId20"/>
    <p:sldId id="301" r:id="rId21"/>
    <p:sldId id="318" r:id="rId22"/>
    <p:sldId id="302" r:id="rId23"/>
    <p:sldId id="319" r:id="rId24"/>
    <p:sldId id="303" r:id="rId25"/>
    <p:sldId id="304" r:id="rId26"/>
    <p:sldId id="305" r:id="rId27"/>
    <p:sldId id="320" r:id="rId28"/>
    <p:sldId id="30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1BA713-83A2-40D5-B263-FA6B693CEF06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ADCFD5-74B6-40AC-B9D3-203294C63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866888" cy="6629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Five: Market structure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chapter focuses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how the seller makes a decision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achieve its profit maximization objectives.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firm’s decision to achieve this goal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depending on the type of market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which it operates.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5.1.  The concept of market in physical and digital space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 the process of exchanging goods and services.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place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digital space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which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goods,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ideas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exchanged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satisfy consumer need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Digital marketing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marketing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digital technologies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mainly on the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but also including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mobile phones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display advertising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any other digital media.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2400"/>
            <a:ext cx="79248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553200"/>
          </a:xfrm>
        </p:spPr>
        <p:txBody>
          <a:bodyPr>
            <a:normAutofit lnSpcReduction="10000"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firm in the short- run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profit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level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ATC at equilibrium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relationship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 in the short-run may 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 profit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profit or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 loss and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to shut-down business</a:t>
            </a:r>
          </a:p>
        </p:txBody>
      </p:sp>
    </p:spTree>
    <p:extLst>
      <p:ext uri="{BB962C8B-B14F-4D97-AF65-F5344CB8AC3E}">
        <p14:creationId xmlns:p14="http://schemas.microsoft.com/office/powerpoint/2010/main" val="5235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0"/>
            <a:ext cx="7924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121" y="228600"/>
            <a:ext cx="8054479" cy="6477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85825" y="428625"/>
            <a:ext cx="7518400" cy="4195763"/>
            <a:chOff x="703231" y="1295400"/>
            <a:chExt cx="7518580" cy="419546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76392" y="1295400"/>
              <a:ext cx="0" cy="358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76392" y="4876546"/>
              <a:ext cx="52579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76392" y="3428848"/>
              <a:ext cx="388629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14523" y="2043060"/>
              <a:ext cx="2728977" cy="2465212"/>
            </a:xfrm>
            <a:custGeom>
              <a:avLst/>
              <a:gdLst>
                <a:gd name="connsiteX0" fmla="*/ 0 w 2728913"/>
                <a:gd name="connsiteY0" fmla="*/ 1400175 h 2464649"/>
                <a:gd name="connsiteX1" fmla="*/ 1271588 w 2728913"/>
                <a:gd name="connsiteY1" fmla="*/ 2414587 h 2464649"/>
                <a:gd name="connsiteX2" fmla="*/ 2728913 w 2728913"/>
                <a:gd name="connsiteY2" fmla="*/ 0 h 246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913" h="2464649">
                  <a:moveTo>
                    <a:pt x="0" y="1400175"/>
                  </a:moveTo>
                  <a:cubicBezTo>
                    <a:pt x="408384" y="2024062"/>
                    <a:pt x="816769" y="2647949"/>
                    <a:pt x="1271588" y="2414587"/>
                  </a:cubicBezTo>
                  <a:cubicBezTo>
                    <a:pt x="1726407" y="2181225"/>
                    <a:pt x="2227660" y="1090612"/>
                    <a:pt x="2728913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933573" y="1638276"/>
              <a:ext cx="3438607" cy="2157260"/>
            </a:xfrm>
            <a:custGeom>
              <a:avLst/>
              <a:gdLst>
                <a:gd name="connsiteX0" fmla="*/ 0 w 2728913"/>
                <a:gd name="connsiteY0" fmla="*/ 1400175 h 2464649"/>
                <a:gd name="connsiteX1" fmla="*/ 1271588 w 2728913"/>
                <a:gd name="connsiteY1" fmla="*/ 2414587 h 2464649"/>
                <a:gd name="connsiteX2" fmla="*/ 2728913 w 2728913"/>
                <a:gd name="connsiteY2" fmla="*/ 0 h 2464649"/>
                <a:gd name="connsiteX0" fmla="*/ 0 w 3427971"/>
                <a:gd name="connsiteY0" fmla="*/ 457200 h 2417557"/>
                <a:gd name="connsiteX1" fmla="*/ 1970646 w 3427971"/>
                <a:gd name="connsiteY1" fmla="*/ 2414587 h 2417557"/>
                <a:gd name="connsiteX2" fmla="*/ 3427971 w 3427971"/>
                <a:gd name="connsiteY2" fmla="*/ 0 h 2417557"/>
                <a:gd name="connsiteX0" fmla="*/ 0 w 3738663"/>
                <a:gd name="connsiteY0" fmla="*/ 200025 h 2158010"/>
                <a:gd name="connsiteX1" fmla="*/ 1970646 w 3738663"/>
                <a:gd name="connsiteY1" fmla="*/ 2157412 h 2158010"/>
                <a:gd name="connsiteX2" fmla="*/ 3738663 w 3738663"/>
                <a:gd name="connsiteY2" fmla="*/ 0 h 21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663" h="2158010">
                  <a:moveTo>
                    <a:pt x="0" y="200025"/>
                  </a:moveTo>
                  <a:cubicBezTo>
                    <a:pt x="408384" y="823912"/>
                    <a:pt x="1347536" y="2190749"/>
                    <a:pt x="1970646" y="2157412"/>
                  </a:cubicBezTo>
                  <a:cubicBezTo>
                    <a:pt x="2593756" y="2124075"/>
                    <a:pt x="3237410" y="1090612"/>
                    <a:pt x="373866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90993" y="3428848"/>
              <a:ext cx="0" cy="144769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20"/>
            <p:cNvSpPr txBox="1">
              <a:spLocks noChangeArrowheads="1"/>
            </p:cNvSpPr>
            <p:nvPr/>
          </p:nvSpPr>
          <p:spPr bwMode="auto">
            <a:xfrm>
              <a:off x="716428" y="1326656"/>
              <a:ext cx="76610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MR</a:t>
              </a:r>
            </a:p>
          </p:txBody>
        </p:sp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6400800" y="50292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</a:t>
              </a: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5993316" y="3198166"/>
              <a:ext cx="2228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DD=P=MR=AR</a:t>
              </a:r>
            </a:p>
          </p:txBody>
        </p:sp>
        <p:sp>
          <p:nvSpPr>
            <p:cNvPr id="14" name="TextBox 24"/>
            <p:cNvSpPr txBox="1">
              <a:spLocks noChangeArrowheads="1"/>
            </p:cNvSpPr>
            <p:nvPr/>
          </p:nvSpPr>
          <p:spPr bwMode="auto">
            <a:xfrm>
              <a:off x="4312734" y="1581448"/>
              <a:ext cx="6639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MR</a:t>
              </a:r>
            </a:p>
          </p:txBody>
        </p:sp>
        <p:sp>
          <p:nvSpPr>
            <p:cNvPr id="15" name="TextBox 26"/>
            <p:cNvSpPr txBox="1">
              <a:spLocks noChangeArrowheads="1"/>
            </p:cNvSpPr>
            <p:nvPr/>
          </p:nvSpPr>
          <p:spPr bwMode="auto">
            <a:xfrm>
              <a:off x="5372100" y="1326656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AC</a:t>
              </a:r>
            </a:p>
          </p:txBody>
        </p:sp>
        <p:cxnSp>
          <p:nvCxnSpPr>
            <p:cNvPr id="16" name="Straight Connector 15"/>
            <p:cNvCxnSpPr>
              <a:stCxn id="9" idx="1"/>
            </p:cNvCxnSpPr>
            <p:nvPr/>
          </p:nvCxnSpPr>
          <p:spPr>
            <a:xfrm flipH="1">
              <a:off x="1676392" y="3795535"/>
              <a:ext cx="207015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676392" y="3428848"/>
              <a:ext cx="2114601" cy="366687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TextBox 31"/>
            <p:cNvSpPr txBox="1">
              <a:spLocks noChangeArrowheads="1"/>
            </p:cNvSpPr>
            <p:nvPr/>
          </p:nvSpPr>
          <p:spPr bwMode="auto">
            <a:xfrm>
              <a:off x="3429000" y="5029199"/>
              <a:ext cx="1042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Q*=20</a:t>
              </a: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754528" y="3181644"/>
              <a:ext cx="837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P=10</a:t>
              </a:r>
            </a:p>
          </p:txBody>
        </p: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703231" y="3612653"/>
              <a:ext cx="939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AC=8</a:t>
              </a:r>
            </a:p>
          </p:txBody>
        </p:sp>
      </p:grpSp>
      <p:graphicFrame>
        <p:nvGraphicFramePr>
          <p:cNvPr id="2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57506"/>
              </p:ext>
            </p:extLst>
          </p:nvPr>
        </p:nvGraphicFramePr>
        <p:xfrm>
          <a:off x="1432560" y="4195763"/>
          <a:ext cx="412202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917700" imgH="1117600" progId="Equation.3">
                  <p:embed/>
                </p:oleObj>
              </mc:Choice>
              <mc:Fallback>
                <p:oleObj name="Equation" r:id="rId3" imgW="1917700" imgH="1117600" progId="Equation.3">
                  <p:embed/>
                  <p:pic>
                    <p:nvPicPr>
                      <p:cNvPr id="2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0" y="4195763"/>
                        <a:ext cx="4122022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96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0"/>
            <a:ext cx="79248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15293"/>
            <a:ext cx="7406640" cy="6237907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765175" y="1"/>
            <a:ext cx="7639050" cy="4624388"/>
            <a:chOff x="582831" y="1295400"/>
            <a:chExt cx="7638980" cy="419546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676609" y="1295400"/>
              <a:ext cx="0" cy="358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676609" y="4876546"/>
              <a:ext cx="525775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76609" y="3428848"/>
              <a:ext cx="38861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914732" y="2043060"/>
              <a:ext cx="2728887" cy="2465212"/>
            </a:xfrm>
            <a:custGeom>
              <a:avLst/>
              <a:gdLst>
                <a:gd name="connsiteX0" fmla="*/ 0 w 2728913"/>
                <a:gd name="connsiteY0" fmla="*/ 1400175 h 2464649"/>
                <a:gd name="connsiteX1" fmla="*/ 1271588 w 2728913"/>
                <a:gd name="connsiteY1" fmla="*/ 2414587 h 2464649"/>
                <a:gd name="connsiteX2" fmla="*/ 2728913 w 2728913"/>
                <a:gd name="connsiteY2" fmla="*/ 0 h 246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913" h="2464649">
                  <a:moveTo>
                    <a:pt x="0" y="1400175"/>
                  </a:moveTo>
                  <a:cubicBezTo>
                    <a:pt x="408384" y="2024062"/>
                    <a:pt x="816769" y="2647949"/>
                    <a:pt x="1271588" y="2414587"/>
                  </a:cubicBezTo>
                  <a:cubicBezTo>
                    <a:pt x="1726407" y="2181225"/>
                    <a:pt x="2227660" y="1090612"/>
                    <a:pt x="2728913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408439" y="1450964"/>
              <a:ext cx="3438493" cy="1635009"/>
            </a:xfrm>
            <a:custGeom>
              <a:avLst/>
              <a:gdLst>
                <a:gd name="connsiteX0" fmla="*/ 0 w 2728913"/>
                <a:gd name="connsiteY0" fmla="*/ 1400175 h 2464649"/>
                <a:gd name="connsiteX1" fmla="*/ 1271588 w 2728913"/>
                <a:gd name="connsiteY1" fmla="*/ 2414587 h 2464649"/>
                <a:gd name="connsiteX2" fmla="*/ 2728913 w 2728913"/>
                <a:gd name="connsiteY2" fmla="*/ 0 h 2464649"/>
                <a:gd name="connsiteX0" fmla="*/ 0 w 3427971"/>
                <a:gd name="connsiteY0" fmla="*/ 457200 h 2417557"/>
                <a:gd name="connsiteX1" fmla="*/ 1970646 w 3427971"/>
                <a:gd name="connsiteY1" fmla="*/ 2414587 h 2417557"/>
                <a:gd name="connsiteX2" fmla="*/ 3427971 w 3427971"/>
                <a:gd name="connsiteY2" fmla="*/ 0 h 2417557"/>
                <a:gd name="connsiteX0" fmla="*/ 0 w 3738663"/>
                <a:gd name="connsiteY0" fmla="*/ 200025 h 2158010"/>
                <a:gd name="connsiteX1" fmla="*/ 1970646 w 3738663"/>
                <a:gd name="connsiteY1" fmla="*/ 2157412 h 2158010"/>
                <a:gd name="connsiteX2" fmla="*/ 3738663 w 3738663"/>
                <a:gd name="connsiteY2" fmla="*/ 0 h 21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663" h="2158010">
                  <a:moveTo>
                    <a:pt x="0" y="200025"/>
                  </a:moveTo>
                  <a:cubicBezTo>
                    <a:pt x="408384" y="823912"/>
                    <a:pt x="1347536" y="2190749"/>
                    <a:pt x="1970646" y="2157412"/>
                  </a:cubicBezTo>
                  <a:cubicBezTo>
                    <a:pt x="2593756" y="2124075"/>
                    <a:pt x="3237410" y="1090612"/>
                    <a:pt x="373866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791140" y="2924059"/>
              <a:ext cx="0" cy="195248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10"/>
            <p:cNvSpPr txBox="1">
              <a:spLocks noChangeArrowheads="1"/>
            </p:cNvSpPr>
            <p:nvPr/>
          </p:nvSpPr>
          <p:spPr bwMode="auto">
            <a:xfrm>
              <a:off x="716428" y="1326656"/>
              <a:ext cx="76610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MR</a:t>
              </a:r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>
              <a:off x="6400800" y="50292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</a:t>
              </a:r>
            </a:p>
          </p:txBody>
        </p: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5993316" y="3198166"/>
              <a:ext cx="2228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DD=P=MR=AR</a:t>
              </a:r>
            </a:p>
          </p:txBody>
        </p:sp>
        <p:sp>
          <p:nvSpPr>
            <p:cNvPr id="32" name="TextBox 13"/>
            <p:cNvSpPr txBox="1">
              <a:spLocks noChangeArrowheads="1"/>
            </p:cNvSpPr>
            <p:nvPr/>
          </p:nvSpPr>
          <p:spPr bwMode="auto">
            <a:xfrm>
              <a:off x="4312734" y="1581448"/>
              <a:ext cx="6639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MR</a:t>
              </a:r>
            </a:p>
          </p:txBody>
        </p:sp>
        <p:sp>
          <p:nvSpPr>
            <p:cNvPr id="33" name="TextBox 14"/>
            <p:cNvSpPr txBox="1">
              <a:spLocks noChangeArrowheads="1"/>
            </p:cNvSpPr>
            <p:nvPr/>
          </p:nvSpPr>
          <p:spPr bwMode="auto">
            <a:xfrm>
              <a:off x="5372100" y="1326656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AC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765508" y="2922472"/>
              <a:ext cx="2070081" cy="158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721059" y="2955807"/>
              <a:ext cx="2114531" cy="473041"/>
            </a:xfrm>
            <a:prstGeom prst="rect">
              <a:avLst/>
            </a:prstGeom>
            <a:solidFill>
              <a:srgbClr val="CC0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TextBox 17"/>
            <p:cNvSpPr txBox="1">
              <a:spLocks noChangeArrowheads="1"/>
            </p:cNvSpPr>
            <p:nvPr/>
          </p:nvSpPr>
          <p:spPr bwMode="auto">
            <a:xfrm>
              <a:off x="3429000" y="5029199"/>
              <a:ext cx="1042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Q*=20</a:t>
              </a:r>
            </a:p>
          </p:txBody>
        </p:sp>
        <p:sp>
          <p:nvSpPr>
            <p:cNvPr id="37" name="TextBox 18"/>
            <p:cNvSpPr txBox="1">
              <a:spLocks noChangeArrowheads="1"/>
            </p:cNvSpPr>
            <p:nvPr/>
          </p:nvSpPr>
          <p:spPr bwMode="auto">
            <a:xfrm>
              <a:off x="754528" y="3181644"/>
              <a:ext cx="837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P=10</a:t>
              </a:r>
            </a:p>
          </p:txBody>
        </p:sp>
        <p:sp>
          <p:nvSpPr>
            <p:cNvPr id="38" name="TextBox 19"/>
            <p:cNvSpPr txBox="1">
              <a:spLocks noChangeArrowheads="1"/>
            </p:cNvSpPr>
            <p:nvPr/>
          </p:nvSpPr>
          <p:spPr bwMode="auto">
            <a:xfrm>
              <a:off x="582831" y="2769600"/>
              <a:ext cx="10935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AC=12</a:t>
              </a:r>
            </a:p>
          </p:txBody>
        </p:sp>
      </p:grpSp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10797"/>
              </p:ext>
            </p:extLst>
          </p:nvPr>
        </p:nvGraphicFramePr>
        <p:xfrm>
          <a:off x="1664886" y="4561580"/>
          <a:ext cx="3161113" cy="180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31900" imgH="1117600" progId="Equation.3">
                  <p:embed/>
                </p:oleObj>
              </mc:Choice>
              <mc:Fallback>
                <p:oleObj name="Equation" r:id="rId3" imgW="1231900" imgH="1117600" progId="Equation.3">
                  <p:embed/>
                  <p:pic>
                    <p:nvPicPr>
                      <p:cNvPr id="1536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886" y="4561580"/>
                        <a:ext cx="3161113" cy="1802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31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"/>
            <a:ext cx="7848600" cy="6172200"/>
          </a:xfrm>
        </p:spPr>
        <p:txBody>
          <a:bodyPr/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Normal Profit (zero profit) or break- even point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If the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is equal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price at equilibrium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firm gets zero profit or normal profit. 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67000"/>
            <a:ext cx="6400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04800"/>
            <a:ext cx="7406640" cy="6324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32559" y="404813"/>
            <a:ext cx="6971665" cy="4219575"/>
            <a:chOff x="-228188" y="1270988"/>
            <a:chExt cx="8449999" cy="421987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76149" y="1294802"/>
              <a:ext cx="0" cy="35816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76149" y="4876458"/>
              <a:ext cx="52581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76149" y="3428554"/>
              <a:ext cx="38864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14289" y="2042568"/>
              <a:ext cx="2398859" cy="2465563"/>
            </a:xfrm>
            <a:custGeom>
              <a:avLst/>
              <a:gdLst>
                <a:gd name="connsiteX0" fmla="*/ 0 w 2728913"/>
                <a:gd name="connsiteY0" fmla="*/ 1400175 h 2464649"/>
                <a:gd name="connsiteX1" fmla="*/ 1271588 w 2728913"/>
                <a:gd name="connsiteY1" fmla="*/ 2414587 h 2464649"/>
                <a:gd name="connsiteX2" fmla="*/ 2728913 w 2728913"/>
                <a:gd name="connsiteY2" fmla="*/ 0 h 246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8913" h="2464649">
                  <a:moveTo>
                    <a:pt x="0" y="1400175"/>
                  </a:moveTo>
                  <a:cubicBezTo>
                    <a:pt x="408384" y="2024062"/>
                    <a:pt x="816769" y="2647949"/>
                    <a:pt x="1271588" y="2414587"/>
                  </a:cubicBezTo>
                  <a:cubicBezTo>
                    <a:pt x="1726407" y="2181225"/>
                    <a:pt x="2227660" y="1090612"/>
                    <a:pt x="2728913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27007" y="1270988"/>
              <a:ext cx="3438735" cy="2157566"/>
            </a:xfrm>
            <a:custGeom>
              <a:avLst/>
              <a:gdLst>
                <a:gd name="connsiteX0" fmla="*/ 0 w 2728913"/>
                <a:gd name="connsiteY0" fmla="*/ 1400175 h 2464649"/>
                <a:gd name="connsiteX1" fmla="*/ 1271588 w 2728913"/>
                <a:gd name="connsiteY1" fmla="*/ 2414587 h 2464649"/>
                <a:gd name="connsiteX2" fmla="*/ 2728913 w 2728913"/>
                <a:gd name="connsiteY2" fmla="*/ 0 h 2464649"/>
                <a:gd name="connsiteX0" fmla="*/ 0 w 3427971"/>
                <a:gd name="connsiteY0" fmla="*/ 457200 h 2417557"/>
                <a:gd name="connsiteX1" fmla="*/ 1970646 w 3427971"/>
                <a:gd name="connsiteY1" fmla="*/ 2414587 h 2417557"/>
                <a:gd name="connsiteX2" fmla="*/ 3427971 w 3427971"/>
                <a:gd name="connsiteY2" fmla="*/ 0 h 2417557"/>
                <a:gd name="connsiteX0" fmla="*/ 0 w 3738663"/>
                <a:gd name="connsiteY0" fmla="*/ 200025 h 2158010"/>
                <a:gd name="connsiteX1" fmla="*/ 1970646 w 3738663"/>
                <a:gd name="connsiteY1" fmla="*/ 2157412 h 2158010"/>
                <a:gd name="connsiteX2" fmla="*/ 3738663 w 3738663"/>
                <a:gd name="connsiteY2" fmla="*/ 0 h 21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8663" h="2158010">
                  <a:moveTo>
                    <a:pt x="0" y="200025"/>
                  </a:moveTo>
                  <a:cubicBezTo>
                    <a:pt x="408384" y="823912"/>
                    <a:pt x="1347536" y="2190749"/>
                    <a:pt x="1970646" y="2157412"/>
                  </a:cubicBezTo>
                  <a:cubicBezTo>
                    <a:pt x="2593756" y="2124075"/>
                    <a:pt x="3237410" y="1090612"/>
                    <a:pt x="3738663" y="0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790828" y="3428554"/>
              <a:ext cx="0" cy="144790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16428" y="1326656"/>
              <a:ext cx="766107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ATC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MR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400800" y="502920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993316" y="3198166"/>
              <a:ext cx="2228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DD=P=MR=AR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312734" y="1581448"/>
              <a:ext cx="6639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MR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5372100" y="1326656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AC</a:t>
              </a:r>
            </a:p>
          </p:txBody>
        </p:sp>
        <p:cxnSp>
          <p:nvCxnSpPr>
            <p:cNvPr id="16" name="Straight Connector 15"/>
            <p:cNvCxnSpPr>
              <a:stCxn id="9" idx="1"/>
            </p:cNvCxnSpPr>
            <p:nvPr/>
          </p:nvCxnSpPr>
          <p:spPr>
            <a:xfrm flipH="1">
              <a:off x="1769817" y="3428554"/>
              <a:ext cx="2068639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3429000" y="5029199"/>
              <a:ext cx="1042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Q*=20</a:t>
              </a: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 bwMode="auto">
            <a:xfrm>
              <a:off x="-228188" y="3214411"/>
              <a:ext cx="1918476" cy="46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P=AC=10</a:t>
              </a:r>
            </a:p>
          </p:txBody>
        </p:sp>
      </p:grpSp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661416"/>
              </p:ext>
            </p:extLst>
          </p:nvPr>
        </p:nvGraphicFramePr>
        <p:xfrm>
          <a:off x="1828800" y="4748636"/>
          <a:ext cx="3124200" cy="161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714500" imgH="1117600" progId="Equation.3">
                  <p:embed/>
                </p:oleObj>
              </mc:Choice>
              <mc:Fallback>
                <p:oleObj name="Equation" r:id="rId3" imgW="1714500" imgH="1117600" progId="Equation.3">
                  <p:embed/>
                  <p:pic>
                    <p:nvPicPr>
                      <p:cNvPr id="1433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48636"/>
                        <a:ext cx="3124200" cy="1615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29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7790688" cy="6400800"/>
          </a:xfrm>
        </p:spPr>
        <p:txBody>
          <a:bodyPr>
            <a:normAutofit lnSpcReduction="10000"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Shutdown point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firm will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stop production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because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short-run.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 will continue to produce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irrespective of the existing loss as far as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is sufficient to cover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AVC.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means,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than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smaller than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firm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total losses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than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firm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losses by shutting down.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AVC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 point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firm.</a:t>
            </a:r>
          </a:p>
        </p:txBody>
      </p:sp>
    </p:spTree>
    <p:extLst>
      <p:ext uri="{BB962C8B-B14F-4D97-AF65-F5344CB8AC3E}">
        <p14:creationId xmlns:p14="http://schemas.microsoft.com/office/powerpoint/2010/main" val="401042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762000"/>
            <a:ext cx="746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866888" cy="67056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Physical market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set up where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buyers can physically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purchase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desired merchandise from them in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exchange of money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The choice of the marketing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mainly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depends on the nature of the products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services.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5.2 Perfectly competitive market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Refers to markets were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are multiple firms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selling identical products.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is a complete absence of rivalry among the individual firm.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 to differentiate goods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perfect markets and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Prices 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well known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Agricultural products.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0"/>
            <a:ext cx="8001000" cy="66294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 market </a:t>
            </a:r>
          </a:p>
          <a:p>
            <a:pPr marL="82296" indent="0" algn="just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5.3.1 Definition and Characteristics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monopoly exists when a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firm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only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product for which there are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close substitutes.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Local utilities</a:t>
            </a:r>
          </a:p>
          <a:p>
            <a:pPr marL="82296" indent="0" algn="just">
              <a:buNone/>
            </a:pPr>
            <a:r>
              <a:rPr 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characteristics of this market structure include: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6646" indent="-514350" algn="just"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seller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 or absolute monopoly is a one firm industry. </a:t>
            </a:r>
          </a:p>
          <a:p>
            <a:pPr marL="82296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close substitutes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good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substitutes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Price maker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price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supplied.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product price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of the product supplied.</a:t>
            </a:r>
          </a:p>
          <a:p>
            <a:pPr marL="82296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1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A1A6-62F3-44E9-9D72-EBE15F27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553200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Blocked entry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 monopolist has no immediate competitors because there are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keep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competitors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entering in to the industry.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barriers may be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economic,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legal,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etc.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is totally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601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7866888" cy="6553200"/>
          </a:xfrm>
        </p:spPr>
        <p:txBody>
          <a:bodyPr>
            <a:no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5.3.2 Sources of monopoly </a:t>
            </a:r>
          </a:p>
          <a:p>
            <a:pPr marL="596646" indent="-514350" algn="just">
              <a:lnSpc>
                <a:spcPct val="150000"/>
              </a:lnSpc>
              <a:buAutoNum type="romanLcParenR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restriction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monopolies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created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in public interest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monopoly may be created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sectors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 public utility sector, including postal service, telegraph, telephone services, radio and TV services, generation and distribution of electricity, rail ways, airlines etc… are public monopolies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0604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AAEB-78B5-4F92-B9BE-50826272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400800"/>
          </a:xfrm>
        </p:spPr>
        <p:txBody>
          <a:bodyPr/>
          <a:lstStyle/>
          <a:p>
            <a:pPr marL="82296" indent="0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Control over key raw materials: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certain scarce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raw materials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essential for the production of certain other goods. 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Efficiency: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primary and technical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growth of monopolies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economies of scale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efficient plant (probably large size firm,) which produces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minimum 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eliminate the competitors by curbing down its price for a short period and can acquire monopoly power. </a:t>
            </a:r>
          </a:p>
          <a:p>
            <a:pPr marL="82296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7866888" cy="6477000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Patent rights: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 rights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granted by the government to a firm to produce commodity of specified quality and character.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to use specified rights to produce the specified commodity or to use the specified technique of production.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monopolies are called to patent monopolies. </a:t>
            </a:r>
          </a:p>
        </p:txBody>
      </p:sp>
    </p:spTree>
    <p:extLst>
      <p:ext uri="{BB962C8B-B14F-4D97-AF65-F5344CB8AC3E}">
        <p14:creationId xmlns:p14="http://schemas.microsoft.com/office/powerpoint/2010/main" val="80524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477000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Monopolistically competitive market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market in which there are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firms selling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 (mixture)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element arises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existence of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firms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barrier to entry or exit.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 element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products.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Clothes, Shoes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market is characterized by: </a:t>
            </a:r>
          </a:p>
        </p:txBody>
      </p:sp>
    </p:spTree>
    <p:extLst>
      <p:ext uri="{BB962C8B-B14F-4D97-AF65-F5344CB8AC3E}">
        <p14:creationId xmlns:p14="http://schemas.microsoft.com/office/powerpoint/2010/main" val="1043124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"/>
            <a:ext cx="7866888" cy="6477000"/>
          </a:xfrm>
        </p:spPr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Differentiated product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produced and supplied by many sellers in the market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similar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 in the eyes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buyers.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the same 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could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style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others. </a:t>
            </a:r>
          </a:p>
          <a:p>
            <a:pPr marL="82296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Many sellers and buyers: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sellers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product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their number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as large as that of the perfectly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market. </a:t>
            </a:r>
          </a:p>
          <a:p>
            <a:pPr marL="82296" indent="0" algn="just">
              <a:buNone/>
            </a:pP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entry and exit</a:t>
            </a:r>
            <a:r>
              <a:rPr lang="en-US" sz="2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barrier on new firms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willing and able to produce and supply the product in the market. </a:t>
            </a:r>
          </a:p>
        </p:txBody>
      </p:sp>
    </p:spTree>
    <p:extLst>
      <p:ext uri="{BB962C8B-B14F-4D97-AF65-F5344CB8AC3E}">
        <p14:creationId xmlns:p14="http://schemas.microsoft.com/office/powerpoint/2010/main" val="80687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CA5D-3059-4804-A5FD-5E4DC778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477000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Existence of non-price competition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rivals take the form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non-price competition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product quality, advertisement, brand name, service to customers, etc.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 firm spends money in advertisement to reach the consumers about the relatively unique character of its product and thereby get new buyers and develop brand loyalty.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Many retail trade activities such as clothing, shoes, soap, </a:t>
            </a:r>
            <a:r>
              <a:rPr lang="en-US" sz="2400" dirty="0" err="1"/>
              <a:t>etc</a:t>
            </a:r>
            <a:r>
              <a:rPr lang="en-US" sz="2400" dirty="0"/>
              <a:t> are in this type of market structure. </a:t>
            </a:r>
          </a:p>
        </p:txBody>
      </p:sp>
    </p:spTree>
    <p:extLst>
      <p:ext uri="{BB962C8B-B14F-4D97-AF65-F5344CB8AC3E}">
        <p14:creationId xmlns:p14="http://schemas.microsoft.com/office/powerpoint/2010/main" val="228764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"/>
            <a:ext cx="7790688" cy="6477000"/>
          </a:xfrm>
        </p:spPr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Oligopoly market </a:t>
            </a:r>
          </a:p>
          <a:p>
            <a:pPr marL="82296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Few dominant firms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firms is small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that each firm recognizes the actions of other firms, implying that firms are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interdependent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2296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Entry barrier: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considerable obstacles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hinder a new firm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producing and supplying the product.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barriers may include economies of scale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legal, control of strategic inputs, etc. </a:t>
            </a:r>
          </a:p>
          <a:p>
            <a:pPr marL="82296" indent="0" algn="just">
              <a:buNone/>
            </a:pPr>
            <a:r>
              <a:rPr lang="en-US" sz="2400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Products may be homogenous or differentiated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product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oligopoly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product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differentiated oligopoly. 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type of oligopoly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there are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two firms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market is known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duopoly.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Steel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Automobiles </a:t>
            </a:r>
          </a:p>
        </p:txBody>
      </p:sp>
    </p:spTree>
    <p:extLst>
      <p:ext uri="{BB962C8B-B14F-4D97-AF65-F5344CB8AC3E}">
        <p14:creationId xmlns:p14="http://schemas.microsoft.com/office/powerpoint/2010/main" val="402589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0"/>
            <a:ext cx="7790688" cy="685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5.2.1 Assumptions of perfectly competitive market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Large number of sellers and buyers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Homogeneous product (Example: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agricultural products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2296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Perfect mobility of factors of production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factors of production are free to move from one firm to another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Raw materials are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not monopolized.</a:t>
            </a:r>
          </a:p>
          <a:p>
            <a:pPr marL="82296" lvl="0" indent="0" algn="just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4. Free entry and exit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new firm has freedom to produce and supply a product.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Firm is a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price taker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(price is determined by other entities).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6324600"/>
          </a:xfrm>
        </p:spPr>
        <p:txBody>
          <a:bodyPr>
            <a:normAutofit/>
          </a:bodyPr>
          <a:lstStyle/>
          <a:p>
            <a:pPr marL="82296" lvl="0" indent="0" algn="just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5. Perfect knowledge about market conditions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Every buyer and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seller has full information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regarding the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Quality, prices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other characteristics of the product.</a:t>
            </a:r>
          </a:p>
          <a:p>
            <a:pPr marL="82296" lvl="0" indent="0" algn="just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6. No government interference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there is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intervention by the government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it is intended to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 the market imperfection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9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866888" cy="67056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24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5.2.2 Short run equilibrium of the firm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objective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a firm is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profit maximization. 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the firm has to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incur a loss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it aims to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minimize the loss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Profit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the d/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TC. 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24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Total Revenue (TR) 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total amount of money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firm receives from a given 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quantity of its product sold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 = P * Q,  where P = price of the product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 = quantity of the product sold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5163-C68C-482D-9B65-349E1575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4008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Average Revenue (AR)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the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per unit of item sold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AR = TR/Q = 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firm‘s demand curve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also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average revenue curve.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Marginal Revenue (MR)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the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additional amount of money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revenue the firm receives by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selling one more unit of the product.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MR =P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a perfectly competitive market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a firm’s  AR = MR = P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C7D92-990F-0DCA-D94E-BDA83575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886200"/>
            <a:ext cx="2133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4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7866888" cy="6705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purely competitive firm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price taker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will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maximize its economic profit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adjusting its output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it can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adjust its output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only through changes in the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amount of variable resources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ways to determine the level of output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which a competitive firm will realize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maximum profit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minimum loss. </a:t>
            </a:r>
          </a:p>
          <a:p>
            <a:pPr marL="539496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Comparing TR with TC.</a:t>
            </a:r>
          </a:p>
          <a:p>
            <a:pPr marL="539496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Comparing MR with MC.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19"/>
            <a:ext cx="7866888" cy="6659881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Total Approach (TR-TC approach)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firm maximizes total profits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short run when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(positive) difference between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 and TC is greatest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2296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2590800"/>
            <a:ext cx="5181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19"/>
            <a:ext cx="7866888" cy="6583681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Marginal Approach (MR-MC) 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short run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firm will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profit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loss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producing the output at which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= MC.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two conditions must met: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= MC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MC is greater than slope of MR;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rising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(that is, slope of MC is greater than zero). </a:t>
            </a:r>
          </a:p>
        </p:txBody>
      </p:sp>
    </p:spTree>
    <p:extLst>
      <p:ext uri="{BB962C8B-B14F-4D97-AF65-F5344CB8AC3E}">
        <p14:creationId xmlns:p14="http://schemas.microsoft.com/office/powerpoint/2010/main" val="125855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1565</TotalTime>
  <Words>1612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Gill Sans MT</vt:lpstr>
      <vt:lpstr>Times New Roman</vt:lpstr>
      <vt:lpstr>Verdana</vt:lpstr>
      <vt:lpstr>Wingdings</vt:lpstr>
      <vt:lpstr>Wingdings 2</vt:lpstr>
      <vt:lpstr>Solstice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Theory of Production and Cost</dc:title>
  <dc:creator>Alamayyoo</dc:creator>
  <cp:lastModifiedBy>Admin</cp:lastModifiedBy>
  <cp:revision>297</cp:revision>
  <dcterms:created xsi:type="dcterms:W3CDTF">2019-12-15T18:07:21Z</dcterms:created>
  <dcterms:modified xsi:type="dcterms:W3CDTF">2023-03-08T03:37:39Z</dcterms:modified>
</cp:coreProperties>
</file>