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8" r:id="rId2"/>
    <p:sldId id="260" r:id="rId3"/>
    <p:sldId id="288" r:id="rId4"/>
    <p:sldId id="261" r:id="rId5"/>
    <p:sldId id="262" r:id="rId6"/>
    <p:sldId id="287"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89" r:id="rId23"/>
    <p:sldId id="279" r:id="rId24"/>
    <p:sldId id="280" r:id="rId25"/>
    <p:sldId id="281" r:id="rId26"/>
    <p:sldId id="282" r:id="rId27"/>
    <p:sldId id="283" r:id="rId28"/>
    <p:sldId id="284" r:id="rId29"/>
    <p:sldId id="259" r:id="rId30"/>
  </p:sldIdLst>
  <p:sldSz cx="9144000" cy="6858000" type="screen4x3"/>
  <p:notesSz cx="9866313" cy="67357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164" y="-83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336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88628" y="0"/>
            <a:ext cx="4275402" cy="336788"/>
          </a:xfrm>
          <a:prstGeom prst="rect">
            <a:avLst/>
          </a:prstGeom>
        </p:spPr>
        <p:txBody>
          <a:bodyPr vert="horz" lIns="91440" tIns="45720" rIns="91440" bIns="45720" rtlCol="0"/>
          <a:lstStyle>
            <a:lvl1pPr algn="r">
              <a:defRPr sz="1200"/>
            </a:lvl1pPr>
          </a:lstStyle>
          <a:p>
            <a:fld id="{28D9AC98-CBD6-43A4-B039-C506962F7F71}" type="datetimeFigureOut">
              <a:rPr lang="en-US" smtClean="0"/>
              <a:t>3/31/2006</a:t>
            </a:fld>
            <a:endParaRPr lang="en-US"/>
          </a:p>
        </p:txBody>
      </p:sp>
      <p:sp>
        <p:nvSpPr>
          <p:cNvPr id="4" name="Footer Placeholder 3"/>
          <p:cNvSpPr>
            <a:spLocks noGrp="1"/>
          </p:cNvSpPr>
          <p:nvPr>
            <p:ph type="ftr" sz="quarter" idx="2"/>
          </p:nvPr>
        </p:nvSpPr>
        <p:spPr>
          <a:xfrm>
            <a:off x="0" y="6397806"/>
            <a:ext cx="4275402" cy="3367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88628" y="6397806"/>
            <a:ext cx="4275402" cy="336788"/>
          </a:xfrm>
          <a:prstGeom prst="rect">
            <a:avLst/>
          </a:prstGeom>
        </p:spPr>
        <p:txBody>
          <a:bodyPr vert="horz" lIns="91440" tIns="45720" rIns="91440" bIns="45720" rtlCol="0" anchor="b"/>
          <a:lstStyle>
            <a:lvl1pPr algn="r">
              <a:defRPr sz="1200"/>
            </a:lvl1pPr>
          </a:lstStyle>
          <a:p>
            <a:fld id="{0CA0D424-C0BB-4B8B-ABAD-29A0B48FB69F}"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4A47E3-978F-4888-AB7E-58E69E9B8474}" type="datetimeFigureOut">
              <a:rPr lang="en-US" smtClean="0"/>
              <a:pPr/>
              <a:t>3/31/2006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93B2-0721-4B3F-8FC8-722BDED50D16}" type="slidenum">
              <a:rPr lang="en-US" smtClean="0"/>
              <a:pPr/>
              <a:t>‹#›</a:t>
            </a:fld>
            <a:endParaRPr lang="en-US"/>
          </a:p>
        </p:txBody>
      </p:sp>
    </p:spTree>
    <p:extLst>
      <p:ext uri="{BB962C8B-B14F-4D97-AF65-F5344CB8AC3E}">
        <p14:creationId xmlns:p14="http://schemas.microsoft.com/office/powerpoint/2010/main" xmlns="" val="59594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A47E3-978F-4888-AB7E-58E69E9B8474}" type="datetimeFigureOut">
              <a:rPr lang="en-US" smtClean="0"/>
              <a:pPr/>
              <a:t>3/31/2006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93B2-0721-4B3F-8FC8-722BDED50D16}" type="slidenum">
              <a:rPr lang="en-US" smtClean="0"/>
              <a:pPr/>
              <a:t>‹#›</a:t>
            </a:fld>
            <a:endParaRPr lang="en-US"/>
          </a:p>
        </p:txBody>
      </p:sp>
    </p:spTree>
    <p:extLst>
      <p:ext uri="{BB962C8B-B14F-4D97-AF65-F5344CB8AC3E}">
        <p14:creationId xmlns:p14="http://schemas.microsoft.com/office/powerpoint/2010/main" xmlns="" val="221380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A47E3-978F-4888-AB7E-58E69E9B8474}" type="datetimeFigureOut">
              <a:rPr lang="en-US" smtClean="0"/>
              <a:pPr/>
              <a:t>3/31/2006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93B2-0721-4B3F-8FC8-722BDED50D16}" type="slidenum">
              <a:rPr lang="en-US" smtClean="0"/>
              <a:pPr/>
              <a:t>‹#›</a:t>
            </a:fld>
            <a:endParaRPr lang="en-US"/>
          </a:p>
        </p:txBody>
      </p:sp>
    </p:spTree>
    <p:extLst>
      <p:ext uri="{BB962C8B-B14F-4D97-AF65-F5344CB8AC3E}">
        <p14:creationId xmlns:p14="http://schemas.microsoft.com/office/powerpoint/2010/main" xmlns="" val="293075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4A47E3-978F-4888-AB7E-58E69E9B8474}" type="datetimeFigureOut">
              <a:rPr lang="en-US" smtClean="0"/>
              <a:pPr/>
              <a:t>3/31/2006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93B2-0721-4B3F-8FC8-722BDED50D16}" type="slidenum">
              <a:rPr lang="en-US" smtClean="0"/>
              <a:pPr/>
              <a:t>‹#›</a:t>
            </a:fld>
            <a:endParaRPr lang="en-US"/>
          </a:p>
        </p:txBody>
      </p:sp>
    </p:spTree>
    <p:extLst>
      <p:ext uri="{BB962C8B-B14F-4D97-AF65-F5344CB8AC3E}">
        <p14:creationId xmlns:p14="http://schemas.microsoft.com/office/powerpoint/2010/main" xmlns="" val="3836931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4A47E3-978F-4888-AB7E-58E69E9B8474}" type="datetimeFigureOut">
              <a:rPr lang="en-US" smtClean="0"/>
              <a:pPr/>
              <a:t>3/31/2006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793B2-0721-4B3F-8FC8-722BDED50D16}" type="slidenum">
              <a:rPr lang="en-US" smtClean="0"/>
              <a:pPr/>
              <a:t>‹#›</a:t>
            </a:fld>
            <a:endParaRPr lang="en-US"/>
          </a:p>
        </p:txBody>
      </p:sp>
    </p:spTree>
    <p:extLst>
      <p:ext uri="{BB962C8B-B14F-4D97-AF65-F5344CB8AC3E}">
        <p14:creationId xmlns:p14="http://schemas.microsoft.com/office/powerpoint/2010/main" xmlns="" val="4274099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4A47E3-978F-4888-AB7E-58E69E9B8474}" type="datetimeFigureOut">
              <a:rPr lang="en-US" smtClean="0"/>
              <a:pPr/>
              <a:t>3/31/2006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793B2-0721-4B3F-8FC8-722BDED50D16}" type="slidenum">
              <a:rPr lang="en-US" smtClean="0"/>
              <a:pPr/>
              <a:t>‹#›</a:t>
            </a:fld>
            <a:endParaRPr lang="en-US"/>
          </a:p>
        </p:txBody>
      </p:sp>
    </p:spTree>
    <p:extLst>
      <p:ext uri="{BB962C8B-B14F-4D97-AF65-F5344CB8AC3E}">
        <p14:creationId xmlns:p14="http://schemas.microsoft.com/office/powerpoint/2010/main" xmlns="" val="18447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4A47E3-978F-4888-AB7E-58E69E9B8474}" type="datetimeFigureOut">
              <a:rPr lang="en-US" smtClean="0"/>
              <a:pPr/>
              <a:t>3/31/2006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793B2-0721-4B3F-8FC8-722BDED50D16}" type="slidenum">
              <a:rPr lang="en-US" smtClean="0"/>
              <a:pPr/>
              <a:t>‹#›</a:t>
            </a:fld>
            <a:endParaRPr lang="en-US"/>
          </a:p>
        </p:txBody>
      </p:sp>
    </p:spTree>
    <p:extLst>
      <p:ext uri="{BB962C8B-B14F-4D97-AF65-F5344CB8AC3E}">
        <p14:creationId xmlns:p14="http://schemas.microsoft.com/office/powerpoint/2010/main" xmlns="" val="62713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4A47E3-978F-4888-AB7E-58E69E9B8474}" type="datetimeFigureOut">
              <a:rPr lang="en-US" smtClean="0"/>
              <a:pPr/>
              <a:t>3/31/2006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793B2-0721-4B3F-8FC8-722BDED50D16}" type="slidenum">
              <a:rPr lang="en-US" smtClean="0"/>
              <a:pPr/>
              <a:t>‹#›</a:t>
            </a:fld>
            <a:endParaRPr lang="en-US"/>
          </a:p>
        </p:txBody>
      </p:sp>
    </p:spTree>
    <p:extLst>
      <p:ext uri="{BB962C8B-B14F-4D97-AF65-F5344CB8AC3E}">
        <p14:creationId xmlns:p14="http://schemas.microsoft.com/office/powerpoint/2010/main" xmlns="" val="228769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A47E3-978F-4888-AB7E-58E69E9B8474}" type="datetimeFigureOut">
              <a:rPr lang="en-US" smtClean="0"/>
              <a:pPr/>
              <a:t>3/31/2006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793B2-0721-4B3F-8FC8-722BDED50D16}" type="slidenum">
              <a:rPr lang="en-US" smtClean="0"/>
              <a:pPr/>
              <a:t>‹#›</a:t>
            </a:fld>
            <a:endParaRPr lang="en-US"/>
          </a:p>
        </p:txBody>
      </p:sp>
    </p:spTree>
    <p:extLst>
      <p:ext uri="{BB962C8B-B14F-4D97-AF65-F5344CB8AC3E}">
        <p14:creationId xmlns:p14="http://schemas.microsoft.com/office/powerpoint/2010/main" xmlns="" val="359550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4A47E3-978F-4888-AB7E-58E69E9B8474}" type="datetimeFigureOut">
              <a:rPr lang="en-US" smtClean="0"/>
              <a:pPr/>
              <a:t>3/31/2006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793B2-0721-4B3F-8FC8-722BDED50D16}" type="slidenum">
              <a:rPr lang="en-US" smtClean="0"/>
              <a:pPr/>
              <a:t>‹#›</a:t>
            </a:fld>
            <a:endParaRPr lang="en-US"/>
          </a:p>
        </p:txBody>
      </p:sp>
    </p:spTree>
    <p:extLst>
      <p:ext uri="{BB962C8B-B14F-4D97-AF65-F5344CB8AC3E}">
        <p14:creationId xmlns:p14="http://schemas.microsoft.com/office/powerpoint/2010/main" xmlns="" val="264009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4A47E3-978F-4888-AB7E-58E69E9B8474}" type="datetimeFigureOut">
              <a:rPr lang="en-US" smtClean="0"/>
              <a:pPr/>
              <a:t>3/31/2006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793B2-0721-4B3F-8FC8-722BDED50D16}" type="slidenum">
              <a:rPr lang="en-US" smtClean="0"/>
              <a:pPr/>
              <a:t>‹#›</a:t>
            </a:fld>
            <a:endParaRPr lang="en-US"/>
          </a:p>
        </p:txBody>
      </p:sp>
    </p:spTree>
    <p:extLst>
      <p:ext uri="{BB962C8B-B14F-4D97-AF65-F5344CB8AC3E}">
        <p14:creationId xmlns:p14="http://schemas.microsoft.com/office/powerpoint/2010/main" xmlns="" val="371553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A47E3-978F-4888-AB7E-58E69E9B8474}" type="datetimeFigureOut">
              <a:rPr lang="en-US" smtClean="0"/>
              <a:pPr/>
              <a:t>3/31/2006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793B2-0721-4B3F-8FC8-722BDED50D16}" type="slidenum">
              <a:rPr lang="en-US" smtClean="0"/>
              <a:pPr/>
              <a:t>‹#›</a:t>
            </a:fld>
            <a:endParaRPr lang="en-US"/>
          </a:p>
        </p:txBody>
      </p:sp>
    </p:spTree>
    <p:extLst>
      <p:ext uri="{BB962C8B-B14F-4D97-AF65-F5344CB8AC3E}">
        <p14:creationId xmlns:p14="http://schemas.microsoft.com/office/powerpoint/2010/main" xmlns="" val="2900519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76200"/>
            <a:ext cx="8229600" cy="1143000"/>
          </a:xfrm>
        </p:spPr>
        <p:txBody>
          <a:bodyPr>
            <a:normAutofit fontScale="90000"/>
          </a:bodyPr>
          <a:lstStyle/>
          <a:p>
            <a:r>
              <a:rPr lang="en-US" sz="4800" b="1" dirty="0" smtClean="0">
                <a:effectLst>
                  <a:outerShdw blurRad="38100" dist="38100" dir="2700000" algn="tl">
                    <a:srgbClr val="000000">
                      <a:alpha val="43137"/>
                    </a:srgbClr>
                  </a:outerShdw>
                </a:effectLst>
              </a:rPr>
              <a:t/>
            </a:r>
            <a:br>
              <a:rPr lang="en-US" sz="4800" b="1" dirty="0" smtClean="0">
                <a:effectLst>
                  <a:outerShdw blurRad="38100" dist="38100" dir="2700000" algn="tl">
                    <a:srgbClr val="000000">
                      <a:alpha val="43137"/>
                    </a:srgbClr>
                  </a:outerShdw>
                </a:effectLst>
              </a:rPr>
            </a:br>
            <a:r>
              <a:rPr lang="en-US" sz="3100" b="1" dirty="0" smtClean="0">
                <a:effectLst>
                  <a:outerShdw blurRad="38100" dist="38100" dir="2700000" algn="tl">
                    <a:srgbClr val="000000">
                      <a:alpha val="43137"/>
                    </a:srgbClr>
                  </a:outerShdw>
                </a:effectLst>
              </a:rPr>
              <a:t>Chapter 4: Drainage Systems and Water Resource of Ethiopia and the Horn</a:t>
            </a:r>
            <a:r>
              <a:rPr lang="en-US" sz="4800" b="1" dirty="0" smtClean="0">
                <a:effectLst>
                  <a:outerShdw blurRad="38100" dist="38100" dir="2700000" algn="tl">
                    <a:srgbClr val="000000">
                      <a:alpha val="43137"/>
                    </a:srgbClr>
                  </a:outerShdw>
                </a:effectLst>
              </a:rPr>
              <a:t/>
            </a:r>
            <a:br>
              <a:rPr lang="en-US" sz="4800" b="1" dirty="0" smtClean="0">
                <a:effectLst>
                  <a:outerShdw blurRad="38100" dist="38100" dir="2700000" algn="tl">
                    <a:srgbClr val="000000">
                      <a:alpha val="43137"/>
                    </a:srgbClr>
                  </a:outerShdw>
                </a:effectLst>
              </a:rPr>
            </a:br>
            <a:endParaRPr lang="en-US" sz="4800" b="1" dirty="0" smtClean="0">
              <a:effectLst>
                <a:outerShdw blurRad="38100" dist="38100" dir="2700000" algn="tl">
                  <a:srgbClr val="000000">
                    <a:alpha val="43137"/>
                  </a:srgbClr>
                </a:outerShdw>
              </a:effectLst>
            </a:endParaRPr>
          </a:p>
        </p:txBody>
      </p:sp>
      <p:sp>
        <p:nvSpPr>
          <p:cNvPr id="5123" name="Content Placeholder 2"/>
          <p:cNvSpPr>
            <a:spLocks noGrp="1"/>
          </p:cNvSpPr>
          <p:nvPr>
            <p:ph idx="1"/>
          </p:nvPr>
        </p:nvSpPr>
        <p:spPr>
          <a:xfrm>
            <a:off x="304800" y="1143000"/>
            <a:ext cx="8458200" cy="5562600"/>
          </a:xfrm>
        </p:spPr>
        <p:txBody>
          <a:bodyPr>
            <a:normAutofit/>
          </a:bodyPr>
          <a:lstStyle/>
          <a:p>
            <a:r>
              <a:rPr lang="en-US" sz="3600" dirty="0" smtClean="0"/>
              <a:t>Drainage </a:t>
            </a:r>
            <a:r>
              <a:rPr lang="en-US" sz="3600" dirty="0"/>
              <a:t>Systems and Water </a:t>
            </a:r>
            <a:r>
              <a:rPr lang="en-US" sz="3600" dirty="0" smtClean="0"/>
              <a:t>Resource of Ethiopia and the Horn</a:t>
            </a:r>
          </a:p>
          <a:p>
            <a:pPr lvl="1"/>
            <a:r>
              <a:rPr lang="en-US" dirty="0" smtClean="0"/>
              <a:t>Introduction</a:t>
            </a:r>
            <a:endParaRPr lang="en-US" dirty="0"/>
          </a:p>
          <a:p>
            <a:pPr lvl="1"/>
            <a:r>
              <a:rPr lang="en-US" dirty="0" smtClean="0"/>
              <a:t>Major </a:t>
            </a:r>
            <a:r>
              <a:rPr lang="en-US" dirty="0"/>
              <a:t>Drainage System of Ethiopia</a:t>
            </a:r>
          </a:p>
          <a:p>
            <a:pPr lvl="1"/>
            <a:r>
              <a:rPr lang="en-US" dirty="0" smtClean="0"/>
              <a:t>Water </a:t>
            </a:r>
            <a:r>
              <a:rPr lang="en-US" dirty="0"/>
              <a:t>Resources: Rivers, Lakes and Sub-Surface Water</a:t>
            </a:r>
          </a:p>
          <a:p>
            <a:pPr lvl="2"/>
            <a:r>
              <a:rPr lang="en-US" dirty="0" smtClean="0"/>
              <a:t>The </a:t>
            </a:r>
            <a:r>
              <a:rPr lang="en-US" dirty="0"/>
              <a:t>Ethiopian Rivers</a:t>
            </a:r>
          </a:p>
          <a:p>
            <a:pPr lvl="2"/>
            <a:r>
              <a:rPr lang="en-US" dirty="0" smtClean="0"/>
              <a:t>The </a:t>
            </a:r>
            <a:r>
              <a:rPr lang="en-US" dirty="0"/>
              <a:t>Ethiopian Lakes</a:t>
            </a:r>
          </a:p>
          <a:p>
            <a:pPr lvl="2"/>
            <a:r>
              <a:rPr lang="en-US" dirty="0" smtClean="0"/>
              <a:t>Subsurface </a:t>
            </a:r>
            <a:r>
              <a:rPr lang="en-US" dirty="0"/>
              <a:t>(Ground) Water Resource of Ethiopia</a:t>
            </a:r>
          </a:p>
          <a:p>
            <a:pPr lvl="1"/>
            <a:r>
              <a:rPr lang="en-US" dirty="0" smtClean="0"/>
              <a:t>Water </a:t>
            </a:r>
            <a:r>
              <a:rPr lang="en-US" dirty="0"/>
              <a:t>Resources Potentials and Development in Ethiopia</a:t>
            </a:r>
          </a:p>
        </p:txBody>
      </p:sp>
    </p:spTree>
    <p:extLst>
      <p:ext uri="{BB962C8B-B14F-4D97-AF65-F5344CB8AC3E}">
        <p14:creationId xmlns:p14="http://schemas.microsoft.com/office/powerpoint/2010/main" xmlns="" val="723441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b="1" dirty="0" err="1"/>
              <a:t>Baro-Akobo</a:t>
            </a:r>
            <a:r>
              <a:rPr lang="en-US" b="1" dirty="0"/>
              <a:t> and </a:t>
            </a:r>
            <a:r>
              <a:rPr lang="en-US" b="1" dirty="0" err="1"/>
              <a:t>Ghibe</a:t>
            </a:r>
            <a:r>
              <a:rPr lang="en-US" b="1" dirty="0"/>
              <a:t>/</a:t>
            </a:r>
            <a:r>
              <a:rPr lang="en-US" b="1" dirty="0" err="1"/>
              <a:t>Omo</a:t>
            </a:r>
            <a:r>
              <a:rPr lang="en-US" b="1" dirty="0"/>
              <a:t> rivers </a:t>
            </a:r>
            <a:endParaRPr lang="en-US" dirty="0"/>
          </a:p>
        </p:txBody>
      </p:sp>
      <p:sp>
        <p:nvSpPr>
          <p:cNvPr id="3" name="Content Placeholder 2"/>
          <p:cNvSpPr>
            <a:spLocks noGrp="1"/>
          </p:cNvSpPr>
          <p:nvPr>
            <p:ph idx="1"/>
          </p:nvPr>
        </p:nvSpPr>
        <p:spPr>
          <a:xfrm>
            <a:off x="76200" y="838200"/>
            <a:ext cx="8915400" cy="5943600"/>
          </a:xfrm>
        </p:spPr>
        <p:txBody>
          <a:bodyPr>
            <a:normAutofit fontScale="77500" lnSpcReduction="20000"/>
          </a:bodyPr>
          <a:lstStyle/>
          <a:p>
            <a:r>
              <a:rPr lang="en-US" dirty="0" smtClean="0"/>
              <a:t>The </a:t>
            </a:r>
            <a:r>
              <a:rPr lang="en-US" dirty="0" err="1"/>
              <a:t>Baro-Akobo</a:t>
            </a:r>
            <a:r>
              <a:rPr lang="en-US" dirty="0"/>
              <a:t> and </a:t>
            </a:r>
            <a:r>
              <a:rPr lang="en-US" dirty="0" err="1" smtClean="0"/>
              <a:t>Ghibe</a:t>
            </a:r>
            <a:r>
              <a:rPr lang="en-US" dirty="0" smtClean="0"/>
              <a:t>/</a:t>
            </a:r>
            <a:r>
              <a:rPr lang="en-US" dirty="0" err="1" smtClean="0"/>
              <a:t>Omo</a:t>
            </a:r>
            <a:r>
              <a:rPr lang="en-US" dirty="0" smtClean="0"/>
              <a:t> </a:t>
            </a:r>
            <a:r>
              <a:rPr lang="en-US" dirty="0"/>
              <a:t>rivers drain </a:t>
            </a:r>
            <a:r>
              <a:rPr lang="en-US" b="1" dirty="0">
                <a:effectLst>
                  <a:outerShdw blurRad="38100" dist="38100" dir="2700000" algn="tl">
                    <a:srgbClr val="000000">
                      <a:alpha val="43137"/>
                    </a:srgbClr>
                  </a:outerShdw>
                </a:effectLst>
              </a:rPr>
              <a:t>the wettest highlands</a:t>
            </a:r>
            <a:r>
              <a:rPr lang="en-US" dirty="0"/>
              <a:t> in the south and southwestern Ethiopia. </a:t>
            </a:r>
          </a:p>
          <a:p>
            <a:r>
              <a:rPr lang="en-US" dirty="0" err="1"/>
              <a:t>Baro-Akobo</a:t>
            </a:r>
            <a:r>
              <a:rPr lang="en-US" dirty="0"/>
              <a:t> carry </a:t>
            </a:r>
            <a:r>
              <a:rPr lang="en-US" b="1" dirty="0">
                <a:effectLst>
                  <a:outerShdw blurRad="38100" dist="38100" dir="2700000" algn="tl">
                    <a:srgbClr val="000000">
                      <a:alpha val="43137"/>
                    </a:srgbClr>
                  </a:outerShdw>
                </a:effectLst>
              </a:rPr>
              <a:t>17 percent </a:t>
            </a:r>
            <a:r>
              <a:rPr lang="en-US" dirty="0"/>
              <a:t>and </a:t>
            </a:r>
            <a:r>
              <a:rPr lang="en-US" dirty="0" err="1"/>
              <a:t>Ghibe</a:t>
            </a:r>
            <a:r>
              <a:rPr lang="en-US" dirty="0"/>
              <a:t>/</a:t>
            </a:r>
            <a:r>
              <a:rPr lang="en-US" dirty="0" err="1"/>
              <a:t>Omo</a:t>
            </a:r>
            <a:r>
              <a:rPr lang="en-US" dirty="0"/>
              <a:t> </a:t>
            </a:r>
            <a:r>
              <a:rPr lang="en-US" b="1" dirty="0">
                <a:effectLst>
                  <a:outerShdw blurRad="38100" dist="38100" dir="2700000" algn="tl">
                    <a:srgbClr val="000000">
                      <a:alpha val="43137"/>
                    </a:srgbClr>
                  </a:outerShdw>
                </a:effectLst>
              </a:rPr>
              <a:t>6 percent </a:t>
            </a:r>
            <a:r>
              <a:rPr lang="en-US" dirty="0"/>
              <a:t>of the annual water </a:t>
            </a:r>
            <a:r>
              <a:rPr lang="en-US" dirty="0" smtClean="0"/>
              <a:t>flow. </a:t>
            </a:r>
            <a:endParaRPr lang="en-US" dirty="0"/>
          </a:p>
          <a:p>
            <a:r>
              <a:rPr lang="en-US" dirty="0"/>
              <a:t>The </a:t>
            </a:r>
            <a:r>
              <a:rPr lang="en-US" dirty="0" err="1" smtClean="0"/>
              <a:t>Ghibe</a:t>
            </a:r>
            <a:r>
              <a:rPr lang="en-US" dirty="0" smtClean="0"/>
              <a:t>/</a:t>
            </a:r>
            <a:r>
              <a:rPr lang="en-US" dirty="0" err="1" smtClean="0"/>
              <a:t>Omo</a:t>
            </a:r>
            <a:r>
              <a:rPr lang="en-US" dirty="0" smtClean="0"/>
              <a:t> </a:t>
            </a:r>
            <a:r>
              <a:rPr lang="en-US" dirty="0"/>
              <a:t>river basin drains an area of </a:t>
            </a:r>
            <a:r>
              <a:rPr lang="en-US" b="1" dirty="0">
                <a:effectLst>
                  <a:outerShdw blurRad="38100" dist="38100" dir="2700000" algn="tl">
                    <a:srgbClr val="000000">
                      <a:alpha val="43137"/>
                    </a:srgbClr>
                  </a:outerShdw>
                </a:effectLst>
              </a:rPr>
              <a:t>79,000 km2 </a:t>
            </a:r>
            <a:r>
              <a:rPr lang="en-US" dirty="0"/>
              <a:t>with an estimated mean annual flow of </a:t>
            </a:r>
            <a:r>
              <a:rPr lang="en-US" b="1" dirty="0">
                <a:effectLst>
                  <a:outerShdw blurRad="38100" dist="38100" dir="2700000" algn="tl">
                    <a:srgbClr val="000000">
                      <a:alpha val="43137"/>
                    </a:srgbClr>
                  </a:outerShdw>
                </a:effectLst>
              </a:rPr>
              <a:t>16.6</a:t>
            </a:r>
            <a:r>
              <a:rPr lang="en-US" dirty="0"/>
              <a:t> BMC. </a:t>
            </a:r>
          </a:p>
          <a:p>
            <a:r>
              <a:rPr lang="en-US" dirty="0"/>
              <a:t>In the lower course, the </a:t>
            </a:r>
            <a:r>
              <a:rPr lang="en-US" dirty="0" err="1"/>
              <a:t>Baro</a:t>
            </a:r>
            <a:r>
              <a:rPr lang="en-US" dirty="0"/>
              <a:t> River flows across an extensive marshy land. </a:t>
            </a:r>
            <a:endParaRPr lang="en-US" dirty="0" smtClean="0"/>
          </a:p>
          <a:p>
            <a:r>
              <a:rPr lang="en-US" dirty="0" err="1" smtClean="0"/>
              <a:t>Baro</a:t>
            </a:r>
            <a:r>
              <a:rPr lang="en-US" dirty="0" smtClean="0"/>
              <a:t> </a:t>
            </a:r>
            <a:r>
              <a:rPr lang="en-US" dirty="0" err="1"/>
              <a:t>Akobo</a:t>
            </a:r>
            <a:r>
              <a:rPr lang="en-US" dirty="0"/>
              <a:t> river basin has an area of </a:t>
            </a:r>
            <a:r>
              <a:rPr lang="en-US" b="1" dirty="0">
                <a:effectLst>
                  <a:outerShdw blurRad="38100" dist="38100" dir="2700000" algn="tl">
                    <a:srgbClr val="000000">
                      <a:alpha val="43137"/>
                    </a:srgbClr>
                  </a:outerShdw>
                </a:effectLst>
              </a:rPr>
              <a:t>75,912 km2</a:t>
            </a:r>
            <a:r>
              <a:rPr lang="en-US" dirty="0"/>
              <a:t>, covering parts of the </a:t>
            </a:r>
            <a:r>
              <a:rPr lang="en-US" dirty="0" err="1"/>
              <a:t>Benishangul-Gumuz</a:t>
            </a:r>
            <a:r>
              <a:rPr lang="en-US" dirty="0"/>
              <a:t>, </a:t>
            </a:r>
            <a:r>
              <a:rPr lang="en-US" dirty="0" err="1"/>
              <a:t>Gambella</a:t>
            </a:r>
            <a:r>
              <a:rPr lang="en-US" dirty="0"/>
              <a:t>, </a:t>
            </a:r>
            <a:r>
              <a:rPr lang="en-US" dirty="0" err="1"/>
              <a:t>Oromia</a:t>
            </a:r>
            <a:r>
              <a:rPr lang="en-US" dirty="0"/>
              <a:t>, and SNNPR. </a:t>
            </a:r>
          </a:p>
          <a:p>
            <a:r>
              <a:rPr lang="en-US" dirty="0"/>
              <a:t>The total mean annual flow from the river basin is estimated to be </a:t>
            </a:r>
            <a:r>
              <a:rPr lang="en-US" b="1" dirty="0">
                <a:effectLst>
                  <a:outerShdw blurRad="38100" dist="38100" dir="2700000" algn="tl">
                    <a:srgbClr val="000000">
                      <a:alpha val="43137"/>
                    </a:srgbClr>
                  </a:outerShdw>
                </a:effectLst>
              </a:rPr>
              <a:t>23.6</a:t>
            </a:r>
            <a:r>
              <a:rPr lang="en-US" dirty="0"/>
              <a:t> BMC. </a:t>
            </a:r>
          </a:p>
          <a:p>
            <a:r>
              <a:rPr lang="en-US" dirty="0"/>
              <a:t>The </a:t>
            </a:r>
            <a:r>
              <a:rPr lang="en-US" dirty="0" err="1"/>
              <a:t>Baro</a:t>
            </a:r>
            <a:r>
              <a:rPr lang="en-US" dirty="0"/>
              <a:t> together with </a:t>
            </a:r>
            <a:r>
              <a:rPr lang="en-US" dirty="0" err="1"/>
              <a:t>Akobo</a:t>
            </a:r>
            <a:r>
              <a:rPr lang="en-US" dirty="0"/>
              <a:t> forms the </a:t>
            </a:r>
            <a:r>
              <a:rPr lang="en-US" b="1" dirty="0" err="1">
                <a:effectLst>
                  <a:outerShdw blurRad="38100" dist="38100" dir="2700000" algn="tl">
                    <a:srgbClr val="000000">
                      <a:alpha val="43137"/>
                    </a:srgbClr>
                  </a:outerShdw>
                </a:effectLst>
              </a:rPr>
              <a:t>Sobat</a:t>
            </a:r>
            <a:r>
              <a:rPr lang="en-US" dirty="0">
                <a:effectLst>
                  <a:outerShdw blurRad="38100" dist="38100" dir="2700000" algn="tl">
                    <a:srgbClr val="000000">
                      <a:alpha val="43137"/>
                    </a:srgbClr>
                  </a:outerShdw>
                </a:effectLst>
              </a:rPr>
              <a:t> </a:t>
            </a:r>
            <a:r>
              <a:rPr lang="en-US" dirty="0"/>
              <a:t>River in South Sudan.</a:t>
            </a:r>
          </a:p>
          <a:p>
            <a:r>
              <a:rPr lang="en-US" dirty="0"/>
              <a:t>The </a:t>
            </a:r>
            <a:r>
              <a:rPr lang="en-US" dirty="0" err="1" smtClean="0"/>
              <a:t>Ghibe</a:t>
            </a:r>
            <a:r>
              <a:rPr lang="en-US" dirty="0" smtClean="0"/>
              <a:t>/</a:t>
            </a:r>
            <a:r>
              <a:rPr lang="en-US" dirty="0" err="1" smtClean="0"/>
              <a:t>Omo</a:t>
            </a:r>
            <a:r>
              <a:rPr lang="en-US" dirty="0" smtClean="0"/>
              <a:t> </a:t>
            </a:r>
            <a:r>
              <a:rPr lang="en-US" dirty="0"/>
              <a:t>River finally empties </a:t>
            </a:r>
            <a:r>
              <a:rPr lang="en-US" dirty="0" smtClean="0"/>
              <a:t>into </a:t>
            </a:r>
            <a:r>
              <a:rPr lang="en-US" dirty="0"/>
              <a:t>the </a:t>
            </a:r>
            <a:r>
              <a:rPr lang="en-US" b="1" dirty="0">
                <a:effectLst>
                  <a:outerShdw blurRad="38100" dist="38100" dir="2700000" algn="tl">
                    <a:srgbClr val="000000">
                      <a:alpha val="43137"/>
                    </a:srgbClr>
                  </a:outerShdw>
                </a:effectLst>
              </a:rPr>
              <a:t>Chew-</a:t>
            </a:r>
            <a:r>
              <a:rPr lang="en-US" b="1" dirty="0" err="1">
                <a:effectLst>
                  <a:outerShdw blurRad="38100" dist="38100" dir="2700000" algn="tl">
                    <a:srgbClr val="000000">
                      <a:alpha val="43137"/>
                    </a:srgbClr>
                  </a:outerShdw>
                </a:effectLst>
              </a:rPr>
              <a:t>Bahir</a:t>
            </a:r>
            <a:r>
              <a:rPr lang="en-US" dirty="0"/>
              <a:t> at the mouth of Lake Turkana (an elongated Rift Valley lake) thereby forming an inland drainage. </a:t>
            </a:r>
          </a:p>
          <a:p>
            <a:endParaRPr lang="en-US" dirty="0"/>
          </a:p>
          <a:p>
            <a:endParaRPr lang="en-US" dirty="0"/>
          </a:p>
        </p:txBody>
      </p:sp>
    </p:spTree>
    <p:extLst>
      <p:ext uri="{BB962C8B-B14F-4D97-AF65-F5344CB8AC3E}">
        <p14:creationId xmlns:p14="http://schemas.microsoft.com/office/powerpoint/2010/main" xmlns="" val="155592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Effect transition="in" filter="wipe(down)">
                                      <p:cBhvr>
                                        <p:cTn id="97" dur="580">
                                          <p:stCondLst>
                                            <p:cond delay="0"/>
                                          </p:stCondLst>
                                        </p:cTn>
                                        <p:tgtEl>
                                          <p:spTgt spid="3">
                                            <p:txEl>
                                              <p:pRg st="4" end="4"/>
                                            </p:txEl>
                                          </p:spTgt>
                                        </p:tgtEl>
                                      </p:cBhvr>
                                    </p:animEffect>
                                    <p:anim calcmode="lin" valueType="num">
                                      <p:cBhvr>
                                        <p:cTn id="9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4" end="4"/>
                                            </p:txEl>
                                          </p:spTgt>
                                        </p:tgtEl>
                                      </p:cBhvr>
                                      <p:to x="100000" y="60000"/>
                                    </p:animScale>
                                    <p:animScale>
                                      <p:cBhvr>
                                        <p:cTn id="104" dur="166" decel="50000">
                                          <p:stCondLst>
                                            <p:cond delay="676"/>
                                          </p:stCondLst>
                                        </p:cTn>
                                        <p:tgtEl>
                                          <p:spTgt spid="3">
                                            <p:txEl>
                                              <p:pRg st="4" end="4"/>
                                            </p:txEl>
                                          </p:spTgt>
                                        </p:tgtEl>
                                      </p:cBhvr>
                                      <p:to x="100000" y="100000"/>
                                    </p:animScale>
                                    <p:animScale>
                                      <p:cBhvr>
                                        <p:cTn id="105" dur="26">
                                          <p:stCondLst>
                                            <p:cond delay="1312"/>
                                          </p:stCondLst>
                                        </p:cTn>
                                        <p:tgtEl>
                                          <p:spTgt spid="3">
                                            <p:txEl>
                                              <p:pRg st="4" end="4"/>
                                            </p:txEl>
                                          </p:spTgt>
                                        </p:tgtEl>
                                      </p:cBhvr>
                                      <p:to x="100000" y="80000"/>
                                    </p:animScale>
                                    <p:animScale>
                                      <p:cBhvr>
                                        <p:cTn id="106" dur="166" decel="50000">
                                          <p:stCondLst>
                                            <p:cond delay="1338"/>
                                          </p:stCondLst>
                                        </p:cTn>
                                        <p:tgtEl>
                                          <p:spTgt spid="3">
                                            <p:txEl>
                                              <p:pRg st="4" end="4"/>
                                            </p:txEl>
                                          </p:spTgt>
                                        </p:tgtEl>
                                      </p:cBhvr>
                                      <p:to x="100000" y="100000"/>
                                    </p:animScale>
                                    <p:animScale>
                                      <p:cBhvr>
                                        <p:cTn id="107" dur="26">
                                          <p:stCondLst>
                                            <p:cond delay="1642"/>
                                          </p:stCondLst>
                                        </p:cTn>
                                        <p:tgtEl>
                                          <p:spTgt spid="3">
                                            <p:txEl>
                                              <p:pRg st="4" end="4"/>
                                            </p:txEl>
                                          </p:spTgt>
                                        </p:tgtEl>
                                      </p:cBhvr>
                                      <p:to x="100000" y="90000"/>
                                    </p:animScale>
                                    <p:animScale>
                                      <p:cBhvr>
                                        <p:cTn id="108" dur="166" decel="50000">
                                          <p:stCondLst>
                                            <p:cond delay="1668"/>
                                          </p:stCondLst>
                                        </p:cTn>
                                        <p:tgtEl>
                                          <p:spTgt spid="3">
                                            <p:txEl>
                                              <p:pRg st="4" end="4"/>
                                            </p:txEl>
                                          </p:spTgt>
                                        </p:tgtEl>
                                      </p:cBhvr>
                                      <p:to x="100000" y="100000"/>
                                    </p:animScale>
                                    <p:animScale>
                                      <p:cBhvr>
                                        <p:cTn id="109" dur="26">
                                          <p:stCondLst>
                                            <p:cond delay="1808"/>
                                          </p:stCondLst>
                                        </p:cTn>
                                        <p:tgtEl>
                                          <p:spTgt spid="3">
                                            <p:txEl>
                                              <p:pRg st="4" end="4"/>
                                            </p:txEl>
                                          </p:spTgt>
                                        </p:tgtEl>
                                      </p:cBhvr>
                                      <p:to x="100000" y="95000"/>
                                    </p:animScale>
                                    <p:animScale>
                                      <p:cBhvr>
                                        <p:cTn id="110" dur="166" decel="50000">
                                          <p:stCondLst>
                                            <p:cond delay="1834"/>
                                          </p:stCondLst>
                                        </p:cTn>
                                        <p:tgtEl>
                                          <p:spTgt spid="3">
                                            <p:txEl>
                                              <p:pRg st="4" end="4"/>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
                                            <p:txEl>
                                              <p:pRg st="5" end="5"/>
                                            </p:txEl>
                                          </p:spTgt>
                                        </p:tgtEl>
                                        <p:attrNameLst>
                                          <p:attrName>style.visibility</p:attrName>
                                        </p:attrNameLst>
                                      </p:cBhvr>
                                      <p:to>
                                        <p:strVal val="visible"/>
                                      </p:to>
                                    </p:set>
                                    <p:animEffect transition="in" filter="wipe(down)">
                                      <p:cBhvr>
                                        <p:cTn id="115" dur="580">
                                          <p:stCondLst>
                                            <p:cond delay="0"/>
                                          </p:stCondLst>
                                        </p:cTn>
                                        <p:tgtEl>
                                          <p:spTgt spid="3">
                                            <p:txEl>
                                              <p:pRg st="5" end="5"/>
                                            </p:txEl>
                                          </p:spTgt>
                                        </p:tgtEl>
                                      </p:cBhvr>
                                    </p:animEffect>
                                    <p:anim calcmode="lin" valueType="num">
                                      <p:cBhvr>
                                        <p:cTn id="11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txEl>
                                              <p:pRg st="5" end="5"/>
                                            </p:txEl>
                                          </p:spTgt>
                                        </p:tgtEl>
                                      </p:cBhvr>
                                      <p:to x="100000" y="60000"/>
                                    </p:animScale>
                                    <p:animScale>
                                      <p:cBhvr>
                                        <p:cTn id="122" dur="166" decel="50000">
                                          <p:stCondLst>
                                            <p:cond delay="676"/>
                                          </p:stCondLst>
                                        </p:cTn>
                                        <p:tgtEl>
                                          <p:spTgt spid="3">
                                            <p:txEl>
                                              <p:pRg st="5" end="5"/>
                                            </p:txEl>
                                          </p:spTgt>
                                        </p:tgtEl>
                                      </p:cBhvr>
                                      <p:to x="100000" y="100000"/>
                                    </p:animScale>
                                    <p:animScale>
                                      <p:cBhvr>
                                        <p:cTn id="123" dur="26">
                                          <p:stCondLst>
                                            <p:cond delay="1312"/>
                                          </p:stCondLst>
                                        </p:cTn>
                                        <p:tgtEl>
                                          <p:spTgt spid="3">
                                            <p:txEl>
                                              <p:pRg st="5" end="5"/>
                                            </p:txEl>
                                          </p:spTgt>
                                        </p:tgtEl>
                                      </p:cBhvr>
                                      <p:to x="100000" y="80000"/>
                                    </p:animScale>
                                    <p:animScale>
                                      <p:cBhvr>
                                        <p:cTn id="124" dur="166" decel="50000">
                                          <p:stCondLst>
                                            <p:cond delay="1338"/>
                                          </p:stCondLst>
                                        </p:cTn>
                                        <p:tgtEl>
                                          <p:spTgt spid="3">
                                            <p:txEl>
                                              <p:pRg st="5" end="5"/>
                                            </p:txEl>
                                          </p:spTgt>
                                        </p:tgtEl>
                                      </p:cBhvr>
                                      <p:to x="100000" y="100000"/>
                                    </p:animScale>
                                    <p:animScale>
                                      <p:cBhvr>
                                        <p:cTn id="125" dur="26">
                                          <p:stCondLst>
                                            <p:cond delay="1642"/>
                                          </p:stCondLst>
                                        </p:cTn>
                                        <p:tgtEl>
                                          <p:spTgt spid="3">
                                            <p:txEl>
                                              <p:pRg st="5" end="5"/>
                                            </p:txEl>
                                          </p:spTgt>
                                        </p:tgtEl>
                                      </p:cBhvr>
                                      <p:to x="100000" y="90000"/>
                                    </p:animScale>
                                    <p:animScale>
                                      <p:cBhvr>
                                        <p:cTn id="126" dur="166" decel="50000">
                                          <p:stCondLst>
                                            <p:cond delay="1668"/>
                                          </p:stCondLst>
                                        </p:cTn>
                                        <p:tgtEl>
                                          <p:spTgt spid="3">
                                            <p:txEl>
                                              <p:pRg st="5" end="5"/>
                                            </p:txEl>
                                          </p:spTgt>
                                        </p:tgtEl>
                                      </p:cBhvr>
                                      <p:to x="100000" y="100000"/>
                                    </p:animScale>
                                    <p:animScale>
                                      <p:cBhvr>
                                        <p:cTn id="127" dur="26">
                                          <p:stCondLst>
                                            <p:cond delay="1808"/>
                                          </p:stCondLst>
                                        </p:cTn>
                                        <p:tgtEl>
                                          <p:spTgt spid="3">
                                            <p:txEl>
                                              <p:pRg st="5" end="5"/>
                                            </p:txEl>
                                          </p:spTgt>
                                        </p:tgtEl>
                                      </p:cBhvr>
                                      <p:to x="100000" y="95000"/>
                                    </p:animScale>
                                    <p:animScale>
                                      <p:cBhvr>
                                        <p:cTn id="128" dur="166" decel="50000">
                                          <p:stCondLst>
                                            <p:cond delay="1834"/>
                                          </p:stCondLst>
                                        </p:cTn>
                                        <p:tgtEl>
                                          <p:spTgt spid="3">
                                            <p:txEl>
                                              <p:pRg st="5" end="5"/>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3">
                                            <p:txEl>
                                              <p:pRg st="6" end="6"/>
                                            </p:txEl>
                                          </p:spTgt>
                                        </p:tgtEl>
                                        <p:attrNameLst>
                                          <p:attrName>style.visibility</p:attrName>
                                        </p:attrNameLst>
                                      </p:cBhvr>
                                      <p:to>
                                        <p:strVal val="visible"/>
                                      </p:to>
                                    </p:set>
                                    <p:animEffect transition="in" filter="wipe(down)">
                                      <p:cBhvr>
                                        <p:cTn id="133" dur="580">
                                          <p:stCondLst>
                                            <p:cond delay="0"/>
                                          </p:stCondLst>
                                        </p:cTn>
                                        <p:tgtEl>
                                          <p:spTgt spid="3">
                                            <p:txEl>
                                              <p:pRg st="6" end="6"/>
                                            </p:txEl>
                                          </p:spTgt>
                                        </p:tgtEl>
                                      </p:cBhvr>
                                    </p:animEffect>
                                    <p:anim calcmode="lin" valueType="num">
                                      <p:cBhvr>
                                        <p:cTn id="13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3">
                                            <p:txEl>
                                              <p:pRg st="6" end="6"/>
                                            </p:txEl>
                                          </p:spTgt>
                                        </p:tgtEl>
                                      </p:cBhvr>
                                      <p:to x="100000" y="60000"/>
                                    </p:animScale>
                                    <p:animScale>
                                      <p:cBhvr>
                                        <p:cTn id="140" dur="166" decel="50000">
                                          <p:stCondLst>
                                            <p:cond delay="676"/>
                                          </p:stCondLst>
                                        </p:cTn>
                                        <p:tgtEl>
                                          <p:spTgt spid="3">
                                            <p:txEl>
                                              <p:pRg st="6" end="6"/>
                                            </p:txEl>
                                          </p:spTgt>
                                        </p:tgtEl>
                                      </p:cBhvr>
                                      <p:to x="100000" y="100000"/>
                                    </p:animScale>
                                    <p:animScale>
                                      <p:cBhvr>
                                        <p:cTn id="141" dur="26">
                                          <p:stCondLst>
                                            <p:cond delay="1312"/>
                                          </p:stCondLst>
                                        </p:cTn>
                                        <p:tgtEl>
                                          <p:spTgt spid="3">
                                            <p:txEl>
                                              <p:pRg st="6" end="6"/>
                                            </p:txEl>
                                          </p:spTgt>
                                        </p:tgtEl>
                                      </p:cBhvr>
                                      <p:to x="100000" y="80000"/>
                                    </p:animScale>
                                    <p:animScale>
                                      <p:cBhvr>
                                        <p:cTn id="142" dur="166" decel="50000">
                                          <p:stCondLst>
                                            <p:cond delay="1338"/>
                                          </p:stCondLst>
                                        </p:cTn>
                                        <p:tgtEl>
                                          <p:spTgt spid="3">
                                            <p:txEl>
                                              <p:pRg st="6" end="6"/>
                                            </p:txEl>
                                          </p:spTgt>
                                        </p:tgtEl>
                                      </p:cBhvr>
                                      <p:to x="100000" y="100000"/>
                                    </p:animScale>
                                    <p:animScale>
                                      <p:cBhvr>
                                        <p:cTn id="143" dur="26">
                                          <p:stCondLst>
                                            <p:cond delay="1642"/>
                                          </p:stCondLst>
                                        </p:cTn>
                                        <p:tgtEl>
                                          <p:spTgt spid="3">
                                            <p:txEl>
                                              <p:pRg st="6" end="6"/>
                                            </p:txEl>
                                          </p:spTgt>
                                        </p:tgtEl>
                                      </p:cBhvr>
                                      <p:to x="100000" y="90000"/>
                                    </p:animScale>
                                    <p:animScale>
                                      <p:cBhvr>
                                        <p:cTn id="144" dur="166" decel="50000">
                                          <p:stCondLst>
                                            <p:cond delay="1668"/>
                                          </p:stCondLst>
                                        </p:cTn>
                                        <p:tgtEl>
                                          <p:spTgt spid="3">
                                            <p:txEl>
                                              <p:pRg st="6" end="6"/>
                                            </p:txEl>
                                          </p:spTgt>
                                        </p:tgtEl>
                                      </p:cBhvr>
                                      <p:to x="100000" y="100000"/>
                                    </p:animScale>
                                    <p:animScale>
                                      <p:cBhvr>
                                        <p:cTn id="145" dur="26">
                                          <p:stCondLst>
                                            <p:cond delay="1808"/>
                                          </p:stCondLst>
                                        </p:cTn>
                                        <p:tgtEl>
                                          <p:spTgt spid="3">
                                            <p:txEl>
                                              <p:pRg st="6" end="6"/>
                                            </p:txEl>
                                          </p:spTgt>
                                        </p:tgtEl>
                                      </p:cBhvr>
                                      <p:to x="100000" y="95000"/>
                                    </p:animScale>
                                    <p:animScale>
                                      <p:cBhvr>
                                        <p:cTn id="146" dur="166" decel="50000">
                                          <p:stCondLst>
                                            <p:cond delay="1834"/>
                                          </p:stCondLst>
                                        </p:cTn>
                                        <p:tgtEl>
                                          <p:spTgt spid="3">
                                            <p:txEl>
                                              <p:pRg st="6" end="6"/>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3">
                                            <p:txEl>
                                              <p:pRg st="7" end="7"/>
                                            </p:txEl>
                                          </p:spTgt>
                                        </p:tgtEl>
                                        <p:attrNameLst>
                                          <p:attrName>style.visibility</p:attrName>
                                        </p:attrNameLst>
                                      </p:cBhvr>
                                      <p:to>
                                        <p:strVal val="visible"/>
                                      </p:to>
                                    </p:set>
                                    <p:animEffect transition="in" filter="wipe(down)">
                                      <p:cBhvr>
                                        <p:cTn id="151" dur="580">
                                          <p:stCondLst>
                                            <p:cond delay="0"/>
                                          </p:stCondLst>
                                        </p:cTn>
                                        <p:tgtEl>
                                          <p:spTgt spid="3">
                                            <p:txEl>
                                              <p:pRg st="7" end="7"/>
                                            </p:txEl>
                                          </p:spTgt>
                                        </p:tgtEl>
                                      </p:cBhvr>
                                    </p:animEffect>
                                    <p:anim calcmode="lin" valueType="num">
                                      <p:cBhvr>
                                        <p:cTn id="152"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3">
                                            <p:txEl>
                                              <p:pRg st="7" end="7"/>
                                            </p:txEl>
                                          </p:spTgt>
                                        </p:tgtEl>
                                      </p:cBhvr>
                                      <p:to x="100000" y="60000"/>
                                    </p:animScale>
                                    <p:animScale>
                                      <p:cBhvr>
                                        <p:cTn id="158" dur="166" decel="50000">
                                          <p:stCondLst>
                                            <p:cond delay="676"/>
                                          </p:stCondLst>
                                        </p:cTn>
                                        <p:tgtEl>
                                          <p:spTgt spid="3">
                                            <p:txEl>
                                              <p:pRg st="7" end="7"/>
                                            </p:txEl>
                                          </p:spTgt>
                                        </p:tgtEl>
                                      </p:cBhvr>
                                      <p:to x="100000" y="100000"/>
                                    </p:animScale>
                                    <p:animScale>
                                      <p:cBhvr>
                                        <p:cTn id="159" dur="26">
                                          <p:stCondLst>
                                            <p:cond delay="1312"/>
                                          </p:stCondLst>
                                        </p:cTn>
                                        <p:tgtEl>
                                          <p:spTgt spid="3">
                                            <p:txEl>
                                              <p:pRg st="7" end="7"/>
                                            </p:txEl>
                                          </p:spTgt>
                                        </p:tgtEl>
                                      </p:cBhvr>
                                      <p:to x="100000" y="80000"/>
                                    </p:animScale>
                                    <p:animScale>
                                      <p:cBhvr>
                                        <p:cTn id="160" dur="166" decel="50000">
                                          <p:stCondLst>
                                            <p:cond delay="1338"/>
                                          </p:stCondLst>
                                        </p:cTn>
                                        <p:tgtEl>
                                          <p:spTgt spid="3">
                                            <p:txEl>
                                              <p:pRg st="7" end="7"/>
                                            </p:txEl>
                                          </p:spTgt>
                                        </p:tgtEl>
                                      </p:cBhvr>
                                      <p:to x="100000" y="100000"/>
                                    </p:animScale>
                                    <p:animScale>
                                      <p:cBhvr>
                                        <p:cTn id="161" dur="26">
                                          <p:stCondLst>
                                            <p:cond delay="1642"/>
                                          </p:stCondLst>
                                        </p:cTn>
                                        <p:tgtEl>
                                          <p:spTgt spid="3">
                                            <p:txEl>
                                              <p:pRg st="7" end="7"/>
                                            </p:txEl>
                                          </p:spTgt>
                                        </p:tgtEl>
                                      </p:cBhvr>
                                      <p:to x="100000" y="90000"/>
                                    </p:animScale>
                                    <p:animScale>
                                      <p:cBhvr>
                                        <p:cTn id="162" dur="166" decel="50000">
                                          <p:stCondLst>
                                            <p:cond delay="1668"/>
                                          </p:stCondLst>
                                        </p:cTn>
                                        <p:tgtEl>
                                          <p:spTgt spid="3">
                                            <p:txEl>
                                              <p:pRg st="7" end="7"/>
                                            </p:txEl>
                                          </p:spTgt>
                                        </p:tgtEl>
                                      </p:cBhvr>
                                      <p:to x="100000" y="100000"/>
                                    </p:animScale>
                                    <p:animScale>
                                      <p:cBhvr>
                                        <p:cTn id="163" dur="26">
                                          <p:stCondLst>
                                            <p:cond delay="1808"/>
                                          </p:stCondLst>
                                        </p:cTn>
                                        <p:tgtEl>
                                          <p:spTgt spid="3">
                                            <p:txEl>
                                              <p:pRg st="7" end="7"/>
                                            </p:txEl>
                                          </p:spTgt>
                                        </p:tgtEl>
                                      </p:cBhvr>
                                      <p:to x="100000" y="95000"/>
                                    </p:animScale>
                                    <p:animScale>
                                      <p:cBhvr>
                                        <p:cTn id="164"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dirty="0" smtClean="0"/>
              <a:t/>
            </a:r>
            <a:br>
              <a:rPr lang="en-US" dirty="0" smtClean="0"/>
            </a:br>
            <a:r>
              <a:rPr lang="en-US" b="1" dirty="0" smtClean="0"/>
              <a:t>The </a:t>
            </a:r>
            <a:r>
              <a:rPr lang="en-US" b="1" dirty="0"/>
              <a:t>Southeastern Drainage Systems </a:t>
            </a:r>
            <a:r>
              <a:rPr lang="en-US" dirty="0"/>
              <a:t/>
            </a:r>
            <a:br>
              <a:rPr lang="en-US" dirty="0"/>
            </a:br>
            <a:endParaRPr lang="en-US" dirty="0"/>
          </a:p>
        </p:txBody>
      </p:sp>
      <p:sp>
        <p:nvSpPr>
          <p:cNvPr id="3" name="Content Placeholder 2"/>
          <p:cNvSpPr>
            <a:spLocks noGrp="1"/>
          </p:cNvSpPr>
          <p:nvPr>
            <p:ph idx="1"/>
          </p:nvPr>
        </p:nvSpPr>
        <p:spPr>
          <a:xfrm>
            <a:off x="152400" y="1143000"/>
            <a:ext cx="8915400" cy="5638800"/>
          </a:xfrm>
        </p:spPr>
        <p:txBody>
          <a:bodyPr>
            <a:normAutofit fontScale="92500" lnSpcReduction="20000"/>
          </a:bodyPr>
          <a:lstStyle/>
          <a:p>
            <a:r>
              <a:rPr lang="en-US" dirty="0" smtClean="0"/>
              <a:t>Nearly </a:t>
            </a:r>
            <a:r>
              <a:rPr lang="en-US" dirty="0"/>
              <a:t>the entire physiographic region of southeastern part of Ethiopia is drained by the southeastern drainage systems. </a:t>
            </a:r>
            <a:endParaRPr lang="en-US" dirty="0" smtClean="0"/>
          </a:p>
          <a:p>
            <a:r>
              <a:rPr lang="en-US" dirty="0" smtClean="0"/>
              <a:t>The </a:t>
            </a:r>
            <a:r>
              <a:rPr lang="en-US" dirty="0"/>
              <a:t>basin which is mainly drained by </a:t>
            </a:r>
            <a:r>
              <a:rPr lang="en-US" b="1" dirty="0" err="1">
                <a:effectLst>
                  <a:outerShdw blurRad="38100" dist="38100" dir="2700000" algn="tl">
                    <a:srgbClr val="000000">
                      <a:alpha val="43137"/>
                    </a:srgbClr>
                  </a:outerShdw>
                </a:effectLst>
              </a:rPr>
              <a:t>Wabishebelle</a:t>
            </a:r>
            <a:r>
              <a:rPr lang="en-US" b="1" dirty="0">
                <a:effectLst>
                  <a:outerShdw blurRad="38100" dist="38100" dir="2700000" algn="tl">
                    <a:srgbClr val="000000">
                      <a:alpha val="43137"/>
                    </a:srgbClr>
                  </a:outerShdw>
                </a:effectLst>
              </a:rPr>
              <a:t> and </a:t>
            </a:r>
            <a:r>
              <a:rPr lang="en-US" b="1" dirty="0" err="1">
                <a:effectLst>
                  <a:outerShdw blurRad="38100" dist="38100" dir="2700000" algn="tl">
                    <a:srgbClr val="000000">
                      <a:alpha val="43137"/>
                    </a:srgbClr>
                  </a:outerShdw>
                </a:effectLst>
              </a:rPr>
              <a:t>Ghenale</a:t>
            </a:r>
            <a:r>
              <a:rPr lang="en-US" dirty="0"/>
              <a:t>, slopes south-eastwards across large water deficient plains. </a:t>
            </a:r>
          </a:p>
          <a:p>
            <a:r>
              <a:rPr lang="en-US" dirty="0"/>
              <a:t>Major highlands of this basin include plateaus of </a:t>
            </a:r>
            <a:r>
              <a:rPr lang="en-US" dirty="0" err="1"/>
              <a:t>Arsi</a:t>
            </a:r>
            <a:r>
              <a:rPr lang="en-US" dirty="0"/>
              <a:t>, Bale, </a:t>
            </a:r>
            <a:r>
              <a:rPr lang="en-US" dirty="0" err="1"/>
              <a:t>Sidama</a:t>
            </a:r>
            <a:r>
              <a:rPr lang="en-US" dirty="0"/>
              <a:t> and </a:t>
            </a:r>
            <a:r>
              <a:rPr lang="en-US" dirty="0" err="1"/>
              <a:t>Harerghe</a:t>
            </a:r>
            <a:r>
              <a:rPr lang="en-US" dirty="0"/>
              <a:t>. </a:t>
            </a:r>
            <a:endParaRPr lang="en-US" dirty="0" smtClean="0"/>
          </a:p>
          <a:p>
            <a:r>
              <a:rPr lang="en-US" dirty="0" err="1" smtClean="0"/>
              <a:t>Wabshebelle</a:t>
            </a:r>
            <a:r>
              <a:rPr lang="en-US" dirty="0" smtClean="0"/>
              <a:t> </a:t>
            </a:r>
            <a:r>
              <a:rPr lang="en-US" dirty="0"/>
              <a:t>and </a:t>
            </a:r>
            <a:r>
              <a:rPr lang="en-US" dirty="0" err="1"/>
              <a:t>Ghenale</a:t>
            </a:r>
            <a:r>
              <a:rPr lang="en-US" dirty="0"/>
              <a:t> rivers cross the border into Somalia, carrying </a:t>
            </a:r>
            <a:r>
              <a:rPr lang="en-US" b="1" dirty="0">
                <a:effectLst>
                  <a:outerShdw blurRad="38100" dist="38100" dir="2700000" algn="tl">
                    <a:srgbClr val="000000">
                      <a:alpha val="43137"/>
                    </a:srgbClr>
                  </a:outerShdw>
                </a:effectLst>
              </a:rPr>
              <a:t>25 percent of the annual water </a:t>
            </a:r>
            <a:r>
              <a:rPr lang="en-US" dirty="0"/>
              <a:t>flow of Ethiopia. </a:t>
            </a:r>
          </a:p>
          <a:p>
            <a:r>
              <a:rPr lang="en-US" dirty="0" err="1"/>
              <a:t>Ghenale</a:t>
            </a:r>
            <a:r>
              <a:rPr lang="en-US" dirty="0"/>
              <a:t> River basin has an area of </a:t>
            </a:r>
            <a:r>
              <a:rPr lang="en-US" b="1" dirty="0">
                <a:effectLst>
                  <a:outerShdw blurRad="38100" dist="38100" dir="2700000" algn="tl">
                    <a:srgbClr val="000000">
                      <a:alpha val="43137"/>
                    </a:srgbClr>
                  </a:outerShdw>
                </a:effectLst>
              </a:rPr>
              <a:t>171,042 km2</a:t>
            </a:r>
            <a:r>
              <a:rPr lang="en-US" dirty="0"/>
              <a:t>, covering parts of </a:t>
            </a:r>
            <a:r>
              <a:rPr lang="en-US" dirty="0" err="1"/>
              <a:t>Oromia</a:t>
            </a:r>
            <a:r>
              <a:rPr lang="en-US" dirty="0"/>
              <a:t>, SNNPR, and Somali regions. </a:t>
            </a:r>
          </a:p>
          <a:p>
            <a:pPr marL="0" indent="0">
              <a:buNone/>
            </a:pPr>
            <a:endParaRPr lang="en-US" dirty="0"/>
          </a:p>
        </p:txBody>
      </p:sp>
    </p:spTree>
    <p:extLst>
      <p:ext uri="{BB962C8B-B14F-4D97-AF65-F5344CB8AC3E}">
        <p14:creationId xmlns:p14="http://schemas.microsoft.com/office/powerpoint/2010/main" xmlns="" val="363924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1)">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7708"/>
            <a:ext cx="8915400" cy="6754091"/>
          </a:xfrm>
        </p:spPr>
        <p:txBody>
          <a:bodyPr>
            <a:normAutofit fontScale="85000" lnSpcReduction="10000"/>
          </a:bodyPr>
          <a:lstStyle/>
          <a:p>
            <a:r>
              <a:rPr lang="en-US" dirty="0" err="1"/>
              <a:t>Ghenale</a:t>
            </a:r>
            <a:r>
              <a:rPr lang="en-US" dirty="0"/>
              <a:t>, which has </a:t>
            </a:r>
            <a:r>
              <a:rPr lang="en-US" b="1" dirty="0">
                <a:effectLst>
                  <a:outerShdw blurRad="38100" dist="38100" dir="2700000" algn="tl">
                    <a:srgbClr val="000000">
                      <a:alpha val="43137"/>
                    </a:srgbClr>
                  </a:outerShdw>
                </a:effectLst>
              </a:rPr>
              <a:t>fewer tributaries </a:t>
            </a:r>
            <a:r>
              <a:rPr lang="en-US" dirty="0"/>
              <a:t>but carries </a:t>
            </a:r>
            <a:r>
              <a:rPr lang="en-US" b="1" dirty="0">
                <a:effectLst>
                  <a:outerShdw blurRad="38100" dist="38100" dir="2700000" algn="tl">
                    <a:srgbClr val="000000">
                      <a:alpha val="43137"/>
                    </a:srgbClr>
                  </a:outerShdw>
                </a:effectLst>
              </a:rPr>
              <a:t>more water</a:t>
            </a:r>
            <a:r>
              <a:rPr lang="en-US" dirty="0"/>
              <a:t> than </a:t>
            </a:r>
            <a:r>
              <a:rPr lang="en-US" dirty="0" err="1"/>
              <a:t>Wabishebelle</a:t>
            </a:r>
            <a:r>
              <a:rPr lang="en-US" dirty="0"/>
              <a:t>, </a:t>
            </a:r>
            <a:r>
              <a:rPr lang="en-US" b="1" dirty="0">
                <a:effectLst>
                  <a:outerShdw blurRad="38100" dist="38100" dir="2700000" algn="tl">
                    <a:srgbClr val="000000">
                      <a:alpha val="43137"/>
                    </a:srgbClr>
                  </a:outerShdw>
                </a:effectLst>
              </a:rPr>
              <a:t>reaches</a:t>
            </a:r>
            <a:r>
              <a:rPr lang="en-US" dirty="0"/>
              <a:t>  the Indian Ocean. </a:t>
            </a:r>
          </a:p>
          <a:p>
            <a:r>
              <a:rPr lang="en-US" dirty="0" smtClean="0"/>
              <a:t>The </a:t>
            </a:r>
            <a:r>
              <a:rPr lang="en-US" dirty="0"/>
              <a:t>basin flows estimated to be </a:t>
            </a:r>
            <a:r>
              <a:rPr lang="en-US" b="1" dirty="0">
                <a:effectLst>
                  <a:outerShdw blurRad="38100" dist="38100" dir="2700000" algn="tl">
                    <a:srgbClr val="000000">
                      <a:alpha val="43137"/>
                    </a:srgbClr>
                  </a:outerShdw>
                </a:effectLst>
              </a:rPr>
              <a:t>5.8</a:t>
            </a:r>
            <a:r>
              <a:rPr lang="en-US" dirty="0"/>
              <a:t> BMC within elevation ranging between 171- 4385 meters above sea level. </a:t>
            </a:r>
            <a:endParaRPr lang="en-US" dirty="0" smtClean="0"/>
          </a:p>
          <a:p>
            <a:r>
              <a:rPr lang="en-US" dirty="0" smtClean="0"/>
              <a:t>In </a:t>
            </a:r>
            <a:r>
              <a:rPr lang="en-US" dirty="0"/>
              <a:t>Somalia it is named the </a:t>
            </a:r>
            <a:r>
              <a:rPr lang="en-US" b="1" dirty="0">
                <a:effectLst>
                  <a:outerShdw blurRad="38100" dist="38100" dir="2700000" algn="tl">
                    <a:srgbClr val="000000">
                      <a:alpha val="43137"/>
                    </a:srgbClr>
                  </a:outerShdw>
                </a:effectLst>
              </a:rPr>
              <a:t>Juba</a:t>
            </a:r>
            <a:r>
              <a:rPr lang="en-US" dirty="0"/>
              <a:t> River.</a:t>
            </a:r>
          </a:p>
          <a:p>
            <a:r>
              <a:rPr lang="en-US" dirty="0"/>
              <a:t> </a:t>
            </a:r>
            <a:r>
              <a:rPr lang="en-US" dirty="0" err="1"/>
              <a:t>Wabishebelle</a:t>
            </a:r>
            <a:r>
              <a:rPr lang="en-US" dirty="0"/>
              <a:t> with a total catchment area of </a:t>
            </a:r>
            <a:r>
              <a:rPr lang="en-US" b="1" dirty="0"/>
              <a:t>202,697 km2</a:t>
            </a:r>
            <a:r>
              <a:rPr lang="en-US" dirty="0"/>
              <a:t>, is the </a:t>
            </a:r>
            <a:r>
              <a:rPr lang="en-US" b="1" dirty="0">
                <a:effectLst>
                  <a:outerShdw blurRad="38100" dist="38100" dir="2700000" algn="tl">
                    <a:srgbClr val="000000">
                      <a:alpha val="43137"/>
                    </a:srgbClr>
                  </a:outerShdw>
                </a:effectLst>
              </a:rPr>
              <a:t>largest river </a:t>
            </a:r>
            <a:r>
              <a:rPr lang="en-US" dirty="0"/>
              <a:t>in terms catchment area. </a:t>
            </a:r>
          </a:p>
          <a:p>
            <a:r>
              <a:rPr lang="en-US" dirty="0"/>
              <a:t>It drains parts of </a:t>
            </a:r>
            <a:r>
              <a:rPr lang="en-US" dirty="0" err="1"/>
              <a:t>Oromia</a:t>
            </a:r>
            <a:r>
              <a:rPr lang="en-US" dirty="0"/>
              <a:t>, </a:t>
            </a:r>
            <a:r>
              <a:rPr lang="en-US" dirty="0" err="1"/>
              <a:t>Harari</a:t>
            </a:r>
            <a:r>
              <a:rPr lang="en-US" dirty="0"/>
              <a:t> and the Somali regions. </a:t>
            </a:r>
          </a:p>
          <a:p>
            <a:r>
              <a:rPr lang="en-US" dirty="0"/>
              <a:t>It is the </a:t>
            </a:r>
            <a:r>
              <a:rPr lang="en-US" b="1" dirty="0">
                <a:effectLst>
                  <a:outerShdw blurRad="38100" dist="38100" dir="2700000" algn="tl">
                    <a:srgbClr val="000000">
                      <a:alpha val="43137"/>
                    </a:srgbClr>
                  </a:outerShdw>
                </a:effectLst>
              </a:rPr>
              <a:t>longest river </a:t>
            </a:r>
            <a:r>
              <a:rPr lang="en-US" dirty="0"/>
              <a:t>in Ethiopia. </a:t>
            </a:r>
          </a:p>
          <a:p>
            <a:r>
              <a:rPr lang="en-US" dirty="0"/>
              <a:t>Its tributaries are mainly left bank and, most of them, are </a:t>
            </a:r>
            <a:r>
              <a:rPr lang="en-US" b="1" dirty="0">
                <a:effectLst>
                  <a:outerShdw blurRad="38100" dist="38100" dir="2700000" algn="tl">
                    <a:srgbClr val="000000">
                      <a:alpha val="43137"/>
                    </a:srgbClr>
                  </a:outerShdw>
                </a:effectLst>
              </a:rPr>
              <a:t>intermittent</a:t>
            </a:r>
            <a:r>
              <a:rPr lang="en-US" dirty="0"/>
              <a:t>.</a:t>
            </a:r>
          </a:p>
          <a:p>
            <a:r>
              <a:rPr lang="en-US" dirty="0"/>
              <a:t>Despite its size, the </a:t>
            </a:r>
            <a:r>
              <a:rPr lang="en-US" dirty="0" err="1"/>
              <a:t>Wabishebelle</a:t>
            </a:r>
            <a:r>
              <a:rPr lang="en-US" dirty="0"/>
              <a:t> </a:t>
            </a:r>
            <a:r>
              <a:rPr lang="en-US" b="1" dirty="0">
                <a:effectLst>
                  <a:outerShdw blurRad="38100" dist="38100" dir="2700000" algn="tl">
                    <a:srgbClr val="000000">
                      <a:alpha val="43137"/>
                    </a:srgbClr>
                  </a:outerShdw>
                </a:effectLst>
              </a:rPr>
              <a:t>fails to reach </a:t>
            </a:r>
            <a:r>
              <a:rPr lang="en-US" dirty="0"/>
              <a:t>the Indian Ocean where at the end of its journey it flows parallel to the coast before its water disappears in the sands, just near the Juba River. </a:t>
            </a:r>
          </a:p>
          <a:p>
            <a:endParaRPr lang="en-US" dirty="0"/>
          </a:p>
        </p:txBody>
      </p:sp>
    </p:spTree>
    <p:extLst>
      <p:ext uri="{BB962C8B-B14F-4D97-AF65-F5344CB8AC3E}">
        <p14:creationId xmlns:p14="http://schemas.microsoft.com/office/powerpoint/2010/main" xmlns="" val="124196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a:t>The Rift Valley Drainage System </a:t>
            </a:r>
          </a:p>
        </p:txBody>
      </p:sp>
      <p:sp>
        <p:nvSpPr>
          <p:cNvPr id="3" name="Content Placeholder 2"/>
          <p:cNvSpPr>
            <a:spLocks noGrp="1"/>
          </p:cNvSpPr>
          <p:nvPr>
            <p:ph idx="1"/>
          </p:nvPr>
        </p:nvSpPr>
        <p:spPr>
          <a:xfrm>
            <a:off x="76200" y="838200"/>
            <a:ext cx="8915400" cy="5943600"/>
          </a:xfrm>
        </p:spPr>
        <p:txBody>
          <a:bodyPr>
            <a:normAutofit fontScale="85000" lnSpcReduction="20000"/>
          </a:bodyPr>
          <a:lstStyle/>
          <a:p>
            <a:r>
              <a:rPr lang="en-US" dirty="0"/>
              <a:t>The Rift Valley drainage system is an area of </a:t>
            </a:r>
            <a:r>
              <a:rPr lang="en-US" b="1" dirty="0">
                <a:effectLst>
                  <a:outerShdw blurRad="38100" dist="38100" dir="2700000" algn="tl">
                    <a:srgbClr val="000000">
                      <a:alpha val="43137"/>
                    </a:srgbClr>
                  </a:outerShdw>
                </a:effectLst>
              </a:rPr>
              <a:t>small amount of rainfall</a:t>
            </a:r>
            <a:r>
              <a:rPr lang="en-US" dirty="0"/>
              <a:t>, </a:t>
            </a:r>
            <a:r>
              <a:rPr lang="en-US" b="1" dirty="0">
                <a:effectLst>
                  <a:outerShdw blurRad="38100" dist="38100" dir="2700000" algn="tl">
                    <a:srgbClr val="000000">
                      <a:alpha val="43137"/>
                    </a:srgbClr>
                  </a:outerShdw>
                </a:effectLst>
              </a:rPr>
              <a:t>high evaporation and small catchment area</a:t>
            </a:r>
            <a:r>
              <a:rPr lang="en-US" dirty="0"/>
              <a:t>. </a:t>
            </a:r>
          </a:p>
          <a:p>
            <a:r>
              <a:rPr lang="en-US" dirty="0"/>
              <a:t>The size of the drainage area is restricted by the outward sloping highlands, which starts right from the edge of the escarpment. </a:t>
            </a:r>
          </a:p>
          <a:p>
            <a:r>
              <a:rPr lang="en-US" dirty="0"/>
              <a:t>The Rift Valley drainage system is therefore left with the slopes of the escarpment and the Rift Valley floor itself as the catchment area. </a:t>
            </a:r>
          </a:p>
          <a:p>
            <a:r>
              <a:rPr lang="en-US" dirty="0"/>
              <a:t>The only major river basin is that of the </a:t>
            </a:r>
            <a:r>
              <a:rPr lang="en-US" b="1" dirty="0">
                <a:effectLst>
                  <a:outerShdw blurRad="38100" dist="38100" dir="2700000" algn="tl">
                    <a:srgbClr val="000000">
                      <a:alpha val="43137"/>
                    </a:srgbClr>
                  </a:outerShdw>
                </a:effectLst>
              </a:rPr>
              <a:t>Awash</a:t>
            </a:r>
            <a:r>
              <a:rPr lang="en-US" dirty="0"/>
              <a:t>. </a:t>
            </a:r>
          </a:p>
          <a:p>
            <a:r>
              <a:rPr lang="en-US" dirty="0"/>
              <a:t>Awash river basin has a catchment area of </a:t>
            </a:r>
            <a:r>
              <a:rPr lang="en-US" b="1" dirty="0">
                <a:effectLst>
                  <a:outerShdw blurRad="38100" dist="38100" dir="2700000" algn="tl">
                    <a:srgbClr val="000000">
                      <a:alpha val="43137"/>
                    </a:srgbClr>
                  </a:outerShdw>
                </a:effectLst>
              </a:rPr>
              <a:t>114,123 km2 </a:t>
            </a:r>
            <a:r>
              <a:rPr lang="en-US" dirty="0"/>
              <a:t>and has an average annual discharge of </a:t>
            </a:r>
            <a:r>
              <a:rPr lang="en-US" b="1" dirty="0">
                <a:effectLst>
                  <a:outerShdw blurRad="38100" dist="38100" dir="2700000" algn="tl">
                    <a:srgbClr val="000000">
                      <a:alpha val="43137"/>
                    </a:srgbClr>
                  </a:outerShdw>
                </a:effectLst>
              </a:rPr>
              <a:t>4.9</a:t>
            </a:r>
            <a:r>
              <a:rPr lang="en-US" dirty="0"/>
              <a:t> billion cubic meters. </a:t>
            </a:r>
            <a:endParaRPr lang="en-US" dirty="0" smtClean="0"/>
          </a:p>
          <a:p>
            <a:r>
              <a:rPr lang="en-US" dirty="0" smtClean="0"/>
              <a:t>The </a:t>
            </a:r>
            <a:r>
              <a:rPr lang="en-US" dirty="0"/>
              <a:t>Awash River originates from </a:t>
            </a:r>
            <a:r>
              <a:rPr lang="en-US" b="1" dirty="0" err="1">
                <a:effectLst>
                  <a:outerShdw blurRad="38100" dist="38100" dir="2700000" algn="tl">
                    <a:srgbClr val="000000">
                      <a:alpha val="43137"/>
                    </a:srgbClr>
                  </a:outerShdw>
                </a:effectLst>
              </a:rPr>
              <a:t>Shewan</a:t>
            </a:r>
            <a:r>
              <a:rPr lang="en-US" b="1" dirty="0">
                <a:effectLst>
                  <a:outerShdw blurRad="38100" dist="38100" dir="2700000" algn="tl">
                    <a:srgbClr val="000000">
                      <a:alpha val="43137"/>
                    </a:srgbClr>
                  </a:outerShdw>
                </a:effectLst>
              </a:rPr>
              <a:t> plateau </a:t>
            </a:r>
            <a:r>
              <a:rPr lang="en-US" dirty="0"/>
              <a:t>in central highlands of Ethiopia, and flows </a:t>
            </a:r>
            <a:r>
              <a:rPr lang="en-US" b="1" dirty="0">
                <a:effectLst>
                  <a:outerShdw blurRad="38100" dist="38100" dir="2700000" algn="tl">
                    <a:srgbClr val="000000">
                      <a:alpha val="43137"/>
                    </a:srgbClr>
                  </a:outerShdw>
                </a:effectLst>
              </a:rPr>
              <a:t>1250</a:t>
            </a:r>
            <a:r>
              <a:rPr lang="en-US" dirty="0"/>
              <a:t> </a:t>
            </a:r>
            <a:r>
              <a:rPr lang="en-US" dirty="0" err="1"/>
              <a:t>kms</a:t>
            </a:r>
            <a:r>
              <a:rPr lang="en-US" dirty="0"/>
              <a:t>. </a:t>
            </a:r>
          </a:p>
          <a:p>
            <a:r>
              <a:rPr lang="en-US" dirty="0"/>
              <a:t>It covers parts of the </a:t>
            </a:r>
            <a:r>
              <a:rPr lang="en-US" dirty="0" err="1"/>
              <a:t>Amhara</a:t>
            </a:r>
            <a:r>
              <a:rPr lang="en-US" dirty="0"/>
              <a:t>, </a:t>
            </a:r>
            <a:r>
              <a:rPr lang="en-US" dirty="0" err="1"/>
              <a:t>Oromia</a:t>
            </a:r>
            <a:r>
              <a:rPr lang="en-US" dirty="0"/>
              <a:t>, Afar, Somali, Dire </a:t>
            </a:r>
            <a:r>
              <a:rPr lang="en-US" dirty="0" err="1"/>
              <a:t>Dawa</a:t>
            </a:r>
            <a:r>
              <a:rPr lang="en-US" dirty="0"/>
              <a:t>, and Addis Ababa City Administration. </a:t>
            </a:r>
            <a:endParaRPr lang="en-US" dirty="0" smtClean="0"/>
          </a:p>
          <a:p>
            <a:r>
              <a:rPr lang="en-US" dirty="0" smtClean="0"/>
              <a:t>Awash </a:t>
            </a:r>
            <a:r>
              <a:rPr lang="en-US" dirty="0"/>
              <a:t>is the </a:t>
            </a:r>
            <a:r>
              <a:rPr lang="en-US" b="1" dirty="0">
                <a:effectLst>
                  <a:outerShdw blurRad="38100" dist="38100" dir="2700000" algn="tl">
                    <a:srgbClr val="000000">
                      <a:alpha val="43137"/>
                    </a:srgbClr>
                  </a:outerShdw>
                </a:effectLst>
              </a:rPr>
              <a:t>most utilized river </a:t>
            </a:r>
            <a:r>
              <a:rPr lang="en-US" dirty="0"/>
              <a:t>in the country. </a:t>
            </a:r>
          </a:p>
          <a:p>
            <a:endParaRPr lang="en-US" dirty="0"/>
          </a:p>
        </p:txBody>
      </p:sp>
    </p:spTree>
    <p:extLst>
      <p:ext uri="{BB962C8B-B14F-4D97-AF65-F5344CB8AC3E}">
        <p14:creationId xmlns:p14="http://schemas.microsoft.com/office/powerpoint/2010/main" xmlns="" val="6153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80">
                                          <p:stCondLst>
                                            <p:cond delay="0"/>
                                          </p:stCondLst>
                                        </p:cTn>
                                        <p:tgtEl>
                                          <p:spTgt spid="3">
                                            <p:txEl>
                                              <p:pRg st="0" end="0"/>
                                            </p:txEl>
                                          </p:spTgt>
                                        </p:tgtEl>
                                      </p:cBhvr>
                                    </p:animEffect>
                                    <p:anim calcmode="lin" valueType="num">
                                      <p:cBhvr>
                                        <p:cTn id="15"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0" dur="26">
                                          <p:stCondLst>
                                            <p:cond delay="650"/>
                                          </p:stCondLst>
                                        </p:cTn>
                                        <p:tgtEl>
                                          <p:spTgt spid="3">
                                            <p:txEl>
                                              <p:pRg st="0" end="0"/>
                                            </p:txEl>
                                          </p:spTgt>
                                        </p:tgtEl>
                                      </p:cBhvr>
                                      <p:to x="100000" y="60000"/>
                                    </p:animScale>
                                    <p:animScale>
                                      <p:cBhvr>
                                        <p:cTn id="21" dur="166" decel="50000">
                                          <p:stCondLst>
                                            <p:cond delay="676"/>
                                          </p:stCondLst>
                                        </p:cTn>
                                        <p:tgtEl>
                                          <p:spTgt spid="3">
                                            <p:txEl>
                                              <p:pRg st="0" end="0"/>
                                            </p:txEl>
                                          </p:spTgt>
                                        </p:tgtEl>
                                      </p:cBhvr>
                                      <p:to x="100000" y="100000"/>
                                    </p:animScale>
                                    <p:animScale>
                                      <p:cBhvr>
                                        <p:cTn id="22" dur="26">
                                          <p:stCondLst>
                                            <p:cond delay="1312"/>
                                          </p:stCondLst>
                                        </p:cTn>
                                        <p:tgtEl>
                                          <p:spTgt spid="3">
                                            <p:txEl>
                                              <p:pRg st="0" end="0"/>
                                            </p:txEl>
                                          </p:spTgt>
                                        </p:tgtEl>
                                      </p:cBhvr>
                                      <p:to x="100000" y="80000"/>
                                    </p:animScale>
                                    <p:animScale>
                                      <p:cBhvr>
                                        <p:cTn id="23" dur="166" decel="50000">
                                          <p:stCondLst>
                                            <p:cond delay="1338"/>
                                          </p:stCondLst>
                                        </p:cTn>
                                        <p:tgtEl>
                                          <p:spTgt spid="3">
                                            <p:txEl>
                                              <p:pRg st="0" end="0"/>
                                            </p:txEl>
                                          </p:spTgt>
                                        </p:tgtEl>
                                      </p:cBhvr>
                                      <p:to x="100000" y="100000"/>
                                    </p:animScale>
                                    <p:animScale>
                                      <p:cBhvr>
                                        <p:cTn id="24" dur="26">
                                          <p:stCondLst>
                                            <p:cond delay="1642"/>
                                          </p:stCondLst>
                                        </p:cTn>
                                        <p:tgtEl>
                                          <p:spTgt spid="3">
                                            <p:txEl>
                                              <p:pRg st="0" end="0"/>
                                            </p:txEl>
                                          </p:spTgt>
                                        </p:tgtEl>
                                      </p:cBhvr>
                                      <p:to x="100000" y="90000"/>
                                    </p:animScale>
                                    <p:animScale>
                                      <p:cBhvr>
                                        <p:cTn id="25" dur="166" decel="50000">
                                          <p:stCondLst>
                                            <p:cond delay="1668"/>
                                          </p:stCondLst>
                                        </p:cTn>
                                        <p:tgtEl>
                                          <p:spTgt spid="3">
                                            <p:txEl>
                                              <p:pRg st="0" end="0"/>
                                            </p:txEl>
                                          </p:spTgt>
                                        </p:tgtEl>
                                      </p:cBhvr>
                                      <p:to x="100000" y="100000"/>
                                    </p:animScale>
                                    <p:animScale>
                                      <p:cBhvr>
                                        <p:cTn id="26" dur="26">
                                          <p:stCondLst>
                                            <p:cond delay="1808"/>
                                          </p:stCondLst>
                                        </p:cTn>
                                        <p:tgtEl>
                                          <p:spTgt spid="3">
                                            <p:txEl>
                                              <p:pRg st="0" end="0"/>
                                            </p:txEl>
                                          </p:spTgt>
                                        </p:tgtEl>
                                      </p:cBhvr>
                                      <p:to x="100000" y="95000"/>
                                    </p:animScale>
                                    <p:animScale>
                                      <p:cBhvr>
                                        <p:cTn id="27" dur="166" decel="50000">
                                          <p:stCondLst>
                                            <p:cond delay="1834"/>
                                          </p:stCondLst>
                                        </p:cTn>
                                        <p:tgtEl>
                                          <p:spTgt spid="3">
                                            <p:txEl>
                                              <p:pRg st="0" end="0"/>
                                            </p:txEl>
                                          </p:spTgt>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down)">
                                      <p:cBhvr>
                                        <p:cTn id="32" dur="580">
                                          <p:stCondLst>
                                            <p:cond delay="0"/>
                                          </p:stCondLst>
                                        </p:cTn>
                                        <p:tgtEl>
                                          <p:spTgt spid="3">
                                            <p:txEl>
                                              <p:pRg st="1" end="1"/>
                                            </p:txEl>
                                          </p:spTgt>
                                        </p:tgtEl>
                                      </p:cBhvr>
                                    </p:animEffect>
                                    <p:anim calcmode="lin" valueType="num">
                                      <p:cBhvr>
                                        <p:cTn id="33"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8" dur="26">
                                          <p:stCondLst>
                                            <p:cond delay="650"/>
                                          </p:stCondLst>
                                        </p:cTn>
                                        <p:tgtEl>
                                          <p:spTgt spid="3">
                                            <p:txEl>
                                              <p:pRg st="1" end="1"/>
                                            </p:txEl>
                                          </p:spTgt>
                                        </p:tgtEl>
                                      </p:cBhvr>
                                      <p:to x="100000" y="60000"/>
                                    </p:animScale>
                                    <p:animScale>
                                      <p:cBhvr>
                                        <p:cTn id="39" dur="166" decel="50000">
                                          <p:stCondLst>
                                            <p:cond delay="676"/>
                                          </p:stCondLst>
                                        </p:cTn>
                                        <p:tgtEl>
                                          <p:spTgt spid="3">
                                            <p:txEl>
                                              <p:pRg st="1" end="1"/>
                                            </p:txEl>
                                          </p:spTgt>
                                        </p:tgtEl>
                                      </p:cBhvr>
                                      <p:to x="100000" y="100000"/>
                                    </p:animScale>
                                    <p:animScale>
                                      <p:cBhvr>
                                        <p:cTn id="40" dur="26">
                                          <p:stCondLst>
                                            <p:cond delay="1312"/>
                                          </p:stCondLst>
                                        </p:cTn>
                                        <p:tgtEl>
                                          <p:spTgt spid="3">
                                            <p:txEl>
                                              <p:pRg st="1" end="1"/>
                                            </p:txEl>
                                          </p:spTgt>
                                        </p:tgtEl>
                                      </p:cBhvr>
                                      <p:to x="100000" y="80000"/>
                                    </p:animScale>
                                    <p:animScale>
                                      <p:cBhvr>
                                        <p:cTn id="41" dur="166" decel="50000">
                                          <p:stCondLst>
                                            <p:cond delay="1338"/>
                                          </p:stCondLst>
                                        </p:cTn>
                                        <p:tgtEl>
                                          <p:spTgt spid="3">
                                            <p:txEl>
                                              <p:pRg st="1" end="1"/>
                                            </p:txEl>
                                          </p:spTgt>
                                        </p:tgtEl>
                                      </p:cBhvr>
                                      <p:to x="100000" y="100000"/>
                                    </p:animScale>
                                    <p:animScale>
                                      <p:cBhvr>
                                        <p:cTn id="42" dur="26">
                                          <p:stCondLst>
                                            <p:cond delay="1642"/>
                                          </p:stCondLst>
                                        </p:cTn>
                                        <p:tgtEl>
                                          <p:spTgt spid="3">
                                            <p:txEl>
                                              <p:pRg st="1" end="1"/>
                                            </p:txEl>
                                          </p:spTgt>
                                        </p:tgtEl>
                                      </p:cBhvr>
                                      <p:to x="100000" y="90000"/>
                                    </p:animScale>
                                    <p:animScale>
                                      <p:cBhvr>
                                        <p:cTn id="43" dur="166" decel="50000">
                                          <p:stCondLst>
                                            <p:cond delay="1668"/>
                                          </p:stCondLst>
                                        </p:cTn>
                                        <p:tgtEl>
                                          <p:spTgt spid="3">
                                            <p:txEl>
                                              <p:pRg st="1" end="1"/>
                                            </p:txEl>
                                          </p:spTgt>
                                        </p:tgtEl>
                                      </p:cBhvr>
                                      <p:to x="100000" y="100000"/>
                                    </p:animScale>
                                    <p:animScale>
                                      <p:cBhvr>
                                        <p:cTn id="44" dur="26">
                                          <p:stCondLst>
                                            <p:cond delay="1808"/>
                                          </p:stCondLst>
                                        </p:cTn>
                                        <p:tgtEl>
                                          <p:spTgt spid="3">
                                            <p:txEl>
                                              <p:pRg st="1" end="1"/>
                                            </p:txEl>
                                          </p:spTgt>
                                        </p:tgtEl>
                                      </p:cBhvr>
                                      <p:to x="100000" y="95000"/>
                                    </p:animScale>
                                    <p:animScale>
                                      <p:cBhvr>
                                        <p:cTn id="45" dur="166" decel="50000">
                                          <p:stCondLst>
                                            <p:cond delay="1834"/>
                                          </p:stCondLst>
                                        </p:cTn>
                                        <p:tgtEl>
                                          <p:spTgt spid="3">
                                            <p:txEl>
                                              <p:pRg st="1" end="1"/>
                                            </p:txEl>
                                          </p:spTgt>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6" presetClass="entr" presetSubtype="0" fill="hold" grpId="0" nodeType="click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wipe(down)">
                                      <p:cBhvr>
                                        <p:cTn id="50" dur="580">
                                          <p:stCondLst>
                                            <p:cond delay="0"/>
                                          </p:stCondLst>
                                        </p:cTn>
                                        <p:tgtEl>
                                          <p:spTgt spid="3">
                                            <p:txEl>
                                              <p:pRg st="2" end="2"/>
                                            </p:txEl>
                                          </p:spTgt>
                                        </p:tgtEl>
                                      </p:cBhvr>
                                    </p:animEffect>
                                    <p:anim calcmode="lin" valueType="num">
                                      <p:cBhvr>
                                        <p:cTn id="51"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6" dur="26">
                                          <p:stCondLst>
                                            <p:cond delay="650"/>
                                          </p:stCondLst>
                                        </p:cTn>
                                        <p:tgtEl>
                                          <p:spTgt spid="3">
                                            <p:txEl>
                                              <p:pRg st="2" end="2"/>
                                            </p:txEl>
                                          </p:spTgt>
                                        </p:tgtEl>
                                      </p:cBhvr>
                                      <p:to x="100000" y="60000"/>
                                    </p:animScale>
                                    <p:animScale>
                                      <p:cBhvr>
                                        <p:cTn id="57" dur="166" decel="50000">
                                          <p:stCondLst>
                                            <p:cond delay="676"/>
                                          </p:stCondLst>
                                        </p:cTn>
                                        <p:tgtEl>
                                          <p:spTgt spid="3">
                                            <p:txEl>
                                              <p:pRg st="2" end="2"/>
                                            </p:txEl>
                                          </p:spTgt>
                                        </p:tgtEl>
                                      </p:cBhvr>
                                      <p:to x="100000" y="100000"/>
                                    </p:animScale>
                                    <p:animScale>
                                      <p:cBhvr>
                                        <p:cTn id="58" dur="26">
                                          <p:stCondLst>
                                            <p:cond delay="1312"/>
                                          </p:stCondLst>
                                        </p:cTn>
                                        <p:tgtEl>
                                          <p:spTgt spid="3">
                                            <p:txEl>
                                              <p:pRg st="2" end="2"/>
                                            </p:txEl>
                                          </p:spTgt>
                                        </p:tgtEl>
                                      </p:cBhvr>
                                      <p:to x="100000" y="80000"/>
                                    </p:animScale>
                                    <p:animScale>
                                      <p:cBhvr>
                                        <p:cTn id="59" dur="166" decel="50000">
                                          <p:stCondLst>
                                            <p:cond delay="1338"/>
                                          </p:stCondLst>
                                        </p:cTn>
                                        <p:tgtEl>
                                          <p:spTgt spid="3">
                                            <p:txEl>
                                              <p:pRg st="2" end="2"/>
                                            </p:txEl>
                                          </p:spTgt>
                                        </p:tgtEl>
                                      </p:cBhvr>
                                      <p:to x="100000" y="100000"/>
                                    </p:animScale>
                                    <p:animScale>
                                      <p:cBhvr>
                                        <p:cTn id="60" dur="26">
                                          <p:stCondLst>
                                            <p:cond delay="1642"/>
                                          </p:stCondLst>
                                        </p:cTn>
                                        <p:tgtEl>
                                          <p:spTgt spid="3">
                                            <p:txEl>
                                              <p:pRg st="2" end="2"/>
                                            </p:txEl>
                                          </p:spTgt>
                                        </p:tgtEl>
                                      </p:cBhvr>
                                      <p:to x="100000" y="90000"/>
                                    </p:animScale>
                                    <p:animScale>
                                      <p:cBhvr>
                                        <p:cTn id="61" dur="166" decel="50000">
                                          <p:stCondLst>
                                            <p:cond delay="1668"/>
                                          </p:stCondLst>
                                        </p:cTn>
                                        <p:tgtEl>
                                          <p:spTgt spid="3">
                                            <p:txEl>
                                              <p:pRg st="2" end="2"/>
                                            </p:txEl>
                                          </p:spTgt>
                                        </p:tgtEl>
                                      </p:cBhvr>
                                      <p:to x="100000" y="100000"/>
                                    </p:animScale>
                                    <p:animScale>
                                      <p:cBhvr>
                                        <p:cTn id="62" dur="26">
                                          <p:stCondLst>
                                            <p:cond delay="1808"/>
                                          </p:stCondLst>
                                        </p:cTn>
                                        <p:tgtEl>
                                          <p:spTgt spid="3">
                                            <p:txEl>
                                              <p:pRg st="2" end="2"/>
                                            </p:txEl>
                                          </p:spTgt>
                                        </p:tgtEl>
                                      </p:cBhvr>
                                      <p:to x="100000" y="95000"/>
                                    </p:animScale>
                                    <p:animScale>
                                      <p:cBhvr>
                                        <p:cTn id="63" dur="166" decel="50000">
                                          <p:stCondLst>
                                            <p:cond delay="1834"/>
                                          </p:stCondLst>
                                        </p:cTn>
                                        <p:tgtEl>
                                          <p:spTgt spid="3">
                                            <p:txEl>
                                              <p:pRg st="2" end="2"/>
                                            </p:txEl>
                                          </p:spTgt>
                                        </p:tgtEl>
                                      </p:cBhvr>
                                      <p:to x="100000" y="100000"/>
                                    </p:animScale>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wipe(down)">
                                      <p:cBhvr>
                                        <p:cTn id="68" dur="580">
                                          <p:stCondLst>
                                            <p:cond delay="0"/>
                                          </p:stCondLst>
                                        </p:cTn>
                                        <p:tgtEl>
                                          <p:spTgt spid="3">
                                            <p:txEl>
                                              <p:pRg st="3" end="3"/>
                                            </p:txEl>
                                          </p:spTgt>
                                        </p:tgtEl>
                                      </p:cBhvr>
                                    </p:animEffect>
                                    <p:anim calcmode="lin" valueType="num">
                                      <p:cBhvr>
                                        <p:cTn id="6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4" dur="26">
                                          <p:stCondLst>
                                            <p:cond delay="650"/>
                                          </p:stCondLst>
                                        </p:cTn>
                                        <p:tgtEl>
                                          <p:spTgt spid="3">
                                            <p:txEl>
                                              <p:pRg st="3" end="3"/>
                                            </p:txEl>
                                          </p:spTgt>
                                        </p:tgtEl>
                                      </p:cBhvr>
                                      <p:to x="100000" y="60000"/>
                                    </p:animScale>
                                    <p:animScale>
                                      <p:cBhvr>
                                        <p:cTn id="75" dur="166" decel="50000">
                                          <p:stCondLst>
                                            <p:cond delay="676"/>
                                          </p:stCondLst>
                                        </p:cTn>
                                        <p:tgtEl>
                                          <p:spTgt spid="3">
                                            <p:txEl>
                                              <p:pRg st="3" end="3"/>
                                            </p:txEl>
                                          </p:spTgt>
                                        </p:tgtEl>
                                      </p:cBhvr>
                                      <p:to x="100000" y="100000"/>
                                    </p:animScale>
                                    <p:animScale>
                                      <p:cBhvr>
                                        <p:cTn id="76" dur="26">
                                          <p:stCondLst>
                                            <p:cond delay="1312"/>
                                          </p:stCondLst>
                                        </p:cTn>
                                        <p:tgtEl>
                                          <p:spTgt spid="3">
                                            <p:txEl>
                                              <p:pRg st="3" end="3"/>
                                            </p:txEl>
                                          </p:spTgt>
                                        </p:tgtEl>
                                      </p:cBhvr>
                                      <p:to x="100000" y="80000"/>
                                    </p:animScale>
                                    <p:animScale>
                                      <p:cBhvr>
                                        <p:cTn id="77" dur="166" decel="50000">
                                          <p:stCondLst>
                                            <p:cond delay="1338"/>
                                          </p:stCondLst>
                                        </p:cTn>
                                        <p:tgtEl>
                                          <p:spTgt spid="3">
                                            <p:txEl>
                                              <p:pRg st="3" end="3"/>
                                            </p:txEl>
                                          </p:spTgt>
                                        </p:tgtEl>
                                      </p:cBhvr>
                                      <p:to x="100000" y="100000"/>
                                    </p:animScale>
                                    <p:animScale>
                                      <p:cBhvr>
                                        <p:cTn id="78" dur="26">
                                          <p:stCondLst>
                                            <p:cond delay="1642"/>
                                          </p:stCondLst>
                                        </p:cTn>
                                        <p:tgtEl>
                                          <p:spTgt spid="3">
                                            <p:txEl>
                                              <p:pRg st="3" end="3"/>
                                            </p:txEl>
                                          </p:spTgt>
                                        </p:tgtEl>
                                      </p:cBhvr>
                                      <p:to x="100000" y="90000"/>
                                    </p:animScale>
                                    <p:animScale>
                                      <p:cBhvr>
                                        <p:cTn id="79" dur="166" decel="50000">
                                          <p:stCondLst>
                                            <p:cond delay="1668"/>
                                          </p:stCondLst>
                                        </p:cTn>
                                        <p:tgtEl>
                                          <p:spTgt spid="3">
                                            <p:txEl>
                                              <p:pRg st="3" end="3"/>
                                            </p:txEl>
                                          </p:spTgt>
                                        </p:tgtEl>
                                      </p:cBhvr>
                                      <p:to x="100000" y="100000"/>
                                    </p:animScale>
                                    <p:animScale>
                                      <p:cBhvr>
                                        <p:cTn id="80" dur="26">
                                          <p:stCondLst>
                                            <p:cond delay="1808"/>
                                          </p:stCondLst>
                                        </p:cTn>
                                        <p:tgtEl>
                                          <p:spTgt spid="3">
                                            <p:txEl>
                                              <p:pRg st="3" end="3"/>
                                            </p:txEl>
                                          </p:spTgt>
                                        </p:tgtEl>
                                      </p:cBhvr>
                                      <p:to x="100000" y="95000"/>
                                    </p:animScale>
                                    <p:animScale>
                                      <p:cBhvr>
                                        <p:cTn id="81" dur="166" decel="50000">
                                          <p:stCondLst>
                                            <p:cond delay="1834"/>
                                          </p:stCondLst>
                                        </p:cTn>
                                        <p:tgtEl>
                                          <p:spTgt spid="3">
                                            <p:txEl>
                                              <p:pRg st="3" end="3"/>
                                            </p:txEl>
                                          </p:spTgt>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26" presetClass="entr" presetSubtype="0" fill="hold" grpId="0" nodeType="clickEffect">
                                  <p:stCondLst>
                                    <p:cond delay="0"/>
                                  </p:stCondLst>
                                  <p:childTnLst>
                                    <p:set>
                                      <p:cBhvr>
                                        <p:cTn id="85" dur="1" fill="hold">
                                          <p:stCondLst>
                                            <p:cond delay="0"/>
                                          </p:stCondLst>
                                        </p:cTn>
                                        <p:tgtEl>
                                          <p:spTgt spid="3">
                                            <p:txEl>
                                              <p:pRg st="4" end="4"/>
                                            </p:txEl>
                                          </p:spTgt>
                                        </p:tgtEl>
                                        <p:attrNameLst>
                                          <p:attrName>style.visibility</p:attrName>
                                        </p:attrNameLst>
                                      </p:cBhvr>
                                      <p:to>
                                        <p:strVal val="visible"/>
                                      </p:to>
                                    </p:set>
                                    <p:animEffect transition="in" filter="wipe(down)">
                                      <p:cBhvr>
                                        <p:cTn id="86" dur="580">
                                          <p:stCondLst>
                                            <p:cond delay="0"/>
                                          </p:stCondLst>
                                        </p:cTn>
                                        <p:tgtEl>
                                          <p:spTgt spid="3">
                                            <p:txEl>
                                              <p:pRg st="4" end="4"/>
                                            </p:txEl>
                                          </p:spTgt>
                                        </p:tgtEl>
                                      </p:cBhvr>
                                    </p:animEffect>
                                    <p:anim calcmode="lin" valueType="num">
                                      <p:cBhvr>
                                        <p:cTn id="87"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8"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9"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0"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1"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2" dur="26">
                                          <p:stCondLst>
                                            <p:cond delay="650"/>
                                          </p:stCondLst>
                                        </p:cTn>
                                        <p:tgtEl>
                                          <p:spTgt spid="3">
                                            <p:txEl>
                                              <p:pRg st="4" end="4"/>
                                            </p:txEl>
                                          </p:spTgt>
                                        </p:tgtEl>
                                      </p:cBhvr>
                                      <p:to x="100000" y="60000"/>
                                    </p:animScale>
                                    <p:animScale>
                                      <p:cBhvr>
                                        <p:cTn id="93" dur="166" decel="50000">
                                          <p:stCondLst>
                                            <p:cond delay="676"/>
                                          </p:stCondLst>
                                        </p:cTn>
                                        <p:tgtEl>
                                          <p:spTgt spid="3">
                                            <p:txEl>
                                              <p:pRg st="4" end="4"/>
                                            </p:txEl>
                                          </p:spTgt>
                                        </p:tgtEl>
                                      </p:cBhvr>
                                      <p:to x="100000" y="100000"/>
                                    </p:animScale>
                                    <p:animScale>
                                      <p:cBhvr>
                                        <p:cTn id="94" dur="26">
                                          <p:stCondLst>
                                            <p:cond delay="1312"/>
                                          </p:stCondLst>
                                        </p:cTn>
                                        <p:tgtEl>
                                          <p:spTgt spid="3">
                                            <p:txEl>
                                              <p:pRg st="4" end="4"/>
                                            </p:txEl>
                                          </p:spTgt>
                                        </p:tgtEl>
                                      </p:cBhvr>
                                      <p:to x="100000" y="80000"/>
                                    </p:animScale>
                                    <p:animScale>
                                      <p:cBhvr>
                                        <p:cTn id="95" dur="166" decel="50000">
                                          <p:stCondLst>
                                            <p:cond delay="1338"/>
                                          </p:stCondLst>
                                        </p:cTn>
                                        <p:tgtEl>
                                          <p:spTgt spid="3">
                                            <p:txEl>
                                              <p:pRg st="4" end="4"/>
                                            </p:txEl>
                                          </p:spTgt>
                                        </p:tgtEl>
                                      </p:cBhvr>
                                      <p:to x="100000" y="100000"/>
                                    </p:animScale>
                                    <p:animScale>
                                      <p:cBhvr>
                                        <p:cTn id="96" dur="26">
                                          <p:stCondLst>
                                            <p:cond delay="1642"/>
                                          </p:stCondLst>
                                        </p:cTn>
                                        <p:tgtEl>
                                          <p:spTgt spid="3">
                                            <p:txEl>
                                              <p:pRg st="4" end="4"/>
                                            </p:txEl>
                                          </p:spTgt>
                                        </p:tgtEl>
                                      </p:cBhvr>
                                      <p:to x="100000" y="90000"/>
                                    </p:animScale>
                                    <p:animScale>
                                      <p:cBhvr>
                                        <p:cTn id="97" dur="166" decel="50000">
                                          <p:stCondLst>
                                            <p:cond delay="1668"/>
                                          </p:stCondLst>
                                        </p:cTn>
                                        <p:tgtEl>
                                          <p:spTgt spid="3">
                                            <p:txEl>
                                              <p:pRg st="4" end="4"/>
                                            </p:txEl>
                                          </p:spTgt>
                                        </p:tgtEl>
                                      </p:cBhvr>
                                      <p:to x="100000" y="100000"/>
                                    </p:animScale>
                                    <p:animScale>
                                      <p:cBhvr>
                                        <p:cTn id="98" dur="26">
                                          <p:stCondLst>
                                            <p:cond delay="1808"/>
                                          </p:stCondLst>
                                        </p:cTn>
                                        <p:tgtEl>
                                          <p:spTgt spid="3">
                                            <p:txEl>
                                              <p:pRg st="4" end="4"/>
                                            </p:txEl>
                                          </p:spTgt>
                                        </p:tgtEl>
                                      </p:cBhvr>
                                      <p:to x="100000" y="95000"/>
                                    </p:animScale>
                                    <p:animScale>
                                      <p:cBhvr>
                                        <p:cTn id="99" dur="166" decel="50000">
                                          <p:stCondLst>
                                            <p:cond delay="1834"/>
                                          </p:stCondLst>
                                        </p:cTn>
                                        <p:tgtEl>
                                          <p:spTgt spid="3">
                                            <p:txEl>
                                              <p:pRg st="4" end="4"/>
                                            </p:txEl>
                                          </p:spTgt>
                                        </p:tgtEl>
                                      </p:cBhvr>
                                      <p:to x="100000" y="100000"/>
                                    </p:animScale>
                                  </p:childTnLst>
                                </p:cTn>
                              </p:par>
                            </p:childTnLst>
                          </p:cTn>
                        </p:par>
                      </p:childTnLst>
                    </p:cTn>
                  </p:par>
                  <p:par>
                    <p:cTn id="100" fill="hold">
                      <p:stCondLst>
                        <p:cond delay="indefinite"/>
                      </p:stCondLst>
                      <p:childTnLst>
                        <p:par>
                          <p:cTn id="101" fill="hold">
                            <p:stCondLst>
                              <p:cond delay="0"/>
                            </p:stCondLst>
                            <p:childTnLst>
                              <p:par>
                                <p:cTn id="102" presetID="26" presetClass="entr" presetSubtype="0" fill="hold" grpId="0" nodeType="clickEffect">
                                  <p:stCondLst>
                                    <p:cond delay="0"/>
                                  </p:stCondLst>
                                  <p:childTnLst>
                                    <p:set>
                                      <p:cBhvr>
                                        <p:cTn id="103" dur="1" fill="hold">
                                          <p:stCondLst>
                                            <p:cond delay="0"/>
                                          </p:stCondLst>
                                        </p:cTn>
                                        <p:tgtEl>
                                          <p:spTgt spid="3">
                                            <p:txEl>
                                              <p:pRg st="5" end="5"/>
                                            </p:txEl>
                                          </p:spTgt>
                                        </p:tgtEl>
                                        <p:attrNameLst>
                                          <p:attrName>style.visibility</p:attrName>
                                        </p:attrNameLst>
                                      </p:cBhvr>
                                      <p:to>
                                        <p:strVal val="visible"/>
                                      </p:to>
                                    </p:set>
                                    <p:animEffect transition="in" filter="wipe(down)">
                                      <p:cBhvr>
                                        <p:cTn id="104" dur="580">
                                          <p:stCondLst>
                                            <p:cond delay="0"/>
                                          </p:stCondLst>
                                        </p:cTn>
                                        <p:tgtEl>
                                          <p:spTgt spid="3">
                                            <p:txEl>
                                              <p:pRg st="5" end="5"/>
                                            </p:txEl>
                                          </p:spTgt>
                                        </p:tgtEl>
                                      </p:cBhvr>
                                    </p:animEffect>
                                    <p:anim calcmode="lin" valueType="num">
                                      <p:cBhvr>
                                        <p:cTn id="10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10" dur="26">
                                          <p:stCondLst>
                                            <p:cond delay="650"/>
                                          </p:stCondLst>
                                        </p:cTn>
                                        <p:tgtEl>
                                          <p:spTgt spid="3">
                                            <p:txEl>
                                              <p:pRg st="5" end="5"/>
                                            </p:txEl>
                                          </p:spTgt>
                                        </p:tgtEl>
                                      </p:cBhvr>
                                      <p:to x="100000" y="60000"/>
                                    </p:animScale>
                                    <p:animScale>
                                      <p:cBhvr>
                                        <p:cTn id="111" dur="166" decel="50000">
                                          <p:stCondLst>
                                            <p:cond delay="676"/>
                                          </p:stCondLst>
                                        </p:cTn>
                                        <p:tgtEl>
                                          <p:spTgt spid="3">
                                            <p:txEl>
                                              <p:pRg st="5" end="5"/>
                                            </p:txEl>
                                          </p:spTgt>
                                        </p:tgtEl>
                                      </p:cBhvr>
                                      <p:to x="100000" y="100000"/>
                                    </p:animScale>
                                    <p:animScale>
                                      <p:cBhvr>
                                        <p:cTn id="112" dur="26">
                                          <p:stCondLst>
                                            <p:cond delay="1312"/>
                                          </p:stCondLst>
                                        </p:cTn>
                                        <p:tgtEl>
                                          <p:spTgt spid="3">
                                            <p:txEl>
                                              <p:pRg st="5" end="5"/>
                                            </p:txEl>
                                          </p:spTgt>
                                        </p:tgtEl>
                                      </p:cBhvr>
                                      <p:to x="100000" y="80000"/>
                                    </p:animScale>
                                    <p:animScale>
                                      <p:cBhvr>
                                        <p:cTn id="113" dur="166" decel="50000">
                                          <p:stCondLst>
                                            <p:cond delay="1338"/>
                                          </p:stCondLst>
                                        </p:cTn>
                                        <p:tgtEl>
                                          <p:spTgt spid="3">
                                            <p:txEl>
                                              <p:pRg st="5" end="5"/>
                                            </p:txEl>
                                          </p:spTgt>
                                        </p:tgtEl>
                                      </p:cBhvr>
                                      <p:to x="100000" y="100000"/>
                                    </p:animScale>
                                    <p:animScale>
                                      <p:cBhvr>
                                        <p:cTn id="114" dur="26">
                                          <p:stCondLst>
                                            <p:cond delay="1642"/>
                                          </p:stCondLst>
                                        </p:cTn>
                                        <p:tgtEl>
                                          <p:spTgt spid="3">
                                            <p:txEl>
                                              <p:pRg st="5" end="5"/>
                                            </p:txEl>
                                          </p:spTgt>
                                        </p:tgtEl>
                                      </p:cBhvr>
                                      <p:to x="100000" y="90000"/>
                                    </p:animScale>
                                    <p:animScale>
                                      <p:cBhvr>
                                        <p:cTn id="115" dur="166" decel="50000">
                                          <p:stCondLst>
                                            <p:cond delay="1668"/>
                                          </p:stCondLst>
                                        </p:cTn>
                                        <p:tgtEl>
                                          <p:spTgt spid="3">
                                            <p:txEl>
                                              <p:pRg st="5" end="5"/>
                                            </p:txEl>
                                          </p:spTgt>
                                        </p:tgtEl>
                                      </p:cBhvr>
                                      <p:to x="100000" y="100000"/>
                                    </p:animScale>
                                    <p:animScale>
                                      <p:cBhvr>
                                        <p:cTn id="116" dur="26">
                                          <p:stCondLst>
                                            <p:cond delay="1808"/>
                                          </p:stCondLst>
                                        </p:cTn>
                                        <p:tgtEl>
                                          <p:spTgt spid="3">
                                            <p:txEl>
                                              <p:pRg st="5" end="5"/>
                                            </p:txEl>
                                          </p:spTgt>
                                        </p:tgtEl>
                                      </p:cBhvr>
                                      <p:to x="100000" y="95000"/>
                                    </p:animScale>
                                    <p:animScale>
                                      <p:cBhvr>
                                        <p:cTn id="117" dur="166" decel="50000">
                                          <p:stCondLst>
                                            <p:cond delay="1834"/>
                                          </p:stCondLst>
                                        </p:cTn>
                                        <p:tgtEl>
                                          <p:spTgt spid="3">
                                            <p:txEl>
                                              <p:pRg st="5" end="5"/>
                                            </p:txEl>
                                          </p:spTgt>
                                        </p:tgtEl>
                                      </p:cBhvr>
                                      <p:to x="100000" y="100000"/>
                                    </p:animScale>
                                  </p:childTnLst>
                                </p:cTn>
                              </p:par>
                            </p:childTnLst>
                          </p:cTn>
                        </p:par>
                      </p:childTnLst>
                    </p:cTn>
                  </p:par>
                  <p:par>
                    <p:cTn id="118" fill="hold">
                      <p:stCondLst>
                        <p:cond delay="indefinite"/>
                      </p:stCondLst>
                      <p:childTnLst>
                        <p:par>
                          <p:cTn id="119" fill="hold">
                            <p:stCondLst>
                              <p:cond delay="0"/>
                            </p:stCondLst>
                            <p:childTnLst>
                              <p:par>
                                <p:cTn id="120" presetID="26" presetClass="entr" presetSubtype="0" fill="hold" grpId="0" nodeType="clickEffect">
                                  <p:stCondLst>
                                    <p:cond delay="0"/>
                                  </p:stCondLst>
                                  <p:childTnLst>
                                    <p:set>
                                      <p:cBhvr>
                                        <p:cTn id="121" dur="1" fill="hold">
                                          <p:stCondLst>
                                            <p:cond delay="0"/>
                                          </p:stCondLst>
                                        </p:cTn>
                                        <p:tgtEl>
                                          <p:spTgt spid="3">
                                            <p:txEl>
                                              <p:pRg st="6" end="6"/>
                                            </p:txEl>
                                          </p:spTgt>
                                        </p:tgtEl>
                                        <p:attrNameLst>
                                          <p:attrName>style.visibility</p:attrName>
                                        </p:attrNameLst>
                                      </p:cBhvr>
                                      <p:to>
                                        <p:strVal val="visible"/>
                                      </p:to>
                                    </p:set>
                                    <p:animEffect transition="in" filter="wipe(down)">
                                      <p:cBhvr>
                                        <p:cTn id="122" dur="580">
                                          <p:stCondLst>
                                            <p:cond delay="0"/>
                                          </p:stCondLst>
                                        </p:cTn>
                                        <p:tgtEl>
                                          <p:spTgt spid="3">
                                            <p:txEl>
                                              <p:pRg st="6" end="6"/>
                                            </p:txEl>
                                          </p:spTgt>
                                        </p:tgtEl>
                                      </p:cBhvr>
                                    </p:animEffect>
                                    <p:anim calcmode="lin" valueType="num">
                                      <p:cBhvr>
                                        <p:cTn id="123"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24"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25"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26"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7"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8" dur="26">
                                          <p:stCondLst>
                                            <p:cond delay="650"/>
                                          </p:stCondLst>
                                        </p:cTn>
                                        <p:tgtEl>
                                          <p:spTgt spid="3">
                                            <p:txEl>
                                              <p:pRg st="6" end="6"/>
                                            </p:txEl>
                                          </p:spTgt>
                                        </p:tgtEl>
                                      </p:cBhvr>
                                      <p:to x="100000" y="60000"/>
                                    </p:animScale>
                                    <p:animScale>
                                      <p:cBhvr>
                                        <p:cTn id="129" dur="166" decel="50000">
                                          <p:stCondLst>
                                            <p:cond delay="676"/>
                                          </p:stCondLst>
                                        </p:cTn>
                                        <p:tgtEl>
                                          <p:spTgt spid="3">
                                            <p:txEl>
                                              <p:pRg st="6" end="6"/>
                                            </p:txEl>
                                          </p:spTgt>
                                        </p:tgtEl>
                                      </p:cBhvr>
                                      <p:to x="100000" y="100000"/>
                                    </p:animScale>
                                    <p:animScale>
                                      <p:cBhvr>
                                        <p:cTn id="130" dur="26">
                                          <p:stCondLst>
                                            <p:cond delay="1312"/>
                                          </p:stCondLst>
                                        </p:cTn>
                                        <p:tgtEl>
                                          <p:spTgt spid="3">
                                            <p:txEl>
                                              <p:pRg st="6" end="6"/>
                                            </p:txEl>
                                          </p:spTgt>
                                        </p:tgtEl>
                                      </p:cBhvr>
                                      <p:to x="100000" y="80000"/>
                                    </p:animScale>
                                    <p:animScale>
                                      <p:cBhvr>
                                        <p:cTn id="131" dur="166" decel="50000">
                                          <p:stCondLst>
                                            <p:cond delay="1338"/>
                                          </p:stCondLst>
                                        </p:cTn>
                                        <p:tgtEl>
                                          <p:spTgt spid="3">
                                            <p:txEl>
                                              <p:pRg st="6" end="6"/>
                                            </p:txEl>
                                          </p:spTgt>
                                        </p:tgtEl>
                                      </p:cBhvr>
                                      <p:to x="100000" y="100000"/>
                                    </p:animScale>
                                    <p:animScale>
                                      <p:cBhvr>
                                        <p:cTn id="132" dur="26">
                                          <p:stCondLst>
                                            <p:cond delay="1642"/>
                                          </p:stCondLst>
                                        </p:cTn>
                                        <p:tgtEl>
                                          <p:spTgt spid="3">
                                            <p:txEl>
                                              <p:pRg st="6" end="6"/>
                                            </p:txEl>
                                          </p:spTgt>
                                        </p:tgtEl>
                                      </p:cBhvr>
                                      <p:to x="100000" y="90000"/>
                                    </p:animScale>
                                    <p:animScale>
                                      <p:cBhvr>
                                        <p:cTn id="133" dur="166" decel="50000">
                                          <p:stCondLst>
                                            <p:cond delay="1668"/>
                                          </p:stCondLst>
                                        </p:cTn>
                                        <p:tgtEl>
                                          <p:spTgt spid="3">
                                            <p:txEl>
                                              <p:pRg st="6" end="6"/>
                                            </p:txEl>
                                          </p:spTgt>
                                        </p:tgtEl>
                                      </p:cBhvr>
                                      <p:to x="100000" y="100000"/>
                                    </p:animScale>
                                    <p:animScale>
                                      <p:cBhvr>
                                        <p:cTn id="134" dur="26">
                                          <p:stCondLst>
                                            <p:cond delay="1808"/>
                                          </p:stCondLst>
                                        </p:cTn>
                                        <p:tgtEl>
                                          <p:spTgt spid="3">
                                            <p:txEl>
                                              <p:pRg st="6" end="6"/>
                                            </p:txEl>
                                          </p:spTgt>
                                        </p:tgtEl>
                                      </p:cBhvr>
                                      <p:to x="100000" y="95000"/>
                                    </p:animScale>
                                    <p:animScale>
                                      <p:cBhvr>
                                        <p:cTn id="135" dur="166" decel="50000">
                                          <p:stCondLst>
                                            <p:cond delay="1834"/>
                                          </p:stCondLst>
                                        </p:cTn>
                                        <p:tgtEl>
                                          <p:spTgt spid="3">
                                            <p:txEl>
                                              <p:pRg st="6" end="6"/>
                                            </p:txEl>
                                          </p:spTgt>
                                        </p:tgtEl>
                                      </p:cBhvr>
                                      <p:to x="100000" y="100000"/>
                                    </p:animScale>
                                  </p:childTnLst>
                                </p:cTn>
                              </p:par>
                            </p:childTnLst>
                          </p:cTn>
                        </p:par>
                      </p:childTnLst>
                    </p:cTn>
                  </p:par>
                  <p:par>
                    <p:cTn id="136" fill="hold">
                      <p:stCondLst>
                        <p:cond delay="indefinite"/>
                      </p:stCondLst>
                      <p:childTnLst>
                        <p:par>
                          <p:cTn id="137" fill="hold">
                            <p:stCondLst>
                              <p:cond delay="0"/>
                            </p:stCondLst>
                            <p:childTnLst>
                              <p:par>
                                <p:cTn id="138" presetID="26" presetClass="entr" presetSubtype="0" fill="hold" grpId="0" nodeType="clickEffect">
                                  <p:stCondLst>
                                    <p:cond delay="0"/>
                                  </p:stCondLst>
                                  <p:childTnLst>
                                    <p:set>
                                      <p:cBhvr>
                                        <p:cTn id="139" dur="1" fill="hold">
                                          <p:stCondLst>
                                            <p:cond delay="0"/>
                                          </p:stCondLst>
                                        </p:cTn>
                                        <p:tgtEl>
                                          <p:spTgt spid="3">
                                            <p:txEl>
                                              <p:pRg st="7" end="7"/>
                                            </p:txEl>
                                          </p:spTgt>
                                        </p:tgtEl>
                                        <p:attrNameLst>
                                          <p:attrName>style.visibility</p:attrName>
                                        </p:attrNameLst>
                                      </p:cBhvr>
                                      <p:to>
                                        <p:strVal val="visible"/>
                                      </p:to>
                                    </p:set>
                                    <p:animEffect transition="in" filter="wipe(down)">
                                      <p:cBhvr>
                                        <p:cTn id="140" dur="580">
                                          <p:stCondLst>
                                            <p:cond delay="0"/>
                                          </p:stCondLst>
                                        </p:cTn>
                                        <p:tgtEl>
                                          <p:spTgt spid="3">
                                            <p:txEl>
                                              <p:pRg st="7" end="7"/>
                                            </p:txEl>
                                          </p:spTgt>
                                        </p:tgtEl>
                                      </p:cBhvr>
                                    </p:animEffect>
                                    <p:anim calcmode="lin" valueType="num">
                                      <p:cBhvr>
                                        <p:cTn id="141"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42"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43"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44"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45"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46" dur="26">
                                          <p:stCondLst>
                                            <p:cond delay="650"/>
                                          </p:stCondLst>
                                        </p:cTn>
                                        <p:tgtEl>
                                          <p:spTgt spid="3">
                                            <p:txEl>
                                              <p:pRg st="7" end="7"/>
                                            </p:txEl>
                                          </p:spTgt>
                                        </p:tgtEl>
                                      </p:cBhvr>
                                      <p:to x="100000" y="60000"/>
                                    </p:animScale>
                                    <p:animScale>
                                      <p:cBhvr>
                                        <p:cTn id="147" dur="166" decel="50000">
                                          <p:stCondLst>
                                            <p:cond delay="676"/>
                                          </p:stCondLst>
                                        </p:cTn>
                                        <p:tgtEl>
                                          <p:spTgt spid="3">
                                            <p:txEl>
                                              <p:pRg st="7" end="7"/>
                                            </p:txEl>
                                          </p:spTgt>
                                        </p:tgtEl>
                                      </p:cBhvr>
                                      <p:to x="100000" y="100000"/>
                                    </p:animScale>
                                    <p:animScale>
                                      <p:cBhvr>
                                        <p:cTn id="148" dur="26">
                                          <p:stCondLst>
                                            <p:cond delay="1312"/>
                                          </p:stCondLst>
                                        </p:cTn>
                                        <p:tgtEl>
                                          <p:spTgt spid="3">
                                            <p:txEl>
                                              <p:pRg st="7" end="7"/>
                                            </p:txEl>
                                          </p:spTgt>
                                        </p:tgtEl>
                                      </p:cBhvr>
                                      <p:to x="100000" y="80000"/>
                                    </p:animScale>
                                    <p:animScale>
                                      <p:cBhvr>
                                        <p:cTn id="149" dur="166" decel="50000">
                                          <p:stCondLst>
                                            <p:cond delay="1338"/>
                                          </p:stCondLst>
                                        </p:cTn>
                                        <p:tgtEl>
                                          <p:spTgt spid="3">
                                            <p:txEl>
                                              <p:pRg st="7" end="7"/>
                                            </p:txEl>
                                          </p:spTgt>
                                        </p:tgtEl>
                                      </p:cBhvr>
                                      <p:to x="100000" y="100000"/>
                                    </p:animScale>
                                    <p:animScale>
                                      <p:cBhvr>
                                        <p:cTn id="150" dur="26">
                                          <p:stCondLst>
                                            <p:cond delay="1642"/>
                                          </p:stCondLst>
                                        </p:cTn>
                                        <p:tgtEl>
                                          <p:spTgt spid="3">
                                            <p:txEl>
                                              <p:pRg st="7" end="7"/>
                                            </p:txEl>
                                          </p:spTgt>
                                        </p:tgtEl>
                                      </p:cBhvr>
                                      <p:to x="100000" y="90000"/>
                                    </p:animScale>
                                    <p:animScale>
                                      <p:cBhvr>
                                        <p:cTn id="151" dur="166" decel="50000">
                                          <p:stCondLst>
                                            <p:cond delay="1668"/>
                                          </p:stCondLst>
                                        </p:cTn>
                                        <p:tgtEl>
                                          <p:spTgt spid="3">
                                            <p:txEl>
                                              <p:pRg st="7" end="7"/>
                                            </p:txEl>
                                          </p:spTgt>
                                        </p:tgtEl>
                                      </p:cBhvr>
                                      <p:to x="100000" y="100000"/>
                                    </p:animScale>
                                    <p:animScale>
                                      <p:cBhvr>
                                        <p:cTn id="152" dur="26">
                                          <p:stCondLst>
                                            <p:cond delay="1808"/>
                                          </p:stCondLst>
                                        </p:cTn>
                                        <p:tgtEl>
                                          <p:spTgt spid="3">
                                            <p:txEl>
                                              <p:pRg st="7" end="7"/>
                                            </p:txEl>
                                          </p:spTgt>
                                        </p:tgtEl>
                                      </p:cBhvr>
                                      <p:to x="100000" y="95000"/>
                                    </p:animScale>
                                    <p:animScale>
                                      <p:cBhvr>
                                        <p:cTn id="153"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85000" lnSpcReduction="20000"/>
          </a:bodyPr>
          <a:lstStyle/>
          <a:p>
            <a:r>
              <a:rPr lang="en-US" dirty="0"/>
              <a:t>In the Rift Valley drainage systems, there is </a:t>
            </a:r>
            <a:r>
              <a:rPr lang="en-US" b="1" dirty="0">
                <a:effectLst>
                  <a:outerShdw blurRad="38100" dist="38100" dir="2700000" algn="tl">
                    <a:srgbClr val="000000">
                      <a:alpha val="43137"/>
                    </a:srgbClr>
                  </a:outerShdw>
                </a:effectLst>
              </a:rPr>
              <a:t>no one general flow direction</a:t>
            </a:r>
            <a:r>
              <a:rPr lang="en-US" dirty="0"/>
              <a:t>, as the streams flow in all directions. </a:t>
            </a:r>
          </a:p>
          <a:p>
            <a:r>
              <a:rPr lang="en-US" dirty="0"/>
              <a:t>Following the Rift Valley orientation, the Awash flows in a </a:t>
            </a:r>
            <a:r>
              <a:rPr lang="en-US" b="1" dirty="0">
                <a:effectLst>
                  <a:outerShdw blurRad="38100" dist="38100" dir="2700000" algn="tl">
                    <a:srgbClr val="000000">
                      <a:alpha val="43137"/>
                    </a:srgbClr>
                  </a:outerShdw>
                </a:effectLst>
              </a:rPr>
              <a:t>northeast direction</a:t>
            </a:r>
            <a:r>
              <a:rPr lang="en-US" dirty="0"/>
              <a:t>. </a:t>
            </a:r>
          </a:p>
          <a:p>
            <a:r>
              <a:rPr lang="en-US" dirty="0"/>
              <a:t>It finally ends in a maze of small lakes and marshy area; the largest of which is </a:t>
            </a:r>
            <a:r>
              <a:rPr lang="en-US" b="1" dirty="0">
                <a:effectLst>
                  <a:outerShdw blurRad="38100" dist="38100" dir="2700000" algn="tl">
                    <a:srgbClr val="000000">
                      <a:alpha val="43137"/>
                    </a:srgbClr>
                  </a:outerShdw>
                </a:effectLst>
              </a:rPr>
              <a:t>Lake Abe </a:t>
            </a:r>
            <a:r>
              <a:rPr lang="en-US" dirty="0"/>
              <a:t>on the </a:t>
            </a:r>
            <a:r>
              <a:rPr lang="en-US" dirty="0" err="1"/>
              <a:t>Ethio</a:t>
            </a:r>
            <a:r>
              <a:rPr lang="en-US" dirty="0"/>
              <a:t>-Djibouti border. </a:t>
            </a:r>
            <a:endParaRPr lang="en-US" dirty="0" smtClean="0"/>
          </a:p>
          <a:p>
            <a:r>
              <a:rPr lang="en-US" dirty="0" smtClean="0"/>
              <a:t>The </a:t>
            </a:r>
            <a:r>
              <a:rPr lang="en-US" dirty="0"/>
              <a:t>Afar drainage sub-basin has practically no stream flow. </a:t>
            </a:r>
          </a:p>
          <a:p>
            <a:r>
              <a:rPr lang="en-US" dirty="0"/>
              <a:t>It is an area of </a:t>
            </a:r>
            <a:r>
              <a:rPr lang="en-US" b="1" dirty="0">
                <a:effectLst>
                  <a:outerShdw blurRad="38100" dist="38100" dir="2700000" algn="tl">
                    <a:srgbClr val="000000">
                      <a:alpha val="43137"/>
                    </a:srgbClr>
                  </a:outerShdw>
                </a:effectLst>
              </a:rPr>
              <a:t>little rain</a:t>
            </a:r>
            <a:r>
              <a:rPr lang="en-US" dirty="0"/>
              <a:t>, v</a:t>
            </a:r>
            <a:r>
              <a:rPr lang="en-US" b="1" dirty="0"/>
              <a:t>ery high temperature and very high evaporation</a:t>
            </a:r>
            <a:r>
              <a:rPr lang="en-US" dirty="0"/>
              <a:t>. </a:t>
            </a:r>
          </a:p>
          <a:p>
            <a:r>
              <a:rPr lang="en-US" dirty="0"/>
              <a:t>Lake </a:t>
            </a:r>
            <a:r>
              <a:rPr lang="en-US" b="1" dirty="0" err="1">
                <a:solidFill>
                  <a:srgbClr val="FF0000"/>
                </a:solidFill>
              </a:rPr>
              <a:t>Afrera</a:t>
            </a:r>
            <a:r>
              <a:rPr lang="en-US" b="1" dirty="0">
                <a:solidFill>
                  <a:srgbClr val="FF0000"/>
                </a:solidFill>
              </a:rPr>
              <a:t> </a:t>
            </a:r>
            <a:r>
              <a:rPr lang="en-US" dirty="0"/>
              <a:t>and </a:t>
            </a:r>
            <a:r>
              <a:rPr lang="en-US" b="1" dirty="0" err="1">
                <a:solidFill>
                  <a:srgbClr val="FF0000"/>
                </a:solidFill>
              </a:rPr>
              <a:t>Asale</a:t>
            </a:r>
            <a:r>
              <a:rPr lang="en-US" dirty="0"/>
              <a:t> are the only main surface waters in the basin which are not the result of any meaningful surface flow. </a:t>
            </a:r>
          </a:p>
          <a:p>
            <a:r>
              <a:rPr lang="en-US" dirty="0"/>
              <a:t>Their formation is related to </a:t>
            </a:r>
            <a:r>
              <a:rPr lang="en-US" b="1" dirty="0">
                <a:effectLst>
                  <a:outerShdw blurRad="38100" dist="38100" dir="2700000" algn="tl">
                    <a:srgbClr val="000000">
                      <a:alpha val="43137"/>
                    </a:srgbClr>
                  </a:outerShdw>
                </a:effectLst>
              </a:rPr>
              <a:t>tectonic activities</a:t>
            </a:r>
            <a:r>
              <a:rPr lang="en-US" dirty="0"/>
              <a:t>. </a:t>
            </a:r>
          </a:p>
          <a:p>
            <a:r>
              <a:rPr lang="en-US" dirty="0"/>
              <a:t>The </a:t>
            </a:r>
            <a:r>
              <a:rPr lang="en-US" b="1" i="1" dirty="0"/>
              <a:t>Southern</a:t>
            </a:r>
            <a:r>
              <a:rPr lang="en-US" dirty="0"/>
              <a:t> part of the Rift Valley sub-basin is characterized by a number of </a:t>
            </a:r>
            <a:r>
              <a:rPr lang="en-US" b="1" i="1" dirty="0">
                <a:solidFill>
                  <a:srgbClr val="00B0F0"/>
                </a:solidFill>
              </a:rPr>
              <a:t>lakes and small streams. </a:t>
            </a:r>
          </a:p>
          <a:p>
            <a:r>
              <a:rPr lang="en-US" dirty="0"/>
              <a:t>It is also described as </a:t>
            </a:r>
            <a:r>
              <a:rPr lang="en-US" b="1" dirty="0">
                <a:effectLst>
                  <a:outerShdw blurRad="38100" dist="38100" dir="2700000" algn="tl">
                    <a:srgbClr val="000000">
                      <a:alpha val="43137"/>
                    </a:srgbClr>
                  </a:outerShdw>
                </a:effectLst>
              </a:rPr>
              <a:t>lakes region</a:t>
            </a:r>
            <a:r>
              <a:rPr lang="en-US" dirty="0"/>
              <a:t>. </a:t>
            </a:r>
            <a:r>
              <a:rPr lang="en-US" dirty="0" smtClean="0"/>
              <a:t>The </a:t>
            </a:r>
            <a:r>
              <a:rPr lang="en-US" dirty="0"/>
              <a:t>lakes occupy fault depression.  </a:t>
            </a:r>
          </a:p>
          <a:p>
            <a:endParaRPr lang="en-US" dirty="0"/>
          </a:p>
        </p:txBody>
      </p:sp>
    </p:spTree>
    <p:extLst>
      <p:ext uri="{BB962C8B-B14F-4D97-AF65-F5344CB8AC3E}">
        <p14:creationId xmlns:p14="http://schemas.microsoft.com/office/powerpoint/2010/main" xmlns="" val="44216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5" end="5"/>
                                            </p:txEl>
                                          </p:spTgt>
                                        </p:tgtEl>
                                        <p:attrNameLst>
                                          <p:attrName>style.visibility</p:attrName>
                                        </p:attrNameLst>
                                      </p:cBhvr>
                                      <p:to>
                                        <p:strVal val="visible"/>
                                      </p:to>
                                    </p:set>
                                    <p:animEffect transition="in" filter="wipe(down)">
                                      <p:cBhvr>
                                        <p:cTn id="97" dur="580">
                                          <p:stCondLst>
                                            <p:cond delay="0"/>
                                          </p:stCondLst>
                                        </p:cTn>
                                        <p:tgtEl>
                                          <p:spTgt spid="3">
                                            <p:txEl>
                                              <p:pRg st="5" end="5"/>
                                            </p:txEl>
                                          </p:spTgt>
                                        </p:tgtEl>
                                      </p:cBhvr>
                                    </p:animEffect>
                                    <p:anim calcmode="lin" valueType="num">
                                      <p:cBhvr>
                                        <p:cTn id="9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5" end="5"/>
                                            </p:txEl>
                                          </p:spTgt>
                                        </p:tgtEl>
                                      </p:cBhvr>
                                      <p:to x="100000" y="60000"/>
                                    </p:animScale>
                                    <p:animScale>
                                      <p:cBhvr>
                                        <p:cTn id="104" dur="166" decel="50000">
                                          <p:stCondLst>
                                            <p:cond delay="676"/>
                                          </p:stCondLst>
                                        </p:cTn>
                                        <p:tgtEl>
                                          <p:spTgt spid="3">
                                            <p:txEl>
                                              <p:pRg st="5" end="5"/>
                                            </p:txEl>
                                          </p:spTgt>
                                        </p:tgtEl>
                                      </p:cBhvr>
                                      <p:to x="100000" y="100000"/>
                                    </p:animScale>
                                    <p:animScale>
                                      <p:cBhvr>
                                        <p:cTn id="105" dur="26">
                                          <p:stCondLst>
                                            <p:cond delay="1312"/>
                                          </p:stCondLst>
                                        </p:cTn>
                                        <p:tgtEl>
                                          <p:spTgt spid="3">
                                            <p:txEl>
                                              <p:pRg st="5" end="5"/>
                                            </p:txEl>
                                          </p:spTgt>
                                        </p:tgtEl>
                                      </p:cBhvr>
                                      <p:to x="100000" y="80000"/>
                                    </p:animScale>
                                    <p:animScale>
                                      <p:cBhvr>
                                        <p:cTn id="106" dur="166" decel="50000">
                                          <p:stCondLst>
                                            <p:cond delay="1338"/>
                                          </p:stCondLst>
                                        </p:cTn>
                                        <p:tgtEl>
                                          <p:spTgt spid="3">
                                            <p:txEl>
                                              <p:pRg st="5" end="5"/>
                                            </p:txEl>
                                          </p:spTgt>
                                        </p:tgtEl>
                                      </p:cBhvr>
                                      <p:to x="100000" y="100000"/>
                                    </p:animScale>
                                    <p:animScale>
                                      <p:cBhvr>
                                        <p:cTn id="107" dur="26">
                                          <p:stCondLst>
                                            <p:cond delay="1642"/>
                                          </p:stCondLst>
                                        </p:cTn>
                                        <p:tgtEl>
                                          <p:spTgt spid="3">
                                            <p:txEl>
                                              <p:pRg st="5" end="5"/>
                                            </p:txEl>
                                          </p:spTgt>
                                        </p:tgtEl>
                                      </p:cBhvr>
                                      <p:to x="100000" y="90000"/>
                                    </p:animScale>
                                    <p:animScale>
                                      <p:cBhvr>
                                        <p:cTn id="108" dur="166" decel="50000">
                                          <p:stCondLst>
                                            <p:cond delay="1668"/>
                                          </p:stCondLst>
                                        </p:cTn>
                                        <p:tgtEl>
                                          <p:spTgt spid="3">
                                            <p:txEl>
                                              <p:pRg st="5" end="5"/>
                                            </p:txEl>
                                          </p:spTgt>
                                        </p:tgtEl>
                                      </p:cBhvr>
                                      <p:to x="100000" y="100000"/>
                                    </p:animScale>
                                    <p:animScale>
                                      <p:cBhvr>
                                        <p:cTn id="109" dur="26">
                                          <p:stCondLst>
                                            <p:cond delay="1808"/>
                                          </p:stCondLst>
                                        </p:cTn>
                                        <p:tgtEl>
                                          <p:spTgt spid="3">
                                            <p:txEl>
                                              <p:pRg st="5" end="5"/>
                                            </p:txEl>
                                          </p:spTgt>
                                        </p:tgtEl>
                                      </p:cBhvr>
                                      <p:to x="100000" y="95000"/>
                                    </p:animScale>
                                    <p:animScale>
                                      <p:cBhvr>
                                        <p:cTn id="110" dur="166" decel="50000">
                                          <p:stCondLst>
                                            <p:cond delay="1834"/>
                                          </p:stCondLst>
                                        </p:cTn>
                                        <p:tgtEl>
                                          <p:spTgt spid="3">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
                                            <p:txEl>
                                              <p:pRg st="6" end="6"/>
                                            </p:txEl>
                                          </p:spTgt>
                                        </p:tgtEl>
                                        <p:attrNameLst>
                                          <p:attrName>style.visibility</p:attrName>
                                        </p:attrNameLst>
                                      </p:cBhvr>
                                      <p:to>
                                        <p:strVal val="visible"/>
                                      </p:to>
                                    </p:set>
                                    <p:animEffect transition="in" filter="wipe(down)">
                                      <p:cBhvr>
                                        <p:cTn id="115" dur="580">
                                          <p:stCondLst>
                                            <p:cond delay="0"/>
                                          </p:stCondLst>
                                        </p:cTn>
                                        <p:tgtEl>
                                          <p:spTgt spid="3">
                                            <p:txEl>
                                              <p:pRg st="6" end="6"/>
                                            </p:txEl>
                                          </p:spTgt>
                                        </p:tgtEl>
                                      </p:cBhvr>
                                    </p:animEffect>
                                    <p:anim calcmode="lin" valueType="num">
                                      <p:cBhvr>
                                        <p:cTn id="11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txEl>
                                              <p:pRg st="6" end="6"/>
                                            </p:txEl>
                                          </p:spTgt>
                                        </p:tgtEl>
                                      </p:cBhvr>
                                      <p:to x="100000" y="60000"/>
                                    </p:animScale>
                                    <p:animScale>
                                      <p:cBhvr>
                                        <p:cTn id="122" dur="166" decel="50000">
                                          <p:stCondLst>
                                            <p:cond delay="676"/>
                                          </p:stCondLst>
                                        </p:cTn>
                                        <p:tgtEl>
                                          <p:spTgt spid="3">
                                            <p:txEl>
                                              <p:pRg st="6" end="6"/>
                                            </p:txEl>
                                          </p:spTgt>
                                        </p:tgtEl>
                                      </p:cBhvr>
                                      <p:to x="100000" y="100000"/>
                                    </p:animScale>
                                    <p:animScale>
                                      <p:cBhvr>
                                        <p:cTn id="123" dur="26">
                                          <p:stCondLst>
                                            <p:cond delay="1312"/>
                                          </p:stCondLst>
                                        </p:cTn>
                                        <p:tgtEl>
                                          <p:spTgt spid="3">
                                            <p:txEl>
                                              <p:pRg st="6" end="6"/>
                                            </p:txEl>
                                          </p:spTgt>
                                        </p:tgtEl>
                                      </p:cBhvr>
                                      <p:to x="100000" y="80000"/>
                                    </p:animScale>
                                    <p:animScale>
                                      <p:cBhvr>
                                        <p:cTn id="124" dur="166" decel="50000">
                                          <p:stCondLst>
                                            <p:cond delay="1338"/>
                                          </p:stCondLst>
                                        </p:cTn>
                                        <p:tgtEl>
                                          <p:spTgt spid="3">
                                            <p:txEl>
                                              <p:pRg st="6" end="6"/>
                                            </p:txEl>
                                          </p:spTgt>
                                        </p:tgtEl>
                                      </p:cBhvr>
                                      <p:to x="100000" y="100000"/>
                                    </p:animScale>
                                    <p:animScale>
                                      <p:cBhvr>
                                        <p:cTn id="125" dur="26">
                                          <p:stCondLst>
                                            <p:cond delay="1642"/>
                                          </p:stCondLst>
                                        </p:cTn>
                                        <p:tgtEl>
                                          <p:spTgt spid="3">
                                            <p:txEl>
                                              <p:pRg st="6" end="6"/>
                                            </p:txEl>
                                          </p:spTgt>
                                        </p:tgtEl>
                                      </p:cBhvr>
                                      <p:to x="100000" y="90000"/>
                                    </p:animScale>
                                    <p:animScale>
                                      <p:cBhvr>
                                        <p:cTn id="126" dur="166" decel="50000">
                                          <p:stCondLst>
                                            <p:cond delay="1668"/>
                                          </p:stCondLst>
                                        </p:cTn>
                                        <p:tgtEl>
                                          <p:spTgt spid="3">
                                            <p:txEl>
                                              <p:pRg st="6" end="6"/>
                                            </p:txEl>
                                          </p:spTgt>
                                        </p:tgtEl>
                                      </p:cBhvr>
                                      <p:to x="100000" y="100000"/>
                                    </p:animScale>
                                    <p:animScale>
                                      <p:cBhvr>
                                        <p:cTn id="127" dur="26">
                                          <p:stCondLst>
                                            <p:cond delay="1808"/>
                                          </p:stCondLst>
                                        </p:cTn>
                                        <p:tgtEl>
                                          <p:spTgt spid="3">
                                            <p:txEl>
                                              <p:pRg st="6" end="6"/>
                                            </p:txEl>
                                          </p:spTgt>
                                        </p:tgtEl>
                                      </p:cBhvr>
                                      <p:to x="100000" y="95000"/>
                                    </p:animScale>
                                    <p:animScale>
                                      <p:cBhvr>
                                        <p:cTn id="128" dur="166" decel="50000">
                                          <p:stCondLst>
                                            <p:cond delay="1834"/>
                                          </p:stCondLst>
                                        </p:cTn>
                                        <p:tgtEl>
                                          <p:spTgt spid="3">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3">
                                            <p:txEl>
                                              <p:pRg st="7" end="7"/>
                                            </p:txEl>
                                          </p:spTgt>
                                        </p:tgtEl>
                                        <p:attrNameLst>
                                          <p:attrName>style.visibility</p:attrName>
                                        </p:attrNameLst>
                                      </p:cBhvr>
                                      <p:to>
                                        <p:strVal val="visible"/>
                                      </p:to>
                                    </p:set>
                                    <p:animEffect transition="in" filter="wipe(down)">
                                      <p:cBhvr>
                                        <p:cTn id="133" dur="580">
                                          <p:stCondLst>
                                            <p:cond delay="0"/>
                                          </p:stCondLst>
                                        </p:cTn>
                                        <p:tgtEl>
                                          <p:spTgt spid="3">
                                            <p:txEl>
                                              <p:pRg st="7" end="7"/>
                                            </p:txEl>
                                          </p:spTgt>
                                        </p:tgtEl>
                                      </p:cBhvr>
                                    </p:animEffect>
                                    <p:anim calcmode="lin" valueType="num">
                                      <p:cBhvr>
                                        <p:cTn id="13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3">
                                            <p:txEl>
                                              <p:pRg st="7" end="7"/>
                                            </p:txEl>
                                          </p:spTgt>
                                        </p:tgtEl>
                                      </p:cBhvr>
                                      <p:to x="100000" y="60000"/>
                                    </p:animScale>
                                    <p:animScale>
                                      <p:cBhvr>
                                        <p:cTn id="140" dur="166" decel="50000">
                                          <p:stCondLst>
                                            <p:cond delay="676"/>
                                          </p:stCondLst>
                                        </p:cTn>
                                        <p:tgtEl>
                                          <p:spTgt spid="3">
                                            <p:txEl>
                                              <p:pRg st="7" end="7"/>
                                            </p:txEl>
                                          </p:spTgt>
                                        </p:tgtEl>
                                      </p:cBhvr>
                                      <p:to x="100000" y="100000"/>
                                    </p:animScale>
                                    <p:animScale>
                                      <p:cBhvr>
                                        <p:cTn id="141" dur="26">
                                          <p:stCondLst>
                                            <p:cond delay="1312"/>
                                          </p:stCondLst>
                                        </p:cTn>
                                        <p:tgtEl>
                                          <p:spTgt spid="3">
                                            <p:txEl>
                                              <p:pRg st="7" end="7"/>
                                            </p:txEl>
                                          </p:spTgt>
                                        </p:tgtEl>
                                      </p:cBhvr>
                                      <p:to x="100000" y="80000"/>
                                    </p:animScale>
                                    <p:animScale>
                                      <p:cBhvr>
                                        <p:cTn id="142" dur="166" decel="50000">
                                          <p:stCondLst>
                                            <p:cond delay="1338"/>
                                          </p:stCondLst>
                                        </p:cTn>
                                        <p:tgtEl>
                                          <p:spTgt spid="3">
                                            <p:txEl>
                                              <p:pRg st="7" end="7"/>
                                            </p:txEl>
                                          </p:spTgt>
                                        </p:tgtEl>
                                      </p:cBhvr>
                                      <p:to x="100000" y="100000"/>
                                    </p:animScale>
                                    <p:animScale>
                                      <p:cBhvr>
                                        <p:cTn id="143" dur="26">
                                          <p:stCondLst>
                                            <p:cond delay="1642"/>
                                          </p:stCondLst>
                                        </p:cTn>
                                        <p:tgtEl>
                                          <p:spTgt spid="3">
                                            <p:txEl>
                                              <p:pRg st="7" end="7"/>
                                            </p:txEl>
                                          </p:spTgt>
                                        </p:tgtEl>
                                      </p:cBhvr>
                                      <p:to x="100000" y="90000"/>
                                    </p:animScale>
                                    <p:animScale>
                                      <p:cBhvr>
                                        <p:cTn id="144" dur="166" decel="50000">
                                          <p:stCondLst>
                                            <p:cond delay="1668"/>
                                          </p:stCondLst>
                                        </p:cTn>
                                        <p:tgtEl>
                                          <p:spTgt spid="3">
                                            <p:txEl>
                                              <p:pRg st="7" end="7"/>
                                            </p:txEl>
                                          </p:spTgt>
                                        </p:tgtEl>
                                      </p:cBhvr>
                                      <p:to x="100000" y="100000"/>
                                    </p:animScale>
                                    <p:animScale>
                                      <p:cBhvr>
                                        <p:cTn id="145" dur="26">
                                          <p:stCondLst>
                                            <p:cond delay="1808"/>
                                          </p:stCondLst>
                                        </p:cTn>
                                        <p:tgtEl>
                                          <p:spTgt spid="3">
                                            <p:txEl>
                                              <p:pRg st="7" end="7"/>
                                            </p:txEl>
                                          </p:spTgt>
                                        </p:tgtEl>
                                      </p:cBhvr>
                                      <p:to x="100000" y="95000"/>
                                    </p:animScale>
                                    <p:animScale>
                                      <p:cBhvr>
                                        <p:cTn id="146" dur="166" decel="50000">
                                          <p:stCondLst>
                                            <p:cond delay="1834"/>
                                          </p:stCondLst>
                                        </p:cTn>
                                        <p:tgtEl>
                                          <p:spTgt spid="3">
                                            <p:txEl>
                                              <p:pRg st="7" end="7"/>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3">
                                            <p:txEl>
                                              <p:pRg st="8" end="8"/>
                                            </p:txEl>
                                          </p:spTgt>
                                        </p:tgtEl>
                                        <p:attrNameLst>
                                          <p:attrName>style.visibility</p:attrName>
                                        </p:attrNameLst>
                                      </p:cBhvr>
                                      <p:to>
                                        <p:strVal val="visible"/>
                                      </p:to>
                                    </p:set>
                                    <p:animEffect transition="in" filter="wipe(down)">
                                      <p:cBhvr>
                                        <p:cTn id="151" dur="580">
                                          <p:stCondLst>
                                            <p:cond delay="0"/>
                                          </p:stCondLst>
                                        </p:cTn>
                                        <p:tgtEl>
                                          <p:spTgt spid="3">
                                            <p:txEl>
                                              <p:pRg st="8" end="8"/>
                                            </p:txEl>
                                          </p:spTgt>
                                        </p:tgtEl>
                                      </p:cBhvr>
                                    </p:animEffect>
                                    <p:anim calcmode="lin" valueType="num">
                                      <p:cBhvr>
                                        <p:cTn id="152"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3">
                                            <p:txEl>
                                              <p:pRg st="8" end="8"/>
                                            </p:txEl>
                                          </p:spTgt>
                                        </p:tgtEl>
                                      </p:cBhvr>
                                      <p:to x="100000" y="60000"/>
                                    </p:animScale>
                                    <p:animScale>
                                      <p:cBhvr>
                                        <p:cTn id="158" dur="166" decel="50000">
                                          <p:stCondLst>
                                            <p:cond delay="676"/>
                                          </p:stCondLst>
                                        </p:cTn>
                                        <p:tgtEl>
                                          <p:spTgt spid="3">
                                            <p:txEl>
                                              <p:pRg st="8" end="8"/>
                                            </p:txEl>
                                          </p:spTgt>
                                        </p:tgtEl>
                                      </p:cBhvr>
                                      <p:to x="100000" y="100000"/>
                                    </p:animScale>
                                    <p:animScale>
                                      <p:cBhvr>
                                        <p:cTn id="159" dur="26">
                                          <p:stCondLst>
                                            <p:cond delay="1312"/>
                                          </p:stCondLst>
                                        </p:cTn>
                                        <p:tgtEl>
                                          <p:spTgt spid="3">
                                            <p:txEl>
                                              <p:pRg st="8" end="8"/>
                                            </p:txEl>
                                          </p:spTgt>
                                        </p:tgtEl>
                                      </p:cBhvr>
                                      <p:to x="100000" y="80000"/>
                                    </p:animScale>
                                    <p:animScale>
                                      <p:cBhvr>
                                        <p:cTn id="160" dur="166" decel="50000">
                                          <p:stCondLst>
                                            <p:cond delay="1338"/>
                                          </p:stCondLst>
                                        </p:cTn>
                                        <p:tgtEl>
                                          <p:spTgt spid="3">
                                            <p:txEl>
                                              <p:pRg st="8" end="8"/>
                                            </p:txEl>
                                          </p:spTgt>
                                        </p:tgtEl>
                                      </p:cBhvr>
                                      <p:to x="100000" y="100000"/>
                                    </p:animScale>
                                    <p:animScale>
                                      <p:cBhvr>
                                        <p:cTn id="161" dur="26">
                                          <p:stCondLst>
                                            <p:cond delay="1642"/>
                                          </p:stCondLst>
                                        </p:cTn>
                                        <p:tgtEl>
                                          <p:spTgt spid="3">
                                            <p:txEl>
                                              <p:pRg st="8" end="8"/>
                                            </p:txEl>
                                          </p:spTgt>
                                        </p:tgtEl>
                                      </p:cBhvr>
                                      <p:to x="100000" y="90000"/>
                                    </p:animScale>
                                    <p:animScale>
                                      <p:cBhvr>
                                        <p:cTn id="162" dur="166" decel="50000">
                                          <p:stCondLst>
                                            <p:cond delay="1668"/>
                                          </p:stCondLst>
                                        </p:cTn>
                                        <p:tgtEl>
                                          <p:spTgt spid="3">
                                            <p:txEl>
                                              <p:pRg st="8" end="8"/>
                                            </p:txEl>
                                          </p:spTgt>
                                        </p:tgtEl>
                                      </p:cBhvr>
                                      <p:to x="100000" y="100000"/>
                                    </p:animScale>
                                    <p:animScale>
                                      <p:cBhvr>
                                        <p:cTn id="163" dur="26">
                                          <p:stCondLst>
                                            <p:cond delay="1808"/>
                                          </p:stCondLst>
                                        </p:cTn>
                                        <p:tgtEl>
                                          <p:spTgt spid="3">
                                            <p:txEl>
                                              <p:pRg st="8" end="8"/>
                                            </p:txEl>
                                          </p:spTgt>
                                        </p:tgtEl>
                                      </p:cBhvr>
                                      <p:to x="100000" y="95000"/>
                                    </p:animScale>
                                    <p:animScale>
                                      <p:cBhvr>
                                        <p:cTn id="164" dur="166" decel="50000">
                                          <p:stCondLst>
                                            <p:cond delay="1834"/>
                                          </p:stCondLst>
                                        </p:cTn>
                                        <p:tgtEl>
                                          <p:spTgt spid="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b="1" dirty="0"/>
              <a:t>Water Resources: Rivers, Lakes and Sub-Surface Water </a:t>
            </a:r>
          </a:p>
        </p:txBody>
      </p:sp>
      <p:sp>
        <p:nvSpPr>
          <p:cNvPr id="3" name="Content Placeholder 2"/>
          <p:cNvSpPr>
            <a:spLocks noGrp="1"/>
          </p:cNvSpPr>
          <p:nvPr>
            <p:ph idx="1"/>
          </p:nvPr>
        </p:nvSpPr>
        <p:spPr>
          <a:xfrm>
            <a:off x="228600" y="1600200"/>
            <a:ext cx="8763000" cy="5105400"/>
          </a:xfrm>
        </p:spPr>
        <p:txBody>
          <a:bodyPr>
            <a:normAutofit lnSpcReduction="10000"/>
          </a:bodyPr>
          <a:lstStyle/>
          <a:p>
            <a:pPr marL="0" indent="0">
              <a:buNone/>
            </a:pPr>
            <a:r>
              <a:rPr lang="en-US" sz="3600" b="1" dirty="0"/>
              <a:t>The Ethiopian Rivers</a:t>
            </a:r>
            <a:r>
              <a:rPr lang="en-US" dirty="0"/>
              <a:t> </a:t>
            </a:r>
          </a:p>
          <a:p>
            <a:r>
              <a:rPr lang="en-US" dirty="0"/>
              <a:t>Unlike many other African countries, Ethiopia is endowed with </a:t>
            </a:r>
            <a:r>
              <a:rPr lang="en-US" b="1" dirty="0">
                <a:effectLst>
                  <a:outerShdw blurRad="38100" dist="38100" dir="2700000" algn="tl">
                    <a:srgbClr val="000000">
                      <a:alpha val="43137"/>
                    </a:srgbClr>
                  </a:outerShdw>
                </a:effectLst>
              </a:rPr>
              <a:t>many rivers</a:t>
            </a:r>
            <a:r>
              <a:rPr lang="en-US" dirty="0"/>
              <a:t>. </a:t>
            </a:r>
          </a:p>
          <a:p>
            <a:r>
              <a:rPr lang="en-US" dirty="0"/>
              <a:t>Majority of the rivers originate from </a:t>
            </a:r>
            <a:r>
              <a:rPr lang="en-US" b="1" dirty="0">
                <a:effectLst>
                  <a:outerShdw blurRad="38100" dist="38100" dir="2700000" algn="tl">
                    <a:srgbClr val="000000">
                      <a:alpha val="43137"/>
                    </a:srgbClr>
                  </a:outerShdw>
                </a:effectLst>
              </a:rPr>
              <a:t>highland areas</a:t>
            </a:r>
            <a:r>
              <a:rPr lang="en-US" dirty="0"/>
              <a:t> and </a:t>
            </a:r>
            <a:r>
              <a:rPr lang="en-US" b="1" dirty="0">
                <a:effectLst>
                  <a:outerShdw blurRad="38100" dist="38100" dir="2700000" algn="tl">
                    <a:srgbClr val="000000">
                      <a:alpha val="43137"/>
                    </a:srgbClr>
                  </a:outerShdw>
                </a:effectLst>
              </a:rPr>
              <a:t>cross the Ethiopian </a:t>
            </a:r>
            <a:r>
              <a:rPr lang="en-US" dirty="0"/>
              <a:t>boundary. </a:t>
            </a:r>
          </a:p>
          <a:p>
            <a:r>
              <a:rPr lang="en-US" dirty="0"/>
              <a:t>Altogether, Ethiopian rivers form </a:t>
            </a:r>
            <a:r>
              <a:rPr lang="en-US" b="1" dirty="0"/>
              <a:t>12 </a:t>
            </a:r>
            <a:r>
              <a:rPr lang="en-US" dirty="0"/>
              <a:t>major watersheds separating the </a:t>
            </a:r>
            <a:r>
              <a:rPr lang="en-US" b="1" i="1" dirty="0"/>
              <a:t>Mediterranean Sea </a:t>
            </a:r>
            <a:r>
              <a:rPr lang="en-US" dirty="0"/>
              <a:t>from the </a:t>
            </a:r>
            <a:r>
              <a:rPr lang="en-US" b="1" i="1" dirty="0"/>
              <a:t>Indian Ocean </a:t>
            </a:r>
            <a:r>
              <a:rPr lang="en-US" dirty="0"/>
              <a:t>drainage systems. </a:t>
            </a:r>
            <a:endParaRPr lang="en-US" dirty="0" smtClean="0"/>
          </a:p>
          <a:p>
            <a:r>
              <a:rPr lang="en-US" dirty="0" smtClean="0"/>
              <a:t>The following table shows data </a:t>
            </a:r>
            <a:r>
              <a:rPr lang="en-US" dirty="0"/>
              <a:t>on major Ethiopian rivers </a:t>
            </a:r>
          </a:p>
          <a:p>
            <a:endParaRPr lang="en-US" dirty="0"/>
          </a:p>
        </p:txBody>
      </p:sp>
    </p:spTree>
    <p:extLst>
      <p:ext uri="{BB962C8B-B14F-4D97-AF65-F5344CB8AC3E}">
        <p14:creationId xmlns:p14="http://schemas.microsoft.com/office/powerpoint/2010/main" xmlns="" val="127610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611017790"/>
              </p:ext>
            </p:extLst>
          </p:nvPr>
        </p:nvGraphicFramePr>
        <p:xfrm>
          <a:off x="152400" y="-1"/>
          <a:ext cx="8991600" cy="6857999"/>
        </p:xfrm>
        <a:graphic>
          <a:graphicData uri="http://schemas.openxmlformats.org/drawingml/2006/table">
            <a:tbl>
              <a:tblPr firstRow="1" bandRow="1">
                <a:tableStyleId>{5C22544A-7EE6-4342-B048-85BDC9FD1C3A}</a:tableStyleId>
              </a:tblPr>
              <a:tblGrid>
                <a:gridCol w="1524000"/>
                <a:gridCol w="1447800"/>
                <a:gridCol w="1066800"/>
                <a:gridCol w="1828800"/>
                <a:gridCol w="3124200"/>
              </a:tblGrid>
              <a:tr h="1265732">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787400" algn="l"/>
                        </a:tabLst>
                      </a:pPr>
                      <a:r>
                        <a:rPr kumimoji="0" lang="en-US" sz="2000" b="1" i="0" u="none" strike="noStrike" cap="none" normalizeH="0" baseline="0" dirty="0" smtClean="0">
                          <a:ln>
                            <a:noFill/>
                          </a:ln>
                          <a:solidFill>
                            <a:srgbClr val="FFFFFF"/>
                          </a:solidFill>
                          <a:effectLst/>
                          <a:latin typeface="Times New Roman" pitchFamily="18" charset="0"/>
                          <a:ea typeface="Calibri" pitchFamily="34" charset="0"/>
                          <a:cs typeface="Times New Roman" pitchFamily="18" charset="0"/>
                        </a:rPr>
                        <a:t>River</a:t>
                      </a:r>
                      <a:endParaRPr kumimoji="0" lang="en-US" sz="2400" b="1" i="0" u="none" strike="noStrike" cap="none" normalizeH="0" baseline="0" dirty="0" smtClean="0">
                        <a:ln>
                          <a:noFill/>
                        </a:ln>
                        <a:solidFill>
                          <a:srgbClr val="FFFFFF"/>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ctr" defTabSz="685800" rtl="0" eaLnBrk="1" fontAlgn="base" latinLnBrk="0" hangingPunct="1">
                        <a:lnSpc>
                          <a:spcPct val="115000"/>
                        </a:lnSpc>
                        <a:spcBef>
                          <a:spcPct val="0"/>
                        </a:spcBef>
                        <a:spcAft>
                          <a:spcPct val="0"/>
                        </a:spcAft>
                        <a:buClrTx/>
                        <a:buSzTx/>
                        <a:buFontTx/>
                        <a:buNone/>
                        <a:tabLst>
                          <a:tab pos="-525463" algn="l"/>
                          <a:tab pos="0" algn="l"/>
                          <a:tab pos="890588" algn="l"/>
                        </a:tabLst>
                      </a:pPr>
                      <a:r>
                        <a:rPr kumimoji="0" lang="en-US" sz="2000" b="1" i="0" u="none" strike="noStrike" cap="none" normalizeH="0" baseline="0" dirty="0" smtClean="0">
                          <a:ln>
                            <a:noFill/>
                          </a:ln>
                          <a:solidFill>
                            <a:srgbClr val="FFFFFF"/>
                          </a:solidFill>
                          <a:effectLst/>
                          <a:latin typeface="Times New Roman" pitchFamily="18" charset="0"/>
                          <a:ea typeface="Calibri" pitchFamily="34" charset="0"/>
                          <a:cs typeface="Times New Roman" pitchFamily="18" charset="0"/>
                        </a:rPr>
                        <a:t>Catchment Area(km</a:t>
                      </a:r>
                      <a:r>
                        <a:rPr kumimoji="0" lang="en-US" sz="2000" b="1" i="0" u="none" strike="noStrike" cap="none" normalizeH="0" baseline="30000" dirty="0" smtClean="0">
                          <a:ln>
                            <a:noFill/>
                          </a:ln>
                          <a:solidFill>
                            <a:srgbClr val="FFFFFF"/>
                          </a:solidFill>
                          <a:effectLst/>
                          <a:latin typeface="Times New Roman" pitchFamily="18" charset="0"/>
                          <a:ea typeface="Calibri" pitchFamily="34" charset="0"/>
                          <a:cs typeface="Times New Roman" pitchFamily="18" charset="0"/>
                        </a:rPr>
                        <a:t>2</a:t>
                      </a:r>
                      <a:r>
                        <a:rPr kumimoji="0" lang="en-US" sz="2000" b="1" i="0" u="none" strike="noStrike" cap="none" normalizeH="0" baseline="0" dirty="0" smtClean="0">
                          <a:ln>
                            <a:noFill/>
                          </a:ln>
                          <a:solidFill>
                            <a:srgbClr val="FFFFFF"/>
                          </a:solidFill>
                          <a:effectLst/>
                          <a:latin typeface="Times New Roman" pitchFamily="18" charset="0"/>
                          <a:ea typeface="Calibri" pitchFamily="34" charset="0"/>
                          <a:cs typeface="Times New Roman" pitchFamily="18" charset="0"/>
                        </a:rPr>
                        <a:t>)</a:t>
                      </a:r>
                      <a:endParaRPr kumimoji="0" lang="en-US" sz="2400" b="1" i="0" u="none" strike="noStrike" cap="none" normalizeH="0" baseline="0" dirty="0" smtClean="0">
                        <a:ln>
                          <a:noFill/>
                        </a:ln>
                        <a:solidFill>
                          <a:srgbClr val="FFFFFF"/>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1" i="0" u="none" strike="noStrike" cap="none" normalizeH="0" baseline="0" dirty="0" smtClean="0">
                          <a:ln>
                            <a:noFill/>
                          </a:ln>
                          <a:solidFill>
                            <a:srgbClr val="FFFFFF"/>
                          </a:solidFill>
                          <a:effectLst/>
                          <a:latin typeface="Times New Roman" pitchFamily="18" charset="0"/>
                          <a:ea typeface="Calibri" pitchFamily="34" charset="0"/>
                          <a:cs typeface="Times New Roman" pitchFamily="18" charset="0"/>
                        </a:rPr>
                        <a:t>Annual Volume BMC</a:t>
                      </a:r>
                      <a:endParaRPr kumimoji="0" lang="en-US" sz="2400" b="1" i="0" u="none" strike="noStrike" cap="none" normalizeH="0" baseline="0" dirty="0" smtClean="0">
                        <a:ln>
                          <a:noFill/>
                        </a:ln>
                        <a:solidFill>
                          <a:srgbClr val="FFFFFF"/>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ctr"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1" i="0" u="none" strike="noStrike" cap="none" normalizeH="0" baseline="0" dirty="0" smtClean="0">
                          <a:ln>
                            <a:noFill/>
                          </a:ln>
                          <a:solidFill>
                            <a:srgbClr val="FFFFFF"/>
                          </a:solidFill>
                          <a:effectLst/>
                          <a:latin typeface="Times New Roman" pitchFamily="18" charset="0"/>
                          <a:ea typeface="Calibri" pitchFamily="34" charset="0"/>
                          <a:cs typeface="Times New Roman" pitchFamily="18" charset="0"/>
                        </a:rPr>
                        <a:t>Terminus/</a:t>
                      </a:r>
                    </a:p>
                    <a:p>
                      <a:pPr marL="0" marR="0" lvl="0" indent="0" algn="ctr"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1" i="0" u="none" strike="noStrike" cap="none" normalizeH="0" baseline="0" dirty="0" smtClean="0">
                          <a:ln>
                            <a:noFill/>
                          </a:ln>
                          <a:solidFill>
                            <a:srgbClr val="FFFFFF"/>
                          </a:solidFill>
                          <a:effectLst/>
                          <a:latin typeface="Times New Roman" pitchFamily="18" charset="0"/>
                          <a:ea typeface="Calibri" pitchFamily="34" charset="0"/>
                          <a:cs typeface="Times New Roman" pitchFamily="18" charset="0"/>
                        </a:rPr>
                        <a:t>Mouth</a:t>
                      </a:r>
                      <a:endParaRPr kumimoji="0" lang="en-US" sz="2400" b="1" i="0" u="none" strike="noStrike" cap="none" normalizeH="0" baseline="0" dirty="0" smtClean="0">
                        <a:ln>
                          <a:noFill/>
                        </a:ln>
                        <a:solidFill>
                          <a:srgbClr val="FFFFFF"/>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1" i="0" u="none" strike="noStrike" cap="none" normalizeH="0" baseline="0" smtClean="0">
                          <a:ln>
                            <a:noFill/>
                          </a:ln>
                          <a:solidFill>
                            <a:srgbClr val="FFFFFF"/>
                          </a:solidFill>
                          <a:effectLst/>
                          <a:latin typeface="Times New Roman" pitchFamily="18" charset="0"/>
                          <a:ea typeface="Calibri" pitchFamily="34" charset="0"/>
                          <a:cs typeface="Times New Roman" pitchFamily="18" charset="0"/>
                        </a:rPr>
                        <a:t>Major tributaries</a:t>
                      </a:r>
                      <a:endParaRPr kumimoji="0" lang="en-US" sz="2400" b="1" i="0" u="none" strike="noStrike" cap="none" normalizeH="0" baseline="0" smtClean="0">
                        <a:ln>
                          <a:noFill/>
                        </a:ln>
                        <a:solidFill>
                          <a:srgbClr val="FFFFFF"/>
                        </a:solidFill>
                        <a:effectLst/>
                        <a:latin typeface="Times New Roman" pitchFamily="18" charset="0"/>
                        <a:ea typeface="Calibri" pitchFamily="34" charset="0"/>
                        <a:cs typeface="Times New Roman" pitchFamily="18" charset="0"/>
                      </a:endParaRPr>
                    </a:p>
                  </a:txBody>
                  <a:tcPr marL="68580" marR="68580" marT="0" marB="0" horzOverflow="overflow"/>
                </a:tc>
              </a:tr>
              <a:tr h="1004433">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787400" algn="l"/>
                        </a:tabLst>
                      </a:pP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Abay</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890588" algn="l"/>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199,812</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54.5</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1176338" algn="l"/>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Mediterranean</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Dabus</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Dedessa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Fincha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Guder</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Muger</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Jema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Beshilo</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r>
              <a:tr h="937822">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78740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Wabishebelle</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890588" algn="l"/>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202,697</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3.4</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1176338" algn="l"/>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Coast of Indian Ocean</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2033588" algn="l"/>
                        </a:tabLst>
                      </a:pP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Ramis</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Erer</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Daketa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Fafan</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r>
              <a:tr h="721144">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78740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Genale Dawa</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776288" algn="l"/>
                          <a:tab pos="890588"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171,042</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6</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1176338"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Indian-Ocean</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2033588" algn="l"/>
                        </a:tabLst>
                      </a:pP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Dawa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Weyb</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Welmel</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Mena</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r>
              <a:tr h="960454">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78740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Awash</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890588"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114,123</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4.9</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1176338"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Inland (within Ethiopia)</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2033588" algn="l"/>
                        </a:tabLst>
                      </a:pP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Akaki</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Kesem</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Borkena</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Mile</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r>
              <a:tr h="656138">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78740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Tekeze</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890588"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87,733</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8.2</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Mediterranean</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2033588" algn="l"/>
                        </a:tabLst>
                      </a:pP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Goang</a:t>
                      </a: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Angereb</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r>
              <a:tr h="656138">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78740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Gibe (Omo)</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730250" algn="l"/>
                          <a:tab pos="890588"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79,000</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16.6</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Lake Turkana</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2033588" algn="l"/>
                        </a:tabLst>
                      </a:pP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Gojeb</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r>
              <a:tr h="656138">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78740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Baro Akobo</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890588"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75,912</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23.23</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Lst>
                      </a:pPr>
                      <a:r>
                        <a:rPr kumimoji="0" lang="en-US" sz="20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Mediterranean</a:t>
                      </a:r>
                      <a:endParaRPr kumimoji="0" lang="en-US" sz="24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l" defTabSz="685800" rtl="0" eaLnBrk="1" fontAlgn="base" latinLnBrk="0" hangingPunct="1">
                        <a:lnSpc>
                          <a:spcPct val="115000"/>
                        </a:lnSpc>
                        <a:spcBef>
                          <a:spcPct val="0"/>
                        </a:spcBef>
                        <a:spcAft>
                          <a:spcPct val="0"/>
                        </a:spcAft>
                        <a:buClrTx/>
                        <a:buSzTx/>
                        <a:buFontTx/>
                        <a:buNone/>
                        <a:tabLst>
                          <a:tab pos="-525463" algn="l"/>
                          <a:tab pos="0" algn="l"/>
                          <a:tab pos="2033588" algn="l"/>
                        </a:tabLst>
                      </a:pPr>
                      <a:r>
                        <a:rPr kumimoji="0" lang="en-US" sz="20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Akobo</a:t>
                      </a:r>
                      <a:endParaRPr kumimoji="0" lang="en-US"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r>
            </a:tbl>
          </a:graphicData>
        </a:graphic>
      </p:graphicFrame>
    </p:spTree>
    <p:extLst>
      <p:ext uri="{BB962C8B-B14F-4D97-AF65-F5344CB8AC3E}">
        <p14:creationId xmlns:p14="http://schemas.microsoft.com/office/powerpoint/2010/main" xmlns="" val="110500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066800"/>
          </a:xfrm>
        </p:spPr>
        <p:txBody>
          <a:bodyPr>
            <a:noAutofit/>
          </a:bodyPr>
          <a:lstStyle/>
          <a:p>
            <a:r>
              <a:rPr lang="en-US" sz="3200" b="1" dirty="0"/>
              <a:t>General Characteristics of Ethiopian Rivers </a:t>
            </a:r>
          </a:p>
        </p:txBody>
      </p:sp>
      <p:sp>
        <p:nvSpPr>
          <p:cNvPr id="3" name="Content Placeholder 2"/>
          <p:cNvSpPr>
            <a:spLocks noGrp="1"/>
          </p:cNvSpPr>
          <p:nvPr>
            <p:ph idx="1"/>
          </p:nvPr>
        </p:nvSpPr>
        <p:spPr>
          <a:xfrm>
            <a:off x="152400" y="1219200"/>
            <a:ext cx="8915400" cy="5486400"/>
          </a:xfrm>
        </p:spPr>
        <p:txBody>
          <a:bodyPr>
            <a:normAutofit/>
          </a:bodyPr>
          <a:lstStyle/>
          <a:p>
            <a:pPr algn="just"/>
            <a:r>
              <a:rPr lang="en-US" sz="2200" i="1" dirty="0">
                <a:latin typeface="Times New Roman" pitchFamily="18" charset="0"/>
                <a:cs typeface="Times New Roman" pitchFamily="18" charset="0"/>
              </a:rPr>
              <a:t>Owing to the highland nature of the Ethiopian landmass, surface ruggedness, the outward inclination of the highlands, and the climatic conditions, Ethiopian rivers have the following characteristics. </a:t>
            </a:r>
          </a:p>
          <a:p>
            <a:pPr lvl="1"/>
            <a:r>
              <a:rPr lang="en-US" dirty="0"/>
              <a:t>Almost all major rivers </a:t>
            </a:r>
            <a:r>
              <a:rPr lang="en-US" b="1" dirty="0">
                <a:effectLst>
                  <a:outerShdw blurRad="38100" dist="38100" dir="2700000" algn="tl">
                    <a:srgbClr val="000000">
                      <a:alpha val="43137"/>
                    </a:srgbClr>
                  </a:outerShdw>
                </a:effectLst>
              </a:rPr>
              <a:t>originate from the highlands </a:t>
            </a:r>
            <a:r>
              <a:rPr lang="en-US" dirty="0"/>
              <a:t>elevating more than 1500 meters above sea level, </a:t>
            </a:r>
          </a:p>
          <a:p>
            <a:pPr lvl="1"/>
            <a:r>
              <a:rPr lang="en-US" dirty="0"/>
              <a:t>Majority of Ethiopian rivers are </a:t>
            </a:r>
            <a:r>
              <a:rPr lang="en-US" b="1" dirty="0">
                <a:effectLst>
                  <a:outerShdw blurRad="38100" dist="38100" dir="2700000" algn="tl">
                    <a:srgbClr val="000000">
                      <a:alpha val="43137"/>
                    </a:srgbClr>
                  </a:outerShdw>
                </a:effectLst>
              </a:rPr>
              <a:t>trans-boundary</a:t>
            </a:r>
            <a:r>
              <a:rPr lang="en-US" dirty="0"/>
              <a:t>, </a:t>
            </a:r>
          </a:p>
          <a:p>
            <a:pPr lvl="1"/>
            <a:r>
              <a:rPr lang="en-US" dirty="0"/>
              <a:t>Due to the marked seasonality of rainfall, Ethiopian rivers are characterized by </a:t>
            </a:r>
            <a:r>
              <a:rPr lang="en-US" b="1" dirty="0">
                <a:effectLst>
                  <a:outerShdw blurRad="38100" dist="38100" dir="2700000" algn="tl">
                    <a:srgbClr val="000000">
                      <a:alpha val="43137"/>
                    </a:srgbClr>
                  </a:outerShdw>
                </a:effectLst>
              </a:rPr>
              <a:t>extreme seasonal fluctuation</a:t>
            </a:r>
            <a:r>
              <a:rPr lang="en-US" dirty="0"/>
              <a:t>. </a:t>
            </a:r>
            <a:endParaRPr lang="en-US" dirty="0" smtClean="0"/>
          </a:p>
          <a:p>
            <a:endParaRPr lang="en-US" dirty="0"/>
          </a:p>
        </p:txBody>
      </p:sp>
    </p:spTree>
    <p:extLst>
      <p:ext uri="{BB962C8B-B14F-4D97-AF65-F5344CB8AC3E}">
        <p14:creationId xmlns:p14="http://schemas.microsoft.com/office/powerpoint/2010/main" xmlns="" val="150404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477000"/>
          </a:xfrm>
        </p:spPr>
        <p:txBody>
          <a:bodyPr>
            <a:normAutofit/>
          </a:bodyPr>
          <a:lstStyle/>
          <a:p>
            <a:pPr lvl="1"/>
            <a:r>
              <a:rPr lang="en-US" dirty="0"/>
              <a:t>In the wet season, </a:t>
            </a:r>
            <a:r>
              <a:rPr lang="en-US" b="1" dirty="0">
                <a:effectLst>
                  <a:outerShdw blurRad="38100" dist="38100" dir="2700000" algn="tl">
                    <a:srgbClr val="000000">
                      <a:alpha val="43137"/>
                    </a:srgbClr>
                  </a:outerShdw>
                </a:effectLst>
              </a:rPr>
              <a:t>runoff is higher </a:t>
            </a:r>
            <a:r>
              <a:rPr lang="en-US" dirty="0"/>
              <a:t>and rivers are full bursting their banks, destroying small bridges, damage roads and flooding low lands; during the dry seasons they became mere trickles of water/even dry up</a:t>
            </a:r>
          </a:p>
          <a:p>
            <a:pPr lvl="1"/>
            <a:r>
              <a:rPr lang="en-US" dirty="0" smtClean="0"/>
              <a:t>Due </a:t>
            </a:r>
            <a:r>
              <a:rPr lang="en-US" dirty="0"/>
              <a:t>to surface ruggedness they </a:t>
            </a:r>
            <a:r>
              <a:rPr lang="en-US" b="1" dirty="0">
                <a:effectLst>
                  <a:outerShdw blurRad="38100" dist="38100" dir="2700000" algn="tl">
                    <a:srgbClr val="000000">
                      <a:alpha val="43137"/>
                    </a:srgbClr>
                  </a:outerShdw>
                </a:effectLst>
              </a:rPr>
              <a:t>have rapids and waterfalls</a:t>
            </a:r>
            <a:r>
              <a:rPr lang="en-US" dirty="0"/>
              <a:t> along their course, </a:t>
            </a:r>
          </a:p>
          <a:p>
            <a:pPr lvl="1"/>
            <a:r>
              <a:rPr lang="en-US" dirty="0"/>
              <a:t>They have </a:t>
            </a:r>
            <a:r>
              <a:rPr lang="en-US" b="1" dirty="0">
                <a:effectLst>
                  <a:outerShdw blurRad="38100" dist="38100" dir="2700000" algn="tl">
                    <a:srgbClr val="000000">
                      <a:alpha val="43137"/>
                    </a:srgbClr>
                  </a:outerShdw>
                </a:effectLst>
              </a:rPr>
              <a:t>cuts, steep-sided river valleys and deep gorges</a:t>
            </a:r>
            <a:r>
              <a:rPr lang="en-US" dirty="0"/>
              <a:t> along their courses, </a:t>
            </a:r>
          </a:p>
          <a:p>
            <a:pPr lvl="1"/>
            <a:r>
              <a:rPr lang="en-US" dirty="0"/>
              <a:t>Rivers in Ethiopia flow on steep slopes having </a:t>
            </a:r>
            <a:r>
              <a:rPr lang="en-US" b="1" dirty="0"/>
              <a:t>steep profiles</a:t>
            </a:r>
            <a:r>
              <a:rPr lang="en-US" dirty="0"/>
              <a:t>. </a:t>
            </a:r>
          </a:p>
          <a:p>
            <a:pPr lvl="1"/>
            <a:r>
              <a:rPr lang="en-US" dirty="0"/>
              <a:t>Some of the rivers serve as </a:t>
            </a:r>
            <a:r>
              <a:rPr lang="en-US" b="1" i="1" dirty="0">
                <a:solidFill>
                  <a:srgbClr val="0070C0"/>
                </a:solidFill>
              </a:rPr>
              <a:t>boundarie</a:t>
            </a:r>
            <a:r>
              <a:rPr lang="en-US" dirty="0"/>
              <a:t>s, both </a:t>
            </a:r>
            <a:r>
              <a:rPr lang="en-US" b="1" dirty="0">
                <a:effectLst>
                  <a:outerShdw blurRad="38100" dist="38100" dir="2700000" algn="tl">
                    <a:srgbClr val="000000">
                      <a:alpha val="43137"/>
                    </a:srgbClr>
                  </a:outerShdw>
                </a:effectLst>
              </a:rPr>
              <a:t>international and domestic administrative </a:t>
            </a:r>
            <a:r>
              <a:rPr lang="en-US" dirty="0"/>
              <a:t>units. </a:t>
            </a:r>
          </a:p>
          <a:p>
            <a:endParaRPr lang="en-US" dirty="0"/>
          </a:p>
        </p:txBody>
      </p:sp>
    </p:spTree>
    <p:extLst>
      <p:ext uri="{BB962C8B-B14F-4D97-AF65-F5344CB8AC3E}">
        <p14:creationId xmlns:p14="http://schemas.microsoft.com/office/powerpoint/2010/main" xmlns="" val="299180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ircle(in)">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US" b="1" dirty="0"/>
              <a:t>The Ethiopian Lakes </a:t>
            </a:r>
          </a:p>
        </p:txBody>
      </p:sp>
      <p:sp>
        <p:nvSpPr>
          <p:cNvPr id="3" name="Content Placeholder 2"/>
          <p:cNvSpPr>
            <a:spLocks noGrp="1"/>
          </p:cNvSpPr>
          <p:nvPr>
            <p:ph idx="1"/>
          </p:nvPr>
        </p:nvSpPr>
        <p:spPr>
          <a:xfrm>
            <a:off x="152400" y="990600"/>
            <a:ext cx="8839200" cy="5791200"/>
          </a:xfrm>
        </p:spPr>
        <p:txBody>
          <a:bodyPr>
            <a:normAutofit fontScale="85000" lnSpcReduction="10000"/>
          </a:bodyPr>
          <a:lstStyle/>
          <a:p>
            <a:r>
              <a:rPr lang="en-US" dirty="0"/>
              <a:t>Relatively Ethiopia is rich in lakes. </a:t>
            </a:r>
          </a:p>
          <a:p>
            <a:r>
              <a:rPr lang="en-US" dirty="0"/>
              <a:t>Almost all Ethiopian lakes are result of </a:t>
            </a:r>
            <a:r>
              <a:rPr lang="en-US" b="1" dirty="0">
                <a:effectLst>
                  <a:outerShdw blurRad="38100" dist="38100" dir="2700000" algn="tl">
                    <a:srgbClr val="000000">
                      <a:alpha val="43137"/>
                    </a:srgbClr>
                  </a:outerShdw>
                </a:effectLst>
              </a:rPr>
              <a:t>tectonic process </a:t>
            </a:r>
            <a:r>
              <a:rPr lang="en-US" dirty="0"/>
              <a:t>that took place during </a:t>
            </a:r>
            <a:r>
              <a:rPr lang="en-US" b="1" dirty="0">
                <a:solidFill>
                  <a:srgbClr val="0070C0"/>
                </a:solidFill>
              </a:rPr>
              <a:t>Quaternary period </a:t>
            </a:r>
            <a:r>
              <a:rPr lang="en-US" dirty="0"/>
              <a:t>of Cenozoic era. </a:t>
            </a:r>
          </a:p>
          <a:p>
            <a:r>
              <a:rPr lang="en-US" dirty="0"/>
              <a:t>Except few Ethiopian lakes, majority of lakes are located </a:t>
            </a:r>
            <a:r>
              <a:rPr lang="en-US" b="1" dirty="0">
                <a:effectLst>
                  <a:outerShdw blurRad="38100" dist="38100" dir="2700000" algn="tl">
                    <a:srgbClr val="000000">
                      <a:alpha val="43137"/>
                    </a:srgbClr>
                  </a:outerShdw>
                </a:effectLst>
              </a:rPr>
              <a:t>within the </a:t>
            </a:r>
            <a:r>
              <a:rPr lang="en-US" b="1" dirty="0">
                <a:solidFill>
                  <a:srgbClr val="FF0000"/>
                </a:solidFill>
                <a:effectLst>
                  <a:outerShdw blurRad="38100" dist="38100" dir="2700000" algn="tl">
                    <a:srgbClr val="000000">
                      <a:alpha val="43137"/>
                    </a:srgbClr>
                  </a:outerShdw>
                </a:effectLst>
              </a:rPr>
              <a:t>Rift Valley System</a:t>
            </a:r>
            <a:r>
              <a:rPr lang="en-US" dirty="0"/>
              <a:t>. </a:t>
            </a:r>
          </a:p>
          <a:p>
            <a:r>
              <a:rPr lang="en-US" dirty="0"/>
              <a:t>The lakes in the drainage are mainly formed on </a:t>
            </a:r>
            <a:r>
              <a:rPr lang="en-US" b="1" dirty="0">
                <a:effectLst>
                  <a:outerShdw blurRad="38100" dist="38100" dir="2700000" algn="tl">
                    <a:srgbClr val="000000">
                      <a:alpha val="43137"/>
                    </a:srgbClr>
                  </a:outerShdw>
                </a:effectLst>
              </a:rPr>
              <a:t>faulted depressions</a:t>
            </a:r>
            <a:r>
              <a:rPr lang="en-US" dirty="0"/>
              <a:t> and are clustered along the system </a:t>
            </a:r>
            <a:r>
              <a:rPr lang="en-US" b="1" dirty="0"/>
              <a:t>forming linear pattern</a:t>
            </a:r>
            <a:r>
              <a:rPr lang="en-US" dirty="0"/>
              <a:t>. </a:t>
            </a:r>
          </a:p>
          <a:p>
            <a:r>
              <a:rPr lang="en-US" dirty="0"/>
              <a:t>Lake </a:t>
            </a:r>
            <a:r>
              <a:rPr lang="en-US" dirty="0" err="1"/>
              <a:t>Tana</a:t>
            </a:r>
            <a:r>
              <a:rPr lang="en-US" dirty="0"/>
              <a:t>, the </a:t>
            </a:r>
            <a:r>
              <a:rPr lang="en-US" b="1" dirty="0">
                <a:effectLst>
                  <a:outerShdw blurRad="38100" dist="38100" dir="2700000" algn="tl">
                    <a:srgbClr val="000000">
                      <a:alpha val="43137"/>
                    </a:srgbClr>
                  </a:outerShdw>
                </a:effectLst>
              </a:rPr>
              <a:t>largest</a:t>
            </a:r>
            <a:r>
              <a:rPr lang="en-US" dirty="0">
                <a:effectLst>
                  <a:outerShdw blurRad="38100" dist="38100" dir="2700000" algn="tl">
                    <a:srgbClr val="000000">
                      <a:alpha val="43137"/>
                    </a:srgbClr>
                  </a:outerShdw>
                </a:effectLst>
              </a:rPr>
              <a:t> </a:t>
            </a:r>
            <a:r>
              <a:rPr lang="en-US" dirty="0"/>
              <a:t>lake in Ethiopia occupies a shallow depression in the </a:t>
            </a:r>
            <a:r>
              <a:rPr lang="en-US" b="1" dirty="0">
                <a:solidFill>
                  <a:srgbClr val="FF0000"/>
                </a:solidFill>
                <a:effectLst>
                  <a:outerShdw blurRad="38100" dist="38100" dir="2700000" algn="tl">
                    <a:srgbClr val="000000">
                      <a:alpha val="43137"/>
                    </a:srgbClr>
                  </a:outerShdw>
                </a:effectLst>
              </a:rPr>
              <a:t>highlands</a:t>
            </a:r>
            <a:r>
              <a:rPr lang="en-US" dirty="0"/>
              <a:t>. </a:t>
            </a:r>
            <a:endParaRPr lang="en-US" dirty="0" smtClean="0"/>
          </a:p>
          <a:p>
            <a:r>
              <a:rPr lang="en-US" dirty="0" smtClean="0"/>
              <a:t>The </a:t>
            </a:r>
            <a:r>
              <a:rPr lang="en-US" dirty="0" err="1"/>
              <a:t>Tana</a:t>
            </a:r>
            <a:r>
              <a:rPr lang="en-US" dirty="0"/>
              <a:t> depression is believed to be formed following slower </a:t>
            </a:r>
            <a:r>
              <a:rPr lang="en-US" b="1" dirty="0">
                <a:effectLst>
                  <a:outerShdw blurRad="38100" dist="38100" dir="2700000" algn="tl">
                    <a:srgbClr val="000000">
                      <a:alpha val="43137"/>
                    </a:srgbClr>
                  </a:outerShdw>
                </a:effectLst>
              </a:rPr>
              <a:t>sinking and reservoir by lava</a:t>
            </a:r>
            <a:r>
              <a:rPr lang="en-US" dirty="0"/>
              <a:t> flow between </a:t>
            </a:r>
            <a:r>
              <a:rPr lang="en-US" dirty="0" err="1"/>
              <a:t>Gojjam</a:t>
            </a:r>
            <a:r>
              <a:rPr lang="en-US" dirty="0"/>
              <a:t> and </a:t>
            </a:r>
            <a:r>
              <a:rPr lang="en-US" dirty="0" err="1"/>
              <a:t>Gonder</a:t>
            </a:r>
            <a:r>
              <a:rPr lang="en-US" dirty="0"/>
              <a:t> massifs. </a:t>
            </a:r>
          </a:p>
          <a:p>
            <a:r>
              <a:rPr lang="en-US" dirty="0"/>
              <a:t>Ethiopia is also gifted with </a:t>
            </a:r>
            <a:r>
              <a:rPr lang="en-US" b="1" dirty="0">
                <a:solidFill>
                  <a:srgbClr val="FF0000"/>
                </a:solidFill>
              </a:rPr>
              <a:t>crater lakes</a:t>
            </a:r>
            <a:r>
              <a:rPr lang="en-US" dirty="0"/>
              <a:t>. </a:t>
            </a:r>
          </a:p>
          <a:p>
            <a:endParaRPr lang="en-US" dirty="0"/>
          </a:p>
          <a:p>
            <a:endParaRPr lang="en-US" dirty="0"/>
          </a:p>
        </p:txBody>
      </p:sp>
    </p:spTree>
    <p:extLst>
      <p:ext uri="{BB962C8B-B14F-4D97-AF65-F5344CB8AC3E}">
        <p14:creationId xmlns:p14="http://schemas.microsoft.com/office/powerpoint/2010/main" xmlns="" val="162363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fontScale="90000"/>
          </a:bodyPr>
          <a:lstStyle/>
          <a:p>
            <a:r>
              <a:rPr lang="en-US" b="1" dirty="0" smtClean="0"/>
              <a:t/>
            </a:r>
            <a:br>
              <a:rPr lang="en-US" b="1" dirty="0" smtClean="0"/>
            </a:br>
            <a:r>
              <a:rPr lang="en-US" b="1" dirty="0" smtClean="0"/>
              <a:t/>
            </a:r>
            <a:br>
              <a:rPr lang="en-US" b="1" dirty="0" smtClean="0"/>
            </a:br>
            <a:r>
              <a:rPr lang="en-US" sz="4900" b="1" dirty="0" smtClean="0"/>
              <a:t>Introduction</a:t>
            </a:r>
            <a:r>
              <a:rPr lang="en-US" b="1" dirty="0"/>
              <a:t/>
            </a:r>
            <a:br>
              <a:rPr lang="en-US" b="1" dirty="0"/>
            </a:br>
            <a:endParaRPr lang="en-US" dirty="0"/>
          </a:p>
        </p:txBody>
      </p:sp>
      <p:sp>
        <p:nvSpPr>
          <p:cNvPr id="3" name="Content Placeholder 2"/>
          <p:cNvSpPr>
            <a:spLocks noGrp="1"/>
          </p:cNvSpPr>
          <p:nvPr>
            <p:ph idx="1"/>
          </p:nvPr>
        </p:nvSpPr>
        <p:spPr>
          <a:xfrm>
            <a:off x="76200" y="990600"/>
            <a:ext cx="8991600" cy="5715000"/>
          </a:xfrm>
        </p:spPr>
        <p:txBody>
          <a:bodyPr>
            <a:normAutofit/>
          </a:bodyPr>
          <a:lstStyle/>
          <a:p>
            <a:r>
              <a:rPr lang="en-US" dirty="0" smtClean="0"/>
              <a:t>Of </a:t>
            </a:r>
            <a:r>
              <a:rPr lang="en-US" dirty="0"/>
              <a:t>the earth’s total water </a:t>
            </a:r>
            <a:r>
              <a:rPr lang="en-US" dirty="0" smtClean="0"/>
              <a:t>surface</a:t>
            </a:r>
          </a:p>
          <a:p>
            <a:pPr lvl="1"/>
            <a:r>
              <a:rPr lang="en-US" dirty="0" smtClean="0"/>
              <a:t>Nearly </a:t>
            </a:r>
            <a:r>
              <a:rPr lang="en-US" b="1" dirty="0">
                <a:effectLst>
                  <a:outerShdw blurRad="38100" dist="38100" dir="2700000" algn="tl">
                    <a:srgbClr val="000000">
                      <a:alpha val="43137"/>
                    </a:srgbClr>
                  </a:outerShdw>
                </a:effectLst>
              </a:rPr>
              <a:t>97.5% is alkaline </a:t>
            </a:r>
            <a:r>
              <a:rPr lang="en-US" dirty="0"/>
              <a:t>accumulated in seas and oceans. </a:t>
            </a:r>
            <a:endParaRPr lang="en-US" dirty="0" smtClean="0"/>
          </a:p>
          <a:p>
            <a:pPr lvl="1"/>
            <a:r>
              <a:rPr lang="en-US" dirty="0" smtClean="0"/>
              <a:t>The </a:t>
            </a:r>
            <a:r>
              <a:rPr lang="en-US" dirty="0"/>
              <a:t>remaining </a:t>
            </a:r>
            <a:r>
              <a:rPr lang="en-US" b="1" dirty="0">
                <a:effectLst>
                  <a:outerShdw blurRad="38100" dist="38100" dir="2700000" algn="tl">
                    <a:srgbClr val="000000">
                      <a:alpha val="43137"/>
                    </a:srgbClr>
                  </a:outerShdw>
                </a:effectLst>
              </a:rPr>
              <a:t>2.5% is fresh water</a:t>
            </a:r>
            <a:r>
              <a:rPr lang="en-US" dirty="0"/>
              <a:t>, of </a:t>
            </a:r>
            <a:r>
              <a:rPr lang="en-US" dirty="0" smtClean="0"/>
              <a:t>which nearly </a:t>
            </a:r>
          </a:p>
          <a:p>
            <a:pPr lvl="2"/>
            <a:r>
              <a:rPr lang="en-US" dirty="0" smtClean="0"/>
              <a:t>68.7</a:t>
            </a:r>
            <a:r>
              <a:rPr lang="en-US" dirty="0"/>
              <a:t>% is deposited in </a:t>
            </a:r>
            <a:r>
              <a:rPr lang="en-US" dirty="0" smtClean="0"/>
              <a:t>glaciers</a:t>
            </a:r>
          </a:p>
          <a:p>
            <a:pPr lvl="2"/>
            <a:r>
              <a:rPr lang="en-US" dirty="0" smtClean="0"/>
              <a:t>30.1</a:t>
            </a:r>
            <a:r>
              <a:rPr lang="en-US" dirty="0"/>
              <a:t>% in ground </a:t>
            </a:r>
            <a:r>
              <a:rPr lang="en-US" dirty="0" smtClean="0"/>
              <a:t>water</a:t>
            </a:r>
          </a:p>
          <a:p>
            <a:pPr lvl="2"/>
            <a:r>
              <a:rPr lang="en-US" dirty="0" smtClean="0"/>
              <a:t>0.8</a:t>
            </a:r>
            <a:r>
              <a:rPr lang="en-US" dirty="0"/>
              <a:t>% in permafrost and </a:t>
            </a:r>
            <a:endParaRPr lang="en-US" dirty="0" smtClean="0"/>
          </a:p>
          <a:p>
            <a:pPr lvl="2"/>
            <a:r>
              <a:rPr lang="en-US" dirty="0" smtClean="0"/>
              <a:t>0.4</a:t>
            </a:r>
            <a:r>
              <a:rPr lang="en-US" dirty="0"/>
              <a:t>% in surface waters. </a:t>
            </a:r>
            <a:endParaRPr lang="en-US" dirty="0" smtClean="0"/>
          </a:p>
          <a:p>
            <a:pPr lvl="1"/>
            <a:r>
              <a:rPr lang="en-US" dirty="0" smtClean="0"/>
              <a:t>Water </a:t>
            </a:r>
            <a:r>
              <a:rPr lang="en-US" dirty="0"/>
              <a:t>in lakes, rivers, atmosphere, soils and wetlands are considered as surface waters. </a:t>
            </a:r>
            <a:endParaRPr lang="en-US" dirty="0" smtClean="0"/>
          </a:p>
          <a:p>
            <a:pPr lvl="1"/>
            <a:r>
              <a:rPr lang="en-US" dirty="0" smtClean="0"/>
              <a:t>Surface </a:t>
            </a:r>
            <a:r>
              <a:rPr lang="en-US" dirty="0"/>
              <a:t>and ground waters are by far the most abundant and easily available fresh waters. </a:t>
            </a:r>
            <a:endParaRPr lang="en-US" dirty="0" smtClean="0"/>
          </a:p>
        </p:txBody>
      </p:sp>
    </p:spTree>
    <p:extLst>
      <p:ext uri="{BB962C8B-B14F-4D97-AF65-F5344CB8AC3E}">
        <p14:creationId xmlns:p14="http://schemas.microsoft.com/office/powerpoint/2010/main" xmlns="" val="223581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circle(in)">
                                      <p:cBhvr>
                                        <p:cTn id="30" dur="2000"/>
                                        <p:tgtEl>
                                          <p:spTgt spid="3">
                                            <p:txEl>
                                              <p:pRg st="6" end="6"/>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circle(in)">
                                      <p:cBhvr>
                                        <p:cTn id="33" dur="2000"/>
                                        <p:tgtEl>
                                          <p:spTgt spid="3">
                                            <p:txEl>
                                              <p:pRg st="7" end="7"/>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circle(in)">
                                      <p:cBhvr>
                                        <p:cTn id="36"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400800"/>
          </a:xfrm>
        </p:spPr>
        <p:txBody>
          <a:bodyPr>
            <a:normAutofit fontScale="85000" lnSpcReduction="10000"/>
          </a:bodyPr>
          <a:lstStyle/>
          <a:p>
            <a:r>
              <a:rPr lang="en-US" dirty="0"/>
              <a:t>These include the lakes at and around </a:t>
            </a:r>
            <a:r>
              <a:rPr lang="en-US" dirty="0" err="1"/>
              <a:t>Bishoftu</a:t>
            </a:r>
            <a:r>
              <a:rPr lang="en-US" dirty="0"/>
              <a:t>, </a:t>
            </a:r>
            <a:r>
              <a:rPr lang="en-US" dirty="0" err="1"/>
              <a:t>Wonchi</a:t>
            </a:r>
            <a:r>
              <a:rPr lang="en-US" dirty="0"/>
              <a:t> (near Ambo), </a:t>
            </a:r>
            <a:r>
              <a:rPr lang="en-US" dirty="0" err="1"/>
              <a:t>Hayk</a:t>
            </a:r>
            <a:r>
              <a:rPr lang="en-US" dirty="0"/>
              <a:t> (near </a:t>
            </a:r>
            <a:r>
              <a:rPr lang="en-US" dirty="0" err="1"/>
              <a:t>Dessie</a:t>
            </a:r>
            <a:r>
              <a:rPr lang="en-US" dirty="0"/>
              <a:t>) and the Crater Lake on top of Mount </a:t>
            </a:r>
            <a:r>
              <a:rPr lang="en-US" dirty="0" err="1"/>
              <a:t>Zikwala</a:t>
            </a:r>
            <a:r>
              <a:rPr lang="en-US" dirty="0"/>
              <a:t>. </a:t>
            </a:r>
          </a:p>
          <a:p>
            <a:r>
              <a:rPr lang="en-US" dirty="0"/>
              <a:t>Lake </a:t>
            </a:r>
            <a:r>
              <a:rPr lang="en-US" b="1" dirty="0" err="1">
                <a:effectLst>
                  <a:outerShdw blurRad="38100" dist="38100" dir="2700000" algn="tl">
                    <a:srgbClr val="000000">
                      <a:alpha val="43137"/>
                    </a:srgbClr>
                  </a:outerShdw>
                </a:effectLst>
              </a:rPr>
              <a:t>Ashenge</a:t>
            </a:r>
            <a:r>
              <a:rPr lang="en-US" dirty="0">
                <a:effectLst>
                  <a:outerShdw blurRad="38100" dist="38100" dir="2700000" algn="tl">
                    <a:srgbClr val="000000">
                      <a:alpha val="43137"/>
                    </a:srgbClr>
                  </a:outerShdw>
                </a:effectLst>
              </a:rPr>
              <a:t> </a:t>
            </a:r>
            <a:r>
              <a:rPr lang="en-US" dirty="0"/>
              <a:t>(</a:t>
            </a:r>
            <a:r>
              <a:rPr lang="en-US" dirty="0" err="1"/>
              <a:t>Tigray</a:t>
            </a:r>
            <a:r>
              <a:rPr lang="en-US" dirty="0"/>
              <a:t>) is formed on a tectonic basin. </a:t>
            </a:r>
          </a:p>
          <a:p>
            <a:r>
              <a:rPr lang="en-US" dirty="0"/>
              <a:t>Other types of lakes in Ethiopia are </a:t>
            </a:r>
            <a:r>
              <a:rPr lang="en-US" b="1" dirty="0">
                <a:solidFill>
                  <a:srgbClr val="FF0000"/>
                </a:solidFill>
                <a:effectLst>
                  <a:outerShdw blurRad="38100" dist="38100" dir="2700000" algn="tl">
                    <a:srgbClr val="000000">
                      <a:alpha val="43137"/>
                    </a:srgbClr>
                  </a:outerShdw>
                </a:effectLst>
              </a:rPr>
              <a:t>man-made</a:t>
            </a:r>
            <a:r>
              <a:rPr lang="en-US" dirty="0"/>
              <a:t> such as Lakes </a:t>
            </a:r>
            <a:r>
              <a:rPr lang="en-US" dirty="0" err="1"/>
              <a:t>Koka</a:t>
            </a:r>
            <a:r>
              <a:rPr lang="en-US" dirty="0"/>
              <a:t>, </a:t>
            </a:r>
            <a:r>
              <a:rPr lang="en-US" dirty="0" err="1"/>
              <a:t>Fincha</a:t>
            </a:r>
            <a:r>
              <a:rPr lang="en-US" dirty="0"/>
              <a:t> and </a:t>
            </a:r>
            <a:r>
              <a:rPr lang="en-US" dirty="0" err="1"/>
              <a:t>Melka</a:t>
            </a:r>
            <a:r>
              <a:rPr lang="en-US" dirty="0"/>
              <a:t> </a:t>
            </a:r>
            <a:r>
              <a:rPr lang="en-US" dirty="0" err="1"/>
              <a:t>Wakena</a:t>
            </a:r>
            <a:r>
              <a:rPr lang="en-US" dirty="0"/>
              <a:t>, and many other lakes dammed following hydroelectric power generation projects. </a:t>
            </a:r>
            <a:endParaRPr lang="en-US" dirty="0" smtClean="0"/>
          </a:p>
          <a:p>
            <a:r>
              <a:rPr lang="en-US" dirty="0" smtClean="0"/>
              <a:t>Cluster </a:t>
            </a:r>
            <a:r>
              <a:rPr lang="en-US" dirty="0"/>
              <a:t>of lakes are lined up within main Ethiopian rift. </a:t>
            </a:r>
          </a:p>
          <a:p>
            <a:r>
              <a:rPr lang="en-US" dirty="0"/>
              <a:t>Lake Abaya is the </a:t>
            </a:r>
            <a:r>
              <a:rPr lang="en-US" b="1" dirty="0">
                <a:effectLst>
                  <a:outerShdw blurRad="38100" dist="38100" dir="2700000" algn="tl">
                    <a:srgbClr val="000000">
                      <a:alpha val="43137"/>
                    </a:srgbClr>
                  </a:outerShdw>
                </a:effectLst>
              </a:rPr>
              <a:t>largest</a:t>
            </a:r>
            <a:r>
              <a:rPr lang="en-US" dirty="0">
                <a:effectLst>
                  <a:outerShdw blurRad="38100" dist="38100" dir="2700000" algn="tl">
                    <a:srgbClr val="000000">
                      <a:alpha val="43137"/>
                    </a:srgbClr>
                  </a:outerShdw>
                </a:effectLst>
              </a:rPr>
              <a:t> </a:t>
            </a:r>
            <a:r>
              <a:rPr lang="en-US" dirty="0"/>
              <a:t>of all the lakes in the system. </a:t>
            </a:r>
          </a:p>
          <a:p>
            <a:r>
              <a:rPr lang="en-US" dirty="0"/>
              <a:t>The southern tip of the Rift Valley forms the marshy land called the Chew </a:t>
            </a:r>
            <a:r>
              <a:rPr lang="en-US" dirty="0" err="1"/>
              <a:t>Bahir</a:t>
            </a:r>
            <a:r>
              <a:rPr lang="en-US" dirty="0"/>
              <a:t> which is drained by </a:t>
            </a:r>
            <a:r>
              <a:rPr lang="en-US" dirty="0" err="1"/>
              <a:t>Segan</a:t>
            </a:r>
            <a:r>
              <a:rPr lang="en-US" dirty="0"/>
              <a:t> and </a:t>
            </a:r>
            <a:r>
              <a:rPr lang="en-US" dirty="0" err="1"/>
              <a:t>Woito</a:t>
            </a:r>
            <a:r>
              <a:rPr lang="en-US" dirty="0"/>
              <a:t>. </a:t>
            </a:r>
          </a:p>
          <a:p>
            <a:r>
              <a:rPr lang="en-US" b="1" dirty="0" err="1">
                <a:effectLst>
                  <a:outerShdw blurRad="38100" dist="38100" dir="2700000" algn="tl">
                    <a:srgbClr val="000000">
                      <a:alpha val="43137"/>
                    </a:srgbClr>
                  </a:outerShdw>
                </a:effectLst>
              </a:rPr>
              <a:t>Ziway</a:t>
            </a:r>
            <a:r>
              <a:rPr lang="en-US" b="1" dirty="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and </a:t>
            </a:r>
            <a:r>
              <a:rPr lang="en-US" b="1" dirty="0" err="1">
                <a:effectLst>
                  <a:outerShdw blurRad="38100" dist="38100" dir="2700000" algn="tl">
                    <a:srgbClr val="000000">
                      <a:alpha val="43137"/>
                    </a:srgbClr>
                  </a:outerShdw>
                </a:effectLst>
              </a:rPr>
              <a:t>Shala</a:t>
            </a:r>
            <a:r>
              <a:rPr lang="en-US" b="1" dirty="0">
                <a:effectLst>
                  <a:outerShdw blurRad="38100" dist="38100" dir="2700000" algn="tl">
                    <a:srgbClr val="000000">
                      <a:alpha val="43137"/>
                    </a:srgbClr>
                  </a:outerShdw>
                </a:effectLst>
              </a:rPr>
              <a:t> </a:t>
            </a:r>
            <a:r>
              <a:rPr lang="en-US" dirty="0"/>
              <a:t>are the shallowest and the deepest lakes in the central Ethiopian Rift </a:t>
            </a:r>
          </a:p>
          <a:p>
            <a:endParaRPr lang="en-US" dirty="0"/>
          </a:p>
        </p:txBody>
      </p:sp>
    </p:spTree>
    <p:extLst>
      <p:ext uri="{BB962C8B-B14F-4D97-AF65-F5344CB8AC3E}">
        <p14:creationId xmlns:p14="http://schemas.microsoft.com/office/powerpoint/2010/main" xmlns="" val="116360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890590925"/>
              </p:ext>
            </p:extLst>
          </p:nvPr>
        </p:nvGraphicFramePr>
        <p:xfrm>
          <a:off x="76201" y="152401"/>
          <a:ext cx="8991598" cy="6629398"/>
        </p:xfrm>
        <a:graphic>
          <a:graphicData uri="http://schemas.openxmlformats.org/drawingml/2006/table">
            <a:tbl>
              <a:tblPr firstRow="1" bandRow="1">
                <a:tableStyleId>{5C22544A-7EE6-4342-B048-85BDC9FD1C3A}</a:tableStyleId>
              </a:tblPr>
              <a:tblGrid>
                <a:gridCol w="1714496"/>
                <a:gridCol w="1282703"/>
                <a:gridCol w="1498600"/>
                <a:gridCol w="1904999"/>
                <a:gridCol w="1092200"/>
                <a:gridCol w="1498600"/>
              </a:tblGrid>
              <a:tr h="1577090">
                <a:tc>
                  <a:txBody>
                    <a:bodyPr/>
                    <a:lstStyle/>
                    <a:p>
                      <a:pPr marL="0" marR="0" lvl="0" indent="0" algn="just" defTabSz="685800" rtl="0" eaLnBrk="1" fontAlgn="base" latinLnBrk="0" hangingPunct="1">
                        <a:lnSpc>
                          <a:spcPct val="150000"/>
                        </a:lnSpc>
                        <a:spcBef>
                          <a:spcPct val="0"/>
                        </a:spcBef>
                        <a:spcAft>
                          <a:spcPct val="0"/>
                        </a:spcAft>
                        <a:buClrTx/>
                        <a:buSzTx/>
                        <a:buFontTx/>
                        <a:buNone/>
                        <a:tabLst>
                          <a:tab pos="0" algn="l"/>
                          <a:tab pos="833438" algn="l"/>
                        </a:tabLst>
                      </a:pP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Lake</a:t>
                      </a:r>
                    </a:p>
                  </a:txBody>
                  <a:tcPr marL="68580" marR="68580" marT="0" marB="0" horzOverflow="overflow"/>
                </a:tc>
                <a:tc>
                  <a:txBody>
                    <a:bodyPr/>
                    <a:lstStyle/>
                    <a:p>
                      <a:pPr marL="0" marR="0" lvl="0" indent="0" algn="just" defTabSz="685800" rtl="0" eaLnBrk="1" fontAlgn="base" latinLnBrk="0" hangingPunct="1">
                        <a:lnSpc>
                          <a:spcPct val="150000"/>
                        </a:lnSpc>
                        <a:spcBef>
                          <a:spcPct val="0"/>
                        </a:spcBef>
                        <a:spcAft>
                          <a:spcPct val="0"/>
                        </a:spcAft>
                        <a:buClrTx/>
                        <a:buSzTx/>
                        <a:buFontTx/>
                        <a:buNone/>
                        <a:tabLst>
                          <a:tab pos="0" algn="l"/>
                        </a:tabLst>
                      </a:pP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Area (km</a:t>
                      </a:r>
                      <a:r>
                        <a:rPr kumimoji="0" lang="en-US" sz="2400" b="1" i="0" u="none" strike="noStrike" cap="none" normalizeH="0" baseline="30000" dirty="0" smtClean="0">
                          <a:ln>
                            <a:noFill/>
                          </a:ln>
                          <a:solidFill>
                            <a:srgbClr val="FFFFFF"/>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2</a:t>
                      </a: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a:t>
                      </a:r>
                    </a:p>
                  </a:txBody>
                  <a:tcPr marL="68580" marR="68580" marT="0" marB="0" horzOverflow="overflow"/>
                </a:tc>
                <a:tc>
                  <a:txBody>
                    <a:bodyPr/>
                    <a:lstStyle/>
                    <a:p>
                      <a:pPr marL="0" marR="0" lvl="0" indent="0" algn="just" defTabSz="685800" rtl="0" eaLnBrk="1" fontAlgn="base" latinLnBrk="0" hangingPunct="1">
                        <a:lnSpc>
                          <a:spcPct val="150000"/>
                        </a:lnSpc>
                        <a:spcBef>
                          <a:spcPct val="0"/>
                        </a:spcBef>
                        <a:spcAft>
                          <a:spcPct val="0"/>
                        </a:spcAft>
                        <a:buClrTx/>
                        <a:buSzTx/>
                        <a:buFontTx/>
                        <a:buNone/>
                        <a:tabLst>
                          <a:tab pos="0" algn="l"/>
                        </a:tabLst>
                      </a:pP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Max. Depth (m)</a:t>
                      </a:r>
                    </a:p>
                  </a:txBody>
                  <a:tcPr marL="68580" marR="68580" marT="0" marB="0" horzOverflow="overflow"/>
                </a:tc>
                <a:tc>
                  <a:txBody>
                    <a:bodyPr/>
                    <a:lstStyle/>
                    <a:p>
                      <a:pPr marL="0" marR="0" lvl="0" indent="0" algn="just" defTabSz="685800" rtl="0" eaLnBrk="1" fontAlgn="base" latinLnBrk="0" hangingPunct="1">
                        <a:lnSpc>
                          <a:spcPct val="150000"/>
                        </a:lnSpc>
                        <a:spcBef>
                          <a:spcPct val="0"/>
                        </a:spcBef>
                        <a:spcAft>
                          <a:spcPct val="0"/>
                        </a:spcAft>
                        <a:buClrTx/>
                        <a:buSzTx/>
                        <a:buFontTx/>
                        <a:buNone/>
                        <a:tabLst>
                          <a:tab pos="0" algn="l"/>
                        </a:tabLst>
                      </a:pP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Lake</a:t>
                      </a:r>
                    </a:p>
                  </a:txBody>
                  <a:tcPr marL="68580" marR="68580" marT="0" marB="0" horzOverflow="overflow"/>
                </a:tc>
                <a:tc>
                  <a:txBody>
                    <a:bodyPr/>
                    <a:lstStyle/>
                    <a:p>
                      <a:pPr marL="0" marR="0" lvl="0" indent="0" algn="just" defTabSz="685800" rtl="0" eaLnBrk="1" fontAlgn="base" latinLnBrk="0" hangingPunct="1">
                        <a:lnSpc>
                          <a:spcPct val="150000"/>
                        </a:lnSpc>
                        <a:spcBef>
                          <a:spcPct val="0"/>
                        </a:spcBef>
                        <a:spcAft>
                          <a:spcPct val="0"/>
                        </a:spcAft>
                        <a:buClrTx/>
                        <a:buSzTx/>
                        <a:buFontTx/>
                        <a:buNone/>
                        <a:tabLst>
                          <a:tab pos="0" algn="l"/>
                        </a:tabLst>
                      </a:pP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Area (km</a:t>
                      </a:r>
                      <a:r>
                        <a:rPr kumimoji="0" lang="en-US" sz="2400" b="1" i="0" u="none" strike="noStrike" cap="none" normalizeH="0" baseline="30000" dirty="0" smtClean="0">
                          <a:ln>
                            <a:noFill/>
                          </a:ln>
                          <a:solidFill>
                            <a:srgbClr val="FFFFFF"/>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2</a:t>
                      </a: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a:t>
                      </a:r>
                    </a:p>
                  </a:txBody>
                  <a:tcPr marL="68580" marR="68580" marT="0" marB="0" horzOverflow="overflow"/>
                </a:tc>
                <a:tc>
                  <a:txBody>
                    <a:bodyPr/>
                    <a:lstStyle/>
                    <a:p>
                      <a:pPr marL="0" marR="0" lvl="0" indent="0" algn="just" defTabSz="685800" rtl="0" eaLnBrk="1" fontAlgn="base" latinLnBrk="0" hangingPunct="1">
                        <a:lnSpc>
                          <a:spcPct val="150000"/>
                        </a:lnSpc>
                        <a:spcBef>
                          <a:spcPct val="0"/>
                        </a:spcBef>
                        <a:spcAft>
                          <a:spcPct val="0"/>
                        </a:spcAft>
                        <a:buClrTx/>
                        <a:buSzTx/>
                        <a:buFontTx/>
                        <a:buNone/>
                        <a:tabLst>
                          <a:tab pos="0" algn="l"/>
                        </a:tabLst>
                      </a:pP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Times New Roman" pitchFamily="18" charset="0"/>
                          <a:ea typeface="Calibri" pitchFamily="34" charset="0"/>
                          <a:cs typeface="Times New Roman" pitchFamily="18" charset="0"/>
                        </a:rPr>
                        <a:t>Max. Depth (m)</a:t>
                      </a:r>
                    </a:p>
                  </a:txBody>
                  <a:tcPr marL="68580" marR="68580" marT="0" marB="0" horzOverflow="overflow"/>
                </a:tc>
              </a:tr>
              <a:tr h="833991">
                <a:tc>
                  <a:txBody>
                    <a:bodyPr/>
                    <a:lstStyle/>
                    <a:p>
                      <a:pPr marL="0" marR="0" lvl="0" indent="0" algn="l"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Tana</a:t>
                      </a:r>
                      <a:endPar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3600</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9</a:t>
                      </a:r>
                    </a:p>
                  </a:txBody>
                  <a:tcPr marL="68580" marR="68580" marT="0" marB="0" horzOverflow="overflow"/>
                </a:tc>
                <a:tc>
                  <a:txBody>
                    <a:bodyPr/>
                    <a:lstStyle/>
                    <a:p>
                      <a:pPr marL="0" marR="0" lvl="0" indent="0" algn="l" defTabSz="685800" rtl="0" eaLnBrk="1" fontAlgn="base" latinLnBrk="0" hangingPunct="1">
                        <a:lnSpc>
                          <a:spcPct val="150000"/>
                        </a:lnSpc>
                        <a:spcBef>
                          <a:spcPct val="0"/>
                        </a:spcBef>
                        <a:spcAft>
                          <a:spcPct val="0"/>
                        </a:spcAft>
                        <a:buClrTx/>
                        <a:buSzTx/>
                        <a:buFontTx/>
                        <a:buNone/>
                        <a:tabLst>
                          <a:tab pos="19050" algn="l"/>
                          <a:tab pos="93663" algn="l"/>
                        </a:tabLst>
                      </a:pPr>
                      <a:r>
                        <a:rPr kumimoji="0" lang="en-US" sz="28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Abijata</a:t>
                      </a:r>
                      <a:endPar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205</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14</a:t>
                      </a:r>
                    </a:p>
                  </a:txBody>
                  <a:tcPr marL="68580" marR="68580" marT="0" marB="0" horzOverflow="overflow"/>
                </a:tc>
              </a:tr>
              <a:tr h="771546">
                <a:tc>
                  <a:txBody>
                    <a:bodyPr/>
                    <a:lstStyle/>
                    <a:p>
                      <a:pPr marL="0" marR="0" lvl="0" indent="0" algn="l"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Abaya</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1162</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13.1</a:t>
                      </a:r>
                    </a:p>
                  </a:txBody>
                  <a:tcPr marL="68580" marR="68580" marT="0" marB="0" horzOverflow="overflow"/>
                </a:tc>
                <a:tc>
                  <a:txBody>
                    <a:bodyPr/>
                    <a:lstStyle/>
                    <a:p>
                      <a:pPr marL="0" marR="0" lvl="0" indent="0" algn="l" defTabSz="685800" rtl="0" eaLnBrk="1" fontAlgn="base" latinLnBrk="0" hangingPunct="1">
                        <a:lnSpc>
                          <a:spcPct val="150000"/>
                        </a:lnSpc>
                        <a:spcBef>
                          <a:spcPct val="0"/>
                        </a:spcBef>
                        <a:spcAft>
                          <a:spcPct val="0"/>
                        </a:spcAft>
                        <a:buClrTx/>
                        <a:buSzTx/>
                        <a:buFontTx/>
                        <a:buNone/>
                        <a:tabLst>
                          <a:tab pos="93663" algn="l"/>
                        </a:tabLst>
                      </a:pPr>
                      <a:r>
                        <a:rPr kumimoji="0" lang="en-US" sz="28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Awassa</a:t>
                      </a:r>
                      <a:endPar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129</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10</a:t>
                      </a:r>
                    </a:p>
                  </a:txBody>
                  <a:tcPr marL="68580" marR="68580" marT="0" marB="0" horzOverflow="overflow"/>
                </a:tc>
              </a:tr>
              <a:tr h="771546">
                <a:tc>
                  <a:txBody>
                    <a:bodyPr/>
                    <a:lstStyle/>
                    <a:p>
                      <a:pPr marL="0" marR="0" lvl="0" indent="0" algn="l"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Chamo</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551</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13</a:t>
                      </a:r>
                    </a:p>
                  </a:txBody>
                  <a:tcPr marL="68580" marR="68580" marT="0" marB="0" horzOverflow="overflow"/>
                </a:tc>
                <a:tc>
                  <a:txBody>
                    <a:bodyPr/>
                    <a:lstStyle/>
                    <a:p>
                      <a:pPr marL="0" marR="0" lvl="0" indent="0" algn="l" defTabSz="685800" rtl="0" eaLnBrk="1" fontAlgn="base" latinLnBrk="0" hangingPunct="1">
                        <a:lnSpc>
                          <a:spcPct val="150000"/>
                        </a:lnSpc>
                        <a:spcBef>
                          <a:spcPct val="0"/>
                        </a:spcBef>
                        <a:spcAft>
                          <a:spcPct val="0"/>
                        </a:spcAft>
                        <a:buClrTx/>
                        <a:buSzTx/>
                        <a:buFontTx/>
                        <a:buNone/>
                        <a:tabLst>
                          <a:tab pos="93663"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Ashenge</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20</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25</a:t>
                      </a:r>
                    </a:p>
                  </a:txBody>
                  <a:tcPr marL="68580" marR="68580" marT="0" marB="0" horzOverflow="overflow"/>
                </a:tc>
              </a:tr>
              <a:tr h="771546">
                <a:tc>
                  <a:txBody>
                    <a:bodyPr/>
                    <a:lstStyle/>
                    <a:p>
                      <a:pPr marL="0" marR="0" lvl="0" indent="0" algn="l"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Ziway</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442</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8.95</a:t>
                      </a:r>
                    </a:p>
                  </a:txBody>
                  <a:tcPr marL="68580" marR="68580" marT="0" marB="0" horzOverflow="overflow"/>
                </a:tc>
                <a:tc>
                  <a:txBody>
                    <a:bodyPr/>
                    <a:lstStyle/>
                    <a:p>
                      <a:pPr marL="0" marR="0" lvl="0" indent="0" algn="l" defTabSz="685800" rtl="0" eaLnBrk="1" fontAlgn="base" latinLnBrk="0" hangingPunct="1">
                        <a:lnSpc>
                          <a:spcPct val="150000"/>
                        </a:lnSpc>
                        <a:spcBef>
                          <a:spcPct val="0"/>
                        </a:spcBef>
                        <a:spcAft>
                          <a:spcPct val="0"/>
                        </a:spcAft>
                        <a:buClrTx/>
                        <a:buSzTx/>
                        <a:buFontTx/>
                        <a:buNone/>
                        <a:tabLst>
                          <a:tab pos="93663"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Hayk</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5</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23</a:t>
                      </a:r>
                    </a:p>
                  </a:txBody>
                  <a:tcPr marL="68580" marR="68580" marT="0" marB="0" horzOverflow="overflow"/>
                </a:tc>
              </a:tr>
              <a:tr h="771546">
                <a:tc>
                  <a:txBody>
                    <a:bodyPr/>
                    <a:lstStyle/>
                    <a:p>
                      <a:pPr marL="0" marR="0" lvl="0" indent="0" algn="l"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Shala</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409</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266</a:t>
                      </a:r>
                    </a:p>
                  </a:txBody>
                  <a:tcPr marL="68580" marR="68580" marT="0" marB="0" horzOverflow="overflow"/>
                </a:tc>
                <a:tc>
                  <a:txBody>
                    <a:bodyPr/>
                    <a:lstStyle/>
                    <a:p>
                      <a:pPr marL="0" marR="0" lvl="0" indent="0" algn="just"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Beseka</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smtClean="0">
                          <a:ln>
                            <a:noFill/>
                          </a:ln>
                          <a:solidFill>
                            <a:srgbClr val="000000"/>
                          </a:solidFill>
                          <a:effectLst/>
                          <a:latin typeface="Times New Roman" pitchFamily="18" charset="0"/>
                          <a:ea typeface="Calibri" pitchFamily="34" charset="0"/>
                          <a:cs typeface="Times New Roman" pitchFamily="18" charset="0"/>
                        </a:rPr>
                        <a:t>48.5</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11</a:t>
                      </a:r>
                    </a:p>
                  </a:txBody>
                  <a:tcPr marL="68580" marR="68580" marT="0" marB="0" horzOverflow="overflow"/>
                </a:tc>
              </a:tr>
              <a:tr h="1132133">
                <a:tc>
                  <a:txBody>
                    <a:bodyPr/>
                    <a:lstStyle/>
                    <a:p>
                      <a:endParaRPr lang="en-US"/>
                    </a:p>
                  </a:txBody>
                  <a:tcPr marL="68580" marR="68580" marT="0" marB="0" horzOverflow="overflow"/>
                </a:tc>
                <a:tc>
                  <a:txBody>
                    <a:bodyPr/>
                    <a:lstStyle/>
                    <a:p>
                      <a:endParaRPr lang="en-US"/>
                    </a:p>
                  </a:txBody>
                  <a:tcPr marL="68580" marR="68580" marT="0" marB="0" horzOverflow="overflow"/>
                </a:tc>
                <a:tc>
                  <a:txBody>
                    <a:bodyPr/>
                    <a:lstStyle/>
                    <a:p>
                      <a:endParaRPr lang="en-US" dirty="0"/>
                    </a:p>
                  </a:txBody>
                  <a:tcPr marL="68580" marR="68580" marT="0" marB="0" horzOverflow="overflow"/>
                </a:tc>
                <a:tc>
                  <a:txBody>
                    <a:bodyPr/>
                    <a:lstStyle/>
                    <a:p>
                      <a:pPr marL="0" marR="0" lvl="0" indent="0" algn="l"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dirty="0" err="1" smtClean="0">
                          <a:ln>
                            <a:noFill/>
                          </a:ln>
                          <a:solidFill>
                            <a:srgbClr val="000000"/>
                          </a:solidFill>
                          <a:effectLst/>
                          <a:latin typeface="Times New Roman" pitchFamily="18" charset="0"/>
                          <a:ea typeface="Calibri" pitchFamily="34" charset="0"/>
                          <a:cs typeface="Times New Roman" pitchFamily="18" charset="0"/>
                        </a:rPr>
                        <a:t>Koka</a:t>
                      </a:r>
                      <a:endPar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 pos="685800" algn="l"/>
                        </a:tabLst>
                      </a:pPr>
                      <a:r>
                        <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205</a:t>
                      </a:r>
                    </a:p>
                  </a:txBody>
                  <a:tcPr marL="68580" marR="68580" marT="0" marB="0" horzOverflow="overflow"/>
                </a:tc>
                <a:tc>
                  <a:txBody>
                    <a:bodyPr/>
                    <a:lstStyle/>
                    <a:p>
                      <a:pPr marL="0" marR="0" lvl="0" indent="0" algn="ctr" defTabSz="685800" rtl="0" eaLnBrk="1" fontAlgn="base" latinLnBrk="0" hangingPunct="1">
                        <a:lnSpc>
                          <a:spcPct val="150000"/>
                        </a:lnSpc>
                        <a:spcBef>
                          <a:spcPct val="0"/>
                        </a:spcBef>
                        <a:spcAft>
                          <a:spcPct val="0"/>
                        </a:spcAft>
                        <a:buClrTx/>
                        <a:buSzTx/>
                        <a:buFontTx/>
                        <a:buNone/>
                        <a:tabLst>
                          <a:tab pos="0" algn="l"/>
                        </a:tabLst>
                      </a:pPr>
                      <a:r>
                        <a:rPr kumimoji="0" lang="en-US" sz="28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9</a:t>
                      </a:r>
                    </a:p>
                  </a:txBody>
                  <a:tcPr marL="68580" marR="68580" marT="0" marB="0" horzOverflow="overflow"/>
                </a:tc>
              </a:tr>
            </a:tbl>
          </a:graphicData>
        </a:graphic>
      </p:graphicFrame>
    </p:spTree>
    <p:extLst>
      <p:ext uri="{BB962C8B-B14F-4D97-AF65-F5344CB8AC3E}">
        <p14:creationId xmlns:p14="http://schemas.microsoft.com/office/powerpoint/2010/main" xmlns="" val="3211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solidFill>
              <a:srgbClr val="FF0000"/>
            </a:solidFill>
            <a:miter lim="800000"/>
            <a:headEnd/>
            <a:tailEnd/>
          </a:ln>
        </p:spPr>
      </p:pic>
    </p:spTree>
    <p:extLst>
      <p:ext uri="{BB962C8B-B14F-4D97-AF65-F5344CB8AC3E}">
        <p14:creationId xmlns:p14="http://schemas.microsoft.com/office/powerpoint/2010/main" xmlns="" val="146836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Subsurface (Ground) Water Resource of Ethiopia </a:t>
            </a:r>
          </a:p>
        </p:txBody>
      </p:sp>
      <p:sp>
        <p:nvSpPr>
          <p:cNvPr id="3" name="Content Placeholder 2"/>
          <p:cNvSpPr>
            <a:spLocks noGrp="1"/>
          </p:cNvSpPr>
          <p:nvPr>
            <p:ph idx="1"/>
          </p:nvPr>
        </p:nvSpPr>
        <p:spPr>
          <a:xfrm>
            <a:off x="152400" y="1600200"/>
            <a:ext cx="8839200" cy="5105400"/>
          </a:xfrm>
        </p:spPr>
        <p:txBody>
          <a:bodyPr>
            <a:normAutofit fontScale="85000" lnSpcReduction="10000"/>
          </a:bodyPr>
          <a:lstStyle/>
          <a:p>
            <a:r>
              <a:rPr lang="en-US" dirty="0"/>
              <a:t>As compared to surface water resources, Ethiopia has lower </a:t>
            </a:r>
            <a:r>
              <a:rPr lang="en-US" b="1" dirty="0">
                <a:effectLst>
                  <a:outerShdw blurRad="38100" dist="38100" dir="2700000" algn="tl">
                    <a:srgbClr val="000000">
                      <a:alpha val="43137"/>
                    </a:srgbClr>
                  </a:outerShdw>
                </a:effectLst>
              </a:rPr>
              <a:t>ground water potential</a:t>
            </a:r>
            <a:r>
              <a:rPr lang="en-US" dirty="0"/>
              <a:t>. </a:t>
            </a:r>
          </a:p>
          <a:p>
            <a:r>
              <a:rPr lang="en-US" dirty="0"/>
              <a:t>However, there exists higher total exploitable groundwater potential. </a:t>
            </a:r>
          </a:p>
          <a:p>
            <a:r>
              <a:rPr lang="en-US" b="1" dirty="0">
                <a:effectLst>
                  <a:outerShdw blurRad="38100" dist="38100" dir="2700000" algn="tl">
                    <a:srgbClr val="000000">
                      <a:alpha val="43137"/>
                    </a:srgbClr>
                  </a:outerShdw>
                </a:effectLst>
              </a:rPr>
              <a:t>Climatic and geophysical </a:t>
            </a:r>
            <a:r>
              <a:rPr lang="en-US" dirty="0"/>
              <a:t>conditions determine the availability of groundwater resource. </a:t>
            </a:r>
          </a:p>
          <a:p>
            <a:r>
              <a:rPr lang="en-US" dirty="0"/>
              <a:t>Based on existing scanty knowledge, the groundwater potential of Ethiopia is estimated to be </a:t>
            </a:r>
            <a:r>
              <a:rPr lang="en-US" b="1" dirty="0">
                <a:effectLst>
                  <a:outerShdw blurRad="38100" dist="38100" dir="2700000" algn="tl">
                    <a:srgbClr val="000000">
                      <a:alpha val="43137"/>
                    </a:srgbClr>
                  </a:outerShdw>
                </a:effectLst>
              </a:rPr>
              <a:t>2.6 - 6.5 </a:t>
            </a:r>
            <a:r>
              <a:rPr lang="en-US" dirty="0"/>
              <a:t>BMC. </a:t>
            </a:r>
          </a:p>
          <a:p>
            <a:r>
              <a:rPr lang="en-US" dirty="0"/>
              <a:t>However, this estimate is now considered underestimated. </a:t>
            </a:r>
            <a:endParaRPr lang="en-US" dirty="0" smtClean="0"/>
          </a:p>
          <a:p>
            <a:r>
              <a:rPr lang="en-US" dirty="0" smtClean="0"/>
              <a:t>Considering </a:t>
            </a:r>
            <a:r>
              <a:rPr lang="en-US" dirty="0"/>
              <a:t>various separate studies, Ethiopian potential of groundwater is believed to range between 12-30 BMC. </a:t>
            </a:r>
          </a:p>
        </p:txBody>
      </p:sp>
    </p:spTree>
    <p:extLst>
      <p:ext uri="{BB962C8B-B14F-4D97-AF65-F5344CB8AC3E}">
        <p14:creationId xmlns:p14="http://schemas.microsoft.com/office/powerpoint/2010/main" xmlns="" val="193988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Water Resources Potentials and Development in Ethiopia </a:t>
            </a:r>
          </a:p>
        </p:txBody>
      </p:sp>
      <p:sp>
        <p:nvSpPr>
          <p:cNvPr id="3" name="Content Placeholder 2"/>
          <p:cNvSpPr>
            <a:spLocks noGrp="1"/>
          </p:cNvSpPr>
          <p:nvPr>
            <p:ph idx="1"/>
          </p:nvPr>
        </p:nvSpPr>
        <p:spPr>
          <a:xfrm>
            <a:off x="152400" y="1600200"/>
            <a:ext cx="8839200" cy="5105400"/>
          </a:xfrm>
        </p:spPr>
        <p:txBody>
          <a:bodyPr>
            <a:normAutofit fontScale="92500" lnSpcReduction="20000"/>
          </a:bodyPr>
          <a:lstStyle/>
          <a:p>
            <a:r>
              <a:rPr lang="en-US" dirty="0"/>
              <a:t>The enormous water resource potential of Ethiopia is underutilized due to so many factors. </a:t>
            </a:r>
          </a:p>
          <a:p>
            <a:r>
              <a:rPr lang="en-US" dirty="0"/>
              <a:t>However, there are plenteous of opportunities that can transform the resource into our collective social and economic needs. </a:t>
            </a:r>
          </a:p>
          <a:p>
            <a:r>
              <a:rPr lang="en-US" dirty="0"/>
              <a:t>The followings are some of potential development uses of water resource of Ethiopia.  </a:t>
            </a:r>
          </a:p>
          <a:p>
            <a:pPr marL="0" indent="0">
              <a:buNone/>
            </a:pPr>
            <a:r>
              <a:rPr lang="en-US" b="1" dirty="0"/>
              <a:t>a) Hydro-electric Potential </a:t>
            </a:r>
          </a:p>
          <a:p>
            <a:r>
              <a:rPr lang="en-US" dirty="0"/>
              <a:t>Ethiopian rivers have a very high potential for generating electricity.</a:t>
            </a:r>
          </a:p>
          <a:p>
            <a:r>
              <a:rPr lang="en-US" dirty="0"/>
              <a:t> The exploitable potential of hydroelectric power is estimated at about 45000 megawatts. </a:t>
            </a:r>
          </a:p>
          <a:p>
            <a:endParaRPr lang="en-US" dirty="0"/>
          </a:p>
        </p:txBody>
      </p:sp>
    </p:spTree>
    <p:extLst>
      <p:ext uri="{BB962C8B-B14F-4D97-AF65-F5344CB8AC3E}">
        <p14:creationId xmlns:p14="http://schemas.microsoft.com/office/powerpoint/2010/main" xmlns="" val="342155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heel(1)">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heel(1)">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heel(1)">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heel(1)">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heel(1)">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fontScale="85000" lnSpcReduction="10000"/>
          </a:bodyPr>
          <a:lstStyle/>
          <a:p>
            <a:pPr algn="just"/>
            <a:r>
              <a:rPr lang="en-US" sz="3100" dirty="0"/>
              <a:t>The first hydroelectric power generation plant was installed on </a:t>
            </a:r>
            <a:r>
              <a:rPr lang="en-US" sz="3100" b="1" i="1" dirty="0" err="1"/>
              <a:t>Akaki</a:t>
            </a:r>
            <a:r>
              <a:rPr lang="en-US" sz="3100" b="1" i="1" dirty="0"/>
              <a:t> River (Aba Samuel) in </a:t>
            </a:r>
            <a:r>
              <a:rPr lang="en-US" sz="3100" dirty="0"/>
              <a:t>1932. </a:t>
            </a:r>
          </a:p>
          <a:p>
            <a:pPr algn="just"/>
            <a:r>
              <a:rPr lang="en-US" sz="3100" dirty="0"/>
              <a:t>Currently many hydroelectric power dams are operating and many others are under construction to realize Ethiopia's ambitious energy goals. </a:t>
            </a:r>
          </a:p>
          <a:p>
            <a:pPr algn="just"/>
            <a:r>
              <a:rPr lang="en-US" sz="3100" dirty="0"/>
              <a:t>Grand Ethiopian Renaissance Dam (GERD) is the country's largest dam under construction aiming to generate </a:t>
            </a:r>
            <a:r>
              <a:rPr lang="en-US" sz="3100" b="1" dirty="0"/>
              <a:t>6400 </a:t>
            </a:r>
            <a:r>
              <a:rPr lang="en-US" sz="3100" dirty="0"/>
              <a:t>megawatts. </a:t>
            </a:r>
            <a:endParaRPr lang="en-US" sz="3100" dirty="0" smtClean="0"/>
          </a:p>
          <a:p>
            <a:pPr algn="just"/>
            <a:r>
              <a:rPr lang="en-US" sz="3100" dirty="0" err="1" smtClean="0"/>
              <a:t>Gilgel</a:t>
            </a:r>
            <a:r>
              <a:rPr lang="en-US" sz="3100" dirty="0" smtClean="0"/>
              <a:t> </a:t>
            </a:r>
            <a:r>
              <a:rPr lang="en-US" sz="3100" dirty="0"/>
              <a:t>Gibe III hydropower project has gone operational generating 1870 megawatts. </a:t>
            </a:r>
            <a:endParaRPr lang="en-US" sz="3100" dirty="0" smtClean="0"/>
          </a:p>
          <a:p>
            <a:pPr algn="just"/>
            <a:r>
              <a:rPr lang="en-US" sz="3100" dirty="0" smtClean="0"/>
              <a:t>Currently </a:t>
            </a:r>
            <a:r>
              <a:rPr lang="en-US" sz="3100" dirty="0"/>
              <a:t>Ethiopia is administering 14 hydroelectric power plants constructed on Lake Aba Samuel, </a:t>
            </a:r>
            <a:r>
              <a:rPr lang="en-US" sz="3100" dirty="0" err="1"/>
              <a:t>Koka</a:t>
            </a:r>
            <a:r>
              <a:rPr lang="en-US" sz="3100" dirty="0"/>
              <a:t>, Tis </a:t>
            </a:r>
            <a:r>
              <a:rPr lang="en-US" sz="3100" dirty="0" err="1"/>
              <a:t>Abay</a:t>
            </a:r>
            <a:r>
              <a:rPr lang="en-US" sz="3100" dirty="0"/>
              <a:t>, Awash, </a:t>
            </a:r>
            <a:r>
              <a:rPr lang="en-US" sz="3100" dirty="0" err="1"/>
              <a:t>Melka</a:t>
            </a:r>
            <a:r>
              <a:rPr lang="en-US" sz="3100" dirty="0"/>
              <a:t> </a:t>
            </a:r>
            <a:r>
              <a:rPr lang="en-US" sz="3100" dirty="0" err="1"/>
              <a:t>Wakena</a:t>
            </a:r>
            <a:r>
              <a:rPr lang="en-US" sz="3100" dirty="0"/>
              <a:t>, </a:t>
            </a:r>
            <a:r>
              <a:rPr lang="en-US" sz="3100" dirty="0" err="1"/>
              <a:t>Sor</a:t>
            </a:r>
            <a:r>
              <a:rPr lang="en-US" sz="3100" dirty="0"/>
              <a:t>, </a:t>
            </a:r>
            <a:r>
              <a:rPr lang="en-US" sz="3100" dirty="0" err="1"/>
              <a:t>Fincha</a:t>
            </a:r>
            <a:r>
              <a:rPr lang="en-US" sz="3100" dirty="0"/>
              <a:t>, Gibe/</a:t>
            </a:r>
            <a:r>
              <a:rPr lang="en-US" sz="3100" dirty="0" err="1"/>
              <a:t>Omo</a:t>
            </a:r>
            <a:r>
              <a:rPr lang="en-US" sz="3100" dirty="0"/>
              <a:t>, </a:t>
            </a:r>
            <a:r>
              <a:rPr lang="en-US" sz="3100" dirty="0" err="1"/>
              <a:t>Tana</a:t>
            </a:r>
            <a:r>
              <a:rPr lang="en-US" sz="3100" dirty="0"/>
              <a:t> </a:t>
            </a:r>
            <a:r>
              <a:rPr lang="en-US" sz="3100" dirty="0" err="1"/>
              <a:t>Beles</a:t>
            </a:r>
            <a:r>
              <a:rPr lang="en-US" sz="3100" dirty="0"/>
              <a:t> and </a:t>
            </a:r>
            <a:r>
              <a:rPr lang="en-US" sz="3100" dirty="0" err="1"/>
              <a:t>Tekeze</a:t>
            </a:r>
            <a:r>
              <a:rPr lang="en-US" sz="3100" dirty="0"/>
              <a:t>, generating close to 4000 megawatts of energy. </a:t>
            </a:r>
          </a:p>
          <a:p>
            <a:pPr algn="just"/>
            <a:r>
              <a:rPr lang="en-US" sz="3100" dirty="0"/>
              <a:t>Besides the domestic use of generated electricity, the country is exporting electricity to the neighboring countries. </a:t>
            </a:r>
          </a:p>
          <a:p>
            <a:endParaRPr lang="en-US" dirty="0"/>
          </a:p>
        </p:txBody>
      </p:sp>
    </p:spTree>
    <p:extLst>
      <p:ext uri="{BB962C8B-B14F-4D97-AF65-F5344CB8AC3E}">
        <p14:creationId xmlns:p14="http://schemas.microsoft.com/office/powerpoint/2010/main" xmlns="" val="427965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1)">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629400"/>
          </a:xfrm>
        </p:spPr>
        <p:txBody>
          <a:bodyPr>
            <a:normAutofit fontScale="85000" lnSpcReduction="20000"/>
          </a:bodyPr>
          <a:lstStyle/>
          <a:p>
            <a:r>
              <a:rPr lang="en-US" dirty="0"/>
              <a:t>The major problem related to the use of Ethiopian rivers for the generation of hydroelectric power is the seasonal flow fluctuations and impact of climate change and variability. </a:t>
            </a:r>
          </a:p>
          <a:p>
            <a:r>
              <a:rPr lang="en-US" dirty="0"/>
              <a:t>The severe erosion from the highlands and sedimentation in the reservoirs is also a critical problem for hydroelectric power generation. </a:t>
            </a:r>
            <a:endParaRPr lang="en-US" dirty="0" smtClean="0"/>
          </a:p>
          <a:p>
            <a:pPr marL="0" indent="0">
              <a:buNone/>
            </a:pPr>
            <a:r>
              <a:rPr lang="en-US" b="1" dirty="0" smtClean="0"/>
              <a:t>b</a:t>
            </a:r>
            <a:r>
              <a:rPr lang="en-US" b="1" dirty="0"/>
              <a:t>) Irrigation and Transportation </a:t>
            </a:r>
          </a:p>
          <a:p>
            <a:r>
              <a:rPr lang="en-US" dirty="0"/>
              <a:t>The terrain in Ethiopia is so rugged that it limits the uses of Ethiopian rivers both for irrigation and transportation. </a:t>
            </a:r>
          </a:p>
          <a:p>
            <a:r>
              <a:rPr lang="en-US" dirty="0"/>
              <a:t>In the highlands, steep slopes, rapids, waterfalls, narrow and deep valleys and gorges are important obstacles. </a:t>
            </a:r>
            <a:endParaRPr lang="en-US" dirty="0" smtClean="0"/>
          </a:p>
          <a:p>
            <a:r>
              <a:rPr lang="en-US" dirty="0" smtClean="0"/>
              <a:t>But </a:t>
            </a:r>
            <a:r>
              <a:rPr lang="en-US" dirty="0"/>
              <a:t>on the lowlands, their demand for irrigation is high. </a:t>
            </a:r>
            <a:endParaRPr lang="en-US" dirty="0" smtClean="0"/>
          </a:p>
          <a:p>
            <a:r>
              <a:rPr lang="en-US" dirty="0" smtClean="0"/>
              <a:t>Regardless </a:t>
            </a:r>
            <a:r>
              <a:rPr lang="en-US" dirty="0"/>
              <a:t>of existing physiographic setups, Ethiopia's potential of irrigation is estimated to be 5.3 million hectares. </a:t>
            </a:r>
          </a:p>
          <a:p>
            <a:r>
              <a:rPr lang="en-US" dirty="0"/>
              <a:t>The </a:t>
            </a:r>
            <a:r>
              <a:rPr lang="en-US" b="1" i="1" dirty="0" err="1">
                <a:solidFill>
                  <a:srgbClr val="0070C0"/>
                </a:solidFill>
              </a:rPr>
              <a:t>Baro-Akobo</a:t>
            </a:r>
            <a:r>
              <a:rPr lang="en-US" b="1" i="1" dirty="0">
                <a:solidFill>
                  <a:srgbClr val="0070C0"/>
                </a:solidFill>
              </a:rPr>
              <a:t> and </a:t>
            </a:r>
            <a:r>
              <a:rPr lang="en-US" b="1" i="1" dirty="0" err="1">
                <a:solidFill>
                  <a:srgbClr val="0070C0"/>
                </a:solidFill>
              </a:rPr>
              <a:t>Genale</a:t>
            </a:r>
            <a:r>
              <a:rPr lang="en-US" b="1" i="1" dirty="0">
                <a:solidFill>
                  <a:srgbClr val="0070C0"/>
                </a:solidFill>
              </a:rPr>
              <a:t> </a:t>
            </a:r>
            <a:r>
              <a:rPr lang="en-US" b="1" i="1" dirty="0" err="1">
                <a:solidFill>
                  <a:srgbClr val="0070C0"/>
                </a:solidFill>
              </a:rPr>
              <a:t>Dawa</a:t>
            </a:r>
            <a:r>
              <a:rPr lang="en-US" b="1" i="1" dirty="0">
                <a:solidFill>
                  <a:srgbClr val="0070C0"/>
                </a:solidFill>
              </a:rPr>
              <a:t> </a:t>
            </a:r>
            <a:r>
              <a:rPr lang="en-US" dirty="0"/>
              <a:t>river systems have large irrigation potential compared to other basins. </a:t>
            </a:r>
          </a:p>
          <a:p>
            <a:endParaRPr lang="en-US" dirty="0"/>
          </a:p>
        </p:txBody>
      </p:sp>
    </p:spTree>
    <p:extLst>
      <p:ext uri="{BB962C8B-B14F-4D97-AF65-F5344CB8AC3E}">
        <p14:creationId xmlns:p14="http://schemas.microsoft.com/office/powerpoint/2010/main" xmlns="" val="340708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629400"/>
          </a:xfrm>
        </p:spPr>
        <p:txBody>
          <a:bodyPr>
            <a:noAutofit/>
          </a:bodyPr>
          <a:lstStyle/>
          <a:p>
            <a:pPr algn="just"/>
            <a:r>
              <a:rPr lang="en-US" sz="2400" dirty="0">
                <a:latin typeface="Times New Roman" pitchFamily="18" charset="0"/>
                <a:cs typeface="Times New Roman" pitchFamily="18" charset="0"/>
              </a:rPr>
              <a:t>Despite the untapped irrigation practice, </a:t>
            </a:r>
            <a:r>
              <a:rPr lang="en-US" sz="2400" b="1" dirty="0">
                <a:latin typeface="Times New Roman" pitchFamily="18" charset="0"/>
                <a:cs typeface="Times New Roman" pitchFamily="18" charset="0"/>
              </a:rPr>
              <a:t>more than 60% </a:t>
            </a:r>
            <a:r>
              <a:rPr lang="en-US" sz="2400" dirty="0">
                <a:latin typeface="Times New Roman" pitchFamily="18" charset="0"/>
                <a:cs typeface="Times New Roman" pitchFamily="18" charset="0"/>
              </a:rPr>
              <a:t>of the area under irrigation so far is located </a:t>
            </a:r>
            <a:r>
              <a:rPr lang="en-US" sz="2400" b="1" dirty="0">
                <a:latin typeface="Times New Roman" pitchFamily="18" charset="0"/>
                <a:cs typeface="Times New Roman" pitchFamily="18" charset="0"/>
              </a:rPr>
              <a:t>in Rift Valley Drainag</a:t>
            </a:r>
            <a:r>
              <a:rPr lang="en-US" sz="2400" dirty="0">
                <a:latin typeface="Times New Roman" pitchFamily="18" charset="0"/>
                <a:cs typeface="Times New Roman" pitchFamily="18" charset="0"/>
              </a:rPr>
              <a:t>e System. </a:t>
            </a:r>
          </a:p>
          <a:p>
            <a:pPr algn="just"/>
            <a:r>
              <a:rPr lang="en-US" sz="2400" dirty="0">
                <a:latin typeface="Times New Roman" pitchFamily="18" charset="0"/>
                <a:cs typeface="Times New Roman" pitchFamily="18" charset="0"/>
              </a:rPr>
              <a:t>Except few, majority of hydro-electric reservoirs are multi-purpose and are expected to contribute for irrigation. </a:t>
            </a:r>
          </a:p>
          <a:p>
            <a:pPr algn="just"/>
            <a:r>
              <a:rPr lang="en-US" sz="2400" dirty="0">
                <a:latin typeface="Times New Roman" pitchFamily="18" charset="0"/>
                <a:cs typeface="Times New Roman" pitchFamily="18" charset="0"/>
              </a:rPr>
              <a:t>Majority of Ethiopian rivers are not suitable for transportation. </a:t>
            </a:r>
          </a:p>
          <a:p>
            <a:pPr algn="just"/>
            <a:r>
              <a:rPr lang="en-US" sz="2400" dirty="0">
                <a:latin typeface="Times New Roman" pitchFamily="18" charset="0"/>
                <a:cs typeface="Times New Roman" pitchFamily="18" charset="0"/>
              </a:rPr>
              <a:t>The </a:t>
            </a:r>
            <a:r>
              <a:rPr lang="en-US" sz="2400" b="1" dirty="0" err="1">
                <a:latin typeface="Times New Roman" pitchFamily="18" charset="0"/>
                <a:cs typeface="Times New Roman" pitchFamily="18" charset="0"/>
              </a:rPr>
              <a:t>Baro</a:t>
            </a:r>
            <a:r>
              <a:rPr lang="en-US" sz="2400" dirty="0">
                <a:latin typeface="Times New Roman" pitchFamily="18" charset="0"/>
                <a:cs typeface="Times New Roman" pitchFamily="18" charset="0"/>
              </a:rPr>
              <a:t> at its lower course is the only navigable river. </a:t>
            </a:r>
          </a:p>
          <a:p>
            <a:pPr algn="just"/>
            <a:r>
              <a:rPr lang="en-US" sz="2400" dirty="0">
                <a:latin typeface="Times New Roman" pitchFamily="18" charset="0"/>
                <a:cs typeface="Times New Roman" pitchFamily="18" charset="0"/>
              </a:rPr>
              <a:t>Comparatively, </a:t>
            </a:r>
            <a:r>
              <a:rPr lang="en-US" sz="1800" b="1" i="1" dirty="0">
                <a:latin typeface="Times New Roman" pitchFamily="18" charset="0"/>
                <a:cs typeface="Times New Roman" pitchFamily="18" charset="0"/>
              </a:rPr>
              <a:t>Ethiopian lakes are much suitable for transportation than rivers. </a:t>
            </a:r>
          </a:p>
          <a:p>
            <a:pPr algn="just"/>
            <a:r>
              <a:rPr lang="en-US" sz="2200" dirty="0">
                <a:latin typeface="Times New Roman" pitchFamily="18" charset="0"/>
                <a:cs typeface="Times New Roman" pitchFamily="18" charset="0"/>
              </a:rPr>
              <a:t>Lake </a:t>
            </a:r>
            <a:r>
              <a:rPr lang="en-US" sz="2200" b="1" i="1" dirty="0" err="1">
                <a:solidFill>
                  <a:srgbClr val="FF0000"/>
                </a:solidFill>
                <a:latin typeface="Times New Roman" pitchFamily="18" charset="0"/>
                <a:cs typeface="Times New Roman" pitchFamily="18" charset="0"/>
              </a:rPr>
              <a:t>Tana</a:t>
            </a:r>
            <a:r>
              <a:rPr lang="en-US" sz="2200" b="1" i="1" dirty="0">
                <a:solidFill>
                  <a:srgbClr val="FF0000"/>
                </a:solidFill>
                <a:latin typeface="Times New Roman" pitchFamily="18" charset="0"/>
                <a:cs typeface="Times New Roman" pitchFamily="18" charset="0"/>
              </a:rPr>
              <a:t> and Abaya </a:t>
            </a:r>
            <a:r>
              <a:rPr lang="en-US" sz="2200" dirty="0">
                <a:latin typeface="Times New Roman" pitchFamily="18" charset="0"/>
                <a:cs typeface="Times New Roman" pitchFamily="18" charset="0"/>
              </a:rPr>
              <a:t>are relatively the most used for </a:t>
            </a:r>
            <a:r>
              <a:rPr lang="en-US" sz="2200" b="1" dirty="0" smtClean="0">
                <a:solidFill>
                  <a:srgbClr val="FF0000"/>
                </a:solidFill>
                <a:latin typeface="Times New Roman" pitchFamily="18" charset="0"/>
                <a:cs typeface="Times New Roman" pitchFamily="18" charset="0"/>
              </a:rPr>
              <a:t>transportati</a:t>
            </a:r>
            <a:r>
              <a:rPr lang="en-US" sz="2200" dirty="0" smtClean="0">
                <a:latin typeface="Times New Roman" pitchFamily="18" charset="0"/>
                <a:cs typeface="Times New Roman" pitchFamily="18" charset="0"/>
              </a:rPr>
              <a:t>on</a:t>
            </a:r>
          </a:p>
          <a:p>
            <a:pPr marL="0" indent="0" algn="just">
              <a:buNone/>
            </a:pPr>
            <a:r>
              <a:rPr lang="en-US" sz="2400" b="1" dirty="0" smtClean="0">
                <a:latin typeface="Times New Roman" pitchFamily="18" charset="0"/>
                <a:cs typeface="Times New Roman" pitchFamily="18" charset="0"/>
              </a:rPr>
              <a:t>c</a:t>
            </a:r>
            <a:r>
              <a:rPr lang="en-US" sz="2400" b="1" dirty="0">
                <a:latin typeface="Times New Roman" pitchFamily="18" charset="0"/>
                <a:cs typeface="Times New Roman" pitchFamily="18" charset="0"/>
              </a:rPr>
              <a:t>) Fishing and Recreation </a:t>
            </a:r>
          </a:p>
          <a:p>
            <a:pPr algn="just"/>
            <a:r>
              <a:rPr lang="en-US" sz="2400" dirty="0">
                <a:latin typeface="Times New Roman" pitchFamily="18" charset="0"/>
                <a:cs typeface="Times New Roman" pitchFamily="18" charset="0"/>
              </a:rPr>
              <a:t>The majority of Ethiopian lakes are rich in fish.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Currently </a:t>
            </a:r>
            <a:r>
              <a:rPr lang="en-US" sz="2400" dirty="0">
                <a:latin typeface="Times New Roman" pitchFamily="18" charset="0"/>
                <a:cs typeface="Times New Roman" pitchFamily="18" charset="0"/>
              </a:rPr>
              <a:t>the annual production of fish is estimated to be 31.5 thousand tons. </a:t>
            </a:r>
          </a:p>
          <a:p>
            <a:pPr algn="just"/>
            <a:r>
              <a:rPr lang="en-US" sz="2400" dirty="0">
                <a:latin typeface="Times New Roman" pitchFamily="18" charset="0"/>
                <a:cs typeface="Times New Roman" pitchFamily="18" charset="0"/>
              </a:rPr>
              <a:t>The exploitable potential is however, by far greater than the current production. </a:t>
            </a:r>
          </a:p>
          <a:p>
            <a:pPr algn="just"/>
            <a:r>
              <a:rPr lang="en-US" sz="2400" dirty="0">
                <a:latin typeface="Times New Roman" pitchFamily="18" charset="0"/>
                <a:cs typeface="Times New Roman" pitchFamily="18" charset="0"/>
              </a:rPr>
              <a:t>Exploitable fish potential in lakes varies. </a:t>
            </a:r>
          </a:p>
        </p:txBody>
      </p:sp>
    </p:spTree>
    <p:extLst>
      <p:ext uri="{BB962C8B-B14F-4D97-AF65-F5344CB8AC3E}">
        <p14:creationId xmlns:p14="http://schemas.microsoft.com/office/powerpoint/2010/main" xmlns="" val="138630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1)">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heel(1)">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heel(1)">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heel(1)">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heel(1)">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heel(1)">
                                      <p:cBhvr>
                                        <p:cTn id="5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rmAutofit fontScale="92500" lnSpcReduction="20000"/>
          </a:bodyPr>
          <a:lstStyle/>
          <a:p>
            <a:pPr algn="just"/>
            <a:r>
              <a:rPr lang="en-US" sz="2800" dirty="0">
                <a:latin typeface="Times New Roman" pitchFamily="18" charset="0"/>
                <a:cs typeface="Times New Roman" pitchFamily="18" charset="0"/>
              </a:rPr>
              <a:t>Currently Lake </a:t>
            </a:r>
            <a:r>
              <a:rPr lang="en-US" sz="2800" dirty="0" err="1">
                <a:latin typeface="Times New Roman" pitchFamily="18" charset="0"/>
                <a:cs typeface="Times New Roman" pitchFamily="18" charset="0"/>
              </a:rPr>
              <a:t>Tana</a:t>
            </a:r>
            <a:r>
              <a:rPr lang="en-US" sz="2800" dirty="0">
                <a:latin typeface="Times New Roman" pitchFamily="18" charset="0"/>
                <a:cs typeface="Times New Roman" pitchFamily="18" charset="0"/>
              </a:rPr>
              <a:t> leads the potential by estimated 8,000-10,000 tons per year.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Fish </a:t>
            </a:r>
            <a:r>
              <a:rPr lang="en-US" sz="2800" dirty="0">
                <a:latin typeface="Times New Roman" pitchFamily="18" charset="0"/>
                <a:cs typeface="Times New Roman" pitchFamily="18" charset="0"/>
              </a:rPr>
              <a:t>production from Lake </a:t>
            </a:r>
            <a:r>
              <a:rPr lang="en-US" sz="2800" dirty="0" err="1">
                <a:latin typeface="Times New Roman" pitchFamily="18" charset="0"/>
                <a:cs typeface="Times New Roman" pitchFamily="18" charset="0"/>
              </a:rPr>
              <a:t>Chamo</a:t>
            </a:r>
            <a:r>
              <a:rPr lang="en-US" sz="2800" dirty="0">
                <a:latin typeface="Times New Roman" pitchFamily="18" charset="0"/>
                <a:cs typeface="Times New Roman" pitchFamily="18" charset="0"/>
              </a:rPr>
              <a:t> is estimated at 4,500 tons per year. </a:t>
            </a:r>
          </a:p>
          <a:p>
            <a:pPr algn="just"/>
            <a:r>
              <a:rPr lang="en-US" sz="2800" dirty="0">
                <a:latin typeface="Times New Roman" pitchFamily="18" charset="0"/>
                <a:cs typeface="Times New Roman" pitchFamily="18" charset="0"/>
              </a:rPr>
              <a:t>However, more </a:t>
            </a:r>
            <a:r>
              <a:rPr lang="en-US" sz="2800" dirty="0">
                <a:solidFill>
                  <a:srgbClr val="FF0000"/>
                </a:solidFill>
                <a:latin typeface="Times New Roman" pitchFamily="18" charset="0"/>
                <a:cs typeface="Times New Roman" pitchFamily="18" charset="0"/>
              </a:rPr>
              <a:t>than 60% of </a:t>
            </a:r>
            <a:r>
              <a:rPr lang="en-US" sz="2800" dirty="0">
                <a:latin typeface="Times New Roman" pitchFamily="18" charset="0"/>
                <a:cs typeface="Times New Roman" pitchFamily="18" charset="0"/>
              </a:rPr>
              <a:t>fish supplies are coming from Ethiopian main </a:t>
            </a:r>
            <a:r>
              <a:rPr lang="en-US" sz="2800" dirty="0">
                <a:solidFill>
                  <a:srgbClr val="FF0000"/>
                </a:solidFill>
                <a:latin typeface="Times New Roman" pitchFamily="18" charset="0"/>
                <a:cs typeface="Times New Roman" pitchFamily="18" charset="0"/>
              </a:rPr>
              <a:t>Rift Valley lakes. </a:t>
            </a:r>
            <a:endParaRPr lang="en-US" sz="2800" dirty="0" smtClean="0">
              <a:solidFill>
                <a:srgbClr val="FF0000"/>
              </a:solidFill>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However</a:t>
            </a:r>
            <a:r>
              <a:rPr lang="en-US" sz="2800" dirty="0">
                <a:latin typeface="Times New Roman" pitchFamily="18" charset="0"/>
                <a:cs typeface="Times New Roman" pitchFamily="18" charset="0"/>
              </a:rPr>
              <a:t>, some of the lakes are currently threatened by sedimentation, invasive species (water hyacinth), over exploitation and expansion of investments around lakes.  </a:t>
            </a:r>
          </a:p>
          <a:p>
            <a:pPr algn="just"/>
            <a:r>
              <a:rPr lang="en-US" sz="2800" dirty="0">
                <a:latin typeface="Times New Roman" pitchFamily="18" charset="0"/>
                <a:cs typeface="Times New Roman" pitchFamily="18" charset="0"/>
              </a:rPr>
              <a:t>There are a variety of fish, birds and other aquatic life forms in the lakes. </a:t>
            </a:r>
          </a:p>
          <a:p>
            <a:pPr algn="just"/>
            <a:r>
              <a:rPr lang="en-US" sz="2800" dirty="0">
                <a:latin typeface="Times New Roman" pitchFamily="18" charset="0"/>
                <a:cs typeface="Times New Roman" pitchFamily="18" charset="0"/>
              </a:rPr>
              <a:t>This and the scenic beauty of the lakes, the hot springs around them, the spectacular river gorges and the most impressive waterfalls make Ethiopian rivers and lakes important recreational and tourist attractions.</a:t>
            </a:r>
          </a:p>
          <a:p>
            <a:pPr algn="just"/>
            <a:r>
              <a:rPr lang="en-US" sz="2800" dirty="0">
                <a:latin typeface="Times New Roman" pitchFamily="18" charset="0"/>
                <a:cs typeface="Times New Roman" pitchFamily="18" charset="0"/>
              </a:rPr>
              <a:t>As they are the natural habitat of a variety of wild life, some of which are only endemic to Ethiopia, their value for scientific purposes is immense.  </a:t>
            </a:r>
          </a:p>
          <a:p>
            <a:endParaRPr lang="en-US" dirty="0"/>
          </a:p>
        </p:txBody>
      </p:sp>
    </p:spTree>
    <p:extLst>
      <p:ext uri="{BB962C8B-B14F-4D97-AF65-F5344CB8AC3E}">
        <p14:creationId xmlns:p14="http://schemas.microsoft.com/office/powerpoint/2010/main" xmlns="" val="59124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781800"/>
          </a:xfrm>
        </p:spPr>
        <p:txBody>
          <a:bodyPr/>
          <a:lstStyle/>
          <a:p>
            <a:pPr marL="0" indent="0">
              <a:buNone/>
            </a:pPr>
            <a:r>
              <a:rPr lang="en-US" dirty="0"/>
              <a:t>.</a:t>
            </a:r>
          </a:p>
        </p:txBody>
      </p:sp>
      <p:pic>
        <p:nvPicPr>
          <p:cNvPr id="2050" name="Picture 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29234"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WordArt 3" descr="White marble"/>
          <p:cNvSpPr>
            <a:spLocks noChangeArrowheads="1" noChangeShapeType="1" noTextEdit="1"/>
          </p:cNvSpPr>
          <p:nvPr/>
        </p:nvSpPr>
        <p:spPr bwMode="auto">
          <a:xfrm rot="19391106">
            <a:off x="-617149" y="2556027"/>
            <a:ext cx="10113022" cy="1548354"/>
          </a:xfrm>
          <a:prstGeom prst="rect">
            <a:avLst/>
          </a:prstGeom>
        </p:spPr>
        <p:txBody>
          <a:bodyPr wrap="none" fromWordArt="1">
            <a:prstTxWarp prst="textPlain">
              <a:avLst>
                <a:gd name="adj" fmla="val 49333"/>
              </a:avLst>
            </a:prstTxWarp>
            <a:scene3d>
              <a:camera prst="legacyObliqueRight"/>
              <a:lightRig rig="legacyHarsh3" dir="t"/>
            </a:scene3d>
            <a:sp3d extrusionH="100000" prstMaterial="legacyMatte">
              <a:extrusionClr>
                <a:srgbClr val="663300"/>
              </a:extrusionClr>
            </a:sp3d>
          </a:bodyPr>
          <a:lstStyle/>
          <a:p>
            <a:pPr algn="ctr"/>
            <a:r>
              <a:rPr lang="en-US" sz="3600" b="1" kern="10" spc="720" dirty="0">
                <a:ln w="9525">
                  <a:round/>
                  <a:headEnd/>
                  <a:tailEnd/>
                </a:ln>
                <a:solidFill>
                  <a:srgbClr val="002060"/>
                </a:solidFill>
                <a:effectLst>
                  <a:outerShdw blurRad="38100" dist="38100" dir="2700000" algn="tl">
                    <a:srgbClr val="000000">
                      <a:alpha val="43137"/>
                    </a:srgbClr>
                  </a:outerShdw>
                </a:effectLst>
                <a:latin typeface="Footlight MT Light"/>
              </a:rPr>
              <a:t>THANK </a:t>
            </a:r>
            <a:r>
              <a:rPr lang="en-US" sz="3600" b="1" kern="10" spc="720" dirty="0" smtClean="0">
                <a:ln w="9525">
                  <a:round/>
                  <a:headEnd/>
                  <a:tailEnd/>
                </a:ln>
                <a:solidFill>
                  <a:srgbClr val="002060"/>
                </a:solidFill>
                <a:effectLst>
                  <a:outerShdw blurRad="38100" dist="38100" dir="2700000" algn="tl">
                    <a:srgbClr val="000000">
                      <a:alpha val="43137"/>
                    </a:srgbClr>
                  </a:outerShdw>
                </a:effectLst>
                <a:latin typeface="Footlight MT Light"/>
              </a:rPr>
              <a:t>YOU!</a:t>
            </a:r>
            <a:endParaRPr lang="en-US" sz="3600" b="1" kern="10" spc="720" dirty="0">
              <a:ln w="9525">
                <a:round/>
                <a:headEnd/>
                <a:tailEnd/>
              </a:ln>
              <a:solidFill>
                <a:srgbClr val="002060"/>
              </a:solidFill>
              <a:effectLst>
                <a:outerShdw blurRad="38100" dist="38100" dir="2700000" algn="tl">
                  <a:srgbClr val="000000">
                    <a:alpha val="43137"/>
                  </a:srgbClr>
                </a:outerShdw>
              </a:effectLst>
              <a:latin typeface="Footlight MT Light"/>
            </a:endParaRPr>
          </a:p>
        </p:txBody>
      </p:sp>
    </p:spTree>
    <p:extLst>
      <p:ext uri="{BB962C8B-B14F-4D97-AF65-F5344CB8AC3E}">
        <p14:creationId xmlns:p14="http://schemas.microsoft.com/office/powerpoint/2010/main" xmlns="" val="409378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additive="base">
                                        <p:cTn id="15" dur="500" fill="hold"/>
                                        <p:tgtEl>
                                          <p:spTgt spid="2050"/>
                                        </p:tgtEl>
                                        <p:attrNameLst>
                                          <p:attrName>ppt_x</p:attrName>
                                        </p:attrNameLst>
                                      </p:cBhvr>
                                      <p:tavLst>
                                        <p:tav tm="0">
                                          <p:val>
                                            <p:strVal val="#ppt_x"/>
                                          </p:val>
                                        </p:tav>
                                        <p:tav tm="100000">
                                          <p:val>
                                            <p:strVal val="#ppt_x"/>
                                          </p:val>
                                        </p:tav>
                                      </p:tavLst>
                                    </p:anim>
                                    <p:anim calcmode="lin" valueType="num">
                                      <p:cBhvr additive="base">
                                        <p:cTn id="1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77000"/>
          </a:xfrm>
        </p:spPr>
        <p:txBody>
          <a:bodyPr>
            <a:normAutofit/>
          </a:bodyPr>
          <a:lstStyle/>
          <a:p>
            <a:r>
              <a:rPr lang="en-US" dirty="0" smtClean="0"/>
              <a:t>The factors that made </a:t>
            </a:r>
            <a:r>
              <a:rPr lang="en-US" dirty="0"/>
              <a:t>the country to </a:t>
            </a:r>
            <a:r>
              <a:rPr lang="en-US" b="1" dirty="0"/>
              <a:t>have larger volume of ground and surface </a:t>
            </a:r>
            <a:r>
              <a:rPr lang="en-US" b="1" dirty="0" smtClean="0"/>
              <a:t>water</a:t>
            </a:r>
            <a:r>
              <a:rPr lang="en-US" dirty="0" smtClean="0"/>
              <a:t> are:</a:t>
            </a:r>
          </a:p>
          <a:p>
            <a:pPr lvl="1"/>
            <a:r>
              <a:rPr lang="en-US" dirty="0" smtClean="0"/>
              <a:t>The </a:t>
            </a:r>
            <a:r>
              <a:rPr lang="en-US" dirty="0"/>
              <a:t>diverse topographical </a:t>
            </a:r>
            <a:r>
              <a:rPr lang="en-US" dirty="0" smtClean="0"/>
              <a:t>setup</a:t>
            </a:r>
          </a:p>
          <a:p>
            <a:pPr lvl="1"/>
            <a:r>
              <a:rPr lang="en-US" dirty="0" smtClean="0"/>
              <a:t>relatively </a:t>
            </a:r>
            <a:r>
              <a:rPr lang="en-US" dirty="0"/>
              <a:t>higher rainfall and </a:t>
            </a:r>
            <a:endParaRPr lang="en-US" dirty="0" smtClean="0"/>
          </a:p>
          <a:p>
            <a:pPr lvl="1"/>
            <a:r>
              <a:rPr lang="en-US" dirty="0" smtClean="0"/>
              <a:t>its </a:t>
            </a:r>
            <a:r>
              <a:rPr lang="en-US" dirty="0"/>
              <a:t>nearness to </a:t>
            </a:r>
            <a:r>
              <a:rPr lang="en-US" dirty="0" smtClean="0"/>
              <a:t>equator. </a:t>
            </a:r>
            <a:endParaRPr lang="en-US" dirty="0"/>
          </a:p>
          <a:p>
            <a:r>
              <a:rPr lang="en-US" dirty="0"/>
              <a:t>Around 0.7% of the total landmass of Ethiopia is covered by water bodies. </a:t>
            </a:r>
          </a:p>
          <a:p>
            <a:r>
              <a:rPr lang="en-US" dirty="0"/>
              <a:t>The country’s surface water potential is estimated to be 124.4 billion cubic meters (BCM). </a:t>
            </a:r>
            <a:endParaRPr lang="en-US" dirty="0" smtClean="0"/>
          </a:p>
          <a:p>
            <a:r>
              <a:rPr lang="en-US" dirty="0"/>
              <a:t>Consequently, many call Ethiopia, the water tower of </a:t>
            </a:r>
            <a:r>
              <a:rPr lang="en-US" b="1" i="1" dirty="0"/>
              <a:t>“Eastern Africa”</a:t>
            </a:r>
            <a:r>
              <a:rPr lang="en-US" dirty="0"/>
              <a:t>.</a:t>
            </a:r>
          </a:p>
          <a:p>
            <a:endParaRPr lang="en-US" dirty="0"/>
          </a:p>
          <a:p>
            <a:endParaRPr lang="en-US" dirty="0"/>
          </a:p>
        </p:txBody>
      </p:sp>
    </p:spTree>
    <p:extLst>
      <p:ext uri="{BB962C8B-B14F-4D97-AF65-F5344CB8AC3E}">
        <p14:creationId xmlns:p14="http://schemas.microsoft.com/office/powerpoint/2010/main" xmlns="" val="112645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ircle(in)">
                                      <p:cBhvr>
                                        <p:cTn id="13" dur="2000"/>
                                        <p:tgtEl>
                                          <p:spTgt spid="3">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ircle(in)">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ircle(in)">
                                      <p:cBhvr>
                                        <p:cTn id="3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a:bodyPr>
          <a:lstStyle/>
          <a:p>
            <a:pPr lvl="2" algn="ctr" rtl="0">
              <a:spcBef>
                <a:spcPct val="0"/>
              </a:spcBef>
            </a:pPr>
            <a:r>
              <a:rPr lang="en-US" sz="3600" b="1" dirty="0"/>
              <a:t>Major Drainage System of </a:t>
            </a:r>
            <a:r>
              <a:rPr lang="en-US" sz="3600" b="1" dirty="0" smtClean="0"/>
              <a:t>Ethiopia</a:t>
            </a:r>
            <a:endParaRPr lang="en-US" sz="3600" dirty="0"/>
          </a:p>
        </p:txBody>
      </p:sp>
      <p:sp>
        <p:nvSpPr>
          <p:cNvPr id="3" name="Content Placeholder 2"/>
          <p:cNvSpPr>
            <a:spLocks noGrp="1"/>
          </p:cNvSpPr>
          <p:nvPr>
            <p:ph idx="1"/>
          </p:nvPr>
        </p:nvSpPr>
        <p:spPr>
          <a:xfrm>
            <a:off x="76200" y="838200"/>
            <a:ext cx="8991600" cy="5867400"/>
          </a:xfrm>
        </p:spPr>
        <p:txBody>
          <a:bodyPr>
            <a:normAutofit fontScale="92500" lnSpcReduction="10000"/>
          </a:bodyPr>
          <a:lstStyle/>
          <a:p>
            <a:r>
              <a:rPr lang="en-US" dirty="0" smtClean="0"/>
              <a:t>The </a:t>
            </a:r>
            <a:r>
              <a:rPr lang="en-US" dirty="0"/>
              <a:t>flow of water through well-defined channel is known as </a:t>
            </a:r>
            <a:r>
              <a:rPr lang="en-US" b="1" dirty="0"/>
              <a:t>drainage</a:t>
            </a:r>
            <a:r>
              <a:rPr lang="en-US" dirty="0"/>
              <a:t>. </a:t>
            </a:r>
            <a:endParaRPr lang="en-US" dirty="0" smtClean="0"/>
          </a:p>
          <a:p>
            <a:r>
              <a:rPr lang="en-US" dirty="0" smtClean="0"/>
              <a:t>A </a:t>
            </a:r>
            <a:r>
              <a:rPr lang="en-US" dirty="0"/>
              <a:t>drainage system is made up of a </a:t>
            </a:r>
            <a:r>
              <a:rPr lang="en-US" b="1" dirty="0"/>
              <a:t>principal river </a:t>
            </a:r>
            <a:r>
              <a:rPr lang="en-US" dirty="0"/>
              <a:t>and its </a:t>
            </a:r>
            <a:r>
              <a:rPr lang="en-US" b="1" dirty="0"/>
              <a:t>tributaries</a:t>
            </a:r>
            <a:r>
              <a:rPr lang="en-US" dirty="0"/>
              <a:t> (the rivers that flow into it). </a:t>
            </a:r>
            <a:endParaRPr lang="en-US" dirty="0" smtClean="0"/>
          </a:p>
          <a:p>
            <a:r>
              <a:rPr lang="en-US" dirty="0" smtClean="0"/>
              <a:t>Therefore</a:t>
            </a:r>
            <a:r>
              <a:rPr lang="en-US" dirty="0"/>
              <a:t>, a drainage system is branched network of stream channels together with the adjacent land slopes they drain. </a:t>
            </a:r>
            <a:endParaRPr lang="en-US" dirty="0" smtClean="0"/>
          </a:p>
          <a:p>
            <a:r>
              <a:rPr lang="en-US" dirty="0" smtClean="0"/>
              <a:t>The </a:t>
            </a:r>
            <a:r>
              <a:rPr lang="en-US" dirty="0"/>
              <a:t>drainage pattern of an area is the outcome of </a:t>
            </a:r>
            <a:r>
              <a:rPr lang="en-US" dirty="0" smtClean="0"/>
              <a:t>the </a:t>
            </a:r>
            <a:r>
              <a:rPr lang="en-US" b="1" dirty="0"/>
              <a:t>geological</a:t>
            </a:r>
            <a:r>
              <a:rPr lang="en-US" dirty="0"/>
              <a:t> processes, </a:t>
            </a:r>
            <a:r>
              <a:rPr lang="en-US" dirty="0" smtClean="0"/>
              <a:t>nature </a:t>
            </a:r>
            <a:r>
              <a:rPr lang="en-US" dirty="0"/>
              <a:t>and structure of </a:t>
            </a:r>
            <a:r>
              <a:rPr lang="en-US" b="1" dirty="0" smtClean="0"/>
              <a:t>rocks</a:t>
            </a:r>
            <a:r>
              <a:rPr lang="en-US" dirty="0" smtClean="0"/>
              <a:t>, </a:t>
            </a:r>
            <a:r>
              <a:rPr lang="en-US" b="1" dirty="0" smtClean="0"/>
              <a:t>topography</a:t>
            </a:r>
            <a:r>
              <a:rPr lang="en-US" dirty="0"/>
              <a:t>, </a:t>
            </a:r>
            <a:r>
              <a:rPr lang="en-US" dirty="0" smtClean="0"/>
              <a:t>amount </a:t>
            </a:r>
            <a:r>
              <a:rPr lang="en-US" dirty="0"/>
              <a:t>and </a:t>
            </a:r>
            <a:r>
              <a:rPr lang="en-US" dirty="0" smtClean="0"/>
              <a:t>the </a:t>
            </a:r>
            <a:r>
              <a:rPr lang="en-US" dirty="0"/>
              <a:t>periodicity of the </a:t>
            </a:r>
            <a:r>
              <a:rPr lang="en-US" b="1" dirty="0"/>
              <a:t>flow</a:t>
            </a:r>
            <a:r>
              <a:rPr lang="en-US" dirty="0" smtClean="0"/>
              <a:t>.</a:t>
            </a:r>
          </a:p>
          <a:p>
            <a:r>
              <a:rPr lang="en-US" dirty="0"/>
              <a:t>A drainage basin is the topographic region from which a river and its tributaries collect both the </a:t>
            </a:r>
            <a:r>
              <a:rPr lang="en-US" b="1" dirty="0"/>
              <a:t>surface runoff and subsurface flow</a:t>
            </a:r>
            <a:r>
              <a:rPr lang="en-US" dirty="0" smtClean="0"/>
              <a:t>.</a:t>
            </a:r>
          </a:p>
        </p:txBody>
      </p:sp>
    </p:spTree>
    <p:extLst>
      <p:ext uri="{BB962C8B-B14F-4D97-AF65-F5344CB8AC3E}">
        <p14:creationId xmlns:p14="http://schemas.microsoft.com/office/powerpoint/2010/main" xmlns="" val="216282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781800"/>
          </a:xfrm>
        </p:spPr>
        <p:txBody>
          <a:bodyPr>
            <a:normAutofit fontScale="92500" lnSpcReduction="10000"/>
          </a:bodyPr>
          <a:lstStyle/>
          <a:p>
            <a:r>
              <a:rPr lang="en-US" dirty="0"/>
              <a:t>The general patterns of </a:t>
            </a:r>
            <a:r>
              <a:rPr lang="en-US" b="1" dirty="0"/>
              <a:t>major river basins </a:t>
            </a:r>
            <a:r>
              <a:rPr lang="en-US" dirty="0"/>
              <a:t>in Ethiopia are determined by </a:t>
            </a:r>
            <a:r>
              <a:rPr lang="en-US" b="1" dirty="0"/>
              <a:t>topographical structures </a:t>
            </a:r>
            <a:r>
              <a:rPr lang="en-US" dirty="0"/>
              <a:t>which can be clarified as:</a:t>
            </a:r>
          </a:p>
          <a:p>
            <a:pPr lvl="1"/>
            <a:r>
              <a:rPr lang="en-GB" dirty="0"/>
              <a:t>The topography of the outward sloping of the </a:t>
            </a:r>
            <a:r>
              <a:rPr lang="en-GB" i="1" dirty="0"/>
              <a:t>Western and South eastern plateaus</a:t>
            </a:r>
            <a:endParaRPr lang="en-US" dirty="0"/>
          </a:p>
          <a:p>
            <a:pPr lvl="1"/>
            <a:r>
              <a:rPr lang="en-GB" dirty="0"/>
              <a:t>The structural formation </a:t>
            </a:r>
            <a:r>
              <a:rPr lang="en-GB" i="1" dirty="0"/>
              <a:t>of the Rift Valley</a:t>
            </a:r>
            <a:r>
              <a:rPr lang="en-GB" dirty="0"/>
              <a:t> with its in-ward-sloping escarpments resulting mainly in an inland drainage system.</a:t>
            </a:r>
            <a:endParaRPr lang="en-US" dirty="0"/>
          </a:p>
          <a:p>
            <a:pPr lvl="1"/>
            <a:r>
              <a:rPr lang="en-GB" dirty="0"/>
              <a:t>Faults and joints that structurally influence part of the courses of many rivers.</a:t>
            </a:r>
            <a:endParaRPr lang="en-US" dirty="0"/>
          </a:p>
          <a:p>
            <a:r>
              <a:rPr lang="en-US" dirty="0" smtClean="0"/>
              <a:t>Following </a:t>
            </a:r>
            <a:r>
              <a:rPr lang="en-US" dirty="0"/>
              <a:t>the complex </a:t>
            </a:r>
            <a:r>
              <a:rPr lang="en-US" b="1" dirty="0"/>
              <a:t>physiographic setup </a:t>
            </a:r>
            <a:r>
              <a:rPr lang="en-US" dirty="0"/>
              <a:t>and </a:t>
            </a:r>
            <a:r>
              <a:rPr lang="en-US" b="1" dirty="0"/>
              <a:t>geological makeup</a:t>
            </a:r>
            <a:r>
              <a:rPr lang="en-US" dirty="0"/>
              <a:t>, Ethiopia possesses three broadly classified drainage systems namely </a:t>
            </a:r>
            <a:endParaRPr lang="en-US" dirty="0" smtClean="0"/>
          </a:p>
          <a:p>
            <a:pPr lvl="1"/>
            <a:r>
              <a:rPr lang="en-US" dirty="0" smtClean="0"/>
              <a:t>Western</a:t>
            </a:r>
            <a:r>
              <a:rPr lang="en-US" dirty="0"/>
              <a:t> Drainage Systems</a:t>
            </a:r>
            <a:r>
              <a:rPr lang="en-US" dirty="0" smtClean="0"/>
              <a:t>, </a:t>
            </a:r>
          </a:p>
          <a:p>
            <a:pPr lvl="1"/>
            <a:r>
              <a:rPr lang="en-US" dirty="0" smtClean="0"/>
              <a:t>Southeastern </a:t>
            </a:r>
            <a:r>
              <a:rPr lang="en-US" dirty="0"/>
              <a:t>Drainage Systems </a:t>
            </a:r>
            <a:r>
              <a:rPr lang="en-US" dirty="0" smtClean="0"/>
              <a:t>and </a:t>
            </a:r>
          </a:p>
          <a:p>
            <a:pPr lvl="1"/>
            <a:r>
              <a:rPr lang="en-US" dirty="0" smtClean="0"/>
              <a:t>Rift Valley Drainage </a:t>
            </a:r>
            <a:r>
              <a:rPr lang="en-US" dirty="0"/>
              <a:t>Systems. </a:t>
            </a:r>
          </a:p>
        </p:txBody>
      </p:sp>
    </p:spTree>
    <p:extLst>
      <p:ext uri="{BB962C8B-B14F-4D97-AF65-F5344CB8AC3E}">
        <p14:creationId xmlns:p14="http://schemas.microsoft.com/office/powerpoint/2010/main" xmlns="" val="55153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grpId="0"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par>
                                <p:cTn id="103" presetID="26" presetClass="entr" presetSubtype="0" fill="hold" grpId="0" nodeType="withEffect">
                                  <p:stCondLst>
                                    <p:cond delay="0"/>
                                  </p:stCondLst>
                                  <p:childTnLst>
                                    <p:set>
                                      <p:cBhvr>
                                        <p:cTn id="104" dur="1" fill="hold">
                                          <p:stCondLst>
                                            <p:cond delay="0"/>
                                          </p:stCondLst>
                                        </p:cTn>
                                        <p:tgtEl>
                                          <p:spTgt spid="3">
                                            <p:txEl>
                                              <p:pRg st="6" end="6"/>
                                            </p:txEl>
                                          </p:spTgt>
                                        </p:tgtEl>
                                        <p:attrNameLst>
                                          <p:attrName>style.visibility</p:attrName>
                                        </p:attrNameLst>
                                      </p:cBhvr>
                                      <p:to>
                                        <p:strVal val="visible"/>
                                      </p:to>
                                    </p:set>
                                    <p:animEffect transition="in" filter="wipe(down)">
                                      <p:cBhvr>
                                        <p:cTn id="105" dur="580">
                                          <p:stCondLst>
                                            <p:cond delay="0"/>
                                          </p:stCondLst>
                                        </p:cTn>
                                        <p:tgtEl>
                                          <p:spTgt spid="3">
                                            <p:txEl>
                                              <p:pRg st="6" end="6"/>
                                            </p:txEl>
                                          </p:spTgt>
                                        </p:tgtEl>
                                      </p:cBhvr>
                                    </p:animEffect>
                                    <p:anim calcmode="lin" valueType="num">
                                      <p:cBhvr>
                                        <p:cTn id="10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1" dur="26">
                                          <p:stCondLst>
                                            <p:cond delay="650"/>
                                          </p:stCondLst>
                                        </p:cTn>
                                        <p:tgtEl>
                                          <p:spTgt spid="3">
                                            <p:txEl>
                                              <p:pRg st="6" end="6"/>
                                            </p:txEl>
                                          </p:spTgt>
                                        </p:tgtEl>
                                      </p:cBhvr>
                                      <p:to x="100000" y="60000"/>
                                    </p:animScale>
                                    <p:animScale>
                                      <p:cBhvr>
                                        <p:cTn id="112" dur="166" decel="50000">
                                          <p:stCondLst>
                                            <p:cond delay="676"/>
                                          </p:stCondLst>
                                        </p:cTn>
                                        <p:tgtEl>
                                          <p:spTgt spid="3">
                                            <p:txEl>
                                              <p:pRg st="6" end="6"/>
                                            </p:txEl>
                                          </p:spTgt>
                                        </p:tgtEl>
                                      </p:cBhvr>
                                      <p:to x="100000" y="100000"/>
                                    </p:animScale>
                                    <p:animScale>
                                      <p:cBhvr>
                                        <p:cTn id="113" dur="26">
                                          <p:stCondLst>
                                            <p:cond delay="1312"/>
                                          </p:stCondLst>
                                        </p:cTn>
                                        <p:tgtEl>
                                          <p:spTgt spid="3">
                                            <p:txEl>
                                              <p:pRg st="6" end="6"/>
                                            </p:txEl>
                                          </p:spTgt>
                                        </p:tgtEl>
                                      </p:cBhvr>
                                      <p:to x="100000" y="80000"/>
                                    </p:animScale>
                                    <p:animScale>
                                      <p:cBhvr>
                                        <p:cTn id="114" dur="166" decel="50000">
                                          <p:stCondLst>
                                            <p:cond delay="1338"/>
                                          </p:stCondLst>
                                        </p:cTn>
                                        <p:tgtEl>
                                          <p:spTgt spid="3">
                                            <p:txEl>
                                              <p:pRg st="6" end="6"/>
                                            </p:txEl>
                                          </p:spTgt>
                                        </p:tgtEl>
                                      </p:cBhvr>
                                      <p:to x="100000" y="100000"/>
                                    </p:animScale>
                                    <p:animScale>
                                      <p:cBhvr>
                                        <p:cTn id="115" dur="26">
                                          <p:stCondLst>
                                            <p:cond delay="1642"/>
                                          </p:stCondLst>
                                        </p:cTn>
                                        <p:tgtEl>
                                          <p:spTgt spid="3">
                                            <p:txEl>
                                              <p:pRg st="6" end="6"/>
                                            </p:txEl>
                                          </p:spTgt>
                                        </p:tgtEl>
                                      </p:cBhvr>
                                      <p:to x="100000" y="90000"/>
                                    </p:animScale>
                                    <p:animScale>
                                      <p:cBhvr>
                                        <p:cTn id="116" dur="166" decel="50000">
                                          <p:stCondLst>
                                            <p:cond delay="1668"/>
                                          </p:stCondLst>
                                        </p:cTn>
                                        <p:tgtEl>
                                          <p:spTgt spid="3">
                                            <p:txEl>
                                              <p:pRg st="6" end="6"/>
                                            </p:txEl>
                                          </p:spTgt>
                                        </p:tgtEl>
                                      </p:cBhvr>
                                      <p:to x="100000" y="100000"/>
                                    </p:animScale>
                                    <p:animScale>
                                      <p:cBhvr>
                                        <p:cTn id="117" dur="26">
                                          <p:stCondLst>
                                            <p:cond delay="1808"/>
                                          </p:stCondLst>
                                        </p:cTn>
                                        <p:tgtEl>
                                          <p:spTgt spid="3">
                                            <p:txEl>
                                              <p:pRg st="6" end="6"/>
                                            </p:txEl>
                                          </p:spTgt>
                                        </p:tgtEl>
                                      </p:cBhvr>
                                      <p:to x="100000" y="95000"/>
                                    </p:animScale>
                                    <p:animScale>
                                      <p:cBhvr>
                                        <p:cTn id="118" dur="166" decel="50000">
                                          <p:stCondLst>
                                            <p:cond delay="1834"/>
                                          </p:stCondLst>
                                        </p:cTn>
                                        <p:tgtEl>
                                          <p:spTgt spid="3">
                                            <p:txEl>
                                              <p:pRg st="6" end="6"/>
                                            </p:txEl>
                                          </p:spTgt>
                                        </p:tgtEl>
                                      </p:cBhvr>
                                      <p:to x="100000" y="100000"/>
                                    </p:animScale>
                                  </p:childTnLst>
                                </p:cTn>
                              </p:par>
                              <p:par>
                                <p:cTn id="119" presetID="26" presetClass="entr" presetSubtype="0" fill="hold" grpId="0" nodeType="withEffect">
                                  <p:stCondLst>
                                    <p:cond delay="0"/>
                                  </p:stCondLst>
                                  <p:childTnLst>
                                    <p:set>
                                      <p:cBhvr>
                                        <p:cTn id="120" dur="1" fill="hold">
                                          <p:stCondLst>
                                            <p:cond delay="0"/>
                                          </p:stCondLst>
                                        </p:cTn>
                                        <p:tgtEl>
                                          <p:spTgt spid="3">
                                            <p:txEl>
                                              <p:pRg st="7" end="7"/>
                                            </p:txEl>
                                          </p:spTgt>
                                        </p:tgtEl>
                                        <p:attrNameLst>
                                          <p:attrName>style.visibility</p:attrName>
                                        </p:attrNameLst>
                                      </p:cBhvr>
                                      <p:to>
                                        <p:strVal val="visible"/>
                                      </p:to>
                                    </p:set>
                                    <p:animEffect transition="in" filter="wipe(down)">
                                      <p:cBhvr>
                                        <p:cTn id="121" dur="580">
                                          <p:stCondLst>
                                            <p:cond delay="0"/>
                                          </p:stCondLst>
                                        </p:cTn>
                                        <p:tgtEl>
                                          <p:spTgt spid="3">
                                            <p:txEl>
                                              <p:pRg st="7" end="7"/>
                                            </p:txEl>
                                          </p:spTgt>
                                        </p:tgtEl>
                                      </p:cBhvr>
                                    </p:animEffect>
                                    <p:anim calcmode="lin" valueType="num">
                                      <p:cBhvr>
                                        <p:cTn id="122"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3">
                                            <p:txEl>
                                              <p:pRg st="7" end="7"/>
                                            </p:txEl>
                                          </p:spTgt>
                                        </p:tgtEl>
                                      </p:cBhvr>
                                      <p:to x="100000" y="60000"/>
                                    </p:animScale>
                                    <p:animScale>
                                      <p:cBhvr>
                                        <p:cTn id="128" dur="166" decel="50000">
                                          <p:stCondLst>
                                            <p:cond delay="676"/>
                                          </p:stCondLst>
                                        </p:cTn>
                                        <p:tgtEl>
                                          <p:spTgt spid="3">
                                            <p:txEl>
                                              <p:pRg st="7" end="7"/>
                                            </p:txEl>
                                          </p:spTgt>
                                        </p:tgtEl>
                                      </p:cBhvr>
                                      <p:to x="100000" y="100000"/>
                                    </p:animScale>
                                    <p:animScale>
                                      <p:cBhvr>
                                        <p:cTn id="129" dur="26">
                                          <p:stCondLst>
                                            <p:cond delay="1312"/>
                                          </p:stCondLst>
                                        </p:cTn>
                                        <p:tgtEl>
                                          <p:spTgt spid="3">
                                            <p:txEl>
                                              <p:pRg st="7" end="7"/>
                                            </p:txEl>
                                          </p:spTgt>
                                        </p:tgtEl>
                                      </p:cBhvr>
                                      <p:to x="100000" y="80000"/>
                                    </p:animScale>
                                    <p:animScale>
                                      <p:cBhvr>
                                        <p:cTn id="130" dur="166" decel="50000">
                                          <p:stCondLst>
                                            <p:cond delay="1338"/>
                                          </p:stCondLst>
                                        </p:cTn>
                                        <p:tgtEl>
                                          <p:spTgt spid="3">
                                            <p:txEl>
                                              <p:pRg st="7" end="7"/>
                                            </p:txEl>
                                          </p:spTgt>
                                        </p:tgtEl>
                                      </p:cBhvr>
                                      <p:to x="100000" y="100000"/>
                                    </p:animScale>
                                    <p:animScale>
                                      <p:cBhvr>
                                        <p:cTn id="131" dur="26">
                                          <p:stCondLst>
                                            <p:cond delay="1642"/>
                                          </p:stCondLst>
                                        </p:cTn>
                                        <p:tgtEl>
                                          <p:spTgt spid="3">
                                            <p:txEl>
                                              <p:pRg st="7" end="7"/>
                                            </p:txEl>
                                          </p:spTgt>
                                        </p:tgtEl>
                                      </p:cBhvr>
                                      <p:to x="100000" y="90000"/>
                                    </p:animScale>
                                    <p:animScale>
                                      <p:cBhvr>
                                        <p:cTn id="132" dur="166" decel="50000">
                                          <p:stCondLst>
                                            <p:cond delay="1668"/>
                                          </p:stCondLst>
                                        </p:cTn>
                                        <p:tgtEl>
                                          <p:spTgt spid="3">
                                            <p:txEl>
                                              <p:pRg st="7" end="7"/>
                                            </p:txEl>
                                          </p:spTgt>
                                        </p:tgtEl>
                                      </p:cBhvr>
                                      <p:to x="100000" y="100000"/>
                                    </p:animScale>
                                    <p:animScale>
                                      <p:cBhvr>
                                        <p:cTn id="133" dur="26">
                                          <p:stCondLst>
                                            <p:cond delay="1808"/>
                                          </p:stCondLst>
                                        </p:cTn>
                                        <p:tgtEl>
                                          <p:spTgt spid="3">
                                            <p:txEl>
                                              <p:pRg st="7" end="7"/>
                                            </p:txEl>
                                          </p:spTgt>
                                        </p:tgtEl>
                                      </p:cBhvr>
                                      <p:to x="100000" y="95000"/>
                                    </p:animScale>
                                    <p:animScale>
                                      <p:cBhvr>
                                        <p:cTn id="134"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781800"/>
          </a:xfrm>
        </p:spPr>
        <p:txBody>
          <a:bodyPr/>
          <a:lstStyle/>
          <a:p>
            <a:pPr marL="0" indent="0">
              <a:buNone/>
            </a:pPr>
            <a:r>
              <a:rPr lang="en-US" dirty="0"/>
              <a:t>.</a:t>
            </a:r>
          </a:p>
        </p:txBody>
      </p:sp>
      <p:pic>
        <p:nvPicPr>
          <p:cNvPr id="2050" name="Picture 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29234"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519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fontScale="90000"/>
          </a:bodyPr>
          <a:lstStyle/>
          <a:p>
            <a:pPr lvl="2" algn="ctr" rtl="0">
              <a:spcBef>
                <a:spcPct val="0"/>
              </a:spcBef>
            </a:pPr>
            <a:r>
              <a:rPr lang="en-GB" sz="4400" b="1" dirty="0" smtClean="0"/>
              <a:t>The Western Drainage Systems</a:t>
            </a:r>
            <a:r>
              <a:rPr lang="en-US" sz="3600" dirty="0" smtClean="0"/>
              <a:t/>
            </a:r>
            <a:br>
              <a:rPr lang="en-US" sz="3600" dirty="0" smtClean="0"/>
            </a:br>
            <a:endParaRPr lang="en-US" dirty="0"/>
          </a:p>
        </p:txBody>
      </p:sp>
      <p:sp>
        <p:nvSpPr>
          <p:cNvPr id="3" name="Content Placeholder 2"/>
          <p:cNvSpPr>
            <a:spLocks noGrp="1"/>
          </p:cNvSpPr>
          <p:nvPr>
            <p:ph idx="1"/>
          </p:nvPr>
        </p:nvSpPr>
        <p:spPr>
          <a:xfrm>
            <a:off x="76200" y="990600"/>
            <a:ext cx="8991600" cy="5715000"/>
          </a:xfrm>
        </p:spPr>
        <p:txBody>
          <a:bodyPr>
            <a:normAutofit fontScale="85000" lnSpcReduction="10000"/>
          </a:bodyPr>
          <a:lstStyle/>
          <a:p>
            <a:r>
              <a:rPr lang="en-GB" dirty="0" smtClean="0"/>
              <a:t>The </a:t>
            </a:r>
            <a:r>
              <a:rPr lang="en-GB" dirty="0"/>
              <a:t>Western Drainage Systems </a:t>
            </a:r>
            <a:r>
              <a:rPr lang="en-GB" dirty="0" smtClean="0"/>
              <a:t>are: </a:t>
            </a:r>
          </a:p>
          <a:p>
            <a:pPr lvl="1"/>
            <a:r>
              <a:rPr lang="en-GB" dirty="0" smtClean="0"/>
              <a:t>the </a:t>
            </a:r>
            <a:r>
              <a:rPr lang="en-GB" b="1" dirty="0">
                <a:effectLst>
                  <a:outerShdw blurRad="38100" dist="38100" dir="2700000" algn="tl">
                    <a:srgbClr val="000000">
                      <a:alpha val="43137"/>
                    </a:srgbClr>
                  </a:outerShdw>
                </a:effectLst>
              </a:rPr>
              <a:t>largest</a:t>
            </a:r>
            <a:r>
              <a:rPr lang="en-GB" dirty="0">
                <a:effectLst>
                  <a:outerShdw blurRad="38100" dist="38100" dir="2700000" algn="tl">
                    <a:srgbClr val="000000">
                      <a:alpha val="43137"/>
                    </a:srgbClr>
                  </a:outerShdw>
                </a:effectLst>
              </a:rPr>
              <a:t> </a:t>
            </a:r>
            <a:r>
              <a:rPr lang="en-GB" dirty="0"/>
              <a:t>of all drainage systems </a:t>
            </a:r>
          </a:p>
          <a:p>
            <a:pPr lvl="1"/>
            <a:r>
              <a:rPr lang="en-GB" b="1" dirty="0" smtClean="0">
                <a:effectLst>
                  <a:outerShdw blurRad="38100" dist="38100" dir="2700000" algn="tl">
                    <a:srgbClr val="000000">
                      <a:alpha val="43137"/>
                    </a:srgbClr>
                  </a:outerShdw>
                </a:effectLst>
              </a:rPr>
              <a:t>drains </a:t>
            </a:r>
            <a:r>
              <a:rPr lang="en-GB" b="1" i="1" dirty="0" smtClean="0">
                <a:effectLst>
                  <a:outerShdw blurRad="38100" dist="38100" dir="2700000" algn="tl">
                    <a:srgbClr val="000000">
                      <a:alpha val="43137"/>
                    </a:srgbClr>
                  </a:outerShdw>
                </a:effectLst>
              </a:rPr>
              <a:t>40 </a:t>
            </a:r>
            <a:r>
              <a:rPr lang="en-GB" b="1" i="1" dirty="0" err="1">
                <a:effectLst>
                  <a:outerShdw blurRad="38100" dist="38100" dir="2700000" algn="tl">
                    <a:srgbClr val="000000">
                      <a:alpha val="43137"/>
                    </a:srgbClr>
                  </a:outerShdw>
                </a:effectLst>
              </a:rPr>
              <a:t>percent</a:t>
            </a:r>
            <a:r>
              <a:rPr lang="en-GB" b="1" dirty="0">
                <a:effectLst>
                  <a:outerShdw blurRad="38100" dist="38100" dir="2700000" algn="tl">
                    <a:srgbClr val="000000">
                      <a:alpha val="43137"/>
                    </a:srgbClr>
                  </a:outerShdw>
                </a:effectLst>
              </a:rPr>
              <a:t> </a:t>
            </a:r>
            <a:r>
              <a:rPr lang="en-GB" dirty="0"/>
              <a:t>of the total area of the country </a:t>
            </a:r>
          </a:p>
          <a:p>
            <a:pPr lvl="1"/>
            <a:r>
              <a:rPr lang="en-GB" b="1" dirty="0" smtClean="0">
                <a:effectLst>
                  <a:outerShdw blurRad="38100" dist="38100" dir="2700000" algn="tl">
                    <a:srgbClr val="000000">
                      <a:alpha val="43137"/>
                    </a:srgbClr>
                  </a:outerShdw>
                </a:effectLst>
              </a:rPr>
              <a:t>carry </a:t>
            </a:r>
            <a:r>
              <a:rPr lang="en-GB" b="1" i="1" dirty="0">
                <a:effectLst>
                  <a:outerShdw blurRad="38100" dist="38100" dir="2700000" algn="tl">
                    <a:srgbClr val="000000">
                      <a:alpha val="43137"/>
                    </a:srgbClr>
                  </a:outerShdw>
                </a:effectLst>
              </a:rPr>
              <a:t>60 </a:t>
            </a:r>
            <a:r>
              <a:rPr lang="en-GB" b="1" i="1" dirty="0" err="1">
                <a:effectLst>
                  <a:outerShdw blurRad="38100" dist="38100" dir="2700000" algn="tl">
                    <a:srgbClr val="000000">
                      <a:alpha val="43137"/>
                    </a:srgbClr>
                  </a:outerShdw>
                </a:effectLst>
              </a:rPr>
              <a:t>percent</a:t>
            </a:r>
            <a:r>
              <a:rPr lang="en-GB" b="1" dirty="0">
                <a:effectLst>
                  <a:outerShdw blurRad="38100" dist="38100" dir="2700000" algn="tl">
                    <a:srgbClr val="000000">
                      <a:alpha val="43137"/>
                    </a:srgbClr>
                  </a:outerShdw>
                </a:effectLst>
              </a:rPr>
              <a:t> </a:t>
            </a:r>
            <a:r>
              <a:rPr lang="en-GB" dirty="0"/>
              <a:t>of the annual water </a:t>
            </a:r>
            <a:r>
              <a:rPr lang="en-GB" dirty="0" smtClean="0"/>
              <a:t>flow </a:t>
            </a:r>
          </a:p>
          <a:p>
            <a:r>
              <a:rPr lang="en-GB" dirty="0" smtClean="0"/>
              <a:t>Most </a:t>
            </a:r>
            <a:r>
              <a:rPr lang="en-GB" dirty="0"/>
              <a:t>of the catchment area </a:t>
            </a:r>
            <a:r>
              <a:rPr lang="en-GB" b="1" dirty="0">
                <a:effectLst>
                  <a:outerShdw blurRad="38100" dist="38100" dir="2700000" algn="tl">
                    <a:srgbClr val="000000">
                      <a:alpha val="43137"/>
                    </a:srgbClr>
                  </a:outerShdw>
                </a:effectLst>
              </a:rPr>
              <a:t>coextends with the westward sloping </a:t>
            </a:r>
            <a:r>
              <a:rPr lang="en-GB" dirty="0"/>
              <a:t>part of the western highlands and western lowlands. </a:t>
            </a:r>
            <a:endParaRPr lang="en-GB" dirty="0" smtClean="0"/>
          </a:p>
          <a:p>
            <a:r>
              <a:rPr lang="en-GB" dirty="0" smtClean="0"/>
              <a:t>This </a:t>
            </a:r>
            <a:r>
              <a:rPr lang="en-GB" dirty="0"/>
              <a:t>drainage system comprises </a:t>
            </a:r>
            <a:r>
              <a:rPr lang="en-GB" b="1" dirty="0">
                <a:effectLst>
                  <a:outerShdw blurRad="38100" dist="38100" dir="2700000" algn="tl">
                    <a:srgbClr val="000000">
                      <a:alpha val="43137"/>
                    </a:srgbClr>
                  </a:outerShdw>
                </a:effectLst>
              </a:rPr>
              <a:t>four major river basins </a:t>
            </a:r>
            <a:r>
              <a:rPr lang="en-GB" dirty="0"/>
              <a:t>namely </a:t>
            </a:r>
            <a:endParaRPr lang="en-GB" dirty="0" smtClean="0"/>
          </a:p>
          <a:p>
            <a:pPr lvl="1"/>
            <a:r>
              <a:rPr lang="en-GB" dirty="0" smtClean="0"/>
              <a:t>the </a:t>
            </a:r>
            <a:r>
              <a:rPr lang="en-GB" i="1" dirty="0" err="1"/>
              <a:t>Tekeze</a:t>
            </a:r>
            <a:r>
              <a:rPr lang="en-GB" i="1" dirty="0"/>
              <a:t>, </a:t>
            </a:r>
            <a:r>
              <a:rPr lang="en-GB" i="1" dirty="0" err="1" smtClean="0"/>
              <a:t>Abay</a:t>
            </a:r>
            <a:r>
              <a:rPr lang="en-GB" i="1" dirty="0"/>
              <a:t>, </a:t>
            </a:r>
            <a:r>
              <a:rPr lang="en-GB" i="1" dirty="0" err="1"/>
              <a:t>Baro-Akobo</a:t>
            </a:r>
            <a:r>
              <a:rPr lang="en-GB" i="1" dirty="0"/>
              <a:t>, </a:t>
            </a:r>
            <a:r>
              <a:rPr lang="en-GB" i="1" dirty="0" err="1"/>
              <a:t>Ghibe</a:t>
            </a:r>
            <a:r>
              <a:rPr lang="en-GB" i="1" dirty="0"/>
              <a:t> (</a:t>
            </a:r>
            <a:r>
              <a:rPr lang="en-GB" i="1" dirty="0" err="1"/>
              <a:t>Omo</a:t>
            </a:r>
            <a:r>
              <a:rPr lang="en-GB" i="1" dirty="0"/>
              <a:t>).</a:t>
            </a:r>
            <a:r>
              <a:rPr lang="en-GB" dirty="0"/>
              <a:t> </a:t>
            </a:r>
            <a:endParaRPr lang="en-GB" dirty="0" smtClean="0"/>
          </a:p>
          <a:p>
            <a:r>
              <a:rPr lang="en-GB" dirty="0" smtClean="0"/>
              <a:t>Unlike </a:t>
            </a:r>
            <a:r>
              <a:rPr lang="en-GB" dirty="0"/>
              <a:t>other river basins in the system, </a:t>
            </a:r>
            <a:r>
              <a:rPr lang="en-GB" b="1" dirty="0">
                <a:effectLst>
                  <a:outerShdw blurRad="38100" dist="38100" dir="2700000" algn="tl">
                    <a:srgbClr val="000000">
                      <a:alpha val="43137"/>
                    </a:srgbClr>
                  </a:outerShdw>
                </a:effectLst>
              </a:rPr>
              <a:t>the </a:t>
            </a:r>
            <a:r>
              <a:rPr lang="en-GB" b="1" dirty="0" err="1">
                <a:effectLst>
                  <a:outerShdw blurRad="38100" dist="38100" dir="2700000" algn="tl">
                    <a:srgbClr val="000000">
                      <a:alpha val="43137"/>
                    </a:srgbClr>
                  </a:outerShdw>
                </a:effectLst>
              </a:rPr>
              <a:t>Ghibe</a:t>
            </a:r>
            <a:r>
              <a:rPr lang="en-GB" b="1" dirty="0">
                <a:effectLst>
                  <a:outerShdw blurRad="38100" dist="38100" dir="2700000" algn="tl">
                    <a:srgbClr val="000000">
                      <a:alpha val="43137"/>
                    </a:srgbClr>
                  </a:outerShdw>
                </a:effectLst>
              </a:rPr>
              <a:t> (</a:t>
            </a:r>
            <a:r>
              <a:rPr lang="en-GB" b="1" dirty="0" err="1">
                <a:effectLst>
                  <a:outerShdw blurRad="38100" dist="38100" dir="2700000" algn="tl">
                    <a:srgbClr val="000000">
                      <a:alpha val="43137"/>
                    </a:srgbClr>
                  </a:outerShdw>
                </a:effectLst>
              </a:rPr>
              <a:t>Omo</a:t>
            </a:r>
            <a:r>
              <a:rPr lang="en-GB" b="1" dirty="0">
                <a:effectLst>
                  <a:outerShdw blurRad="38100" dist="38100" dir="2700000" algn="tl">
                    <a:srgbClr val="000000">
                      <a:alpha val="43137"/>
                    </a:srgbClr>
                  </a:outerShdw>
                </a:effectLst>
              </a:rPr>
              <a:t>) </a:t>
            </a:r>
            <a:r>
              <a:rPr lang="en-GB" dirty="0"/>
              <a:t>flows southward. </a:t>
            </a:r>
            <a:endParaRPr lang="en-GB" dirty="0" smtClean="0"/>
          </a:p>
          <a:p>
            <a:r>
              <a:rPr lang="en-GB" dirty="0" smtClean="0"/>
              <a:t>The </a:t>
            </a:r>
            <a:r>
              <a:rPr lang="en-GB" i="1" dirty="0" err="1"/>
              <a:t>Abay</a:t>
            </a:r>
            <a:r>
              <a:rPr lang="en-GB" i="1" dirty="0"/>
              <a:t>, </a:t>
            </a:r>
            <a:r>
              <a:rPr lang="en-GB" i="1" dirty="0" err="1"/>
              <a:t>Tekeze</a:t>
            </a:r>
            <a:r>
              <a:rPr lang="en-GB" dirty="0"/>
              <a:t> and</a:t>
            </a:r>
            <a:r>
              <a:rPr lang="en-GB" i="1" dirty="0"/>
              <a:t> </a:t>
            </a:r>
            <a:r>
              <a:rPr lang="en-GB" i="1" dirty="0" err="1"/>
              <a:t>Baro</a:t>
            </a:r>
            <a:r>
              <a:rPr lang="en-GB" i="1" dirty="0"/>
              <a:t> </a:t>
            </a:r>
            <a:r>
              <a:rPr lang="en-GB" dirty="0"/>
              <a:t>flow westward ultimately joining the Nile which finally ends at </a:t>
            </a:r>
            <a:r>
              <a:rPr lang="en-GB" b="1" dirty="0">
                <a:effectLst>
                  <a:outerShdw blurRad="38100" dist="38100" dir="2700000" algn="tl">
                    <a:srgbClr val="000000">
                      <a:alpha val="43137"/>
                    </a:srgbClr>
                  </a:outerShdw>
                </a:effectLst>
              </a:rPr>
              <a:t>Mediterranean Sea</a:t>
            </a:r>
            <a:r>
              <a:rPr lang="en-GB" dirty="0" smtClean="0"/>
              <a:t>.</a:t>
            </a:r>
            <a:endParaRPr lang="en-US" dirty="0"/>
          </a:p>
        </p:txBody>
      </p:sp>
    </p:spTree>
    <p:extLst>
      <p:ext uri="{BB962C8B-B14F-4D97-AF65-F5344CB8AC3E}">
        <p14:creationId xmlns:p14="http://schemas.microsoft.com/office/powerpoint/2010/main" xmlns="" val="52905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par>
                                <p:cTn id="19" presetID="3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2" end="2"/>
                                            </p:txEl>
                                          </p:spTgt>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5"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6" dur="10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5" end="5"/>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3">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 calcmode="lin" valueType="num">
                                      <p:cBhvr>
                                        <p:cTn id="71"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74"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GB" b="1" dirty="0" err="1"/>
              <a:t>Abay</a:t>
            </a:r>
            <a:r>
              <a:rPr lang="en-GB" b="1" dirty="0"/>
              <a:t> river basin </a:t>
            </a:r>
            <a:endParaRPr lang="en-US" dirty="0"/>
          </a:p>
        </p:txBody>
      </p:sp>
      <p:sp>
        <p:nvSpPr>
          <p:cNvPr id="3" name="Content Placeholder 2"/>
          <p:cNvSpPr>
            <a:spLocks noGrp="1"/>
          </p:cNvSpPr>
          <p:nvPr>
            <p:ph idx="1"/>
          </p:nvPr>
        </p:nvSpPr>
        <p:spPr>
          <a:xfrm>
            <a:off x="76200" y="838200"/>
            <a:ext cx="8915400" cy="6019800"/>
          </a:xfrm>
        </p:spPr>
        <p:txBody>
          <a:bodyPr>
            <a:normAutofit fontScale="85000" lnSpcReduction="20000"/>
          </a:bodyPr>
          <a:lstStyle/>
          <a:p>
            <a:r>
              <a:rPr lang="en-GB" dirty="0" smtClean="0"/>
              <a:t>The </a:t>
            </a:r>
            <a:r>
              <a:rPr lang="en-GB" b="1" dirty="0">
                <a:effectLst>
                  <a:outerShdw blurRad="38100" dist="38100" dir="2700000" algn="tl">
                    <a:srgbClr val="000000">
                      <a:alpha val="43137"/>
                    </a:srgbClr>
                  </a:outerShdw>
                </a:effectLst>
              </a:rPr>
              <a:t>largest river </a:t>
            </a:r>
            <a:r>
              <a:rPr lang="en-GB" dirty="0"/>
              <a:t>both in </a:t>
            </a:r>
            <a:r>
              <a:rPr lang="en-GB" b="1" dirty="0">
                <a:effectLst>
                  <a:outerShdw blurRad="38100" dist="38100" dir="2700000" algn="tl">
                    <a:srgbClr val="000000">
                      <a:alpha val="43137"/>
                    </a:srgbClr>
                  </a:outerShdw>
                </a:effectLst>
              </a:rPr>
              <a:t>volumetric discharge and coverage </a:t>
            </a:r>
            <a:r>
              <a:rPr lang="en-GB" dirty="0"/>
              <a:t>in the western drainage </a:t>
            </a:r>
            <a:r>
              <a:rPr lang="en-GB" dirty="0" smtClean="0"/>
              <a:t>systems</a:t>
            </a:r>
            <a:endParaRPr lang="en-GB" i="1" dirty="0"/>
          </a:p>
          <a:p>
            <a:r>
              <a:rPr lang="en-GB" dirty="0" smtClean="0"/>
              <a:t>covers </a:t>
            </a:r>
            <a:r>
              <a:rPr lang="en-GB" dirty="0"/>
              <a:t>an area of </a:t>
            </a:r>
            <a:r>
              <a:rPr lang="en-GB" b="1" dirty="0">
                <a:effectLst>
                  <a:outerShdw blurRad="38100" dist="38100" dir="2700000" algn="tl">
                    <a:srgbClr val="000000">
                      <a:alpha val="43137"/>
                    </a:srgbClr>
                  </a:outerShdw>
                </a:effectLst>
              </a:rPr>
              <a:t>199,812 km</a:t>
            </a:r>
            <a:r>
              <a:rPr lang="en-GB" b="1" baseline="30000" dirty="0">
                <a:effectLst>
                  <a:outerShdw blurRad="38100" dist="38100" dir="2700000" algn="tl">
                    <a:srgbClr val="000000">
                      <a:alpha val="43137"/>
                    </a:srgbClr>
                  </a:outerShdw>
                </a:effectLst>
              </a:rPr>
              <a:t>2</a:t>
            </a:r>
            <a:r>
              <a:rPr lang="en-GB" dirty="0"/>
              <a:t>, covering parts of </a:t>
            </a:r>
            <a:r>
              <a:rPr lang="en-GB" dirty="0" err="1"/>
              <a:t>Amhara</a:t>
            </a:r>
            <a:r>
              <a:rPr lang="en-GB" dirty="0"/>
              <a:t>, </a:t>
            </a:r>
            <a:r>
              <a:rPr lang="en-GB" dirty="0" err="1"/>
              <a:t>Oromia</a:t>
            </a:r>
            <a:r>
              <a:rPr lang="en-GB" dirty="0"/>
              <a:t> and </a:t>
            </a:r>
            <a:r>
              <a:rPr lang="en-GB" dirty="0" err="1"/>
              <a:t>Benishangul-Gumuz</a:t>
            </a:r>
            <a:r>
              <a:rPr lang="en-GB" dirty="0"/>
              <a:t> regional states. </a:t>
            </a:r>
          </a:p>
          <a:p>
            <a:r>
              <a:rPr lang="en-GB" dirty="0"/>
              <a:t>carries </a:t>
            </a:r>
            <a:r>
              <a:rPr lang="en-GB" b="1" i="1" dirty="0">
                <a:effectLst>
                  <a:outerShdw blurRad="38100" dist="38100" dir="2700000" algn="tl">
                    <a:srgbClr val="000000">
                      <a:alpha val="43137"/>
                    </a:srgbClr>
                  </a:outerShdw>
                </a:effectLst>
              </a:rPr>
              <a:t>65 </a:t>
            </a:r>
            <a:r>
              <a:rPr lang="en-GB" b="1" i="1" dirty="0" err="1">
                <a:effectLst>
                  <a:outerShdw blurRad="38100" dist="38100" dir="2700000" algn="tl">
                    <a:srgbClr val="000000">
                      <a:alpha val="43137"/>
                    </a:srgbClr>
                  </a:outerShdw>
                </a:effectLst>
              </a:rPr>
              <a:t>percent</a:t>
            </a:r>
            <a:r>
              <a:rPr lang="en-GB" b="1" dirty="0">
                <a:effectLst>
                  <a:outerShdw blurRad="38100" dist="38100" dir="2700000" algn="tl">
                    <a:srgbClr val="000000">
                      <a:alpha val="43137"/>
                    </a:srgbClr>
                  </a:outerShdw>
                </a:effectLst>
              </a:rPr>
              <a:t> of the annual water flow </a:t>
            </a:r>
            <a:r>
              <a:rPr lang="en-GB" dirty="0"/>
              <a:t>of the region. </a:t>
            </a:r>
          </a:p>
          <a:p>
            <a:r>
              <a:rPr lang="en-GB" dirty="0"/>
              <a:t>rises from </a:t>
            </a:r>
            <a:r>
              <a:rPr lang="en-GB" b="1" dirty="0">
                <a:effectLst>
                  <a:outerShdw blurRad="38100" dist="38100" dir="2700000" algn="tl">
                    <a:srgbClr val="000000">
                      <a:alpha val="43137"/>
                    </a:srgbClr>
                  </a:outerShdw>
                </a:effectLst>
              </a:rPr>
              <a:t>Lake </a:t>
            </a:r>
            <a:r>
              <a:rPr lang="en-GB" b="1" dirty="0" err="1">
                <a:effectLst>
                  <a:outerShdw blurRad="38100" dist="38100" dir="2700000" algn="tl">
                    <a:srgbClr val="000000">
                      <a:alpha val="43137"/>
                    </a:srgbClr>
                  </a:outerShdw>
                </a:effectLst>
              </a:rPr>
              <a:t>Tana</a:t>
            </a:r>
            <a:r>
              <a:rPr lang="en-GB" b="1" dirty="0">
                <a:effectLst>
                  <a:outerShdw blurRad="38100" dist="38100" dir="2700000" algn="tl">
                    <a:srgbClr val="000000">
                      <a:alpha val="43137"/>
                    </a:srgbClr>
                  </a:outerShdw>
                </a:effectLst>
              </a:rPr>
              <a:t> </a:t>
            </a:r>
            <a:r>
              <a:rPr lang="en-GB" dirty="0"/>
              <a:t>(some sources indicate its origin from </a:t>
            </a:r>
            <a:r>
              <a:rPr lang="en-GB" i="1" dirty="0" err="1"/>
              <a:t>Sekela</a:t>
            </a:r>
            <a:r>
              <a:rPr lang="en-GB" i="1" dirty="0"/>
              <a:t>, Choke mountain</a:t>
            </a:r>
            <a:r>
              <a:rPr lang="en-GB" dirty="0"/>
              <a:t>)</a:t>
            </a:r>
          </a:p>
          <a:p>
            <a:r>
              <a:rPr lang="en-GB" dirty="0"/>
              <a:t> flows about </a:t>
            </a:r>
            <a:r>
              <a:rPr lang="en-GB" b="1" dirty="0">
                <a:effectLst>
                  <a:outerShdw blurRad="38100" dist="38100" dir="2700000" algn="tl">
                    <a:srgbClr val="000000">
                      <a:alpha val="43137"/>
                    </a:srgbClr>
                  </a:outerShdw>
                </a:effectLst>
              </a:rPr>
              <a:t>1,450 kilometres </a:t>
            </a:r>
            <a:r>
              <a:rPr lang="en-GB" dirty="0"/>
              <a:t>and joins the </a:t>
            </a:r>
            <a:r>
              <a:rPr lang="en-GB" b="1" dirty="0">
                <a:effectLst>
                  <a:outerShdw blurRad="38100" dist="38100" dir="2700000" algn="tl">
                    <a:srgbClr val="000000">
                      <a:alpha val="43137"/>
                    </a:srgbClr>
                  </a:outerShdw>
                </a:effectLst>
              </a:rPr>
              <a:t>White Nile </a:t>
            </a:r>
            <a:r>
              <a:rPr lang="en-GB" dirty="0"/>
              <a:t>in Khartoum, Sudan to form the </a:t>
            </a:r>
            <a:r>
              <a:rPr lang="en-GB" b="1" i="1" dirty="0">
                <a:effectLst>
                  <a:outerShdw blurRad="38100" dist="38100" dir="2700000" algn="tl">
                    <a:srgbClr val="000000">
                      <a:alpha val="43137"/>
                    </a:srgbClr>
                  </a:outerShdw>
                </a:effectLst>
              </a:rPr>
              <a:t>Nile River</a:t>
            </a:r>
            <a:r>
              <a:rPr lang="en-GB" dirty="0"/>
              <a:t>.</a:t>
            </a:r>
          </a:p>
          <a:p>
            <a:r>
              <a:rPr lang="en-GB" dirty="0"/>
              <a:t> More than </a:t>
            </a:r>
            <a:r>
              <a:rPr lang="en-GB" b="1" dirty="0">
                <a:effectLst>
                  <a:outerShdw blurRad="38100" dist="38100" dir="2700000" algn="tl">
                    <a:srgbClr val="000000">
                      <a:alpha val="43137"/>
                    </a:srgbClr>
                  </a:outerShdw>
                </a:effectLst>
              </a:rPr>
              <a:t>60 streams drain the </a:t>
            </a:r>
            <a:r>
              <a:rPr lang="en-GB" b="1" dirty="0" err="1">
                <a:effectLst>
                  <a:outerShdw blurRad="38100" dist="38100" dir="2700000" algn="tl">
                    <a:srgbClr val="000000">
                      <a:alpha val="43137"/>
                    </a:srgbClr>
                  </a:outerShdw>
                </a:effectLst>
              </a:rPr>
              <a:t>Abay</a:t>
            </a:r>
            <a:r>
              <a:rPr lang="en-GB" b="1" dirty="0">
                <a:effectLst>
                  <a:outerShdw blurRad="38100" dist="38100" dir="2700000" algn="tl">
                    <a:srgbClr val="000000">
                      <a:alpha val="43137"/>
                    </a:srgbClr>
                  </a:outerShdw>
                </a:effectLst>
              </a:rPr>
              <a:t> </a:t>
            </a:r>
            <a:r>
              <a:rPr lang="en-GB" dirty="0"/>
              <a:t>within elevation ranging between 500 - 4261 meters above sea level. </a:t>
            </a:r>
            <a:endParaRPr lang="en-GB" dirty="0" smtClean="0"/>
          </a:p>
          <a:p>
            <a:r>
              <a:rPr lang="en-GB" dirty="0" smtClean="0"/>
              <a:t>The </a:t>
            </a:r>
            <a:r>
              <a:rPr lang="en-GB" dirty="0"/>
              <a:t>largest of these is </a:t>
            </a:r>
            <a:r>
              <a:rPr lang="en-GB" b="1" i="1" dirty="0" err="1">
                <a:effectLst>
                  <a:outerShdw blurRad="38100" dist="38100" dir="2700000" algn="tl">
                    <a:srgbClr val="000000">
                      <a:alpha val="43137"/>
                    </a:srgbClr>
                  </a:outerShdw>
                </a:effectLst>
              </a:rPr>
              <a:t>Ghilgel</a:t>
            </a:r>
            <a:r>
              <a:rPr lang="en-GB" b="1" i="1" dirty="0">
                <a:effectLst>
                  <a:outerShdw blurRad="38100" dist="38100" dir="2700000" algn="tl">
                    <a:srgbClr val="000000">
                      <a:alpha val="43137"/>
                    </a:srgbClr>
                  </a:outerShdw>
                </a:effectLst>
              </a:rPr>
              <a:t> </a:t>
            </a:r>
            <a:r>
              <a:rPr lang="en-GB" b="1" i="1" dirty="0" err="1">
                <a:effectLst>
                  <a:outerShdw blurRad="38100" dist="38100" dir="2700000" algn="tl">
                    <a:srgbClr val="000000">
                      <a:alpha val="43137"/>
                    </a:srgbClr>
                  </a:outerShdw>
                </a:effectLst>
              </a:rPr>
              <a:t>Abay</a:t>
            </a:r>
            <a:r>
              <a:rPr lang="en-GB" b="1" dirty="0">
                <a:effectLst>
                  <a:outerShdw blurRad="38100" dist="38100" dir="2700000" algn="tl">
                    <a:srgbClr val="000000">
                      <a:alpha val="43137"/>
                    </a:srgbClr>
                  </a:outerShdw>
                </a:effectLst>
              </a:rPr>
              <a:t> (</a:t>
            </a:r>
            <a:r>
              <a:rPr lang="en-GB" b="1" i="1" dirty="0" smtClean="0">
                <a:effectLst>
                  <a:outerShdw blurRad="38100" dist="38100" dir="2700000" algn="tl">
                    <a:srgbClr val="000000">
                      <a:alpha val="43137"/>
                    </a:srgbClr>
                  </a:outerShdw>
                </a:effectLst>
              </a:rPr>
              <a:t>Little </a:t>
            </a:r>
            <a:r>
              <a:rPr lang="en-GB" b="1" i="1" dirty="0" err="1" smtClean="0">
                <a:effectLst>
                  <a:outerShdw blurRad="38100" dist="38100" dir="2700000" algn="tl">
                    <a:srgbClr val="000000">
                      <a:alpha val="43137"/>
                    </a:srgbClr>
                  </a:outerShdw>
                </a:effectLst>
              </a:rPr>
              <a:t>Abay</a:t>
            </a:r>
            <a:r>
              <a:rPr lang="en-GB" b="1" dirty="0">
                <a:effectLst>
                  <a:outerShdw blurRad="38100" dist="38100" dir="2700000" algn="tl">
                    <a:srgbClr val="000000">
                      <a:alpha val="43137"/>
                    </a:srgbClr>
                  </a:outerShdw>
                </a:effectLst>
              </a:rPr>
              <a:t>). </a:t>
            </a:r>
            <a:endParaRPr lang="en-GB" b="1" dirty="0" smtClean="0">
              <a:effectLst>
                <a:outerShdw blurRad="38100" dist="38100" dir="2700000" algn="tl">
                  <a:srgbClr val="000000">
                    <a:alpha val="43137"/>
                  </a:srgbClr>
                </a:outerShdw>
              </a:effectLst>
            </a:endParaRPr>
          </a:p>
          <a:p>
            <a:r>
              <a:rPr lang="en-GB" dirty="0" smtClean="0"/>
              <a:t>flows </a:t>
            </a:r>
            <a:r>
              <a:rPr lang="en-GB" b="1" dirty="0">
                <a:effectLst>
                  <a:outerShdw blurRad="38100" dist="38100" dir="2700000" algn="tl">
                    <a:srgbClr val="000000">
                      <a:alpha val="43137"/>
                    </a:srgbClr>
                  </a:outerShdw>
                </a:effectLst>
              </a:rPr>
              <a:t>eastward</a:t>
            </a:r>
            <a:r>
              <a:rPr lang="en-GB" dirty="0"/>
              <a:t>, turns </a:t>
            </a:r>
            <a:r>
              <a:rPr lang="en-GB" i="1" dirty="0"/>
              <a:t>180</a:t>
            </a:r>
            <a:r>
              <a:rPr lang="en-GB" i="1" dirty="0">
                <a:sym typeface="Symbol"/>
              </a:rPr>
              <a:t></a:t>
            </a:r>
            <a:r>
              <a:rPr lang="en-GB" dirty="0"/>
              <a:t> to make a large bend and after cutting an impressive and deep gorge emerges out in the </a:t>
            </a:r>
            <a:r>
              <a:rPr lang="en-GB" b="1" dirty="0"/>
              <a:t>west</a:t>
            </a:r>
            <a:r>
              <a:rPr lang="en-GB" dirty="0" smtClean="0"/>
              <a:t>.</a:t>
            </a:r>
            <a:r>
              <a:rPr lang="en-US" dirty="0" smtClean="0"/>
              <a:t> </a:t>
            </a:r>
            <a:endParaRPr lang="en-US" dirty="0"/>
          </a:p>
        </p:txBody>
      </p:sp>
    </p:spTree>
    <p:extLst>
      <p:ext uri="{BB962C8B-B14F-4D97-AF65-F5344CB8AC3E}">
        <p14:creationId xmlns:p14="http://schemas.microsoft.com/office/powerpoint/2010/main" xmlns="" val="407191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 calcmode="lin" valueType="num">
                                      <p:cBhvr>
                                        <p:cTn id="6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b="1" dirty="0" err="1"/>
              <a:t>Tekeze</a:t>
            </a:r>
            <a:r>
              <a:rPr lang="en-US" b="1" dirty="0"/>
              <a:t> river </a:t>
            </a:r>
            <a:endParaRPr lang="en-US" dirty="0"/>
          </a:p>
        </p:txBody>
      </p:sp>
      <p:sp>
        <p:nvSpPr>
          <p:cNvPr id="3" name="Content Placeholder 2"/>
          <p:cNvSpPr>
            <a:spLocks noGrp="1"/>
          </p:cNvSpPr>
          <p:nvPr>
            <p:ph idx="1"/>
          </p:nvPr>
        </p:nvSpPr>
        <p:spPr>
          <a:xfrm>
            <a:off x="76200" y="990600"/>
            <a:ext cx="8915400" cy="5715000"/>
          </a:xfrm>
        </p:spPr>
        <p:txBody>
          <a:bodyPr>
            <a:normAutofit fontScale="92500" lnSpcReduction="20000"/>
          </a:bodyPr>
          <a:lstStyle/>
          <a:p>
            <a:r>
              <a:rPr lang="en-US" dirty="0" err="1" smtClean="0"/>
              <a:t>Tekeze</a:t>
            </a:r>
            <a:r>
              <a:rPr lang="en-US" dirty="0" smtClean="0"/>
              <a:t> </a:t>
            </a:r>
            <a:r>
              <a:rPr lang="en-US" dirty="0"/>
              <a:t>and its </a:t>
            </a:r>
            <a:r>
              <a:rPr lang="en-US" dirty="0" smtClean="0"/>
              <a:t>tributaries carry </a:t>
            </a:r>
            <a:r>
              <a:rPr lang="en-US" b="1" dirty="0">
                <a:effectLst>
                  <a:outerShdw blurRad="38100" dist="38100" dir="2700000" algn="tl">
                    <a:srgbClr val="000000">
                      <a:alpha val="43137"/>
                    </a:srgbClr>
                  </a:outerShdw>
                </a:effectLst>
              </a:rPr>
              <a:t>12 percent of the annual water flow</a:t>
            </a:r>
            <a:r>
              <a:rPr lang="en-US" dirty="0"/>
              <a:t> of the region </a:t>
            </a:r>
            <a:endParaRPr lang="en-US" dirty="0" smtClean="0"/>
          </a:p>
          <a:p>
            <a:r>
              <a:rPr lang="en-US" dirty="0" smtClean="0"/>
              <a:t>Drains </a:t>
            </a:r>
            <a:r>
              <a:rPr lang="en-US" b="1" dirty="0">
                <a:effectLst>
                  <a:outerShdw blurRad="38100" dist="38100" dir="2700000" algn="tl">
                    <a:srgbClr val="000000">
                      <a:alpha val="43137"/>
                    </a:srgbClr>
                  </a:outerShdw>
                </a:effectLst>
              </a:rPr>
              <a:t>82,350 Km2 </a:t>
            </a:r>
            <a:r>
              <a:rPr lang="en-US" dirty="0"/>
              <a:t>of land surface within elevation ranging between 536-4517 meters above sea level.</a:t>
            </a:r>
          </a:p>
          <a:p>
            <a:r>
              <a:rPr lang="en-US" dirty="0"/>
              <a:t>Erosion in the basin resulted in large tablelands, plateau blocks and isolated mountain groups. </a:t>
            </a:r>
            <a:endParaRPr lang="en-US" dirty="0" smtClean="0"/>
          </a:p>
          <a:p>
            <a:r>
              <a:rPr lang="en-US" dirty="0" smtClean="0"/>
              <a:t>The </a:t>
            </a:r>
            <a:r>
              <a:rPr lang="en-US" dirty="0"/>
              <a:t>basin has </a:t>
            </a:r>
            <a:r>
              <a:rPr lang="en-US" b="1" dirty="0">
                <a:effectLst>
                  <a:outerShdw blurRad="38100" dist="38100" dir="2700000" algn="tl">
                    <a:srgbClr val="000000">
                      <a:alpha val="43137"/>
                    </a:srgbClr>
                  </a:outerShdw>
                </a:effectLst>
              </a:rPr>
              <a:t>two main tributaries </a:t>
            </a:r>
            <a:r>
              <a:rPr lang="en-US" dirty="0"/>
              <a:t>(</a:t>
            </a:r>
            <a:r>
              <a:rPr lang="en-US" dirty="0" err="1"/>
              <a:t>Angereb</a:t>
            </a:r>
            <a:r>
              <a:rPr lang="en-US" dirty="0"/>
              <a:t> and </a:t>
            </a:r>
            <a:r>
              <a:rPr lang="en-US" dirty="0" err="1"/>
              <a:t>Goang</a:t>
            </a:r>
            <a:r>
              <a:rPr lang="en-US" dirty="0"/>
              <a:t>) which rises in the central highlands of Ethiopia. </a:t>
            </a:r>
          </a:p>
          <a:p>
            <a:r>
              <a:rPr lang="en-US" dirty="0" err="1"/>
              <a:t>Tekeze</a:t>
            </a:r>
            <a:r>
              <a:rPr lang="en-US" dirty="0"/>
              <a:t> River is termed </a:t>
            </a:r>
            <a:r>
              <a:rPr lang="en-US" b="1" dirty="0">
                <a:effectLst>
                  <a:outerShdw blurRad="38100" dist="38100" dir="2700000" algn="tl">
                    <a:srgbClr val="000000">
                      <a:alpha val="43137"/>
                    </a:srgbClr>
                  </a:outerShdw>
                </a:effectLst>
              </a:rPr>
              <a:t>Atbara</a:t>
            </a:r>
            <a:r>
              <a:rPr lang="en-US" dirty="0">
                <a:effectLst>
                  <a:outerShdw blurRad="38100" dist="38100" dir="2700000" algn="tl">
                    <a:srgbClr val="000000">
                      <a:alpha val="43137"/>
                    </a:srgbClr>
                  </a:outerShdw>
                </a:effectLst>
              </a:rPr>
              <a:t> </a:t>
            </a:r>
            <a:r>
              <a:rPr lang="en-US" dirty="0"/>
              <a:t>in Sudan, which is a tributary of the Nile. </a:t>
            </a:r>
            <a:endParaRPr lang="en-US" dirty="0" smtClean="0"/>
          </a:p>
          <a:p>
            <a:r>
              <a:rPr lang="en-US" dirty="0" smtClean="0"/>
              <a:t>The </a:t>
            </a:r>
            <a:r>
              <a:rPr lang="en-US" dirty="0"/>
              <a:t>total mean annual flow from the basin is estimated to be </a:t>
            </a:r>
            <a:r>
              <a:rPr lang="en-US" b="1" dirty="0">
                <a:effectLst>
                  <a:outerShdw blurRad="38100" dist="38100" dir="2700000" algn="tl">
                    <a:srgbClr val="000000">
                      <a:alpha val="43137"/>
                    </a:srgbClr>
                  </a:outerShdw>
                </a:effectLst>
              </a:rPr>
              <a:t>8.2 billion</a:t>
            </a:r>
            <a:r>
              <a:rPr lang="en-US" dirty="0"/>
              <a:t> metric cubes (BMC, here after). </a:t>
            </a:r>
          </a:p>
          <a:p>
            <a:endParaRPr lang="en-US" dirty="0"/>
          </a:p>
          <a:p>
            <a:endParaRPr lang="en-US" dirty="0"/>
          </a:p>
        </p:txBody>
      </p:sp>
    </p:spTree>
    <p:extLst>
      <p:ext uri="{BB962C8B-B14F-4D97-AF65-F5344CB8AC3E}">
        <p14:creationId xmlns:p14="http://schemas.microsoft.com/office/powerpoint/2010/main" xmlns="" val="20098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1692</TotalTime>
  <Words>2829</Words>
  <Application>Microsoft Office PowerPoint</Application>
  <PresentationFormat>On-screen Show (4:3)</PresentationFormat>
  <Paragraphs>267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 Chapter 4: Drainage Systems and Water Resource of Ethiopia and the Horn </vt:lpstr>
      <vt:lpstr>  Introduction </vt:lpstr>
      <vt:lpstr>Slide 3</vt:lpstr>
      <vt:lpstr>Major Drainage System of Ethiopia</vt:lpstr>
      <vt:lpstr>Slide 5</vt:lpstr>
      <vt:lpstr>Slide 6</vt:lpstr>
      <vt:lpstr>The Western Drainage Systems </vt:lpstr>
      <vt:lpstr>Abay river basin </vt:lpstr>
      <vt:lpstr>Tekeze river </vt:lpstr>
      <vt:lpstr>Baro-Akobo and Ghibe/Omo rivers </vt:lpstr>
      <vt:lpstr> The Southeastern Drainage Systems  </vt:lpstr>
      <vt:lpstr>Slide 12</vt:lpstr>
      <vt:lpstr>The Rift Valley Drainage System </vt:lpstr>
      <vt:lpstr>Slide 14</vt:lpstr>
      <vt:lpstr>Water Resources: Rivers, Lakes and Sub-Surface Water </vt:lpstr>
      <vt:lpstr>Slide 16</vt:lpstr>
      <vt:lpstr>General Characteristics of Ethiopian Rivers </vt:lpstr>
      <vt:lpstr>Slide 18</vt:lpstr>
      <vt:lpstr>The Ethiopian Lakes </vt:lpstr>
      <vt:lpstr>Slide 20</vt:lpstr>
      <vt:lpstr>Slide 21</vt:lpstr>
      <vt:lpstr>Slide 22</vt:lpstr>
      <vt:lpstr>Subsurface (Ground) Water Resource of Ethiopia </vt:lpstr>
      <vt:lpstr>Water Resources Potentials and Development in Ethiopia </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Arsi University   Department of Geography and Environmental Studies</dc:title>
  <dc:creator>ABC</dc:creator>
  <cp:lastModifiedBy>fhf</cp:lastModifiedBy>
  <cp:revision>60</cp:revision>
  <dcterms:created xsi:type="dcterms:W3CDTF">2019-10-05T15:26:02Z</dcterms:created>
  <dcterms:modified xsi:type="dcterms:W3CDTF">2006-03-31T08:15:02Z</dcterms:modified>
</cp:coreProperties>
</file>