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77" r:id="rId4"/>
    <p:sldId id="276" r:id="rId5"/>
    <p:sldId id="287" r:id="rId6"/>
    <p:sldId id="286" r:id="rId7"/>
    <p:sldId id="285" r:id="rId8"/>
    <p:sldId id="284" r:id="rId9"/>
    <p:sldId id="283" r:id="rId10"/>
    <p:sldId id="282" r:id="rId11"/>
    <p:sldId id="275" r:id="rId12"/>
    <p:sldId id="273" r:id="rId13"/>
    <p:sldId id="272" r:id="rId14"/>
    <p:sldId id="271" r:id="rId15"/>
    <p:sldId id="270" r:id="rId16"/>
    <p:sldId id="269" r:id="rId17"/>
    <p:sldId id="268" r:id="rId18"/>
    <p:sldId id="292" r:id="rId19"/>
    <p:sldId id="291" r:id="rId20"/>
    <p:sldId id="290" r:id="rId21"/>
    <p:sldId id="289" r:id="rId22"/>
    <p:sldId id="288" r:id="rId23"/>
    <p:sldId id="267" r:id="rId24"/>
    <p:sldId id="266" r:id="rId25"/>
    <p:sldId id="265" r:id="rId26"/>
    <p:sldId id="264" r:id="rId27"/>
    <p:sldId id="263" r:id="rId28"/>
    <p:sldId id="262" r:id="rId29"/>
    <p:sldId id="261" r:id="rId30"/>
    <p:sldId id="258" r:id="rId31"/>
    <p:sldId id="257" r:id="rId32"/>
    <p:sldId id="293" r:id="rId33"/>
    <p:sldId id="29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781" y="-36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252972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286129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364064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649354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401165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366883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94073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201839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3631559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2708202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091928-7996-479E-AB75-A57F57F68938}" type="datetimeFigureOut">
              <a:rPr lang="en-US" smtClean="0"/>
              <a:pPr/>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BFACE-86FA-481E-8878-E8D572A6CDA6}" type="slidenum">
              <a:rPr lang="en-US" smtClean="0"/>
              <a:pPr/>
              <a:t>‹#›</a:t>
            </a:fld>
            <a:endParaRPr lang="en-US"/>
          </a:p>
        </p:txBody>
      </p:sp>
    </p:spTree>
    <p:extLst>
      <p:ext uri="{BB962C8B-B14F-4D97-AF65-F5344CB8AC3E}">
        <p14:creationId xmlns:p14="http://schemas.microsoft.com/office/powerpoint/2010/main" val="295391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91928-7996-479E-AB75-A57F57F68938}" type="datetimeFigureOut">
              <a:rPr lang="en-US" smtClean="0"/>
              <a:pPr/>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BFACE-86FA-481E-8878-E8D572A6CDA6}" type="slidenum">
              <a:rPr lang="en-US" smtClean="0"/>
              <a:pPr/>
              <a:t>‹#›</a:t>
            </a:fld>
            <a:endParaRPr lang="en-US"/>
          </a:p>
        </p:txBody>
      </p:sp>
    </p:spTree>
    <p:extLst>
      <p:ext uri="{BB962C8B-B14F-4D97-AF65-F5344CB8AC3E}">
        <p14:creationId xmlns:p14="http://schemas.microsoft.com/office/powerpoint/2010/main" val="253154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sz="1800" b="1" dirty="0" smtClean="0">
                <a:effectLst>
                  <a:outerShdw blurRad="38100" dist="38100" dir="2700000" algn="tl">
                    <a:srgbClr val="000000">
                      <a:alpha val="43137"/>
                    </a:srgbClr>
                  </a:outerShdw>
                </a:effectLst>
              </a:rPr>
              <a:t/>
            </a:r>
            <a:br>
              <a:rPr lang="en-US" sz="1800" b="1" dirty="0" smtClean="0">
                <a:effectLst>
                  <a:outerShdw blurRad="38100" dist="38100" dir="2700000" algn="tl">
                    <a:srgbClr val="000000">
                      <a:alpha val="43137"/>
                    </a:srgbClr>
                  </a:outerShdw>
                </a:effectLst>
              </a:rPr>
            </a:br>
            <a:r>
              <a:rPr lang="en-US" sz="1800" b="1" dirty="0" smtClean="0">
                <a:effectLst>
                  <a:outerShdw blurRad="38100" dist="38100" dir="2700000" algn="tl">
                    <a:srgbClr val="000000">
                      <a:alpha val="43137"/>
                    </a:srgbClr>
                  </a:outerShdw>
                </a:effectLst>
              </a:rPr>
              <a:t/>
            </a:r>
            <a:br>
              <a:rPr lang="en-US" sz="1800" b="1" dirty="0" smtClean="0">
                <a:effectLst>
                  <a:outerShdw blurRad="38100" dist="38100" dir="2700000" algn="tl">
                    <a:srgbClr val="000000">
                      <a:alpha val="43137"/>
                    </a:srgbClr>
                  </a:outerShdw>
                </a:effectLst>
              </a:rPr>
            </a:br>
            <a:r>
              <a:rPr lang="en-US" sz="2700" b="1" dirty="0" smtClean="0">
                <a:effectLst>
                  <a:outerShdw blurRad="38100" dist="38100" dir="2700000" algn="tl">
                    <a:srgbClr val="000000">
                      <a:alpha val="43137"/>
                    </a:srgbClr>
                  </a:outerShdw>
                </a:effectLst>
              </a:rPr>
              <a:t>Chapter 6: Soils, Natural Vegetation and Wildlife Resources of Ethiopia and the Horn</a:t>
            </a:r>
            <a:br>
              <a:rPr lang="en-US" sz="2700" b="1" dirty="0" smtClean="0">
                <a:effectLst>
                  <a:outerShdw blurRad="38100" dist="38100" dir="2700000" algn="tl">
                    <a:srgbClr val="000000">
                      <a:alpha val="43137"/>
                    </a:srgbClr>
                  </a:outerShdw>
                </a:effectLst>
              </a:rPr>
            </a:br>
            <a:endParaRPr lang="en-US" sz="2700" dirty="0"/>
          </a:p>
        </p:txBody>
      </p:sp>
      <p:sp>
        <p:nvSpPr>
          <p:cNvPr id="3" name="Content Placeholder 2"/>
          <p:cNvSpPr>
            <a:spLocks noGrp="1"/>
          </p:cNvSpPr>
          <p:nvPr>
            <p:ph idx="1"/>
          </p:nvPr>
        </p:nvSpPr>
        <p:spPr>
          <a:xfrm>
            <a:off x="152400" y="914400"/>
            <a:ext cx="8915400" cy="5867400"/>
          </a:xfrm>
        </p:spPr>
        <p:txBody>
          <a:bodyPr>
            <a:normAutofit fontScale="85000" lnSpcReduction="10000"/>
          </a:bodyPr>
          <a:lstStyle/>
          <a:p>
            <a:pPr lvl="1">
              <a:buNone/>
            </a:pPr>
            <a:r>
              <a:rPr lang="en-US" dirty="0" smtClean="0"/>
              <a:t>Presentation outline </a:t>
            </a:r>
          </a:p>
          <a:p>
            <a:pPr lvl="1"/>
            <a:r>
              <a:rPr lang="en-US" dirty="0" smtClean="0"/>
              <a:t>Introduction  </a:t>
            </a:r>
            <a:endParaRPr lang="en-US" sz="2400" dirty="0"/>
          </a:p>
          <a:p>
            <a:pPr lvl="1"/>
            <a:r>
              <a:rPr lang="en-US" dirty="0"/>
              <a:t>Ethiopian Soils: formation, Types, Degradation and Conservation</a:t>
            </a:r>
            <a:endParaRPr lang="en-US" sz="2400" dirty="0"/>
          </a:p>
          <a:p>
            <a:pPr lvl="2"/>
            <a:r>
              <a:rPr lang="en-US" dirty="0"/>
              <a:t>Soil formation </a:t>
            </a:r>
            <a:endParaRPr lang="en-US" sz="2000" dirty="0"/>
          </a:p>
          <a:p>
            <a:pPr lvl="2"/>
            <a:r>
              <a:rPr lang="en-US" dirty="0"/>
              <a:t>Major Soil Types in Ethiopia </a:t>
            </a:r>
            <a:endParaRPr lang="en-US" sz="2000" dirty="0"/>
          </a:p>
          <a:p>
            <a:pPr lvl="2"/>
            <a:r>
              <a:rPr lang="en-US" dirty="0"/>
              <a:t>Soil Degradation </a:t>
            </a:r>
            <a:endParaRPr lang="en-US" sz="2000" dirty="0"/>
          </a:p>
          <a:p>
            <a:pPr lvl="2"/>
            <a:r>
              <a:rPr lang="en-US" dirty="0"/>
              <a:t>Soil Erosion Control Measures </a:t>
            </a:r>
            <a:endParaRPr lang="en-US" sz="2000" dirty="0"/>
          </a:p>
          <a:p>
            <a:pPr lvl="1"/>
            <a:r>
              <a:rPr lang="en-US" dirty="0"/>
              <a:t>Natural Vegetation of Ethiopia </a:t>
            </a:r>
            <a:endParaRPr lang="en-US" sz="2400" dirty="0"/>
          </a:p>
          <a:p>
            <a:pPr lvl="2"/>
            <a:r>
              <a:rPr lang="en-US" dirty="0"/>
              <a:t>Introduction</a:t>
            </a:r>
            <a:endParaRPr lang="en-US" sz="2000" dirty="0"/>
          </a:p>
          <a:p>
            <a:pPr lvl="2"/>
            <a:r>
              <a:rPr lang="en-US" dirty="0"/>
              <a:t>Major Natural Vegetation Types </a:t>
            </a:r>
            <a:endParaRPr lang="en-US" sz="2000" dirty="0"/>
          </a:p>
          <a:p>
            <a:pPr lvl="2"/>
            <a:r>
              <a:rPr lang="en-US" dirty="0"/>
              <a:t>Natural vegetation Degradation </a:t>
            </a:r>
            <a:endParaRPr lang="en-US" sz="2000" dirty="0"/>
          </a:p>
          <a:p>
            <a:pPr lvl="2"/>
            <a:r>
              <a:rPr lang="en-US" dirty="0"/>
              <a:t>Natural Vegetation Conservation </a:t>
            </a:r>
            <a:endParaRPr lang="en-US" sz="2000" dirty="0"/>
          </a:p>
          <a:p>
            <a:pPr lvl="1"/>
            <a:r>
              <a:rPr lang="en-US" dirty="0"/>
              <a:t> Wild Life/wild animals in Ethiopia </a:t>
            </a:r>
            <a:endParaRPr lang="en-US" sz="2400" dirty="0"/>
          </a:p>
          <a:p>
            <a:pPr lvl="2"/>
            <a:r>
              <a:rPr lang="en-US" dirty="0"/>
              <a:t>Introduction</a:t>
            </a:r>
            <a:endParaRPr lang="en-US" sz="2000" dirty="0"/>
          </a:p>
          <a:p>
            <a:pPr lvl="2"/>
            <a:r>
              <a:rPr lang="en-US" dirty="0"/>
              <a:t>Wildlife Conservation </a:t>
            </a:r>
            <a:endParaRPr lang="en-US" sz="2000" dirty="0"/>
          </a:p>
          <a:p>
            <a:pPr lvl="2"/>
            <a:r>
              <a:rPr lang="en-US" dirty="0"/>
              <a:t>Challenges of wildlife conservation in Ethiopia </a:t>
            </a:r>
            <a:endParaRPr lang="en-US" sz="2000" dirty="0"/>
          </a:p>
          <a:p>
            <a:endParaRPr lang="en-US" dirty="0"/>
          </a:p>
        </p:txBody>
      </p:sp>
    </p:spTree>
    <p:extLst>
      <p:ext uri="{BB962C8B-B14F-4D97-AF65-F5344CB8AC3E}">
        <p14:creationId xmlns:p14="http://schemas.microsoft.com/office/powerpoint/2010/main" val="2982924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915400" cy="6553200"/>
          </a:xfrm>
        </p:spPr>
        <p:txBody>
          <a:bodyPr>
            <a:normAutofit fontScale="92500" lnSpcReduction="20000"/>
          </a:bodyPr>
          <a:lstStyle/>
          <a:p>
            <a:pPr marL="0" indent="0">
              <a:buNone/>
            </a:pPr>
            <a:r>
              <a:rPr lang="en-US" sz="3300" b="1" dirty="0" err="1"/>
              <a:t>Fluvisols</a:t>
            </a:r>
            <a:r>
              <a:rPr lang="en-US" sz="3300" b="1" dirty="0"/>
              <a:t> are highly variable, but much prized for intensive agriculture because</a:t>
            </a:r>
            <a:r>
              <a:rPr lang="en-US" sz="3300" b="1" dirty="0" smtClean="0"/>
              <a:t>:</a:t>
            </a:r>
          </a:p>
          <a:p>
            <a:pPr lvl="1" algn="just">
              <a:buFont typeface="Wingdings" pitchFamily="2" charset="2"/>
              <a:buChar char="ü"/>
            </a:pPr>
            <a:r>
              <a:rPr lang="en-US" dirty="0" smtClean="0"/>
              <a:t>they </a:t>
            </a:r>
            <a:r>
              <a:rPr lang="en-US" dirty="0"/>
              <a:t>develop on flat ground, deposition </a:t>
            </a:r>
            <a:r>
              <a:rPr lang="en-US" dirty="0" smtClean="0"/>
              <a:t>sites,</a:t>
            </a:r>
          </a:p>
          <a:p>
            <a:pPr lvl="1" algn="just">
              <a:buFont typeface="Wingdings" pitchFamily="2" charset="2"/>
              <a:buChar char="ü"/>
            </a:pPr>
            <a:r>
              <a:rPr lang="en-US" dirty="0" smtClean="0"/>
              <a:t>they </a:t>
            </a:r>
            <a:r>
              <a:rPr lang="en-US" dirty="0"/>
              <a:t>are associated with rivers and ground water, making them important for large-scale irrigation and </a:t>
            </a:r>
            <a:endParaRPr lang="en-US" dirty="0" smtClean="0"/>
          </a:p>
          <a:p>
            <a:pPr lvl="1" algn="just">
              <a:buFont typeface="Wingdings" pitchFamily="2" charset="2"/>
              <a:buChar char="ü"/>
            </a:pPr>
            <a:r>
              <a:rPr lang="en-US" dirty="0" smtClean="0"/>
              <a:t>they </a:t>
            </a:r>
            <a:r>
              <a:rPr lang="en-US" dirty="0"/>
              <a:t>are fertile and their fertility is always renewed as a result of deposition of new soil </a:t>
            </a:r>
            <a:r>
              <a:rPr lang="en-US" dirty="0" smtClean="0"/>
              <a:t>materials</a:t>
            </a:r>
          </a:p>
          <a:p>
            <a:pPr marL="0" indent="0" algn="just">
              <a:buNone/>
            </a:pPr>
            <a:r>
              <a:rPr lang="en-US" b="1" dirty="0" smtClean="0">
                <a:effectLst>
                  <a:outerShdw blurRad="38100" dist="38100" dir="2700000" algn="tl">
                    <a:srgbClr val="000000">
                      <a:alpha val="43137"/>
                    </a:srgbClr>
                  </a:outerShdw>
                </a:effectLst>
              </a:rPr>
              <a:t>6.Luvisols</a:t>
            </a:r>
            <a:endParaRPr lang="en-US" b="1" dirty="0">
              <a:effectLst>
                <a:outerShdw blurRad="38100" dist="38100" dir="2700000" algn="tl">
                  <a:srgbClr val="000000">
                    <a:alpha val="43137"/>
                  </a:srgbClr>
                </a:outerShdw>
              </a:effectLst>
            </a:endParaRPr>
          </a:p>
          <a:p>
            <a:pPr lvl="1" algn="just">
              <a:buBlip>
                <a:blip r:embed="rId2"/>
              </a:buBlip>
            </a:pPr>
            <a:r>
              <a:rPr lang="en-US" dirty="0" err="1"/>
              <a:t>Luvisols</a:t>
            </a:r>
            <a:r>
              <a:rPr lang="en-US" dirty="0"/>
              <a:t> develop mainly in areas where pronounced wet and dry seasons occur in alternation. Where leaching is not very high, they are found in association with </a:t>
            </a:r>
            <a:r>
              <a:rPr lang="en-US" dirty="0" err="1"/>
              <a:t>nitosols</a:t>
            </a:r>
            <a:r>
              <a:rPr lang="en-US" dirty="0"/>
              <a:t>. </a:t>
            </a:r>
          </a:p>
          <a:p>
            <a:pPr lvl="1" algn="just">
              <a:buBlip>
                <a:blip r:embed="rId2"/>
              </a:buBlip>
            </a:pPr>
            <a:r>
              <a:rPr lang="en-US" i="1" dirty="0" err="1" smtClean="0">
                <a:solidFill>
                  <a:srgbClr val="FF0000"/>
                </a:solidFill>
              </a:rPr>
              <a:t>Luvisols</a:t>
            </a:r>
            <a:r>
              <a:rPr lang="en-US" i="1" dirty="0" smtClean="0">
                <a:solidFill>
                  <a:srgbClr val="FF0000"/>
                </a:solidFill>
              </a:rPr>
              <a:t> </a:t>
            </a:r>
            <a:r>
              <a:rPr lang="en-US" i="1" dirty="0">
                <a:solidFill>
                  <a:srgbClr val="FF0000"/>
                </a:solidFill>
              </a:rPr>
              <a:t>have good chemical nutrients and they are among the best agricultural soils in the tropics. </a:t>
            </a:r>
            <a:r>
              <a:rPr lang="en-US" i="1" dirty="0"/>
              <a:t>So, they are intensively cultivated.  </a:t>
            </a:r>
            <a:endParaRPr lang="en-US" i="1" dirty="0" smtClean="0"/>
          </a:p>
          <a:p>
            <a:pPr lvl="1" algn="just">
              <a:buBlip>
                <a:blip r:embed="rId2"/>
              </a:buBlip>
            </a:pPr>
            <a:r>
              <a:rPr lang="en-US" dirty="0" smtClean="0"/>
              <a:t>However</a:t>
            </a:r>
            <a:r>
              <a:rPr lang="en-US" dirty="0"/>
              <a:t>, when </a:t>
            </a:r>
            <a:r>
              <a:rPr lang="en-US" dirty="0" err="1"/>
              <a:t>luvisols</a:t>
            </a:r>
            <a:r>
              <a:rPr lang="en-US" dirty="0"/>
              <a:t> are found on steep slopes (stony) and on flat areas (waterlogged) they are avoided and left for grazing.</a:t>
            </a:r>
          </a:p>
          <a:p>
            <a:pPr algn="just">
              <a:buFont typeface="Wingdings" pitchFamily="2" charset="2"/>
              <a:buChar char="ü"/>
            </a:pPr>
            <a:endParaRPr lang="en-US" dirty="0"/>
          </a:p>
          <a:p>
            <a:pPr marL="0" indent="0">
              <a:buNone/>
            </a:pPr>
            <a:endParaRPr lang="en-US" dirty="0"/>
          </a:p>
        </p:txBody>
      </p:sp>
    </p:spTree>
    <p:extLst>
      <p:ext uri="{BB962C8B-B14F-4D97-AF65-F5344CB8AC3E}">
        <p14:creationId xmlns:p14="http://schemas.microsoft.com/office/powerpoint/2010/main" val="203802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629400"/>
          </a:xfrm>
        </p:spPr>
        <p:txBody>
          <a:bodyPr>
            <a:normAutofit fontScale="92500" lnSpcReduction="10000"/>
          </a:bodyPr>
          <a:lstStyle/>
          <a:p>
            <a:pPr lvl="1" algn="just">
              <a:buBlip>
                <a:blip r:embed="rId2"/>
              </a:buBlip>
            </a:pPr>
            <a:r>
              <a:rPr lang="en-US" dirty="0"/>
              <a:t>In Ethiopia, places </a:t>
            </a:r>
            <a:r>
              <a:rPr lang="en-US" i="1" dirty="0"/>
              <a:t>with </a:t>
            </a:r>
            <a:r>
              <a:rPr lang="en-US" i="1" dirty="0" err="1"/>
              <a:t>luvisols</a:t>
            </a:r>
            <a:r>
              <a:rPr lang="en-US" i="1" dirty="0"/>
              <a:t> include Lake </a:t>
            </a:r>
            <a:r>
              <a:rPr lang="en-US" i="1" dirty="0" err="1"/>
              <a:t>Tana</a:t>
            </a:r>
            <a:r>
              <a:rPr lang="en-US" i="1" dirty="0"/>
              <a:t> area, parts of Northern, Central and Eastern Highlands and Southern lowlands</a:t>
            </a:r>
            <a:r>
              <a:rPr lang="en-US" i="1" dirty="0" smtClean="0"/>
              <a:t>.</a:t>
            </a:r>
          </a:p>
          <a:p>
            <a:pPr marL="0" indent="0" algn="just">
              <a:buNone/>
            </a:pPr>
            <a:r>
              <a:rPr lang="en-US" b="1" dirty="0" smtClean="0"/>
              <a:t>Soil Degradation</a:t>
            </a:r>
          </a:p>
          <a:p>
            <a:pPr lvl="1" algn="just">
              <a:buBlip>
                <a:blip r:embed="rId2"/>
              </a:buBlip>
            </a:pPr>
            <a:r>
              <a:rPr lang="en-US" b="1" i="1" dirty="0">
                <a:solidFill>
                  <a:schemeClr val="accent6">
                    <a:lumMod val="75000"/>
                  </a:schemeClr>
                </a:solidFill>
                <a:latin typeface="Times New Roman" pitchFamily="18" charset="0"/>
                <a:cs typeface="Times New Roman" pitchFamily="18" charset="0"/>
              </a:rPr>
              <a:t>Soil degradation </a:t>
            </a:r>
            <a:r>
              <a:rPr lang="en-US" b="1" i="1" dirty="0">
                <a:solidFill>
                  <a:srgbClr val="0070C0"/>
                </a:solidFill>
                <a:latin typeface="Times New Roman" pitchFamily="18" charset="0"/>
                <a:cs typeface="Times New Roman" pitchFamily="18" charset="0"/>
              </a:rPr>
              <a:t>is defined as a change in any or all of soil status resulting in a </a:t>
            </a:r>
            <a:r>
              <a:rPr lang="en-US" b="1" i="1" dirty="0">
                <a:solidFill>
                  <a:schemeClr val="accent6">
                    <a:lumMod val="75000"/>
                  </a:schemeClr>
                </a:solidFill>
                <a:latin typeface="Times New Roman" pitchFamily="18" charset="0"/>
                <a:cs typeface="Times New Roman" pitchFamily="18" charset="0"/>
              </a:rPr>
              <a:t>diminished capacity of the ecosystem to provide goods and </a:t>
            </a:r>
            <a:r>
              <a:rPr lang="en-US" b="1" i="1" dirty="0" smtClean="0">
                <a:solidFill>
                  <a:schemeClr val="accent6">
                    <a:lumMod val="75000"/>
                  </a:schemeClr>
                </a:solidFill>
                <a:latin typeface="Times New Roman" pitchFamily="18" charset="0"/>
                <a:cs typeface="Times New Roman" pitchFamily="18" charset="0"/>
              </a:rPr>
              <a:t>services</a:t>
            </a:r>
            <a:r>
              <a:rPr lang="en-US" dirty="0" smtClean="0"/>
              <a:t>.</a:t>
            </a:r>
          </a:p>
          <a:p>
            <a:pPr lvl="1" algn="just">
              <a:buBlip>
                <a:blip r:embed="rId2"/>
              </a:buBlip>
            </a:pPr>
            <a:r>
              <a:rPr lang="en-US" b="1" i="1" dirty="0" smtClean="0">
                <a:latin typeface="Times New Roman" pitchFamily="18" charset="0"/>
                <a:cs typeface="Times New Roman" pitchFamily="18" charset="0"/>
              </a:rPr>
              <a:t>It </a:t>
            </a:r>
            <a:r>
              <a:rPr lang="en-US" b="1" i="1" dirty="0">
                <a:latin typeface="Times New Roman" pitchFamily="18" charset="0"/>
                <a:cs typeface="Times New Roman" pitchFamily="18" charset="0"/>
              </a:rPr>
              <a:t>could also be the deterioration of the physical, chemical and biological properties of soil. </a:t>
            </a:r>
            <a:endParaRPr lang="en-US" b="1" i="1" dirty="0" smtClean="0">
              <a:latin typeface="Times New Roman" pitchFamily="18" charset="0"/>
              <a:cs typeface="Times New Roman" pitchFamily="18" charset="0"/>
            </a:endParaRPr>
          </a:p>
          <a:p>
            <a:pPr lvl="1" algn="just">
              <a:buBlip>
                <a:blip r:embed="rId2"/>
              </a:buBlip>
            </a:pPr>
            <a:r>
              <a:rPr lang="en-US" dirty="0" smtClean="0"/>
              <a:t>It </a:t>
            </a:r>
            <a:r>
              <a:rPr lang="en-US" dirty="0"/>
              <a:t>is a critical and growing global problem. It is a major concern for at least two reasons. </a:t>
            </a:r>
            <a:endParaRPr lang="en-US" dirty="0" smtClean="0"/>
          </a:p>
          <a:p>
            <a:pPr lvl="2" algn="just">
              <a:buFont typeface="Wingdings" pitchFamily="2" charset="2"/>
              <a:buChar char="ü"/>
            </a:pPr>
            <a:r>
              <a:rPr lang="en-US" dirty="0" smtClean="0"/>
              <a:t>First</a:t>
            </a:r>
            <a:r>
              <a:rPr lang="en-US" dirty="0"/>
              <a:t>, soil degradation undermines the productive capacity of an ecosystem. </a:t>
            </a:r>
            <a:endParaRPr lang="en-US" dirty="0" smtClean="0"/>
          </a:p>
          <a:p>
            <a:pPr lvl="2" algn="just">
              <a:buFont typeface="Wingdings" pitchFamily="2" charset="2"/>
              <a:buChar char="ü"/>
            </a:pPr>
            <a:r>
              <a:rPr lang="en-US" dirty="0" smtClean="0"/>
              <a:t>Second</a:t>
            </a:r>
            <a:r>
              <a:rPr lang="en-US" dirty="0"/>
              <a:t>, it affects global climate through alterations </a:t>
            </a:r>
            <a:r>
              <a:rPr lang="en-US" b="1" i="1" dirty="0">
                <a:solidFill>
                  <a:srgbClr val="0070C0"/>
                </a:solidFill>
              </a:rPr>
              <a:t>in water and energy balances</a:t>
            </a:r>
            <a:r>
              <a:rPr lang="en-US" dirty="0"/>
              <a:t> and </a:t>
            </a:r>
            <a:r>
              <a:rPr lang="en-US" b="1" i="1" dirty="0">
                <a:solidFill>
                  <a:schemeClr val="accent6">
                    <a:lumMod val="75000"/>
                  </a:schemeClr>
                </a:solidFill>
              </a:rPr>
              <a:t>disruptions in cycles of carbon, nitrogen, sulfur, and other elements. </a:t>
            </a:r>
          </a:p>
          <a:p>
            <a:endParaRPr lang="en-US" dirty="0"/>
          </a:p>
        </p:txBody>
      </p:sp>
    </p:spTree>
    <p:extLst>
      <p:ext uri="{BB962C8B-B14F-4D97-AF65-F5344CB8AC3E}">
        <p14:creationId xmlns:p14="http://schemas.microsoft.com/office/powerpoint/2010/main" val="358640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76200"/>
            <a:ext cx="8839200" cy="6629400"/>
          </a:xfrm>
        </p:spPr>
        <p:txBody>
          <a:bodyPr>
            <a:normAutofit fontScale="92500" lnSpcReduction="20000"/>
          </a:bodyPr>
          <a:lstStyle/>
          <a:p>
            <a:pPr marL="0" indent="0">
              <a:buNone/>
            </a:pPr>
            <a:r>
              <a:rPr lang="en-US" b="1" dirty="0"/>
              <a:t>There are three major types of soil degradation. These are:</a:t>
            </a:r>
          </a:p>
          <a:p>
            <a:pPr marL="0" indent="0" algn="just">
              <a:buNone/>
            </a:pPr>
            <a:r>
              <a:rPr lang="en-US" dirty="0" smtClean="0"/>
              <a:t>i. </a:t>
            </a:r>
            <a:r>
              <a:rPr lang="en-US" b="1" dirty="0" smtClean="0"/>
              <a:t>Physical </a:t>
            </a:r>
            <a:r>
              <a:rPr lang="en-US" b="1" dirty="0"/>
              <a:t>Degradation</a:t>
            </a:r>
            <a:r>
              <a:rPr lang="en-US" dirty="0"/>
              <a:t>: </a:t>
            </a:r>
            <a:r>
              <a:rPr lang="en-US" sz="3000" b="1" i="1" dirty="0" smtClean="0">
                <a:solidFill>
                  <a:schemeClr val="accent6">
                    <a:lumMod val="75000"/>
                  </a:schemeClr>
                </a:solidFill>
              </a:rPr>
              <a:t>refers </a:t>
            </a:r>
            <a:r>
              <a:rPr lang="en-US" sz="3000" b="1" i="1" dirty="0">
                <a:solidFill>
                  <a:schemeClr val="accent6">
                    <a:lumMod val="75000"/>
                  </a:schemeClr>
                </a:solidFill>
              </a:rPr>
              <a:t>to the deterioration of the physical properties of soil. </a:t>
            </a:r>
            <a:r>
              <a:rPr lang="en-US" sz="3000" i="1" dirty="0"/>
              <a:t>This includes:</a:t>
            </a:r>
          </a:p>
          <a:p>
            <a:pPr marL="914400" lvl="1" indent="-514350" algn="just">
              <a:buAutoNum type="alphaUcPeriod"/>
            </a:pPr>
            <a:r>
              <a:rPr lang="en-US" b="1" dirty="0" smtClean="0"/>
              <a:t>Compaction</a:t>
            </a:r>
            <a:r>
              <a:rPr lang="en-US" dirty="0"/>
              <a:t>: densification of soil is caused by the elimination or reduction of structural pores. </a:t>
            </a:r>
            <a:endParaRPr lang="en-US" dirty="0" smtClean="0"/>
          </a:p>
          <a:p>
            <a:pPr lvl="1" algn="just">
              <a:buBlip>
                <a:blip r:embed="rId2"/>
              </a:buBlip>
            </a:pPr>
            <a:r>
              <a:rPr lang="en-US" dirty="0" smtClean="0"/>
              <a:t>Soils </a:t>
            </a:r>
            <a:r>
              <a:rPr lang="en-US" dirty="0"/>
              <a:t>prone to compaction are susceptible to accelerated runoff and erosion.</a:t>
            </a:r>
          </a:p>
          <a:p>
            <a:pPr marL="400050" lvl="1" indent="0" algn="just">
              <a:buNone/>
            </a:pPr>
            <a:r>
              <a:rPr lang="en-US" dirty="0" smtClean="0"/>
              <a:t>B. </a:t>
            </a:r>
            <a:r>
              <a:rPr lang="en-US" b="1" dirty="0" smtClean="0"/>
              <a:t>Soil </a:t>
            </a:r>
            <a:r>
              <a:rPr lang="en-US" b="1" dirty="0"/>
              <a:t>erosion</a:t>
            </a:r>
            <a:r>
              <a:rPr lang="en-US" dirty="0"/>
              <a:t>: </a:t>
            </a:r>
            <a:r>
              <a:rPr lang="en-US" sz="2500" dirty="0">
                <a:latin typeface="Times New Roman" pitchFamily="18" charset="0"/>
                <a:cs typeface="Times New Roman" pitchFamily="18" charset="0"/>
              </a:rPr>
              <a:t>is a three-phase process consisting of the detachment of individual </a:t>
            </a:r>
            <a:r>
              <a:rPr lang="en-US" sz="2400" b="1" i="1" dirty="0" smtClean="0">
                <a:latin typeface="Times New Roman" pitchFamily="18" charset="0"/>
                <a:cs typeface="Times New Roman" pitchFamily="18" charset="0"/>
              </a:rPr>
              <a:t>soil particles, transportation and deposition.</a:t>
            </a:r>
            <a:r>
              <a:rPr lang="en-US" sz="2400" i="1" dirty="0" smtClean="0">
                <a:latin typeface="Times New Roman" pitchFamily="18" charset="0"/>
                <a:cs typeface="Times New Roman" pitchFamily="18" charset="0"/>
              </a:rPr>
              <a:t> </a:t>
            </a:r>
          </a:p>
          <a:p>
            <a:pPr lvl="1" algn="just">
              <a:buBlip>
                <a:blip r:embed="rId2"/>
              </a:buBlip>
            </a:pPr>
            <a:r>
              <a:rPr lang="en-US" dirty="0" smtClean="0"/>
              <a:t>The </a:t>
            </a:r>
            <a:r>
              <a:rPr lang="en-US" dirty="0"/>
              <a:t>continuous strike of soil surface by rain droplets considerably weakness the soil and makes susceptible to erosion. </a:t>
            </a:r>
            <a:endParaRPr lang="en-US" dirty="0" smtClean="0"/>
          </a:p>
          <a:p>
            <a:pPr lvl="1" algn="just">
              <a:buBlip>
                <a:blip r:embed="rId2"/>
              </a:buBlip>
            </a:pPr>
            <a:r>
              <a:rPr lang="en-US" dirty="0" smtClean="0"/>
              <a:t>When </a:t>
            </a:r>
            <a:r>
              <a:rPr lang="en-US" dirty="0"/>
              <a:t>sufficient amount of water accumulates, the soil will begin to move towards lower slope until the erosive agent loses its energy. Erosion of topsoil by wind and water exceeds soil formation at an alarming rate. </a:t>
            </a:r>
            <a:endParaRPr lang="en-US" dirty="0" smtClean="0"/>
          </a:p>
        </p:txBody>
      </p:sp>
    </p:spTree>
    <p:extLst>
      <p:ext uri="{BB962C8B-B14F-4D97-AF65-F5344CB8AC3E}">
        <p14:creationId xmlns:p14="http://schemas.microsoft.com/office/powerpoint/2010/main" val="3694598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629400"/>
          </a:xfrm>
        </p:spPr>
        <p:txBody>
          <a:bodyPr>
            <a:normAutofit fontScale="92500"/>
          </a:bodyPr>
          <a:lstStyle/>
          <a:p>
            <a:pPr lvl="1" algn="just">
              <a:buBlip>
                <a:blip r:embed="rId2"/>
              </a:buBlip>
            </a:pPr>
            <a:r>
              <a:rPr lang="en-US" dirty="0"/>
              <a:t>Obviously for countries like Ethiopia where agriculture plays the dominant role in the economy and livelihood of the people, the causes, consequences and possible ways of minimizing soil erosion require serious consideration. </a:t>
            </a:r>
            <a:endParaRPr lang="en-US" dirty="0" smtClean="0"/>
          </a:p>
          <a:p>
            <a:pPr lvl="1" algn="just">
              <a:buBlip>
                <a:blip r:embed="rId2"/>
              </a:buBlip>
            </a:pPr>
            <a:r>
              <a:rPr lang="en-US" dirty="0" smtClean="0"/>
              <a:t>In </a:t>
            </a:r>
            <a:r>
              <a:rPr lang="en-US" dirty="0"/>
              <a:t>Ethiopia, an estimated average of 42 tons per hectare of soils is eroded annually.</a:t>
            </a:r>
          </a:p>
          <a:p>
            <a:pPr marL="0" indent="0" algn="just">
              <a:buNone/>
            </a:pPr>
            <a:r>
              <a:rPr lang="en-US" dirty="0" smtClean="0"/>
              <a:t>ii. Biological </a:t>
            </a:r>
            <a:r>
              <a:rPr lang="en-US" dirty="0"/>
              <a:t>Degradation</a:t>
            </a:r>
          </a:p>
          <a:p>
            <a:pPr lvl="1" algn="just">
              <a:buBlip>
                <a:blip r:embed="rId2"/>
              </a:buBlip>
            </a:pPr>
            <a:r>
              <a:rPr lang="en-US" sz="2600" b="1" i="1" dirty="0">
                <a:solidFill>
                  <a:schemeClr val="accent6">
                    <a:lumMod val="75000"/>
                  </a:schemeClr>
                </a:solidFill>
                <a:latin typeface="Times New Roman" pitchFamily="18" charset="0"/>
                <a:cs typeface="Times New Roman" pitchFamily="18" charset="0"/>
              </a:rPr>
              <a:t>Reduction in </a:t>
            </a:r>
            <a:r>
              <a:rPr lang="en-US" sz="2600" b="1" i="1" dirty="0">
                <a:latin typeface="Times New Roman" pitchFamily="18" charset="0"/>
                <a:cs typeface="Times New Roman" pitchFamily="18" charset="0"/>
              </a:rPr>
              <a:t>soil organic matter content</a:t>
            </a:r>
            <a:r>
              <a:rPr lang="en-US" sz="2600" b="1" i="1" dirty="0">
                <a:solidFill>
                  <a:schemeClr val="accent6">
                    <a:lumMod val="75000"/>
                  </a:schemeClr>
                </a:solidFill>
                <a:latin typeface="Times New Roman" pitchFamily="18" charset="0"/>
                <a:cs typeface="Times New Roman" pitchFamily="18" charset="0"/>
              </a:rPr>
              <a:t>, decline in </a:t>
            </a:r>
            <a:r>
              <a:rPr lang="en-US" sz="2600" b="1" i="1" dirty="0">
                <a:latin typeface="Times New Roman" pitchFamily="18" charset="0"/>
                <a:cs typeface="Times New Roman" pitchFamily="18" charset="0"/>
              </a:rPr>
              <a:t>biomass carbon, and decrease in activity and diversity of soil fauna </a:t>
            </a:r>
            <a:r>
              <a:rPr lang="en-US" sz="2600" b="1" i="1" dirty="0">
                <a:solidFill>
                  <a:schemeClr val="accent6">
                    <a:lumMod val="75000"/>
                  </a:schemeClr>
                </a:solidFill>
                <a:latin typeface="Times New Roman" pitchFamily="18" charset="0"/>
                <a:cs typeface="Times New Roman" pitchFamily="18" charset="0"/>
              </a:rPr>
              <a:t>are ramifications of biological degradation</a:t>
            </a:r>
            <a:r>
              <a:rPr lang="en-US" sz="2600" b="1" dirty="0">
                <a:solidFill>
                  <a:schemeClr val="accent6">
                    <a:lumMod val="75000"/>
                  </a:schemeClr>
                </a:solidFill>
                <a:latin typeface="Times New Roman" pitchFamily="18" charset="0"/>
                <a:cs typeface="Times New Roman" pitchFamily="18" charset="0"/>
              </a:rPr>
              <a:t>. </a:t>
            </a:r>
            <a:endParaRPr lang="en-US" sz="2600" b="1" dirty="0" smtClean="0">
              <a:solidFill>
                <a:schemeClr val="accent6">
                  <a:lumMod val="75000"/>
                </a:schemeClr>
              </a:solidFill>
              <a:latin typeface="Times New Roman" pitchFamily="18" charset="0"/>
              <a:cs typeface="Times New Roman" pitchFamily="18" charset="0"/>
            </a:endParaRPr>
          </a:p>
          <a:p>
            <a:pPr lvl="1" algn="just">
              <a:buBlip>
                <a:blip r:embed="rId2"/>
              </a:buBlip>
            </a:pPr>
            <a:r>
              <a:rPr lang="en-US" dirty="0" smtClean="0">
                <a:solidFill>
                  <a:srgbClr val="0070C0"/>
                </a:solidFill>
              </a:rPr>
              <a:t>Because </a:t>
            </a:r>
            <a:r>
              <a:rPr lang="en-US" dirty="0">
                <a:solidFill>
                  <a:srgbClr val="0070C0"/>
                </a:solidFill>
              </a:rPr>
              <a:t>of prevailing high soil and air temperatures, biological degradation of soil is more severe in the tropics than in the temperate zone. </a:t>
            </a:r>
            <a:endParaRPr lang="en-US" dirty="0" smtClean="0">
              <a:solidFill>
                <a:srgbClr val="0070C0"/>
              </a:solidFill>
            </a:endParaRPr>
          </a:p>
          <a:p>
            <a:pPr lvl="1" algn="just">
              <a:buBlip>
                <a:blip r:embed="rId2"/>
              </a:buBlip>
            </a:pPr>
            <a:r>
              <a:rPr lang="en-US" dirty="0" smtClean="0"/>
              <a:t>It </a:t>
            </a:r>
            <a:r>
              <a:rPr lang="en-US" dirty="0"/>
              <a:t>can also be caused by indiscriminate and excessive use of chemicals and soil pollutants</a:t>
            </a:r>
            <a:r>
              <a:rPr lang="en-US" dirty="0" smtClean="0"/>
              <a:t>.</a:t>
            </a:r>
            <a:endParaRPr lang="en-US" dirty="0"/>
          </a:p>
        </p:txBody>
      </p:sp>
    </p:spTree>
    <p:extLst>
      <p:ext uri="{BB962C8B-B14F-4D97-AF65-F5344CB8AC3E}">
        <p14:creationId xmlns:p14="http://schemas.microsoft.com/office/powerpoint/2010/main" val="360071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228600"/>
            <a:ext cx="8915400" cy="6553200"/>
          </a:xfrm>
        </p:spPr>
        <p:txBody>
          <a:bodyPr>
            <a:normAutofit fontScale="92500" lnSpcReduction="10000"/>
          </a:bodyPr>
          <a:lstStyle/>
          <a:p>
            <a:pPr marL="0" indent="0" algn="just">
              <a:buNone/>
            </a:pPr>
            <a:r>
              <a:rPr lang="en-US" dirty="0" smtClean="0"/>
              <a:t>iii. Chemical </a:t>
            </a:r>
            <a:r>
              <a:rPr lang="en-US" dirty="0"/>
              <a:t>Degradation</a:t>
            </a:r>
          </a:p>
          <a:p>
            <a:pPr lvl="1" algn="just">
              <a:buBlip>
                <a:blip r:embed="rId2"/>
              </a:buBlip>
            </a:pPr>
            <a:r>
              <a:rPr lang="en-US" dirty="0"/>
              <a:t>Nutrient depletion is a major cause of chemical degradation. </a:t>
            </a:r>
            <a:endParaRPr lang="en-US" dirty="0" smtClean="0"/>
          </a:p>
          <a:p>
            <a:pPr lvl="1" algn="just">
              <a:buBlip>
                <a:blip r:embed="rId2"/>
              </a:buBlip>
            </a:pPr>
            <a:r>
              <a:rPr lang="en-US" dirty="0" smtClean="0"/>
              <a:t>In </a:t>
            </a:r>
            <a:r>
              <a:rPr lang="en-US" dirty="0"/>
              <a:t>addition, excessive leaching of </a:t>
            </a:r>
            <a:r>
              <a:rPr lang="en-US" dirty="0" err="1" smtClean="0"/>
              <a:t>cations</a:t>
            </a:r>
            <a:r>
              <a:rPr lang="en-US" dirty="0" smtClean="0"/>
              <a:t> </a:t>
            </a:r>
            <a:r>
              <a:rPr lang="en-US" dirty="0"/>
              <a:t>in soils with low-activity clays causes a decline in soil pH and a reduction in base saturation. </a:t>
            </a:r>
            <a:endParaRPr lang="en-US" dirty="0" smtClean="0"/>
          </a:p>
          <a:p>
            <a:pPr lvl="1" algn="just">
              <a:buBlip>
                <a:blip r:embed="rId2"/>
              </a:buBlip>
            </a:pPr>
            <a:r>
              <a:rPr lang="en-US" dirty="0" smtClean="0"/>
              <a:t>Chemical </a:t>
            </a:r>
            <a:r>
              <a:rPr lang="en-US" dirty="0"/>
              <a:t>degradation is also caused by the buildup of some toxic chemicals and an elemental imbalance that is injurious to plant growth.</a:t>
            </a:r>
          </a:p>
          <a:p>
            <a:pPr marL="0" indent="0" algn="just">
              <a:buNone/>
            </a:pPr>
            <a:r>
              <a:rPr lang="en-US" b="1" dirty="0"/>
              <a:t>Causes of soil degradation</a:t>
            </a:r>
          </a:p>
          <a:p>
            <a:pPr lvl="1" algn="just">
              <a:buBlip>
                <a:blip r:embed="rId2"/>
              </a:buBlip>
            </a:pPr>
            <a:r>
              <a:rPr lang="en-US" dirty="0"/>
              <a:t>Soil degradation may result from natural and human-induced causes. </a:t>
            </a:r>
            <a:endParaRPr lang="en-US" dirty="0" smtClean="0"/>
          </a:p>
          <a:p>
            <a:pPr lvl="1" algn="just">
              <a:buBlip>
                <a:blip r:embed="rId2"/>
              </a:buBlip>
            </a:pPr>
            <a:r>
              <a:rPr lang="en-US" dirty="0" smtClean="0"/>
              <a:t>Topographic </a:t>
            </a:r>
            <a:r>
              <a:rPr lang="en-US" dirty="0"/>
              <a:t>and climatic factors such as steep slopes, frequent floods and tornadoes, storms and high-velocity wind, high-intensity rains and drought in dry regions are among the natural causes. </a:t>
            </a:r>
          </a:p>
        </p:txBody>
      </p:sp>
    </p:spTree>
    <p:extLst>
      <p:ext uri="{BB962C8B-B14F-4D97-AF65-F5344CB8AC3E}">
        <p14:creationId xmlns:p14="http://schemas.microsoft.com/office/powerpoint/2010/main" val="289140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152400"/>
            <a:ext cx="8915400" cy="6553200"/>
          </a:xfrm>
        </p:spPr>
        <p:txBody>
          <a:bodyPr>
            <a:normAutofit lnSpcReduction="10000"/>
          </a:bodyPr>
          <a:lstStyle/>
          <a:p>
            <a:pPr lvl="1" algn="just">
              <a:buBlip>
                <a:blip r:embed="rId2"/>
              </a:buBlip>
            </a:pPr>
            <a:r>
              <a:rPr lang="en-US" sz="2400" i="1" dirty="0" smtClean="0"/>
              <a:t>Deforestation </a:t>
            </a:r>
            <a:r>
              <a:rPr lang="en-US" sz="2400" i="1" dirty="0"/>
              <a:t>and overexploitation </a:t>
            </a:r>
            <a:r>
              <a:rPr lang="en-US" sz="2400" i="1" dirty="0" smtClean="0"/>
              <a:t>of vegetation</a:t>
            </a:r>
            <a:r>
              <a:rPr lang="en-US" sz="2400" i="1" dirty="0"/>
              <a:t>, overgrazing, indiscriminate use of agrochemicals and lack of soil conservation practices, and over extraction of ground water are some anthropogenic causes of </a:t>
            </a:r>
            <a:r>
              <a:rPr lang="en-US" sz="2400" i="1" dirty="0" smtClean="0"/>
              <a:t>soil degradation.</a:t>
            </a:r>
          </a:p>
          <a:p>
            <a:pPr marL="0" indent="0" algn="just">
              <a:buNone/>
            </a:pPr>
            <a:r>
              <a:rPr lang="en-US" b="1" dirty="0" smtClean="0"/>
              <a:t>Soil </a:t>
            </a:r>
            <a:r>
              <a:rPr lang="en-US" b="1" dirty="0"/>
              <a:t>Erosion Control Measures</a:t>
            </a:r>
          </a:p>
          <a:p>
            <a:pPr lvl="1" algn="just">
              <a:buBlip>
                <a:blip r:embed="rId3"/>
              </a:buBlip>
            </a:pPr>
            <a:r>
              <a:rPr lang="en-US" dirty="0"/>
              <a:t>The aim of soil conservation is to reduce erosion to a level at which the maximum sustainable level of agricultural production, grazing or recreational activity can be obtained from an area of land without unacceptable environmental damage. </a:t>
            </a:r>
            <a:endParaRPr lang="en-US" dirty="0" smtClean="0"/>
          </a:p>
          <a:p>
            <a:pPr lvl="1" algn="just">
              <a:buBlip>
                <a:blip r:embed="rId3"/>
              </a:buBlip>
            </a:pPr>
            <a:r>
              <a:rPr lang="en-US" dirty="0" smtClean="0"/>
              <a:t>Since </a:t>
            </a:r>
            <a:r>
              <a:rPr lang="en-US" dirty="0"/>
              <a:t>erosion is a natural process, it cannot be prevented. But it can be reduced to a maximum acceptable level or soil loss </a:t>
            </a:r>
            <a:r>
              <a:rPr lang="en-US" dirty="0" smtClean="0"/>
              <a:t>tolerance.</a:t>
            </a:r>
          </a:p>
          <a:p>
            <a:pPr lvl="1" algn="just">
              <a:buBlip>
                <a:blip r:embed="rId3"/>
              </a:buBlip>
            </a:pPr>
            <a:r>
              <a:rPr lang="en-US" dirty="0" smtClean="0"/>
              <a:t>We </a:t>
            </a:r>
            <a:r>
              <a:rPr lang="en-US" dirty="0"/>
              <a:t>have two major soil erosion control mechanisms. These are:</a:t>
            </a:r>
          </a:p>
          <a:p>
            <a:pPr marL="0" indent="0">
              <a:buNone/>
            </a:pPr>
            <a:endParaRPr lang="en-US" dirty="0"/>
          </a:p>
        </p:txBody>
      </p:sp>
    </p:spTree>
    <p:extLst>
      <p:ext uri="{BB962C8B-B14F-4D97-AF65-F5344CB8AC3E}">
        <p14:creationId xmlns:p14="http://schemas.microsoft.com/office/powerpoint/2010/main" val="2562810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629400"/>
          </a:xfrm>
        </p:spPr>
        <p:txBody>
          <a:bodyPr>
            <a:normAutofit/>
          </a:bodyPr>
          <a:lstStyle/>
          <a:p>
            <a:pPr marL="0" indent="0">
              <a:buNone/>
            </a:pPr>
            <a:r>
              <a:rPr lang="en-US" dirty="0" smtClean="0"/>
              <a:t>A. Biological </a:t>
            </a:r>
            <a:r>
              <a:rPr lang="en-US" dirty="0"/>
              <a:t>Control measures </a:t>
            </a:r>
          </a:p>
          <a:p>
            <a:pPr lvl="1" algn="just">
              <a:buBlip>
                <a:blip r:embed="rId2"/>
              </a:buBlip>
            </a:pPr>
            <a:r>
              <a:rPr lang="en-US" dirty="0"/>
              <a:t>These types of soil erosion control mechanisms include </a:t>
            </a:r>
            <a:r>
              <a:rPr lang="en-US" sz="2400" b="1" i="1" dirty="0"/>
              <a:t>vegetative strips, plantation, and reforestation</a:t>
            </a:r>
            <a:r>
              <a:rPr lang="en-US" i="1" dirty="0"/>
              <a:t>. </a:t>
            </a:r>
            <a:endParaRPr lang="en-US" i="1" dirty="0" smtClean="0"/>
          </a:p>
          <a:p>
            <a:pPr lvl="1" algn="just">
              <a:buBlip>
                <a:blip r:embed="rId2"/>
              </a:buBlip>
            </a:pPr>
            <a:r>
              <a:rPr lang="en-US" dirty="0" smtClean="0"/>
              <a:t>Biological </a:t>
            </a:r>
            <a:r>
              <a:rPr lang="en-US" dirty="0"/>
              <a:t>controls can prevent </a:t>
            </a:r>
            <a:r>
              <a:rPr lang="en-US" sz="2400" b="1" i="1" dirty="0">
                <a:solidFill>
                  <a:srgbClr val="00B0F0"/>
                </a:solidFill>
              </a:rPr>
              <a:t>splash erosion, reduces the velocity of surface runoff, increases surface roughness which reduces runoff and increases infiltration, and etc.</a:t>
            </a:r>
          </a:p>
          <a:p>
            <a:pPr marL="0" indent="0" algn="just">
              <a:buNone/>
            </a:pPr>
            <a:r>
              <a:rPr lang="en-US" dirty="0" smtClean="0"/>
              <a:t>B. Physical </a:t>
            </a:r>
            <a:r>
              <a:rPr lang="en-US" dirty="0"/>
              <a:t>control measures</a:t>
            </a:r>
          </a:p>
          <a:p>
            <a:pPr lvl="1" algn="just">
              <a:buBlip>
                <a:blip r:embed="rId2"/>
              </a:buBlip>
            </a:pPr>
            <a:r>
              <a:rPr lang="en-US" dirty="0"/>
              <a:t>Physical measures are used to control the movement of water and wind over the soil surface</a:t>
            </a:r>
            <a:r>
              <a:rPr lang="en-US" dirty="0" smtClean="0"/>
              <a:t>.</a:t>
            </a:r>
          </a:p>
          <a:p>
            <a:pPr lvl="1" algn="just">
              <a:buBlip>
                <a:blip r:embed="rId2"/>
              </a:buBlip>
            </a:pPr>
            <a:r>
              <a:rPr lang="en-US" dirty="0" smtClean="0"/>
              <a:t> </a:t>
            </a:r>
            <a:r>
              <a:rPr lang="en-US" dirty="0"/>
              <a:t>The major types of physical erosion control measures commonly applied in Ethiopia includes </a:t>
            </a:r>
            <a:r>
              <a:rPr lang="en-US" sz="2400" b="1" i="1" dirty="0">
                <a:solidFill>
                  <a:srgbClr val="00B0F0"/>
                </a:solidFill>
              </a:rPr>
              <a:t>terracing, check dams, gabion, trenches, contour </a:t>
            </a:r>
            <a:r>
              <a:rPr lang="en-US" sz="2400" b="1" i="1" dirty="0" err="1">
                <a:solidFill>
                  <a:srgbClr val="00B0F0"/>
                </a:solidFill>
              </a:rPr>
              <a:t>ploughing</a:t>
            </a:r>
            <a:r>
              <a:rPr lang="en-US" sz="2400" b="1" i="1" dirty="0">
                <a:solidFill>
                  <a:srgbClr val="00B0F0"/>
                </a:solidFill>
              </a:rPr>
              <a:t>, soil bunds etc.</a:t>
            </a:r>
          </a:p>
          <a:p>
            <a:endParaRPr lang="en-US" dirty="0"/>
          </a:p>
        </p:txBody>
      </p:sp>
    </p:spTree>
    <p:extLst>
      <p:ext uri="{BB962C8B-B14F-4D97-AF65-F5344CB8AC3E}">
        <p14:creationId xmlns:p14="http://schemas.microsoft.com/office/powerpoint/2010/main" val="2213432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00800"/>
          </a:xfrm>
        </p:spPr>
        <p:txBody>
          <a:bodyPr>
            <a:normAutofit fontScale="92500" lnSpcReduction="20000"/>
          </a:bodyPr>
          <a:lstStyle/>
          <a:p>
            <a:pPr marL="0" indent="0">
              <a:buNone/>
            </a:pPr>
            <a:r>
              <a:rPr lang="en-US" b="1" dirty="0" smtClean="0"/>
              <a:t>Natural </a:t>
            </a:r>
            <a:r>
              <a:rPr lang="en-US" b="1" dirty="0"/>
              <a:t>Vegetation of </a:t>
            </a:r>
            <a:r>
              <a:rPr lang="en-US" b="1" dirty="0" smtClean="0"/>
              <a:t>Ethiopia</a:t>
            </a:r>
          </a:p>
          <a:p>
            <a:pPr marL="0" indent="0">
              <a:buNone/>
            </a:pPr>
            <a:r>
              <a:rPr lang="en-US" b="1" dirty="0" smtClean="0"/>
              <a:t>Major </a:t>
            </a:r>
            <a:r>
              <a:rPr lang="en-US" b="1" dirty="0"/>
              <a:t>Natural Vegetation Types of </a:t>
            </a:r>
            <a:r>
              <a:rPr lang="en-US" b="1" dirty="0" smtClean="0"/>
              <a:t>Ethiopia</a:t>
            </a:r>
          </a:p>
          <a:p>
            <a:pPr marL="0" indent="0">
              <a:buNone/>
            </a:pPr>
            <a:r>
              <a:rPr lang="en-US" dirty="0"/>
              <a:t>Taking </a:t>
            </a:r>
            <a:r>
              <a:rPr lang="en-US" b="1" dirty="0">
                <a:solidFill>
                  <a:srgbClr val="FF0000"/>
                </a:solidFill>
              </a:rPr>
              <a:t>altitude </a:t>
            </a:r>
            <a:r>
              <a:rPr lang="en-US" dirty="0"/>
              <a:t>into consideration it is possible to broadly classify the </a:t>
            </a:r>
            <a:r>
              <a:rPr lang="en-US" b="1" dirty="0">
                <a:solidFill>
                  <a:srgbClr val="FF0000"/>
                </a:solidFill>
              </a:rPr>
              <a:t>vegetation belts </a:t>
            </a:r>
            <a:r>
              <a:rPr lang="en-US" dirty="0"/>
              <a:t>of   Ethiopia into the following </a:t>
            </a:r>
            <a:r>
              <a:rPr lang="en-US" b="1" dirty="0">
                <a:solidFill>
                  <a:srgbClr val="00B0F0"/>
                </a:solidFill>
              </a:rPr>
              <a:t>five groups</a:t>
            </a:r>
            <a:r>
              <a:rPr lang="en-US" b="1" dirty="0" smtClean="0">
                <a:solidFill>
                  <a:srgbClr val="00B0F0"/>
                </a:solidFill>
              </a:rPr>
              <a:t>.</a:t>
            </a:r>
          </a:p>
          <a:p>
            <a:pPr marL="400050" lvl="1" indent="0">
              <a:buNone/>
            </a:pPr>
            <a:r>
              <a:rPr lang="en-US" dirty="0" smtClean="0"/>
              <a:t>1.Afro-alpine </a:t>
            </a:r>
            <a:r>
              <a:rPr lang="en-US" dirty="0"/>
              <a:t>and sub-afro alpine Region</a:t>
            </a:r>
          </a:p>
          <a:p>
            <a:pPr marL="400050" lvl="1" indent="0">
              <a:buNone/>
            </a:pPr>
            <a:r>
              <a:rPr lang="en-US" dirty="0" smtClean="0"/>
              <a:t>2.Forest </a:t>
            </a:r>
            <a:r>
              <a:rPr lang="en-US" dirty="0"/>
              <a:t>Region</a:t>
            </a:r>
          </a:p>
          <a:p>
            <a:pPr marL="400050" lvl="1" indent="0">
              <a:buNone/>
            </a:pPr>
            <a:r>
              <a:rPr lang="en-US" dirty="0" smtClean="0"/>
              <a:t>3.Woodland </a:t>
            </a:r>
            <a:r>
              <a:rPr lang="en-US" dirty="0"/>
              <a:t>Savannah Region</a:t>
            </a:r>
          </a:p>
          <a:p>
            <a:pPr marL="400050" lvl="1" indent="0">
              <a:buNone/>
            </a:pPr>
            <a:r>
              <a:rPr lang="en-US" dirty="0" smtClean="0"/>
              <a:t>4.Steppe </a:t>
            </a:r>
            <a:r>
              <a:rPr lang="en-US" dirty="0"/>
              <a:t>Region</a:t>
            </a:r>
          </a:p>
          <a:p>
            <a:pPr marL="400050" lvl="1" indent="0">
              <a:buNone/>
            </a:pPr>
            <a:r>
              <a:rPr lang="en-US" dirty="0" smtClean="0"/>
              <a:t>5.Semi-desert </a:t>
            </a:r>
            <a:r>
              <a:rPr lang="en-US" dirty="0"/>
              <a:t>Region</a:t>
            </a:r>
          </a:p>
          <a:p>
            <a:pPr marL="0" indent="0">
              <a:buNone/>
            </a:pPr>
            <a:r>
              <a:rPr lang="en-US" dirty="0"/>
              <a:t>1.Afro-alpine and sub-afro alpine </a:t>
            </a:r>
            <a:r>
              <a:rPr lang="en-US" dirty="0" smtClean="0"/>
              <a:t>Region</a:t>
            </a:r>
          </a:p>
          <a:p>
            <a:pPr lvl="1">
              <a:buBlip>
                <a:blip r:embed="rId2"/>
              </a:buBlip>
            </a:pPr>
            <a:r>
              <a:rPr lang="en-US" dirty="0"/>
              <a:t>Ethiopia has the largest extent of Afro-alpine and sub afro-alpine habitats in Africa. </a:t>
            </a:r>
            <a:endParaRPr lang="en-US" dirty="0" smtClean="0"/>
          </a:p>
          <a:p>
            <a:pPr lvl="1">
              <a:buBlip>
                <a:blip r:embed="rId2"/>
              </a:buBlip>
            </a:pPr>
            <a:r>
              <a:rPr lang="en-US" dirty="0" smtClean="0"/>
              <a:t>This </a:t>
            </a:r>
            <a:r>
              <a:rPr lang="en-US" dirty="0"/>
              <a:t>vegetation type, also known as high mountain vegetation is similar to the Alpine vegetation in temperate regions. </a:t>
            </a:r>
            <a:endParaRPr lang="en-US" dirty="0" smtClean="0"/>
          </a:p>
          <a:p>
            <a:pPr marL="0" indent="0">
              <a:buNone/>
            </a:pPr>
            <a:endParaRPr lang="en-US" dirty="0"/>
          </a:p>
        </p:txBody>
      </p:sp>
    </p:spTree>
    <p:extLst>
      <p:ext uri="{BB962C8B-B14F-4D97-AF65-F5344CB8AC3E}">
        <p14:creationId xmlns:p14="http://schemas.microsoft.com/office/powerpoint/2010/main" val="2825954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152400"/>
            <a:ext cx="8915400" cy="6553200"/>
          </a:xfrm>
        </p:spPr>
        <p:txBody>
          <a:bodyPr>
            <a:normAutofit lnSpcReduction="10000"/>
          </a:bodyPr>
          <a:lstStyle/>
          <a:p>
            <a:pPr lvl="1" algn="just">
              <a:buBlip>
                <a:blip r:embed="rId2"/>
              </a:buBlip>
            </a:pPr>
            <a:r>
              <a:rPr lang="en-US" sz="2600" dirty="0">
                <a:latin typeface="Times New Roman" pitchFamily="18" charset="0"/>
                <a:cs typeface="Times New Roman" pitchFamily="18" charset="0"/>
              </a:rPr>
              <a:t>These ecosystems are found on mountains having an elevation ranging between </a:t>
            </a:r>
            <a:r>
              <a:rPr lang="en-US" sz="2600" b="1" dirty="0">
                <a:solidFill>
                  <a:srgbClr val="00B0F0"/>
                </a:solidFill>
                <a:latin typeface="Times New Roman" pitchFamily="18" charset="0"/>
                <a:cs typeface="Times New Roman" pitchFamily="18" charset="0"/>
              </a:rPr>
              <a:t>3,200 and 4,620 meters</a:t>
            </a:r>
            <a:r>
              <a:rPr lang="en-US" sz="2600" dirty="0">
                <a:latin typeface="Times New Roman" pitchFamily="18" charset="0"/>
                <a:cs typeface="Times New Roman" pitchFamily="18" charset="0"/>
              </a:rPr>
              <a:t> above sea level. </a:t>
            </a:r>
            <a:endParaRPr lang="en-US" sz="2600" dirty="0" smtClean="0">
              <a:latin typeface="Times New Roman" pitchFamily="18" charset="0"/>
              <a:cs typeface="Times New Roman" pitchFamily="18" charset="0"/>
            </a:endParaRPr>
          </a:p>
          <a:p>
            <a:pPr lvl="1" algn="just">
              <a:buBlip>
                <a:blip r:embed="rId2"/>
              </a:buBlip>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Afro-alpine habitat covers nearly </a:t>
            </a:r>
            <a:r>
              <a:rPr lang="en-US" sz="2600" b="1" dirty="0">
                <a:solidFill>
                  <a:schemeClr val="accent6">
                    <a:lumMod val="75000"/>
                  </a:schemeClr>
                </a:solidFill>
                <a:latin typeface="Times New Roman" pitchFamily="18" charset="0"/>
                <a:cs typeface="Times New Roman" pitchFamily="18" charset="0"/>
              </a:rPr>
              <a:t>1.3% </a:t>
            </a:r>
            <a:r>
              <a:rPr lang="en-US" sz="2600" dirty="0">
                <a:latin typeface="Times New Roman" pitchFamily="18" charset="0"/>
                <a:cs typeface="Times New Roman" pitchFamily="18" charset="0"/>
              </a:rPr>
              <a:t>of the total landmass of Ethiopia. </a:t>
            </a:r>
            <a:endParaRPr lang="en-US" sz="2600" dirty="0" smtClean="0">
              <a:latin typeface="Times New Roman" pitchFamily="18" charset="0"/>
              <a:cs typeface="Times New Roman" pitchFamily="18" charset="0"/>
            </a:endParaRPr>
          </a:p>
          <a:p>
            <a:pPr marL="0" indent="0" algn="just">
              <a:buNone/>
            </a:pPr>
            <a:r>
              <a:rPr lang="en-US" sz="2600" b="1" dirty="0"/>
              <a:t>The Afro-alpine </a:t>
            </a:r>
            <a:r>
              <a:rPr lang="en-US" sz="2600" dirty="0"/>
              <a:t>region is found at very high altitudes (4,000 – 4,620 m). Like any other landform in Ethiopian, the climate of Afro-alpine ecosystems is controlled by </a:t>
            </a:r>
            <a:r>
              <a:rPr lang="en-US" sz="2600" b="1" i="1" dirty="0">
                <a:solidFill>
                  <a:schemeClr val="accent6">
                    <a:lumMod val="75000"/>
                  </a:schemeClr>
                </a:solidFill>
              </a:rPr>
              <a:t>latitude and altitude</a:t>
            </a:r>
            <a:r>
              <a:rPr lang="en-US" sz="2600" dirty="0"/>
              <a:t>. </a:t>
            </a:r>
            <a:endParaRPr lang="en-US" sz="2600" dirty="0" smtClean="0"/>
          </a:p>
          <a:p>
            <a:pPr lvl="1" algn="just">
              <a:buBlip>
                <a:blip r:embed="rId3"/>
              </a:buBlip>
            </a:pPr>
            <a:r>
              <a:rPr lang="en-US" dirty="0" smtClean="0"/>
              <a:t>The </a:t>
            </a:r>
            <a:r>
              <a:rPr lang="en-US" dirty="0"/>
              <a:t>annul precipitation which ranges between 800 and 1,500 mm, is mostly in the form of sleet or snow.  </a:t>
            </a:r>
            <a:endParaRPr lang="en-US" dirty="0" smtClean="0"/>
          </a:p>
          <a:p>
            <a:pPr lvl="1" algn="just">
              <a:buBlip>
                <a:blip r:embed="rId3"/>
              </a:buBlip>
            </a:pPr>
            <a:r>
              <a:rPr lang="en-US" dirty="0" smtClean="0"/>
              <a:t>Temperature </a:t>
            </a:r>
            <a:r>
              <a:rPr lang="en-US" dirty="0"/>
              <a:t>records of 0</a:t>
            </a:r>
            <a:r>
              <a:rPr lang="en-US" baseline="30000" dirty="0"/>
              <a:t>o</a:t>
            </a:r>
            <a:r>
              <a:rPr lang="en-US" dirty="0"/>
              <a:t>C and below are widely experienced in these ecosystems. </a:t>
            </a:r>
            <a:endParaRPr lang="en-US" dirty="0" smtClean="0"/>
          </a:p>
          <a:p>
            <a:pPr lvl="1" algn="just">
              <a:buBlip>
                <a:blip r:embed="rId3"/>
              </a:buBlip>
            </a:pPr>
            <a:r>
              <a:rPr lang="en-US" dirty="0" smtClean="0"/>
              <a:t>Soils </a:t>
            </a:r>
            <a:r>
              <a:rPr lang="en-US" dirty="0"/>
              <a:t>in this ecosystem are mostly shallow and eroded. The Bale and </a:t>
            </a:r>
            <a:r>
              <a:rPr lang="en-US" dirty="0" err="1"/>
              <a:t>Semein</a:t>
            </a:r>
            <a:r>
              <a:rPr lang="en-US" dirty="0"/>
              <a:t> mountains are typical examples of afro-alpine </a:t>
            </a:r>
            <a:r>
              <a:rPr lang="en-US" dirty="0" err="1"/>
              <a:t>vegetations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38323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629400"/>
          </a:xfrm>
        </p:spPr>
        <p:txBody>
          <a:bodyPr>
            <a:normAutofit/>
          </a:bodyPr>
          <a:lstStyle/>
          <a:p>
            <a:pPr lvl="1" algn="just">
              <a:buBlip>
                <a:blip r:embed="rId2"/>
              </a:buBlip>
            </a:pPr>
            <a:r>
              <a:rPr lang="en-US" sz="2600" dirty="0"/>
              <a:t>Compared to the Afro-alpine, the </a:t>
            </a:r>
            <a:r>
              <a:rPr lang="en-US" sz="2600" b="1" dirty="0"/>
              <a:t>Sub-afro-alpine</a:t>
            </a:r>
            <a:r>
              <a:rPr lang="en-US" sz="2600" dirty="0"/>
              <a:t> region is found at a lower elevation, roughly between 3,300 and 4,000 meters. </a:t>
            </a:r>
            <a:endParaRPr lang="en-US" sz="2600" dirty="0" smtClean="0"/>
          </a:p>
          <a:p>
            <a:pPr lvl="1" algn="just">
              <a:buBlip>
                <a:blip r:embed="rId2"/>
              </a:buBlip>
            </a:pPr>
            <a:r>
              <a:rPr lang="en-US" sz="2600" dirty="0" smtClean="0"/>
              <a:t>As </a:t>
            </a:r>
            <a:r>
              <a:rPr lang="en-US" sz="2600" dirty="0"/>
              <a:t>a result, the plants in this region are adapted to somewhat less extreme environment than the Afro-alpine</a:t>
            </a:r>
            <a:r>
              <a:rPr lang="en-US" sz="2600" dirty="0" smtClean="0"/>
              <a:t>.</a:t>
            </a:r>
          </a:p>
          <a:p>
            <a:pPr lvl="1" algn="just">
              <a:buBlip>
                <a:blip r:embed="rId2"/>
              </a:buBlip>
            </a:pPr>
            <a:r>
              <a:rPr lang="en-US" sz="2600" dirty="0"/>
              <a:t>Vegetation in the </a:t>
            </a:r>
            <a:r>
              <a:rPr lang="en-US" sz="2600" b="1" dirty="0">
                <a:solidFill>
                  <a:srgbClr val="FF0000"/>
                </a:solidFill>
              </a:rPr>
              <a:t>Afro-alpine</a:t>
            </a:r>
            <a:r>
              <a:rPr lang="en-US" sz="2600" dirty="0"/>
              <a:t> region consists of </a:t>
            </a:r>
            <a:r>
              <a:rPr lang="en-US" sz="2400" b="1" i="1" dirty="0">
                <a:solidFill>
                  <a:srgbClr val="0070C0"/>
                </a:solidFill>
                <a:latin typeface="Times New Roman" pitchFamily="18" charset="0"/>
                <a:cs typeface="Times New Roman" pitchFamily="18" charset="0"/>
              </a:rPr>
              <a:t>tussock</a:t>
            </a:r>
            <a:r>
              <a:rPr lang="en-US" sz="2600" dirty="0"/>
              <a:t> </a:t>
            </a:r>
            <a:r>
              <a:rPr lang="en-US" sz="2400" b="1" i="1" dirty="0">
                <a:solidFill>
                  <a:srgbClr val="0070C0"/>
                </a:solidFill>
                <a:latin typeface="Times New Roman" pitchFamily="18" charset="0"/>
                <a:cs typeface="Times New Roman" pitchFamily="18" charset="0"/>
              </a:rPr>
              <a:t>grasslands, scrub, scattered mosses and lichens </a:t>
            </a:r>
            <a:r>
              <a:rPr lang="en-US" sz="2400" b="1" i="1" dirty="0">
                <a:solidFill>
                  <a:schemeClr val="accent6">
                    <a:lumMod val="75000"/>
                  </a:schemeClr>
                </a:solidFill>
                <a:latin typeface="Times New Roman" pitchFamily="18" charset="0"/>
                <a:cs typeface="Times New Roman" pitchFamily="18" charset="0"/>
              </a:rPr>
              <a:t>while the </a:t>
            </a:r>
            <a:r>
              <a:rPr lang="en-US" sz="2400" b="1" i="1" dirty="0">
                <a:solidFill>
                  <a:srgbClr val="FF0000"/>
                </a:solidFill>
                <a:latin typeface="Times New Roman" pitchFamily="18" charset="0"/>
                <a:cs typeface="Times New Roman" pitchFamily="18" charset="0"/>
              </a:rPr>
              <a:t>Sub-afro alpine</a:t>
            </a:r>
            <a:r>
              <a:rPr lang="en-US" sz="2400" b="1" i="1" dirty="0">
                <a:solidFill>
                  <a:schemeClr val="accent6">
                    <a:lumMod val="75000"/>
                  </a:schemeClr>
                </a:solidFill>
                <a:latin typeface="Times New Roman" pitchFamily="18" charset="0"/>
                <a:cs typeface="Times New Roman" pitchFamily="18" charset="0"/>
              </a:rPr>
              <a:t> region is dominated by woodland, often degraded to scrub stages and also wet grasslands</a:t>
            </a:r>
            <a:r>
              <a:rPr lang="en-US" sz="2600" dirty="0">
                <a:solidFill>
                  <a:schemeClr val="accent6">
                    <a:lumMod val="75000"/>
                  </a:schemeClr>
                </a:solidFill>
              </a:rPr>
              <a:t>. </a:t>
            </a:r>
            <a:endParaRPr lang="en-US" sz="2600" dirty="0" smtClean="0">
              <a:solidFill>
                <a:schemeClr val="accent6">
                  <a:lumMod val="75000"/>
                </a:schemeClr>
              </a:solidFill>
            </a:endParaRPr>
          </a:p>
          <a:p>
            <a:pPr lvl="1" algn="just">
              <a:buBlip>
                <a:blip r:embed="rId2"/>
              </a:buBlip>
            </a:pPr>
            <a:r>
              <a:rPr lang="en-US" sz="2600" dirty="0" smtClean="0"/>
              <a:t>Lobelia </a:t>
            </a:r>
            <a:r>
              <a:rPr lang="en-US" sz="2400" b="1" i="1" dirty="0" err="1">
                <a:solidFill>
                  <a:srgbClr val="00B0F0"/>
                </a:solidFill>
                <a:latin typeface="Times New Roman" pitchFamily="18" charset="0"/>
                <a:cs typeface="Times New Roman" pitchFamily="18" charset="0"/>
              </a:rPr>
              <a:t>rhynchopetalum</a:t>
            </a:r>
            <a:r>
              <a:rPr lang="en-US" sz="2400" b="1" i="1" dirty="0">
                <a:solidFill>
                  <a:srgbClr val="00B0F0"/>
                </a:solidFill>
                <a:latin typeface="Times New Roman" pitchFamily="18" charset="0"/>
                <a:cs typeface="Times New Roman" pitchFamily="18" charset="0"/>
              </a:rPr>
              <a:t> (</a:t>
            </a:r>
            <a:r>
              <a:rPr lang="en-US" sz="2400" b="1" i="1" dirty="0" err="1">
                <a:solidFill>
                  <a:srgbClr val="00B0F0"/>
                </a:solidFill>
                <a:latin typeface="Times New Roman" pitchFamily="18" charset="0"/>
                <a:cs typeface="Times New Roman" pitchFamily="18" charset="0"/>
              </a:rPr>
              <a:t>giberra</a:t>
            </a:r>
            <a:r>
              <a:rPr lang="en-US" sz="2400" b="1" i="1" dirty="0">
                <a:solidFill>
                  <a:srgbClr val="00B0F0"/>
                </a:solidFill>
                <a:latin typeface="Times New Roman" pitchFamily="18" charset="0"/>
                <a:cs typeface="Times New Roman" pitchFamily="18" charset="0"/>
              </a:rPr>
              <a:t>) and Erica </a:t>
            </a:r>
            <a:r>
              <a:rPr lang="en-US" sz="2400" b="1" i="1" dirty="0" err="1">
                <a:solidFill>
                  <a:srgbClr val="00B0F0"/>
                </a:solidFill>
                <a:latin typeface="Times New Roman" pitchFamily="18" charset="0"/>
                <a:cs typeface="Times New Roman" pitchFamily="18" charset="0"/>
              </a:rPr>
              <a:t>arborea</a:t>
            </a:r>
            <a:r>
              <a:rPr lang="en-US" sz="2400" b="1" i="1" dirty="0">
                <a:solidFill>
                  <a:srgbClr val="00B0F0"/>
                </a:solidFill>
                <a:latin typeface="Times New Roman" pitchFamily="18" charset="0"/>
                <a:cs typeface="Times New Roman" pitchFamily="18" charset="0"/>
              </a:rPr>
              <a:t> (</a:t>
            </a:r>
            <a:r>
              <a:rPr lang="en-US" sz="2400" b="1" i="1" dirty="0" err="1">
                <a:solidFill>
                  <a:srgbClr val="00B0F0"/>
                </a:solidFill>
                <a:latin typeface="Times New Roman" pitchFamily="18" charset="0"/>
                <a:cs typeface="Times New Roman" pitchFamily="18" charset="0"/>
              </a:rPr>
              <a:t>Asta</a:t>
            </a:r>
            <a:r>
              <a:rPr lang="en-US" sz="2400" dirty="0"/>
              <a:t>) </a:t>
            </a:r>
            <a:r>
              <a:rPr lang="en-US" sz="2600" dirty="0"/>
              <a:t>are some of the dominant species in the Afro-</a:t>
            </a:r>
            <a:r>
              <a:rPr lang="en-US" sz="2600" dirty="0" err="1"/>
              <a:t>alpineand</a:t>
            </a:r>
            <a:r>
              <a:rPr lang="en-US" sz="2600" dirty="0"/>
              <a:t> Sub-afro alpine regions respectively</a:t>
            </a:r>
            <a:r>
              <a:rPr lang="en-US" sz="2600" dirty="0" smtClean="0"/>
              <a:t>.</a:t>
            </a:r>
          </a:p>
          <a:p>
            <a:pPr marL="0" indent="0" algn="just">
              <a:buNone/>
            </a:pPr>
            <a:endParaRPr lang="en-US" sz="3000" dirty="0"/>
          </a:p>
          <a:p>
            <a:pPr marL="0" indent="0">
              <a:buNone/>
            </a:pPr>
            <a:endParaRPr lang="en-US" dirty="0"/>
          </a:p>
        </p:txBody>
      </p:sp>
    </p:spTree>
    <p:extLst>
      <p:ext uri="{BB962C8B-B14F-4D97-AF65-F5344CB8AC3E}">
        <p14:creationId xmlns:p14="http://schemas.microsoft.com/office/powerpoint/2010/main" val="305597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b="1" dirty="0" smtClean="0">
                <a:effectLst>
                  <a:outerShdw blurRad="38100" dist="38100" dir="2700000" algn="tl">
                    <a:srgbClr val="000000">
                      <a:alpha val="43137"/>
                    </a:srgbClr>
                  </a:outerShdw>
                </a:effectLst>
              </a:rPr>
              <a:t>Soil Formation and Weathering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990600"/>
            <a:ext cx="8839200" cy="5715000"/>
          </a:xfrm>
        </p:spPr>
        <p:txBody>
          <a:bodyPr>
            <a:normAutofit fontScale="77500" lnSpcReduction="20000"/>
          </a:bodyPr>
          <a:lstStyle/>
          <a:p>
            <a:r>
              <a:rPr lang="en-US" dirty="0"/>
              <a:t>Soil formation is a long-term process. </a:t>
            </a:r>
            <a:endParaRPr lang="en-US" dirty="0" smtClean="0"/>
          </a:p>
          <a:p>
            <a:r>
              <a:rPr lang="en-US" dirty="0" smtClean="0"/>
              <a:t>The </a:t>
            </a:r>
            <a:r>
              <a:rPr lang="en-US" dirty="0"/>
              <a:t>formation of a particular type of soil depends on </a:t>
            </a:r>
            <a:r>
              <a:rPr lang="en-US" b="1" dirty="0">
                <a:solidFill>
                  <a:schemeClr val="accent6">
                    <a:lumMod val="75000"/>
                  </a:schemeClr>
                </a:solidFill>
              </a:rPr>
              <a:t>parent material, climate, topography, living organism and time. </a:t>
            </a:r>
            <a:endParaRPr lang="en-US" b="1" dirty="0" smtClean="0">
              <a:solidFill>
                <a:schemeClr val="accent6">
                  <a:lumMod val="75000"/>
                </a:schemeClr>
              </a:solidFill>
            </a:endParaRPr>
          </a:p>
          <a:p>
            <a:r>
              <a:rPr lang="en-US" dirty="0" smtClean="0"/>
              <a:t>Weathering </a:t>
            </a:r>
            <a:r>
              <a:rPr lang="en-US" dirty="0"/>
              <a:t>disintegrates the inorganic substances (rocks) of soils. </a:t>
            </a:r>
            <a:endParaRPr lang="en-US" dirty="0" smtClean="0"/>
          </a:p>
          <a:p>
            <a:r>
              <a:rPr lang="en-US" dirty="0" smtClean="0"/>
              <a:t>It </a:t>
            </a:r>
            <a:r>
              <a:rPr lang="en-US" dirty="0"/>
              <a:t>is the breakdown of rocks at the Earth's surface, by the action of </a:t>
            </a:r>
            <a:r>
              <a:rPr lang="en-US" sz="3100" b="1" dirty="0">
                <a:solidFill>
                  <a:schemeClr val="accent6">
                    <a:lumMod val="75000"/>
                  </a:schemeClr>
                </a:solidFill>
              </a:rPr>
              <a:t>rainwater, extremes of temperature, and biological activity. </a:t>
            </a:r>
            <a:endParaRPr lang="en-US" sz="3100" b="1" dirty="0" smtClean="0">
              <a:solidFill>
                <a:schemeClr val="accent6">
                  <a:lumMod val="75000"/>
                </a:schemeClr>
              </a:solidFill>
            </a:endParaRPr>
          </a:p>
          <a:p>
            <a:r>
              <a:rPr lang="en-US" dirty="0" smtClean="0"/>
              <a:t>There </a:t>
            </a:r>
            <a:r>
              <a:rPr lang="en-US" dirty="0"/>
              <a:t>are three types of weathering involving in soil formation. </a:t>
            </a:r>
            <a:endParaRPr lang="en-US" dirty="0" smtClean="0"/>
          </a:p>
          <a:p>
            <a:pPr lvl="1"/>
            <a:r>
              <a:rPr lang="en-US" dirty="0" smtClean="0"/>
              <a:t>Mechanical </a:t>
            </a:r>
            <a:r>
              <a:rPr lang="en-US" dirty="0"/>
              <a:t>(physical) </a:t>
            </a:r>
            <a:r>
              <a:rPr lang="en-US" dirty="0" smtClean="0"/>
              <a:t>weathering</a:t>
            </a:r>
          </a:p>
          <a:p>
            <a:pPr lvl="1"/>
            <a:r>
              <a:rPr lang="en-GB" dirty="0"/>
              <a:t>Biological weathering</a:t>
            </a:r>
            <a:endParaRPr lang="en-US" dirty="0"/>
          </a:p>
          <a:p>
            <a:pPr lvl="1"/>
            <a:r>
              <a:rPr lang="en-US" dirty="0"/>
              <a:t>Chemical </a:t>
            </a:r>
            <a:r>
              <a:rPr lang="en-US" dirty="0" smtClean="0"/>
              <a:t>weathering</a:t>
            </a:r>
          </a:p>
          <a:p>
            <a:r>
              <a:rPr lang="en-US" dirty="0"/>
              <a:t>Soils have two basic properties</a:t>
            </a:r>
            <a:r>
              <a:rPr lang="en-US" dirty="0" smtClean="0"/>
              <a:t>: </a:t>
            </a:r>
          </a:p>
          <a:p>
            <a:pPr lvl="1"/>
            <a:r>
              <a:rPr lang="en-US" i="1" dirty="0" smtClean="0"/>
              <a:t>Physical </a:t>
            </a:r>
            <a:r>
              <a:rPr lang="en-US" i="1" dirty="0"/>
              <a:t>Properties </a:t>
            </a:r>
            <a:r>
              <a:rPr lang="en-US" i="1" dirty="0" smtClean="0"/>
              <a:t>and </a:t>
            </a:r>
          </a:p>
          <a:p>
            <a:pPr lvl="1"/>
            <a:r>
              <a:rPr lang="en-US" i="1" dirty="0" smtClean="0"/>
              <a:t>Chemical </a:t>
            </a:r>
            <a:r>
              <a:rPr lang="en-US" i="1" dirty="0"/>
              <a:t>Properties</a:t>
            </a:r>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327249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76200"/>
            <a:ext cx="8915400" cy="6705600"/>
          </a:xfrm>
        </p:spPr>
        <p:txBody>
          <a:bodyPr>
            <a:normAutofit fontScale="85000" lnSpcReduction="20000"/>
          </a:bodyPr>
          <a:lstStyle/>
          <a:p>
            <a:pPr marL="0" indent="0">
              <a:buNone/>
            </a:pPr>
            <a:r>
              <a:rPr lang="en-US" dirty="0" smtClean="0"/>
              <a:t>2. Forest </a:t>
            </a:r>
            <a:r>
              <a:rPr lang="en-US" dirty="0"/>
              <a:t>Region</a:t>
            </a:r>
          </a:p>
          <a:p>
            <a:pPr lvl="1" algn="just">
              <a:buBlip>
                <a:blip r:embed="rId2"/>
              </a:buBlip>
            </a:pPr>
            <a:r>
              <a:rPr lang="en-US" dirty="0"/>
              <a:t>Forest is a complex ecosystem consisting predominantly of trees that shield earth and support numerous life forms. </a:t>
            </a:r>
            <a:endParaRPr lang="en-US" dirty="0" smtClean="0"/>
          </a:p>
          <a:p>
            <a:pPr lvl="1" algn="just">
              <a:buBlip>
                <a:blip r:embed="rId2"/>
              </a:buBlip>
            </a:pPr>
            <a:r>
              <a:rPr lang="en-US" dirty="0" smtClean="0"/>
              <a:t>Not </a:t>
            </a:r>
            <a:r>
              <a:rPr lang="en-US" dirty="0"/>
              <a:t>all forests are similar in terms of species composition, structure and physiognomy. </a:t>
            </a:r>
            <a:endParaRPr lang="en-US" dirty="0" smtClean="0"/>
          </a:p>
          <a:p>
            <a:pPr lvl="1" algn="just">
              <a:buBlip>
                <a:blip r:embed="rId2"/>
              </a:buBlip>
            </a:pPr>
            <a:r>
              <a:rPr lang="en-US" dirty="0" smtClean="0"/>
              <a:t>In </a:t>
            </a:r>
            <a:r>
              <a:rPr lang="en-US" dirty="0"/>
              <a:t>any geographical region, environmental factors such as </a:t>
            </a:r>
            <a:r>
              <a:rPr lang="en-US" b="1" i="1" dirty="0">
                <a:solidFill>
                  <a:srgbClr val="00B0F0"/>
                </a:solidFill>
              </a:rPr>
              <a:t>climate, soil types, topography and elevation </a:t>
            </a:r>
            <a:r>
              <a:rPr lang="en-US" i="1" dirty="0"/>
              <a:t>determine the types of forests</a:t>
            </a:r>
            <a:r>
              <a:rPr lang="en-US" dirty="0" smtClean="0"/>
              <a:t>.</a:t>
            </a:r>
          </a:p>
          <a:p>
            <a:pPr lvl="1" algn="just">
              <a:buBlip>
                <a:blip r:embed="rId2"/>
              </a:buBlip>
            </a:pPr>
            <a:r>
              <a:rPr lang="en-US" dirty="0"/>
              <a:t>In Ethiopia, forests are found at different elevations, </a:t>
            </a:r>
            <a:r>
              <a:rPr lang="en-US" i="1" dirty="0"/>
              <a:t>450 to 3,500m in humid parts and 2,300 to 3,300 m in most arid parts</a:t>
            </a:r>
            <a:r>
              <a:rPr lang="en-US" dirty="0"/>
              <a:t>. </a:t>
            </a:r>
            <a:endParaRPr lang="en-US" dirty="0" smtClean="0"/>
          </a:p>
          <a:p>
            <a:pPr lvl="1" algn="just">
              <a:buBlip>
                <a:blip r:embed="rId2"/>
              </a:buBlip>
            </a:pPr>
            <a:r>
              <a:rPr lang="en-US" dirty="0" smtClean="0"/>
              <a:t>Moreover</a:t>
            </a:r>
            <a:r>
              <a:rPr lang="en-US" dirty="0"/>
              <a:t>, forests are characterized by variation in mean annual rainfall that range between 200 and 2,200mm. These wide variations in rainfall and altitude result in two broad classification of forests: </a:t>
            </a:r>
            <a:endParaRPr lang="en-US" dirty="0" smtClean="0"/>
          </a:p>
          <a:p>
            <a:pPr lvl="1" algn="just">
              <a:buBlip>
                <a:blip r:embed="rId2"/>
              </a:buBlip>
            </a:pPr>
            <a:r>
              <a:rPr lang="en-US" b="1" dirty="0" smtClean="0">
                <a:solidFill>
                  <a:schemeClr val="accent2"/>
                </a:solidFill>
              </a:rPr>
              <a:t>Highlands </a:t>
            </a:r>
            <a:r>
              <a:rPr lang="en-US" b="1" dirty="0">
                <a:solidFill>
                  <a:schemeClr val="accent2"/>
                </a:solidFill>
              </a:rPr>
              <a:t>and Lowland forests</a:t>
            </a:r>
            <a:r>
              <a:rPr lang="en-US" dirty="0"/>
              <a:t>. Highland forests include </a:t>
            </a:r>
            <a:r>
              <a:rPr lang="en-US" dirty="0" err="1"/>
              <a:t>Hagenia</a:t>
            </a:r>
            <a:r>
              <a:rPr lang="en-US" dirty="0"/>
              <a:t> Abyssinia (</a:t>
            </a:r>
            <a:r>
              <a:rPr lang="en-US" dirty="0" err="1"/>
              <a:t>Kosso</a:t>
            </a:r>
            <a:r>
              <a:rPr lang="en-US" dirty="0"/>
              <a:t>), Juniper </a:t>
            </a:r>
            <a:r>
              <a:rPr lang="en-US" dirty="0" err="1"/>
              <a:t>procera</a:t>
            </a:r>
            <a:r>
              <a:rPr lang="en-US" dirty="0"/>
              <a:t> (</a:t>
            </a:r>
            <a:r>
              <a:rPr lang="en-US" dirty="0" err="1"/>
              <a:t>tid</a:t>
            </a:r>
            <a:r>
              <a:rPr lang="en-US" dirty="0"/>
              <a:t>), </a:t>
            </a:r>
            <a:r>
              <a:rPr lang="en-US" dirty="0" err="1"/>
              <a:t>Arundinaria</a:t>
            </a:r>
            <a:r>
              <a:rPr lang="en-US" dirty="0"/>
              <a:t> </a:t>
            </a:r>
            <a:r>
              <a:rPr lang="en-US" dirty="0" err="1"/>
              <a:t>Alpina</a:t>
            </a:r>
            <a:r>
              <a:rPr lang="en-US" dirty="0"/>
              <a:t>(</a:t>
            </a:r>
            <a:r>
              <a:rPr lang="en-US" dirty="0" err="1"/>
              <a:t>kerkha</a:t>
            </a:r>
            <a:r>
              <a:rPr lang="en-US" dirty="0"/>
              <a:t>), </a:t>
            </a:r>
            <a:r>
              <a:rPr lang="en-US" dirty="0" err="1"/>
              <a:t>Podocarpus</a:t>
            </a:r>
            <a:r>
              <a:rPr lang="en-US" dirty="0"/>
              <a:t> </a:t>
            </a:r>
            <a:r>
              <a:rPr lang="en-US" dirty="0" err="1"/>
              <a:t>falcatus</a:t>
            </a:r>
            <a:r>
              <a:rPr lang="en-US" dirty="0"/>
              <a:t> (</a:t>
            </a:r>
            <a:r>
              <a:rPr lang="en-US" dirty="0" err="1"/>
              <a:t>zigba</a:t>
            </a:r>
            <a:r>
              <a:rPr lang="en-US" dirty="0"/>
              <a:t>), </a:t>
            </a:r>
            <a:r>
              <a:rPr lang="en-US" dirty="0" err="1"/>
              <a:t>Aningeria</a:t>
            </a:r>
            <a:r>
              <a:rPr lang="en-US" dirty="0"/>
              <a:t> </a:t>
            </a:r>
            <a:r>
              <a:rPr lang="en-US" dirty="0" err="1"/>
              <a:t>adolfi</a:t>
            </a:r>
            <a:r>
              <a:rPr lang="en-US" dirty="0"/>
              <a:t> </a:t>
            </a:r>
            <a:r>
              <a:rPr lang="en-US" dirty="0" err="1"/>
              <a:t>friedericii</a:t>
            </a:r>
            <a:r>
              <a:rPr lang="en-US" dirty="0"/>
              <a:t> (</a:t>
            </a:r>
            <a:r>
              <a:rPr lang="en-US" dirty="0" err="1"/>
              <a:t>keraro</a:t>
            </a:r>
            <a:r>
              <a:rPr lang="en-US" dirty="0"/>
              <a:t>) and </a:t>
            </a:r>
            <a:r>
              <a:rPr lang="en-US" dirty="0" err="1"/>
              <a:t>Olea</a:t>
            </a:r>
            <a:r>
              <a:rPr lang="en-US" dirty="0"/>
              <a:t> </a:t>
            </a:r>
            <a:r>
              <a:rPr lang="en-US" dirty="0" err="1"/>
              <a:t>africana</a:t>
            </a:r>
            <a:r>
              <a:rPr lang="en-US" dirty="0"/>
              <a:t> (</a:t>
            </a:r>
            <a:r>
              <a:rPr lang="en-US" dirty="0" err="1"/>
              <a:t>Weyra</a:t>
            </a:r>
            <a:r>
              <a:rPr lang="en-US" dirty="0"/>
              <a:t>) forests; while </a:t>
            </a:r>
            <a:r>
              <a:rPr lang="en-US" dirty="0" err="1"/>
              <a:t>Baphia</a:t>
            </a:r>
            <a:r>
              <a:rPr lang="en-US" dirty="0"/>
              <a:t> are classified as lowland forests</a:t>
            </a:r>
          </a:p>
          <a:p>
            <a:pPr marL="0" indent="0">
              <a:buNone/>
            </a:pPr>
            <a:endParaRPr lang="en-US" dirty="0"/>
          </a:p>
        </p:txBody>
      </p:sp>
    </p:spTree>
    <p:extLst>
      <p:ext uri="{BB962C8B-B14F-4D97-AF65-F5344CB8AC3E}">
        <p14:creationId xmlns:p14="http://schemas.microsoft.com/office/powerpoint/2010/main" val="21465069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152400"/>
            <a:ext cx="8534400" cy="6553200"/>
          </a:xfrm>
        </p:spPr>
        <p:txBody>
          <a:bodyPr>
            <a:normAutofit fontScale="92500"/>
          </a:bodyPr>
          <a:lstStyle/>
          <a:p>
            <a:pPr lvl="1" algn="just">
              <a:buBlip>
                <a:blip r:embed="rId2"/>
              </a:buBlip>
            </a:pPr>
            <a:r>
              <a:rPr lang="en-US" dirty="0"/>
              <a:t>Moreover, there are also </a:t>
            </a:r>
            <a:r>
              <a:rPr lang="en-US" b="1" i="1" dirty="0">
                <a:solidFill>
                  <a:schemeClr val="accent6">
                    <a:lumMod val="75000"/>
                  </a:schemeClr>
                </a:solidFill>
              </a:rPr>
              <a:t>Gallery (Riverine) Forests</a:t>
            </a:r>
            <a:r>
              <a:rPr lang="en-US" dirty="0"/>
              <a:t>. </a:t>
            </a:r>
            <a:endParaRPr lang="en-US" dirty="0" smtClean="0"/>
          </a:p>
          <a:p>
            <a:pPr lvl="1" algn="just">
              <a:buBlip>
                <a:blip r:embed="rId2"/>
              </a:buBlip>
            </a:pPr>
            <a:r>
              <a:rPr lang="en-US" dirty="0"/>
              <a:t>Gallery (Riverine) </a:t>
            </a:r>
            <a:r>
              <a:rPr lang="en-US" dirty="0" smtClean="0"/>
              <a:t>Forests </a:t>
            </a:r>
            <a:r>
              <a:rPr lang="en-US" dirty="0"/>
              <a:t>are forests that stretch along the banks of the lower courses of rivers. </a:t>
            </a:r>
            <a:endParaRPr lang="en-US" dirty="0" smtClean="0"/>
          </a:p>
          <a:p>
            <a:pPr lvl="1" algn="just">
              <a:buBlip>
                <a:blip r:embed="rId2"/>
              </a:buBlip>
            </a:pPr>
            <a:r>
              <a:rPr lang="en-US" b="1" dirty="0" smtClean="0">
                <a:solidFill>
                  <a:srgbClr val="00B0F0"/>
                </a:solidFill>
              </a:rPr>
              <a:t>Riverine </a:t>
            </a:r>
            <a:r>
              <a:rPr lang="en-US" b="1" dirty="0">
                <a:solidFill>
                  <a:srgbClr val="00B0F0"/>
                </a:solidFill>
              </a:rPr>
              <a:t>forests </a:t>
            </a:r>
            <a:r>
              <a:rPr lang="en-US" dirty="0"/>
              <a:t>are classified as </a:t>
            </a:r>
            <a:r>
              <a:rPr lang="en-US" b="1" dirty="0">
                <a:solidFill>
                  <a:srgbClr val="00B0F0"/>
                </a:solidFill>
              </a:rPr>
              <a:t>lowland forests </a:t>
            </a:r>
            <a:r>
              <a:rPr lang="en-US" dirty="0"/>
              <a:t>and are found in some places such as the banks of </a:t>
            </a:r>
            <a:r>
              <a:rPr lang="en-US" b="1" i="1" dirty="0">
                <a:solidFill>
                  <a:schemeClr val="accent6">
                    <a:lumMod val="75000"/>
                  </a:schemeClr>
                </a:solidFill>
              </a:rPr>
              <a:t>Awash, </a:t>
            </a:r>
            <a:r>
              <a:rPr lang="en-US" b="1" i="1" dirty="0" err="1">
                <a:solidFill>
                  <a:schemeClr val="accent6">
                    <a:lumMod val="75000"/>
                  </a:schemeClr>
                </a:solidFill>
              </a:rPr>
              <a:t>Wabishebelle</a:t>
            </a:r>
            <a:r>
              <a:rPr lang="en-US" b="1" i="1" dirty="0">
                <a:solidFill>
                  <a:schemeClr val="accent6">
                    <a:lumMod val="75000"/>
                  </a:schemeClr>
                </a:solidFill>
              </a:rPr>
              <a:t>, </a:t>
            </a:r>
            <a:r>
              <a:rPr lang="en-US" b="1" i="1" dirty="0" err="1">
                <a:solidFill>
                  <a:schemeClr val="accent6">
                    <a:lumMod val="75000"/>
                  </a:schemeClr>
                </a:solidFill>
              </a:rPr>
              <a:t>Ghenale</a:t>
            </a:r>
            <a:r>
              <a:rPr lang="en-US" b="1" i="1" dirty="0">
                <a:solidFill>
                  <a:schemeClr val="accent6">
                    <a:lumMod val="75000"/>
                  </a:schemeClr>
                </a:solidFill>
              </a:rPr>
              <a:t> etc</a:t>
            </a:r>
            <a:r>
              <a:rPr lang="en-US" b="1" i="1" dirty="0" smtClean="0">
                <a:solidFill>
                  <a:schemeClr val="accent6">
                    <a:lumMod val="75000"/>
                  </a:schemeClr>
                </a:solidFill>
              </a:rPr>
              <a:t>.</a:t>
            </a:r>
          </a:p>
          <a:p>
            <a:pPr lvl="1" algn="just">
              <a:buBlip>
                <a:blip r:embed="rId2"/>
              </a:buBlip>
            </a:pPr>
            <a:r>
              <a:rPr lang="en-US" dirty="0" smtClean="0"/>
              <a:t> </a:t>
            </a:r>
            <a:r>
              <a:rPr lang="en-US" dirty="0"/>
              <a:t>Dominant species include </a:t>
            </a:r>
            <a:r>
              <a:rPr lang="en-US" b="1" i="1" dirty="0" err="1">
                <a:solidFill>
                  <a:schemeClr val="accent6">
                    <a:lumMod val="75000"/>
                  </a:schemeClr>
                </a:solidFill>
              </a:rPr>
              <a:t>Ficus</a:t>
            </a:r>
            <a:r>
              <a:rPr lang="en-US" b="1" i="1" dirty="0">
                <a:solidFill>
                  <a:schemeClr val="accent6">
                    <a:lumMod val="75000"/>
                  </a:schemeClr>
                </a:solidFill>
              </a:rPr>
              <a:t> </a:t>
            </a:r>
            <a:r>
              <a:rPr lang="en-US" b="1" i="1" dirty="0" err="1">
                <a:solidFill>
                  <a:schemeClr val="accent6">
                    <a:lumMod val="75000"/>
                  </a:schemeClr>
                </a:solidFill>
              </a:rPr>
              <a:t>sur</a:t>
            </a:r>
            <a:r>
              <a:rPr lang="en-US" b="1" i="1" dirty="0">
                <a:solidFill>
                  <a:schemeClr val="accent6">
                    <a:lumMod val="75000"/>
                  </a:schemeClr>
                </a:solidFill>
              </a:rPr>
              <a:t> (</a:t>
            </a:r>
            <a:r>
              <a:rPr lang="en-US" b="1" i="1" dirty="0" err="1">
                <a:solidFill>
                  <a:schemeClr val="accent6">
                    <a:lumMod val="75000"/>
                  </a:schemeClr>
                </a:solidFill>
              </a:rPr>
              <a:t>sholla</a:t>
            </a:r>
            <a:r>
              <a:rPr lang="en-US" dirty="0"/>
              <a:t>) and different </a:t>
            </a:r>
            <a:r>
              <a:rPr lang="en-US" dirty="0" smtClean="0"/>
              <a:t>kinds </a:t>
            </a:r>
            <a:r>
              <a:rPr lang="en-US" dirty="0"/>
              <a:t>of </a:t>
            </a:r>
            <a:r>
              <a:rPr lang="en-US" b="1" i="1" dirty="0">
                <a:solidFill>
                  <a:schemeClr val="accent6">
                    <a:lumMod val="75000"/>
                  </a:schemeClr>
                </a:solidFill>
              </a:rPr>
              <a:t>acacia trees</a:t>
            </a:r>
            <a:r>
              <a:rPr lang="en-US" dirty="0" smtClean="0"/>
              <a:t>.</a:t>
            </a:r>
          </a:p>
          <a:p>
            <a:pPr marL="0" indent="0" algn="just">
              <a:buNone/>
            </a:pPr>
            <a:r>
              <a:rPr lang="en-US" dirty="0" smtClean="0"/>
              <a:t>3. Woodland </a:t>
            </a:r>
            <a:r>
              <a:rPr lang="en-US" dirty="0"/>
              <a:t>Savannah Region</a:t>
            </a:r>
          </a:p>
          <a:p>
            <a:pPr lvl="1" algn="just">
              <a:buBlip>
                <a:blip r:embed="rId2"/>
              </a:buBlip>
            </a:pPr>
            <a:r>
              <a:rPr lang="en-US" dirty="0"/>
              <a:t>Like the forests, the woodland savannahs are also found in areas of wide altitudinal ranges (250 to 2,300 m</a:t>
            </a:r>
            <a:r>
              <a:rPr lang="en-US" dirty="0" smtClean="0"/>
              <a:t>).</a:t>
            </a:r>
          </a:p>
          <a:p>
            <a:pPr lvl="1" algn="just">
              <a:buBlip>
                <a:blip r:embed="rId2"/>
              </a:buBlip>
            </a:pPr>
            <a:r>
              <a:rPr lang="en-US" dirty="0" smtClean="0"/>
              <a:t> </a:t>
            </a:r>
            <a:r>
              <a:rPr lang="en-US" dirty="0"/>
              <a:t>Although the mean annual rainfall ranges between 200 and 1,400 mm, </a:t>
            </a:r>
            <a:r>
              <a:rPr lang="en-US" dirty="0" smtClean="0"/>
              <a:t>the </a:t>
            </a:r>
            <a:r>
              <a:rPr lang="en-US" dirty="0"/>
              <a:t>large part of this region is found at a lower elevation and in a drier environment. </a:t>
            </a:r>
          </a:p>
          <a:p>
            <a:pPr>
              <a:buBlip>
                <a:blip r:embed="rId2"/>
              </a:buBlip>
            </a:pPr>
            <a:endParaRPr lang="en-US" dirty="0"/>
          </a:p>
        </p:txBody>
      </p:sp>
    </p:spTree>
    <p:extLst>
      <p:ext uri="{BB962C8B-B14F-4D97-AF65-F5344CB8AC3E}">
        <p14:creationId xmlns:p14="http://schemas.microsoft.com/office/powerpoint/2010/main" val="865209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76200"/>
            <a:ext cx="8839200" cy="6705600"/>
          </a:xfrm>
        </p:spPr>
        <p:txBody>
          <a:bodyPr>
            <a:normAutofit fontScale="92500"/>
          </a:bodyPr>
          <a:lstStyle/>
          <a:p>
            <a:pPr lvl="1" algn="just">
              <a:buBlip>
                <a:blip r:embed="rId2"/>
              </a:buBlip>
            </a:pPr>
            <a:r>
              <a:rPr lang="en-US" dirty="0"/>
              <a:t>The plants in the </a:t>
            </a:r>
            <a:r>
              <a:rPr lang="en-US" b="1" dirty="0"/>
              <a:t>woodland savannah </a:t>
            </a:r>
            <a:r>
              <a:rPr lang="en-US" dirty="0"/>
              <a:t>are known for their </a:t>
            </a:r>
            <a:r>
              <a:rPr lang="en-US" b="1" dirty="0">
                <a:solidFill>
                  <a:schemeClr val="accent6">
                    <a:lumMod val="75000"/>
                  </a:schemeClr>
                </a:solidFill>
              </a:rPr>
              <a:t>xeromorphic</a:t>
            </a:r>
            <a:r>
              <a:rPr lang="en-US" dirty="0"/>
              <a:t> characteristics like </a:t>
            </a:r>
            <a:r>
              <a:rPr lang="en-US" b="1" i="1" dirty="0">
                <a:solidFill>
                  <a:srgbClr val="0070C0"/>
                </a:solidFill>
              </a:rPr>
              <a:t>shading of leaves during the dry season. </a:t>
            </a:r>
            <a:endParaRPr lang="en-US" b="1" i="1" dirty="0" smtClean="0">
              <a:solidFill>
                <a:srgbClr val="0070C0"/>
              </a:solidFill>
            </a:endParaRPr>
          </a:p>
          <a:p>
            <a:pPr lvl="1" algn="just">
              <a:buBlip>
                <a:blip r:embed="rId2"/>
              </a:buBlip>
            </a:pPr>
            <a:r>
              <a:rPr lang="en-US" b="1" i="1" dirty="0" smtClean="0">
                <a:latin typeface="Times New Roman" pitchFamily="18" charset="0"/>
                <a:cs typeface="Times New Roman" pitchFamily="18" charset="0"/>
              </a:rPr>
              <a:t>Vegetation </a:t>
            </a:r>
            <a:r>
              <a:rPr lang="en-US" b="1" i="1" dirty="0">
                <a:latin typeface="Times New Roman" pitchFamily="18" charset="0"/>
                <a:cs typeface="Times New Roman" pitchFamily="18" charset="0"/>
              </a:rPr>
              <a:t>types with intermediate characteristics between savannahs and woodlands are </a:t>
            </a:r>
            <a:r>
              <a:rPr lang="en-US" b="1" i="1" dirty="0" err="1">
                <a:solidFill>
                  <a:schemeClr val="accent6">
                    <a:lumMod val="75000"/>
                  </a:schemeClr>
                </a:solidFill>
                <a:latin typeface="Times New Roman" pitchFamily="18" charset="0"/>
                <a:cs typeface="Times New Roman" pitchFamily="18" charset="0"/>
              </a:rPr>
              <a:t>shrublands</a:t>
            </a:r>
            <a:r>
              <a:rPr lang="en-US" b="1" i="1" dirty="0">
                <a:solidFill>
                  <a:schemeClr val="accent6">
                    <a:lumMod val="75000"/>
                  </a:schemeClr>
                </a:solidFill>
                <a:latin typeface="Times New Roman" pitchFamily="18" charset="0"/>
                <a:cs typeface="Times New Roman" pitchFamily="18" charset="0"/>
              </a:rPr>
              <a:t> and </a:t>
            </a:r>
            <a:r>
              <a:rPr lang="en-US" b="1" i="1" dirty="0" err="1">
                <a:solidFill>
                  <a:schemeClr val="accent6">
                    <a:lumMod val="75000"/>
                  </a:schemeClr>
                </a:solidFill>
                <a:latin typeface="Times New Roman" pitchFamily="18" charset="0"/>
                <a:cs typeface="Times New Roman" pitchFamily="18" charset="0"/>
              </a:rPr>
              <a:t>bushlands</a:t>
            </a:r>
            <a:r>
              <a:rPr lang="en-US" b="1" i="1" dirty="0">
                <a:latin typeface="Times New Roman" pitchFamily="18" charset="0"/>
                <a:cs typeface="Times New Roman" pitchFamily="18" charset="0"/>
              </a:rPr>
              <a:t>. </a:t>
            </a:r>
            <a:endParaRPr lang="en-US" b="1" i="1" dirty="0" smtClean="0">
              <a:latin typeface="Times New Roman" pitchFamily="18" charset="0"/>
              <a:cs typeface="Times New Roman" pitchFamily="18" charset="0"/>
            </a:endParaRPr>
          </a:p>
          <a:p>
            <a:pPr lvl="1" algn="just">
              <a:buBlip>
                <a:blip r:embed="rId2"/>
              </a:buBlip>
            </a:pPr>
            <a:r>
              <a:rPr lang="en-US" dirty="0" smtClean="0"/>
              <a:t>Woodland </a:t>
            </a:r>
            <a:r>
              <a:rPr lang="en-US" dirty="0"/>
              <a:t>savannah region can be broadly classified into three divisions: </a:t>
            </a:r>
            <a:endParaRPr lang="en-US" dirty="0" smtClean="0"/>
          </a:p>
          <a:p>
            <a:pPr lvl="2" algn="just">
              <a:buFont typeface="Wingdings" pitchFamily="2" charset="2"/>
              <a:buChar char="ü"/>
            </a:pPr>
            <a:r>
              <a:rPr lang="en-US" dirty="0" smtClean="0"/>
              <a:t>Juniper </a:t>
            </a:r>
            <a:r>
              <a:rPr lang="en-US" dirty="0" err="1"/>
              <a:t>procera</a:t>
            </a:r>
            <a:r>
              <a:rPr lang="en-US" dirty="0"/>
              <a:t> (</a:t>
            </a:r>
            <a:r>
              <a:rPr lang="en-US" dirty="0" err="1"/>
              <a:t>tid</a:t>
            </a:r>
            <a:r>
              <a:rPr lang="en-US" dirty="0"/>
              <a:t>) is dominant species for both the Junipers Forests and Junipers Woodlands.  The difference is in height: 3 - 45 meters tall in the forests and 10 -15 meters in the </a:t>
            </a:r>
            <a:r>
              <a:rPr lang="en-US" dirty="0" smtClean="0"/>
              <a:t>woodlands.</a:t>
            </a:r>
          </a:p>
          <a:p>
            <a:pPr lvl="2" algn="just">
              <a:buFont typeface="Wingdings" pitchFamily="2" charset="2"/>
              <a:buChar char="ü"/>
            </a:pPr>
            <a:r>
              <a:rPr lang="en-US" b="1" dirty="0" smtClean="0"/>
              <a:t>Acacia </a:t>
            </a:r>
            <a:r>
              <a:rPr lang="en-US" b="1" dirty="0"/>
              <a:t>woodlands </a:t>
            </a:r>
            <a:r>
              <a:rPr lang="en-US" dirty="0"/>
              <a:t>are dominated by both </a:t>
            </a:r>
            <a:r>
              <a:rPr lang="en-US" b="1" dirty="0">
                <a:solidFill>
                  <a:schemeClr val="accent6">
                    <a:lumMod val="75000"/>
                  </a:schemeClr>
                </a:solidFill>
              </a:rPr>
              <a:t>trees and shrubs</a:t>
            </a:r>
            <a:r>
              <a:rPr lang="en-US" dirty="0"/>
              <a:t>, which belong to the same genus 'Acacia'.  E.g. Acacia </a:t>
            </a:r>
            <a:r>
              <a:rPr lang="en-US" dirty="0" err="1"/>
              <a:t>etbaica</a:t>
            </a:r>
            <a:r>
              <a:rPr lang="en-US" dirty="0"/>
              <a:t>(</a:t>
            </a:r>
            <a:r>
              <a:rPr lang="en-US" dirty="0" err="1"/>
              <a:t>grar</a:t>
            </a:r>
            <a:r>
              <a:rPr lang="en-US" dirty="0"/>
              <a:t>),Acacia </a:t>
            </a:r>
            <a:r>
              <a:rPr lang="en-US" dirty="0" err="1"/>
              <a:t>mellifera</a:t>
            </a:r>
            <a:r>
              <a:rPr lang="en-US" dirty="0"/>
              <a:t> (</a:t>
            </a:r>
            <a:r>
              <a:rPr lang="en-US" dirty="0" err="1"/>
              <a:t>Konter</a:t>
            </a:r>
            <a:r>
              <a:rPr lang="en-US" dirty="0" smtClean="0"/>
              <a:t>).</a:t>
            </a:r>
          </a:p>
          <a:p>
            <a:pPr lvl="2" algn="just">
              <a:buFont typeface="Wingdings" pitchFamily="2" charset="2"/>
              <a:buChar char="ü"/>
            </a:pPr>
            <a:r>
              <a:rPr lang="en-US" b="1" dirty="0" smtClean="0"/>
              <a:t>Mixed </a:t>
            </a:r>
            <a:r>
              <a:rPr lang="en-US" b="1" dirty="0"/>
              <a:t>deciduous woodlands</a:t>
            </a:r>
            <a:r>
              <a:rPr lang="en-US" dirty="0"/>
              <a:t>: As the name implies, most of the trees in mixed deciduous woodlands shed their leaves during the dry season</a:t>
            </a:r>
            <a:r>
              <a:rPr lang="en-US" dirty="0" smtClean="0"/>
              <a:t>.</a:t>
            </a:r>
            <a:endParaRPr lang="en-US" dirty="0"/>
          </a:p>
        </p:txBody>
      </p:sp>
    </p:spTree>
    <p:extLst>
      <p:ext uri="{BB962C8B-B14F-4D97-AF65-F5344CB8AC3E}">
        <p14:creationId xmlns:p14="http://schemas.microsoft.com/office/powerpoint/2010/main" val="2067705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304800"/>
            <a:ext cx="8763000" cy="6400800"/>
          </a:xfrm>
        </p:spPr>
        <p:txBody>
          <a:bodyPr>
            <a:normAutofit fontScale="85000" lnSpcReduction="10000"/>
          </a:bodyPr>
          <a:lstStyle/>
          <a:p>
            <a:pPr marL="0" indent="0">
              <a:buNone/>
            </a:pPr>
            <a:r>
              <a:rPr lang="en-US" dirty="0"/>
              <a:t>Table 6.1: Woodland Savanna Region</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4. Steppe </a:t>
            </a:r>
            <a:r>
              <a:rPr lang="en-US" dirty="0"/>
              <a:t>and Semi Desert Regions</a:t>
            </a:r>
          </a:p>
          <a:p>
            <a:pPr lvl="1" algn="just">
              <a:buBlip>
                <a:blip r:embed="rId2"/>
              </a:buBlip>
            </a:pPr>
            <a:r>
              <a:rPr lang="en-US" dirty="0">
                <a:latin typeface="Times New Roman" pitchFamily="18" charset="0"/>
                <a:cs typeface="Times New Roman" pitchFamily="18" charset="0"/>
              </a:rPr>
              <a:t>These are regions in the </a:t>
            </a:r>
            <a:r>
              <a:rPr lang="en-US" b="1" i="1" dirty="0">
                <a:solidFill>
                  <a:schemeClr val="accent6">
                    <a:lumMod val="75000"/>
                  </a:schemeClr>
                </a:solidFill>
                <a:latin typeface="Times New Roman" pitchFamily="18" charset="0"/>
                <a:cs typeface="Times New Roman" pitchFamily="18" charset="0"/>
              </a:rPr>
              <a:t>arid and semiarid </a:t>
            </a:r>
            <a:r>
              <a:rPr lang="en-US" dirty="0">
                <a:latin typeface="Times New Roman" pitchFamily="18" charset="0"/>
                <a:cs typeface="Times New Roman" pitchFamily="18" charset="0"/>
              </a:rPr>
              <a:t>parts of the country where the </a:t>
            </a:r>
            <a:r>
              <a:rPr lang="en-US" b="1" dirty="0">
                <a:solidFill>
                  <a:schemeClr val="accent6">
                    <a:lumMod val="75000"/>
                  </a:schemeClr>
                </a:solidFill>
                <a:latin typeface="Times New Roman" pitchFamily="18" charset="0"/>
                <a:cs typeface="Times New Roman" pitchFamily="18" charset="0"/>
              </a:rPr>
              <a:t>temperature is very high and </a:t>
            </a:r>
            <a:r>
              <a:rPr lang="en-US" b="1" dirty="0">
                <a:solidFill>
                  <a:srgbClr val="0070C0"/>
                </a:solidFill>
                <a:latin typeface="Times New Roman" pitchFamily="18" charset="0"/>
                <a:cs typeface="Times New Roman" pitchFamily="18" charset="0"/>
              </a:rPr>
              <a:t>the rainfall very low</a:t>
            </a:r>
            <a:r>
              <a:rPr lang="en-US" b="1" dirty="0">
                <a:solidFill>
                  <a:schemeClr val="accent6">
                    <a:lumMod val="75000"/>
                  </a:schemeClr>
                </a:solidFill>
                <a:latin typeface="Times New Roman" pitchFamily="18" charset="0"/>
                <a:cs typeface="Times New Roman" pitchFamily="18" charset="0"/>
              </a:rPr>
              <a:t>. </a:t>
            </a:r>
            <a:endParaRPr lang="en-US" b="1" dirty="0" smtClean="0">
              <a:solidFill>
                <a:schemeClr val="accent6">
                  <a:lumMod val="75000"/>
                </a:schemeClr>
              </a:solidFill>
              <a:latin typeface="Times New Roman" pitchFamily="18" charset="0"/>
              <a:cs typeface="Times New Roman" pitchFamily="18" charset="0"/>
            </a:endParaRPr>
          </a:p>
          <a:p>
            <a:pPr lvl="1" algn="just">
              <a:buBlip>
                <a:blip r:embed="rId2"/>
              </a:buBlip>
            </a:pPr>
            <a:r>
              <a:rPr lang="en-US" b="1" i="1" dirty="0" smtClean="0">
                <a:latin typeface="Times New Roman" pitchFamily="18" charset="0"/>
                <a:cs typeface="Times New Roman" pitchFamily="18" charset="0"/>
              </a:rPr>
              <a:t>Both </a:t>
            </a:r>
            <a:r>
              <a:rPr lang="en-US" b="1" i="1" dirty="0">
                <a:latin typeface="Times New Roman" pitchFamily="18" charset="0"/>
                <a:cs typeface="Times New Roman" pitchFamily="18" charset="0"/>
              </a:rPr>
              <a:t>are found at low elevations, the steppe at elevations of 100 to 1,400 m above sea level and the semi-deserts at 130 meters below sea level to 600 meters above sea level.</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2000"/>
            <a:ext cx="85344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8772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534400" cy="6324600"/>
          </a:xfrm>
        </p:spPr>
        <p:txBody>
          <a:bodyPr>
            <a:normAutofit fontScale="92500" lnSpcReduction="10000"/>
          </a:bodyPr>
          <a:lstStyle/>
          <a:p>
            <a:pPr lvl="1" algn="just">
              <a:buBlip>
                <a:blip r:embed="rId2"/>
              </a:buBlip>
            </a:pPr>
            <a:r>
              <a:rPr lang="en-US" dirty="0"/>
              <a:t>The steppe gets a mean annual rainfall of 100 to 550 mm as compared to 50 to 300 mm for the semi desert areas. </a:t>
            </a:r>
            <a:endParaRPr lang="en-US" dirty="0" smtClean="0"/>
          </a:p>
          <a:p>
            <a:pPr lvl="1" algn="just">
              <a:buBlip>
                <a:blip r:embed="rId2"/>
              </a:buBlip>
            </a:pPr>
            <a:r>
              <a:rPr lang="en-US" dirty="0" smtClean="0"/>
              <a:t>Growing </a:t>
            </a:r>
            <a:r>
              <a:rPr lang="en-US" dirty="0"/>
              <a:t>period lasts up to 2 months for the steppe and a maximum of one month for the semi-deserts. </a:t>
            </a:r>
            <a:endParaRPr lang="en-US" dirty="0" smtClean="0"/>
          </a:p>
          <a:p>
            <a:pPr lvl="1" algn="just">
              <a:buBlip>
                <a:blip r:embed="rId2"/>
              </a:buBlip>
            </a:pPr>
            <a:r>
              <a:rPr lang="en-US" dirty="0" smtClean="0"/>
              <a:t>Even </a:t>
            </a:r>
            <a:r>
              <a:rPr lang="en-US" dirty="0"/>
              <a:t>though there is a variation in the degree of alkalinity and salinity; soils in both regions are generally alkaline and </a:t>
            </a:r>
            <a:r>
              <a:rPr lang="en-US" dirty="0" smtClean="0"/>
              <a:t>saline.</a:t>
            </a:r>
          </a:p>
          <a:p>
            <a:pPr lvl="1" algn="just">
              <a:buBlip>
                <a:blip r:embed="rId2"/>
              </a:buBlip>
            </a:pPr>
            <a:r>
              <a:rPr lang="en-US" dirty="0" smtClean="0"/>
              <a:t>In </a:t>
            </a:r>
            <a:r>
              <a:rPr lang="en-US" dirty="0"/>
              <a:t>these regions </a:t>
            </a:r>
            <a:r>
              <a:rPr lang="en-US" dirty="0" err="1"/>
              <a:t>xerophytic</a:t>
            </a:r>
            <a:r>
              <a:rPr lang="en-US" dirty="0"/>
              <a:t> (i.e. drought-resisting plants) are the dominant </a:t>
            </a:r>
            <a:r>
              <a:rPr lang="en-US" dirty="0" err="1"/>
              <a:t>vegetations</a:t>
            </a:r>
            <a:r>
              <a:rPr lang="en-US" dirty="0"/>
              <a:t>.  </a:t>
            </a:r>
            <a:endParaRPr lang="en-US" dirty="0" smtClean="0"/>
          </a:p>
          <a:p>
            <a:pPr lvl="1" algn="just">
              <a:buBlip>
                <a:blip r:embed="rId2"/>
              </a:buBlip>
            </a:pPr>
            <a:r>
              <a:rPr lang="en-US" dirty="0" err="1" smtClean="0"/>
              <a:t>Xerophytic</a:t>
            </a:r>
            <a:r>
              <a:rPr lang="en-US" dirty="0" smtClean="0"/>
              <a:t> </a:t>
            </a:r>
            <a:r>
              <a:rPr lang="en-US" dirty="0"/>
              <a:t>plants such as short shrubs, scattered tufts of grass species and a variety of acacias are some of the examples. </a:t>
            </a:r>
            <a:endParaRPr lang="en-US" dirty="0" smtClean="0"/>
          </a:p>
          <a:p>
            <a:pPr lvl="1" algn="just">
              <a:buBlip>
                <a:blip r:embed="rId2"/>
              </a:buBlip>
            </a:pPr>
            <a:r>
              <a:rPr lang="en-US" dirty="0" smtClean="0"/>
              <a:t>Where </a:t>
            </a:r>
            <a:r>
              <a:rPr lang="en-US" dirty="0"/>
              <a:t>there are moist soils, rich vegetation of acacia and palm trees may be observed. Trees are normally restricted to fringes along watercourses.</a:t>
            </a:r>
          </a:p>
          <a:p>
            <a:pPr marL="0" indent="0">
              <a:buNone/>
            </a:pPr>
            <a:endParaRPr lang="en-US" dirty="0"/>
          </a:p>
        </p:txBody>
      </p:sp>
    </p:spTree>
    <p:extLst>
      <p:ext uri="{BB962C8B-B14F-4D97-AF65-F5344CB8AC3E}">
        <p14:creationId xmlns:p14="http://schemas.microsoft.com/office/powerpoint/2010/main" val="17519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76200"/>
            <a:ext cx="8839200" cy="6629400"/>
          </a:xfrm>
        </p:spPr>
        <p:txBody>
          <a:bodyPr>
            <a:normAutofit fontScale="92500" lnSpcReduction="10000"/>
          </a:bodyPr>
          <a:lstStyle/>
          <a:p>
            <a:pPr marL="0" indent="0">
              <a:buNone/>
            </a:pPr>
            <a:r>
              <a:rPr lang="en-US" b="1" dirty="0" smtClean="0"/>
              <a:t>Natural vegetation Degradation</a:t>
            </a:r>
          </a:p>
          <a:p>
            <a:pPr algn="just">
              <a:buBlip>
                <a:blip r:embed="rId2"/>
              </a:buBlip>
            </a:pPr>
            <a:r>
              <a:rPr lang="en-US" dirty="0"/>
              <a:t>A century ago, forests covered about 40 percent of the total land area. </a:t>
            </a:r>
            <a:endParaRPr lang="en-US" dirty="0" smtClean="0"/>
          </a:p>
          <a:p>
            <a:pPr algn="just">
              <a:buBlip>
                <a:blip r:embed="rId2"/>
              </a:buBlip>
            </a:pPr>
            <a:r>
              <a:rPr lang="en-US" dirty="0" smtClean="0"/>
              <a:t>For </a:t>
            </a:r>
            <a:r>
              <a:rPr lang="en-US" dirty="0"/>
              <a:t>the last few decades, forests have been cleared for different reasons. </a:t>
            </a:r>
            <a:endParaRPr lang="en-US" dirty="0" smtClean="0"/>
          </a:p>
          <a:p>
            <a:pPr algn="just">
              <a:buBlip>
                <a:blip r:embed="rId2"/>
              </a:buBlip>
            </a:pPr>
            <a:r>
              <a:rPr lang="en-US" dirty="0" smtClean="0"/>
              <a:t>Major </a:t>
            </a:r>
            <a:r>
              <a:rPr lang="en-US" dirty="0"/>
              <a:t>causes for the gradual disappearance of the natural vegetation in Ethiopia are</a:t>
            </a:r>
            <a:r>
              <a:rPr lang="en-US" dirty="0" smtClean="0"/>
              <a:t>:</a:t>
            </a:r>
          </a:p>
          <a:p>
            <a:pPr lvl="1" algn="just">
              <a:buFont typeface="Wingdings" pitchFamily="2" charset="2"/>
              <a:buChar char="ü"/>
            </a:pPr>
            <a:r>
              <a:rPr lang="en-US" dirty="0" smtClean="0"/>
              <a:t>Clearing </a:t>
            </a:r>
            <a:r>
              <a:rPr lang="en-US" dirty="0"/>
              <a:t>of forests for </a:t>
            </a:r>
            <a:r>
              <a:rPr lang="en-US" dirty="0" smtClean="0"/>
              <a:t>cultivation</a:t>
            </a:r>
          </a:p>
          <a:p>
            <a:pPr lvl="1" algn="just">
              <a:buFont typeface="Wingdings" pitchFamily="2" charset="2"/>
              <a:buChar char="ü"/>
            </a:pPr>
            <a:r>
              <a:rPr lang="en-US" dirty="0" smtClean="0"/>
              <a:t>Timber </a:t>
            </a:r>
            <a:r>
              <a:rPr lang="en-US" dirty="0"/>
              <a:t>exploitation </a:t>
            </a:r>
            <a:r>
              <a:rPr lang="en-US" dirty="0" smtClean="0"/>
              <a:t>practices</a:t>
            </a:r>
          </a:p>
          <a:p>
            <a:pPr lvl="1" algn="just">
              <a:buFont typeface="Wingdings" pitchFamily="2" charset="2"/>
              <a:buChar char="ü"/>
            </a:pPr>
            <a:r>
              <a:rPr lang="en-US" dirty="0" smtClean="0"/>
              <a:t>Charcoal </a:t>
            </a:r>
            <a:r>
              <a:rPr lang="en-US" dirty="0"/>
              <a:t>burning  and cutting for </a:t>
            </a:r>
            <a:r>
              <a:rPr lang="en-US" dirty="0" smtClean="0"/>
              <a:t>fuel</a:t>
            </a:r>
          </a:p>
          <a:p>
            <a:pPr lvl="1" algn="just">
              <a:buFont typeface="Wingdings" pitchFamily="2" charset="2"/>
              <a:buChar char="ü"/>
            </a:pPr>
            <a:r>
              <a:rPr lang="en-US" dirty="0" smtClean="0"/>
              <a:t>Extensions </a:t>
            </a:r>
            <a:r>
              <a:rPr lang="en-US" dirty="0"/>
              <a:t>of coffee and tea production </a:t>
            </a:r>
            <a:r>
              <a:rPr lang="en-US" dirty="0" smtClean="0"/>
              <a:t>areas</a:t>
            </a:r>
          </a:p>
          <a:p>
            <a:pPr lvl="1" algn="just">
              <a:buFont typeface="Wingdings" pitchFamily="2" charset="2"/>
              <a:buChar char="ü"/>
            </a:pPr>
            <a:r>
              <a:rPr lang="en-US" dirty="0" smtClean="0"/>
              <a:t>Overgrazing </a:t>
            </a:r>
          </a:p>
          <a:p>
            <a:pPr lvl="1" algn="just">
              <a:buFont typeface="Wingdings" pitchFamily="2" charset="2"/>
              <a:buChar char="ü"/>
            </a:pPr>
            <a:r>
              <a:rPr lang="en-US" dirty="0" smtClean="0"/>
              <a:t>Expansion </a:t>
            </a:r>
            <a:r>
              <a:rPr lang="en-US" dirty="0"/>
              <a:t>of settlements both rural and urban, and </a:t>
            </a:r>
            <a:endParaRPr lang="en-US" dirty="0" smtClean="0"/>
          </a:p>
          <a:p>
            <a:pPr lvl="1" algn="just">
              <a:buFont typeface="Wingdings" pitchFamily="2" charset="2"/>
              <a:buChar char="ü"/>
            </a:pPr>
            <a:r>
              <a:rPr lang="en-US" dirty="0" smtClean="0"/>
              <a:t>clearing </a:t>
            </a:r>
            <a:r>
              <a:rPr lang="en-US" dirty="0"/>
              <a:t>for construction.</a:t>
            </a:r>
          </a:p>
          <a:p>
            <a:pPr>
              <a:buBlip>
                <a:blip r:embed="rId2"/>
              </a:buBlip>
            </a:pPr>
            <a:endParaRPr lang="en-US" dirty="0"/>
          </a:p>
        </p:txBody>
      </p:sp>
    </p:spTree>
    <p:extLst>
      <p:ext uri="{BB962C8B-B14F-4D97-AF65-F5344CB8AC3E}">
        <p14:creationId xmlns:p14="http://schemas.microsoft.com/office/powerpoint/2010/main" val="2152202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228600"/>
            <a:ext cx="8839200" cy="6477000"/>
          </a:xfrm>
        </p:spPr>
        <p:txBody>
          <a:bodyPr>
            <a:normAutofit fontScale="85000" lnSpcReduction="20000"/>
          </a:bodyPr>
          <a:lstStyle/>
          <a:p>
            <a:pPr marL="0" indent="0">
              <a:buNone/>
            </a:pPr>
            <a:r>
              <a:rPr lang="en-US" b="1" dirty="0" smtClean="0"/>
              <a:t>6.2.3. </a:t>
            </a:r>
            <a:r>
              <a:rPr lang="en-US" b="1" dirty="0"/>
              <a:t>Natural Vegetation </a:t>
            </a:r>
            <a:r>
              <a:rPr lang="en-US" b="1" dirty="0" smtClean="0"/>
              <a:t>Conservation</a:t>
            </a:r>
          </a:p>
          <a:p>
            <a:pPr algn="just">
              <a:buBlip>
                <a:blip r:embed="rId2"/>
              </a:buBlip>
            </a:pPr>
            <a:r>
              <a:rPr lang="en-US" i="1" dirty="0">
                <a:latin typeface="Times New Roman" pitchFamily="18" charset="0"/>
                <a:cs typeface="Times New Roman" pitchFamily="18" charset="0"/>
              </a:rPr>
              <a:t>Conservation of biodiversity is protection and management of biodiversity so as to maintain at least its current status and derive sustainable benefits for the present and future generation. </a:t>
            </a:r>
            <a:endParaRPr lang="en-US" i="1" dirty="0" smtClean="0">
              <a:latin typeface="Times New Roman" pitchFamily="18" charset="0"/>
              <a:cs typeface="Times New Roman" pitchFamily="18" charset="0"/>
            </a:endParaRPr>
          </a:p>
          <a:p>
            <a:pPr algn="just">
              <a:buBlip>
                <a:blip r:embed="rId2"/>
              </a:buBlip>
            </a:pPr>
            <a:r>
              <a:rPr lang="en-US" dirty="0" smtClean="0"/>
              <a:t>There </a:t>
            </a:r>
            <a:r>
              <a:rPr lang="en-US" dirty="0"/>
              <a:t>are three main approaches of biodiversity conservation:</a:t>
            </a:r>
          </a:p>
          <a:p>
            <a:pPr lvl="1" algn="just">
              <a:buFont typeface="Wingdings" pitchFamily="2" charset="2"/>
              <a:buChar char="ü"/>
            </a:pPr>
            <a:r>
              <a:rPr lang="en-US" b="1" dirty="0" smtClean="0"/>
              <a:t>Protection</a:t>
            </a:r>
            <a:r>
              <a:rPr lang="en-US" dirty="0"/>
              <a:t>: through designation and management of some form of protected area. </a:t>
            </a:r>
            <a:r>
              <a:rPr lang="en-US" b="1" i="1" dirty="0"/>
              <a:t>Protected areas include </a:t>
            </a:r>
            <a:r>
              <a:rPr lang="en-US" b="1" i="1" dirty="0">
                <a:solidFill>
                  <a:schemeClr val="accent6">
                    <a:lumMod val="75000"/>
                  </a:schemeClr>
                </a:solidFill>
              </a:rPr>
              <a:t>sanctuaries, national parks, and community conservation </a:t>
            </a:r>
            <a:r>
              <a:rPr lang="en-US" b="1" i="1" dirty="0" smtClean="0">
                <a:solidFill>
                  <a:schemeClr val="accent6">
                    <a:lumMod val="75000"/>
                  </a:schemeClr>
                </a:solidFill>
              </a:rPr>
              <a:t>areas.</a:t>
            </a:r>
          </a:p>
          <a:p>
            <a:pPr lvl="1" algn="just">
              <a:buFont typeface="Wingdings" pitchFamily="2" charset="2"/>
              <a:buChar char="ü"/>
            </a:pPr>
            <a:r>
              <a:rPr lang="en-US" b="1" dirty="0" smtClean="0"/>
              <a:t>Sustainable </a:t>
            </a:r>
            <a:r>
              <a:rPr lang="en-US" b="1" dirty="0"/>
              <a:t>forest management</a:t>
            </a:r>
            <a:r>
              <a:rPr lang="en-US" dirty="0"/>
              <a:t>: involving sustainable harvesting of forest products to provide a source of financial </a:t>
            </a:r>
            <a:r>
              <a:rPr lang="en-US" dirty="0" smtClean="0"/>
              <a:t>income</a:t>
            </a:r>
          </a:p>
          <a:p>
            <a:pPr lvl="1" algn="just">
              <a:buFont typeface="Wingdings" pitchFamily="2" charset="2"/>
              <a:buChar char="ü"/>
            </a:pPr>
            <a:r>
              <a:rPr lang="en-US" b="1" dirty="0" smtClean="0"/>
              <a:t>Restoration </a:t>
            </a:r>
            <a:r>
              <a:rPr lang="en-US" b="1" dirty="0"/>
              <a:t>or rehabilitation</a:t>
            </a:r>
            <a:r>
              <a:rPr lang="en-US" dirty="0"/>
              <a:t>: is the process of assisting the recovery of a forest ecosystem that has been degraded, damaged, or destroyed. This may involve the re-establishment of the characteristics of a forest ecosystem, </a:t>
            </a:r>
            <a:r>
              <a:rPr lang="en-US" b="1" i="1" dirty="0">
                <a:solidFill>
                  <a:srgbClr val="0070C0"/>
                </a:solidFill>
              </a:rPr>
              <a:t>such as composition, structure, and function, which were prevalent before its degradation.</a:t>
            </a:r>
          </a:p>
          <a:p>
            <a:pPr>
              <a:buBlip>
                <a:blip r:embed="rId2"/>
              </a:buBlip>
            </a:pPr>
            <a:endParaRPr lang="en-US" dirty="0"/>
          </a:p>
        </p:txBody>
      </p:sp>
    </p:spTree>
    <p:extLst>
      <p:ext uri="{BB962C8B-B14F-4D97-AF65-F5344CB8AC3E}">
        <p14:creationId xmlns:p14="http://schemas.microsoft.com/office/powerpoint/2010/main" val="1370398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 y="228600"/>
            <a:ext cx="8991600" cy="6477000"/>
          </a:xfrm>
        </p:spPr>
        <p:txBody>
          <a:bodyPr>
            <a:normAutofit fontScale="85000" lnSpcReduction="20000"/>
          </a:bodyPr>
          <a:lstStyle/>
          <a:p>
            <a:pPr marL="0" indent="0" algn="just">
              <a:buNone/>
            </a:pPr>
            <a:r>
              <a:rPr lang="en-US" b="1" dirty="0" smtClean="0"/>
              <a:t>6.3. </a:t>
            </a:r>
            <a:r>
              <a:rPr lang="en-US" b="1" dirty="0"/>
              <a:t>Wild Life/wild animals in </a:t>
            </a:r>
            <a:r>
              <a:rPr lang="en-US" b="1" dirty="0" smtClean="0"/>
              <a:t>Ethiopia</a:t>
            </a:r>
          </a:p>
          <a:p>
            <a:pPr algn="just">
              <a:buBlip>
                <a:blip r:embed="rId2"/>
              </a:buBlip>
            </a:pPr>
            <a:r>
              <a:rPr lang="en-US" dirty="0"/>
              <a:t>Generally speaking, the main wild life concentrations in the country occur in the </a:t>
            </a:r>
            <a:r>
              <a:rPr lang="en-US" b="1" dirty="0"/>
              <a:t>southern and western parts. </a:t>
            </a:r>
            <a:endParaRPr lang="en-US" b="1" dirty="0" smtClean="0"/>
          </a:p>
          <a:p>
            <a:pPr algn="just">
              <a:buBlip>
                <a:blip r:embed="rId2"/>
              </a:buBlip>
            </a:pPr>
            <a:r>
              <a:rPr lang="en-US" dirty="0" smtClean="0"/>
              <a:t>The </a:t>
            </a:r>
            <a:r>
              <a:rPr lang="en-US" dirty="0"/>
              <a:t>wild animals in Ethiopia can be classified into </a:t>
            </a:r>
            <a:r>
              <a:rPr lang="en-US" b="1" i="1" dirty="0">
                <a:solidFill>
                  <a:srgbClr val="00B0F0"/>
                </a:solidFill>
                <a:latin typeface="Times New Roman" pitchFamily="18" charset="0"/>
                <a:cs typeface="Times New Roman" pitchFamily="18" charset="0"/>
              </a:rPr>
              <a:t>five major groups:</a:t>
            </a:r>
          </a:p>
          <a:p>
            <a:pPr marL="0" indent="0" algn="just">
              <a:buNone/>
            </a:pPr>
            <a:r>
              <a:rPr lang="en-US" dirty="0" smtClean="0"/>
              <a:t>1. </a:t>
            </a:r>
            <a:r>
              <a:rPr lang="en-US" b="1" dirty="0" smtClean="0"/>
              <a:t>Common </a:t>
            </a:r>
            <a:r>
              <a:rPr lang="en-US" b="1" dirty="0"/>
              <a:t>wild animals </a:t>
            </a:r>
            <a:r>
              <a:rPr lang="en-US" dirty="0"/>
              <a:t>(those animals that are found in many parts of the country (e.g. hyenas, jackals)</a:t>
            </a:r>
          </a:p>
          <a:p>
            <a:pPr marL="0" indent="0" algn="just">
              <a:buNone/>
            </a:pPr>
            <a:r>
              <a:rPr lang="en-US" dirty="0" smtClean="0"/>
              <a:t>2. </a:t>
            </a:r>
            <a:r>
              <a:rPr lang="en-US" b="1" dirty="0" smtClean="0"/>
              <a:t>Game </a:t>
            </a:r>
            <a:r>
              <a:rPr lang="en-US" b="1" dirty="0"/>
              <a:t>(lowland) animal</a:t>
            </a:r>
            <a:r>
              <a:rPr lang="en-US" dirty="0"/>
              <a:t>, (which include many herbivores like giraffes, wild asses, zebras etc.  and carnivores like lions, leopards, and cheetahs)</a:t>
            </a:r>
          </a:p>
          <a:p>
            <a:pPr marL="0" indent="0" algn="just">
              <a:buNone/>
            </a:pPr>
            <a:r>
              <a:rPr lang="en-US" dirty="0" smtClean="0"/>
              <a:t>3. </a:t>
            </a:r>
            <a:r>
              <a:rPr lang="en-US" b="1" dirty="0" smtClean="0"/>
              <a:t>Tree </a:t>
            </a:r>
            <a:r>
              <a:rPr lang="en-US" b="1" dirty="0"/>
              <a:t>animals or </a:t>
            </a:r>
            <a:r>
              <a:rPr lang="en-US" b="1" dirty="0" err="1"/>
              <a:t>arboreals</a:t>
            </a:r>
            <a:r>
              <a:rPr lang="en-US" dirty="0"/>
              <a:t> (which include monkeys, baboons)</a:t>
            </a:r>
          </a:p>
          <a:p>
            <a:pPr marL="0" indent="0" algn="just">
              <a:buNone/>
            </a:pPr>
            <a:r>
              <a:rPr lang="en-US" dirty="0" smtClean="0"/>
              <a:t>4. </a:t>
            </a:r>
            <a:r>
              <a:rPr lang="en-US" b="1" dirty="0" smtClean="0"/>
              <a:t>A </a:t>
            </a:r>
            <a:r>
              <a:rPr lang="en-US" b="1" dirty="0"/>
              <a:t>variety of birds</a:t>
            </a:r>
            <a:r>
              <a:rPr lang="en-US" dirty="0"/>
              <a:t> in the Rift Valley lakes</a:t>
            </a:r>
          </a:p>
          <a:p>
            <a:pPr marL="0" indent="0" algn="just">
              <a:buNone/>
            </a:pPr>
            <a:r>
              <a:rPr lang="en-US" dirty="0" smtClean="0"/>
              <a:t>5. </a:t>
            </a:r>
            <a:r>
              <a:rPr lang="en-US" b="1" dirty="0" smtClean="0"/>
              <a:t>Rare </a:t>
            </a:r>
            <a:r>
              <a:rPr lang="en-US" b="1" dirty="0"/>
              <a:t>animals </a:t>
            </a:r>
            <a:r>
              <a:rPr lang="en-US" dirty="0"/>
              <a:t>(gelada baboon and </a:t>
            </a:r>
            <a:r>
              <a:rPr lang="en-US" dirty="0" err="1"/>
              <a:t>Semien</a:t>
            </a:r>
            <a:r>
              <a:rPr lang="en-US" dirty="0"/>
              <a:t> fox) scattered in highlands; </a:t>
            </a:r>
            <a:r>
              <a:rPr lang="en-US" dirty="0" err="1"/>
              <a:t>walia</a:t>
            </a:r>
            <a:r>
              <a:rPr lang="en-US" dirty="0"/>
              <a:t>- ibex in the </a:t>
            </a:r>
            <a:r>
              <a:rPr lang="en-US" dirty="0" err="1"/>
              <a:t>Semien</a:t>
            </a:r>
            <a:r>
              <a:rPr lang="en-US" dirty="0"/>
              <a:t> Massifs, </a:t>
            </a:r>
            <a:r>
              <a:rPr lang="en-US" dirty="0" err="1"/>
              <a:t>Nyala</a:t>
            </a:r>
            <a:r>
              <a:rPr lang="en-US" dirty="0"/>
              <a:t> in the </a:t>
            </a:r>
            <a:r>
              <a:rPr lang="en-US" dirty="0" err="1"/>
              <a:t>Arsi</a:t>
            </a:r>
            <a:r>
              <a:rPr lang="en-US" dirty="0"/>
              <a:t> Bale massifs).</a:t>
            </a:r>
          </a:p>
          <a:p>
            <a:pPr marL="0" indent="0">
              <a:buNone/>
            </a:pPr>
            <a:endParaRPr lang="en-US" dirty="0"/>
          </a:p>
        </p:txBody>
      </p:sp>
    </p:spTree>
    <p:extLst>
      <p:ext uri="{BB962C8B-B14F-4D97-AF65-F5344CB8AC3E}">
        <p14:creationId xmlns:p14="http://schemas.microsoft.com/office/powerpoint/2010/main" val="1838728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228600"/>
            <a:ext cx="8534400" cy="6477000"/>
          </a:xfrm>
        </p:spPr>
        <p:txBody>
          <a:bodyPr>
            <a:normAutofit fontScale="92500" lnSpcReduction="20000"/>
          </a:bodyPr>
          <a:lstStyle/>
          <a:p>
            <a:pPr marL="0" indent="0">
              <a:buNone/>
            </a:pPr>
            <a:r>
              <a:rPr lang="en-US" b="1" dirty="0" smtClean="0"/>
              <a:t>6.3.1. </a:t>
            </a:r>
            <a:r>
              <a:rPr lang="en-US" b="1" dirty="0"/>
              <a:t>Wildlife </a:t>
            </a:r>
            <a:r>
              <a:rPr lang="en-US" b="1" dirty="0" smtClean="0"/>
              <a:t>Conservation</a:t>
            </a:r>
          </a:p>
          <a:p>
            <a:pPr marL="0" indent="0">
              <a:buNone/>
            </a:pPr>
            <a:r>
              <a:rPr lang="en-US" dirty="0"/>
              <a:t>Wild animals can be used for</a:t>
            </a:r>
            <a:r>
              <a:rPr lang="en-US" dirty="0" smtClean="0"/>
              <a:t>:</a:t>
            </a:r>
          </a:p>
          <a:p>
            <a:pPr>
              <a:buFont typeface="Wingdings" pitchFamily="2" charset="2"/>
              <a:buChar char="ü"/>
            </a:pPr>
            <a:r>
              <a:rPr lang="en-US" dirty="0" smtClean="0"/>
              <a:t>scientific </a:t>
            </a:r>
            <a:r>
              <a:rPr lang="en-US" dirty="0"/>
              <a:t>and educational researches (valuable information for medical purposes and environmental </a:t>
            </a:r>
            <a:r>
              <a:rPr lang="en-US" dirty="0" smtClean="0"/>
              <a:t>studies)</a:t>
            </a:r>
          </a:p>
          <a:p>
            <a:pPr>
              <a:buFont typeface="Wingdings" pitchFamily="2" charset="2"/>
              <a:buChar char="ü"/>
            </a:pPr>
            <a:r>
              <a:rPr lang="en-US" dirty="0" smtClean="0"/>
              <a:t>physical </a:t>
            </a:r>
            <a:r>
              <a:rPr lang="en-US" dirty="0"/>
              <a:t>and mental recreation (aesthetic </a:t>
            </a:r>
            <a:r>
              <a:rPr lang="en-US" dirty="0" smtClean="0"/>
              <a:t>value)</a:t>
            </a:r>
          </a:p>
          <a:p>
            <a:pPr>
              <a:buFont typeface="Wingdings" pitchFamily="2" charset="2"/>
              <a:buChar char="ü"/>
            </a:pPr>
            <a:r>
              <a:rPr lang="en-US" dirty="0" smtClean="0"/>
              <a:t>promotion </a:t>
            </a:r>
            <a:r>
              <a:rPr lang="en-US" dirty="0"/>
              <a:t>of tourism (economic </a:t>
            </a:r>
            <a:r>
              <a:rPr lang="en-US" dirty="0" smtClean="0"/>
              <a:t>value)</a:t>
            </a:r>
          </a:p>
          <a:p>
            <a:pPr>
              <a:buFont typeface="Wingdings" pitchFamily="2" charset="2"/>
              <a:buChar char="ü"/>
            </a:pPr>
            <a:r>
              <a:rPr lang="en-US" dirty="0" smtClean="0"/>
              <a:t>its </a:t>
            </a:r>
            <a:r>
              <a:rPr lang="en-US" dirty="0"/>
              <a:t>potential for </a:t>
            </a:r>
            <a:r>
              <a:rPr lang="en-US" dirty="0" smtClean="0"/>
              <a:t>domestication</a:t>
            </a:r>
          </a:p>
          <a:p>
            <a:pPr>
              <a:buFont typeface="Wingdings" pitchFamily="2" charset="2"/>
              <a:buChar char="ü"/>
            </a:pPr>
            <a:r>
              <a:rPr lang="en-US" dirty="0" smtClean="0"/>
              <a:t>maintaining </a:t>
            </a:r>
            <a:r>
              <a:rPr lang="en-US" dirty="0"/>
              <a:t>ecological balance </a:t>
            </a:r>
          </a:p>
          <a:p>
            <a:pPr algn="just">
              <a:buBlip>
                <a:blip r:embed="rId2"/>
              </a:buBlip>
            </a:pPr>
            <a:r>
              <a:rPr lang="en-US" sz="3000" b="1" i="1" dirty="0">
                <a:solidFill>
                  <a:schemeClr val="accent1"/>
                </a:solidFill>
                <a:latin typeface="Times New Roman" pitchFamily="18" charset="0"/>
                <a:cs typeface="Times New Roman" pitchFamily="18" charset="0"/>
              </a:rPr>
              <a:t>To prevent the destruction of wildlife a total area of nearly 100,000 square kilometers of national parks, sanctuaries, community conservation areas, botanical gardens, wildlife reserves etc</a:t>
            </a:r>
            <a:r>
              <a:rPr lang="en-US" dirty="0">
                <a:solidFill>
                  <a:schemeClr val="accent1"/>
                </a:solidFill>
              </a:rPr>
              <a:t>. </a:t>
            </a:r>
            <a:r>
              <a:rPr lang="en-US" b="1" i="1" dirty="0">
                <a:solidFill>
                  <a:schemeClr val="accent1"/>
                </a:solidFill>
                <a:latin typeface="Times New Roman" pitchFamily="18" charset="0"/>
                <a:cs typeface="Times New Roman" pitchFamily="18" charset="0"/>
              </a:rPr>
              <a:t>have been established in different part of the country. </a:t>
            </a:r>
            <a:r>
              <a:rPr lang="en-US" dirty="0">
                <a:latin typeface="Times New Roman" pitchFamily="18" charset="0"/>
                <a:cs typeface="Times New Roman" pitchFamily="18" charset="0"/>
              </a:rPr>
              <a:t>Hence in Ethiopia there </a:t>
            </a:r>
          </a:p>
        </p:txBody>
      </p:sp>
    </p:spTree>
    <p:extLst>
      <p:ext uri="{BB962C8B-B14F-4D97-AF65-F5344CB8AC3E}">
        <p14:creationId xmlns:p14="http://schemas.microsoft.com/office/powerpoint/2010/main" val="1587645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04800" y="533400"/>
            <a:ext cx="8686800" cy="6248400"/>
          </a:xfrm>
        </p:spPr>
        <p:txBody>
          <a:bodyPr>
            <a:normAutofit lnSpcReduction="10000"/>
          </a:bodyPr>
          <a:lstStyle/>
          <a:p>
            <a:pPr>
              <a:buBlip>
                <a:blip r:embed="rId2"/>
              </a:buBlip>
            </a:pPr>
            <a:r>
              <a:rPr lang="en-US" dirty="0" smtClean="0"/>
              <a:t>21 </a:t>
            </a:r>
            <a:r>
              <a:rPr lang="en-US" dirty="0"/>
              <a:t>major national </a:t>
            </a:r>
            <a:r>
              <a:rPr lang="en-US" dirty="0" smtClean="0"/>
              <a:t>parks,</a:t>
            </a:r>
          </a:p>
          <a:p>
            <a:pPr>
              <a:buBlip>
                <a:blip r:embed="rId2"/>
              </a:buBlip>
            </a:pPr>
            <a:r>
              <a:rPr lang="en-US" dirty="0" smtClean="0"/>
              <a:t>2 </a:t>
            </a:r>
            <a:r>
              <a:rPr lang="en-US" dirty="0"/>
              <a:t>major wildlife </a:t>
            </a:r>
            <a:r>
              <a:rPr lang="en-US" dirty="0" smtClean="0"/>
              <a:t>sanctuaries,</a:t>
            </a:r>
          </a:p>
          <a:p>
            <a:pPr>
              <a:buBlip>
                <a:blip r:embed="rId2"/>
              </a:buBlip>
            </a:pPr>
            <a:r>
              <a:rPr lang="en-US" dirty="0" smtClean="0"/>
              <a:t>3 </a:t>
            </a:r>
            <a:r>
              <a:rPr lang="en-US" dirty="0"/>
              <a:t>wildlife </a:t>
            </a:r>
            <a:r>
              <a:rPr lang="en-US" dirty="0" smtClean="0"/>
              <a:t>reserves,</a:t>
            </a:r>
          </a:p>
          <a:p>
            <a:pPr>
              <a:buBlip>
                <a:blip r:embed="rId2"/>
              </a:buBlip>
            </a:pPr>
            <a:r>
              <a:rPr lang="en-US" dirty="0" smtClean="0"/>
              <a:t>6 </a:t>
            </a:r>
            <a:r>
              <a:rPr lang="en-US" dirty="0"/>
              <a:t>community conservation </a:t>
            </a:r>
            <a:r>
              <a:rPr lang="en-US" dirty="0" smtClean="0"/>
              <a:t>areas,</a:t>
            </a:r>
          </a:p>
          <a:p>
            <a:pPr>
              <a:buBlip>
                <a:blip r:embed="rId2"/>
              </a:buBlip>
            </a:pPr>
            <a:r>
              <a:rPr lang="en-US" dirty="0" smtClean="0"/>
              <a:t>2 </a:t>
            </a:r>
            <a:r>
              <a:rPr lang="en-US" dirty="0"/>
              <a:t>wildlife rescue </a:t>
            </a:r>
            <a:r>
              <a:rPr lang="en-US" dirty="0" err="1" smtClean="0"/>
              <a:t>centres</a:t>
            </a:r>
            <a:r>
              <a:rPr lang="en-US" dirty="0" smtClean="0"/>
              <a:t>,</a:t>
            </a:r>
          </a:p>
          <a:p>
            <a:pPr>
              <a:buBlip>
                <a:blip r:embed="rId2"/>
              </a:buBlip>
            </a:pPr>
            <a:r>
              <a:rPr lang="en-US" dirty="0" smtClean="0"/>
              <a:t>22 </a:t>
            </a:r>
            <a:r>
              <a:rPr lang="en-US" dirty="0"/>
              <a:t>controlled hunting </a:t>
            </a:r>
            <a:r>
              <a:rPr lang="en-US" dirty="0" smtClean="0"/>
              <a:t>areas,</a:t>
            </a:r>
          </a:p>
          <a:p>
            <a:pPr>
              <a:buBlip>
                <a:blip r:embed="rId2"/>
              </a:buBlip>
            </a:pPr>
            <a:r>
              <a:rPr lang="en-US" dirty="0" smtClean="0"/>
              <a:t>2 </a:t>
            </a:r>
            <a:r>
              <a:rPr lang="en-US" dirty="0"/>
              <a:t>botanical gardens, and 3 biosphere </a:t>
            </a:r>
            <a:r>
              <a:rPr lang="en-US" dirty="0" smtClean="0"/>
              <a:t>reserves</a:t>
            </a:r>
          </a:p>
          <a:p>
            <a:pPr>
              <a:buBlip>
                <a:blip r:embed="rId2"/>
              </a:buBlip>
            </a:pPr>
            <a:r>
              <a:rPr lang="en-US" dirty="0" smtClean="0"/>
              <a:t>Even though the number and the predominant animals may vary, many of the national parks in Ethiopia have different turnovers of animals. </a:t>
            </a:r>
          </a:p>
          <a:p>
            <a:pPr>
              <a:buBlip>
                <a:blip r:embed="rId2"/>
              </a:buBlip>
            </a:pPr>
            <a:r>
              <a:rPr lang="en-US" dirty="0" smtClean="0"/>
              <a:t>These include buffaloes, zebras, lions, elephants, ostriches, giraffes, </a:t>
            </a:r>
            <a:r>
              <a:rPr lang="en-US" dirty="0" err="1" smtClean="0"/>
              <a:t>oryx</a:t>
            </a:r>
            <a:r>
              <a:rPr lang="en-US" dirty="0" smtClean="0"/>
              <a:t>, African wild asses, 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2908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457200"/>
          </a:xfrm>
        </p:spPr>
        <p:txBody>
          <a:bodyPr>
            <a:normAutofit fontScale="90000"/>
          </a:bodyPr>
          <a:lstStyle/>
          <a:p>
            <a:r>
              <a:rPr lang="en-US" b="1" dirty="0" smtClean="0">
                <a:effectLst>
                  <a:outerShdw blurRad="38100" dist="38100" dir="2700000" algn="tl">
                    <a:srgbClr val="000000">
                      <a:alpha val="43137"/>
                    </a:srgbClr>
                  </a:outerShdw>
                </a:effectLst>
              </a:rPr>
              <a:t>Major </a:t>
            </a:r>
            <a:r>
              <a:rPr lang="en-US" b="1" dirty="0">
                <a:effectLst>
                  <a:outerShdw blurRad="38100" dist="38100" dir="2700000" algn="tl">
                    <a:srgbClr val="000000">
                      <a:alpha val="43137"/>
                    </a:srgbClr>
                  </a:outerShdw>
                </a:effectLst>
              </a:rPr>
              <a:t>Soil Types in Ethiopia</a:t>
            </a:r>
          </a:p>
        </p:txBody>
      </p:sp>
      <p:sp>
        <p:nvSpPr>
          <p:cNvPr id="5" name="Content Placeholder 4"/>
          <p:cNvSpPr>
            <a:spLocks noGrp="1"/>
          </p:cNvSpPr>
          <p:nvPr>
            <p:ph idx="1"/>
          </p:nvPr>
        </p:nvSpPr>
        <p:spPr>
          <a:xfrm>
            <a:off x="152400" y="762000"/>
            <a:ext cx="8915400" cy="5943600"/>
          </a:xfrm>
        </p:spPr>
        <p:txBody>
          <a:bodyPr>
            <a:normAutofit fontScale="92500" lnSpcReduction="20000"/>
          </a:bodyPr>
          <a:lstStyle/>
          <a:p>
            <a:pPr algn="just">
              <a:buBlip>
                <a:blip r:embed="rId2"/>
              </a:buBlip>
            </a:pPr>
            <a:r>
              <a:rPr lang="en-US" dirty="0"/>
              <a:t>Soils of Ethiopia are basically derived from </a:t>
            </a:r>
            <a:r>
              <a:rPr lang="en-US" b="1" i="1" dirty="0">
                <a:solidFill>
                  <a:schemeClr val="accent6">
                    <a:lumMod val="75000"/>
                  </a:schemeClr>
                </a:solidFill>
              </a:rPr>
              <a:t>crystalline, volcanic and Mesozoic sedimentary </a:t>
            </a:r>
            <a:r>
              <a:rPr lang="en-US" b="1" i="1" dirty="0" smtClean="0">
                <a:solidFill>
                  <a:schemeClr val="accent6">
                    <a:lumMod val="75000"/>
                  </a:schemeClr>
                </a:solidFill>
              </a:rPr>
              <a:t>rocks.</a:t>
            </a:r>
          </a:p>
          <a:p>
            <a:pPr algn="just">
              <a:buBlip>
                <a:blip r:embed="rId2"/>
              </a:buBlip>
            </a:pPr>
            <a:r>
              <a:rPr lang="en-US" dirty="0"/>
              <a:t>FAO has identified </a:t>
            </a:r>
            <a:r>
              <a:rPr lang="en-US" dirty="0">
                <a:solidFill>
                  <a:srgbClr val="FF0000"/>
                </a:solidFill>
              </a:rPr>
              <a:t>18</a:t>
            </a:r>
            <a:r>
              <a:rPr lang="en-US" dirty="0"/>
              <a:t> soil associations in Ethiopia at scale of 1:2,000,000. </a:t>
            </a:r>
            <a:endParaRPr lang="en-US" dirty="0" smtClean="0"/>
          </a:p>
          <a:p>
            <a:pPr algn="just">
              <a:buBlip>
                <a:blip r:embed="rId2"/>
              </a:buBlip>
            </a:pPr>
            <a:r>
              <a:rPr lang="en-US" dirty="0" smtClean="0"/>
              <a:t>Out </a:t>
            </a:r>
            <a:r>
              <a:rPr lang="en-US" dirty="0"/>
              <a:t>of the major soils, </a:t>
            </a:r>
            <a:r>
              <a:rPr lang="en-US" b="1" dirty="0">
                <a:solidFill>
                  <a:srgbClr val="FF0000"/>
                </a:solidFill>
              </a:rPr>
              <a:t>11</a:t>
            </a:r>
            <a:r>
              <a:rPr lang="en-US" dirty="0"/>
              <a:t> soil associations cover about </a:t>
            </a:r>
            <a:r>
              <a:rPr lang="en-US" b="1" dirty="0">
                <a:solidFill>
                  <a:srgbClr val="FF0000"/>
                </a:solidFill>
              </a:rPr>
              <a:t>87.4 percent </a:t>
            </a:r>
            <a:r>
              <a:rPr lang="en-US" dirty="0"/>
              <a:t>of the land area. </a:t>
            </a:r>
            <a:endParaRPr lang="en-US" dirty="0" smtClean="0"/>
          </a:p>
          <a:p>
            <a:pPr algn="just">
              <a:buBlip>
                <a:blip r:embed="rId2"/>
              </a:buBlip>
            </a:pPr>
            <a:r>
              <a:rPr lang="en-US" dirty="0" smtClean="0"/>
              <a:t>The </a:t>
            </a:r>
            <a:r>
              <a:rPr lang="en-US" b="1" dirty="0">
                <a:solidFill>
                  <a:schemeClr val="accent6">
                    <a:lumMod val="75000"/>
                  </a:schemeClr>
                </a:solidFill>
              </a:rPr>
              <a:t>six major groups of soils</a:t>
            </a:r>
            <a:r>
              <a:rPr lang="en-US" dirty="0">
                <a:solidFill>
                  <a:srgbClr val="FF0000"/>
                </a:solidFill>
              </a:rPr>
              <a:t> </a:t>
            </a:r>
            <a:r>
              <a:rPr lang="en-US" dirty="0"/>
              <a:t>in Ethiopia are discussed under the following points</a:t>
            </a:r>
            <a:r>
              <a:rPr lang="en-US" dirty="0" smtClean="0"/>
              <a:t>:</a:t>
            </a:r>
          </a:p>
          <a:p>
            <a:pPr lvl="1" algn="just"/>
            <a:r>
              <a:rPr lang="en-US" dirty="0" smtClean="0"/>
              <a:t>A. Environmental </a:t>
            </a:r>
            <a:r>
              <a:rPr lang="en-US" dirty="0"/>
              <a:t>condition i.e. parent material, climatic conditions, topography, the way they were formed.</a:t>
            </a:r>
          </a:p>
          <a:p>
            <a:pPr lvl="1" algn="just"/>
            <a:r>
              <a:rPr lang="en-US" dirty="0" smtClean="0"/>
              <a:t>B. Characteristic </a:t>
            </a:r>
            <a:r>
              <a:rPr lang="en-US" dirty="0"/>
              <a:t>i.e. significant chemical and physical properties</a:t>
            </a:r>
            <a:r>
              <a:rPr lang="en-US" dirty="0" smtClean="0"/>
              <a:t>.</a:t>
            </a:r>
          </a:p>
          <a:p>
            <a:pPr lvl="1" algn="just"/>
            <a:r>
              <a:rPr lang="en-US" dirty="0" smtClean="0"/>
              <a:t>C. Agricultural </a:t>
            </a:r>
            <a:r>
              <a:rPr lang="en-US" dirty="0"/>
              <a:t>suitability in relation to texture, structure, topography, moisture-storage capacity, etc.</a:t>
            </a:r>
          </a:p>
          <a:p>
            <a:pPr lvl="1" algn="just"/>
            <a:r>
              <a:rPr lang="en-US" dirty="0" smtClean="0"/>
              <a:t>D. Occurrence</a:t>
            </a:r>
            <a:r>
              <a:rPr lang="en-US" dirty="0"/>
              <a:t>:  general location of the soil types.</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960142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457200"/>
          </a:xfrm>
        </p:spPr>
        <p:txBody>
          <a:bodyPr>
            <a:normAutofit fontScale="90000"/>
          </a:bodyPr>
          <a:lstStyle/>
          <a:p>
            <a:r>
              <a:rPr lang="en-US" dirty="0" smtClean="0"/>
              <a:t/>
            </a:r>
            <a:br>
              <a:rPr lang="en-US" dirty="0" smtClean="0"/>
            </a:br>
            <a:r>
              <a:rPr lang="en-US" sz="3600" dirty="0" smtClean="0"/>
              <a:t>Table </a:t>
            </a:r>
            <a:r>
              <a:rPr lang="en-US" sz="3600" dirty="0"/>
              <a:t>6.2: National Parks of Ethiopia</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80999"/>
            <a:ext cx="8686800" cy="643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42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229600" cy="304800"/>
          </a:xfrm>
        </p:spPr>
        <p:txBody>
          <a:bodyPr>
            <a:normAutofit fontScale="90000"/>
          </a:bodyPr>
          <a:lstStyle/>
          <a:p>
            <a:r>
              <a:rPr lang="en-US" dirty="0" smtClean="0"/>
              <a:t>Cont.,</a:t>
            </a:r>
            <a:endParaRPr lang="en-US" dirty="0"/>
          </a:p>
        </p:txBody>
      </p:sp>
      <p:sp>
        <p:nvSpPr>
          <p:cNvPr id="5" name="Content Placeholder 4"/>
          <p:cNvSpPr>
            <a:spLocks noGrp="1"/>
          </p:cNvSpPr>
          <p:nvPr>
            <p:ph idx="1"/>
          </p:nvPr>
        </p:nvSpPr>
        <p:spPr>
          <a:xfrm>
            <a:off x="304800" y="533400"/>
            <a:ext cx="8534400" cy="5943600"/>
          </a:xfrm>
        </p:spPr>
        <p:txBody>
          <a:bodyPr>
            <a:normAutofit/>
          </a:bodyPr>
          <a:lstStyle/>
          <a:p>
            <a:pPr algn="just">
              <a:buBlip>
                <a:blip r:embed="rId2"/>
              </a:buBlip>
            </a:pPr>
            <a:r>
              <a:rPr lang="en-US" dirty="0"/>
              <a:t>Some of the national parks are unique in their wild animals they have.  E.g.</a:t>
            </a:r>
          </a:p>
          <a:p>
            <a:pPr marL="0" indent="0" algn="just">
              <a:buNone/>
            </a:pPr>
            <a:r>
              <a:rPr lang="en-US" dirty="0" smtClean="0"/>
              <a:t>1. </a:t>
            </a:r>
            <a:r>
              <a:rPr lang="en-US" dirty="0" err="1" smtClean="0"/>
              <a:t>Abiyatta-Shalla</a:t>
            </a:r>
            <a:r>
              <a:rPr lang="en-US" dirty="0" smtClean="0"/>
              <a:t> </a:t>
            </a:r>
            <a:r>
              <a:rPr lang="en-US" dirty="0"/>
              <a:t>lakes National Park is predominantly </a:t>
            </a:r>
            <a:r>
              <a:rPr lang="en-US" b="1" i="1" dirty="0"/>
              <a:t>bird sanctuary</a:t>
            </a:r>
            <a:r>
              <a:rPr lang="en-US" dirty="0"/>
              <a:t>. Important bird species include the </a:t>
            </a:r>
            <a:r>
              <a:rPr lang="en-US" b="1" dirty="0">
                <a:solidFill>
                  <a:schemeClr val="accent6">
                    <a:lumMod val="75000"/>
                  </a:schemeClr>
                </a:solidFill>
              </a:rPr>
              <a:t>flamingos and pelicans.</a:t>
            </a:r>
          </a:p>
          <a:p>
            <a:pPr marL="0" indent="0" algn="just">
              <a:buNone/>
            </a:pPr>
            <a:r>
              <a:rPr lang="en-US" dirty="0" smtClean="0"/>
              <a:t>2. </a:t>
            </a:r>
            <a:r>
              <a:rPr lang="en-US" dirty="0" err="1" smtClean="0"/>
              <a:t>Omo</a:t>
            </a:r>
            <a:r>
              <a:rPr lang="en-US" dirty="0"/>
              <a:t>, </a:t>
            </a:r>
            <a:r>
              <a:rPr lang="en-US" dirty="0" err="1"/>
              <a:t>Mago</a:t>
            </a:r>
            <a:r>
              <a:rPr lang="en-US" dirty="0"/>
              <a:t>, and </a:t>
            </a:r>
            <a:r>
              <a:rPr lang="en-US" dirty="0" err="1"/>
              <a:t>Gambela</a:t>
            </a:r>
            <a:r>
              <a:rPr lang="en-US" dirty="0"/>
              <a:t> National Parks have hippopotamus and crocodiles in rivers and lakes.</a:t>
            </a:r>
          </a:p>
          <a:p>
            <a:pPr marL="0" indent="0" algn="just">
              <a:buNone/>
            </a:pPr>
            <a:r>
              <a:rPr lang="en-US" dirty="0" smtClean="0"/>
              <a:t>3. </a:t>
            </a:r>
            <a:r>
              <a:rPr lang="en-US" dirty="0" err="1" smtClean="0"/>
              <a:t>Semien</a:t>
            </a:r>
            <a:r>
              <a:rPr lang="en-US" dirty="0" smtClean="0"/>
              <a:t> </a:t>
            </a:r>
            <a:r>
              <a:rPr lang="en-US" dirty="0"/>
              <a:t>and Bale Mountains National Parks have rare animals like </a:t>
            </a:r>
            <a:r>
              <a:rPr lang="en-US" dirty="0" err="1"/>
              <a:t>Walia</a:t>
            </a:r>
            <a:r>
              <a:rPr lang="en-US" dirty="0"/>
              <a:t> ibex, </a:t>
            </a:r>
            <a:r>
              <a:rPr lang="en-US" dirty="0" err="1"/>
              <a:t>Semien</a:t>
            </a:r>
            <a:r>
              <a:rPr lang="en-US" dirty="0"/>
              <a:t> fox, gelada baboon and </a:t>
            </a:r>
            <a:r>
              <a:rPr lang="en-US" dirty="0" err="1"/>
              <a:t>Nyala</a:t>
            </a:r>
            <a:r>
              <a:rPr lang="en-US" dirty="0" smtClean="0"/>
              <a:t>.</a:t>
            </a:r>
          </a:p>
          <a:p>
            <a:pPr marL="0" indent="0" algn="just">
              <a:buNone/>
            </a:pPr>
            <a:endParaRPr lang="en-US" dirty="0"/>
          </a:p>
          <a:p>
            <a:endParaRPr lang="en-US" dirty="0"/>
          </a:p>
        </p:txBody>
      </p:sp>
    </p:spTree>
    <p:extLst>
      <p:ext uri="{BB962C8B-B14F-4D97-AF65-F5344CB8AC3E}">
        <p14:creationId xmlns:p14="http://schemas.microsoft.com/office/powerpoint/2010/main" val="2804866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152400"/>
          </a:xfrm>
        </p:spPr>
        <p:txBody>
          <a:bodyPr>
            <a:normAutofit fontScale="90000"/>
          </a:bodyPr>
          <a:lstStyle/>
          <a:p>
            <a:r>
              <a:rPr lang="en-US" dirty="0" smtClean="0"/>
              <a:t>Cont.,</a:t>
            </a:r>
            <a:endParaRPr lang="en-US" dirty="0"/>
          </a:p>
        </p:txBody>
      </p:sp>
      <p:sp>
        <p:nvSpPr>
          <p:cNvPr id="5" name="Content Placeholder 4"/>
          <p:cNvSpPr>
            <a:spLocks noGrp="1"/>
          </p:cNvSpPr>
          <p:nvPr>
            <p:ph idx="1"/>
          </p:nvPr>
        </p:nvSpPr>
        <p:spPr>
          <a:xfrm>
            <a:off x="228600" y="304800"/>
            <a:ext cx="8763000" cy="6400800"/>
          </a:xfrm>
        </p:spPr>
        <p:txBody>
          <a:bodyPr>
            <a:normAutofit fontScale="77500" lnSpcReduction="20000"/>
          </a:bodyPr>
          <a:lstStyle/>
          <a:p>
            <a:pPr marL="0" indent="0">
              <a:buNone/>
            </a:pPr>
            <a:r>
              <a:rPr lang="en-US" b="1" dirty="0" smtClean="0"/>
              <a:t>6.3.2. </a:t>
            </a:r>
            <a:r>
              <a:rPr lang="en-US" b="1" dirty="0"/>
              <a:t>Challenges of wildlife conservation in </a:t>
            </a:r>
            <a:r>
              <a:rPr lang="en-US" b="1" dirty="0" smtClean="0"/>
              <a:t>Ethiopia</a:t>
            </a:r>
          </a:p>
          <a:p>
            <a:pPr algn="just">
              <a:buBlip>
                <a:blip r:embed="rId2"/>
              </a:buBlip>
            </a:pPr>
            <a:r>
              <a:rPr lang="en-US" dirty="0"/>
              <a:t>Protected areas were created to protect the major biodiversity. </a:t>
            </a:r>
            <a:endParaRPr lang="en-US" dirty="0" smtClean="0"/>
          </a:p>
          <a:p>
            <a:pPr algn="just">
              <a:buBlip>
                <a:blip r:embed="rId2"/>
              </a:buBlip>
            </a:pPr>
            <a:r>
              <a:rPr lang="en-US" dirty="0" smtClean="0"/>
              <a:t>However</a:t>
            </a:r>
            <a:r>
              <a:rPr lang="en-US" dirty="0"/>
              <a:t>, it is a sad fact that these ecologically fundamental resources are usually undervalued and are under threat from various dimensions. </a:t>
            </a:r>
            <a:endParaRPr lang="en-US" dirty="0" smtClean="0"/>
          </a:p>
          <a:p>
            <a:pPr algn="just">
              <a:buBlip>
                <a:blip r:embed="rId2"/>
              </a:buBlip>
            </a:pPr>
            <a:r>
              <a:rPr lang="en-US" dirty="0" smtClean="0"/>
              <a:t>Here </a:t>
            </a:r>
            <a:r>
              <a:rPr lang="en-US" dirty="0"/>
              <a:t>are some of the major challenges that Ethiopian protected areas are facing</a:t>
            </a:r>
            <a:r>
              <a:rPr lang="en-US" dirty="0" smtClean="0"/>
              <a:t>;</a:t>
            </a:r>
          </a:p>
          <a:p>
            <a:pPr algn="just">
              <a:buFont typeface="Wingdings" pitchFamily="2" charset="2"/>
              <a:buChar char="ü"/>
            </a:pPr>
            <a:r>
              <a:rPr lang="en-US" dirty="0" smtClean="0"/>
              <a:t>Limited </a:t>
            </a:r>
            <a:r>
              <a:rPr lang="en-US" dirty="0"/>
              <a:t>awareness on the importance of wild </a:t>
            </a:r>
            <a:r>
              <a:rPr lang="en-US" dirty="0" smtClean="0"/>
              <a:t>life</a:t>
            </a:r>
          </a:p>
          <a:p>
            <a:pPr algn="just">
              <a:buFont typeface="Wingdings" pitchFamily="2" charset="2"/>
              <a:buChar char="ü"/>
            </a:pPr>
            <a:r>
              <a:rPr lang="en-US" dirty="0" smtClean="0"/>
              <a:t>Expansion </a:t>
            </a:r>
            <a:r>
              <a:rPr lang="en-US" dirty="0"/>
              <a:t>of human settlement in protected </a:t>
            </a:r>
            <a:r>
              <a:rPr lang="en-US" dirty="0" smtClean="0"/>
              <a:t>areas.</a:t>
            </a:r>
          </a:p>
          <a:p>
            <a:pPr algn="just">
              <a:buFont typeface="Wingdings" pitchFamily="2" charset="2"/>
              <a:buChar char="ü"/>
            </a:pPr>
            <a:r>
              <a:rPr lang="en-US" dirty="0" smtClean="0"/>
              <a:t>Conflict </a:t>
            </a:r>
            <a:r>
              <a:rPr lang="en-US" dirty="0"/>
              <a:t>over </a:t>
            </a:r>
            <a:r>
              <a:rPr lang="en-US" dirty="0" smtClean="0"/>
              <a:t>resource</a:t>
            </a:r>
          </a:p>
          <a:p>
            <a:pPr algn="just">
              <a:buFont typeface="Wingdings" pitchFamily="2" charset="2"/>
              <a:buChar char="ü"/>
            </a:pPr>
            <a:r>
              <a:rPr lang="en-US" dirty="0" smtClean="0"/>
              <a:t>Overgrazing </a:t>
            </a:r>
            <a:r>
              <a:rPr lang="en-US" dirty="0"/>
              <a:t>(fodder and </a:t>
            </a:r>
            <a:r>
              <a:rPr lang="en-US" dirty="0" smtClean="0"/>
              <a:t>wood)</a:t>
            </a:r>
          </a:p>
          <a:p>
            <a:pPr algn="just">
              <a:buFont typeface="Wingdings" pitchFamily="2" charset="2"/>
              <a:buChar char="ü"/>
            </a:pPr>
            <a:r>
              <a:rPr lang="en-US" dirty="0" smtClean="0"/>
              <a:t>Illegal </a:t>
            </a:r>
            <a:r>
              <a:rPr lang="en-US" dirty="0"/>
              <a:t>wildlife </a:t>
            </a:r>
            <a:r>
              <a:rPr lang="en-US" dirty="0" smtClean="0"/>
              <a:t>trade</a:t>
            </a:r>
          </a:p>
          <a:p>
            <a:pPr algn="just">
              <a:buFont typeface="Wingdings" pitchFamily="2" charset="2"/>
              <a:buChar char="ü"/>
            </a:pPr>
            <a:r>
              <a:rPr lang="en-US" dirty="0" smtClean="0"/>
              <a:t>Excessive hunting</a:t>
            </a:r>
          </a:p>
          <a:p>
            <a:pPr algn="just">
              <a:buFont typeface="Wingdings" pitchFamily="2" charset="2"/>
              <a:buChar char="ü"/>
            </a:pPr>
            <a:r>
              <a:rPr lang="en-US" dirty="0" smtClean="0"/>
              <a:t>Tourism </a:t>
            </a:r>
            <a:r>
              <a:rPr lang="en-US" dirty="0"/>
              <a:t>and recreational </a:t>
            </a:r>
            <a:r>
              <a:rPr lang="en-US" dirty="0" smtClean="0"/>
              <a:t>pressure</a:t>
            </a:r>
          </a:p>
          <a:p>
            <a:pPr algn="just">
              <a:buFont typeface="Wingdings" pitchFamily="2" charset="2"/>
              <a:buChar char="ü"/>
            </a:pPr>
            <a:r>
              <a:rPr lang="en-US" dirty="0" smtClean="0"/>
              <a:t>Mining </a:t>
            </a:r>
            <a:r>
              <a:rPr lang="en-US" dirty="0"/>
              <a:t>and construction material </a:t>
            </a:r>
            <a:r>
              <a:rPr lang="en-US" dirty="0" smtClean="0"/>
              <a:t>extraction</a:t>
            </a:r>
          </a:p>
          <a:p>
            <a:pPr algn="just">
              <a:buFont typeface="Wingdings" pitchFamily="2" charset="2"/>
              <a:buChar char="ü"/>
            </a:pPr>
            <a:r>
              <a:rPr lang="en-US" dirty="0" smtClean="0"/>
              <a:t>Forest </a:t>
            </a:r>
            <a:r>
              <a:rPr lang="en-US" dirty="0"/>
              <a:t>fire</a:t>
            </a:r>
          </a:p>
          <a:p>
            <a:pPr algn="just">
              <a:buFont typeface="Wingdings" pitchFamily="2" charset="2"/>
              <a:buChar char="ü"/>
            </a:pPr>
            <a:endParaRPr lang="en-US" dirty="0"/>
          </a:p>
          <a:p>
            <a:pPr marL="0" indent="0" algn="just">
              <a:buNone/>
            </a:pPr>
            <a:endParaRPr lang="en-US" dirty="0" smtClean="0"/>
          </a:p>
          <a:p>
            <a:pPr marL="0" indent="0" algn="just">
              <a:buNone/>
            </a:pPr>
            <a:endParaRPr lang="en-US" dirty="0"/>
          </a:p>
        </p:txBody>
      </p:sp>
    </p:spTree>
    <p:extLst>
      <p:ext uri="{BB962C8B-B14F-4D97-AF65-F5344CB8AC3E}">
        <p14:creationId xmlns:p14="http://schemas.microsoft.com/office/powerpoint/2010/main" val="6195289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457200"/>
          </a:xfrm>
        </p:spPr>
        <p:txBody>
          <a:bodyPr>
            <a:normAutofit fontScale="90000"/>
          </a:bodyPr>
          <a:lstStyle/>
          <a:p>
            <a:r>
              <a:rPr lang="en-US" dirty="0" smtClean="0"/>
              <a:t/>
            </a:r>
            <a:br>
              <a:rPr lang="en-US" dirty="0" smtClean="0"/>
            </a:br>
            <a:r>
              <a:rPr lang="en-US" sz="3600" dirty="0" smtClean="0"/>
              <a:t>Table </a:t>
            </a:r>
            <a:r>
              <a:rPr lang="en-US" sz="3600" dirty="0"/>
              <a:t>6.2: National Parks of Ethiopia</a:t>
            </a:r>
            <a:r>
              <a:rPr lang="en-US" dirty="0"/>
              <a:t/>
            </a:r>
            <a:br>
              <a:rPr lang="en-US" dirty="0"/>
            </a:b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380999"/>
            <a:ext cx="8686800" cy="6437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WordArt 3" descr="White marble"/>
          <p:cNvSpPr>
            <a:spLocks noChangeArrowheads="1" noChangeShapeType="1" noTextEdit="1"/>
          </p:cNvSpPr>
          <p:nvPr/>
        </p:nvSpPr>
        <p:spPr bwMode="auto">
          <a:xfrm rot="19391106">
            <a:off x="-617149" y="2556027"/>
            <a:ext cx="10113022" cy="1548354"/>
          </a:xfrm>
          <a:prstGeom prst="rect">
            <a:avLst/>
          </a:prstGeom>
        </p:spPr>
        <p:txBody>
          <a:bodyPr wrap="none" fromWordArt="1">
            <a:prstTxWarp prst="textPlain">
              <a:avLst>
                <a:gd name="adj" fmla="val 49333"/>
              </a:avLst>
            </a:prstTxWarp>
            <a:scene3d>
              <a:camera prst="legacyObliqueRight"/>
              <a:lightRig rig="legacyHarsh3" dir="t"/>
            </a:scene3d>
            <a:sp3d extrusionH="100000" prstMaterial="legacyMatte">
              <a:extrusionClr>
                <a:srgbClr val="663300"/>
              </a:extrusionClr>
            </a:sp3d>
          </a:bodyPr>
          <a:lstStyle/>
          <a:p>
            <a:pPr algn="ctr"/>
            <a:r>
              <a:rPr lang="en-US" sz="3600" b="1" kern="10" spc="720" dirty="0">
                <a:ln w="9525">
                  <a:round/>
                  <a:headEnd/>
                  <a:tailEnd/>
                </a:ln>
                <a:solidFill>
                  <a:srgbClr val="002060"/>
                </a:solidFill>
                <a:effectLst>
                  <a:outerShdw blurRad="38100" dist="38100" dir="2700000" algn="tl">
                    <a:srgbClr val="000000">
                      <a:alpha val="43137"/>
                    </a:srgbClr>
                  </a:outerShdw>
                </a:effectLst>
                <a:latin typeface="Footlight MT Light"/>
              </a:rPr>
              <a:t>THANK </a:t>
            </a:r>
            <a:r>
              <a:rPr lang="en-US" sz="3600" b="1" kern="10" spc="720" dirty="0" smtClean="0">
                <a:ln w="9525">
                  <a:round/>
                  <a:headEnd/>
                  <a:tailEnd/>
                </a:ln>
                <a:solidFill>
                  <a:srgbClr val="002060"/>
                </a:solidFill>
                <a:effectLst>
                  <a:outerShdw blurRad="38100" dist="38100" dir="2700000" algn="tl">
                    <a:srgbClr val="000000">
                      <a:alpha val="43137"/>
                    </a:srgbClr>
                  </a:outerShdw>
                </a:effectLst>
                <a:latin typeface="Footlight MT Light"/>
              </a:rPr>
              <a:t>YOU!</a:t>
            </a:r>
            <a:endParaRPr lang="en-US" sz="3600" b="1" kern="10" spc="720" dirty="0">
              <a:ln w="9525">
                <a:round/>
                <a:headEnd/>
                <a:tailEnd/>
              </a:ln>
              <a:solidFill>
                <a:srgbClr val="002060"/>
              </a:solidFill>
              <a:effectLst>
                <a:outerShdw blurRad="38100" dist="38100" dir="2700000" algn="tl">
                  <a:srgbClr val="000000">
                    <a:alpha val="43137"/>
                  </a:srgbClr>
                </a:outerShdw>
              </a:effectLst>
              <a:latin typeface="Footlight MT Light"/>
            </a:endParaRPr>
          </a:p>
        </p:txBody>
      </p:sp>
    </p:spTree>
    <p:extLst>
      <p:ext uri="{BB962C8B-B14F-4D97-AF65-F5344CB8AC3E}">
        <p14:creationId xmlns:p14="http://schemas.microsoft.com/office/powerpoint/2010/main" val="198339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0" fill="hold"/>
                                        <p:tgtEl>
                                          <p:spTgt spid="5"/>
                                        </p:tgtEl>
                                        <p:attrNameLst>
                                          <p:attrName>ppt_w</p:attrName>
                                        </p:attrNameLst>
                                      </p:cBhvr>
                                      <p:tavLst>
                                        <p:tav tm="0" fmla="#ppt_w*sin(2.5*pi*$)">
                                          <p:val>
                                            <p:fltVal val="0"/>
                                          </p:val>
                                        </p:tav>
                                        <p:tav tm="100000">
                                          <p:val>
                                            <p:fltVal val="1"/>
                                          </p:val>
                                        </p:tav>
                                      </p:tavLst>
                                    </p:anim>
                                    <p:anim calcmode="lin" valueType="num">
                                      <p:cBhvr>
                                        <p:cTn id="8" dur="5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76200"/>
            <a:ext cx="8839200" cy="6705600"/>
          </a:xfrm>
        </p:spPr>
        <p:txBody>
          <a:bodyPr>
            <a:normAutofit lnSpcReduction="10000"/>
          </a:bodyPr>
          <a:lstStyle/>
          <a:p>
            <a:pPr marL="0" indent="0">
              <a:buNone/>
            </a:pPr>
            <a:r>
              <a:rPr lang="en-US" b="1" dirty="0" smtClean="0">
                <a:effectLst>
                  <a:outerShdw blurRad="38100" dist="38100" dir="2700000" algn="tl">
                    <a:srgbClr val="000000">
                      <a:alpha val="43137"/>
                    </a:srgbClr>
                  </a:outerShdw>
                </a:effectLst>
              </a:rPr>
              <a:t>1.Nitosols </a:t>
            </a:r>
            <a:r>
              <a:rPr lang="en-US" b="1" dirty="0">
                <a:effectLst>
                  <a:outerShdw blurRad="38100" dist="38100" dir="2700000" algn="tl">
                    <a:srgbClr val="000000">
                      <a:alpha val="43137"/>
                    </a:srgbClr>
                  </a:outerShdw>
                </a:effectLst>
              </a:rPr>
              <a:t>and </a:t>
            </a:r>
            <a:r>
              <a:rPr lang="en-US" b="1" dirty="0" err="1" smtClean="0">
                <a:effectLst>
                  <a:outerShdw blurRad="38100" dist="38100" dir="2700000" algn="tl">
                    <a:srgbClr val="000000">
                      <a:alpha val="43137"/>
                    </a:srgbClr>
                  </a:outerShdw>
                </a:effectLst>
              </a:rPr>
              <a:t>Acrisols</a:t>
            </a:r>
            <a:endParaRPr lang="en-US" b="1" dirty="0" smtClean="0">
              <a:effectLst>
                <a:outerShdw blurRad="38100" dist="38100" dir="2700000" algn="tl">
                  <a:srgbClr val="000000">
                    <a:alpha val="43137"/>
                  </a:srgbClr>
                </a:outerShdw>
              </a:effectLst>
            </a:endParaRPr>
          </a:p>
          <a:p>
            <a:pPr marL="0" indent="0">
              <a:buNone/>
            </a:pPr>
            <a:r>
              <a:rPr lang="en-US" sz="3300" b="1" dirty="0" err="1"/>
              <a:t>Nitosols</a:t>
            </a:r>
            <a:endParaRPr lang="en-US" sz="3300" b="1" dirty="0" smtClean="0"/>
          </a:p>
          <a:p>
            <a:pPr lvl="1" algn="just">
              <a:buBlip>
                <a:blip r:embed="rId2"/>
              </a:buBlip>
            </a:pPr>
            <a:r>
              <a:rPr lang="en-US" dirty="0" err="1"/>
              <a:t>Nitosols</a:t>
            </a:r>
            <a:r>
              <a:rPr lang="en-US" dirty="0"/>
              <a:t> develop on gently sloping ground. </a:t>
            </a:r>
          </a:p>
          <a:p>
            <a:pPr lvl="1" algn="just">
              <a:buBlip>
                <a:blip r:embed="rId2"/>
              </a:buBlip>
            </a:pPr>
            <a:r>
              <a:rPr lang="en-US" dirty="0" smtClean="0"/>
              <a:t>Their </a:t>
            </a:r>
            <a:r>
              <a:rPr lang="en-US" dirty="0"/>
              <a:t>parent materials include trap series </a:t>
            </a:r>
            <a:r>
              <a:rPr lang="en-US" i="1" dirty="0" err="1"/>
              <a:t>volcanics</a:t>
            </a:r>
            <a:r>
              <a:rPr lang="en-US" i="1" dirty="0"/>
              <a:t>, volcanic ash, and even metamorphic rocks. </a:t>
            </a:r>
          </a:p>
          <a:p>
            <a:pPr lvl="1" algn="just">
              <a:buBlip>
                <a:blip r:embed="rId2"/>
              </a:buBlip>
            </a:pPr>
            <a:r>
              <a:rPr lang="en-US" dirty="0" smtClean="0"/>
              <a:t>They </a:t>
            </a:r>
            <a:r>
              <a:rPr lang="en-US" dirty="0"/>
              <a:t>are </a:t>
            </a:r>
            <a:r>
              <a:rPr lang="en-US" i="1" dirty="0"/>
              <a:t>strongly weathered </a:t>
            </a:r>
            <a:r>
              <a:rPr lang="en-US" dirty="0"/>
              <a:t>soils but far </a:t>
            </a:r>
            <a:r>
              <a:rPr lang="en-US" i="1" dirty="0"/>
              <a:t>more productive than most other tropical soils. </a:t>
            </a:r>
          </a:p>
          <a:p>
            <a:pPr lvl="1" algn="just">
              <a:buBlip>
                <a:blip r:embed="rId2"/>
              </a:buBlip>
            </a:pPr>
            <a:r>
              <a:rPr lang="en-US" dirty="0" smtClean="0"/>
              <a:t>They </a:t>
            </a:r>
            <a:r>
              <a:rPr lang="en-US" dirty="0"/>
              <a:t>are basically associated with </a:t>
            </a:r>
            <a:r>
              <a:rPr lang="en-US" i="1" dirty="0">
                <a:latin typeface="Times New Roman" pitchFamily="18" charset="0"/>
                <a:cs typeface="Times New Roman" pitchFamily="18" charset="0"/>
              </a:rPr>
              <a:t>highlands with </a:t>
            </a:r>
            <a:r>
              <a:rPr lang="en-US" b="1" i="1" dirty="0">
                <a:latin typeface="Times New Roman" pitchFamily="18" charset="0"/>
                <a:cs typeface="Times New Roman" pitchFamily="18" charset="0"/>
              </a:rPr>
              <a:t>high rainfall </a:t>
            </a:r>
            <a:r>
              <a:rPr lang="en-US" i="1" dirty="0">
                <a:latin typeface="Times New Roman" pitchFamily="18" charset="0"/>
                <a:cs typeface="Times New Roman" pitchFamily="18" charset="0"/>
              </a:rPr>
              <a:t>and they were, probably, </a:t>
            </a:r>
            <a:r>
              <a:rPr lang="en-US" b="1" i="1" dirty="0">
                <a:latin typeface="Times New Roman" pitchFamily="18" charset="0"/>
                <a:cs typeface="Times New Roman" pitchFamily="18" charset="0"/>
              </a:rPr>
              <a:t>formed on forest covered areas </a:t>
            </a:r>
            <a:r>
              <a:rPr lang="en-US" b="1" i="1" dirty="0" smtClean="0">
                <a:latin typeface="Times New Roman" pitchFamily="18" charset="0"/>
                <a:cs typeface="Times New Roman" pitchFamily="18" charset="0"/>
              </a:rPr>
              <a:t>originally.</a:t>
            </a:r>
          </a:p>
          <a:p>
            <a:pPr lvl="1" algn="just">
              <a:buBlip>
                <a:blip r:embed="rId2"/>
              </a:buBlip>
            </a:pPr>
            <a:r>
              <a:rPr lang="en-US" dirty="0" smtClean="0"/>
              <a:t>Due </a:t>
            </a:r>
            <a:r>
              <a:rPr lang="en-US" dirty="0"/>
              <a:t>to the high rainfall, there is considerable soil leaching which makes the </a:t>
            </a:r>
            <a:r>
              <a:rPr lang="en-US" dirty="0" err="1"/>
              <a:t>nitosols</a:t>
            </a:r>
            <a:r>
              <a:rPr lang="en-US" dirty="0"/>
              <a:t> to be poor in soluble minerals like </a:t>
            </a:r>
            <a:r>
              <a:rPr lang="en-US" b="1" i="1" dirty="0"/>
              <a:t>potassium, calcium</a:t>
            </a:r>
            <a:r>
              <a:rPr lang="en-US" dirty="0"/>
              <a:t> etc.; and rich in </a:t>
            </a:r>
            <a:r>
              <a:rPr lang="en-US" b="1" i="1" dirty="0">
                <a:solidFill>
                  <a:schemeClr val="accent6">
                    <a:lumMod val="75000"/>
                  </a:schemeClr>
                </a:solidFill>
              </a:rPr>
              <a:t>non-soluble</a:t>
            </a:r>
            <a:r>
              <a:rPr lang="en-US" i="1" dirty="0">
                <a:solidFill>
                  <a:schemeClr val="accent6">
                    <a:lumMod val="75000"/>
                  </a:schemeClr>
                </a:solidFill>
              </a:rPr>
              <a:t> </a:t>
            </a:r>
            <a:r>
              <a:rPr lang="en-US" dirty="0"/>
              <a:t>minerals like </a:t>
            </a:r>
            <a:r>
              <a:rPr lang="en-US" b="1" i="1" dirty="0">
                <a:solidFill>
                  <a:schemeClr val="accent6">
                    <a:lumMod val="75000"/>
                  </a:schemeClr>
                </a:solidFill>
              </a:rPr>
              <a:t>iron and aluminum. </a:t>
            </a:r>
          </a:p>
        </p:txBody>
      </p:sp>
    </p:spTree>
    <p:extLst>
      <p:ext uri="{BB962C8B-B14F-4D97-AF65-F5344CB8AC3E}">
        <p14:creationId xmlns:p14="http://schemas.microsoft.com/office/powerpoint/2010/main" val="1638388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76200"/>
            <a:ext cx="8915400" cy="6629400"/>
          </a:xfrm>
        </p:spPr>
        <p:txBody>
          <a:bodyPr>
            <a:normAutofit fontScale="85000" lnSpcReduction="10000"/>
          </a:bodyPr>
          <a:lstStyle/>
          <a:p>
            <a:pPr lvl="1" algn="just">
              <a:buBlip>
                <a:blip r:embed="rId2"/>
              </a:buBlip>
            </a:pPr>
            <a:r>
              <a:rPr lang="en-US" dirty="0"/>
              <a:t>The </a:t>
            </a:r>
            <a:r>
              <a:rPr lang="en-US" b="1" dirty="0">
                <a:solidFill>
                  <a:schemeClr val="accent6">
                    <a:lumMod val="75000"/>
                  </a:schemeClr>
                </a:solidFill>
              </a:rPr>
              <a:t>reddish-brown</a:t>
            </a:r>
            <a:r>
              <a:rPr lang="en-US" dirty="0"/>
              <a:t> </a:t>
            </a:r>
            <a:r>
              <a:rPr lang="en-US" b="1" dirty="0">
                <a:solidFill>
                  <a:schemeClr val="accent6">
                    <a:lumMod val="75000"/>
                  </a:schemeClr>
                </a:solidFill>
              </a:rPr>
              <a:t>color</a:t>
            </a:r>
            <a:r>
              <a:rPr lang="en-US" dirty="0"/>
              <a:t> of these soils is because of high concentration of </a:t>
            </a:r>
            <a:r>
              <a:rPr lang="en-US" b="1" dirty="0"/>
              <a:t>iron (ferric) oxides </a:t>
            </a:r>
            <a:r>
              <a:rPr lang="en-US" dirty="0"/>
              <a:t>due to leaching. </a:t>
            </a:r>
            <a:endParaRPr lang="en-US" dirty="0" smtClean="0"/>
          </a:p>
          <a:p>
            <a:pPr lvl="1" algn="just">
              <a:buBlip>
                <a:blip r:embed="rId2"/>
              </a:buBlip>
            </a:pPr>
            <a:r>
              <a:rPr lang="en-US" dirty="0" smtClean="0"/>
              <a:t>But </a:t>
            </a:r>
            <a:r>
              <a:rPr lang="en-US" dirty="0"/>
              <a:t>they are now widely found on </a:t>
            </a:r>
            <a:r>
              <a:rPr lang="en-US" i="1" dirty="0"/>
              <a:t>cultivated areas and on mountain grasslands. </a:t>
            </a:r>
          </a:p>
          <a:p>
            <a:pPr lvl="1">
              <a:buBlip>
                <a:blip r:embed="rId2"/>
              </a:buBlip>
            </a:pPr>
            <a:r>
              <a:rPr lang="en-US" dirty="0" err="1" smtClean="0"/>
              <a:t>Nitosols</a:t>
            </a:r>
            <a:r>
              <a:rPr lang="en-US" dirty="0" smtClean="0"/>
              <a:t> </a:t>
            </a:r>
            <a:r>
              <a:rPr lang="en-US" dirty="0"/>
              <a:t>are dominantly found in western highlands (</a:t>
            </a:r>
            <a:r>
              <a:rPr lang="en-US" dirty="0" err="1"/>
              <a:t>Wellega</a:t>
            </a:r>
            <a:r>
              <a:rPr lang="en-US" dirty="0"/>
              <a:t>), southwestern highlands (</a:t>
            </a:r>
            <a:r>
              <a:rPr lang="en-US" dirty="0" err="1"/>
              <a:t>Kaffa</a:t>
            </a:r>
            <a:r>
              <a:rPr lang="en-US" dirty="0"/>
              <a:t>, </a:t>
            </a:r>
            <a:r>
              <a:rPr lang="en-US" dirty="0" err="1"/>
              <a:t>Illuababora</a:t>
            </a:r>
            <a:r>
              <a:rPr lang="en-US" dirty="0"/>
              <a:t>), Southern highlands, Central highlands, and Eastern highlands</a:t>
            </a:r>
            <a:r>
              <a:rPr lang="en-US" dirty="0" smtClean="0"/>
              <a:t>.</a:t>
            </a:r>
          </a:p>
          <a:p>
            <a:pPr marL="0" indent="0" algn="just">
              <a:buNone/>
            </a:pPr>
            <a:r>
              <a:rPr lang="en-US" sz="3300" b="1" dirty="0" err="1"/>
              <a:t>Acrisols</a:t>
            </a:r>
            <a:endParaRPr lang="en-US" sz="3300" b="1" dirty="0" smtClean="0"/>
          </a:p>
          <a:p>
            <a:pPr lvl="1" algn="just">
              <a:buBlip>
                <a:blip r:embed="rId2"/>
              </a:buBlip>
            </a:pPr>
            <a:r>
              <a:rPr lang="en-US" b="1" i="1" dirty="0" err="1"/>
              <a:t>Acrisols</a:t>
            </a:r>
            <a:r>
              <a:rPr lang="en-US" b="1" i="1" dirty="0"/>
              <a:t> </a:t>
            </a:r>
            <a:r>
              <a:rPr lang="en-US" dirty="0"/>
              <a:t>are one of the most </a:t>
            </a:r>
            <a:r>
              <a:rPr lang="en-US" b="1" i="1" dirty="0"/>
              <a:t>inherently infertile </a:t>
            </a:r>
            <a:r>
              <a:rPr lang="en-US" dirty="0"/>
              <a:t>soils of the tropics, becoming degraded chemically and organically very quickly when utilized. </a:t>
            </a:r>
          </a:p>
          <a:p>
            <a:pPr lvl="1" algn="just">
              <a:buBlip>
                <a:blip r:embed="rId2"/>
              </a:buBlip>
            </a:pPr>
            <a:r>
              <a:rPr lang="en-US" dirty="0" err="1" smtClean="0"/>
              <a:t>Acrisols</a:t>
            </a:r>
            <a:r>
              <a:rPr lang="en-US" dirty="0" smtClean="0"/>
              <a:t> </a:t>
            </a:r>
            <a:r>
              <a:rPr lang="en-US" dirty="0"/>
              <a:t>have very low resilience to degradation and moderate sensitivity to yield decline. </a:t>
            </a:r>
          </a:p>
          <a:p>
            <a:pPr lvl="1" algn="just">
              <a:buBlip>
                <a:blip r:embed="rId2"/>
              </a:buBlip>
            </a:pPr>
            <a:r>
              <a:rPr lang="en-US" b="1" i="1" dirty="0" smtClean="0"/>
              <a:t>In </a:t>
            </a:r>
            <a:r>
              <a:rPr lang="en-US" b="1" i="1" dirty="0"/>
              <a:t>Ethiopia, </a:t>
            </a:r>
            <a:r>
              <a:rPr lang="en-US" b="1" i="1" dirty="0">
                <a:solidFill>
                  <a:schemeClr val="accent6">
                    <a:lumMod val="75000"/>
                  </a:schemeClr>
                </a:solidFill>
              </a:rPr>
              <a:t>it has </a:t>
            </a:r>
            <a:r>
              <a:rPr lang="en-US" b="1" i="1" dirty="0">
                <a:solidFill>
                  <a:srgbClr val="0070C0"/>
                </a:solidFill>
              </a:rPr>
              <a:t>lost most of the base nutrients</a:t>
            </a:r>
            <a:r>
              <a:rPr lang="en-US" b="1" i="1" dirty="0">
                <a:solidFill>
                  <a:schemeClr val="accent6">
                    <a:lumMod val="75000"/>
                  </a:schemeClr>
                </a:solidFill>
              </a:rPr>
              <a:t> and are characterized by low productive capacity. </a:t>
            </a:r>
          </a:p>
          <a:p>
            <a:pPr lvl="1" algn="just">
              <a:buBlip>
                <a:blip r:embed="rId2"/>
              </a:buBlip>
            </a:pPr>
            <a:r>
              <a:rPr lang="en-US" dirty="0" err="1" smtClean="0"/>
              <a:t>Acrisols</a:t>
            </a:r>
            <a:r>
              <a:rPr lang="en-US" dirty="0" smtClean="0"/>
              <a:t> </a:t>
            </a:r>
            <a:r>
              <a:rPr lang="en-US" dirty="0"/>
              <a:t>are found along with </a:t>
            </a:r>
            <a:r>
              <a:rPr lang="en-US" b="1" i="1" dirty="0" err="1"/>
              <a:t>nitosols</a:t>
            </a:r>
            <a:r>
              <a:rPr lang="en-US" b="1" i="1" dirty="0"/>
              <a:t> mostly in some pockets of southwestern highlands</a:t>
            </a:r>
            <a:r>
              <a:rPr lang="en-US" dirty="0"/>
              <a:t> of Ethiopia where there is high rainfall.</a:t>
            </a:r>
          </a:p>
        </p:txBody>
      </p:sp>
    </p:spTree>
    <p:extLst>
      <p:ext uri="{BB962C8B-B14F-4D97-AF65-F5344CB8AC3E}">
        <p14:creationId xmlns:p14="http://schemas.microsoft.com/office/powerpoint/2010/main" val="1835681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76200"/>
            <a:ext cx="9144000" cy="6553200"/>
          </a:xfrm>
        </p:spPr>
        <p:txBody>
          <a:bodyPr>
            <a:normAutofit/>
          </a:bodyPr>
          <a:lstStyle/>
          <a:p>
            <a:pPr marL="57150" indent="0" algn="just">
              <a:buNone/>
            </a:pPr>
            <a:r>
              <a:rPr lang="en-US" b="1" dirty="0">
                <a:effectLst>
                  <a:outerShdw blurRad="38100" dist="38100" dir="2700000" algn="tl">
                    <a:srgbClr val="000000">
                      <a:alpha val="43137"/>
                    </a:srgbClr>
                  </a:outerShdw>
                </a:effectLst>
              </a:rPr>
              <a:t>2. </a:t>
            </a:r>
            <a:r>
              <a:rPr lang="en-US" b="1" dirty="0" err="1" smtClean="0">
                <a:effectLst>
                  <a:outerShdw blurRad="38100" dist="38100" dir="2700000" algn="tl">
                    <a:srgbClr val="000000">
                      <a:alpha val="43137"/>
                    </a:srgbClr>
                  </a:outerShdw>
                </a:effectLst>
              </a:rPr>
              <a:t>Vertisols</a:t>
            </a:r>
            <a:endParaRPr lang="en-US" b="1" dirty="0" smtClean="0">
              <a:effectLst>
                <a:outerShdw blurRad="38100" dist="38100" dir="2700000" algn="tl">
                  <a:srgbClr val="000000">
                    <a:alpha val="43137"/>
                  </a:srgbClr>
                </a:outerShdw>
              </a:effectLst>
            </a:endParaRPr>
          </a:p>
          <a:p>
            <a:pPr lvl="1" algn="just">
              <a:buBlip>
                <a:blip r:embed="rId2"/>
              </a:buBlip>
            </a:pPr>
            <a:r>
              <a:rPr lang="en-US" dirty="0" err="1" smtClean="0"/>
              <a:t>Vertisols</a:t>
            </a:r>
            <a:r>
              <a:rPr lang="en-US" dirty="0" smtClean="0"/>
              <a:t> </a:t>
            </a:r>
            <a:r>
              <a:rPr lang="en-US" dirty="0"/>
              <a:t>are </a:t>
            </a:r>
            <a:r>
              <a:rPr lang="en-US" b="1" i="1" dirty="0"/>
              <a:t>heavy clay </a:t>
            </a:r>
            <a:r>
              <a:rPr lang="en-US" dirty="0"/>
              <a:t>soils with a high proportion of swelling clays when wet, and cracks when dry. </a:t>
            </a:r>
            <a:endParaRPr lang="en-US" dirty="0" smtClean="0"/>
          </a:p>
          <a:p>
            <a:pPr lvl="1" algn="just">
              <a:buBlip>
                <a:blip r:embed="rId2"/>
              </a:buBlip>
            </a:pPr>
            <a:r>
              <a:rPr lang="en-US" dirty="0" smtClean="0"/>
              <a:t>These </a:t>
            </a:r>
            <a:r>
              <a:rPr lang="en-US" dirty="0"/>
              <a:t>soils are extremely difficult to manage (hence easily degraded), </a:t>
            </a:r>
            <a:r>
              <a:rPr lang="en-US" sz="2200" b="1" dirty="0">
                <a:solidFill>
                  <a:srgbClr val="0070C0"/>
                </a:solidFill>
                <a:latin typeface="Times New Roman" pitchFamily="18" charset="0"/>
                <a:cs typeface="Times New Roman" pitchFamily="18" charset="0"/>
              </a:rPr>
              <a:t>but has very high natural chemical fertility. </a:t>
            </a:r>
            <a:endParaRPr lang="en-US" sz="2200" b="1" dirty="0" smtClean="0">
              <a:solidFill>
                <a:srgbClr val="0070C0"/>
              </a:solidFill>
              <a:latin typeface="Times New Roman" pitchFamily="18" charset="0"/>
              <a:cs typeface="Times New Roman" pitchFamily="18" charset="0"/>
            </a:endParaRPr>
          </a:p>
          <a:p>
            <a:pPr lvl="1" algn="just">
              <a:buBlip>
                <a:blip r:embed="rId2"/>
              </a:buBlip>
            </a:pPr>
            <a:r>
              <a:rPr lang="en-US" dirty="0" err="1" smtClean="0"/>
              <a:t>Vertisols</a:t>
            </a:r>
            <a:r>
              <a:rPr lang="en-US" dirty="0" smtClean="0"/>
              <a:t> </a:t>
            </a:r>
            <a:r>
              <a:rPr lang="en-US" dirty="0"/>
              <a:t>mostly develop on </a:t>
            </a:r>
            <a:r>
              <a:rPr lang="en-US" sz="2400" b="1" i="1" dirty="0">
                <a:solidFill>
                  <a:srgbClr val="00B0F0"/>
                </a:solidFill>
              </a:rPr>
              <a:t>volcanic plateau basalt, trachyte and pyroclastic materials, sedimentary rocks, </a:t>
            </a:r>
            <a:r>
              <a:rPr lang="en-US" sz="2400" b="1" i="1" dirty="0" err="1">
                <a:solidFill>
                  <a:srgbClr val="00B0F0"/>
                </a:solidFill>
              </a:rPr>
              <a:t>colluvial</a:t>
            </a:r>
            <a:r>
              <a:rPr lang="en-US" sz="2400" b="1" i="1" dirty="0">
                <a:solidFill>
                  <a:srgbClr val="00B0F0"/>
                </a:solidFill>
              </a:rPr>
              <a:t> slopes and alluvial plains. </a:t>
            </a:r>
            <a:endParaRPr lang="en-US" sz="2400" b="1" i="1" dirty="0" smtClean="0">
              <a:solidFill>
                <a:srgbClr val="00B0F0"/>
              </a:solidFill>
            </a:endParaRPr>
          </a:p>
          <a:p>
            <a:pPr lvl="1" algn="just">
              <a:buBlip>
                <a:blip r:embed="rId2"/>
              </a:buBlip>
            </a:pPr>
            <a:r>
              <a:rPr lang="en-US" dirty="0" smtClean="0"/>
              <a:t>The </a:t>
            </a:r>
            <a:r>
              <a:rPr lang="en-US" dirty="0" err="1"/>
              <a:t>vertisols</a:t>
            </a:r>
            <a:r>
              <a:rPr lang="en-US" dirty="0"/>
              <a:t> are also soils of highlands and moderate climates</a:t>
            </a:r>
            <a:r>
              <a:rPr lang="en-US" dirty="0" smtClean="0"/>
              <a:t>.</a:t>
            </a:r>
          </a:p>
          <a:p>
            <a:pPr lvl="1" algn="just">
              <a:buBlip>
                <a:blip r:embed="rId2"/>
              </a:buBlip>
            </a:pPr>
            <a:r>
              <a:rPr lang="en-US" dirty="0" smtClean="0"/>
              <a:t> </a:t>
            </a:r>
            <a:r>
              <a:rPr lang="en-US" dirty="0"/>
              <a:t>In Ethiopia, they are commonly found in parts of </a:t>
            </a:r>
            <a:r>
              <a:rPr lang="en-US" sz="2400" b="1" i="1" dirty="0" smtClean="0">
                <a:latin typeface="Times New Roman" pitchFamily="18" charset="0"/>
                <a:cs typeface="Times New Roman" pitchFamily="18" charset="0"/>
              </a:rPr>
              <a:t>Northwestern, Central </a:t>
            </a:r>
            <a:r>
              <a:rPr lang="en-US" sz="2400" b="1" i="1" dirty="0">
                <a:latin typeface="Times New Roman" pitchFamily="18" charset="0"/>
                <a:cs typeface="Times New Roman" pitchFamily="18" charset="0"/>
              </a:rPr>
              <a:t>and Southeastern highlands (especially in </a:t>
            </a:r>
            <a:r>
              <a:rPr lang="en-US" sz="2400" b="1" i="1" dirty="0" err="1">
                <a:latin typeface="Times New Roman" pitchFamily="18" charset="0"/>
                <a:cs typeface="Times New Roman" pitchFamily="18" charset="0"/>
              </a:rPr>
              <a:t>Gojjam</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Shewa</a:t>
            </a:r>
            <a:r>
              <a:rPr lang="en-US" sz="2400" b="1" i="1" dirty="0">
                <a:latin typeface="Times New Roman" pitchFamily="18" charset="0"/>
                <a:cs typeface="Times New Roman" pitchFamily="18" charset="0"/>
              </a:rPr>
              <a:t>, </a:t>
            </a:r>
            <a:r>
              <a:rPr lang="en-US" sz="2400" b="1" i="1" dirty="0" err="1">
                <a:latin typeface="Times New Roman" pitchFamily="18" charset="0"/>
                <a:cs typeface="Times New Roman" pitchFamily="18" charset="0"/>
              </a:rPr>
              <a:t>Arsi</a:t>
            </a:r>
            <a:r>
              <a:rPr lang="en-US" sz="2400" b="1" i="1" dirty="0">
                <a:latin typeface="Times New Roman" pitchFamily="18" charset="0"/>
                <a:cs typeface="Times New Roman" pitchFamily="18" charset="0"/>
              </a:rPr>
              <a:t>, Bale and central </a:t>
            </a:r>
            <a:r>
              <a:rPr lang="en-US" sz="2400" b="1" i="1" dirty="0" err="1">
                <a:latin typeface="Times New Roman" pitchFamily="18" charset="0"/>
                <a:cs typeface="Times New Roman" pitchFamily="18" charset="0"/>
              </a:rPr>
              <a:t>Hararghe</a:t>
            </a:r>
            <a:r>
              <a:rPr lang="en-US" sz="2400" b="1"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4400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76200"/>
            <a:ext cx="9144000" cy="6705600"/>
          </a:xfrm>
        </p:spPr>
        <p:txBody>
          <a:bodyPr>
            <a:normAutofit fontScale="92500" lnSpcReduction="10000"/>
          </a:bodyPr>
          <a:lstStyle/>
          <a:p>
            <a:pPr marL="0" indent="0" algn="just">
              <a:buNone/>
            </a:pPr>
            <a:r>
              <a:rPr lang="en-US" b="1" dirty="0">
                <a:effectLst>
                  <a:outerShdw blurRad="38100" dist="38100" dir="2700000" algn="tl">
                    <a:srgbClr val="000000">
                      <a:alpha val="43137"/>
                    </a:srgbClr>
                  </a:outerShdw>
                </a:effectLst>
              </a:rPr>
              <a:t>3. </a:t>
            </a:r>
            <a:r>
              <a:rPr lang="en-US" b="1" dirty="0" err="1">
                <a:effectLst>
                  <a:outerShdw blurRad="38100" dist="38100" dir="2700000" algn="tl">
                    <a:srgbClr val="000000">
                      <a:alpha val="43137"/>
                    </a:srgbClr>
                  </a:outerShdw>
                </a:effectLst>
              </a:rPr>
              <a:t>Lithosols</a:t>
            </a:r>
            <a:r>
              <a:rPr lang="en-US" b="1" dirty="0">
                <a:effectLst>
                  <a:outerShdw blurRad="38100" dist="38100" dir="2700000" algn="tl">
                    <a:srgbClr val="000000">
                      <a:alpha val="43137"/>
                    </a:srgbClr>
                  </a:outerShdw>
                </a:effectLst>
              </a:rPr>
              <a:t>, </a:t>
            </a:r>
            <a:r>
              <a:rPr lang="en-US" b="1" dirty="0" err="1">
                <a:effectLst>
                  <a:outerShdw blurRad="38100" dist="38100" dir="2700000" algn="tl">
                    <a:srgbClr val="000000">
                      <a:alpha val="43137"/>
                    </a:srgbClr>
                  </a:outerShdw>
                </a:effectLst>
              </a:rPr>
              <a:t>Cambisols</a:t>
            </a:r>
            <a:r>
              <a:rPr lang="en-US" b="1" dirty="0">
                <a:effectLst>
                  <a:outerShdw blurRad="38100" dist="38100" dir="2700000" algn="tl">
                    <a:srgbClr val="000000">
                      <a:alpha val="43137"/>
                    </a:srgbClr>
                  </a:outerShdw>
                </a:effectLst>
              </a:rPr>
              <a:t> and </a:t>
            </a:r>
            <a:r>
              <a:rPr lang="en-US" b="1" dirty="0" err="1">
                <a:effectLst>
                  <a:outerShdw blurRad="38100" dist="38100" dir="2700000" algn="tl">
                    <a:srgbClr val="000000">
                      <a:alpha val="43137"/>
                    </a:srgbClr>
                  </a:outerShdw>
                </a:effectLst>
              </a:rPr>
              <a:t>Regosols</a:t>
            </a:r>
            <a:r>
              <a:rPr lang="en-US" b="1" dirty="0">
                <a:effectLst>
                  <a:outerShdw blurRad="38100" dist="38100" dir="2700000" algn="tl">
                    <a:srgbClr val="000000">
                      <a:alpha val="43137"/>
                    </a:srgbClr>
                  </a:outerShdw>
                </a:effectLst>
              </a:rPr>
              <a:t> </a:t>
            </a:r>
            <a:endParaRPr lang="en-US" b="1" dirty="0" smtClean="0">
              <a:effectLst>
                <a:outerShdw blurRad="38100" dist="38100" dir="2700000" algn="tl">
                  <a:srgbClr val="000000">
                    <a:alpha val="43137"/>
                  </a:srgbClr>
                </a:outerShdw>
              </a:effectLst>
            </a:endParaRPr>
          </a:p>
          <a:p>
            <a:pPr lvl="1" algn="just">
              <a:buBlip>
                <a:blip r:embed="rId2"/>
              </a:buBlip>
            </a:pPr>
            <a:r>
              <a:rPr lang="en-US" dirty="0" smtClean="0"/>
              <a:t>These </a:t>
            </a:r>
            <a:r>
              <a:rPr lang="en-US" dirty="0"/>
              <a:t>soils are mostly found in </a:t>
            </a:r>
            <a:r>
              <a:rPr lang="en-US" dirty="0">
                <a:solidFill>
                  <a:srgbClr val="00B0F0"/>
                </a:solidFill>
              </a:rPr>
              <a:t>rugged topography and steep slopes. </a:t>
            </a:r>
            <a:endParaRPr lang="en-US" dirty="0" smtClean="0">
              <a:solidFill>
                <a:srgbClr val="00B0F0"/>
              </a:solidFill>
            </a:endParaRPr>
          </a:p>
          <a:p>
            <a:pPr lvl="1" algn="just">
              <a:buBlip>
                <a:blip r:embed="rId2"/>
              </a:buBlip>
            </a:pPr>
            <a:r>
              <a:rPr lang="en-US" dirty="0" smtClean="0"/>
              <a:t>There </a:t>
            </a:r>
            <a:r>
              <a:rPr lang="en-US" dirty="0"/>
              <a:t>is little evidence of </a:t>
            </a:r>
            <a:r>
              <a:rPr lang="en-US" dirty="0" err="1"/>
              <a:t>pedogenic</a:t>
            </a:r>
            <a:r>
              <a:rPr lang="en-US" dirty="0"/>
              <a:t> processes (soil forming processes). As a result, they are </a:t>
            </a:r>
            <a:r>
              <a:rPr lang="en-US" b="1" dirty="0">
                <a:solidFill>
                  <a:srgbClr val="0070C0"/>
                </a:solidFill>
              </a:rPr>
              <a:t>youn</a:t>
            </a:r>
            <a:r>
              <a:rPr lang="en-US" dirty="0"/>
              <a:t>g, </a:t>
            </a:r>
            <a:r>
              <a:rPr lang="en-US" b="1" i="1" dirty="0">
                <a:solidFill>
                  <a:srgbClr val="0070C0"/>
                </a:solidFill>
              </a:rPr>
              <a:t>shallow and coarse textured</a:t>
            </a:r>
            <a:r>
              <a:rPr lang="en-US" dirty="0"/>
              <a:t> and so have </a:t>
            </a:r>
            <a:r>
              <a:rPr lang="en-US" b="1" i="1" dirty="0">
                <a:solidFill>
                  <a:srgbClr val="FF0000"/>
                </a:solidFill>
              </a:rPr>
              <a:t>low water holding capacity</a:t>
            </a:r>
            <a:r>
              <a:rPr lang="en-US" dirty="0"/>
              <a:t>. </a:t>
            </a:r>
            <a:endParaRPr lang="en-US" dirty="0" smtClean="0"/>
          </a:p>
          <a:p>
            <a:pPr lvl="1" algn="just">
              <a:buBlip>
                <a:blip r:embed="rId2"/>
              </a:buBlip>
            </a:pPr>
            <a:r>
              <a:rPr lang="en-US" dirty="0" smtClean="0"/>
              <a:t>In </a:t>
            </a:r>
            <a:r>
              <a:rPr lang="en-US" dirty="0"/>
              <a:t>addition, they are found in </a:t>
            </a:r>
            <a:r>
              <a:rPr lang="en-US" b="1" dirty="0">
                <a:solidFill>
                  <a:srgbClr val="0070C0"/>
                </a:solidFill>
              </a:rPr>
              <a:t>areas of low rainfall</a:t>
            </a:r>
            <a:r>
              <a:rPr lang="en-US" dirty="0"/>
              <a:t>. So, most of the areas covered by </a:t>
            </a:r>
            <a:r>
              <a:rPr lang="en-US" sz="2600" b="1" i="1" dirty="0">
                <a:latin typeface="Times New Roman" pitchFamily="18" charset="0"/>
                <a:cs typeface="Times New Roman" pitchFamily="18" charset="0"/>
              </a:rPr>
              <a:t>these soils have limited agricultural use. </a:t>
            </a:r>
            <a:endParaRPr lang="en-US" sz="2600" b="1" i="1" dirty="0" smtClean="0">
              <a:latin typeface="Times New Roman" pitchFamily="18" charset="0"/>
              <a:cs typeface="Times New Roman" pitchFamily="18" charset="0"/>
            </a:endParaRPr>
          </a:p>
          <a:p>
            <a:pPr lvl="1" algn="just">
              <a:buBlip>
                <a:blip r:embed="rId2"/>
              </a:buBlip>
            </a:pPr>
            <a:r>
              <a:rPr lang="en-US" dirty="0" smtClean="0"/>
              <a:t>They </a:t>
            </a:r>
            <a:r>
              <a:rPr lang="en-US" dirty="0"/>
              <a:t>are, in most cases, left under the natural plant cover and used for </a:t>
            </a:r>
            <a:r>
              <a:rPr lang="en-US" dirty="0" smtClean="0"/>
              <a:t>grazing.</a:t>
            </a:r>
          </a:p>
          <a:p>
            <a:pPr lvl="1" algn="just">
              <a:buBlip>
                <a:blip r:embed="rId2"/>
              </a:buBlip>
            </a:pPr>
            <a:r>
              <a:rPr lang="en-US" dirty="0" smtClean="0"/>
              <a:t>By </a:t>
            </a:r>
            <a:r>
              <a:rPr lang="en-US" dirty="0"/>
              <a:t>and large, these soils are found in different parts of </a:t>
            </a:r>
            <a:r>
              <a:rPr lang="en-US" sz="2600" b="1" i="1" dirty="0">
                <a:solidFill>
                  <a:srgbClr val="0070C0"/>
                </a:solidFill>
                <a:latin typeface="Times New Roman" pitchFamily="18" charset="0"/>
                <a:cs typeface="Times New Roman" pitchFamily="18" charset="0"/>
              </a:rPr>
              <a:t>rugged and steep slopes of Central Highlands, on the Rift Valley Escarpments and highlands in of western </a:t>
            </a:r>
            <a:r>
              <a:rPr lang="en-US" sz="2600" b="1" i="1" dirty="0" err="1" smtClean="0">
                <a:solidFill>
                  <a:srgbClr val="0070C0"/>
                </a:solidFill>
                <a:latin typeface="Times New Roman" pitchFamily="18" charset="0"/>
                <a:cs typeface="Times New Roman" pitchFamily="18" charset="0"/>
              </a:rPr>
              <a:t>Hararghe</a:t>
            </a:r>
            <a:r>
              <a:rPr lang="en-US" dirty="0" smtClean="0"/>
              <a:t>.</a:t>
            </a:r>
          </a:p>
          <a:p>
            <a:pPr lvl="1" algn="just">
              <a:buBlip>
                <a:blip r:embed="rId2"/>
              </a:buBlip>
            </a:pPr>
            <a:r>
              <a:rPr lang="en-US" dirty="0" err="1" smtClean="0"/>
              <a:t>Regosols</a:t>
            </a:r>
            <a:r>
              <a:rPr lang="en-US" dirty="0" smtClean="0"/>
              <a:t> </a:t>
            </a:r>
            <a:r>
              <a:rPr lang="en-US" dirty="0"/>
              <a:t>and </a:t>
            </a:r>
            <a:r>
              <a:rPr lang="en-US" dirty="0" err="1"/>
              <a:t>Lithosols</a:t>
            </a:r>
            <a:r>
              <a:rPr lang="en-US" dirty="0"/>
              <a:t> are also found in the Danakil and eastern </a:t>
            </a:r>
            <a:r>
              <a:rPr lang="en-US" dirty="0" err="1"/>
              <a:t>Ogaden</a:t>
            </a:r>
            <a:r>
              <a:rPr lang="en-US" dirty="0"/>
              <a:t>.</a:t>
            </a:r>
          </a:p>
          <a:p>
            <a:pPr marL="0" indent="0">
              <a:buNone/>
            </a:pPr>
            <a:endParaRPr lang="en-US" dirty="0"/>
          </a:p>
        </p:txBody>
      </p:sp>
    </p:spTree>
    <p:extLst>
      <p:ext uri="{BB962C8B-B14F-4D97-AF65-F5344CB8AC3E}">
        <p14:creationId xmlns:p14="http://schemas.microsoft.com/office/powerpoint/2010/main" val="297725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76200"/>
            <a:ext cx="9144000" cy="6705600"/>
          </a:xfrm>
        </p:spPr>
        <p:txBody>
          <a:bodyPr>
            <a:normAutofit fontScale="92500" lnSpcReduction="10000"/>
          </a:bodyPr>
          <a:lstStyle/>
          <a:p>
            <a:pPr marL="0" indent="0" algn="just">
              <a:buNone/>
            </a:pPr>
            <a:r>
              <a:rPr lang="en-US" b="1" dirty="0">
                <a:effectLst>
                  <a:outerShdw blurRad="38100" dist="38100" dir="2700000" algn="tl">
                    <a:srgbClr val="000000">
                      <a:alpha val="43137"/>
                    </a:srgbClr>
                  </a:outerShdw>
                </a:effectLst>
              </a:rPr>
              <a:t>4.Xerosols, </a:t>
            </a:r>
            <a:r>
              <a:rPr lang="en-US" b="1" dirty="0" err="1">
                <a:effectLst>
                  <a:outerShdw blurRad="38100" dist="38100" dir="2700000" algn="tl">
                    <a:srgbClr val="000000">
                      <a:alpha val="43137"/>
                    </a:srgbClr>
                  </a:outerShdw>
                </a:effectLst>
              </a:rPr>
              <a:t>Yermosols</a:t>
            </a:r>
            <a:r>
              <a:rPr lang="en-US" b="1" dirty="0">
                <a:effectLst>
                  <a:outerShdw blurRad="38100" dist="38100" dir="2700000" algn="tl">
                    <a:srgbClr val="000000">
                      <a:alpha val="43137"/>
                    </a:srgbClr>
                  </a:outerShdw>
                </a:effectLst>
              </a:rPr>
              <a:t> and </a:t>
            </a:r>
            <a:r>
              <a:rPr lang="en-US" b="1" dirty="0" err="1" smtClean="0">
                <a:effectLst>
                  <a:outerShdw blurRad="38100" dist="38100" dir="2700000" algn="tl">
                    <a:srgbClr val="000000">
                      <a:alpha val="43137"/>
                    </a:srgbClr>
                  </a:outerShdw>
                </a:effectLst>
              </a:rPr>
              <a:t>Solanchaks</a:t>
            </a:r>
            <a:endParaRPr lang="en-US" b="1" dirty="0" smtClean="0">
              <a:effectLst>
                <a:outerShdw blurRad="38100" dist="38100" dir="2700000" algn="tl">
                  <a:srgbClr val="000000">
                    <a:alpha val="43137"/>
                  </a:srgbClr>
                </a:outerShdw>
              </a:effectLst>
            </a:endParaRPr>
          </a:p>
          <a:p>
            <a:pPr lvl="1" algn="just">
              <a:buBlip>
                <a:blip r:embed="rId2"/>
              </a:buBlip>
            </a:pPr>
            <a:r>
              <a:rPr lang="en-US" dirty="0" smtClean="0"/>
              <a:t>These </a:t>
            </a:r>
            <a:r>
              <a:rPr lang="en-US" dirty="0"/>
              <a:t>are </a:t>
            </a:r>
            <a:r>
              <a:rPr lang="en-US" b="1" dirty="0">
                <a:solidFill>
                  <a:srgbClr val="0070C0"/>
                </a:solidFill>
              </a:rPr>
              <a:t>soils of desert </a:t>
            </a:r>
            <a:r>
              <a:rPr lang="en-US" dirty="0"/>
              <a:t>or dry steppe soils majorly available in arid and semiarid areas. </a:t>
            </a:r>
            <a:endParaRPr lang="en-US" dirty="0" smtClean="0"/>
          </a:p>
          <a:p>
            <a:pPr lvl="1" algn="just">
              <a:buBlip>
                <a:blip r:embed="rId2"/>
              </a:buBlip>
            </a:pPr>
            <a:r>
              <a:rPr lang="en-US" sz="2600" b="1" i="1" dirty="0" smtClean="0">
                <a:solidFill>
                  <a:srgbClr val="0070C0"/>
                </a:solidFill>
                <a:latin typeface="Times New Roman" pitchFamily="18" charset="0"/>
                <a:cs typeface="Times New Roman" pitchFamily="18" charset="0"/>
              </a:rPr>
              <a:t>Though </a:t>
            </a:r>
            <a:r>
              <a:rPr lang="en-US" sz="2600" b="1" i="1" dirty="0">
                <a:solidFill>
                  <a:srgbClr val="0070C0"/>
                </a:solidFill>
                <a:latin typeface="Times New Roman" pitchFamily="18" charset="0"/>
                <a:cs typeface="Times New Roman" pitchFamily="18" charset="0"/>
              </a:rPr>
              <a:t>the degree may vary, desert soils are characterized by high salt content and low organic content, </a:t>
            </a:r>
            <a:r>
              <a:rPr lang="en-US" sz="2600" b="1" i="1" dirty="0">
                <a:solidFill>
                  <a:srgbClr val="FF0000"/>
                </a:solidFill>
                <a:latin typeface="Times New Roman" pitchFamily="18" charset="0"/>
                <a:cs typeface="Times New Roman" pitchFamily="18" charset="0"/>
              </a:rPr>
              <a:t>because of the scanty </a:t>
            </a:r>
            <a:r>
              <a:rPr lang="en-US" sz="2600" b="1" i="1" dirty="0" smtClean="0">
                <a:solidFill>
                  <a:srgbClr val="FF0000"/>
                </a:solidFill>
                <a:latin typeface="Times New Roman" pitchFamily="18" charset="0"/>
                <a:cs typeface="Times New Roman" pitchFamily="18" charset="0"/>
              </a:rPr>
              <a:t>vegetation.</a:t>
            </a:r>
          </a:p>
          <a:p>
            <a:pPr lvl="1" algn="just">
              <a:buBlip>
                <a:blip r:embed="rId2"/>
              </a:buBlip>
            </a:pPr>
            <a:r>
              <a:rPr lang="en-US" dirty="0" smtClean="0"/>
              <a:t>Generally </a:t>
            </a:r>
            <a:r>
              <a:rPr lang="en-US" dirty="0"/>
              <a:t>speaking, these soils have poor humus content and nitrogen, but are rich in </a:t>
            </a:r>
            <a:r>
              <a:rPr lang="en-US" b="1" i="1" dirty="0"/>
              <a:t>phosphorus and potash</a:t>
            </a:r>
            <a:r>
              <a:rPr lang="en-US" dirty="0"/>
              <a:t> and </a:t>
            </a:r>
            <a:r>
              <a:rPr lang="en-US" b="1" i="1" dirty="0">
                <a:solidFill>
                  <a:srgbClr val="FF0000"/>
                </a:solidFill>
              </a:rPr>
              <a:t>can be very fertile if </a:t>
            </a:r>
            <a:r>
              <a:rPr lang="en-US" b="1" i="1" dirty="0" smtClean="0">
                <a:solidFill>
                  <a:srgbClr val="FF0000"/>
                </a:solidFill>
              </a:rPr>
              <a:t>irrigated</a:t>
            </a:r>
            <a:r>
              <a:rPr lang="en-US" dirty="0" smtClean="0"/>
              <a:t>.</a:t>
            </a:r>
          </a:p>
          <a:p>
            <a:pPr lvl="1" algn="just">
              <a:buBlip>
                <a:blip r:embed="rId2"/>
              </a:buBlip>
            </a:pPr>
            <a:r>
              <a:rPr lang="en-US" dirty="0" err="1" smtClean="0"/>
              <a:t>Xerosols</a:t>
            </a:r>
            <a:r>
              <a:rPr lang="en-US" dirty="0" smtClean="0"/>
              <a:t> </a:t>
            </a:r>
            <a:r>
              <a:rPr lang="en-US" dirty="0"/>
              <a:t>are </a:t>
            </a:r>
            <a:r>
              <a:rPr lang="en-US" b="1" i="1" dirty="0">
                <a:solidFill>
                  <a:schemeClr val="accent6">
                    <a:lumMod val="75000"/>
                  </a:schemeClr>
                </a:solidFill>
              </a:rPr>
              <a:t>soils of the deserts</a:t>
            </a:r>
            <a:r>
              <a:rPr lang="en-US" dirty="0"/>
              <a:t>, has low organic content. These soils are extremely subjected to </a:t>
            </a:r>
            <a:r>
              <a:rPr lang="en-US" b="1" i="1" dirty="0"/>
              <a:t>wind erosion and concentration of soluble salts. </a:t>
            </a:r>
            <a:endParaRPr lang="en-US" b="1" i="1" dirty="0" smtClean="0"/>
          </a:p>
          <a:p>
            <a:pPr lvl="1" algn="just">
              <a:buBlip>
                <a:blip r:embed="rId2"/>
              </a:buBlip>
            </a:pPr>
            <a:r>
              <a:rPr lang="en-US" dirty="0" err="1" smtClean="0"/>
              <a:t>Yermosols</a:t>
            </a:r>
            <a:r>
              <a:rPr lang="en-US" dirty="0" smtClean="0"/>
              <a:t> </a:t>
            </a:r>
            <a:r>
              <a:rPr lang="en-US" dirty="0"/>
              <a:t>are even drier and more problematic than </a:t>
            </a:r>
            <a:r>
              <a:rPr lang="en-US" dirty="0" err="1"/>
              <a:t>Xerosols</a:t>
            </a:r>
            <a:r>
              <a:rPr lang="en-US" dirty="0"/>
              <a:t>. </a:t>
            </a:r>
            <a:endParaRPr lang="en-US" dirty="0" smtClean="0"/>
          </a:p>
          <a:p>
            <a:pPr lvl="1" algn="just">
              <a:buBlip>
                <a:blip r:embed="rId2"/>
              </a:buBlip>
            </a:pPr>
            <a:r>
              <a:rPr lang="en-US" dirty="0" err="1" smtClean="0"/>
              <a:t>Solanchaks</a:t>
            </a:r>
            <a:r>
              <a:rPr lang="en-US" dirty="0" smtClean="0"/>
              <a:t> </a:t>
            </a:r>
            <a:r>
              <a:rPr lang="en-US" dirty="0"/>
              <a:t>are </a:t>
            </a:r>
            <a:r>
              <a:rPr lang="en-US" b="1" i="1" dirty="0">
                <a:solidFill>
                  <a:schemeClr val="accent6">
                    <a:lumMod val="75000"/>
                  </a:schemeClr>
                </a:solidFill>
              </a:rPr>
              <a:t>saline soils</a:t>
            </a:r>
            <a:r>
              <a:rPr lang="en-US" dirty="0"/>
              <a:t> which develop in areas of high evaporation and capillary action. Badly managed irrigation schemes may turn soils into </a:t>
            </a:r>
            <a:r>
              <a:rPr lang="en-US" dirty="0" err="1"/>
              <a:t>solonchaks</a:t>
            </a:r>
            <a:r>
              <a:rPr lang="en-US" dirty="0"/>
              <a:t>.</a:t>
            </a:r>
          </a:p>
          <a:p>
            <a:pPr marL="0" indent="0">
              <a:buNone/>
            </a:pPr>
            <a:endParaRPr lang="en-US" dirty="0"/>
          </a:p>
        </p:txBody>
      </p:sp>
    </p:spTree>
    <p:extLst>
      <p:ext uri="{BB962C8B-B14F-4D97-AF65-F5344CB8AC3E}">
        <p14:creationId xmlns:p14="http://schemas.microsoft.com/office/powerpoint/2010/main" val="429167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52400"/>
            <a:ext cx="8839200" cy="6629400"/>
          </a:xfrm>
        </p:spPr>
        <p:txBody>
          <a:bodyPr>
            <a:normAutofit lnSpcReduction="10000"/>
          </a:bodyPr>
          <a:lstStyle/>
          <a:p>
            <a:pPr lvl="1" algn="just">
              <a:buBlip>
                <a:blip r:embed="rId2"/>
              </a:buBlip>
            </a:pPr>
            <a:r>
              <a:rPr lang="en-US" dirty="0"/>
              <a:t>In Ethiopia, </a:t>
            </a:r>
            <a:r>
              <a:rPr lang="en-US" dirty="0" err="1"/>
              <a:t>Xerosols</a:t>
            </a:r>
            <a:r>
              <a:rPr lang="en-US" dirty="0"/>
              <a:t> are found in </a:t>
            </a:r>
            <a:r>
              <a:rPr lang="en-US" dirty="0" err="1"/>
              <a:t>Ogaden</a:t>
            </a:r>
            <a:r>
              <a:rPr lang="en-US" dirty="0"/>
              <a:t> and northeastern escarpments, whereas the </a:t>
            </a:r>
            <a:r>
              <a:rPr lang="en-US" dirty="0" err="1"/>
              <a:t>Yermosols</a:t>
            </a:r>
            <a:r>
              <a:rPr lang="en-US" dirty="0"/>
              <a:t> and </a:t>
            </a:r>
            <a:r>
              <a:rPr lang="en-US" dirty="0" err="1"/>
              <a:t>Solonchaks</a:t>
            </a:r>
            <a:r>
              <a:rPr lang="en-US" dirty="0"/>
              <a:t> cover the </a:t>
            </a:r>
            <a:r>
              <a:rPr lang="en-US" dirty="0" err="1"/>
              <a:t>Ogaden</a:t>
            </a:r>
            <a:r>
              <a:rPr lang="en-US" dirty="0"/>
              <a:t> and Afar plains. The </a:t>
            </a:r>
            <a:r>
              <a:rPr lang="en-US" dirty="0" err="1"/>
              <a:t>Solonchaks</a:t>
            </a:r>
            <a:r>
              <a:rPr lang="en-US" dirty="0"/>
              <a:t> are majorly located in salty plains of Afar</a:t>
            </a:r>
            <a:r>
              <a:rPr lang="en-US" dirty="0" smtClean="0"/>
              <a:t>.</a:t>
            </a:r>
          </a:p>
          <a:p>
            <a:pPr marL="0" indent="0" algn="just">
              <a:buNone/>
            </a:pPr>
            <a:r>
              <a:rPr lang="en-US" b="1" dirty="0" smtClean="0">
                <a:effectLst>
                  <a:outerShdw blurRad="38100" dist="38100" dir="2700000" algn="tl">
                    <a:srgbClr val="000000">
                      <a:alpha val="43137"/>
                    </a:srgbClr>
                  </a:outerShdw>
                </a:effectLst>
              </a:rPr>
              <a:t>5.Fluvisols</a:t>
            </a:r>
            <a:endParaRPr lang="en-US" b="1" dirty="0">
              <a:effectLst>
                <a:outerShdw blurRad="38100" dist="38100" dir="2700000" algn="tl">
                  <a:srgbClr val="000000">
                    <a:alpha val="43137"/>
                  </a:srgbClr>
                </a:outerShdw>
              </a:effectLst>
            </a:endParaRPr>
          </a:p>
          <a:p>
            <a:pPr lvl="1" algn="just">
              <a:buBlip>
                <a:blip r:embed="rId2"/>
              </a:buBlip>
            </a:pPr>
            <a:r>
              <a:rPr lang="en-US" dirty="0" err="1"/>
              <a:t>Fluvisols</a:t>
            </a:r>
            <a:r>
              <a:rPr lang="en-US" dirty="0"/>
              <a:t> develop on flat or nearly flat ground, on recent alluvial deposits. </a:t>
            </a:r>
            <a:r>
              <a:rPr lang="en-US" sz="2600" b="1" i="1" dirty="0">
                <a:solidFill>
                  <a:schemeClr val="accent6">
                    <a:lumMod val="75000"/>
                  </a:schemeClr>
                </a:solidFill>
              </a:rPr>
              <a:t>These soils are associated with fluvial (river), marine (sea) and </a:t>
            </a:r>
            <a:r>
              <a:rPr lang="en-US" sz="2600" b="1" i="1" dirty="0" err="1">
                <a:solidFill>
                  <a:schemeClr val="accent6">
                    <a:lumMod val="75000"/>
                  </a:schemeClr>
                </a:solidFill>
              </a:rPr>
              <a:t>lacustine</a:t>
            </a:r>
            <a:r>
              <a:rPr lang="en-US" sz="2600" b="1" i="1" dirty="0">
                <a:solidFill>
                  <a:schemeClr val="accent6">
                    <a:lumMod val="75000"/>
                  </a:schemeClr>
                </a:solidFill>
              </a:rPr>
              <a:t> (lake) deposits</a:t>
            </a:r>
            <a:r>
              <a:rPr lang="en-US" dirty="0"/>
              <a:t>.</a:t>
            </a:r>
          </a:p>
          <a:p>
            <a:pPr lvl="1" algn="just">
              <a:buBlip>
                <a:blip r:embed="rId2"/>
              </a:buBlip>
            </a:pPr>
            <a:r>
              <a:rPr lang="en-US" dirty="0"/>
              <a:t>These are soils formed due to deposition of eroded materials from highlands. </a:t>
            </a:r>
            <a:endParaRPr lang="en-US" dirty="0" smtClean="0"/>
          </a:p>
          <a:p>
            <a:pPr lvl="1" algn="just">
              <a:buBlip>
                <a:blip r:embed="rId2"/>
              </a:buBlip>
            </a:pPr>
            <a:r>
              <a:rPr lang="en-US" dirty="0" smtClean="0"/>
              <a:t>The </a:t>
            </a:r>
            <a:r>
              <a:rPr lang="en-US" dirty="0"/>
              <a:t>deposition takes place in depressions, lower valleys and lowlands. </a:t>
            </a:r>
            <a:r>
              <a:rPr lang="en-US" sz="2400" b="1" i="1" dirty="0">
                <a:solidFill>
                  <a:srgbClr val="0070C0"/>
                </a:solidFill>
              </a:rPr>
              <a:t>Lower regions of rivers like </a:t>
            </a:r>
            <a:r>
              <a:rPr lang="en-US" sz="2400" b="1" i="1" dirty="0" err="1">
                <a:solidFill>
                  <a:srgbClr val="0070C0"/>
                </a:solidFill>
              </a:rPr>
              <a:t>Omo</a:t>
            </a:r>
            <a:r>
              <a:rPr lang="en-US" sz="2400" b="1" i="1" dirty="0">
                <a:solidFill>
                  <a:srgbClr val="0070C0"/>
                </a:solidFill>
              </a:rPr>
              <a:t>, Awash, </a:t>
            </a:r>
            <a:r>
              <a:rPr lang="en-US" sz="2400" b="1" i="1" dirty="0" err="1">
                <a:solidFill>
                  <a:srgbClr val="0070C0"/>
                </a:solidFill>
              </a:rPr>
              <a:t>Abay</a:t>
            </a:r>
            <a:r>
              <a:rPr lang="en-US" sz="2400" b="1" i="1" dirty="0">
                <a:solidFill>
                  <a:srgbClr val="0070C0"/>
                </a:solidFill>
              </a:rPr>
              <a:t> and the plains of </a:t>
            </a:r>
            <a:r>
              <a:rPr lang="en-US" sz="2400" b="1" i="1" dirty="0" err="1">
                <a:solidFill>
                  <a:srgbClr val="0070C0"/>
                </a:solidFill>
              </a:rPr>
              <a:t>Akobo</a:t>
            </a:r>
            <a:r>
              <a:rPr lang="en-US" sz="2400" b="1" i="1" dirty="0">
                <a:solidFill>
                  <a:srgbClr val="0070C0"/>
                </a:solidFill>
              </a:rPr>
              <a:t> and </a:t>
            </a:r>
            <a:r>
              <a:rPr lang="en-US" sz="2400" b="1" i="1" dirty="0" err="1">
                <a:solidFill>
                  <a:srgbClr val="0070C0"/>
                </a:solidFill>
              </a:rPr>
              <a:t>Baro</a:t>
            </a:r>
            <a:r>
              <a:rPr lang="en-US" sz="2400" b="1" i="1" dirty="0">
                <a:solidFill>
                  <a:srgbClr val="0070C0"/>
                </a:solidFill>
              </a:rPr>
              <a:t> Rivers are home for </a:t>
            </a:r>
            <a:r>
              <a:rPr lang="en-US" sz="2400" b="1" i="1" dirty="0" err="1">
                <a:solidFill>
                  <a:srgbClr val="0070C0"/>
                </a:solidFill>
              </a:rPr>
              <a:t>fluvivsols</a:t>
            </a:r>
            <a:r>
              <a:rPr lang="en-US" sz="2400" b="1" i="1" dirty="0">
                <a:solidFill>
                  <a:srgbClr val="0070C0"/>
                </a:solidFill>
              </a:rPr>
              <a:t>. Lakes region (main Ethiopian rift) is also characterized by </a:t>
            </a:r>
            <a:r>
              <a:rPr lang="en-US" sz="2400" b="1" i="1" dirty="0" err="1">
                <a:solidFill>
                  <a:srgbClr val="0070C0"/>
                </a:solidFill>
              </a:rPr>
              <a:t>fluvisols</a:t>
            </a:r>
            <a:r>
              <a:rPr lang="en-US" sz="2400" b="1" i="1" dirty="0">
                <a:solidFill>
                  <a:srgbClr val="0070C0"/>
                </a:solidFill>
              </a:rPr>
              <a:t>.</a:t>
            </a:r>
          </a:p>
          <a:p>
            <a:pPr marL="0" indent="0">
              <a:buNone/>
            </a:pPr>
            <a:endParaRPr lang="en-US" dirty="0"/>
          </a:p>
        </p:txBody>
      </p:sp>
    </p:spTree>
    <p:extLst>
      <p:ext uri="{BB962C8B-B14F-4D97-AF65-F5344CB8AC3E}">
        <p14:creationId xmlns:p14="http://schemas.microsoft.com/office/powerpoint/2010/main" val="249695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3565</Words>
  <Application>Microsoft Office PowerPoint</Application>
  <PresentationFormat>On-screen Show (4:3)</PresentationFormat>
  <Paragraphs>249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  Chapter 6: Soils, Natural Vegetation and Wildlife Resources of Ethiopia and the Horn </vt:lpstr>
      <vt:lpstr>Soil Formation and Weathering </vt:lpstr>
      <vt:lpstr>Major Soil Types in Ethiopia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Table 6.2: National Parks of Ethiopia </vt:lpstr>
      <vt:lpstr>Cont.,</vt:lpstr>
      <vt:lpstr>Cont.,</vt:lpstr>
      <vt:lpstr> Table 6.2: National Parks of Ethiopia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HP</cp:lastModifiedBy>
  <cp:revision>79</cp:revision>
  <dcterms:created xsi:type="dcterms:W3CDTF">2019-10-16T13:15:46Z</dcterms:created>
  <dcterms:modified xsi:type="dcterms:W3CDTF">2021-10-12T12:42:39Z</dcterms:modified>
</cp:coreProperties>
</file>