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58" r:id="rId3"/>
    <p:sldId id="257" r:id="rId4"/>
    <p:sldId id="261" r:id="rId5"/>
    <p:sldId id="273" r:id="rId6"/>
    <p:sldId id="274" r:id="rId7"/>
    <p:sldId id="275" r:id="rId8"/>
    <p:sldId id="277" r:id="rId9"/>
    <p:sldId id="278" r:id="rId10"/>
    <p:sldId id="279" r:id="rId11"/>
    <p:sldId id="280" r:id="rId12"/>
    <p:sldId id="281" r:id="rId13"/>
    <p:sldId id="282" r:id="rId14"/>
    <p:sldId id="283" r:id="rId15"/>
    <p:sldId id="284" r:id="rId16"/>
    <p:sldId id="285" r:id="rId17"/>
    <p:sldId id="286" r:id="rId18"/>
    <p:sldId id="287" r:id="rId19"/>
    <p:sldId id="289" r:id="rId20"/>
    <p:sldId id="290" r:id="rId21"/>
    <p:sldId id="291" r:id="rId22"/>
    <p:sldId id="292" r:id="rId23"/>
    <p:sldId id="293" r:id="rId24"/>
    <p:sldId id="294" r:id="rId25"/>
    <p:sldId id="295" r:id="rId26"/>
    <p:sldId id="296" r:id="rId27"/>
    <p:sldId id="298" r:id="rId28"/>
    <p:sldId id="301" r:id="rId29"/>
    <p:sldId id="299" r:id="rId30"/>
    <p:sldId id="300" r:id="rId31"/>
    <p:sldId id="302" r:id="rId32"/>
    <p:sldId id="303" r:id="rId33"/>
    <p:sldId id="304" r:id="rId34"/>
    <p:sldId id="305" r:id="rId35"/>
    <p:sldId id="30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8933EA-79CC-4D4F-BAD0-9F277C895E9E}" type="datetimeFigureOut">
              <a:rPr lang="en-US" smtClean="0"/>
              <a:pPr/>
              <a:t>7/30/2022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CC11CA-CAFA-4AA0-A66F-901EE70A9774}" type="slidenum">
              <a:rPr lang="en-US" smtClean="0"/>
              <a:pPr/>
              <a:t>‹#›</a:t>
            </a:fld>
            <a:endParaRPr lang="en-US"/>
          </a:p>
        </p:txBody>
      </p:sp>
    </p:spTree>
    <p:extLst>
      <p:ext uri="{BB962C8B-B14F-4D97-AF65-F5344CB8AC3E}">
        <p14:creationId xmlns:p14="http://schemas.microsoft.com/office/powerpoint/2010/main" val="325534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CC11CA-CAFA-4AA0-A66F-901EE70A9774}" type="slidenum">
              <a:rPr lang="en-US" smtClean="0"/>
              <a:pPr/>
              <a:t>18</a:t>
            </a:fld>
            <a:endParaRPr lang="en-US"/>
          </a:p>
        </p:txBody>
      </p:sp>
    </p:spTree>
    <p:extLst>
      <p:ext uri="{BB962C8B-B14F-4D97-AF65-F5344CB8AC3E}">
        <p14:creationId xmlns:p14="http://schemas.microsoft.com/office/powerpoint/2010/main" val="263849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CAE755-A0BC-4E6D-8E3B-279DBB29EBC6}"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253463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CAE755-A0BC-4E6D-8E3B-279DBB29EBC6}"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400368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CAE755-A0BC-4E6D-8E3B-279DBB29EBC6}"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156143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CAE755-A0BC-4E6D-8E3B-279DBB29EBC6}"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58240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AE755-A0BC-4E6D-8E3B-279DBB29EBC6}" type="datetimeFigureOut">
              <a:rPr lang="en-US" smtClean="0"/>
              <a:pPr/>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68212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CAE755-A0BC-4E6D-8E3B-279DBB29EBC6}"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6027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CAE755-A0BC-4E6D-8E3B-279DBB29EBC6}" type="datetimeFigureOut">
              <a:rPr lang="en-US" smtClean="0"/>
              <a:pPr/>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247707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CAE755-A0BC-4E6D-8E3B-279DBB29EBC6}" type="datetimeFigureOut">
              <a:rPr lang="en-US" smtClean="0"/>
              <a:pPr/>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363147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AE755-A0BC-4E6D-8E3B-279DBB29EBC6}" type="datetimeFigureOut">
              <a:rPr lang="en-US" smtClean="0"/>
              <a:pPr/>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282618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AE755-A0BC-4E6D-8E3B-279DBB29EBC6}"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224203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AE755-A0BC-4E6D-8E3B-279DBB29EBC6}" type="datetimeFigureOut">
              <a:rPr lang="en-US" smtClean="0"/>
              <a:pPr/>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C2BB9-B102-4500-AB3E-E4607D3A4782}" type="slidenum">
              <a:rPr lang="en-US" smtClean="0"/>
              <a:pPr/>
              <a:t>‹#›</a:t>
            </a:fld>
            <a:endParaRPr lang="en-US"/>
          </a:p>
        </p:txBody>
      </p:sp>
    </p:spTree>
    <p:extLst>
      <p:ext uri="{BB962C8B-B14F-4D97-AF65-F5344CB8AC3E}">
        <p14:creationId xmlns:p14="http://schemas.microsoft.com/office/powerpoint/2010/main" val="395018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AE755-A0BC-4E6D-8E3B-279DBB29EBC6}" type="datetimeFigureOut">
              <a:rPr lang="en-US" smtClean="0"/>
              <a:pPr/>
              <a:t>7/30/2022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C2BB9-B102-4500-AB3E-E4607D3A4782}" type="slidenum">
              <a:rPr lang="en-US" smtClean="0"/>
              <a:pPr/>
              <a:t>‹#›</a:t>
            </a:fld>
            <a:endParaRPr lang="en-US"/>
          </a:p>
        </p:txBody>
      </p:sp>
    </p:spTree>
    <p:extLst>
      <p:ext uri="{BB962C8B-B14F-4D97-AF65-F5344CB8AC3E}">
        <p14:creationId xmlns:p14="http://schemas.microsoft.com/office/powerpoint/2010/main" val="2653346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Chapter 5 : The Climate of Ethiopia and the Horn of Africa</a:t>
            </a:r>
            <a:endParaRPr lang="en-US" b="1" dirty="0"/>
          </a:p>
        </p:txBody>
      </p:sp>
      <p:sp>
        <p:nvSpPr>
          <p:cNvPr id="3" name="Content Placeholder 2"/>
          <p:cNvSpPr>
            <a:spLocks noGrp="1"/>
          </p:cNvSpPr>
          <p:nvPr>
            <p:ph idx="1"/>
          </p:nvPr>
        </p:nvSpPr>
        <p:spPr>
          <a:xfrm>
            <a:off x="228600" y="1600200"/>
            <a:ext cx="8763000" cy="5105400"/>
          </a:xfrm>
        </p:spPr>
        <p:txBody>
          <a:bodyPr>
            <a:normAutofit fontScale="92500" lnSpcReduction="20000"/>
          </a:bodyPr>
          <a:lstStyle/>
          <a:p>
            <a:pPr>
              <a:buNone/>
            </a:pPr>
            <a:r>
              <a:rPr lang="en-US" b="1" dirty="0"/>
              <a:t>Outline of the Presentation </a:t>
            </a:r>
            <a:endParaRPr lang="en-US" dirty="0"/>
          </a:p>
          <a:p>
            <a:r>
              <a:rPr lang="en-US" dirty="0"/>
              <a:t>Introduction</a:t>
            </a:r>
          </a:p>
          <a:p>
            <a:r>
              <a:rPr lang="en-US" dirty="0"/>
              <a:t>Definitions  of Weather and climate </a:t>
            </a:r>
          </a:p>
          <a:p>
            <a:r>
              <a:rPr lang="en-US" dirty="0"/>
              <a:t>Elements and Controls of Weather and Climate </a:t>
            </a:r>
          </a:p>
          <a:p>
            <a:r>
              <a:rPr lang="en-US" dirty="0"/>
              <a:t>Spatiotemporal Patterns and Distribution of Temperature and Rainfall in Ethiopia </a:t>
            </a:r>
          </a:p>
          <a:p>
            <a:r>
              <a:rPr lang="en-US" dirty="0"/>
              <a:t>Climate Change/Global Warming: </a:t>
            </a:r>
          </a:p>
          <a:p>
            <a:pPr lvl="1"/>
            <a:r>
              <a:rPr lang="en-US" dirty="0"/>
              <a:t>Current Trends of Climate in Ethiopia  </a:t>
            </a:r>
          </a:p>
          <a:p>
            <a:pPr lvl="1"/>
            <a:r>
              <a:rPr lang="en-US" dirty="0"/>
              <a:t>Causes of Climate Change </a:t>
            </a:r>
          </a:p>
          <a:p>
            <a:pPr lvl="1"/>
            <a:r>
              <a:rPr lang="en-US" dirty="0"/>
              <a:t>Consequences of Climate Change </a:t>
            </a:r>
          </a:p>
          <a:p>
            <a:pPr lvl="1"/>
            <a:r>
              <a:rPr lang="en-US" dirty="0"/>
              <a:t>Climate Response Mechanisms </a:t>
            </a:r>
          </a:p>
        </p:txBody>
      </p:sp>
    </p:spTree>
    <p:extLst>
      <p:ext uri="{BB962C8B-B14F-4D97-AF65-F5344CB8AC3E}">
        <p14:creationId xmlns:p14="http://schemas.microsoft.com/office/powerpoint/2010/main" val="106726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heel(1)">
                                      <p:cBhvr>
                                        <p:cTn id="40" dur="2000"/>
                                        <p:tgtEl>
                                          <p:spTgt spid="3">
                                            <p:txEl>
                                              <p:pRg st="6" end="6"/>
                                            </p:txEl>
                                          </p:spTgt>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heel(1)">
                                      <p:cBhvr>
                                        <p:cTn id="43" dur="2000"/>
                                        <p:tgtEl>
                                          <p:spTgt spid="3">
                                            <p:txEl>
                                              <p:pRg st="7" end="7"/>
                                            </p:txEl>
                                          </p:spTgt>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heel(1)">
                                      <p:cBhvr>
                                        <p:cTn id="46" dur="2000"/>
                                        <p:tgtEl>
                                          <p:spTgt spid="3">
                                            <p:txEl>
                                              <p:pRg st="8" end="8"/>
                                            </p:txEl>
                                          </p:spTgt>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wheel(1)">
                                      <p:cBhvr>
                                        <p:cTn id="4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fontScale="85000" lnSpcReduction="20000"/>
          </a:bodyPr>
          <a:lstStyle/>
          <a:p>
            <a:r>
              <a:rPr lang="en-US" b="1" dirty="0">
                <a:effectLst>
                  <a:outerShdw blurRad="38100" dist="38100" dir="2700000" algn="tl">
                    <a:srgbClr val="000000">
                      <a:alpha val="43137"/>
                    </a:srgbClr>
                  </a:outerShdw>
                </a:effectLst>
              </a:rPr>
              <a:t>The Winter Solstice</a:t>
            </a:r>
          </a:p>
          <a:p>
            <a:pPr lvl="1"/>
            <a:r>
              <a:rPr lang="en-US" b="1" dirty="0">
                <a:effectLst>
                  <a:outerShdw blurRad="38100" dist="38100" dir="2700000" algn="tl">
                    <a:srgbClr val="000000">
                      <a:alpha val="43137"/>
                    </a:srgbClr>
                  </a:outerShdw>
                </a:effectLst>
              </a:rPr>
              <a:t> On 22nd of December, </a:t>
            </a:r>
            <a:r>
              <a:rPr lang="en-US" b="1" dirty="0">
                <a:solidFill>
                  <a:schemeClr val="accent6">
                    <a:lumMod val="75000"/>
                  </a:schemeClr>
                </a:solidFill>
                <a:effectLst>
                  <a:outerShdw blurRad="38100" dist="38100" dir="2700000" algn="tl">
                    <a:srgbClr val="000000">
                      <a:alpha val="43137"/>
                    </a:srgbClr>
                  </a:outerShdw>
                </a:effectLst>
              </a:rPr>
              <a:t>the day when the maximum southward inclination is attained in the Southern Hemisphere</a:t>
            </a:r>
            <a:r>
              <a:rPr lang="en-US" b="1" dirty="0">
                <a:effectLst>
                  <a:outerShdw blurRad="38100" dist="38100" dir="2700000" algn="tl">
                    <a:srgbClr val="000000">
                      <a:alpha val="43137"/>
                    </a:srgbClr>
                  </a:outerShdw>
                </a:effectLst>
              </a:rPr>
              <a:t>.</a:t>
            </a:r>
          </a:p>
          <a:p>
            <a:pPr lvl="1"/>
            <a:r>
              <a:rPr lang="en-US" b="1" dirty="0">
                <a:effectLst>
                  <a:outerShdw blurRad="38100" dist="38100" dir="2700000" algn="tl">
                    <a:srgbClr val="000000">
                      <a:alpha val="43137"/>
                    </a:srgbClr>
                  </a:outerShdw>
                </a:effectLst>
              </a:rPr>
              <a:t> In this event the sun travels shortest length causing longest night and shortest daylight. </a:t>
            </a:r>
          </a:p>
          <a:p>
            <a:pPr lvl="1"/>
            <a:r>
              <a:rPr lang="en-US" b="1" dirty="0">
                <a:effectLst>
                  <a:outerShdw blurRad="38100" dist="38100" dir="2700000" algn="tl">
                    <a:srgbClr val="000000">
                      <a:alpha val="43137"/>
                    </a:srgbClr>
                  </a:outerShdw>
                </a:effectLst>
              </a:rPr>
              <a:t>In the Northern Hemisphere, it occurs when the sun is directly over the Tropic of Capricorn, which is located at 23½° south of the equator. </a:t>
            </a:r>
          </a:p>
          <a:p>
            <a:r>
              <a:rPr lang="en-US" b="1" dirty="0">
                <a:effectLst>
                  <a:outerShdw blurRad="38100" dist="38100" dir="2700000" algn="tl">
                    <a:srgbClr val="000000">
                      <a:alpha val="43137"/>
                    </a:srgbClr>
                  </a:outerShdw>
                </a:effectLst>
              </a:rPr>
              <a:t>Altitude </a:t>
            </a:r>
          </a:p>
          <a:p>
            <a:pPr lvl="1"/>
            <a:r>
              <a:rPr lang="en-US" b="1" dirty="0">
                <a:effectLst>
                  <a:outerShdw blurRad="38100" dist="38100" dir="2700000" algn="tl">
                    <a:srgbClr val="000000">
                      <a:alpha val="43137"/>
                    </a:srgbClr>
                  </a:outerShdw>
                </a:effectLst>
              </a:rPr>
              <a:t>Do you have any experience of visiting high elevation places? </a:t>
            </a:r>
          </a:p>
          <a:p>
            <a:pPr lvl="1"/>
            <a:r>
              <a:rPr lang="en-US" b="1" dirty="0">
                <a:effectLst>
                  <a:outerShdw blurRad="38100" dist="38100" dir="2700000" algn="tl">
                    <a:srgbClr val="000000">
                      <a:alpha val="43137"/>
                    </a:srgbClr>
                  </a:outerShdw>
                </a:effectLst>
              </a:rPr>
              <a:t>What differences have you felt between the lowest and highest elevations? </a:t>
            </a:r>
          </a:p>
          <a:p>
            <a:pPr lvl="1"/>
            <a:r>
              <a:rPr lang="en-US" b="1" dirty="0">
                <a:effectLst>
                  <a:outerShdw blurRad="38100" dist="38100" dir="2700000" algn="tl">
                    <a:srgbClr val="000000">
                      <a:alpha val="43137"/>
                    </a:srgbClr>
                  </a:outerShdw>
                </a:effectLst>
              </a:rPr>
              <a:t>Altitude is the height of location above the sea level.</a:t>
            </a:r>
          </a:p>
          <a:p>
            <a:pPr lvl="1"/>
            <a:r>
              <a:rPr lang="en-US" b="1" dirty="0">
                <a:effectLst>
                  <a:outerShdw blurRad="38100" dist="38100" dir="2700000" algn="tl">
                    <a:srgbClr val="000000">
                      <a:alpha val="43137"/>
                    </a:srgbClr>
                  </a:outerShdw>
                </a:effectLst>
              </a:rPr>
              <a:t>Under normal conditions there is a general decrease in temperature with increasing elevation. </a:t>
            </a:r>
          </a:p>
          <a:p>
            <a:pPr lvl="1"/>
            <a:r>
              <a:rPr lang="en-US" b="1" dirty="0">
                <a:solidFill>
                  <a:schemeClr val="accent1">
                    <a:lumMod val="75000"/>
                  </a:schemeClr>
                </a:solidFill>
                <a:effectLst>
                  <a:outerShdw blurRad="38100" dist="38100" dir="2700000" algn="tl">
                    <a:srgbClr val="000000">
                      <a:alpha val="43137"/>
                    </a:srgbClr>
                  </a:outerShdw>
                </a:effectLst>
              </a:rPr>
              <a:t>The average rate at which temperature changes per unit of altitudinal change is known </a:t>
            </a:r>
            <a:r>
              <a:rPr lang="en-US" b="1" dirty="0">
                <a:solidFill>
                  <a:schemeClr val="accent6">
                    <a:lumMod val="75000"/>
                  </a:schemeClr>
                </a:solidFill>
                <a:effectLst>
                  <a:outerShdw blurRad="38100" dist="38100" dir="2700000" algn="tl">
                    <a:srgbClr val="000000">
                      <a:alpha val="43137"/>
                    </a:srgbClr>
                  </a:outerShdw>
                </a:effectLst>
              </a:rPr>
              <a:t>as lapse rate. </a:t>
            </a:r>
          </a:p>
          <a:p>
            <a:pPr lvl="1"/>
            <a:r>
              <a:rPr lang="en-US" b="1" dirty="0">
                <a:effectLst>
                  <a:outerShdw blurRad="38100" dist="38100" dir="2700000" algn="tl">
                    <a:srgbClr val="000000">
                      <a:alpha val="43137"/>
                    </a:srgbClr>
                  </a:outerShdw>
                </a:effectLst>
              </a:rPr>
              <a:t>The lapse rate is limited to the lower layer of the atmosphere named as troposphere. </a:t>
            </a:r>
          </a:p>
          <a:p>
            <a:pPr lvl="1"/>
            <a:endParaRPr lang="en-US" dirty="0"/>
          </a:p>
          <a:p>
            <a:endParaRPr lang="en-US" dirty="0"/>
          </a:p>
        </p:txBody>
      </p:sp>
    </p:spTree>
    <p:extLst>
      <p:ext uri="{BB962C8B-B14F-4D97-AF65-F5344CB8AC3E}">
        <p14:creationId xmlns:p14="http://schemas.microsoft.com/office/powerpoint/2010/main" val="317590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1)">
                                      <p:cBhvr>
                                        <p:cTn id="30" dur="2000"/>
                                        <p:tgtEl>
                                          <p:spTgt spid="3">
                                            <p:txEl>
                                              <p:pRg st="7" end="7"/>
                                            </p:txEl>
                                          </p:spTgt>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heel(1)">
                                      <p:cBhvr>
                                        <p:cTn id="33" dur="2000"/>
                                        <p:tgtEl>
                                          <p:spTgt spid="3">
                                            <p:txEl>
                                              <p:pRg st="8" end="8"/>
                                            </p:txEl>
                                          </p:spTgt>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heel(1)">
                                      <p:cBhvr>
                                        <p:cTn id="36" dur="2000"/>
                                        <p:tgtEl>
                                          <p:spTgt spid="3">
                                            <p:txEl>
                                              <p:pRg st="9" end="9"/>
                                            </p:tx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heel(1)">
                                      <p:cBhvr>
                                        <p:cTn id="39"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lnSpcReduction="10000"/>
          </a:bodyPr>
          <a:lstStyle/>
          <a:p>
            <a:pPr lvl="1"/>
            <a:r>
              <a:rPr lang="en-US" b="1" dirty="0">
                <a:effectLst>
                  <a:outerShdw blurRad="38100" dist="38100" dir="2700000" algn="tl">
                    <a:srgbClr val="000000">
                      <a:alpha val="43137"/>
                    </a:srgbClr>
                  </a:outerShdw>
                </a:effectLst>
              </a:rPr>
              <a:t>The normal lapse </a:t>
            </a:r>
            <a:r>
              <a:rPr lang="en-US" b="1" dirty="0">
                <a:solidFill>
                  <a:srgbClr val="FF0000"/>
                </a:solidFill>
                <a:effectLst>
                  <a:outerShdw blurRad="38100" dist="38100" dir="2700000" algn="tl">
                    <a:srgbClr val="000000">
                      <a:alpha val="43137"/>
                    </a:srgbClr>
                  </a:outerShdw>
                </a:effectLst>
              </a:rPr>
              <a:t>rate is 6.5°C per kilometer </a:t>
            </a:r>
            <a:r>
              <a:rPr lang="en-US" b="1" dirty="0">
                <a:effectLst>
                  <a:outerShdw blurRad="38100" dist="38100" dir="2700000" algn="tl">
                    <a:srgbClr val="000000">
                      <a:alpha val="43137"/>
                    </a:srgbClr>
                  </a:outerShdw>
                </a:effectLst>
              </a:rPr>
              <a:t>rise in altitude. </a:t>
            </a:r>
          </a:p>
          <a:p>
            <a:r>
              <a:rPr lang="en-US" b="1" dirty="0">
                <a:effectLst>
                  <a:outerShdw blurRad="38100" dist="38100" dir="2700000" algn="tl">
                    <a:srgbClr val="000000">
                      <a:alpha val="43137"/>
                    </a:srgbClr>
                  </a:outerShdw>
                </a:effectLst>
              </a:rPr>
              <a:t>There are 3 types of lapse rates</a:t>
            </a:r>
          </a:p>
          <a:p>
            <a:pPr lvl="1"/>
            <a:r>
              <a:rPr lang="en-US" b="1" dirty="0">
                <a:effectLst>
                  <a:outerShdw blurRad="38100" dist="38100" dir="2700000" algn="tl">
                    <a:srgbClr val="000000">
                      <a:alpha val="43137"/>
                    </a:srgbClr>
                  </a:outerShdw>
                </a:effectLst>
              </a:rPr>
              <a:t>i.  Dry adiabatic laps rate </a:t>
            </a:r>
          </a:p>
          <a:p>
            <a:pPr lvl="2"/>
            <a:r>
              <a:rPr lang="en-US" b="1" dirty="0">
                <a:effectLst>
                  <a:outerShdw blurRad="38100" dist="38100" dir="2700000" algn="tl">
                    <a:srgbClr val="000000">
                      <a:alpha val="43137"/>
                    </a:srgbClr>
                  </a:outerShdw>
                </a:effectLst>
              </a:rPr>
              <a:t>An adiabatic lapse rate is the rate at which the temperature of an air parcel changes in response to the expansion or compression process associated with a change in altitude. </a:t>
            </a:r>
          </a:p>
          <a:p>
            <a:pPr lvl="2"/>
            <a:r>
              <a:rPr lang="en-US" b="1" dirty="0">
                <a:effectLst>
                  <a:outerShdw blurRad="38100" dist="38100" dir="2700000" algn="tl">
                    <a:srgbClr val="000000">
                      <a:alpha val="43137"/>
                    </a:srgbClr>
                  </a:outerShdw>
                </a:effectLst>
              </a:rPr>
              <a:t>When air rises, it expands because there is less weight of air upon it. </a:t>
            </a:r>
          </a:p>
          <a:p>
            <a:pPr lvl="2"/>
            <a:r>
              <a:rPr lang="en-US" b="1" dirty="0">
                <a:effectLst>
                  <a:outerShdw blurRad="38100" dist="38100" dir="2700000" algn="tl">
                    <a:srgbClr val="000000">
                      <a:alpha val="43137"/>
                    </a:srgbClr>
                  </a:outerShdw>
                </a:effectLst>
              </a:rPr>
              <a:t>Thus, if a mass of </a:t>
            </a:r>
            <a:r>
              <a:rPr lang="en-US" b="1" dirty="0">
                <a:solidFill>
                  <a:schemeClr val="accent6">
                    <a:lumMod val="75000"/>
                  </a:schemeClr>
                </a:solidFill>
                <a:effectLst>
                  <a:outerShdw blurRad="38100" dist="38100" dir="2700000" algn="tl">
                    <a:srgbClr val="000000">
                      <a:alpha val="43137"/>
                    </a:srgbClr>
                  </a:outerShdw>
                </a:effectLst>
              </a:rPr>
              <a:t>dry air </a:t>
            </a:r>
            <a:r>
              <a:rPr lang="en-US" b="1" dirty="0">
                <a:effectLst>
                  <a:outerShdw blurRad="38100" dist="38100" dir="2700000" algn="tl">
                    <a:srgbClr val="000000">
                      <a:alpha val="43137"/>
                    </a:srgbClr>
                  </a:outerShdw>
                </a:effectLst>
              </a:rPr>
              <a:t>at sea level rises to an altitude of about </a:t>
            </a:r>
            <a:r>
              <a:rPr lang="en-US" b="1" dirty="0">
                <a:solidFill>
                  <a:schemeClr val="accent6">
                    <a:lumMod val="75000"/>
                  </a:schemeClr>
                </a:solidFill>
                <a:effectLst>
                  <a:outerShdw blurRad="38100" dist="38100" dir="2700000" algn="tl">
                    <a:srgbClr val="000000">
                      <a:alpha val="43137"/>
                    </a:srgbClr>
                  </a:outerShdw>
                </a:effectLst>
              </a:rPr>
              <a:t>5486.22meters</a:t>
            </a:r>
            <a:r>
              <a:rPr lang="en-US" b="1" dirty="0">
                <a:effectLst>
                  <a:outerShdw blurRad="38100" dist="38100" dir="2700000" algn="tl">
                    <a:srgbClr val="000000">
                      <a:alpha val="43137"/>
                    </a:srgbClr>
                  </a:outerShdw>
                </a:effectLst>
              </a:rPr>
              <a:t>, the pressure upon it is reduced by nearly half and consequently its </a:t>
            </a:r>
            <a:r>
              <a:rPr lang="en-US" b="1" dirty="0">
                <a:solidFill>
                  <a:srgbClr val="FF0000"/>
                </a:solidFill>
                <a:effectLst>
                  <a:outerShdw blurRad="38100" dist="38100" dir="2700000" algn="tl">
                    <a:srgbClr val="000000">
                      <a:alpha val="43137"/>
                    </a:srgbClr>
                  </a:outerShdw>
                </a:effectLst>
              </a:rPr>
              <a:t>volume is doubled. </a:t>
            </a:r>
          </a:p>
          <a:p>
            <a:pPr lvl="2"/>
            <a:r>
              <a:rPr lang="en-US" b="1" dirty="0">
                <a:solidFill>
                  <a:srgbClr val="0070C0"/>
                </a:solidFill>
                <a:effectLst>
                  <a:outerShdw blurRad="38100" dist="38100" dir="2700000" algn="tl">
                    <a:srgbClr val="000000">
                      <a:alpha val="43137"/>
                    </a:srgbClr>
                  </a:outerShdw>
                </a:effectLst>
              </a:rPr>
              <a:t>If the upward movement of air does not produce condensation,</a:t>
            </a:r>
            <a:r>
              <a:rPr lang="en-US" b="1" dirty="0">
                <a:effectLst>
                  <a:outerShdw blurRad="38100" dist="38100" dir="2700000" algn="tl">
                    <a:srgbClr val="000000">
                      <a:alpha val="43137"/>
                    </a:srgbClr>
                  </a:outerShdw>
                </a:effectLst>
              </a:rPr>
              <a:t> then the energy expanded by expansion will cause the temperature of the </a:t>
            </a:r>
            <a:r>
              <a:rPr lang="en-US" b="1" dirty="0">
                <a:solidFill>
                  <a:srgbClr val="FF0000"/>
                </a:solidFill>
                <a:effectLst>
                  <a:outerShdw blurRad="38100" dist="38100" dir="2700000" algn="tl">
                    <a:srgbClr val="000000">
                      <a:alpha val="43137"/>
                    </a:srgbClr>
                  </a:outerShdw>
                </a:effectLst>
              </a:rPr>
              <a:t>mass to fall at the constant dry adiabatic lapse rate. </a:t>
            </a:r>
          </a:p>
          <a:p>
            <a:pPr lvl="1"/>
            <a:endParaRPr lang="en-US" dirty="0"/>
          </a:p>
        </p:txBody>
      </p:sp>
    </p:spTree>
    <p:extLst>
      <p:ext uri="{BB962C8B-B14F-4D97-AF65-F5344CB8AC3E}">
        <p14:creationId xmlns:p14="http://schemas.microsoft.com/office/powerpoint/2010/main" val="13418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a:bodyPr>
          <a:lstStyle/>
          <a:p>
            <a:pPr lvl="2"/>
            <a:r>
              <a:rPr lang="en-US" b="1" dirty="0">
                <a:effectLst>
                  <a:outerShdw blurRad="38100" dist="38100" dir="2700000" algn="tl">
                    <a:srgbClr val="000000">
                      <a:alpha val="43137"/>
                    </a:srgbClr>
                  </a:outerShdw>
                </a:effectLst>
              </a:rPr>
              <a:t>The rate of heating or cooling is about </a:t>
            </a:r>
            <a:r>
              <a:rPr lang="en-US" b="1" dirty="0">
                <a:solidFill>
                  <a:srgbClr val="FF0000"/>
                </a:solidFill>
                <a:effectLst>
                  <a:outerShdw blurRad="38100" dist="38100" dir="2700000" algn="tl">
                    <a:srgbClr val="000000">
                      <a:alpha val="43137"/>
                    </a:srgbClr>
                  </a:outerShdw>
                </a:effectLst>
              </a:rPr>
              <a:t>10°C for </a:t>
            </a:r>
            <a:r>
              <a:rPr lang="en-US" b="1" dirty="0">
                <a:effectLst>
                  <a:outerShdw blurRad="38100" dist="38100" dir="2700000" algn="tl">
                    <a:srgbClr val="000000">
                      <a:alpha val="43137"/>
                    </a:srgbClr>
                  </a:outerShdw>
                </a:effectLst>
              </a:rPr>
              <a:t>every 1000m of change in elevation. </a:t>
            </a:r>
          </a:p>
          <a:p>
            <a:pPr lvl="2"/>
            <a:r>
              <a:rPr lang="en-US" b="1" dirty="0">
                <a:effectLst>
                  <a:outerShdw blurRad="38100" dist="38100" dir="2700000" algn="tl">
                    <a:srgbClr val="000000">
                      <a:alpha val="43137"/>
                    </a:srgbClr>
                  </a:outerShdw>
                </a:effectLst>
              </a:rPr>
              <a:t>This rate applies only to unsaturated air, and thus it is called the dry adiabatic laps rate</a:t>
            </a:r>
          </a:p>
          <a:p>
            <a:r>
              <a:rPr lang="en-US" b="1" dirty="0">
                <a:effectLst>
                  <a:outerShdw blurRad="38100" dist="38100" dir="2700000" algn="tl">
                    <a:srgbClr val="000000">
                      <a:alpha val="43137"/>
                    </a:srgbClr>
                  </a:outerShdw>
                </a:effectLst>
              </a:rPr>
              <a:t>ii.	Wet Adiabatic laps rate</a:t>
            </a:r>
          </a:p>
          <a:p>
            <a:pPr lvl="2"/>
            <a:r>
              <a:rPr lang="en-US" b="1" dirty="0">
                <a:effectLst>
                  <a:outerShdw blurRad="38100" dist="38100" dir="2700000" algn="tl">
                    <a:srgbClr val="000000">
                      <a:alpha val="43137"/>
                    </a:srgbClr>
                  </a:outerShdw>
                </a:effectLst>
              </a:rPr>
              <a:t>The rate at which </a:t>
            </a:r>
            <a:r>
              <a:rPr lang="en-US" b="1" dirty="0">
                <a:solidFill>
                  <a:srgbClr val="FF0000"/>
                </a:solidFill>
                <a:effectLst>
                  <a:outerShdw blurRad="38100" dist="38100" dir="2700000" algn="tl">
                    <a:srgbClr val="000000">
                      <a:alpha val="43137"/>
                    </a:srgbClr>
                  </a:outerShdw>
                </a:effectLst>
              </a:rPr>
              <a:t>rising or sinking saturated air changes </a:t>
            </a:r>
            <a:r>
              <a:rPr lang="en-US" b="1" dirty="0">
                <a:effectLst>
                  <a:outerShdw blurRad="38100" dist="38100" dir="2700000" algn="tl">
                    <a:srgbClr val="000000">
                      <a:alpha val="43137"/>
                    </a:srgbClr>
                  </a:outerShdw>
                </a:effectLst>
              </a:rPr>
              <a:t>its </a:t>
            </a:r>
            <a:r>
              <a:rPr lang="en-US" b="1" dirty="0">
                <a:solidFill>
                  <a:srgbClr val="FF0000"/>
                </a:solidFill>
                <a:effectLst>
                  <a:outerShdw blurRad="38100" dist="38100" dir="2700000" algn="tl">
                    <a:srgbClr val="000000">
                      <a:alpha val="43137"/>
                    </a:srgbClr>
                  </a:outerShdw>
                </a:effectLst>
              </a:rPr>
              <a:t>temperature</a:t>
            </a:r>
            <a:r>
              <a:rPr lang="en-US" b="1" dirty="0">
                <a:effectLst>
                  <a:outerShdw blurRad="38100" dist="38100" dir="2700000" algn="tl">
                    <a:srgbClr val="000000">
                      <a:alpha val="43137"/>
                    </a:srgbClr>
                  </a:outerShdw>
                </a:effectLst>
              </a:rPr>
              <a:t> is less than the dry adiabatic rate. </a:t>
            </a:r>
          </a:p>
          <a:p>
            <a:pPr lvl="2"/>
            <a:r>
              <a:rPr lang="en-US" b="1" dirty="0">
                <a:effectLst>
                  <a:outerShdw blurRad="38100" dist="38100" dir="2700000" algn="tl">
                    <a:srgbClr val="000000">
                      <a:alpha val="43137"/>
                    </a:srgbClr>
                  </a:outerShdw>
                </a:effectLst>
              </a:rPr>
              <a:t>Prolonged cooling of air invariably produces condensation, thereby liberating latent heat. </a:t>
            </a:r>
          </a:p>
          <a:p>
            <a:pPr lvl="2"/>
            <a:r>
              <a:rPr lang="en-US" b="1" dirty="0">
                <a:effectLst>
                  <a:outerShdw blurRad="38100" dist="38100" dir="2700000" algn="tl">
                    <a:srgbClr val="000000">
                      <a:alpha val="43137"/>
                    </a:srgbClr>
                  </a:outerShdw>
                </a:effectLst>
              </a:rPr>
              <a:t>Therefore, rising </a:t>
            </a:r>
            <a:r>
              <a:rPr lang="en-US" b="1" dirty="0">
                <a:solidFill>
                  <a:srgbClr val="FF0000"/>
                </a:solidFill>
                <a:effectLst>
                  <a:outerShdw blurRad="38100" dist="38100" dir="2700000" algn="tl">
                    <a:srgbClr val="000000">
                      <a:alpha val="43137"/>
                    </a:srgbClr>
                  </a:outerShdw>
                </a:effectLst>
              </a:rPr>
              <a:t>and saturated or precipitating air cools at a slower rate than air that is unsaturated.</a:t>
            </a:r>
          </a:p>
          <a:p>
            <a:pPr lvl="2"/>
            <a:r>
              <a:rPr lang="en-US" b="1" dirty="0">
                <a:effectLst>
                  <a:outerShdw blurRad="38100" dist="38100" dir="2700000" algn="tl">
                    <a:srgbClr val="000000">
                      <a:alpha val="43137"/>
                    </a:srgbClr>
                  </a:outerShdw>
                </a:effectLst>
              </a:rPr>
              <a:t>This process is called </a:t>
            </a:r>
            <a:r>
              <a:rPr lang="en-US" b="1" dirty="0">
                <a:solidFill>
                  <a:schemeClr val="accent6">
                    <a:lumMod val="75000"/>
                  </a:schemeClr>
                </a:solidFill>
                <a:effectLst>
                  <a:outerShdw blurRad="38100" dist="38100" dir="2700000" algn="tl">
                    <a:srgbClr val="000000">
                      <a:alpha val="43137"/>
                    </a:srgbClr>
                  </a:outerShdw>
                </a:effectLst>
              </a:rPr>
              <a:t>wet adiabatic temperature change</a:t>
            </a:r>
            <a:r>
              <a:rPr lang="en-US" b="1" dirty="0">
                <a:effectLst>
                  <a:outerShdw blurRad="38100" dist="38100" dir="2700000" algn="tl">
                    <a:srgbClr val="000000">
                      <a:alpha val="43137"/>
                    </a:srgbClr>
                  </a:outerShdw>
                </a:effectLst>
              </a:rPr>
              <a:t>. </a:t>
            </a:r>
          </a:p>
          <a:p>
            <a:pPr lvl="2"/>
            <a:r>
              <a:rPr lang="en-US" b="1" dirty="0">
                <a:effectLst>
                  <a:outerShdw blurRad="38100" dist="38100" dir="2700000" algn="tl">
                    <a:srgbClr val="000000">
                      <a:alpha val="43137"/>
                    </a:srgbClr>
                  </a:outerShdw>
                </a:effectLst>
              </a:rPr>
              <a:t>The rate of cooling of wet air is approximately </a:t>
            </a:r>
            <a:r>
              <a:rPr lang="en-US" b="1" dirty="0">
                <a:solidFill>
                  <a:schemeClr val="accent6">
                    <a:lumMod val="75000"/>
                  </a:schemeClr>
                </a:solidFill>
                <a:effectLst>
                  <a:outerShdw blurRad="38100" dist="38100" dir="2700000" algn="tl">
                    <a:srgbClr val="000000">
                      <a:alpha val="43137"/>
                    </a:srgbClr>
                  </a:outerShdw>
                </a:effectLst>
              </a:rPr>
              <a:t>5°C per 1000meters ascend.  </a:t>
            </a:r>
          </a:p>
        </p:txBody>
      </p:sp>
    </p:spTree>
    <p:extLst>
      <p:ext uri="{BB962C8B-B14F-4D97-AF65-F5344CB8AC3E}">
        <p14:creationId xmlns:p14="http://schemas.microsoft.com/office/powerpoint/2010/main" val="12397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1)">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a:bodyPr>
          <a:lstStyle/>
          <a:p>
            <a:r>
              <a:rPr lang="en-US" b="1" dirty="0">
                <a:effectLst>
                  <a:outerShdw blurRad="38100" dist="38100" dir="2700000" algn="tl">
                    <a:srgbClr val="000000">
                      <a:alpha val="43137"/>
                    </a:srgbClr>
                  </a:outerShdw>
                </a:effectLst>
              </a:rPr>
              <a:t>iii. Environmental lapse rate/Atmospheric lapse late </a:t>
            </a:r>
          </a:p>
          <a:p>
            <a:pPr lvl="2"/>
            <a:r>
              <a:rPr lang="en-US" b="1" dirty="0">
                <a:effectLst>
                  <a:outerShdw blurRad="38100" dist="38100" dir="2700000" algn="tl">
                    <a:srgbClr val="000000">
                      <a:alpha val="43137"/>
                    </a:srgbClr>
                  </a:outerShdw>
                </a:effectLst>
              </a:rPr>
              <a:t>This refers to the actual, observed change of temperature with altitude. </a:t>
            </a:r>
          </a:p>
          <a:p>
            <a:pPr lvl="2"/>
            <a:r>
              <a:rPr lang="en-US" b="1" dirty="0">
                <a:effectLst>
                  <a:outerShdw blurRad="38100" dist="38100" dir="2700000" algn="tl">
                    <a:srgbClr val="000000">
                      <a:alpha val="43137"/>
                    </a:srgbClr>
                  </a:outerShdw>
                </a:effectLst>
              </a:rPr>
              <a:t>The fact that </a:t>
            </a:r>
            <a:r>
              <a:rPr lang="en-US" b="1" dirty="0">
                <a:solidFill>
                  <a:schemeClr val="accent6">
                    <a:lumMod val="75000"/>
                  </a:schemeClr>
                </a:solidFill>
                <a:effectLst>
                  <a:outerShdw blurRad="38100" dist="38100" dir="2700000" algn="tl">
                    <a:srgbClr val="000000">
                      <a:alpha val="43137"/>
                    </a:srgbClr>
                  </a:outerShdw>
                </a:effectLst>
              </a:rPr>
              <a:t>air </a:t>
            </a:r>
            <a:r>
              <a:rPr lang="en-US" b="1" dirty="0">
                <a:solidFill>
                  <a:srgbClr val="FF0000"/>
                </a:solidFill>
                <a:effectLst>
                  <a:outerShdw blurRad="38100" dist="38100" dir="2700000" algn="tl">
                    <a:srgbClr val="000000">
                      <a:alpha val="43137"/>
                    </a:srgbClr>
                  </a:outerShdw>
                </a:effectLst>
              </a:rPr>
              <a:t>temperature </a:t>
            </a:r>
            <a:r>
              <a:rPr lang="en-US" b="1" dirty="0">
                <a:solidFill>
                  <a:srgbClr val="00B0F0"/>
                </a:solidFill>
                <a:effectLst>
                  <a:outerShdw blurRad="38100" dist="38100" dir="2700000" algn="tl">
                    <a:srgbClr val="000000">
                      <a:alpha val="43137"/>
                    </a:srgbClr>
                  </a:outerShdw>
                </a:effectLst>
              </a:rPr>
              <a:t>is normally highest at low elevations next to the earth and </a:t>
            </a:r>
            <a:r>
              <a:rPr lang="en-US" b="1" dirty="0">
                <a:effectLst>
                  <a:outerShdw blurRad="38100" dist="38100" dir="2700000" algn="tl">
                    <a:srgbClr val="000000">
                      <a:alpha val="43137"/>
                    </a:srgbClr>
                  </a:outerShdw>
                </a:effectLst>
              </a:rPr>
              <a:t>decreases with altitude. </a:t>
            </a:r>
          </a:p>
          <a:p>
            <a:pPr lvl="2"/>
            <a:r>
              <a:rPr lang="en-US" b="1" dirty="0">
                <a:effectLst>
                  <a:outerShdw blurRad="38100" dist="38100" dir="2700000" algn="tl">
                    <a:srgbClr val="000000">
                      <a:alpha val="43137"/>
                    </a:srgbClr>
                  </a:outerShdw>
                </a:effectLst>
              </a:rPr>
              <a:t>This decrease in temperature upward from the </a:t>
            </a:r>
            <a:r>
              <a:rPr lang="en-US" b="1" dirty="0">
                <a:solidFill>
                  <a:srgbClr val="FF0000"/>
                </a:solidFill>
                <a:effectLst>
                  <a:outerShdw blurRad="38100" dist="38100" dir="2700000" algn="tl">
                    <a:srgbClr val="000000">
                      <a:alpha val="43137"/>
                    </a:srgbClr>
                  </a:outerShdw>
                </a:effectLst>
              </a:rPr>
              <a:t>earth's surface</a:t>
            </a:r>
            <a:r>
              <a:rPr lang="en-US" b="1" dirty="0">
                <a:effectLst>
                  <a:outerShdw blurRad="38100" dist="38100" dir="2700000" algn="tl">
                    <a:srgbClr val="000000">
                      <a:alpha val="43137"/>
                    </a:srgbClr>
                  </a:outerShdw>
                </a:effectLst>
              </a:rPr>
              <a:t> normally prevails throughout the lower </a:t>
            </a:r>
            <a:r>
              <a:rPr lang="en-US" b="1" dirty="0">
                <a:solidFill>
                  <a:schemeClr val="accent6">
                    <a:lumMod val="75000"/>
                  </a:schemeClr>
                </a:solidFill>
                <a:effectLst>
                  <a:outerShdw blurRad="38100" dist="38100" dir="2700000" algn="tl">
                    <a:srgbClr val="000000">
                      <a:alpha val="43137"/>
                    </a:srgbClr>
                  </a:outerShdw>
                </a:effectLst>
              </a:rPr>
              <a:t>atmosphere called troposphere</a:t>
            </a:r>
            <a:r>
              <a:rPr lang="en-US" b="1" dirty="0">
                <a:effectLst>
                  <a:outerShdw blurRad="38100" dist="38100" dir="2700000" algn="tl">
                    <a:srgbClr val="000000">
                      <a:alpha val="43137"/>
                    </a:srgbClr>
                  </a:outerShdw>
                </a:effectLst>
              </a:rPr>
              <a:t>. </a:t>
            </a:r>
          </a:p>
          <a:p>
            <a:pPr lvl="2"/>
            <a:r>
              <a:rPr lang="en-US" b="1" dirty="0">
                <a:effectLst>
                  <a:outerShdw blurRad="38100" dist="38100" dir="2700000" algn="tl">
                    <a:srgbClr val="000000">
                      <a:alpha val="43137"/>
                    </a:srgbClr>
                  </a:outerShdw>
                </a:effectLst>
              </a:rPr>
              <a:t>The principal exception to the rule is the cause of temperature inversions. </a:t>
            </a:r>
          </a:p>
          <a:p>
            <a:pPr lvl="2"/>
            <a:r>
              <a:rPr lang="en-US" b="1" dirty="0">
                <a:effectLst>
                  <a:outerShdw blurRad="38100" dist="38100" dir="2700000" algn="tl">
                    <a:srgbClr val="000000">
                      <a:alpha val="43137"/>
                    </a:srgbClr>
                  </a:outerShdw>
                </a:effectLst>
              </a:rPr>
              <a:t>The rate of change is 6.5°C/1000meters</a:t>
            </a:r>
          </a:p>
        </p:txBody>
      </p:sp>
    </p:spTree>
    <p:extLst>
      <p:ext uri="{BB962C8B-B14F-4D97-AF65-F5344CB8AC3E}">
        <p14:creationId xmlns:p14="http://schemas.microsoft.com/office/powerpoint/2010/main" val="26130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br>
              <a:rPr lang="en-US"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Spatiotemporal Distribution of Temperature</a:t>
            </a:r>
            <a:br>
              <a:rPr lang="en-US" sz="4000"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 y="838200"/>
            <a:ext cx="8991600" cy="5943600"/>
          </a:xfrm>
        </p:spPr>
        <p:txBody>
          <a:bodyPr>
            <a:normAutofit fontScale="77500" lnSpcReduction="20000"/>
          </a:bodyPr>
          <a:lstStyle/>
          <a:p>
            <a:r>
              <a:rPr lang="en-US" b="1" dirty="0">
                <a:effectLst>
                  <a:outerShdw blurRad="38100" dist="38100" dir="2700000" algn="tl">
                    <a:srgbClr val="000000">
                      <a:alpha val="43137"/>
                    </a:srgbClr>
                  </a:outerShdw>
                </a:effectLst>
              </a:rPr>
              <a:t>The spatial distribution of temperature in Ethiopia is primarily determined by </a:t>
            </a:r>
            <a:r>
              <a:rPr lang="en-US" b="1" dirty="0">
                <a:solidFill>
                  <a:schemeClr val="accent6"/>
                </a:solidFill>
                <a:effectLst>
                  <a:outerShdw blurRad="38100" dist="38100" dir="2700000" algn="tl">
                    <a:srgbClr val="000000">
                      <a:alpha val="43137"/>
                    </a:srgbClr>
                  </a:outerShdw>
                </a:effectLst>
              </a:rPr>
              <a:t>altitude and latitude.</a:t>
            </a:r>
          </a:p>
          <a:p>
            <a:r>
              <a:rPr lang="en-US" b="1" dirty="0">
                <a:effectLst>
                  <a:outerShdw blurRad="38100" dist="38100" dir="2700000" algn="tl">
                    <a:srgbClr val="000000">
                      <a:alpha val="43137"/>
                    </a:srgbClr>
                  </a:outerShdw>
                </a:effectLst>
              </a:rPr>
              <a:t>The location of Ethiopia at close proximity to equator, a zone of maximum insolation, resulted for every part of the country to experience </a:t>
            </a:r>
            <a:r>
              <a:rPr lang="en-US" b="1" dirty="0">
                <a:solidFill>
                  <a:schemeClr val="accent6"/>
                </a:solidFill>
                <a:effectLst>
                  <a:outerShdw blurRad="38100" dist="38100" dir="2700000" algn="tl">
                    <a:srgbClr val="000000">
                      <a:alpha val="43137"/>
                    </a:srgbClr>
                  </a:outerShdw>
                </a:effectLst>
              </a:rPr>
              <a:t>overhead sun twice a year</a:t>
            </a:r>
            <a:r>
              <a:rPr lang="en-US" b="1" dirty="0">
                <a:effectLst>
                  <a:outerShdw blurRad="38100" dist="38100" dir="2700000" algn="tl">
                    <a:srgbClr val="000000">
                      <a:alpha val="43137"/>
                    </a:srgbClr>
                  </a:outerShdw>
                </a:effectLst>
              </a:rPr>
              <a:t>. </a:t>
            </a:r>
          </a:p>
          <a:p>
            <a:r>
              <a:rPr lang="en-US" b="1" dirty="0">
                <a:solidFill>
                  <a:srgbClr val="0070C0"/>
                </a:solidFill>
                <a:effectLst>
                  <a:outerShdw blurRad="38100" dist="38100" dir="2700000" algn="tl">
                    <a:srgbClr val="000000">
                      <a:alpha val="43137"/>
                    </a:srgbClr>
                  </a:outerShdw>
                </a:effectLst>
              </a:rPr>
              <a:t>However, in Ethiopia, as it is a highland country, tropical temperature conditions have no full spatial coverage</a:t>
            </a:r>
            <a:r>
              <a:rPr lang="en-US" b="1" dirty="0">
                <a:effectLst>
                  <a:outerShdw blurRad="38100" dist="38100" dir="2700000" algn="tl">
                    <a:srgbClr val="000000">
                      <a:alpha val="43137"/>
                    </a:srgbClr>
                  </a:outerShdw>
                </a:effectLst>
              </a:rPr>
              <a:t>.</a:t>
            </a:r>
          </a:p>
          <a:p>
            <a:r>
              <a:rPr lang="en-US" b="1" dirty="0">
                <a:effectLst>
                  <a:outerShdw blurRad="38100" dist="38100" dir="2700000" algn="tl">
                    <a:srgbClr val="000000">
                      <a:alpha val="43137"/>
                    </a:srgbClr>
                  </a:outerShdw>
                </a:effectLst>
              </a:rPr>
              <a:t>They are limited to the lowlands in the peripheries. </a:t>
            </a:r>
          </a:p>
          <a:p>
            <a:r>
              <a:rPr lang="en-US" b="1" dirty="0">
                <a:effectLst>
                  <a:outerShdw blurRad="38100" dist="38100" dir="2700000" algn="tl">
                    <a:srgbClr val="000000">
                      <a:alpha val="43137"/>
                    </a:srgbClr>
                  </a:outerShdw>
                </a:effectLst>
              </a:rPr>
              <a:t>Away from the peripheries the land begins to rise gradually and considerably, culminating in peaks in various parts of the country. </a:t>
            </a:r>
          </a:p>
          <a:p>
            <a:r>
              <a:rPr lang="en-US" b="1" dirty="0">
                <a:effectLst>
                  <a:outerShdw blurRad="38100" dist="38100" dir="2700000" algn="tl">
                    <a:srgbClr val="000000">
                      <a:alpha val="43137"/>
                    </a:srgbClr>
                  </a:outerShdw>
                </a:effectLst>
              </a:rPr>
              <a:t>Thus temperature, as it is affected by altitude, </a:t>
            </a:r>
            <a:r>
              <a:rPr lang="en-US" b="1" dirty="0">
                <a:solidFill>
                  <a:schemeClr val="accent6"/>
                </a:solidFill>
                <a:effectLst>
                  <a:outerShdw blurRad="38100" dist="38100" dir="2700000" algn="tl">
                    <a:srgbClr val="000000">
                      <a:alpha val="43137"/>
                    </a:srgbClr>
                  </a:outerShdw>
                </a:effectLst>
              </a:rPr>
              <a:t>decreases towards the interior highlands. </a:t>
            </a:r>
          </a:p>
          <a:p>
            <a:r>
              <a:rPr lang="en-US" b="1" dirty="0">
                <a:effectLst>
                  <a:outerShdw blurRad="38100" dist="38100" dir="2700000" algn="tl">
                    <a:srgbClr val="000000">
                      <a:alpha val="43137"/>
                    </a:srgbClr>
                  </a:outerShdw>
                </a:effectLst>
              </a:rPr>
              <a:t>Mean annual temperature varies from </a:t>
            </a:r>
            <a:r>
              <a:rPr lang="en-US" b="1" dirty="0">
                <a:solidFill>
                  <a:schemeClr val="accent6">
                    <a:lumMod val="75000"/>
                  </a:schemeClr>
                </a:solidFill>
                <a:effectLst>
                  <a:outerShdw blurRad="38100" dist="38100" dir="2700000" algn="tl">
                    <a:srgbClr val="000000">
                      <a:alpha val="43137"/>
                    </a:srgbClr>
                  </a:outerShdw>
                </a:effectLst>
              </a:rPr>
              <a:t>over 30°C </a:t>
            </a:r>
            <a:r>
              <a:rPr lang="en-US" b="1" dirty="0">
                <a:effectLst>
                  <a:outerShdw blurRad="38100" dist="38100" dir="2700000" algn="tl">
                    <a:srgbClr val="000000">
                      <a:alpha val="43137"/>
                    </a:srgbClr>
                  </a:outerShdw>
                </a:effectLst>
              </a:rPr>
              <a:t>in the tropical lowlands </a:t>
            </a:r>
            <a:r>
              <a:rPr lang="en-US" b="1" dirty="0">
                <a:solidFill>
                  <a:schemeClr val="accent6">
                    <a:lumMod val="75000"/>
                  </a:schemeClr>
                </a:solidFill>
                <a:effectLst>
                  <a:outerShdw blurRad="38100" dist="38100" dir="2700000" algn="tl">
                    <a:srgbClr val="000000">
                      <a:alpha val="43137"/>
                    </a:srgbClr>
                  </a:outerShdw>
                </a:effectLst>
              </a:rPr>
              <a:t>to less than 10°C </a:t>
            </a:r>
            <a:r>
              <a:rPr lang="en-US" b="1" dirty="0">
                <a:effectLst>
                  <a:outerShdw blurRad="38100" dist="38100" dir="2700000" algn="tl">
                    <a:srgbClr val="000000">
                      <a:alpha val="43137"/>
                    </a:srgbClr>
                  </a:outerShdw>
                </a:effectLst>
              </a:rPr>
              <a:t>at very high altitudes. </a:t>
            </a:r>
          </a:p>
          <a:p>
            <a:r>
              <a:rPr lang="en-US" b="1" dirty="0">
                <a:solidFill>
                  <a:schemeClr val="accent1"/>
                </a:solidFill>
                <a:effectLst>
                  <a:outerShdw blurRad="38100" dist="38100" dir="2700000" algn="tl">
                    <a:srgbClr val="000000">
                      <a:alpha val="43137"/>
                    </a:srgbClr>
                  </a:outerShdw>
                </a:effectLst>
              </a:rPr>
              <a:t>The </a:t>
            </a:r>
            <a:r>
              <a:rPr lang="en-US" b="1" dirty="0">
                <a:solidFill>
                  <a:schemeClr val="accent6">
                    <a:lumMod val="75000"/>
                  </a:schemeClr>
                </a:solidFill>
                <a:effectLst>
                  <a:outerShdw blurRad="38100" dist="38100" dir="2700000" algn="tl">
                    <a:srgbClr val="000000">
                      <a:alpha val="43137"/>
                    </a:srgbClr>
                  </a:outerShdw>
                </a:effectLst>
              </a:rPr>
              <a:t>Bale Mountains ar</a:t>
            </a:r>
            <a:r>
              <a:rPr lang="en-US" b="1" dirty="0">
                <a:solidFill>
                  <a:schemeClr val="accent1"/>
                </a:solidFill>
                <a:effectLst>
                  <a:outerShdw blurRad="38100" dist="38100" dir="2700000" algn="tl">
                    <a:srgbClr val="000000">
                      <a:alpha val="43137"/>
                    </a:srgbClr>
                  </a:outerShdw>
                </a:effectLst>
              </a:rPr>
              <a:t>e among highlands where </a:t>
            </a:r>
            <a:r>
              <a:rPr lang="en-US" b="1" dirty="0">
                <a:solidFill>
                  <a:schemeClr val="accent6">
                    <a:lumMod val="75000"/>
                  </a:schemeClr>
                </a:solidFill>
                <a:effectLst>
                  <a:outerShdw blurRad="38100" dist="38100" dir="2700000" algn="tl">
                    <a:srgbClr val="000000">
                      <a:alpha val="43137"/>
                    </a:srgbClr>
                  </a:outerShdw>
                </a:effectLst>
              </a:rPr>
              <a:t>lowest</a:t>
            </a:r>
            <a:r>
              <a:rPr lang="en-US" b="1" dirty="0">
                <a:solidFill>
                  <a:schemeClr val="accent1"/>
                </a:solidFill>
                <a:effectLst>
                  <a:outerShdw blurRad="38100" dist="38100" dir="2700000" algn="tl">
                    <a:srgbClr val="000000">
                      <a:alpha val="43137"/>
                    </a:srgbClr>
                  </a:outerShdw>
                </a:effectLst>
              </a:rPr>
              <a:t> mean annual temperatures are recorded.</a:t>
            </a:r>
          </a:p>
          <a:p>
            <a:endParaRPr lang="en-US" dirty="0"/>
          </a:p>
          <a:p>
            <a:endParaRPr lang="en-US" dirty="0"/>
          </a:p>
        </p:txBody>
      </p:sp>
    </p:spTree>
    <p:extLst>
      <p:ext uri="{BB962C8B-B14F-4D97-AF65-F5344CB8AC3E}">
        <p14:creationId xmlns:p14="http://schemas.microsoft.com/office/powerpoint/2010/main" val="184291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a:bodyPr>
          <a:lstStyle/>
          <a:p>
            <a:r>
              <a:rPr lang="en-US" sz="2400" b="1" dirty="0">
                <a:effectLst>
                  <a:outerShdw blurRad="38100" dist="38100" dir="2700000" algn="tl">
                    <a:srgbClr val="000000">
                      <a:alpha val="43137"/>
                    </a:srgbClr>
                  </a:outerShdw>
                </a:effectLst>
              </a:rPr>
              <a:t>The </a:t>
            </a:r>
            <a:r>
              <a:rPr lang="en-US" sz="2400" b="1" dirty="0">
                <a:solidFill>
                  <a:schemeClr val="accent6">
                    <a:lumMod val="75000"/>
                  </a:schemeClr>
                </a:solidFill>
                <a:effectLst>
                  <a:outerShdw blurRad="38100" dist="38100" dir="2700000" algn="tl">
                    <a:srgbClr val="000000">
                      <a:alpha val="43137"/>
                    </a:srgbClr>
                  </a:outerShdw>
                </a:effectLst>
              </a:rPr>
              <a:t>highest </a:t>
            </a:r>
            <a:r>
              <a:rPr lang="en-US" sz="2400" b="1" dirty="0">
                <a:effectLst>
                  <a:outerShdw blurRad="38100" dist="38100" dir="2700000" algn="tl">
                    <a:srgbClr val="000000">
                      <a:alpha val="43137"/>
                    </a:srgbClr>
                  </a:outerShdw>
                </a:effectLst>
              </a:rPr>
              <a:t>mean maximum temperature in the country is recorded in </a:t>
            </a:r>
            <a:r>
              <a:rPr lang="en-US" sz="2400" b="1" dirty="0">
                <a:solidFill>
                  <a:schemeClr val="accent6">
                    <a:lumMod val="75000"/>
                  </a:schemeClr>
                </a:solidFill>
                <a:effectLst>
                  <a:outerShdw blurRad="38100" dist="38100" dir="2700000" algn="tl">
                    <a:srgbClr val="000000">
                      <a:alpha val="43137"/>
                    </a:srgbClr>
                  </a:outerShdw>
                </a:effectLst>
              </a:rPr>
              <a:t>the Afar Depression. </a:t>
            </a:r>
          </a:p>
          <a:p>
            <a:pPr algn="just"/>
            <a:r>
              <a:rPr lang="en-US" sz="2400" b="1" dirty="0">
                <a:effectLst>
                  <a:outerShdw blurRad="38100" dist="38100" dir="2700000" algn="tl">
                    <a:srgbClr val="000000">
                      <a:alpha val="43137"/>
                    </a:srgbClr>
                  </a:outerShdw>
                </a:effectLst>
                <a:latin typeface="Times New Roman" pitchFamily="18" charset="0"/>
                <a:cs typeface="Times New Roman" pitchFamily="18" charset="0"/>
              </a:rPr>
              <a:t>Moreover, lowlands of north-western, western and south-eastern Ethiopian experiences mean maximum temperatures of more than 30 °C . </a:t>
            </a:r>
          </a:p>
          <a:p>
            <a:r>
              <a:rPr lang="en-US" sz="2400" b="1" dirty="0">
                <a:effectLst>
                  <a:outerShdw blurRad="38100" dist="38100" dir="2700000" algn="tl">
                    <a:srgbClr val="000000">
                      <a:alpha val="43137"/>
                    </a:srgbClr>
                  </a:outerShdw>
                </a:effectLst>
              </a:rPr>
              <a:t>Environmental influences have their own traditional expressions in Ethiopia and there are local terms denoting temperature zones as shown</a:t>
            </a:r>
            <a:r>
              <a:rPr lang="en-US" b="1" dirty="0">
                <a:effectLst>
                  <a:outerShdw blurRad="38100" dist="38100" dir="2700000" algn="tl">
                    <a:srgbClr val="000000">
                      <a:alpha val="43137"/>
                    </a:srgbClr>
                  </a:outerShdw>
                </a:effectLst>
              </a:rPr>
              <a:t> </a:t>
            </a:r>
            <a:r>
              <a:rPr lang="en-US" sz="2400" b="1" dirty="0">
                <a:effectLst>
                  <a:outerShdw blurRad="38100" dist="38100" dir="2700000" algn="tl">
                    <a:srgbClr val="000000">
                      <a:alpha val="43137"/>
                    </a:srgbClr>
                  </a:outerShdw>
                </a:effectLst>
              </a:rPr>
              <a:t>below </a:t>
            </a:r>
            <a:endParaRPr lang="en-US"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80880"/>
            <a:ext cx="6096000" cy="3424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735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heel(1)">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81800"/>
          </a:xfrm>
        </p:spPr>
        <p:txBody>
          <a:bodyPr>
            <a:noAutofit/>
          </a:bodyPr>
          <a:lstStyle/>
          <a:p>
            <a:pPr algn="just"/>
            <a:r>
              <a:rPr lang="en-US" sz="2300" b="1" dirty="0">
                <a:effectLst>
                  <a:outerShdw blurRad="38100" dist="38100" dir="2700000" algn="tl">
                    <a:srgbClr val="000000">
                      <a:alpha val="43137"/>
                    </a:srgbClr>
                  </a:outerShdw>
                </a:effectLst>
                <a:latin typeface="Times New Roman" pitchFamily="18" charset="0"/>
                <a:cs typeface="Times New Roman" pitchFamily="18" charset="0"/>
              </a:rPr>
              <a:t>The </a:t>
            </a:r>
            <a:r>
              <a:rPr lang="en-US" sz="23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temporal distribution </a:t>
            </a:r>
            <a:r>
              <a:rPr lang="en-US" sz="2300" b="1" dirty="0">
                <a:effectLst>
                  <a:outerShdw blurRad="38100" dist="38100" dir="2700000" algn="tl">
                    <a:srgbClr val="000000">
                      <a:alpha val="43137"/>
                    </a:srgbClr>
                  </a:outerShdw>
                </a:effectLst>
                <a:latin typeface="Times New Roman" pitchFamily="18" charset="0"/>
                <a:cs typeface="Times New Roman" pitchFamily="18" charset="0"/>
              </a:rPr>
              <a:t>of Ethiopian temperature is </a:t>
            </a:r>
            <a:r>
              <a:rPr lang="en-US" sz="23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characterized by extremes.</a:t>
            </a:r>
          </a:p>
          <a:p>
            <a:pPr algn="just"/>
            <a:r>
              <a:rPr lang="en-US" sz="2300" b="1" dirty="0">
                <a:effectLst>
                  <a:outerShdw blurRad="38100" dist="38100" dir="2700000" algn="tl">
                    <a:srgbClr val="000000">
                      <a:alpha val="43137"/>
                    </a:srgbClr>
                  </a:outerShdw>
                </a:effectLst>
                <a:latin typeface="Times New Roman" pitchFamily="18" charset="0"/>
                <a:cs typeface="Times New Roman" pitchFamily="18" charset="0"/>
              </a:rPr>
              <a:t> The major controls determining its distributions are </a:t>
            </a:r>
            <a:r>
              <a:rPr lang="en-US" sz="23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latitude and cloud cover. </a:t>
            </a:r>
          </a:p>
          <a:p>
            <a:pPr algn="just"/>
            <a:r>
              <a:rPr lang="en-US" sz="2300" b="1" dirty="0">
                <a:effectLst>
                  <a:outerShdw blurRad="38100" dist="38100" dir="2700000" algn="tl">
                    <a:srgbClr val="000000">
                      <a:alpha val="43137"/>
                    </a:srgbClr>
                  </a:outerShdw>
                </a:effectLst>
                <a:latin typeface="Times New Roman" pitchFamily="18" charset="0"/>
                <a:cs typeface="Times New Roman" pitchFamily="18" charset="0"/>
              </a:rPr>
              <a:t>However, some parts of the country enjoy a </a:t>
            </a:r>
            <a:r>
              <a:rPr lang="en-US" sz="23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temperate climate</a:t>
            </a:r>
            <a:r>
              <a:rPr lang="en-US" sz="2300" b="1" dirty="0">
                <a:effectLst>
                  <a:outerShdw blurRad="38100" dist="38100" dir="2700000" algn="tl">
                    <a:srgbClr val="000000">
                      <a:alpha val="43137"/>
                    </a:srgbClr>
                  </a:outerShdw>
                </a:effectLst>
                <a:latin typeface="Times New Roman" pitchFamily="18" charset="0"/>
                <a:cs typeface="Times New Roman" pitchFamily="18" charset="0"/>
              </a:rPr>
              <a:t>. </a:t>
            </a:r>
          </a:p>
          <a:p>
            <a:pPr algn="just"/>
            <a:r>
              <a:rPr lang="en-US" sz="23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 the tropics, the daily range of temperature is higher and the annual range is small, whereas the reverse is true in the temperate latitudes. </a:t>
            </a:r>
          </a:p>
          <a:p>
            <a:pPr algn="just"/>
            <a:r>
              <a:rPr lang="en-US" sz="23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 Ethiopia, as in all places in the tropics, the </a:t>
            </a:r>
            <a:r>
              <a:rPr lang="en-US" sz="2300" b="1" dirty="0">
                <a:effectLst>
                  <a:outerShdw blurRad="38100" dist="38100" dir="2700000" algn="tl">
                    <a:srgbClr val="000000">
                      <a:alpha val="43137"/>
                    </a:srgbClr>
                  </a:outerShdw>
                </a:effectLst>
                <a:latin typeface="Times New Roman" pitchFamily="18" charset="0"/>
                <a:cs typeface="Times New Roman" pitchFamily="18" charset="0"/>
              </a:rPr>
              <a:t>air is frost free </a:t>
            </a:r>
            <a:r>
              <a:rPr lang="en-US" sz="23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and </a:t>
            </a:r>
            <a:r>
              <a:rPr lang="en-US" sz="2300" b="1" dirty="0">
                <a:effectLst>
                  <a:outerShdw blurRad="38100" dist="38100" dir="2700000" algn="tl">
                    <a:srgbClr val="000000">
                      <a:alpha val="43137"/>
                    </a:srgbClr>
                  </a:outerShdw>
                </a:effectLst>
                <a:latin typeface="Times New Roman" pitchFamily="18" charset="0"/>
                <a:cs typeface="Times New Roman" pitchFamily="18" charset="0"/>
              </a:rPr>
              <a:t>changes in solar angles </a:t>
            </a:r>
            <a:r>
              <a:rPr lang="en-US" sz="23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are small making intense solar radiation</a:t>
            </a:r>
            <a:r>
              <a:rPr lang="en-US" sz="2300" b="1" dirty="0">
                <a:effectLst>
                  <a:outerShdw blurRad="38100" dist="38100" dir="2700000" algn="tl">
                    <a:srgbClr val="000000">
                      <a:alpha val="43137"/>
                    </a:srgbClr>
                  </a:outerShdw>
                </a:effectLst>
                <a:latin typeface="Times New Roman" pitchFamily="18" charset="0"/>
                <a:cs typeface="Times New Roman" pitchFamily="18" charset="0"/>
              </a:rPr>
              <a:t>.  </a:t>
            </a:r>
          </a:p>
          <a:p>
            <a:pPr algn="just"/>
            <a:r>
              <a:rPr lang="en-US" sz="2300" b="1" dirty="0">
                <a:effectLst>
                  <a:outerShdw blurRad="38100" dist="38100" dir="2700000" algn="tl">
                    <a:srgbClr val="000000">
                      <a:alpha val="43137"/>
                    </a:srgbClr>
                  </a:outerShdw>
                </a:effectLst>
                <a:latin typeface="Times New Roman" pitchFamily="18" charset="0"/>
                <a:cs typeface="Times New Roman" pitchFamily="18" charset="0"/>
              </a:rPr>
              <a:t>Ethiopia’s daily temperatures are more extreme than its annual averages.</a:t>
            </a:r>
          </a:p>
          <a:p>
            <a:pPr algn="just"/>
            <a:r>
              <a:rPr lang="en-US" sz="2300" b="1" dirty="0">
                <a:effectLst>
                  <a:outerShdw blurRad="38100" dist="38100" dir="2700000" algn="tl">
                    <a:srgbClr val="000000">
                      <a:alpha val="43137"/>
                    </a:srgbClr>
                  </a:outerShdw>
                </a:effectLst>
                <a:latin typeface="Times New Roman" pitchFamily="18" charset="0"/>
                <a:cs typeface="Times New Roman" pitchFamily="18" charset="0"/>
              </a:rPr>
              <a:t>Daily maximum temperature varies from a high of more than 37°C over the lowlands in northeast and southeast to a low of about 10-15°C over the northwestern and southwestern highlands. </a:t>
            </a:r>
          </a:p>
          <a:p>
            <a:pPr algn="just"/>
            <a:r>
              <a:rPr lang="en-US" sz="2300" b="1" dirty="0">
                <a:effectLst>
                  <a:outerShdw blurRad="38100" dist="38100" dir="2700000" algn="tl">
                    <a:srgbClr val="000000">
                      <a:alpha val="43137"/>
                    </a:srgbClr>
                  </a:outerShdw>
                </a:effectLst>
                <a:latin typeface="Times New Roman" pitchFamily="18" charset="0"/>
                <a:cs typeface="Times New Roman" pitchFamily="18" charset="0"/>
              </a:rPr>
              <a:t>The variation in the amount of solar radiation received daily is small throughout the year. </a:t>
            </a:r>
          </a:p>
        </p:txBody>
      </p:sp>
    </p:spTree>
    <p:extLst>
      <p:ext uri="{BB962C8B-B14F-4D97-AF65-F5344CB8AC3E}">
        <p14:creationId xmlns:p14="http://schemas.microsoft.com/office/powerpoint/2010/main" val="5432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7500" lnSpcReduction="20000"/>
          </a:bodyPr>
          <a:lstStyle/>
          <a:p>
            <a:pPr algn="just"/>
            <a:r>
              <a:rPr lang="en-US" b="1" dirty="0">
                <a:effectLst>
                  <a:outerShdw blurRad="38100" dist="38100" dir="2700000" algn="tl">
                    <a:srgbClr val="000000">
                      <a:alpha val="43137"/>
                    </a:srgbClr>
                  </a:outerShdw>
                </a:effectLst>
              </a:rPr>
              <a:t>In Ethiopia and elsewhere in the Horn of Africa, temperature shows seasonal variations. </a:t>
            </a:r>
          </a:p>
          <a:p>
            <a:pPr algn="just"/>
            <a:r>
              <a:rPr lang="en-US" b="1" dirty="0">
                <a:effectLst>
                  <a:outerShdw blurRad="38100" dist="38100" dir="2700000" algn="tl">
                    <a:srgbClr val="000000">
                      <a:alpha val="43137"/>
                    </a:srgbClr>
                  </a:outerShdw>
                </a:effectLst>
              </a:rPr>
              <a:t>For example, </a:t>
            </a:r>
            <a:r>
              <a:rPr lang="en-US" b="1" dirty="0">
                <a:solidFill>
                  <a:schemeClr val="accent6">
                    <a:lumMod val="75000"/>
                  </a:schemeClr>
                </a:solidFill>
                <a:effectLst>
                  <a:outerShdw blurRad="38100" dist="38100" dir="2700000" algn="tl">
                    <a:srgbClr val="000000">
                      <a:alpha val="43137"/>
                    </a:srgbClr>
                  </a:outerShdw>
                </a:effectLst>
              </a:rPr>
              <a:t>months from March to June in Ethiopia have records of highest temperatures. </a:t>
            </a:r>
            <a:r>
              <a:rPr lang="en-US" b="1" dirty="0">
                <a:solidFill>
                  <a:srgbClr val="0070C0"/>
                </a:solidFill>
                <a:effectLst>
                  <a:outerShdw blurRad="38100" dist="38100" dir="2700000" algn="tl">
                    <a:srgbClr val="000000">
                      <a:alpha val="43137"/>
                    </a:srgbClr>
                  </a:outerShdw>
                </a:effectLst>
              </a:rPr>
              <a:t>Conversely, low temperatures are recorded from November to February.</a:t>
            </a:r>
          </a:p>
          <a:p>
            <a:pPr algn="just"/>
            <a:r>
              <a:rPr lang="en-US" b="1" dirty="0">
                <a:effectLst>
                  <a:outerShdw blurRad="38100" dist="38100" dir="2700000" algn="tl">
                    <a:srgbClr val="000000">
                      <a:alpha val="43137"/>
                    </a:srgbClr>
                  </a:outerShdw>
                </a:effectLst>
              </a:rPr>
              <a:t> I</a:t>
            </a:r>
            <a:r>
              <a:rPr lang="en-US" b="1" dirty="0">
                <a:solidFill>
                  <a:srgbClr val="00B0F0"/>
                </a:solidFill>
                <a:effectLst>
                  <a:outerShdw blurRad="38100" dist="38100" dir="2700000" algn="tl">
                    <a:srgbClr val="000000">
                      <a:alpha val="43137"/>
                    </a:srgbClr>
                  </a:outerShdw>
                </a:effectLst>
              </a:rPr>
              <a:t>t is not easy to observe </a:t>
            </a:r>
            <a:r>
              <a:rPr lang="en-US" b="1" dirty="0">
                <a:solidFill>
                  <a:srgbClr val="FF0000"/>
                </a:solidFill>
                <a:effectLst>
                  <a:outerShdw blurRad="38100" dist="38100" dir="2700000" algn="tl">
                    <a:srgbClr val="000000">
                      <a:alpha val="43137"/>
                    </a:srgbClr>
                  </a:outerShdw>
                </a:effectLst>
              </a:rPr>
              <a:t>distinct variation in temperature </a:t>
            </a:r>
            <a:r>
              <a:rPr lang="en-US" b="1" dirty="0">
                <a:solidFill>
                  <a:srgbClr val="00B0F0"/>
                </a:solidFill>
                <a:effectLst>
                  <a:outerShdw blurRad="38100" dist="38100" dir="2700000" algn="tl">
                    <a:srgbClr val="000000">
                      <a:alpha val="43137"/>
                    </a:srgbClr>
                  </a:outerShdw>
                </a:effectLst>
              </a:rPr>
              <a:t>between </a:t>
            </a:r>
            <a:r>
              <a:rPr lang="en-US" b="1" dirty="0">
                <a:solidFill>
                  <a:srgbClr val="FF0000"/>
                </a:solidFill>
                <a:effectLst>
                  <a:outerShdw blurRad="38100" dist="38100" dir="2700000" algn="tl">
                    <a:srgbClr val="000000">
                      <a:alpha val="43137"/>
                    </a:srgbClr>
                  </a:outerShdw>
                </a:effectLst>
              </a:rPr>
              <a:t>seasons </a:t>
            </a:r>
            <a:r>
              <a:rPr lang="en-US" b="1" dirty="0">
                <a:solidFill>
                  <a:srgbClr val="00B0F0"/>
                </a:solidFill>
                <a:effectLst>
                  <a:outerShdw blurRad="38100" dist="38100" dir="2700000" algn="tl">
                    <a:srgbClr val="000000">
                      <a:alpha val="43137"/>
                    </a:srgbClr>
                  </a:outerShdw>
                </a:effectLst>
              </a:rPr>
              <a:t>as the sun is always high in the tropics. </a:t>
            </a:r>
          </a:p>
          <a:p>
            <a:pPr algn="just"/>
            <a:r>
              <a:rPr lang="en-US" b="1" dirty="0">
                <a:effectLst>
                  <a:outerShdw blurRad="38100" dist="38100" dir="2700000" algn="tl">
                    <a:srgbClr val="000000">
                      <a:alpha val="43137"/>
                    </a:srgbClr>
                  </a:outerShdw>
                </a:effectLst>
              </a:rPr>
              <a:t>However, there is a slight temperature increase in summer</a:t>
            </a:r>
          </a:p>
          <a:p>
            <a:pPr algn="just"/>
            <a:r>
              <a:rPr lang="en-US" b="1" dirty="0">
                <a:effectLst>
                  <a:outerShdw blurRad="38100" dist="38100" dir="2700000" algn="tl">
                    <a:srgbClr val="000000">
                      <a:alpha val="43137"/>
                    </a:srgbClr>
                  </a:outerShdw>
                </a:effectLst>
              </a:rPr>
              <a:t>Southern part of Ethiopia receives highest records of temperature in autumn and spring following the relative shift of the sun; whereas in the northern part of the country, summer season is characterized by higher temperature. </a:t>
            </a:r>
          </a:p>
          <a:p>
            <a:pPr algn="just"/>
            <a:r>
              <a:rPr lang="en-US" b="1" dirty="0">
                <a:effectLst>
                  <a:outerShdw blurRad="38100" dist="38100" dir="2700000" algn="tl">
                    <a:srgbClr val="000000">
                      <a:alpha val="43137"/>
                    </a:srgbClr>
                  </a:outerShdw>
                </a:effectLst>
              </a:rPr>
              <a:t>It has to be noted that certain seasons should have special considerations. </a:t>
            </a:r>
          </a:p>
          <a:p>
            <a:pPr algn="just"/>
            <a:r>
              <a:rPr lang="en-US" b="1" dirty="0">
                <a:effectLst>
                  <a:outerShdw blurRad="38100" dist="38100" dir="2700000" algn="tl">
                    <a:srgbClr val="000000">
                      <a:alpha val="43137"/>
                    </a:srgbClr>
                  </a:outerShdw>
                </a:effectLst>
              </a:rPr>
              <a:t>For instance, </a:t>
            </a:r>
            <a:r>
              <a:rPr lang="en-US" b="1" dirty="0">
                <a:solidFill>
                  <a:schemeClr val="accent6">
                    <a:lumMod val="75000"/>
                  </a:schemeClr>
                </a:solidFill>
                <a:effectLst>
                  <a:outerShdw blurRad="38100" dist="38100" dir="2700000" algn="tl">
                    <a:srgbClr val="000000">
                      <a:alpha val="43137"/>
                    </a:srgbClr>
                  </a:outerShdw>
                </a:effectLst>
              </a:rPr>
              <a:t>unlike other parts of Ethiopia, the southern and southwestern highlands experience reduced temperature. </a:t>
            </a:r>
          </a:p>
          <a:p>
            <a:pPr algn="just"/>
            <a:r>
              <a:rPr lang="en-US" b="1" dirty="0">
                <a:solidFill>
                  <a:srgbClr val="002060"/>
                </a:solidFill>
                <a:effectLst>
                  <a:outerShdw blurRad="38100" dist="38100" dir="2700000" algn="tl">
                    <a:srgbClr val="000000">
                      <a:alpha val="43137"/>
                    </a:srgbClr>
                  </a:outerShdw>
                </a:effectLst>
              </a:rPr>
              <a:t>This is because the temperature and the amount of energy reaching the surface is directly related with the directness of the sun.  </a:t>
            </a:r>
          </a:p>
        </p:txBody>
      </p:sp>
    </p:spTree>
    <p:extLst>
      <p:ext uri="{BB962C8B-B14F-4D97-AF65-F5344CB8AC3E}">
        <p14:creationId xmlns:p14="http://schemas.microsoft.com/office/powerpoint/2010/main" val="110434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1)">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heel(1)">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685800"/>
          </a:xfrm>
        </p:spPr>
        <p:txBody>
          <a:bodyPr>
            <a:normAutofit fontScale="90000"/>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Spatiotemporal Distribution of Rainfall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 y="838200"/>
            <a:ext cx="8991600" cy="6019800"/>
          </a:xfrm>
        </p:spPr>
        <p:txBody>
          <a:bodyPr>
            <a:normAutofit fontScale="70000" lnSpcReduction="20000"/>
          </a:bodyPr>
          <a:lstStyle/>
          <a:p>
            <a:r>
              <a:rPr lang="en-US" b="1" dirty="0">
                <a:effectLst>
                  <a:outerShdw blurRad="38100" dist="38100" dir="2700000" algn="tl">
                    <a:srgbClr val="000000">
                      <a:alpha val="43137"/>
                    </a:srgbClr>
                  </a:outerShdw>
                </a:effectLst>
              </a:rPr>
              <a:t>Rainfall in Ethiopia is influenced by the position of </a:t>
            </a:r>
            <a:r>
              <a:rPr lang="en-US" b="1" dirty="0" err="1">
                <a:effectLst>
                  <a:outerShdw blurRad="38100" dist="38100" dir="2700000" algn="tl">
                    <a:srgbClr val="000000">
                      <a:alpha val="43137"/>
                    </a:srgbClr>
                  </a:outerShdw>
                </a:effectLst>
              </a:rPr>
              <a:t>Intertropical</a:t>
            </a:r>
            <a:r>
              <a:rPr lang="en-US" b="1" dirty="0">
                <a:effectLst>
                  <a:outerShdw blurRad="38100" dist="38100" dir="2700000" algn="tl">
                    <a:srgbClr val="000000">
                      <a:alpha val="43137"/>
                    </a:srgbClr>
                  </a:outerShdw>
                </a:effectLst>
              </a:rPr>
              <a:t> Convergence Zone (ITCZ).</a:t>
            </a:r>
          </a:p>
          <a:p>
            <a:r>
              <a:rPr lang="en-US" b="1" dirty="0">
                <a:effectLst>
                  <a:outerShdw blurRad="38100" dist="38100" dir="2700000" algn="tl">
                    <a:srgbClr val="000000">
                      <a:alpha val="43137"/>
                    </a:srgbClr>
                  </a:outerShdw>
                </a:effectLst>
              </a:rPr>
              <a:t>The convergence of </a:t>
            </a:r>
            <a:r>
              <a:rPr lang="en-US" b="1" dirty="0">
                <a:solidFill>
                  <a:schemeClr val="accent6">
                    <a:lumMod val="75000"/>
                  </a:schemeClr>
                </a:solidFill>
                <a:effectLst>
                  <a:outerShdw blurRad="38100" dist="38100" dir="2700000" algn="tl">
                    <a:srgbClr val="000000">
                      <a:alpha val="43137"/>
                    </a:srgbClr>
                  </a:outerShdw>
                </a:effectLst>
              </a:rPr>
              <a:t>Northeast Trade winds </a:t>
            </a:r>
            <a:r>
              <a:rPr lang="en-US" b="1" dirty="0">
                <a:effectLst>
                  <a:outerShdw blurRad="38100" dist="38100" dir="2700000" algn="tl">
                    <a:srgbClr val="000000">
                      <a:alpha val="43137"/>
                    </a:srgbClr>
                  </a:outerShdw>
                </a:effectLst>
              </a:rPr>
              <a:t>and the </a:t>
            </a:r>
            <a:r>
              <a:rPr lang="en-US" b="1" dirty="0">
                <a:solidFill>
                  <a:schemeClr val="accent6">
                    <a:lumMod val="75000"/>
                  </a:schemeClr>
                </a:solidFill>
                <a:effectLst>
                  <a:outerShdw blurRad="38100" dist="38100" dir="2700000" algn="tl">
                    <a:srgbClr val="000000">
                      <a:alpha val="43137"/>
                    </a:srgbClr>
                  </a:outerShdw>
                </a:effectLst>
              </a:rPr>
              <a:t>Equatorial </a:t>
            </a:r>
            <a:r>
              <a:rPr lang="en-US" b="1" dirty="0" err="1">
                <a:solidFill>
                  <a:schemeClr val="accent6">
                    <a:lumMod val="75000"/>
                  </a:schemeClr>
                </a:solidFill>
                <a:effectLst>
                  <a:outerShdw blurRad="38100" dist="38100" dir="2700000" algn="tl">
                    <a:srgbClr val="000000">
                      <a:alpha val="43137"/>
                    </a:srgbClr>
                  </a:outerShdw>
                </a:effectLst>
              </a:rPr>
              <a:t>westerlies</a:t>
            </a:r>
            <a:r>
              <a:rPr lang="en-US" b="1" dirty="0">
                <a:solidFill>
                  <a:schemeClr val="accent6">
                    <a:lumMod val="75000"/>
                  </a:schemeClr>
                </a:solidFill>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forms the ITCZ, </a:t>
            </a:r>
            <a:r>
              <a:rPr lang="en-US" b="1" i="1" dirty="0">
                <a:effectLst>
                  <a:outerShdw blurRad="38100" dist="38100" dir="2700000" algn="tl">
                    <a:srgbClr val="000000">
                      <a:alpha val="43137"/>
                    </a:srgbClr>
                  </a:outerShdw>
                </a:effectLst>
              </a:rPr>
              <a:t>which is a low-pressure zone</a:t>
            </a:r>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The inter-annual oscillation of the surface position of the ITCZ causes a variation in the </a:t>
            </a:r>
            <a:r>
              <a:rPr lang="en-US" b="1" dirty="0">
                <a:solidFill>
                  <a:schemeClr val="accent6">
                    <a:lumMod val="75000"/>
                  </a:schemeClr>
                </a:solidFill>
                <a:effectLst>
                  <a:outerShdw blurRad="38100" dist="38100" dir="2700000" algn="tl">
                    <a:srgbClr val="000000">
                      <a:alpha val="43137"/>
                    </a:srgbClr>
                  </a:outerShdw>
                </a:effectLst>
              </a:rPr>
              <a:t>Wind flow patterns </a:t>
            </a:r>
            <a:r>
              <a:rPr lang="en-US" b="1" dirty="0">
                <a:effectLst>
                  <a:outerShdw blurRad="38100" dist="38100" dir="2700000" algn="tl">
                    <a:srgbClr val="000000">
                      <a:alpha val="43137"/>
                    </a:srgbClr>
                  </a:outerShdw>
                </a:effectLst>
              </a:rPr>
              <a:t>over Ethiopia and the Horn. </a:t>
            </a:r>
          </a:p>
          <a:p>
            <a:r>
              <a:rPr lang="en-US" b="1" dirty="0">
                <a:effectLst>
                  <a:outerShdw blurRad="38100" dist="38100" dir="2700000" algn="tl">
                    <a:srgbClr val="000000">
                      <a:alpha val="43137"/>
                    </a:srgbClr>
                  </a:outerShdw>
                </a:effectLst>
              </a:rPr>
              <a:t>Following the position of the overhead sun, the ITCZ shifts north and south of the equator. </a:t>
            </a:r>
          </a:p>
          <a:p>
            <a:r>
              <a:rPr lang="en-US" b="1" dirty="0">
                <a:effectLst>
                  <a:outerShdw blurRad="38100" dist="38100" dir="2700000" algn="tl">
                    <a:srgbClr val="000000">
                      <a:alpha val="43137"/>
                    </a:srgbClr>
                  </a:outerShdw>
                </a:effectLst>
              </a:rPr>
              <a:t>As the shift takes place, equatorial </a:t>
            </a:r>
            <a:r>
              <a:rPr lang="en-US" b="1" dirty="0" err="1">
                <a:effectLst>
                  <a:outerShdw blurRad="38100" dist="38100" dir="2700000" algn="tl">
                    <a:srgbClr val="000000">
                      <a:alpha val="43137"/>
                    </a:srgbClr>
                  </a:outerShdw>
                </a:effectLst>
              </a:rPr>
              <a:t>westerlies</a:t>
            </a:r>
            <a:r>
              <a:rPr lang="en-US" b="1" dirty="0">
                <a:effectLst>
                  <a:outerShdw blurRad="38100" dist="38100" dir="2700000" algn="tl">
                    <a:srgbClr val="000000">
                      <a:alpha val="43137"/>
                    </a:srgbClr>
                  </a:outerShdw>
                </a:effectLst>
              </a:rPr>
              <a:t> from the south and southwest invade most parts of Ethiopia bringing moist winds. </a:t>
            </a:r>
          </a:p>
          <a:p>
            <a:r>
              <a:rPr lang="en-US" b="1" dirty="0">
                <a:effectLst>
                  <a:outerShdw blurRad="38100" dist="38100" dir="2700000" algn="tl">
                    <a:srgbClr val="000000">
                      <a:alpha val="43137"/>
                    </a:srgbClr>
                  </a:outerShdw>
                </a:effectLst>
              </a:rPr>
              <a:t>The ITCZ shifts towards south of the equator (Tropic of Capricorn) in January. </a:t>
            </a:r>
          </a:p>
          <a:p>
            <a:r>
              <a:rPr lang="en-US" b="1" dirty="0">
                <a:effectLst>
                  <a:outerShdw blurRad="38100" dist="38100" dir="2700000" algn="tl">
                    <a:srgbClr val="000000">
                      <a:alpha val="43137"/>
                    </a:srgbClr>
                  </a:outerShdw>
                </a:effectLst>
              </a:rPr>
              <a:t>During this period, the Northeast Trade Winds carrying non-moisture-laden dominates the region.</a:t>
            </a:r>
          </a:p>
          <a:p>
            <a:r>
              <a:rPr lang="en-US" b="1" dirty="0">
                <a:effectLst>
                  <a:outerShdw blurRad="38100" dist="38100" dir="2700000" algn="tl">
                    <a:srgbClr val="000000">
                      <a:alpha val="43137"/>
                    </a:srgbClr>
                  </a:outerShdw>
                </a:effectLst>
              </a:rPr>
              <a:t>Afar and parts of Eritrean coastal areas experience rainfall in this period. </a:t>
            </a:r>
          </a:p>
          <a:p>
            <a:r>
              <a:rPr lang="en-US" b="1" dirty="0">
                <a:effectLst>
                  <a:outerShdw blurRad="38100" dist="38100" dir="2700000" algn="tl">
                    <a:srgbClr val="000000">
                      <a:alpha val="43137"/>
                    </a:srgbClr>
                  </a:outerShdw>
                </a:effectLst>
              </a:rPr>
              <a:t>Following the directness of the sun in March and September around the equator, the ITCZ shifts towards equator. </a:t>
            </a:r>
          </a:p>
          <a:p>
            <a:r>
              <a:rPr lang="en-US" b="1" dirty="0">
                <a:effectLst>
                  <a:outerShdw blurRad="38100" dist="38100" dir="2700000" algn="tl">
                    <a:srgbClr val="000000">
                      <a:alpha val="43137"/>
                    </a:srgbClr>
                  </a:outerShdw>
                </a:effectLst>
              </a:rPr>
              <a:t>During this time, the central highlands, southeastern highlands and lowlands receives rainfall as the south easterlies bring moist winds.  </a:t>
            </a:r>
          </a:p>
          <a:p>
            <a:endParaRPr lang="en-US" dirty="0"/>
          </a:p>
        </p:txBody>
      </p:sp>
    </p:spTree>
    <p:extLst>
      <p:ext uri="{BB962C8B-B14F-4D97-AF65-F5344CB8AC3E}">
        <p14:creationId xmlns:p14="http://schemas.microsoft.com/office/powerpoint/2010/main" val="27799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ircle(in)">
                                      <p:cBhvr>
                                        <p:cTn id="52" dur="20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circle(in)">
                                      <p:cBhvr>
                                        <p:cTn id="5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br>
              <a:rPr lang="en-US" dirty="0"/>
            </a:br>
            <a:r>
              <a:rPr lang="en-US" b="1" dirty="0">
                <a:effectLst>
                  <a:outerShdw blurRad="38100" dist="38100" dir="2700000" algn="tl">
                    <a:srgbClr val="000000">
                      <a:alpha val="43137"/>
                    </a:srgbClr>
                  </a:outerShdw>
                </a:effectLst>
              </a:rPr>
              <a:t>Seasonal or Temporal Variability of Rainfall in Ethiopia  </a:t>
            </a:r>
            <a:br>
              <a:rPr lang="en-US" dirty="0"/>
            </a:br>
            <a:endParaRPr lang="en-US" dirty="0"/>
          </a:p>
        </p:txBody>
      </p:sp>
      <p:sp>
        <p:nvSpPr>
          <p:cNvPr id="3" name="Content Placeholder 2"/>
          <p:cNvSpPr>
            <a:spLocks noGrp="1"/>
          </p:cNvSpPr>
          <p:nvPr>
            <p:ph idx="1"/>
          </p:nvPr>
        </p:nvSpPr>
        <p:spPr>
          <a:xfrm>
            <a:off x="0" y="1143000"/>
            <a:ext cx="9144000" cy="5638800"/>
          </a:xfrm>
        </p:spPr>
        <p:txBody>
          <a:bodyPr>
            <a:normAutofit fontScale="85000" lnSpcReduction="10000"/>
          </a:bodyPr>
          <a:lstStyle/>
          <a:p>
            <a:pPr algn="just"/>
            <a:r>
              <a:rPr lang="en-US" sz="2700" b="1" dirty="0">
                <a:effectLst>
                  <a:outerShdw blurRad="38100" dist="38100" dir="2700000" algn="tl">
                    <a:srgbClr val="000000">
                      <a:alpha val="43137"/>
                    </a:srgbClr>
                  </a:outerShdw>
                </a:effectLst>
                <a:latin typeface="Times New Roman" pitchFamily="18" charset="0"/>
                <a:cs typeface="Times New Roman" pitchFamily="18" charset="0"/>
              </a:rPr>
              <a:t>The seasonal and annual rainfall variations observed in Ethiopia are the results of the </a:t>
            </a:r>
            <a:r>
              <a:rPr lang="en-US" sz="27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macro-scale pressure systems and monsoon flows</a:t>
            </a:r>
            <a:r>
              <a:rPr lang="en-US" sz="2700" b="1" dirty="0">
                <a:effectLst>
                  <a:outerShdw blurRad="38100" dist="38100" dir="2700000" algn="tl">
                    <a:srgbClr val="000000">
                      <a:alpha val="43137"/>
                    </a:srgbClr>
                  </a:outerShdw>
                </a:effectLst>
                <a:latin typeface="Times New Roman" pitchFamily="18" charset="0"/>
                <a:cs typeface="Times New Roman" pitchFamily="18" charset="0"/>
              </a:rPr>
              <a:t> which are related to the changes in the pressure system.</a:t>
            </a:r>
          </a:p>
          <a:p>
            <a:r>
              <a:rPr lang="en-US" b="1" dirty="0">
                <a:effectLst>
                  <a:outerShdw blurRad="38100" dist="38100" dir="2700000" algn="tl">
                    <a:srgbClr val="000000">
                      <a:alpha val="43137"/>
                    </a:srgbClr>
                  </a:outerShdw>
                </a:effectLst>
              </a:rPr>
              <a:t> 1. Summer season (June, July, August) </a:t>
            </a:r>
          </a:p>
          <a:p>
            <a:pPr lvl="1"/>
            <a:r>
              <a:rPr lang="en-US" b="1" dirty="0">
                <a:effectLst>
                  <a:outerShdw blurRad="38100" dist="38100" dir="2700000" algn="tl">
                    <a:srgbClr val="000000">
                      <a:alpha val="43137"/>
                    </a:srgbClr>
                  </a:outerShdw>
                </a:effectLst>
              </a:rPr>
              <a:t>From </a:t>
            </a:r>
            <a:r>
              <a:rPr lang="en-US" b="1" dirty="0">
                <a:solidFill>
                  <a:srgbClr val="FF0000"/>
                </a:solidFill>
                <a:effectLst>
                  <a:outerShdw blurRad="38100" dist="38100" dir="2700000" algn="tl">
                    <a:srgbClr val="000000">
                      <a:alpha val="43137"/>
                    </a:srgbClr>
                  </a:outerShdw>
                </a:effectLst>
              </a:rPr>
              <a:t>mid-June to mid-September</a:t>
            </a:r>
            <a:r>
              <a:rPr lang="en-US" b="1" dirty="0">
                <a:effectLst>
                  <a:outerShdw blurRad="38100" dist="38100" dir="2700000" algn="tl">
                    <a:srgbClr val="000000">
                      <a:alpha val="43137"/>
                    </a:srgbClr>
                  </a:outerShdw>
                </a:effectLst>
              </a:rPr>
              <a:t>, majority of Ethiopian regions, except lowlands in Afar and Southeast, receive rainfall during the summer season as the sun overheads north of the equator</a:t>
            </a:r>
          </a:p>
          <a:p>
            <a:pPr lvl="1"/>
            <a:r>
              <a:rPr lang="en-US" b="1" dirty="0">
                <a:effectLst>
                  <a:outerShdw blurRad="38100" dist="38100" dir="2700000" algn="tl">
                    <a:srgbClr val="000000">
                      <a:alpha val="43137"/>
                    </a:srgbClr>
                  </a:outerShdw>
                </a:effectLst>
              </a:rPr>
              <a:t>High pressure cells develop on </a:t>
            </a:r>
            <a:r>
              <a:rPr lang="en-US" b="1" dirty="0">
                <a:solidFill>
                  <a:srgbClr val="FF0000"/>
                </a:solidFill>
                <a:effectLst>
                  <a:outerShdw blurRad="38100" dist="38100" dir="2700000" algn="tl">
                    <a:srgbClr val="000000">
                      <a:alpha val="43137"/>
                    </a:srgbClr>
                  </a:outerShdw>
                </a:effectLst>
              </a:rPr>
              <a:t>the Atlantic and Indian Oceans </a:t>
            </a:r>
            <a:r>
              <a:rPr lang="en-US" b="1" dirty="0">
                <a:effectLst>
                  <a:outerShdw blurRad="38100" dist="38100" dir="2700000" algn="tl">
                    <a:srgbClr val="000000">
                      <a:alpha val="43137"/>
                    </a:srgbClr>
                  </a:outerShdw>
                </a:effectLst>
              </a:rPr>
              <a:t>around the tropic of </a:t>
            </a:r>
            <a:r>
              <a:rPr lang="en-US" b="1" dirty="0">
                <a:solidFill>
                  <a:srgbClr val="00B0F0"/>
                </a:solidFill>
                <a:effectLst>
                  <a:outerShdw blurRad="38100" dist="38100" dir="2700000" algn="tl">
                    <a:srgbClr val="000000">
                      <a:alpha val="43137"/>
                    </a:srgbClr>
                  </a:outerShdw>
                </a:effectLst>
              </a:rPr>
              <a:t>Capricorn a</a:t>
            </a:r>
            <a:r>
              <a:rPr lang="en-US" b="1" dirty="0">
                <a:effectLst>
                  <a:outerShdw blurRad="38100" dist="38100" dir="2700000" algn="tl">
                    <a:srgbClr val="000000">
                      <a:alpha val="43137"/>
                    </a:srgbClr>
                  </a:outerShdw>
                </a:effectLst>
              </a:rPr>
              <a:t>lthough the Atlantic contributes a lot; the Indian Ocean is also source of rainfall. </a:t>
            </a:r>
          </a:p>
          <a:p>
            <a:pPr lvl="1"/>
            <a:r>
              <a:rPr lang="en-US" b="1" dirty="0">
                <a:solidFill>
                  <a:srgbClr val="0070C0"/>
                </a:solidFill>
                <a:effectLst>
                  <a:outerShdw blurRad="38100" dist="38100" dir="2700000" algn="tl">
                    <a:srgbClr val="000000">
                      <a:alpha val="43137"/>
                    </a:srgbClr>
                  </a:outerShdw>
                </a:effectLst>
              </a:rPr>
              <a:t>During this season, Ethiopia and the Horn of Africa come under the influence of the </a:t>
            </a:r>
            <a:r>
              <a:rPr lang="en-US" b="1" dirty="0">
                <a:solidFill>
                  <a:srgbClr val="002060"/>
                </a:solidFill>
                <a:effectLst>
                  <a:outerShdw blurRad="38100" dist="38100" dir="2700000" algn="tl">
                    <a:srgbClr val="000000">
                      <a:alpha val="43137"/>
                    </a:srgbClr>
                  </a:outerShdw>
                </a:effectLst>
              </a:rPr>
              <a:t>Equatorial </a:t>
            </a:r>
            <a:r>
              <a:rPr lang="en-US" b="1" dirty="0" err="1">
                <a:solidFill>
                  <a:srgbClr val="002060"/>
                </a:solidFill>
                <a:effectLst>
                  <a:outerShdw blurRad="38100" dist="38100" dir="2700000" algn="tl">
                    <a:srgbClr val="000000">
                      <a:alpha val="43137"/>
                    </a:srgbClr>
                  </a:outerShdw>
                </a:effectLst>
              </a:rPr>
              <a:t>westerlies</a:t>
            </a:r>
            <a:r>
              <a:rPr lang="en-US" b="1" dirty="0">
                <a:solidFill>
                  <a:srgbClr val="002060"/>
                </a:solidFill>
                <a:effectLst>
                  <a:outerShdw blurRad="38100" dist="38100" dir="2700000" algn="tl">
                    <a:srgbClr val="000000">
                      <a:alpha val="43137"/>
                    </a:srgbClr>
                  </a:outerShdw>
                </a:effectLst>
              </a:rPr>
              <a:t> (Guinea monsoo</a:t>
            </a:r>
            <a:r>
              <a:rPr lang="en-US" b="1" dirty="0">
                <a:solidFill>
                  <a:srgbClr val="0070C0"/>
                </a:solidFill>
                <a:effectLst>
                  <a:outerShdw blurRad="38100" dist="38100" dir="2700000" algn="tl">
                    <a:srgbClr val="000000">
                      <a:alpha val="43137"/>
                    </a:srgbClr>
                  </a:outerShdw>
                </a:effectLst>
              </a:rPr>
              <a:t>n) and </a:t>
            </a:r>
            <a:r>
              <a:rPr lang="en-US" b="1" dirty="0">
                <a:solidFill>
                  <a:srgbClr val="002060"/>
                </a:solidFill>
                <a:effectLst>
                  <a:outerShdw blurRad="38100" dist="38100" dir="2700000" algn="tl">
                    <a:srgbClr val="000000">
                      <a:alpha val="43137"/>
                    </a:srgbClr>
                  </a:outerShdw>
                </a:effectLst>
              </a:rPr>
              <a:t>Easterlies. </a:t>
            </a:r>
          </a:p>
          <a:p>
            <a:pPr lvl="1"/>
            <a:r>
              <a:rPr lang="en-US" b="1" dirty="0">
                <a:effectLst>
                  <a:outerShdw blurRad="38100" dist="38100" dir="2700000" algn="tl">
                    <a:srgbClr val="000000">
                      <a:alpha val="43137"/>
                    </a:srgbClr>
                  </a:outerShdw>
                </a:effectLst>
              </a:rPr>
              <a:t>Hence, the </a:t>
            </a:r>
            <a:r>
              <a:rPr lang="en-US" b="1" dirty="0">
                <a:solidFill>
                  <a:srgbClr val="FF0000"/>
                </a:solidFill>
                <a:effectLst>
                  <a:outerShdw blurRad="38100" dist="38100" dir="2700000" algn="tl">
                    <a:srgbClr val="000000">
                      <a:alpha val="43137"/>
                    </a:srgbClr>
                  </a:outerShdw>
                </a:effectLst>
              </a:rPr>
              <a:t>Guinea monsoon and the South easterly </a:t>
            </a:r>
            <a:r>
              <a:rPr lang="en-US" b="1" dirty="0">
                <a:effectLst>
                  <a:outerShdw blurRad="38100" dist="38100" dir="2700000" algn="tl">
                    <a:srgbClr val="000000">
                      <a:alpha val="43137"/>
                    </a:srgbClr>
                  </a:outerShdw>
                </a:effectLst>
              </a:rPr>
              <a:t>winds are responsible for the rain in this season. </a:t>
            </a:r>
          </a:p>
          <a:p>
            <a:pPr lvl="1"/>
            <a:endParaRPr lang="en-US" dirty="0"/>
          </a:p>
        </p:txBody>
      </p:sp>
    </p:spTree>
    <p:extLst>
      <p:ext uri="{BB962C8B-B14F-4D97-AF65-F5344CB8AC3E}">
        <p14:creationId xmlns:p14="http://schemas.microsoft.com/office/powerpoint/2010/main" val="53979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ircle(in)">
                                      <p:cBhvr>
                                        <p:cTn id="2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US" dirty="0"/>
          </a:p>
        </p:txBody>
      </p:sp>
      <p:sp>
        <p:nvSpPr>
          <p:cNvPr id="3" name="Content Placeholder 2"/>
          <p:cNvSpPr>
            <a:spLocks noGrp="1"/>
          </p:cNvSpPr>
          <p:nvPr>
            <p:ph idx="1"/>
          </p:nvPr>
        </p:nvSpPr>
        <p:spPr>
          <a:xfrm>
            <a:off x="228600" y="1600200"/>
            <a:ext cx="8686800" cy="4876800"/>
          </a:xfrm>
        </p:spPr>
        <p:txBody>
          <a:bodyPr/>
          <a:lstStyle/>
          <a:p>
            <a:r>
              <a:rPr lang="en-US" dirty="0"/>
              <a:t>Upon the completion of this chapter, you will be able to:</a:t>
            </a:r>
          </a:p>
          <a:p>
            <a:pPr lvl="1"/>
            <a:r>
              <a:rPr lang="en-GB" dirty="0"/>
              <a:t>Distinguish between weather and climate,</a:t>
            </a:r>
            <a:endParaRPr lang="en-US" dirty="0">
              <a:effectLst/>
            </a:endParaRPr>
          </a:p>
          <a:p>
            <a:pPr lvl="1"/>
            <a:r>
              <a:rPr lang="en-GB" dirty="0"/>
              <a:t>Explicate the s</a:t>
            </a:r>
            <a:r>
              <a:rPr lang="am-ET" dirty="0"/>
              <a:t>patiotemporal </a:t>
            </a:r>
            <a:r>
              <a:rPr lang="en-GB" dirty="0"/>
              <a:t>p</a:t>
            </a:r>
            <a:r>
              <a:rPr lang="am-ET" dirty="0"/>
              <a:t>atterns and </a:t>
            </a:r>
            <a:r>
              <a:rPr lang="en-GB" dirty="0"/>
              <a:t>d</a:t>
            </a:r>
            <a:r>
              <a:rPr lang="am-ET" dirty="0"/>
              <a:t>istribution of </a:t>
            </a:r>
            <a:r>
              <a:rPr lang="en-GB" dirty="0"/>
              <a:t>t</a:t>
            </a:r>
            <a:r>
              <a:rPr lang="am-ET" dirty="0"/>
              <a:t>emperature and </a:t>
            </a:r>
            <a:r>
              <a:rPr lang="en-GB" dirty="0"/>
              <a:t>r</a:t>
            </a:r>
            <a:r>
              <a:rPr lang="am-ET" dirty="0"/>
              <a:t>ainfall in Ethiopia</a:t>
            </a:r>
            <a:r>
              <a:rPr lang="en-GB" dirty="0"/>
              <a:t>,</a:t>
            </a:r>
            <a:endParaRPr lang="en-US" dirty="0">
              <a:effectLst/>
            </a:endParaRPr>
          </a:p>
          <a:p>
            <a:pPr lvl="1"/>
            <a:r>
              <a:rPr lang="en-GB" dirty="0"/>
              <a:t>Analyse c</a:t>
            </a:r>
            <a:r>
              <a:rPr lang="am-ET" dirty="0"/>
              <a:t>limate and its implications on biophysical and socioeconomic</a:t>
            </a:r>
            <a:r>
              <a:rPr lang="en-GB" dirty="0"/>
              <a:t> </a:t>
            </a:r>
            <a:r>
              <a:rPr lang="am-ET" dirty="0"/>
              <a:t>aspects</a:t>
            </a:r>
            <a:r>
              <a:rPr lang="en-GB" dirty="0"/>
              <a:t>,</a:t>
            </a:r>
            <a:endParaRPr lang="en-US" dirty="0">
              <a:effectLst/>
            </a:endParaRPr>
          </a:p>
          <a:p>
            <a:pPr lvl="1"/>
            <a:r>
              <a:rPr lang="en-GB" dirty="0"/>
              <a:t>Comprehend the </a:t>
            </a:r>
            <a:r>
              <a:rPr lang="am-ET" dirty="0"/>
              <a:t>causes, consequences and</a:t>
            </a:r>
            <a:r>
              <a:rPr lang="en-GB" dirty="0"/>
              <a:t> </a:t>
            </a:r>
            <a:r>
              <a:rPr lang="am-ET" dirty="0"/>
              <a:t>response mechanisms</a:t>
            </a:r>
            <a:r>
              <a:rPr lang="en-GB" dirty="0"/>
              <a:t> of c</a:t>
            </a:r>
            <a:r>
              <a:rPr lang="am-ET" dirty="0"/>
              <a:t>limate change</a:t>
            </a:r>
            <a:r>
              <a:rPr lang="en-GB" dirty="0"/>
              <a:t>.</a:t>
            </a:r>
            <a:endParaRPr lang="en-US" dirty="0">
              <a:effectLst/>
            </a:endParaRPr>
          </a:p>
          <a:p>
            <a:pPr marL="0" indent="0">
              <a:buNone/>
            </a:pPr>
            <a:endParaRPr lang="en-US" dirty="0"/>
          </a:p>
        </p:txBody>
      </p:sp>
    </p:spTree>
    <p:extLst>
      <p:ext uri="{BB962C8B-B14F-4D97-AF65-F5344CB8AC3E}">
        <p14:creationId xmlns:p14="http://schemas.microsoft.com/office/powerpoint/2010/main" val="230315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629400"/>
          </a:xfrm>
        </p:spPr>
        <p:txBody>
          <a:bodyPr>
            <a:normAutofit fontScale="70000" lnSpcReduction="20000"/>
          </a:bodyPr>
          <a:lstStyle/>
          <a:p>
            <a:r>
              <a:rPr lang="en-US" b="1" dirty="0">
                <a:effectLst>
                  <a:outerShdw blurRad="38100" dist="38100" dir="2700000" algn="tl">
                    <a:srgbClr val="000000">
                      <a:alpha val="43137"/>
                    </a:srgbClr>
                  </a:outerShdw>
                </a:effectLst>
              </a:rPr>
              <a:t>2. Autumn Season (September, October and November) </a:t>
            </a:r>
          </a:p>
          <a:p>
            <a:pPr lvl="1"/>
            <a:r>
              <a:rPr lang="en-US" b="1" dirty="0">
                <a:effectLst>
                  <a:outerShdw blurRad="38100" dist="38100" dir="2700000" algn="tl">
                    <a:srgbClr val="000000">
                      <a:alpha val="43137"/>
                    </a:srgbClr>
                  </a:outerShdw>
                </a:effectLst>
              </a:rPr>
              <a:t>In autumn the ITCZ shifts towards the equator weakening the equatorial </a:t>
            </a:r>
            <a:r>
              <a:rPr lang="en-US" b="1" dirty="0" err="1">
                <a:effectLst>
                  <a:outerShdw blurRad="38100" dist="38100" dir="2700000" algn="tl">
                    <a:srgbClr val="000000">
                      <a:alpha val="43137"/>
                    </a:srgbClr>
                  </a:outerShdw>
                </a:effectLst>
              </a:rPr>
              <a:t>westerlies</a:t>
            </a:r>
            <a:r>
              <a:rPr lang="en-US" b="1" dirty="0">
                <a:effectLst>
                  <a:outerShdw blurRad="38100" dist="38100" dir="2700000" algn="tl">
                    <a:srgbClr val="000000">
                      <a:alpha val="43137"/>
                    </a:srgbClr>
                  </a:outerShdw>
                </a:effectLst>
              </a:rPr>
              <a:t>. </a:t>
            </a:r>
          </a:p>
          <a:p>
            <a:pPr lvl="1"/>
            <a:r>
              <a:rPr lang="en-US" b="1" dirty="0">
                <a:effectLst>
                  <a:outerShdw blurRad="38100" dist="38100" dir="2700000" algn="tl">
                    <a:srgbClr val="000000">
                      <a:alpha val="43137"/>
                    </a:srgbClr>
                  </a:outerShdw>
                </a:effectLst>
              </a:rPr>
              <a:t>During this season, the south easterlies from Indian Ocean showers the lowlands in southeastern part of Ethiopia</a:t>
            </a:r>
          </a:p>
          <a:p>
            <a:r>
              <a:rPr lang="en-US" b="1" dirty="0">
                <a:effectLst>
                  <a:outerShdw blurRad="38100" dist="38100" dir="2700000" algn="tl">
                    <a:srgbClr val="000000">
                      <a:alpha val="43137"/>
                    </a:srgbClr>
                  </a:outerShdw>
                </a:effectLst>
              </a:rPr>
              <a:t>3. Winter  season (December, January and February) </a:t>
            </a:r>
          </a:p>
          <a:p>
            <a:pPr lvl="1"/>
            <a:r>
              <a:rPr lang="en-US" b="1" dirty="0">
                <a:effectLst>
                  <a:outerShdw blurRad="38100" dist="38100" dir="2700000" algn="tl">
                    <a:srgbClr val="000000">
                      <a:alpha val="43137"/>
                    </a:srgbClr>
                  </a:outerShdw>
                </a:effectLst>
              </a:rPr>
              <a:t>The overhead sun is far south of equator. </a:t>
            </a:r>
          </a:p>
          <a:p>
            <a:pPr lvl="1"/>
            <a:r>
              <a:rPr lang="en-US" b="1" dirty="0">
                <a:effectLst>
                  <a:outerShdw blurRad="38100" dist="38100" dir="2700000" algn="tl">
                    <a:srgbClr val="000000">
                      <a:alpha val="43137"/>
                    </a:srgbClr>
                  </a:outerShdw>
                </a:effectLst>
              </a:rPr>
              <a:t>Northeasterly winds originating from the landmass of Asia dominantly prevail Ethiopian landmass. </a:t>
            </a:r>
          </a:p>
          <a:p>
            <a:pPr lvl="1"/>
            <a:r>
              <a:rPr lang="en-US" b="1" dirty="0">
                <a:effectLst>
                  <a:outerShdw blurRad="38100" dist="38100" dir="2700000" algn="tl">
                    <a:srgbClr val="000000">
                      <a:alpha val="43137"/>
                    </a:srgbClr>
                  </a:outerShdw>
                </a:effectLst>
              </a:rPr>
              <a:t>However, it has no significant coverage compared to other seasons. </a:t>
            </a:r>
          </a:p>
          <a:p>
            <a:pPr lvl="1"/>
            <a:r>
              <a:rPr lang="en-US" b="1" dirty="0">
                <a:effectLst>
                  <a:outerShdw blurRad="38100" dist="38100" dir="2700000" algn="tl">
                    <a:srgbClr val="000000">
                      <a:alpha val="43137"/>
                    </a:srgbClr>
                  </a:outerShdw>
                </a:effectLst>
              </a:rPr>
              <a:t>The northeasterly winds crossing the Red Sea carry very little moisture and supplies rain only to the Afar lowlands and the Red Sea coastal areas. </a:t>
            </a:r>
          </a:p>
          <a:p>
            <a:r>
              <a:rPr lang="en-US" b="1" dirty="0">
                <a:effectLst>
                  <a:outerShdw blurRad="38100" dist="38100" dir="2700000" algn="tl">
                    <a:srgbClr val="000000">
                      <a:alpha val="43137"/>
                    </a:srgbClr>
                  </a:outerShdw>
                </a:effectLst>
              </a:rPr>
              <a:t>4. Spring Season (March, April and May) </a:t>
            </a:r>
          </a:p>
          <a:p>
            <a:pPr lvl="1"/>
            <a:r>
              <a:rPr lang="en-US" b="1" dirty="0">
                <a:effectLst>
                  <a:outerShdw blurRad="38100" dist="38100" dir="2700000" algn="tl">
                    <a:srgbClr val="000000">
                      <a:alpha val="43137"/>
                    </a:srgbClr>
                  </a:outerShdw>
                </a:effectLst>
              </a:rPr>
              <a:t>The noonday sun is shining directly on the equator while shifting north from south. </a:t>
            </a:r>
          </a:p>
          <a:p>
            <a:pPr lvl="1"/>
            <a:r>
              <a:rPr lang="en-US" b="1" dirty="0">
                <a:effectLst>
                  <a:outerShdw blurRad="38100" dist="38100" dir="2700000" algn="tl">
                    <a:srgbClr val="000000">
                      <a:alpha val="43137"/>
                    </a:srgbClr>
                  </a:outerShdw>
                </a:effectLst>
              </a:rPr>
              <a:t>The shift of the ITCZ, results in longer days and more direct solar radiation providing warmer weather for the northern world.           </a:t>
            </a:r>
          </a:p>
          <a:p>
            <a:pPr lvl="1"/>
            <a:r>
              <a:rPr lang="en-US" b="1" dirty="0">
                <a:effectLst>
                  <a:outerShdw blurRad="38100" dist="38100" dir="2700000" algn="tl">
                    <a:srgbClr val="000000">
                      <a:alpha val="43137"/>
                    </a:srgbClr>
                  </a:outerShdw>
                </a:effectLst>
              </a:rPr>
              <a:t>In this season, the effect of the northeast trade wind is very much reduced. </a:t>
            </a:r>
          </a:p>
          <a:p>
            <a:pPr lvl="1"/>
            <a:r>
              <a:rPr lang="en-US" b="1" dirty="0">
                <a:effectLst>
                  <a:outerShdw blurRad="38100" dist="38100" dir="2700000" algn="tl">
                    <a:srgbClr val="000000">
                      <a:alpha val="43137"/>
                    </a:srgbClr>
                  </a:outerShdw>
                </a:effectLst>
              </a:rPr>
              <a:t>Conversely, the </a:t>
            </a:r>
            <a:r>
              <a:rPr lang="en-US" b="1" dirty="0" err="1">
                <a:effectLst>
                  <a:outerShdw blurRad="38100" dist="38100" dir="2700000" algn="tl">
                    <a:srgbClr val="000000">
                      <a:alpha val="43137"/>
                    </a:srgbClr>
                  </a:outerShdw>
                </a:effectLst>
              </a:rPr>
              <a:t>Southeasterlies</a:t>
            </a:r>
            <a:r>
              <a:rPr lang="en-US" b="1" dirty="0">
                <a:effectLst>
                  <a:outerShdw blurRad="38100" dist="38100" dir="2700000" algn="tl">
                    <a:srgbClr val="000000">
                      <a:alpha val="43137"/>
                    </a:srgbClr>
                  </a:outerShdw>
                </a:effectLst>
              </a:rPr>
              <a:t> from the Indian Ocean provide rain to the highlands of Somalia, and to the central and southeastern lowlands and highlands of Ethiopia</a:t>
            </a:r>
          </a:p>
          <a:p>
            <a:pPr marL="457200" lvl="1" indent="0">
              <a:buNone/>
            </a:pPr>
            <a:endParaRPr lang="en-US" dirty="0"/>
          </a:p>
        </p:txBody>
      </p:sp>
    </p:spTree>
    <p:extLst>
      <p:ext uri="{BB962C8B-B14F-4D97-AF65-F5344CB8AC3E}">
        <p14:creationId xmlns:p14="http://schemas.microsoft.com/office/powerpoint/2010/main" val="4994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ircle(in)">
                                      <p:cBhvr>
                                        <p:cTn id="35" dur="2000"/>
                                        <p:tgtEl>
                                          <p:spTgt spid="3">
                                            <p:txEl>
                                              <p:pRg st="8" end="8"/>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circle(in)">
                                      <p:cBhvr>
                                        <p:cTn id="38" dur="2000"/>
                                        <p:tgtEl>
                                          <p:spTgt spid="3">
                                            <p:txEl>
                                              <p:pRg st="9" end="9"/>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circle(in)">
                                      <p:cBhvr>
                                        <p:cTn id="41" dur="2000"/>
                                        <p:tgtEl>
                                          <p:spTgt spid="3">
                                            <p:txEl>
                                              <p:pRg st="10" end="10"/>
                                            </p:txEl>
                                          </p:spTgt>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circle(in)">
                                      <p:cBhvr>
                                        <p:cTn id="44" dur="2000"/>
                                        <p:tgtEl>
                                          <p:spTgt spid="3">
                                            <p:txEl>
                                              <p:pRg st="11" end="11"/>
                                            </p:txEl>
                                          </p:spTgt>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circle(in)">
                                      <p:cBhvr>
                                        <p:cTn id="4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br>
              <a:rPr lang="en-US" dirty="0"/>
            </a:br>
            <a:r>
              <a:rPr lang="en-US" b="1" dirty="0">
                <a:effectLst>
                  <a:outerShdw blurRad="38100" dist="38100" dir="2700000" algn="tl">
                    <a:srgbClr val="000000">
                      <a:alpha val="43137"/>
                    </a:srgbClr>
                  </a:outerShdw>
                </a:effectLst>
              </a:rPr>
              <a:t>Rainfall Regions of Ethiopia </a:t>
            </a:r>
            <a:br>
              <a:rPr lang="en-US" dirty="0"/>
            </a:br>
            <a:endParaRPr lang="en-US" dirty="0"/>
          </a:p>
        </p:txBody>
      </p:sp>
      <p:sp>
        <p:nvSpPr>
          <p:cNvPr id="3" name="Content Placeholder 2"/>
          <p:cNvSpPr>
            <a:spLocks noGrp="1"/>
          </p:cNvSpPr>
          <p:nvPr>
            <p:ph idx="1"/>
          </p:nvPr>
        </p:nvSpPr>
        <p:spPr>
          <a:xfrm>
            <a:off x="152400" y="762000"/>
            <a:ext cx="8991600" cy="6019800"/>
          </a:xfrm>
        </p:spPr>
        <p:txBody>
          <a:bodyPr>
            <a:normAutofit fontScale="85000" lnSpcReduction="20000"/>
          </a:bodyPr>
          <a:lstStyle/>
          <a:p>
            <a:r>
              <a:rPr lang="en-US" b="1" dirty="0">
                <a:effectLst>
                  <a:outerShdw blurRad="38100" dist="38100" dir="2700000" algn="tl">
                    <a:srgbClr val="000000">
                      <a:alpha val="43137"/>
                    </a:srgbClr>
                  </a:outerShdw>
                </a:effectLst>
              </a:rPr>
              <a:t>Based on rainfall distribution, both in space and time, </a:t>
            </a:r>
            <a:r>
              <a:rPr lang="en-US" b="1" dirty="0">
                <a:solidFill>
                  <a:schemeClr val="accent6">
                    <a:lumMod val="75000"/>
                  </a:schemeClr>
                </a:solidFill>
                <a:effectLst>
                  <a:outerShdw blurRad="38100" dist="38100" dir="2700000" algn="tl">
                    <a:srgbClr val="000000">
                      <a:alpha val="43137"/>
                    </a:srgbClr>
                  </a:outerShdw>
                </a:effectLst>
              </a:rPr>
              <a:t>four rainfall regions </a:t>
            </a:r>
            <a:r>
              <a:rPr lang="en-US" b="1" dirty="0">
                <a:effectLst>
                  <a:outerShdw blurRad="38100" dist="38100" dir="2700000" algn="tl">
                    <a:srgbClr val="000000">
                      <a:alpha val="43137"/>
                    </a:srgbClr>
                  </a:outerShdw>
                </a:effectLst>
              </a:rPr>
              <a:t>can be identified in Ethiopia and the Horn. These are: </a:t>
            </a:r>
          </a:p>
          <a:p>
            <a:r>
              <a:rPr lang="en-US" b="1" dirty="0">
                <a:effectLst>
                  <a:outerShdw blurRad="38100" dist="38100" dir="2700000" algn="tl">
                    <a:srgbClr val="000000">
                      <a:alpha val="43137"/>
                    </a:srgbClr>
                  </a:outerShdw>
                </a:effectLst>
              </a:rPr>
              <a:t>i. Summer rainfall region </a:t>
            </a:r>
          </a:p>
          <a:p>
            <a:pPr lvl="1"/>
            <a:r>
              <a:rPr lang="en-US" b="1" dirty="0">
                <a:effectLst>
                  <a:outerShdw blurRad="38100" dist="38100" dir="2700000" algn="tl">
                    <a:srgbClr val="000000">
                      <a:alpha val="43137"/>
                    </a:srgbClr>
                  </a:outerShdw>
                </a:effectLst>
              </a:rPr>
              <a:t>This region comprises almost all parts of the country, except the </a:t>
            </a:r>
            <a:r>
              <a:rPr lang="en-US" b="1" dirty="0">
                <a:solidFill>
                  <a:schemeClr val="accent6">
                    <a:lumMod val="75000"/>
                  </a:schemeClr>
                </a:solidFill>
                <a:effectLst>
                  <a:outerShdw blurRad="38100" dist="38100" dir="2700000" algn="tl">
                    <a:srgbClr val="000000">
                      <a:alpha val="43137"/>
                    </a:srgbClr>
                  </a:outerShdw>
                </a:effectLst>
              </a:rPr>
              <a:t>southeastern and northeastern lowlands</a:t>
            </a:r>
            <a:r>
              <a:rPr lang="en-US" b="1" dirty="0">
                <a:effectLst>
                  <a:outerShdw blurRad="38100" dist="38100" dir="2700000" algn="tl">
                    <a:srgbClr val="000000">
                      <a:alpha val="43137"/>
                    </a:srgbClr>
                  </a:outerShdw>
                </a:effectLst>
              </a:rPr>
              <a:t>. </a:t>
            </a:r>
          </a:p>
          <a:p>
            <a:pPr lvl="1"/>
            <a:r>
              <a:rPr lang="en-US" b="1" dirty="0">
                <a:effectLst>
                  <a:outerShdw blurRad="38100" dist="38100" dir="2700000" algn="tl">
                    <a:srgbClr val="000000">
                      <a:alpha val="43137"/>
                    </a:srgbClr>
                  </a:outerShdw>
                </a:effectLst>
              </a:rPr>
              <a:t>The region experiences most of its rain during summer (</a:t>
            </a:r>
            <a:r>
              <a:rPr lang="en-US" b="1" dirty="0" err="1">
                <a:effectLst>
                  <a:outerShdw blurRad="38100" dist="38100" dir="2700000" algn="tl">
                    <a:srgbClr val="000000">
                      <a:alpha val="43137"/>
                    </a:srgbClr>
                  </a:outerShdw>
                </a:effectLst>
              </a:rPr>
              <a:t>kiremt</a:t>
            </a:r>
            <a:r>
              <a:rPr lang="en-US" b="1" dirty="0">
                <a:effectLst>
                  <a:outerShdw blurRad="38100" dist="38100" dir="2700000" algn="tl">
                    <a:srgbClr val="000000">
                      <a:alpha val="43137"/>
                    </a:srgbClr>
                  </a:outerShdw>
                </a:effectLst>
              </a:rPr>
              <a:t>), while some places also receive spring (</a:t>
            </a:r>
            <a:r>
              <a:rPr lang="en-US" b="1" dirty="0" err="1">
                <a:effectLst>
                  <a:outerShdw blurRad="38100" dist="38100" dir="2700000" algn="tl">
                    <a:srgbClr val="000000">
                      <a:alpha val="43137"/>
                    </a:srgbClr>
                  </a:outerShdw>
                </a:effectLst>
              </a:rPr>
              <a:t>Belg</a:t>
            </a:r>
            <a:r>
              <a:rPr lang="en-US" b="1" dirty="0">
                <a:effectLst>
                  <a:outerShdw blurRad="38100" dist="38100" dir="2700000" algn="tl">
                    <a:srgbClr val="000000">
                      <a:alpha val="43137"/>
                    </a:srgbClr>
                  </a:outerShdw>
                </a:effectLst>
              </a:rPr>
              <a:t>) rain. </a:t>
            </a:r>
          </a:p>
          <a:p>
            <a:pPr lvl="1"/>
            <a:r>
              <a:rPr lang="en-US" b="1" dirty="0">
                <a:solidFill>
                  <a:schemeClr val="accent6">
                    <a:lumMod val="75000"/>
                  </a:schemeClr>
                </a:solidFill>
                <a:effectLst>
                  <a:outerShdw blurRad="38100" dist="38100" dir="2700000" algn="tl">
                    <a:srgbClr val="000000">
                      <a:alpha val="43137"/>
                    </a:srgbClr>
                  </a:outerShdw>
                </a:effectLst>
              </a:rPr>
              <a:t>The region is divided into dry and wet summer rainfall regions. </a:t>
            </a:r>
          </a:p>
          <a:p>
            <a:pPr lvl="1"/>
            <a:r>
              <a:rPr lang="en-US" b="1" dirty="0">
                <a:effectLst>
                  <a:outerShdw blurRad="38100" dist="38100" dir="2700000" algn="tl">
                    <a:srgbClr val="000000">
                      <a:alpha val="43137"/>
                    </a:srgbClr>
                  </a:outerShdw>
                </a:effectLst>
              </a:rPr>
              <a:t>Hence, the wet corresponds to the area having rainfall of 1,000mm or more. </a:t>
            </a:r>
          </a:p>
          <a:p>
            <a:pPr lvl="1"/>
            <a:r>
              <a:rPr lang="en-US" b="1" dirty="0">
                <a:effectLst>
                  <a:outerShdw blurRad="38100" dist="38100" dir="2700000" algn="tl">
                    <a:srgbClr val="000000">
                      <a:alpha val="43137"/>
                    </a:srgbClr>
                  </a:outerShdw>
                </a:effectLst>
              </a:rPr>
              <a:t>The High altitudes and the windward side experience such rainfall amount. </a:t>
            </a:r>
          </a:p>
          <a:p>
            <a:r>
              <a:rPr lang="en-US" b="1" dirty="0">
                <a:effectLst>
                  <a:outerShdw blurRad="38100" dist="38100" dir="2700000" algn="tl">
                    <a:srgbClr val="000000">
                      <a:alpha val="43137"/>
                    </a:srgbClr>
                  </a:outerShdw>
                </a:effectLst>
              </a:rPr>
              <a:t>ii. All year-round rainfall region</a:t>
            </a:r>
          </a:p>
          <a:p>
            <a:pPr lvl="1"/>
            <a:r>
              <a:rPr lang="en-US" b="1" dirty="0">
                <a:effectLst>
                  <a:outerShdw blurRad="38100" dist="38100" dir="2700000" algn="tl">
                    <a:srgbClr val="000000">
                      <a:alpha val="43137"/>
                    </a:srgbClr>
                  </a:outerShdw>
                </a:effectLst>
              </a:rPr>
              <a:t> It has many rainy days than any part of the country.</a:t>
            </a:r>
          </a:p>
          <a:p>
            <a:pPr lvl="1"/>
            <a:r>
              <a:rPr lang="en-US" b="1" dirty="0">
                <a:effectLst>
                  <a:outerShdw blurRad="38100" dist="38100" dir="2700000" algn="tl">
                    <a:srgbClr val="000000">
                      <a:alpha val="43137"/>
                    </a:srgbClr>
                  </a:outerShdw>
                </a:effectLst>
              </a:rPr>
              <a:t>It is a rainfall region in the southwestern part of the country</a:t>
            </a:r>
            <a:r>
              <a:rPr lang="en-US" dirty="0"/>
              <a:t>.</a:t>
            </a:r>
          </a:p>
          <a:p>
            <a:pPr lvl="1"/>
            <a:endParaRPr lang="en-US" dirty="0"/>
          </a:p>
          <a:p>
            <a:endParaRPr lang="en-US" dirty="0"/>
          </a:p>
        </p:txBody>
      </p:sp>
    </p:spTree>
    <p:extLst>
      <p:ext uri="{BB962C8B-B14F-4D97-AF65-F5344CB8AC3E}">
        <p14:creationId xmlns:p14="http://schemas.microsoft.com/office/powerpoint/2010/main" val="24820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heel(1)">
                                      <p:cBhvr>
                                        <p:cTn id="29" dur="2000"/>
                                        <p:tgtEl>
                                          <p:spTgt spid="3">
                                            <p:txEl>
                                              <p:pRg st="5" end="5"/>
                                            </p:txEl>
                                          </p:spTgt>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heel(1)">
                                      <p:cBhvr>
                                        <p:cTn id="37" dur="2000"/>
                                        <p:tgtEl>
                                          <p:spTgt spid="3">
                                            <p:txEl>
                                              <p:pRg st="7" end="7"/>
                                            </p:txEl>
                                          </p:spTgt>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heel(1)">
                                      <p:cBhvr>
                                        <p:cTn id="40" dur="2000"/>
                                        <p:tgtEl>
                                          <p:spTgt spid="3">
                                            <p:txEl>
                                              <p:pRg st="8" end="8"/>
                                            </p:txEl>
                                          </p:spTgt>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heel(1)">
                                      <p:cBhvr>
                                        <p:cTn id="4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553200"/>
          </a:xfrm>
        </p:spPr>
        <p:txBody>
          <a:bodyPr>
            <a:normAutofit fontScale="85000" lnSpcReduction="20000"/>
          </a:bodyPr>
          <a:lstStyle/>
          <a:p>
            <a:pPr lvl="1"/>
            <a:r>
              <a:rPr lang="en-US" b="1" dirty="0">
                <a:effectLst>
                  <a:outerShdw blurRad="38100" dist="38100" dir="2700000" algn="tl">
                    <a:srgbClr val="000000">
                      <a:alpha val="43137"/>
                    </a:srgbClr>
                  </a:outerShdw>
                </a:effectLst>
              </a:rPr>
              <a:t>The wetness of this region is particularly due to the </a:t>
            </a:r>
            <a:r>
              <a:rPr lang="en-US" b="1" dirty="0">
                <a:solidFill>
                  <a:schemeClr val="accent6">
                    <a:lumMod val="75000"/>
                  </a:schemeClr>
                </a:solidFill>
                <a:effectLst>
                  <a:outerShdw blurRad="38100" dist="38100" dir="2700000" algn="tl">
                    <a:srgbClr val="000000">
                      <a:alpha val="43137"/>
                    </a:srgbClr>
                  </a:outerShdw>
                </a:effectLst>
              </a:rPr>
              <a:t>prepotenc</a:t>
            </a:r>
            <a:r>
              <a:rPr lang="en-US" b="1" dirty="0">
                <a:effectLst>
                  <a:outerShdw blurRad="38100" dist="38100" dir="2700000" algn="tl">
                    <a:srgbClr val="000000">
                      <a:alpha val="43137"/>
                    </a:srgbClr>
                  </a:outerShdw>
                </a:effectLst>
              </a:rPr>
              <a:t>y of moist air currents of </a:t>
            </a:r>
            <a:r>
              <a:rPr lang="en-US" b="1" dirty="0">
                <a:solidFill>
                  <a:schemeClr val="accent6">
                    <a:lumMod val="75000"/>
                  </a:schemeClr>
                </a:solidFill>
                <a:effectLst>
                  <a:outerShdw blurRad="38100" dist="38100" dir="2700000" algn="tl">
                    <a:srgbClr val="000000">
                      <a:alpha val="43137"/>
                    </a:srgbClr>
                  </a:outerShdw>
                </a:effectLst>
              </a:rPr>
              <a:t>equatorial </a:t>
            </a:r>
            <a:r>
              <a:rPr lang="en-US" b="1" dirty="0" err="1">
                <a:solidFill>
                  <a:schemeClr val="accent6">
                    <a:lumMod val="75000"/>
                  </a:schemeClr>
                </a:solidFill>
                <a:effectLst>
                  <a:outerShdw blurRad="38100" dist="38100" dir="2700000" algn="tl">
                    <a:srgbClr val="000000">
                      <a:alpha val="43137"/>
                    </a:srgbClr>
                  </a:outerShdw>
                </a:effectLst>
              </a:rPr>
              <a:t>westerlies</a:t>
            </a:r>
            <a:r>
              <a:rPr lang="en-US" b="1" dirty="0">
                <a:solidFill>
                  <a:schemeClr val="accent6">
                    <a:lumMod val="75000"/>
                  </a:schemeClr>
                </a:solidFill>
                <a:effectLst>
                  <a:outerShdw blurRad="38100" dist="38100" dir="2700000" algn="tl">
                    <a:srgbClr val="000000">
                      <a:alpha val="43137"/>
                    </a:srgbClr>
                  </a:outerShdw>
                </a:effectLst>
              </a:rPr>
              <a:t> called the Guinea Monsoons. </a:t>
            </a:r>
          </a:p>
          <a:p>
            <a:pPr lvl="1"/>
            <a:r>
              <a:rPr lang="en-US" b="1" dirty="0">
                <a:effectLst>
                  <a:outerShdw blurRad="38100" dist="38100" dir="2700000" algn="tl">
                    <a:srgbClr val="000000">
                      <a:alpha val="43137"/>
                    </a:srgbClr>
                  </a:outerShdw>
                </a:effectLst>
              </a:rPr>
              <a:t>Both duration and amount of rainfall decreases as we move from southwest to north and eastwards. </a:t>
            </a:r>
          </a:p>
          <a:p>
            <a:pPr lvl="1"/>
            <a:r>
              <a:rPr lang="en-US" b="1" dirty="0">
                <a:effectLst>
                  <a:outerShdw blurRad="38100" dist="38100" dir="2700000" algn="tl">
                    <a:srgbClr val="000000">
                      <a:alpha val="43137"/>
                    </a:srgbClr>
                  </a:outerShdw>
                </a:effectLst>
              </a:rPr>
              <a:t>The average rainfall in the region varies from 1,400 to over 2,200mm/year. </a:t>
            </a:r>
          </a:p>
          <a:p>
            <a:r>
              <a:rPr lang="en-US" b="1" dirty="0">
                <a:effectLst>
                  <a:outerShdw blurRad="38100" dist="38100" dir="2700000" algn="tl">
                    <a:srgbClr val="000000">
                      <a:alpha val="43137"/>
                    </a:srgbClr>
                  </a:outerShdw>
                </a:effectLst>
              </a:rPr>
              <a:t>iii. Autumn and Spring rainfall regions </a:t>
            </a:r>
          </a:p>
          <a:p>
            <a:pPr lvl="1"/>
            <a:r>
              <a:rPr lang="en-US" b="1" dirty="0">
                <a:effectLst>
                  <a:outerShdw blurRad="38100" dist="38100" dir="2700000" algn="tl">
                    <a:srgbClr val="000000">
                      <a:alpha val="43137"/>
                    </a:srgbClr>
                  </a:outerShdw>
                </a:effectLst>
              </a:rPr>
              <a:t>The region comprises areas receiving rain following the influence of southeasterly winds. </a:t>
            </a:r>
          </a:p>
          <a:p>
            <a:pPr lvl="1"/>
            <a:r>
              <a:rPr lang="en-US" b="1" dirty="0">
                <a:effectLst>
                  <a:outerShdw blurRad="38100" dist="38100" dir="2700000" algn="tl">
                    <a:srgbClr val="000000">
                      <a:alpha val="43137"/>
                    </a:srgbClr>
                  </a:outerShdw>
                </a:effectLst>
              </a:rPr>
              <a:t>South eastern lowlands of Ethiopia receive rain during autumn and spring seasons when both the north easterlies and equatorial </a:t>
            </a:r>
            <a:r>
              <a:rPr lang="en-US" b="1" dirty="0" err="1">
                <a:effectLst>
                  <a:outerShdw blurRad="38100" dist="38100" dir="2700000" algn="tl">
                    <a:srgbClr val="000000">
                      <a:alpha val="43137"/>
                    </a:srgbClr>
                  </a:outerShdw>
                </a:effectLst>
              </a:rPr>
              <a:t>westerlies</a:t>
            </a:r>
            <a:r>
              <a:rPr lang="en-US" b="1" dirty="0">
                <a:effectLst>
                  <a:outerShdw blurRad="38100" dist="38100" dir="2700000" algn="tl">
                    <a:srgbClr val="000000">
                      <a:alpha val="43137"/>
                    </a:srgbClr>
                  </a:outerShdw>
                </a:effectLst>
              </a:rPr>
              <a:t> are weak. </a:t>
            </a:r>
          </a:p>
          <a:p>
            <a:pPr lvl="1"/>
            <a:r>
              <a:rPr lang="en-US" b="1" dirty="0">
                <a:effectLst>
                  <a:outerShdw blurRad="38100" dist="38100" dir="2700000" algn="tl">
                    <a:srgbClr val="000000">
                      <a:alpha val="43137"/>
                    </a:srgbClr>
                  </a:outerShdw>
                </a:effectLst>
              </a:rPr>
              <a:t>About 60% of the rain is in autumn and 40% in spring. </a:t>
            </a:r>
          </a:p>
          <a:p>
            <a:pPr lvl="1"/>
            <a:r>
              <a:rPr lang="en-US" b="1" dirty="0">
                <a:effectLst>
                  <a:outerShdw blurRad="38100" dist="38100" dir="2700000" algn="tl">
                    <a:srgbClr val="000000">
                      <a:alpha val="43137"/>
                    </a:srgbClr>
                  </a:outerShdw>
                </a:effectLst>
              </a:rPr>
              <a:t>The average rainfall varies from less than 500 to 1,000mm. </a:t>
            </a:r>
          </a:p>
          <a:p>
            <a:r>
              <a:rPr lang="en-US" b="1" dirty="0">
                <a:effectLst>
                  <a:outerShdw blurRad="38100" dist="38100" dir="2700000" algn="tl">
                    <a:srgbClr val="000000">
                      <a:alpha val="43137"/>
                    </a:srgbClr>
                  </a:outerShdw>
                </a:effectLst>
              </a:rPr>
              <a:t>iv. Winter rainfall region </a:t>
            </a:r>
          </a:p>
          <a:p>
            <a:pPr lvl="1"/>
            <a:r>
              <a:rPr lang="en-US" b="1" dirty="0">
                <a:effectLst>
                  <a:outerShdw blurRad="38100" dist="38100" dir="2700000" algn="tl">
                    <a:srgbClr val="000000">
                      <a:alpha val="43137"/>
                    </a:srgbClr>
                  </a:outerShdw>
                </a:effectLst>
              </a:rPr>
              <a:t>This rainfall region receives rain from the northeasterly winds. </a:t>
            </a:r>
          </a:p>
          <a:p>
            <a:pPr lvl="1"/>
            <a:r>
              <a:rPr lang="en-US" b="1" dirty="0">
                <a:effectLst>
                  <a:outerShdw blurRad="38100" dist="38100" dir="2700000" algn="tl">
                    <a:srgbClr val="000000">
                      <a:alpha val="43137"/>
                    </a:srgbClr>
                  </a:outerShdw>
                </a:effectLst>
              </a:rPr>
              <a:t>During the winter season, the Red sea escarpments and some parts of the Afar region receive their main rain.   </a:t>
            </a:r>
          </a:p>
          <a:p>
            <a:pPr marL="0" indent="0">
              <a:buNone/>
            </a:pPr>
            <a:endParaRPr lang="en-US" dirty="0"/>
          </a:p>
        </p:txBody>
      </p:sp>
    </p:spTree>
    <p:extLst>
      <p:ext uri="{BB962C8B-B14F-4D97-AF65-F5344CB8AC3E}">
        <p14:creationId xmlns:p14="http://schemas.microsoft.com/office/powerpoint/2010/main" val="13342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ircle(in)">
                                      <p:cBhvr>
                                        <p:cTn id="35" dur="2000"/>
                                        <p:tgtEl>
                                          <p:spTgt spid="3">
                                            <p:txEl>
                                              <p:pRg st="8" end="8"/>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circle(in)">
                                      <p:cBhvr>
                                        <p:cTn id="38" dur="2000"/>
                                        <p:tgtEl>
                                          <p:spTgt spid="3">
                                            <p:txEl>
                                              <p:pRg st="9" end="9"/>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circle(in)">
                                      <p:cBhvr>
                                        <p:cTn id="4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br>
              <a:rPr lang="en-US" dirty="0"/>
            </a:br>
            <a:r>
              <a:rPr lang="en-US" b="1" dirty="0">
                <a:effectLst>
                  <a:outerShdw blurRad="38100" dist="38100" dir="2700000" algn="tl">
                    <a:srgbClr val="000000">
                      <a:alpha val="43137"/>
                    </a:srgbClr>
                  </a:outerShdw>
                </a:effectLst>
              </a:rPr>
              <a:t>Agro-ecological Zones of Ethiopia </a:t>
            </a:r>
            <a:br>
              <a:rPr lang="en-US" dirty="0"/>
            </a:br>
            <a:endParaRPr lang="en-US" dirty="0"/>
          </a:p>
        </p:txBody>
      </p:sp>
      <p:sp>
        <p:nvSpPr>
          <p:cNvPr id="3" name="Content Placeholder 2"/>
          <p:cNvSpPr>
            <a:spLocks noGrp="1"/>
          </p:cNvSpPr>
          <p:nvPr>
            <p:ph idx="1"/>
          </p:nvPr>
        </p:nvSpPr>
        <p:spPr>
          <a:xfrm>
            <a:off x="152400" y="838200"/>
            <a:ext cx="8839200" cy="5943600"/>
          </a:xfrm>
        </p:spPr>
        <p:txBody>
          <a:bodyPr>
            <a:normAutofit fontScale="85000" lnSpcReduction="10000"/>
          </a:bodyPr>
          <a:lstStyle/>
          <a:p>
            <a:r>
              <a:rPr lang="en-US" b="1" dirty="0">
                <a:effectLst>
                  <a:outerShdw blurRad="38100" dist="38100" dir="2700000" algn="tl">
                    <a:srgbClr val="000000">
                      <a:alpha val="43137"/>
                    </a:srgbClr>
                  </a:outerShdw>
                </a:effectLst>
              </a:rPr>
              <a:t>As a result of the diversified altitude and climatic conditions, Ethiopia possesses diverse </a:t>
            </a:r>
            <a:r>
              <a:rPr lang="en-US" b="1" dirty="0" err="1">
                <a:effectLst>
                  <a:outerShdw blurRad="38100" dist="38100" dir="2700000" algn="tl">
                    <a:srgbClr val="000000">
                      <a:alpha val="43137"/>
                    </a:srgbClr>
                  </a:outerShdw>
                </a:effectLst>
              </a:rPr>
              <a:t>agroclimatic</a:t>
            </a:r>
            <a:r>
              <a:rPr lang="en-US" b="1" dirty="0">
                <a:effectLst>
                  <a:outerShdw blurRad="38100" dist="38100" dir="2700000" algn="tl">
                    <a:srgbClr val="000000">
                      <a:alpha val="43137"/>
                    </a:srgbClr>
                  </a:outerShdw>
                </a:effectLst>
              </a:rPr>
              <a:t> zones</a:t>
            </a:r>
          </a:p>
          <a:p>
            <a:r>
              <a:rPr lang="en-US" b="1" dirty="0">
                <a:effectLst>
                  <a:outerShdw blurRad="38100" dist="38100" dir="2700000" algn="tl">
                    <a:srgbClr val="000000">
                      <a:alpha val="43137"/>
                    </a:srgbClr>
                  </a:outerShdw>
                </a:effectLst>
              </a:rPr>
              <a:t>These zones have traditionally been defined in terms of temperature. </a:t>
            </a:r>
          </a:p>
          <a:p>
            <a:r>
              <a:rPr lang="en-US" b="1" dirty="0">
                <a:effectLst>
                  <a:outerShdw blurRad="38100" dist="38100" dir="2700000" algn="tl">
                    <a:srgbClr val="000000">
                      <a:alpha val="43137"/>
                    </a:srgbClr>
                  </a:outerShdw>
                </a:effectLst>
              </a:rPr>
              <a:t>This system divides the nation into five major climatic zones namely </a:t>
            </a:r>
            <a:r>
              <a:rPr lang="en-US" b="1" dirty="0" err="1">
                <a:effectLst>
                  <a:outerShdw blurRad="38100" dist="38100" dir="2700000" algn="tl">
                    <a:srgbClr val="000000">
                      <a:alpha val="43137"/>
                    </a:srgbClr>
                  </a:outerShdw>
                </a:effectLst>
              </a:rPr>
              <a:t>Bereha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Kolla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Woina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Dega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Dega</a:t>
            </a:r>
            <a:r>
              <a:rPr lang="en-US" b="1" dirty="0">
                <a:effectLst>
                  <a:outerShdw blurRad="38100" dist="38100" dir="2700000" algn="tl">
                    <a:srgbClr val="000000">
                      <a:alpha val="43137"/>
                    </a:srgbClr>
                  </a:outerShdw>
                </a:effectLst>
              </a:rPr>
              <a:t> and </a:t>
            </a:r>
            <a:r>
              <a:rPr lang="en-US" b="1" dirty="0" err="1">
                <a:effectLst>
                  <a:outerShdw blurRad="38100" dist="38100" dir="2700000" algn="tl">
                    <a:srgbClr val="000000">
                      <a:alpha val="43137"/>
                    </a:srgbClr>
                  </a:outerShdw>
                </a:effectLst>
              </a:rPr>
              <a:t>Wurch</a:t>
            </a:r>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A description on each of the zones is presented as follows. </a:t>
            </a:r>
          </a:p>
          <a:p>
            <a:r>
              <a:rPr lang="en-US" b="1" dirty="0">
                <a:effectLst>
                  <a:outerShdw blurRad="38100" dist="38100" dir="2700000" algn="tl">
                    <a:srgbClr val="000000">
                      <a:alpha val="43137"/>
                    </a:srgbClr>
                  </a:outerShdw>
                </a:effectLst>
              </a:rPr>
              <a:t>The </a:t>
            </a:r>
            <a:r>
              <a:rPr lang="en-US" b="1" dirty="0" err="1">
                <a:effectLst>
                  <a:outerShdw blurRad="38100" dist="38100" dir="2700000" algn="tl">
                    <a:srgbClr val="000000">
                      <a:alpha val="43137"/>
                    </a:srgbClr>
                  </a:outerShdw>
                </a:effectLst>
              </a:rPr>
              <a:t>Wurch</a:t>
            </a:r>
            <a:r>
              <a:rPr lang="en-US" b="1" dirty="0">
                <a:effectLst>
                  <a:outerShdw blurRad="38100" dist="38100" dir="2700000" algn="tl">
                    <a:srgbClr val="000000">
                      <a:alpha val="43137"/>
                    </a:srgbClr>
                  </a:outerShdw>
                </a:effectLst>
              </a:rPr>
              <a:t> Zone </a:t>
            </a:r>
          </a:p>
          <a:p>
            <a:pPr lvl="1"/>
            <a:r>
              <a:rPr lang="en-US" b="1" dirty="0">
                <a:effectLst>
                  <a:outerShdw blurRad="38100" dist="38100" dir="2700000" algn="tl">
                    <a:srgbClr val="000000">
                      <a:alpha val="43137"/>
                    </a:srgbClr>
                  </a:outerShdw>
                </a:effectLst>
              </a:rPr>
              <a:t>The </a:t>
            </a:r>
            <a:r>
              <a:rPr lang="en-US" b="1" dirty="0" err="1">
                <a:effectLst>
                  <a:outerShdw blurRad="38100" dist="38100" dir="2700000" algn="tl">
                    <a:srgbClr val="000000">
                      <a:alpha val="43137"/>
                    </a:srgbClr>
                  </a:outerShdw>
                </a:effectLst>
              </a:rPr>
              <a:t>Wurch</a:t>
            </a:r>
            <a:r>
              <a:rPr lang="en-US" b="1" dirty="0">
                <a:effectLst>
                  <a:outerShdw blurRad="38100" dist="38100" dir="2700000" algn="tl">
                    <a:srgbClr val="000000">
                      <a:alpha val="43137"/>
                    </a:srgbClr>
                  </a:outerShdw>
                </a:effectLst>
              </a:rPr>
              <a:t>-zone is an area having altitude higher than 3,200meters above sea level and mean annual temperature of less than 10°C. </a:t>
            </a:r>
          </a:p>
          <a:p>
            <a:pPr lvl="1"/>
            <a:r>
              <a:rPr lang="en-US" b="1" dirty="0">
                <a:effectLst>
                  <a:outerShdw blurRad="38100" dist="38100" dir="2700000" algn="tl">
                    <a:srgbClr val="000000">
                      <a:alpha val="43137"/>
                    </a:srgbClr>
                  </a:outerShdw>
                </a:effectLst>
              </a:rPr>
              <a:t>Mountains having typically fitting characteristics of this zone include mountain systems of </a:t>
            </a:r>
            <a:r>
              <a:rPr lang="en-US" b="1" dirty="0" err="1">
                <a:effectLst>
                  <a:outerShdw blurRad="38100" dist="38100" dir="2700000" algn="tl">
                    <a:srgbClr val="000000">
                      <a:alpha val="43137"/>
                    </a:srgbClr>
                  </a:outerShdw>
                </a:effectLst>
              </a:rPr>
              <a:t>Ras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Dashen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Guna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Megezez</a:t>
            </a:r>
            <a:r>
              <a:rPr lang="en-US" b="1" dirty="0">
                <a:effectLst>
                  <a:outerShdw blurRad="38100" dist="38100" dir="2700000" algn="tl">
                    <a:srgbClr val="000000">
                      <a:alpha val="43137"/>
                    </a:srgbClr>
                  </a:outerShdw>
                </a:effectLst>
              </a:rPr>
              <a:t> in North </a:t>
            </a:r>
            <a:r>
              <a:rPr lang="en-US" b="1" dirty="0" err="1">
                <a:effectLst>
                  <a:outerShdw blurRad="38100" dist="38100" dir="2700000" algn="tl">
                    <a:srgbClr val="000000">
                      <a:alpha val="43137"/>
                    </a:srgbClr>
                  </a:outerShdw>
                </a:effectLst>
              </a:rPr>
              <a:t>Shoa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Batu</a:t>
            </a:r>
            <a:r>
              <a:rPr lang="en-US" b="1" dirty="0">
                <a:effectLst>
                  <a:outerShdw blurRad="38100" dist="38100" dir="2700000" algn="tl">
                    <a:srgbClr val="000000">
                      <a:alpha val="43137"/>
                    </a:srgbClr>
                  </a:outerShdw>
                </a:effectLst>
              </a:rPr>
              <a:t>, Choke, </a:t>
            </a:r>
            <a:r>
              <a:rPr lang="en-US" b="1" dirty="0" err="1">
                <a:effectLst>
                  <a:outerShdw blurRad="38100" dist="38100" dir="2700000" algn="tl">
                    <a:srgbClr val="000000">
                      <a:alpha val="43137"/>
                    </a:srgbClr>
                  </a:outerShdw>
                </a:effectLst>
              </a:rPr>
              <a:t>Abune</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Yoseph</a:t>
            </a:r>
            <a:r>
              <a:rPr lang="en-US" b="1" dirty="0">
                <a:effectLst>
                  <a:outerShdw blurRad="38100" dist="38100" dir="2700000" algn="tl">
                    <a:srgbClr val="000000">
                      <a:alpha val="43137"/>
                    </a:srgbClr>
                  </a:outerShdw>
                </a:effectLst>
              </a:rPr>
              <a:t> etc. </a:t>
            </a:r>
          </a:p>
          <a:p>
            <a:pPr marL="0" indent="0">
              <a:buNone/>
            </a:pP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815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circle(in)">
                                      <p:cBhvr>
                                        <p:cTn id="3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normAutofit/>
          </a:bodyPr>
          <a:lstStyle/>
          <a:p>
            <a:r>
              <a:rPr lang="en-US" b="1" dirty="0" err="1">
                <a:effectLst>
                  <a:outerShdw blurRad="38100" dist="38100" dir="2700000" algn="tl">
                    <a:srgbClr val="000000">
                      <a:alpha val="43137"/>
                    </a:srgbClr>
                  </a:outerShdw>
                </a:effectLst>
              </a:rPr>
              <a:t>Dega</a:t>
            </a:r>
            <a:r>
              <a:rPr lang="en-US" b="1" dirty="0">
                <a:effectLst>
                  <a:outerShdw blurRad="38100" dist="38100" dir="2700000" algn="tl">
                    <a:srgbClr val="000000">
                      <a:alpha val="43137"/>
                    </a:srgbClr>
                  </a:outerShdw>
                </a:effectLst>
              </a:rPr>
              <a:t> Zone </a:t>
            </a:r>
          </a:p>
          <a:p>
            <a:pPr lvl="1"/>
            <a:r>
              <a:rPr lang="en-US" sz="2400" b="1" dirty="0">
                <a:effectLst>
                  <a:outerShdw blurRad="38100" dist="38100" dir="2700000" algn="tl">
                    <a:srgbClr val="000000">
                      <a:alpha val="43137"/>
                    </a:srgbClr>
                  </a:outerShdw>
                </a:effectLst>
              </a:rPr>
              <a:t>This is a zone of highlands having relatively higher temperature and lower altitude compared to the </a:t>
            </a:r>
            <a:r>
              <a:rPr lang="en-US" sz="2400" b="1" dirty="0" err="1">
                <a:effectLst>
                  <a:outerShdw blurRad="38100" dist="38100" dir="2700000" algn="tl">
                    <a:srgbClr val="000000">
                      <a:alpha val="43137"/>
                    </a:srgbClr>
                  </a:outerShdw>
                </a:effectLst>
              </a:rPr>
              <a:t>wurch</a:t>
            </a:r>
            <a:r>
              <a:rPr lang="en-US" sz="2400" b="1" dirty="0">
                <a:effectLst>
                  <a:outerShdw blurRad="38100" dist="38100" dir="2700000" algn="tl">
                    <a:srgbClr val="000000">
                      <a:alpha val="43137"/>
                    </a:srgbClr>
                  </a:outerShdw>
                </a:effectLst>
              </a:rPr>
              <a:t> Zones.</a:t>
            </a:r>
          </a:p>
          <a:p>
            <a:pPr lvl="1"/>
            <a:r>
              <a:rPr lang="en-US" sz="2400" b="1" dirty="0">
                <a:effectLst>
                  <a:outerShdw blurRad="38100" dist="38100" dir="2700000" algn="tl">
                    <a:srgbClr val="000000">
                      <a:alpha val="43137"/>
                    </a:srgbClr>
                  </a:outerShdw>
                </a:effectLst>
              </a:rPr>
              <a:t> In Ethiopia, the </a:t>
            </a:r>
            <a:r>
              <a:rPr lang="en-US" sz="2400" b="1" dirty="0" err="1">
                <a:effectLst>
                  <a:outerShdw blurRad="38100" dist="38100" dir="2700000" algn="tl">
                    <a:srgbClr val="000000">
                      <a:alpha val="43137"/>
                    </a:srgbClr>
                  </a:outerShdw>
                </a:effectLst>
              </a:rPr>
              <a:t>Dega</a:t>
            </a:r>
            <a:r>
              <a:rPr lang="en-US" sz="2400" b="1" dirty="0">
                <a:effectLst>
                  <a:outerShdw blurRad="38100" dist="38100" dir="2700000" algn="tl">
                    <a:srgbClr val="000000">
                      <a:alpha val="43137"/>
                    </a:srgbClr>
                  </a:outerShdw>
                </a:effectLst>
              </a:rPr>
              <a:t>-zone is long inhabited and has dense human settlement due to reliable rainfall for agriculture and absence of vector-borne diseases such as malaria. </a:t>
            </a:r>
          </a:p>
          <a:p>
            <a:r>
              <a:rPr lang="en-US" sz="2400" b="1" dirty="0">
                <a:effectLst>
                  <a:outerShdw blurRad="38100" dist="38100" dir="2700000" algn="tl">
                    <a:srgbClr val="000000">
                      <a:alpha val="43137"/>
                    </a:srgbClr>
                  </a:outerShdw>
                </a:effectLst>
              </a:rPr>
              <a:t>This table shows Agro Ecological Zones of Ethiopia </a:t>
            </a:r>
          </a:p>
          <a:p>
            <a:pPr marL="0" indent="0">
              <a:buNone/>
            </a:pP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45" y="3262745"/>
            <a:ext cx="8686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48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wheel(1)">
                                      <p:cBhvr>
                                        <p:cTn id="23"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629400"/>
          </a:xfrm>
        </p:spPr>
        <p:txBody>
          <a:bodyPr>
            <a:normAutofit fontScale="85000" lnSpcReduction="10000"/>
          </a:bodyPr>
          <a:lstStyle/>
          <a:p>
            <a:r>
              <a:rPr lang="en-US" b="1" dirty="0" err="1">
                <a:effectLst>
                  <a:outerShdw blurRad="38100" dist="38100" dir="2700000" algn="tl">
                    <a:srgbClr val="000000">
                      <a:alpha val="43137"/>
                    </a:srgbClr>
                  </a:outerShdw>
                </a:effectLst>
              </a:rPr>
              <a:t>Weyna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Dega</a:t>
            </a:r>
            <a:r>
              <a:rPr lang="en-US" b="1" dirty="0">
                <a:effectLst>
                  <a:outerShdw blurRad="38100" dist="38100" dir="2700000" algn="tl">
                    <a:srgbClr val="000000">
                      <a:alpha val="43137"/>
                    </a:srgbClr>
                  </a:outerShdw>
                </a:effectLst>
              </a:rPr>
              <a:t> Zone </a:t>
            </a:r>
          </a:p>
          <a:p>
            <a:pPr lvl="1"/>
            <a:r>
              <a:rPr lang="en-US" b="1" dirty="0">
                <a:effectLst>
                  <a:outerShdw blurRad="38100" dist="38100" dir="2700000" algn="tl">
                    <a:srgbClr val="000000">
                      <a:alpha val="43137"/>
                    </a:srgbClr>
                  </a:outerShdw>
                </a:effectLst>
              </a:rPr>
              <a:t>This zone has warmer temperature and moderate rainfall. </a:t>
            </a:r>
          </a:p>
          <a:p>
            <a:pPr lvl="1"/>
            <a:r>
              <a:rPr lang="en-US" b="1" dirty="0">
                <a:effectLst>
                  <a:outerShdw blurRad="38100" dist="38100" dir="2700000" algn="tl">
                    <a:srgbClr val="000000">
                      <a:alpha val="43137"/>
                    </a:srgbClr>
                  </a:outerShdw>
                </a:effectLst>
              </a:rPr>
              <a:t>It lies between 1500-2,300meters above sea level.</a:t>
            </a:r>
          </a:p>
          <a:p>
            <a:pPr lvl="1"/>
            <a:r>
              <a:rPr lang="en-US" b="1" dirty="0">
                <a:effectLst>
                  <a:outerShdw blurRad="38100" dist="38100" dir="2700000" algn="tl">
                    <a:srgbClr val="000000">
                      <a:alpha val="43137"/>
                    </a:srgbClr>
                  </a:outerShdw>
                </a:effectLst>
              </a:rPr>
              <a:t> It is the second largest zone covering more than 26% of the landmass of Ethiopia. </a:t>
            </a:r>
          </a:p>
          <a:p>
            <a:pPr lvl="1"/>
            <a:r>
              <a:rPr lang="en-US" b="1" dirty="0">
                <a:effectLst>
                  <a:outerShdw blurRad="38100" dist="38100" dir="2700000" algn="tl">
                    <a:srgbClr val="000000">
                      <a:alpha val="43137"/>
                    </a:srgbClr>
                  </a:outerShdw>
                </a:effectLst>
              </a:rPr>
              <a:t>The temperature and rainfall of this category is highly suitable for majority of crops grown in Ethiopia. </a:t>
            </a:r>
          </a:p>
          <a:p>
            <a:pPr lvl="1"/>
            <a:r>
              <a:rPr lang="en-US" b="1" dirty="0">
                <a:effectLst>
                  <a:outerShdw blurRad="38100" dist="38100" dir="2700000" algn="tl">
                    <a:srgbClr val="000000">
                      <a:alpha val="43137"/>
                    </a:srgbClr>
                  </a:outerShdw>
                </a:effectLst>
              </a:rPr>
              <a:t>Hence, the zone includes most of the agricultural land. </a:t>
            </a:r>
          </a:p>
          <a:p>
            <a:pPr lvl="1"/>
            <a:r>
              <a:rPr lang="en-US" b="1" dirty="0">
                <a:effectLst>
                  <a:outerShdw blurRad="38100" dist="38100" dir="2700000" algn="tl">
                    <a:srgbClr val="000000">
                      <a:alpha val="43137"/>
                    </a:srgbClr>
                  </a:outerShdw>
                </a:effectLst>
              </a:rPr>
              <a:t>The </a:t>
            </a:r>
            <a:r>
              <a:rPr lang="en-US" b="1" dirty="0" err="1">
                <a:effectLst>
                  <a:outerShdw blurRad="38100" dist="38100" dir="2700000" algn="tl">
                    <a:srgbClr val="000000">
                      <a:alpha val="43137"/>
                    </a:srgbClr>
                  </a:outerShdw>
                </a:effectLst>
              </a:rPr>
              <a:t>Weyna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Dega</a:t>
            </a:r>
            <a:r>
              <a:rPr lang="en-US" b="1" dirty="0">
                <a:effectLst>
                  <a:outerShdw blurRad="38100" dist="38100" dir="2700000" algn="tl">
                    <a:srgbClr val="000000">
                      <a:alpha val="43137"/>
                    </a:srgbClr>
                  </a:outerShdw>
                </a:effectLst>
              </a:rPr>
              <a:t> zone has also two growing seasons. </a:t>
            </a:r>
          </a:p>
          <a:p>
            <a:r>
              <a:rPr lang="en-US" b="1" dirty="0" err="1">
                <a:effectLst>
                  <a:outerShdw blurRad="38100" dist="38100" dir="2700000" algn="tl">
                    <a:srgbClr val="000000">
                      <a:alpha val="43137"/>
                    </a:srgbClr>
                  </a:outerShdw>
                </a:effectLst>
              </a:rPr>
              <a:t>Kolla</a:t>
            </a:r>
            <a:r>
              <a:rPr lang="en-US" b="1" dirty="0">
                <a:effectLst>
                  <a:outerShdw blurRad="38100" dist="38100" dir="2700000" algn="tl">
                    <a:srgbClr val="000000">
                      <a:alpha val="43137"/>
                    </a:srgbClr>
                  </a:outerShdw>
                </a:effectLst>
              </a:rPr>
              <a:t> Zone </a:t>
            </a:r>
          </a:p>
          <a:p>
            <a:pPr lvl="1"/>
            <a:r>
              <a:rPr lang="en-US" b="1" dirty="0">
                <a:effectLst>
                  <a:outerShdw blurRad="38100" dist="38100" dir="2700000" algn="tl">
                    <a:srgbClr val="000000">
                      <a:alpha val="43137"/>
                    </a:srgbClr>
                  </a:outerShdw>
                </a:effectLst>
              </a:rPr>
              <a:t>In Ethiopia, the geographic peripheries in south, southeast, west and northeastern part are mainly in this category. </a:t>
            </a:r>
          </a:p>
          <a:p>
            <a:pPr lvl="1"/>
            <a:r>
              <a:rPr lang="en-US" b="1" dirty="0">
                <a:effectLst>
                  <a:outerShdw blurRad="38100" dist="38100" dir="2700000" algn="tl">
                    <a:srgbClr val="000000">
                      <a:alpha val="43137"/>
                    </a:srgbClr>
                  </a:outerShdw>
                </a:effectLst>
              </a:rPr>
              <a:t>It is the climate of the hot lowlands with an altitudinal range of 500 to 1500meters above sea level. </a:t>
            </a:r>
          </a:p>
          <a:p>
            <a:pPr lvl="1"/>
            <a:r>
              <a:rPr lang="en-US" b="1" dirty="0">
                <a:effectLst>
                  <a:outerShdw blurRad="38100" dist="38100" dir="2700000" algn="tl">
                    <a:srgbClr val="000000">
                      <a:alpha val="43137"/>
                    </a:srgbClr>
                  </a:outerShdw>
                </a:effectLst>
              </a:rPr>
              <a:t>Average annual temperature ranges between 20°C and 30°C. </a:t>
            </a:r>
          </a:p>
          <a:p>
            <a:pPr lvl="1"/>
            <a:r>
              <a:rPr lang="en-US" b="1" dirty="0">
                <a:effectLst>
                  <a:outerShdw blurRad="38100" dist="38100" dir="2700000" algn="tl">
                    <a:srgbClr val="000000">
                      <a:alpha val="43137"/>
                    </a:srgbClr>
                  </a:outerShdw>
                </a:effectLst>
              </a:rPr>
              <a:t>Although mean annual rainfall is erratic, it can be as high as 1500mm in the wet western lowlands of </a:t>
            </a:r>
            <a:r>
              <a:rPr lang="en-US" b="1" dirty="0" err="1">
                <a:effectLst>
                  <a:outerShdw blurRad="38100" dist="38100" dir="2700000" algn="tl">
                    <a:srgbClr val="000000">
                      <a:alpha val="43137"/>
                    </a:srgbClr>
                  </a:outerShdw>
                </a:effectLst>
              </a:rPr>
              <a:t>Gambella</a:t>
            </a:r>
            <a:r>
              <a:rPr lang="en-US" b="1" dirty="0">
                <a:effectLst>
                  <a:outerShdw blurRad="38100" dist="38100" dir="2700000" algn="tl">
                    <a:srgbClr val="000000">
                      <a:alpha val="43137"/>
                    </a:srgbClr>
                  </a:outerShdw>
                </a:effectLst>
              </a:rPr>
              <a:t>. </a:t>
            </a:r>
          </a:p>
          <a:p>
            <a:pPr lvl="1"/>
            <a:endParaRPr lang="en-US" dirty="0"/>
          </a:p>
          <a:p>
            <a:pPr lvl="1"/>
            <a:endParaRPr lang="en-US" dirty="0"/>
          </a:p>
          <a:p>
            <a:endParaRPr lang="en-US" dirty="0"/>
          </a:p>
        </p:txBody>
      </p:sp>
    </p:spTree>
    <p:extLst>
      <p:ext uri="{BB962C8B-B14F-4D97-AF65-F5344CB8AC3E}">
        <p14:creationId xmlns:p14="http://schemas.microsoft.com/office/powerpoint/2010/main" val="397376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in)">
                                      <p:cBhvr>
                                        <p:cTn id="33" dur="2000"/>
                                        <p:tgtEl>
                                          <p:spTgt spid="3">
                                            <p:txEl>
                                              <p:pRg st="8" end="8"/>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ircle(in)">
                                      <p:cBhvr>
                                        <p:cTn id="36" dur="2000"/>
                                        <p:tgtEl>
                                          <p:spTgt spid="3">
                                            <p:txEl>
                                              <p:pRg st="9" end="9"/>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circle(in)">
                                      <p:cBhvr>
                                        <p:cTn id="39" dur="2000"/>
                                        <p:tgtEl>
                                          <p:spTgt spid="3">
                                            <p:txEl>
                                              <p:pRg st="10" end="10"/>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circle(in)">
                                      <p:cBhvr>
                                        <p:cTn id="4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b="1" dirty="0" err="1">
                <a:effectLst>
                  <a:outerShdw blurRad="38100" dist="38100" dir="2700000" algn="tl">
                    <a:srgbClr val="000000">
                      <a:alpha val="43137"/>
                    </a:srgbClr>
                  </a:outerShdw>
                </a:effectLst>
              </a:rPr>
              <a:t>Bereha</a:t>
            </a:r>
            <a:r>
              <a:rPr lang="en-US" b="1" dirty="0">
                <a:effectLst>
                  <a:outerShdw blurRad="38100" dist="38100" dir="2700000" algn="tl">
                    <a:srgbClr val="000000">
                      <a:alpha val="43137"/>
                    </a:srgbClr>
                  </a:outerShdw>
                </a:effectLst>
              </a:rPr>
              <a:t> Zone </a:t>
            </a:r>
          </a:p>
          <a:p>
            <a:pPr lvl="1"/>
            <a:r>
              <a:rPr lang="en-US" b="1" dirty="0">
                <a:effectLst>
                  <a:outerShdw blurRad="38100" dist="38100" dir="2700000" algn="tl">
                    <a:srgbClr val="000000">
                      <a:alpha val="43137"/>
                    </a:srgbClr>
                  </a:outerShdw>
                </a:effectLst>
              </a:rPr>
              <a:t>It is the hot arid climate of the desert lowlands. </a:t>
            </a:r>
          </a:p>
          <a:p>
            <a:pPr lvl="1"/>
            <a:r>
              <a:rPr lang="en-US" b="1" dirty="0">
                <a:effectLst>
                  <a:outerShdw blurRad="38100" dist="38100" dir="2700000" algn="tl">
                    <a:srgbClr val="000000">
                      <a:alpha val="43137"/>
                    </a:srgbClr>
                  </a:outerShdw>
                </a:effectLst>
              </a:rPr>
              <a:t>It is largely confined to lowland areas with altitude of lower than 500meters. </a:t>
            </a:r>
          </a:p>
          <a:p>
            <a:pPr lvl="1"/>
            <a:r>
              <a:rPr lang="en-US" b="1" dirty="0">
                <a:effectLst>
                  <a:outerShdw blurRad="38100" dist="38100" dir="2700000" algn="tl">
                    <a:srgbClr val="000000">
                      <a:alpha val="43137"/>
                    </a:srgbClr>
                  </a:outerShdw>
                </a:effectLst>
              </a:rPr>
              <a:t>Around Danakil depression, the elevation goes below the sea level. </a:t>
            </a:r>
          </a:p>
          <a:p>
            <a:pPr lvl="1"/>
            <a:r>
              <a:rPr lang="en-US" b="1" dirty="0">
                <a:effectLst>
                  <a:outerShdw blurRad="38100" dist="38100" dir="2700000" algn="tl">
                    <a:srgbClr val="000000">
                      <a:alpha val="43137"/>
                    </a:srgbClr>
                  </a:outerShdw>
                </a:effectLst>
              </a:rPr>
              <a:t>Its average annual rainfall is less than 200mm, and average annual temperature is over 27.5°C. </a:t>
            </a:r>
          </a:p>
          <a:p>
            <a:pPr lvl="1"/>
            <a:r>
              <a:rPr lang="en-US" b="1" dirty="0">
                <a:effectLst>
                  <a:outerShdw blurRad="38100" dist="38100" dir="2700000" algn="tl">
                    <a:srgbClr val="000000">
                      <a:alpha val="43137"/>
                    </a:srgbClr>
                  </a:outerShdw>
                </a:effectLst>
              </a:rPr>
              <a:t>Djibouti, majority of Somalia, and coastal areas of Eritrea are categorized under </a:t>
            </a:r>
            <a:r>
              <a:rPr lang="en-US" b="1" dirty="0" err="1">
                <a:effectLst>
                  <a:outerShdw blurRad="38100" dist="38100" dir="2700000" algn="tl">
                    <a:srgbClr val="000000">
                      <a:alpha val="43137"/>
                    </a:srgbClr>
                  </a:outerShdw>
                </a:effectLst>
              </a:rPr>
              <a:t>Kolla</a:t>
            </a:r>
            <a:r>
              <a:rPr lang="en-US" b="1" dirty="0">
                <a:effectLst>
                  <a:outerShdw blurRad="38100" dist="38100" dir="2700000" algn="tl">
                    <a:srgbClr val="000000">
                      <a:alpha val="43137"/>
                    </a:srgbClr>
                  </a:outerShdw>
                </a:effectLst>
              </a:rPr>
              <a:t> and </a:t>
            </a:r>
            <a:r>
              <a:rPr lang="en-US" b="1" dirty="0" err="1">
                <a:effectLst>
                  <a:outerShdw blurRad="38100" dist="38100" dir="2700000" algn="tl">
                    <a:srgbClr val="000000">
                      <a:alpha val="43137"/>
                    </a:srgbClr>
                  </a:outerShdw>
                </a:effectLst>
              </a:rPr>
              <a:t>Bereha</a:t>
            </a:r>
            <a:r>
              <a:rPr lang="en-US" b="1" dirty="0">
                <a:effectLst>
                  <a:outerShdw blurRad="38100" dist="38100" dir="2700000" algn="tl">
                    <a:srgbClr val="000000">
                      <a:alpha val="43137"/>
                    </a:srgbClr>
                  </a:outerShdw>
                </a:effectLst>
              </a:rPr>
              <a:t> zones. </a:t>
            </a:r>
          </a:p>
          <a:p>
            <a:endParaRPr lang="en-US" dirty="0"/>
          </a:p>
        </p:txBody>
      </p:sp>
    </p:spTree>
    <p:extLst>
      <p:ext uri="{BB962C8B-B14F-4D97-AF65-F5344CB8AC3E}">
        <p14:creationId xmlns:p14="http://schemas.microsoft.com/office/powerpoint/2010/main" val="332029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066800"/>
          </a:xfrm>
        </p:spPr>
        <p:txBody>
          <a:bodyPr>
            <a:normAutofit fontScale="90000"/>
          </a:bodyPr>
          <a:lstStyle/>
          <a:p>
            <a:br>
              <a:rPr lang="en-US" dirty="0"/>
            </a:br>
            <a:r>
              <a:rPr lang="en-US" b="1" dirty="0">
                <a:effectLst>
                  <a:outerShdw blurRad="38100" dist="38100" dir="2700000" algn="tl">
                    <a:srgbClr val="000000">
                      <a:alpha val="43137"/>
                    </a:srgbClr>
                  </a:outerShdw>
                </a:effectLst>
              </a:rPr>
              <a:t>Climate Change: Causes, Consequences and Response Mechanisms </a:t>
            </a:r>
            <a:br>
              <a:rPr lang="en-US" dirty="0"/>
            </a:br>
            <a:endParaRPr lang="en-US" dirty="0"/>
          </a:p>
        </p:txBody>
      </p:sp>
      <p:sp>
        <p:nvSpPr>
          <p:cNvPr id="3" name="Content Placeholder 2"/>
          <p:cNvSpPr>
            <a:spLocks noGrp="1"/>
          </p:cNvSpPr>
          <p:nvPr>
            <p:ph idx="1"/>
          </p:nvPr>
        </p:nvSpPr>
        <p:spPr>
          <a:xfrm>
            <a:off x="76200" y="1371600"/>
            <a:ext cx="8991600" cy="5410200"/>
          </a:xfrm>
        </p:spPr>
        <p:txBody>
          <a:bodyPr>
            <a:normAutofit fontScale="85000" lnSpcReduction="20000"/>
          </a:bodyPr>
          <a:lstStyle/>
          <a:p>
            <a:r>
              <a:rPr lang="en-US" b="1" dirty="0">
                <a:effectLst>
                  <a:outerShdw blurRad="38100" dist="38100" dir="2700000" algn="tl">
                    <a:srgbClr val="000000">
                      <a:alpha val="43137"/>
                    </a:srgbClr>
                  </a:outerShdw>
                </a:effectLst>
              </a:rPr>
              <a:t>Climate change refers to a change in the state of the climate that can be identified by changes in the mean and/or the variability of its properties and that persists for an extended period, typically decades or longer. </a:t>
            </a:r>
          </a:p>
          <a:p>
            <a:r>
              <a:rPr lang="en-US" b="1" dirty="0">
                <a:effectLst>
                  <a:outerShdw blurRad="38100" dist="38100" dir="2700000" algn="tl">
                    <a:srgbClr val="000000">
                      <a:alpha val="43137"/>
                    </a:srgbClr>
                  </a:outerShdw>
                </a:effectLst>
              </a:rPr>
              <a:t>Current Trends of Climate in Ethiopia </a:t>
            </a:r>
          </a:p>
          <a:p>
            <a:pPr lvl="1"/>
            <a:r>
              <a:rPr lang="en-US" b="1" dirty="0">
                <a:effectLst>
                  <a:outerShdw blurRad="38100" dist="38100" dir="2700000" algn="tl">
                    <a:srgbClr val="000000">
                      <a:alpha val="43137"/>
                    </a:srgbClr>
                  </a:outerShdw>
                </a:effectLst>
              </a:rPr>
              <a:t>Besides spatial and temporal variations in different parts of the country, Ethiopian climate experiences extremes such as drought, flood etc. </a:t>
            </a:r>
          </a:p>
          <a:p>
            <a:pPr lvl="1"/>
            <a:r>
              <a:rPr lang="en-US" b="1" dirty="0">
                <a:effectLst>
                  <a:outerShdw blurRad="38100" dist="38100" dir="2700000" algn="tl">
                    <a:srgbClr val="000000">
                      <a:alpha val="43137"/>
                    </a:srgbClr>
                  </a:outerShdw>
                </a:effectLst>
              </a:rPr>
              <a:t>In the country, 12 extreme drought events were recorded between 1900 and 2010.</a:t>
            </a:r>
          </a:p>
          <a:p>
            <a:pPr lvl="1"/>
            <a:r>
              <a:rPr lang="en-US" b="1" dirty="0">
                <a:effectLst>
                  <a:outerShdw blurRad="38100" dist="38100" dir="2700000" algn="tl">
                    <a:srgbClr val="000000">
                      <a:alpha val="43137"/>
                    </a:srgbClr>
                  </a:outerShdw>
                </a:effectLst>
              </a:rPr>
              <a:t> Among the 12, seven of the drought events occurred since 1980. </a:t>
            </a:r>
          </a:p>
          <a:p>
            <a:pPr lvl="1"/>
            <a:r>
              <a:rPr lang="en-US" b="1" dirty="0">
                <a:effectLst>
                  <a:outerShdw blurRad="38100" dist="38100" dir="2700000" algn="tl">
                    <a:srgbClr val="000000">
                      <a:alpha val="43137"/>
                    </a:srgbClr>
                  </a:outerShdw>
                </a:effectLst>
              </a:rPr>
              <a:t>The majority of these resulted in famines. </a:t>
            </a:r>
          </a:p>
          <a:p>
            <a:pPr lvl="1"/>
            <a:r>
              <a:rPr lang="en-US" b="1" dirty="0">
                <a:effectLst>
                  <a:outerShdw blurRad="38100" dist="38100" dir="2700000" algn="tl">
                    <a:srgbClr val="000000">
                      <a:alpha val="43137"/>
                    </a:srgbClr>
                  </a:outerShdw>
                </a:effectLst>
              </a:rPr>
              <a:t>The severe drought of 2015-2016 was exacerbated by the strongest El Nino that caused successive harvest failures and widespread livestock deaths in some regions. </a:t>
            </a:r>
          </a:p>
          <a:p>
            <a:pPr lvl="1"/>
            <a:endParaRPr lang="en-US" dirty="0"/>
          </a:p>
          <a:p>
            <a:pPr lvl="1"/>
            <a:endParaRPr lang="en-US" dirty="0"/>
          </a:p>
          <a:p>
            <a:endParaRPr lang="en-US" dirty="0"/>
          </a:p>
        </p:txBody>
      </p:sp>
    </p:spTree>
    <p:extLst>
      <p:ext uri="{BB962C8B-B14F-4D97-AF65-F5344CB8AC3E}">
        <p14:creationId xmlns:p14="http://schemas.microsoft.com/office/powerpoint/2010/main" val="155323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ircle(in)">
                                      <p:cBhvr>
                                        <p:cTn id="29" dur="2000"/>
                                        <p:tgtEl>
                                          <p:spTgt spid="3">
                                            <p:txEl>
                                              <p:pRg st="5" end="5"/>
                                            </p:txEl>
                                          </p:spTgt>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Global mean temperature anomaly. </a:t>
            </a:r>
          </a:p>
        </p:txBody>
      </p:sp>
      <p:pic>
        <p:nvPicPr>
          <p:cNvPr id="4" name="Picture 3"/>
          <p:cNvPicPr/>
          <p:nvPr/>
        </p:nvPicPr>
        <p:blipFill>
          <a:blip r:embed="rId2"/>
          <a:stretch>
            <a:fillRect/>
          </a:stretch>
        </p:blipFill>
        <p:spPr>
          <a:xfrm>
            <a:off x="533400" y="228600"/>
            <a:ext cx="8077200" cy="6019800"/>
          </a:xfrm>
          <a:prstGeom prst="rect">
            <a:avLst/>
          </a:prstGeom>
          <a:ln>
            <a:solidFill>
              <a:schemeClr val="tx1"/>
            </a:solidFill>
            <a:prstDash val="solid"/>
          </a:ln>
        </p:spPr>
      </p:pic>
    </p:spTree>
    <p:extLst>
      <p:ext uri="{BB962C8B-B14F-4D97-AF65-F5344CB8AC3E}">
        <p14:creationId xmlns:p14="http://schemas.microsoft.com/office/powerpoint/2010/main" val="313854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wheel(1)">
                                      <p:cBhvr>
                                        <p:cTn id="7" dur="2000"/>
                                        <p:tgtEl>
                                          <p:spTgt spid="3">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85000" lnSpcReduction="20000"/>
          </a:bodyPr>
          <a:lstStyle/>
          <a:p>
            <a:r>
              <a:rPr lang="en-US" b="1" dirty="0">
                <a:effectLst>
                  <a:outerShdw blurRad="38100" dist="38100" dir="2700000" algn="tl">
                    <a:srgbClr val="000000">
                      <a:alpha val="43137"/>
                    </a:srgbClr>
                  </a:outerShdw>
                </a:effectLst>
              </a:rPr>
              <a:t>Trends in Temperature Variability </a:t>
            </a:r>
          </a:p>
          <a:p>
            <a:pPr lvl="1"/>
            <a:r>
              <a:rPr lang="en-US" b="1" dirty="0">
                <a:effectLst>
                  <a:outerShdw blurRad="38100" dist="38100" dir="2700000" algn="tl">
                    <a:srgbClr val="000000">
                      <a:alpha val="43137"/>
                    </a:srgbClr>
                  </a:outerShdw>
                </a:effectLst>
              </a:rPr>
              <a:t>In Ethiopia the mean annual temperature has shown 0.2°C to 0.28°C rise per decade over the last 40-50 years. </a:t>
            </a:r>
          </a:p>
          <a:p>
            <a:pPr lvl="1"/>
            <a:r>
              <a:rPr lang="en-US" b="1" dirty="0">
                <a:effectLst>
                  <a:outerShdw blurRad="38100" dist="38100" dir="2700000" algn="tl">
                    <a:srgbClr val="000000">
                      <a:alpha val="43137"/>
                    </a:srgbClr>
                  </a:outerShdw>
                </a:effectLst>
              </a:rPr>
              <a:t>A rise in average temperature of about 1.3°C has been observed between 1960 and 2006. </a:t>
            </a:r>
          </a:p>
          <a:p>
            <a:pPr lvl="1"/>
            <a:r>
              <a:rPr lang="en-US" b="1" dirty="0">
                <a:effectLst>
                  <a:outerShdw blurRad="38100" dist="38100" dir="2700000" algn="tl">
                    <a:srgbClr val="000000">
                      <a:alpha val="43137"/>
                    </a:srgbClr>
                  </a:outerShdw>
                </a:effectLst>
              </a:rPr>
              <a:t>Higher rise in temperature was noted in drier areas in northeast and southeast part of the country. </a:t>
            </a:r>
          </a:p>
          <a:p>
            <a:pPr lvl="1"/>
            <a:r>
              <a:rPr lang="en-US" b="1" dirty="0">
                <a:effectLst>
                  <a:outerShdw blurRad="38100" dist="38100" dir="2700000" algn="tl">
                    <a:srgbClr val="000000">
                      <a:alpha val="43137"/>
                    </a:srgbClr>
                  </a:outerShdw>
                </a:effectLst>
              </a:rPr>
              <a:t>Notably the variability is higher in July-September.</a:t>
            </a:r>
          </a:p>
          <a:p>
            <a:pPr lvl="1"/>
            <a:r>
              <a:rPr lang="en-US" b="1" dirty="0">
                <a:effectLst>
                  <a:outerShdw blurRad="38100" dist="38100" dir="2700000" algn="tl">
                    <a:srgbClr val="000000">
                      <a:alpha val="43137"/>
                    </a:srgbClr>
                  </a:outerShdw>
                </a:effectLst>
              </a:rPr>
              <a:t>Consequently, the country’s minimum temperature has increased with 0.37°C to 0.4°C per decade. </a:t>
            </a:r>
          </a:p>
          <a:p>
            <a:r>
              <a:rPr lang="en-US" b="1" dirty="0">
                <a:effectLst>
                  <a:outerShdw blurRad="38100" dist="38100" dir="2700000" algn="tl">
                    <a:srgbClr val="000000">
                      <a:alpha val="43137"/>
                    </a:srgbClr>
                  </a:outerShdw>
                </a:effectLst>
              </a:rPr>
              <a:t>Trends in Rainfall Variability </a:t>
            </a:r>
          </a:p>
          <a:p>
            <a:pPr lvl="1"/>
            <a:r>
              <a:rPr lang="en-US" b="1" dirty="0">
                <a:effectLst>
                  <a:outerShdw blurRad="38100" dist="38100" dir="2700000" algn="tl">
                    <a:srgbClr val="000000">
                      <a:alpha val="43137"/>
                    </a:srgbClr>
                  </a:outerShdw>
                </a:effectLst>
              </a:rPr>
              <a:t>Precipitation has remained fairly stable over the last 50 years when averaged over the country. </a:t>
            </a:r>
          </a:p>
          <a:p>
            <a:pPr lvl="1"/>
            <a:r>
              <a:rPr lang="en-US" b="1" dirty="0">
                <a:effectLst>
                  <a:outerShdw blurRad="38100" dist="38100" dir="2700000" algn="tl">
                    <a:srgbClr val="000000">
                      <a:alpha val="43137"/>
                    </a:srgbClr>
                  </a:outerShdw>
                </a:effectLst>
              </a:rPr>
              <a:t>Rainfall variability is increasing (and predictability is decreasing) in many parts of the country.</a:t>
            </a:r>
          </a:p>
          <a:p>
            <a:pPr lvl="1"/>
            <a:r>
              <a:rPr lang="en-US" b="1" dirty="0">
                <a:effectLst>
                  <a:outerShdw blurRad="38100" dist="38100" dir="2700000" algn="tl">
                    <a:srgbClr val="000000">
                      <a:alpha val="43137"/>
                    </a:srgbClr>
                  </a:outerShdw>
                </a:effectLst>
              </a:rPr>
              <a:t> In some regions, total average rainfall is showing decline. </a:t>
            </a:r>
          </a:p>
          <a:p>
            <a:pPr lvl="1"/>
            <a:r>
              <a:rPr lang="en-US" b="1" dirty="0">
                <a:effectLst>
                  <a:outerShdw blurRad="38100" dist="38100" dir="2700000" algn="tl">
                    <a:srgbClr val="000000">
                      <a:alpha val="43137"/>
                    </a:srgbClr>
                  </a:outerShdw>
                </a:effectLst>
              </a:rPr>
              <a:t>For instance, parts of southern, southwestern and south-eastern regions receiving Spring and Summer rainfall have shown decline by 15-20% between 1975 and 2010. </a:t>
            </a:r>
          </a:p>
          <a:p>
            <a:pPr lvl="1"/>
            <a:endParaRPr lang="en-US" dirty="0"/>
          </a:p>
          <a:p>
            <a:endParaRPr lang="en-US" dirty="0"/>
          </a:p>
        </p:txBody>
      </p:sp>
    </p:spTree>
    <p:extLst>
      <p:ext uri="{BB962C8B-B14F-4D97-AF65-F5344CB8AC3E}">
        <p14:creationId xmlns:p14="http://schemas.microsoft.com/office/powerpoint/2010/main" val="397306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in)">
                                      <p:cBhvr>
                                        <p:cTn id="33" dur="2000"/>
                                        <p:tgtEl>
                                          <p:spTgt spid="3">
                                            <p:txEl>
                                              <p:pRg st="8" end="8"/>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ircle(in)">
                                      <p:cBhvr>
                                        <p:cTn id="36" dur="2000"/>
                                        <p:tgtEl>
                                          <p:spTgt spid="3">
                                            <p:txEl>
                                              <p:pRg st="9" end="9"/>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circle(in)">
                                      <p:cBhvr>
                                        <p:cTn id="39"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a:xfrm>
            <a:off x="152400" y="762000"/>
            <a:ext cx="8839200" cy="5943600"/>
          </a:xfrm>
        </p:spPr>
        <p:txBody>
          <a:bodyPr>
            <a:normAutofit fontScale="92500" lnSpcReduction="20000"/>
          </a:bodyPr>
          <a:lstStyle/>
          <a:p>
            <a:r>
              <a:rPr lang="en-US" b="1" dirty="0">
                <a:effectLst>
                  <a:outerShdw blurRad="38100" dist="38100" dir="2700000" algn="tl">
                    <a:srgbClr val="000000">
                      <a:alpha val="43137"/>
                    </a:srgbClr>
                  </a:outerShdw>
                </a:effectLst>
              </a:rPr>
              <a:t>Ethiopia as a </a:t>
            </a:r>
            <a:r>
              <a:rPr lang="en-US" b="1" dirty="0">
                <a:solidFill>
                  <a:srgbClr val="FF0000"/>
                </a:solidFill>
                <a:effectLst>
                  <a:outerShdw blurRad="38100" dist="38100" dir="2700000" algn="tl">
                    <a:srgbClr val="000000">
                      <a:alpha val="43137"/>
                    </a:srgbClr>
                  </a:outerShdw>
                </a:effectLst>
              </a:rPr>
              <a:t>large country </a:t>
            </a:r>
            <a:r>
              <a:rPr lang="en-US" b="1" dirty="0">
                <a:effectLst>
                  <a:outerShdw blurRad="38100" dist="38100" dir="2700000" algn="tl">
                    <a:srgbClr val="000000">
                      <a:alpha val="43137"/>
                    </a:srgbClr>
                  </a:outerShdw>
                </a:effectLst>
              </a:rPr>
              <a:t>in the Horn of Africa, is characterized by:</a:t>
            </a:r>
          </a:p>
          <a:p>
            <a:pPr lvl="1"/>
            <a:r>
              <a:rPr lang="en-US" b="1" dirty="0">
                <a:effectLst>
                  <a:outerShdw blurRad="38100" dist="38100" dir="2700000" algn="tl">
                    <a:srgbClr val="000000">
                      <a:alpha val="43137"/>
                    </a:srgbClr>
                  </a:outerShdw>
                </a:effectLst>
              </a:rPr>
              <a:t>a wide </a:t>
            </a:r>
            <a:r>
              <a:rPr lang="en-US" b="1" dirty="0">
                <a:solidFill>
                  <a:srgbClr val="FF0000"/>
                </a:solidFill>
                <a:effectLst>
                  <a:outerShdw blurRad="38100" dist="38100" dir="2700000" algn="tl">
                    <a:srgbClr val="000000">
                      <a:alpha val="43137"/>
                    </a:srgbClr>
                  </a:outerShdw>
                </a:effectLst>
              </a:rPr>
              <a:t>variety of altitudinal </a:t>
            </a:r>
            <a:r>
              <a:rPr lang="en-US" b="1" dirty="0">
                <a:effectLst>
                  <a:outerShdw blurRad="38100" dist="38100" dir="2700000" algn="tl">
                    <a:srgbClr val="000000">
                      <a:alpha val="43137"/>
                    </a:srgbClr>
                  </a:outerShdw>
                </a:effectLst>
              </a:rPr>
              <a:t>ranges and </a:t>
            </a:r>
          </a:p>
          <a:p>
            <a:pPr lvl="1"/>
            <a:r>
              <a:rPr lang="en-US" b="1" dirty="0">
                <a:solidFill>
                  <a:srgbClr val="FF0000"/>
                </a:solidFill>
                <a:effectLst>
                  <a:outerShdw blurRad="38100" dist="38100" dir="2700000" algn="tl">
                    <a:srgbClr val="000000">
                      <a:alpha val="43137"/>
                    </a:srgbClr>
                  </a:outerShdw>
                </a:effectLst>
              </a:rPr>
              <a:t>diverse</a:t>
            </a:r>
            <a:r>
              <a:rPr lang="en-US" b="1" dirty="0">
                <a:effectLst>
                  <a:outerShdw blurRad="38100" dist="38100" dir="2700000" algn="tl">
                    <a:srgbClr val="000000">
                      <a:alpha val="43137"/>
                    </a:srgbClr>
                  </a:outerShdw>
                </a:effectLst>
              </a:rPr>
              <a:t> climatic conditions. </a:t>
            </a:r>
          </a:p>
          <a:p>
            <a:r>
              <a:rPr lang="en-US" b="1" dirty="0">
                <a:effectLst>
                  <a:outerShdw blurRad="38100" dist="38100" dir="2700000" algn="tl">
                    <a:srgbClr val="000000">
                      <a:alpha val="43137"/>
                    </a:srgbClr>
                  </a:outerShdw>
                </a:effectLst>
              </a:rPr>
              <a:t>In addition, the country is subjected to large </a:t>
            </a:r>
            <a:r>
              <a:rPr lang="en-US" b="1" dirty="0">
                <a:solidFill>
                  <a:srgbClr val="FF0000"/>
                </a:solidFill>
                <a:effectLst>
                  <a:outerShdw blurRad="38100" dist="38100" dir="2700000" algn="tl">
                    <a:srgbClr val="000000">
                      <a:alpha val="43137"/>
                    </a:srgbClr>
                  </a:outerShdw>
                </a:effectLst>
              </a:rPr>
              <a:t>temporal and spatial variations </a:t>
            </a:r>
            <a:r>
              <a:rPr lang="en-US" b="1" dirty="0">
                <a:effectLst>
                  <a:outerShdw blurRad="38100" dist="38100" dir="2700000" algn="tl">
                    <a:srgbClr val="000000">
                      <a:alpha val="43137"/>
                    </a:srgbClr>
                  </a:outerShdw>
                </a:effectLst>
              </a:rPr>
              <a:t>in elements of weather and climate because of: </a:t>
            </a:r>
          </a:p>
          <a:p>
            <a:pPr lvl="1"/>
            <a:r>
              <a:rPr lang="en-US" b="1" dirty="0">
                <a:effectLst>
                  <a:outerShdw blurRad="38100" dist="38100" dir="2700000" algn="tl">
                    <a:srgbClr val="000000">
                      <a:alpha val="43137"/>
                    </a:srgbClr>
                  </a:outerShdw>
                </a:effectLst>
              </a:rPr>
              <a:t>its closeness to the equator and </a:t>
            </a:r>
          </a:p>
          <a:p>
            <a:pPr lvl="1"/>
            <a:r>
              <a:rPr lang="en-US" b="1" dirty="0">
                <a:effectLst>
                  <a:outerShdw blurRad="38100" dist="38100" dir="2700000" algn="tl">
                    <a:srgbClr val="000000">
                      <a:alpha val="43137"/>
                    </a:srgbClr>
                  </a:outerShdw>
                </a:effectLst>
              </a:rPr>
              <a:t>the Indian Ocean </a:t>
            </a:r>
          </a:p>
          <a:p>
            <a:r>
              <a:rPr lang="en-US" b="1" dirty="0">
                <a:effectLst>
                  <a:outerShdw blurRad="38100" dist="38100" dir="2700000" algn="tl">
                    <a:srgbClr val="000000">
                      <a:alpha val="43137"/>
                    </a:srgbClr>
                  </a:outerShdw>
                </a:effectLst>
              </a:rPr>
              <a:t>The climate of Ethiopia is, therefore, mainly </a:t>
            </a:r>
            <a:r>
              <a:rPr lang="en-US" b="1" dirty="0">
                <a:solidFill>
                  <a:srgbClr val="FF0000"/>
                </a:solidFill>
                <a:effectLst>
                  <a:outerShdw blurRad="38100" dist="38100" dir="2700000" algn="tl">
                    <a:srgbClr val="000000">
                      <a:alpha val="43137"/>
                    </a:srgbClr>
                  </a:outerShdw>
                </a:effectLst>
              </a:rPr>
              <a:t>controlled</a:t>
            </a:r>
            <a:r>
              <a:rPr lang="en-US" b="1" dirty="0">
                <a:effectLst>
                  <a:outerShdw blurRad="38100" dist="38100" dir="2700000" algn="tl">
                    <a:srgbClr val="000000">
                      <a:alpha val="43137"/>
                    </a:srgbClr>
                  </a:outerShdw>
                </a:effectLst>
              </a:rPr>
              <a:t> by:</a:t>
            </a:r>
          </a:p>
          <a:p>
            <a:pPr lvl="1"/>
            <a:r>
              <a:rPr lang="en-US" b="1" dirty="0">
                <a:effectLst>
                  <a:outerShdw blurRad="38100" dist="38100" dir="2700000" algn="tl">
                    <a:srgbClr val="000000">
                      <a:alpha val="43137"/>
                    </a:srgbClr>
                  </a:outerShdw>
                </a:effectLst>
              </a:rPr>
              <a:t>the seasonal migration of the </a:t>
            </a:r>
            <a:r>
              <a:rPr lang="en-US" b="1" i="1" dirty="0" err="1">
                <a:effectLst>
                  <a:outerShdw blurRad="38100" dist="38100" dir="2700000" algn="tl">
                    <a:srgbClr val="000000">
                      <a:alpha val="43137"/>
                    </a:srgbClr>
                  </a:outerShdw>
                </a:effectLst>
              </a:rPr>
              <a:t>Intertropical</a:t>
            </a:r>
            <a:r>
              <a:rPr lang="en-US" b="1" i="1" dirty="0">
                <a:effectLst>
                  <a:outerShdw blurRad="38100" dist="38100" dir="2700000" algn="tl">
                    <a:srgbClr val="000000">
                      <a:alpha val="43137"/>
                    </a:srgbClr>
                  </a:outerShdw>
                </a:effectLst>
              </a:rPr>
              <a:t> Convergence Zone </a:t>
            </a:r>
            <a:r>
              <a:rPr lang="en-US" b="1" dirty="0">
                <a:effectLst>
                  <a:outerShdw blurRad="38100" dist="38100" dir="2700000" algn="tl">
                    <a:srgbClr val="000000">
                      <a:alpha val="43137"/>
                    </a:srgbClr>
                  </a:outerShdw>
                </a:effectLst>
              </a:rPr>
              <a:t>(ITCZ)</a:t>
            </a:r>
          </a:p>
          <a:p>
            <a:pPr lvl="1"/>
            <a:r>
              <a:rPr lang="en-US" b="1" dirty="0">
                <a:effectLst>
                  <a:outerShdw blurRad="38100" dist="38100" dir="2700000" algn="tl">
                    <a:srgbClr val="000000">
                      <a:alpha val="43137"/>
                    </a:srgbClr>
                  </a:outerShdw>
                </a:effectLst>
              </a:rPr>
              <a:t>associated atmospheric circulations </a:t>
            </a:r>
          </a:p>
          <a:p>
            <a:pPr lvl="1"/>
            <a:r>
              <a:rPr lang="en-US" b="1" dirty="0">
                <a:effectLst>
                  <a:outerShdw blurRad="38100" dist="38100" dir="2700000" algn="tl">
                    <a:srgbClr val="000000">
                      <a:alpha val="43137"/>
                    </a:srgbClr>
                  </a:outerShdw>
                </a:effectLst>
              </a:rPr>
              <a:t>complex topography.  </a:t>
            </a:r>
          </a:p>
        </p:txBody>
      </p:sp>
    </p:spTree>
    <p:extLst>
      <p:ext uri="{BB962C8B-B14F-4D97-AF65-F5344CB8AC3E}">
        <p14:creationId xmlns:p14="http://schemas.microsoft.com/office/powerpoint/2010/main" val="22088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ircle(in)">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circle(in)">
                                      <p:cBhvr>
                                        <p:cTn id="40" dur="2000"/>
                                        <p:tgtEl>
                                          <p:spTgt spid="3">
                                            <p:txEl>
                                              <p:pRg st="8" end="8"/>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ircle(in)">
                                      <p:cBhvr>
                                        <p:cTn id="4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br>
              <a:rPr lang="en-US" dirty="0"/>
            </a:br>
            <a:r>
              <a:rPr lang="en-US" b="1" dirty="0">
                <a:effectLst>
                  <a:outerShdw blurRad="38100" dist="38100" dir="2700000" algn="tl">
                    <a:srgbClr val="000000">
                      <a:alpha val="43137"/>
                    </a:srgbClr>
                  </a:outerShdw>
                </a:effectLst>
              </a:rPr>
              <a:t>Causes of Climate Change </a:t>
            </a:r>
            <a:br>
              <a:rPr lang="en-US" dirty="0"/>
            </a:br>
            <a:endParaRPr lang="en-US" dirty="0"/>
          </a:p>
        </p:txBody>
      </p:sp>
      <p:sp>
        <p:nvSpPr>
          <p:cNvPr id="3" name="Content Placeholder 2"/>
          <p:cNvSpPr>
            <a:spLocks noGrp="1"/>
          </p:cNvSpPr>
          <p:nvPr>
            <p:ph idx="1"/>
          </p:nvPr>
        </p:nvSpPr>
        <p:spPr>
          <a:xfrm>
            <a:off x="76200" y="762000"/>
            <a:ext cx="8915400" cy="6019800"/>
          </a:xfrm>
        </p:spPr>
        <p:txBody>
          <a:bodyPr>
            <a:normAutofit fontScale="92500"/>
          </a:bodyPr>
          <a:lstStyle/>
          <a:p>
            <a:r>
              <a:rPr lang="en-US" b="1" dirty="0">
                <a:effectLst>
                  <a:outerShdw blurRad="38100" dist="38100" dir="2700000" algn="tl">
                    <a:srgbClr val="000000">
                      <a:alpha val="43137"/>
                    </a:srgbClr>
                  </a:outerShdw>
                </a:effectLst>
              </a:rPr>
              <a:t>A. Natural Causes </a:t>
            </a:r>
          </a:p>
          <a:p>
            <a:r>
              <a:rPr lang="en-US" b="1" dirty="0">
                <a:effectLst>
                  <a:outerShdw blurRad="38100" dist="38100" dir="2700000" algn="tl">
                    <a:srgbClr val="000000">
                      <a:alpha val="43137"/>
                    </a:srgbClr>
                  </a:outerShdw>
                </a:effectLst>
              </a:rPr>
              <a:t>Earth orbital changes</a:t>
            </a:r>
          </a:p>
          <a:p>
            <a:pPr lvl="1"/>
            <a:r>
              <a:rPr lang="en-US" b="1" dirty="0">
                <a:effectLst>
                  <a:outerShdw blurRad="38100" dist="38100" dir="2700000" algn="tl">
                    <a:srgbClr val="000000">
                      <a:alpha val="43137"/>
                    </a:srgbClr>
                  </a:outerShdw>
                </a:effectLst>
              </a:rPr>
              <a:t>Changes in the tilt of the earth at an angle of 23.5° can lead to small but climatically important changes in the strength of the seasons. </a:t>
            </a:r>
          </a:p>
          <a:p>
            <a:pPr lvl="1"/>
            <a:r>
              <a:rPr lang="en-US" b="1" dirty="0">
                <a:effectLst>
                  <a:outerShdw blurRad="38100" dist="38100" dir="2700000" algn="tl">
                    <a:srgbClr val="000000">
                      <a:alpha val="43137"/>
                    </a:srgbClr>
                  </a:outerShdw>
                </a:effectLst>
              </a:rPr>
              <a:t>More tilt means warmer summers and colder winters. </a:t>
            </a:r>
          </a:p>
          <a:p>
            <a:r>
              <a:rPr lang="en-US" b="1" dirty="0">
                <a:effectLst>
                  <a:outerShdw blurRad="38100" dist="38100" dir="2700000" algn="tl">
                    <a:srgbClr val="000000">
                      <a:alpha val="43137"/>
                    </a:srgbClr>
                  </a:outerShdw>
                </a:effectLst>
              </a:rPr>
              <a:t>Energy Budget</a:t>
            </a:r>
          </a:p>
          <a:p>
            <a:pPr lvl="1"/>
            <a:r>
              <a:rPr lang="en-US" b="1" dirty="0">
                <a:effectLst>
                  <a:outerShdw blurRad="38100" dist="38100" dir="2700000" algn="tl">
                    <a:srgbClr val="000000">
                      <a:alpha val="43137"/>
                    </a:srgbClr>
                  </a:outerShdw>
                </a:effectLst>
              </a:rPr>
              <a:t> Although the Sun’s energy output appears constant, small changes over an extended period of time can lead to climate changes.</a:t>
            </a:r>
          </a:p>
          <a:p>
            <a:pPr lvl="1"/>
            <a:r>
              <a:rPr lang="en-US" b="1" dirty="0">
                <a:effectLst>
                  <a:outerShdw blurRad="38100" dist="38100" dir="2700000" algn="tl">
                    <a:srgbClr val="000000">
                      <a:alpha val="43137"/>
                    </a:srgbClr>
                  </a:outerShdw>
                </a:effectLst>
              </a:rPr>
              <a:t> Since the Sun was born, 4.5 billion years ago, the star has been very gradually increasing its amount of radiation so that it is now 20% to 30% more intense than it was once. </a:t>
            </a:r>
          </a:p>
        </p:txBody>
      </p:sp>
    </p:spTree>
    <p:extLst>
      <p:ext uri="{BB962C8B-B14F-4D97-AF65-F5344CB8AC3E}">
        <p14:creationId xmlns:p14="http://schemas.microsoft.com/office/powerpoint/2010/main" val="33037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normAutofit fontScale="85000" lnSpcReduction="20000"/>
          </a:bodyPr>
          <a:lstStyle/>
          <a:p>
            <a:r>
              <a:rPr lang="en-US" b="1" dirty="0">
                <a:effectLst>
                  <a:outerShdw blurRad="38100" dist="38100" dir="2700000" algn="tl">
                    <a:srgbClr val="000000">
                      <a:alpha val="43137"/>
                    </a:srgbClr>
                  </a:outerShdw>
                </a:effectLst>
              </a:rPr>
              <a:t>Volcanic Eruptions</a:t>
            </a:r>
          </a:p>
          <a:p>
            <a:pPr lvl="1"/>
            <a:r>
              <a:rPr lang="en-US" b="1" dirty="0">
                <a:effectLst>
                  <a:outerShdw blurRad="38100" dist="38100" dir="2700000" algn="tl">
                    <a:srgbClr val="000000">
                      <a:alpha val="43137"/>
                    </a:srgbClr>
                  </a:outerShdw>
                </a:effectLst>
              </a:rPr>
              <a:t> It releases large volumes of </a:t>
            </a:r>
            <a:r>
              <a:rPr lang="en-US" b="1" dirty="0" err="1">
                <a:effectLst>
                  <a:outerShdw blurRad="38100" dist="38100" dir="2700000" algn="tl">
                    <a:srgbClr val="000000">
                      <a:alpha val="43137"/>
                    </a:srgbClr>
                  </a:outerShdw>
                </a:effectLst>
              </a:rPr>
              <a:t>sulphur</a:t>
            </a:r>
            <a:r>
              <a:rPr lang="en-US" b="1" dirty="0">
                <a:effectLst>
                  <a:outerShdw blurRad="38100" dist="38100" dir="2700000" algn="tl">
                    <a:srgbClr val="000000">
                      <a:alpha val="43137"/>
                    </a:srgbClr>
                  </a:outerShdw>
                </a:effectLst>
              </a:rPr>
              <a:t> dioxide, carbon dioxide, water vapor, dust, and ash into the atmosphere. </a:t>
            </a:r>
          </a:p>
          <a:p>
            <a:pPr lvl="1"/>
            <a:r>
              <a:rPr lang="en-US" b="1" dirty="0">
                <a:effectLst>
                  <a:outerShdw blurRad="38100" dist="38100" dir="2700000" algn="tl">
                    <a:srgbClr val="000000">
                      <a:alpha val="43137"/>
                    </a:srgbClr>
                  </a:outerShdw>
                </a:effectLst>
              </a:rPr>
              <a:t>The release of large volume of gases and ash can increase planetary reflectivity causing atmospheric cooling. </a:t>
            </a:r>
          </a:p>
          <a:p>
            <a:r>
              <a:rPr lang="en-US" b="1" dirty="0">
                <a:effectLst>
                  <a:outerShdw blurRad="38100" dist="38100" dir="2700000" algn="tl">
                    <a:srgbClr val="000000">
                      <a:alpha val="43137"/>
                    </a:srgbClr>
                  </a:outerShdw>
                </a:effectLst>
              </a:rPr>
              <a:t>B. Anthropogenic Causes </a:t>
            </a:r>
          </a:p>
          <a:p>
            <a:pPr lvl="1"/>
            <a:r>
              <a:rPr lang="en-US" b="1" dirty="0">
                <a:effectLst>
                  <a:outerShdw blurRad="38100" dist="38100" dir="2700000" algn="tl">
                    <a:srgbClr val="000000">
                      <a:alpha val="43137"/>
                    </a:srgbClr>
                  </a:outerShdw>
                </a:effectLst>
              </a:rPr>
              <a:t>The warming of earth planet in the past 50 years is majorly driven by human activities. </a:t>
            </a:r>
          </a:p>
          <a:p>
            <a:pPr lvl="1"/>
            <a:r>
              <a:rPr lang="en-US" b="1" dirty="0">
                <a:effectLst>
                  <a:outerShdw blurRad="38100" dist="38100" dir="2700000" algn="tl">
                    <a:srgbClr val="000000">
                      <a:alpha val="43137"/>
                    </a:srgbClr>
                  </a:outerShdw>
                </a:effectLst>
              </a:rPr>
              <a:t>The industrial activities that our modern civilization depends upon have raised atmospheric carbon dioxide levels from 280 parts per million to 400 parts per million in the last 150 years. </a:t>
            </a:r>
          </a:p>
          <a:p>
            <a:pPr lvl="1"/>
            <a:r>
              <a:rPr lang="en-US" b="1" dirty="0">
                <a:effectLst>
                  <a:outerShdw blurRad="38100" dist="38100" dir="2700000" algn="tl">
                    <a:srgbClr val="000000">
                      <a:alpha val="43137"/>
                    </a:srgbClr>
                  </a:outerShdw>
                </a:effectLst>
              </a:rPr>
              <a:t>Human induced greenhouse gases such as carbon dioxide, methane and nitrous oxide have caused much of the observed increase in Earth's temperatures over the past 50 years. </a:t>
            </a:r>
          </a:p>
          <a:p>
            <a:pPr lvl="1"/>
            <a:r>
              <a:rPr lang="en-US" b="1" dirty="0">
                <a:effectLst>
                  <a:outerShdw blurRad="38100" dist="38100" dir="2700000" algn="tl">
                    <a:srgbClr val="000000">
                      <a:alpha val="43137"/>
                    </a:srgbClr>
                  </a:outerShdw>
                </a:effectLst>
              </a:rPr>
              <a:t>The major gases that contribute to the greenhouse effect include Water vapor, Carbon dioxide (CO2), Methane, Nitrous oxide, Chlorofluorocarbons (CFCs). </a:t>
            </a:r>
          </a:p>
          <a:p>
            <a:pPr lvl="1"/>
            <a:r>
              <a:rPr lang="en-US" b="1" dirty="0">
                <a:effectLst>
                  <a:outerShdw blurRad="38100" dist="38100" dir="2700000" algn="tl">
                    <a:srgbClr val="000000">
                      <a:alpha val="43137"/>
                    </a:srgbClr>
                  </a:outerShdw>
                </a:effectLst>
              </a:rPr>
              <a:t>Although methane is less abundant in atmosphere, it is by far more active greenhouse gas than carbon dioxide. </a:t>
            </a:r>
          </a:p>
        </p:txBody>
      </p:sp>
    </p:spTree>
    <p:extLst>
      <p:ext uri="{BB962C8B-B14F-4D97-AF65-F5344CB8AC3E}">
        <p14:creationId xmlns:p14="http://schemas.microsoft.com/office/powerpoint/2010/main" val="399009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1)">
                                      <p:cBhvr>
                                        <p:cTn id="30" dur="2000"/>
                                        <p:tgtEl>
                                          <p:spTgt spid="3">
                                            <p:txEl>
                                              <p:pRg st="7" end="7"/>
                                            </p:txEl>
                                          </p:spTgt>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heel(1)">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br>
              <a:rPr lang="en-US" dirty="0"/>
            </a:br>
            <a:r>
              <a:rPr lang="en-US" b="1" dirty="0">
                <a:effectLst>
                  <a:outerShdw blurRad="38100" dist="38100" dir="2700000" algn="tl">
                    <a:srgbClr val="000000">
                      <a:alpha val="43137"/>
                    </a:srgbClr>
                  </a:outerShdw>
                </a:effectLst>
              </a:rPr>
              <a:t>Consequences of Climate Change </a:t>
            </a:r>
            <a:br>
              <a:rPr lang="en-US" dirty="0"/>
            </a:br>
            <a:endParaRPr lang="en-US" dirty="0"/>
          </a:p>
        </p:txBody>
      </p:sp>
      <p:sp>
        <p:nvSpPr>
          <p:cNvPr id="3" name="Content Placeholder 2"/>
          <p:cNvSpPr>
            <a:spLocks noGrp="1"/>
          </p:cNvSpPr>
          <p:nvPr>
            <p:ph idx="1"/>
          </p:nvPr>
        </p:nvSpPr>
        <p:spPr>
          <a:xfrm>
            <a:off x="152400" y="762000"/>
            <a:ext cx="8839200" cy="5943600"/>
          </a:xfrm>
        </p:spPr>
        <p:txBody>
          <a:bodyPr>
            <a:normAutofit fontScale="92500" lnSpcReduction="10000"/>
          </a:bodyPr>
          <a:lstStyle/>
          <a:p>
            <a:r>
              <a:rPr lang="en-US" b="1" dirty="0">
                <a:effectLst>
                  <a:outerShdw blurRad="38100" dist="38100" dir="2700000" algn="tl">
                    <a:srgbClr val="000000">
                      <a:alpha val="43137"/>
                    </a:srgbClr>
                  </a:outerShdw>
                </a:effectLst>
              </a:rPr>
              <a:t>In many parts of the world, climate change has already </a:t>
            </a:r>
          </a:p>
          <a:p>
            <a:pPr lvl="1"/>
            <a:r>
              <a:rPr lang="en-US" b="1" dirty="0">
                <a:effectLst>
                  <a:outerShdw blurRad="38100" dist="38100" dir="2700000" algn="tl">
                    <a:srgbClr val="000000">
                      <a:alpha val="43137"/>
                    </a:srgbClr>
                  </a:outerShdw>
                </a:effectLst>
              </a:rPr>
              <a:t>loss of life, </a:t>
            </a:r>
          </a:p>
          <a:p>
            <a:pPr lvl="1"/>
            <a:r>
              <a:rPr lang="en-US" b="1" dirty="0">
                <a:effectLst>
                  <a:outerShdw blurRad="38100" dist="38100" dir="2700000" algn="tl">
                    <a:srgbClr val="000000">
                      <a:alpha val="43137"/>
                    </a:srgbClr>
                  </a:outerShdw>
                </a:effectLst>
              </a:rPr>
              <a:t>damaging property and </a:t>
            </a:r>
          </a:p>
          <a:p>
            <a:pPr lvl="1"/>
            <a:r>
              <a:rPr lang="en-US" b="1" dirty="0">
                <a:effectLst>
                  <a:outerShdw blurRad="38100" dist="38100" dir="2700000" algn="tl">
                    <a:srgbClr val="000000">
                      <a:alpha val="43137"/>
                    </a:srgbClr>
                  </a:outerShdw>
                </a:effectLst>
              </a:rPr>
              <a:t>affecting livelihoods. </a:t>
            </a:r>
          </a:p>
          <a:p>
            <a:r>
              <a:rPr lang="en-US" b="1" dirty="0">
                <a:effectLst>
                  <a:outerShdw blurRad="38100" dist="38100" dir="2700000" algn="tl">
                    <a:srgbClr val="000000">
                      <a:alpha val="43137"/>
                    </a:srgbClr>
                  </a:outerShdw>
                </a:effectLst>
              </a:rPr>
              <a:t>The impact of climate change is higher in low income countries, since they have limited capacity to cope with the changes.</a:t>
            </a:r>
          </a:p>
          <a:p>
            <a:r>
              <a:rPr lang="en-US" b="1" dirty="0">
                <a:effectLst>
                  <a:outerShdw blurRad="38100" dist="38100" dir="2700000" algn="tl">
                    <a:srgbClr val="000000">
                      <a:alpha val="43137"/>
                    </a:srgbClr>
                  </a:outerShdw>
                </a:effectLst>
              </a:rPr>
              <a:t> Some of the consequences of the climate change include: </a:t>
            </a:r>
          </a:p>
          <a:p>
            <a:pPr lvl="1"/>
            <a:r>
              <a:rPr lang="en-US" b="1" dirty="0">
                <a:effectLst>
                  <a:outerShdw blurRad="38100" dist="38100" dir="2700000" algn="tl">
                    <a:srgbClr val="000000">
                      <a:alpha val="43137"/>
                    </a:srgbClr>
                  </a:outerShdw>
                </a:effectLst>
              </a:rPr>
              <a:t>Impacts on human health,</a:t>
            </a:r>
          </a:p>
          <a:p>
            <a:pPr lvl="1"/>
            <a:r>
              <a:rPr lang="en-US" b="1" dirty="0">
                <a:effectLst>
                  <a:outerShdw blurRad="38100" dist="38100" dir="2700000" algn="tl">
                    <a:srgbClr val="000000">
                      <a:alpha val="43137"/>
                    </a:srgbClr>
                  </a:outerShdw>
                </a:effectLst>
              </a:rPr>
              <a:t>Impact on water resources,</a:t>
            </a:r>
          </a:p>
          <a:p>
            <a:pPr lvl="1"/>
            <a:r>
              <a:rPr lang="en-US" b="1" dirty="0">
                <a:effectLst>
                  <a:outerShdw blurRad="38100" dist="38100" dir="2700000" algn="tl">
                    <a:srgbClr val="000000">
                      <a:alpha val="43137"/>
                    </a:srgbClr>
                  </a:outerShdw>
                </a:effectLst>
              </a:rPr>
              <a:t>Impact on Agriculture, and impact on Ecosystem</a:t>
            </a:r>
          </a:p>
        </p:txBody>
      </p:sp>
    </p:spTree>
    <p:extLst>
      <p:ext uri="{BB962C8B-B14F-4D97-AF65-F5344CB8AC3E}">
        <p14:creationId xmlns:p14="http://schemas.microsoft.com/office/powerpoint/2010/main" val="42883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circle(in)">
                                      <p:cBhvr>
                                        <p:cTn id="4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533400"/>
          </a:xfrm>
        </p:spPr>
        <p:txBody>
          <a:bodyPr>
            <a:normAutofit fontScale="90000"/>
          </a:bodyPr>
          <a:lstStyle/>
          <a:p>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Climate Change Response Mechanisms </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762000"/>
            <a:ext cx="8915400" cy="6096000"/>
          </a:xfrm>
        </p:spPr>
        <p:txBody>
          <a:bodyPr>
            <a:normAutofit fontScale="77500" lnSpcReduction="20000"/>
          </a:bodyPr>
          <a:lstStyle/>
          <a:p>
            <a:r>
              <a:rPr lang="en-US" b="1" dirty="0">
                <a:effectLst>
                  <a:outerShdw blurRad="38100" dist="38100" dir="2700000" algn="tl">
                    <a:srgbClr val="000000">
                      <a:alpha val="43137"/>
                    </a:srgbClr>
                  </a:outerShdw>
                </a:effectLst>
              </a:rPr>
              <a:t>There are three major response mechanisms to climate change namely </a:t>
            </a:r>
          </a:p>
          <a:p>
            <a:pPr lvl="1"/>
            <a:r>
              <a:rPr lang="en-US" b="1" dirty="0">
                <a:effectLst>
                  <a:outerShdw blurRad="38100" dist="38100" dir="2700000" algn="tl">
                    <a:srgbClr val="000000">
                      <a:alpha val="43137"/>
                    </a:srgbClr>
                  </a:outerShdw>
                </a:effectLst>
              </a:rPr>
              <a:t>mitigation, </a:t>
            </a:r>
          </a:p>
          <a:p>
            <a:pPr lvl="1"/>
            <a:r>
              <a:rPr lang="en-US" b="1" dirty="0">
                <a:effectLst>
                  <a:outerShdw blurRad="38100" dist="38100" dir="2700000" algn="tl">
                    <a:srgbClr val="000000">
                      <a:alpha val="43137"/>
                    </a:srgbClr>
                  </a:outerShdw>
                </a:effectLst>
              </a:rPr>
              <a:t>adaptation and </a:t>
            </a:r>
          </a:p>
          <a:p>
            <a:pPr lvl="1"/>
            <a:r>
              <a:rPr lang="en-US" b="1" dirty="0">
                <a:effectLst>
                  <a:outerShdw blurRad="38100" dist="38100" dir="2700000" algn="tl">
                    <a:srgbClr val="000000">
                      <a:alpha val="43137"/>
                    </a:srgbClr>
                  </a:outerShdw>
                </a:effectLst>
              </a:rPr>
              <a:t>resilience. </a:t>
            </a:r>
          </a:p>
          <a:p>
            <a:r>
              <a:rPr lang="en-US" b="1" dirty="0">
                <a:effectLst>
                  <a:outerShdw blurRad="38100" dist="38100" dir="2700000" algn="tl">
                    <a:srgbClr val="000000">
                      <a:alpha val="43137"/>
                    </a:srgbClr>
                  </a:outerShdw>
                </a:effectLst>
              </a:rPr>
              <a:t>Climate Change Mitigation Strategies </a:t>
            </a:r>
          </a:p>
          <a:p>
            <a:pPr lvl="1"/>
            <a:r>
              <a:rPr lang="en-US" b="1" dirty="0">
                <a:effectLst>
                  <a:outerShdw blurRad="38100" dist="38100" dir="2700000" algn="tl">
                    <a:srgbClr val="000000">
                      <a:alpha val="43137"/>
                    </a:srgbClr>
                  </a:outerShdw>
                </a:effectLst>
              </a:rPr>
              <a:t>Mitigation measures are those actions that are taken to reduce and control greenhouse gas emissions changing the climate. </a:t>
            </a:r>
          </a:p>
          <a:p>
            <a:pPr lvl="1"/>
            <a:r>
              <a:rPr lang="en-US" b="1" dirty="0">
                <a:effectLst>
                  <a:outerShdw blurRad="38100" dist="38100" dir="2700000" algn="tl">
                    <a:srgbClr val="000000">
                      <a:alpha val="43137"/>
                    </a:srgbClr>
                  </a:outerShdw>
                </a:effectLst>
              </a:rPr>
              <a:t>Moreover, it implies reducing the flow of heat trapping greenhouse gases into the atmosphere, either by reducing sources of these gases or enhancing the “sinks” that accumulate and store these gases (such as the oceans, forests and soil). </a:t>
            </a:r>
          </a:p>
          <a:p>
            <a:pPr lvl="1"/>
            <a:r>
              <a:rPr lang="en-US" b="1" dirty="0">
                <a:effectLst>
                  <a:outerShdw blurRad="38100" dist="38100" dir="2700000" algn="tl">
                    <a:srgbClr val="000000">
                      <a:alpha val="43137"/>
                    </a:srgbClr>
                  </a:outerShdw>
                </a:effectLst>
              </a:rPr>
              <a:t>There are some climate change mitigation measures that can be taken to avoid the increase of pollutant emissions. Practice Energy efficiency,</a:t>
            </a:r>
          </a:p>
          <a:p>
            <a:pPr lvl="1"/>
            <a:r>
              <a:rPr lang="en-US" b="1" dirty="0">
                <a:effectLst>
                  <a:outerShdw blurRad="38100" dist="38100" dir="2700000" algn="tl">
                    <a:srgbClr val="000000">
                      <a:alpha val="43137"/>
                    </a:srgbClr>
                  </a:outerShdw>
                </a:effectLst>
              </a:rPr>
              <a:t>Increase the use of renewable energy such as solar </a:t>
            </a:r>
          </a:p>
          <a:p>
            <a:pPr lvl="1"/>
            <a:r>
              <a:rPr lang="en-US" b="1" dirty="0">
                <a:effectLst>
                  <a:outerShdw blurRad="38100" dist="38100" dir="2700000" algn="tl">
                    <a:srgbClr val="000000">
                      <a:alpha val="43137"/>
                    </a:srgbClr>
                  </a:outerShdw>
                </a:effectLst>
              </a:rPr>
              <a:t>Efficient means of transport implementation: electric public transport, bicycle, shared cars etc. </a:t>
            </a:r>
          </a:p>
        </p:txBody>
      </p:sp>
    </p:spTree>
    <p:extLst>
      <p:ext uri="{BB962C8B-B14F-4D97-AF65-F5344CB8AC3E}">
        <p14:creationId xmlns:p14="http://schemas.microsoft.com/office/powerpoint/2010/main" val="194662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heel(1)">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heel(1)">
                                      <p:cBhvr>
                                        <p:cTn id="29" dur="2000"/>
                                        <p:tgtEl>
                                          <p:spTgt spid="3">
                                            <p:txEl>
                                              <p:pRg st="5" end="5"/>
                                            </p:txEl>
                                          </p:spTgt>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2000"/>
                                        <p:tgtEl>
                                          <p:spTgt spid="3">
                                            <p:txEl>
                                              <p:pRg st="6" end="6"/>
                                            </p:txEl>
                                          </p:spTgt>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heel(1)">
                                      <p:cBhvr>
                                        <p:cTn id="35" dur="2000"/>
                                        <p:tgtEl>
                                          <p:spTgt spid="3">
                                            <p:txEl>
                                              <p:pRg st="7" end="7"/>
                                            </p:txEl>
                                          </p:spTgt>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heel(1)">
                                      <p:cBhvr>
                                        <p:cTn id="38" dur="2000"/>
                                        <p:tgtEl>
                                          <p:spTgt spid="3">
                                            <p:txEl>
                                              <p:pRg st="8" end="8"/>
                                            </p:txEl>
                                          </p:spTgt>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heel(1)">
                                      <p:cBhvr>
                                        <p:cTn id="41"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7500" lnSpcReduction="20000"/>
          </a:bodyPr>
          <a:lstStyle/>
          <a:p>
            <a:r>
              <a:rPr lang="en-US" b="1" dirty="0">
                <a:effectLst>
                  <a:outerShdw blurRad="38100" dist="38100" dir="2700000" algn="tl">
                    <a:srgbClr val="000000">
                      <a:alpha val="43137"/>
                    </a:srgbClr>
                  </a:outerShdw>
                </a:effectLst>
              </a:rPr>
              <a:t>Climate change adaptation strategies</a:t>
            </a:r>
          </a:p>
          <a:p>
            <a:pPr lvl="1"/>
            <a:r>
              <a:rPr lang="en-US" b="1" dirty="0">
                <a:effectLst>
                  <a:outerShdw blurRad="38100" dist="38100" dir="2700000" algn="tl">
                    <a:srgbClr val="000000">
                      <a:alpha val="43137"/>
                    </a:srgbClr>
                  </a:outerShdw>
                </a:effectLst>
              </a:rPr>
              <a:t>Adaptation is simply defined as adapting to life in a changing climate.</a:t>
            </a:r>
          </a:p>
          <a:p>
            <a:pPr lvl="1"/>
            <a:r>
              <a:rPr lang="en-US" b="1" dirty="0">
                <a:effectLst>
                  <a:outerShdw blurRad="38100" dist="38100" dir="2700000" algn="tl">
                    <a:srgbClr val="000000">
                      <a:alpha val="43137"/>
                    </a:srgbClr>
                  </a:outerShdw>
                </a:effectLst>
              </a:rPr>
              <a:t> It involves adjusting to actual or expected future climate. </a:t>
            </a:r>
          </a:p>
          <a:p>
            <a:pPr lvl="1"/>
            <a:r>
              <a:rPr lang="en-US" b="1" dirty="0">
                <a:effectLst>
                  <a:outerShdw blurRad="38100" dist="38100" dir="2700000" algn="tl">
                    <a:srgbClr val="000000">
                      <a:alpha val="43137"/>
                    </a:srgbClr>
                  </a:outerShdw>
                </a:effectLst>
              </a:rPr>
              <a:t>The goal is to reduce our vulnerability to the harmful effects of climate change such as extreme weather events or food insecurity.</a:t>
            </a:r>
          </a:p>
          <a:p>
            <a:pPr lvl="1"/>
            <a:r>
              <a:rPr lang="en-US" b="1" dirty="0">
                <a:effectLst>
                  <a:outerShdw blurRad="38100" dist="38100" dir="2700000" algn="tl">
                    <a:srgbClr val="000000">
                      <a:alpha val="43137"/>
                    </a:srgbClr>
                  </a:outerShdw>
                </a:effectLst>
              </a:rPr>
              <a:t> It also encompasses making the most of any potential beneficial opportunities associated with climate change </a:t>
            </a:r>
          </a:p>
          <a:p>
            <a:r>
              <a:rPr lang="en-US" b="1" dirty="0">
                <a:effectLst>
                  <a:outerShdw blurRad="38100" dist="38100" dir="2700000" algn="tl">
                    <a:srgbClr val="000000">
                      <a:alpha val="43137"/>
                    </a:srgbClr>
                  </a:outerShdw>
                </a:effectLst>
              </a:rPr>
              <a:t>Some of the major climate change adaptation strategies are: </a:t>
            </a:r>
          </a:p>
          <a:p>
            <a:pPr lvl="1"/>
            <a:r>
              <a:rPr lang="en-US" b="1" dirty="0">
                <a:effectLst>
                  <a:outerShdw blurRad="38100" dist="38100" dir="2700000" algn="tl">
                    <a:srgbClr val="000000">
                      <a:alpha val="43137"/>
                    </a:srgbClr>
                  </a:outerShdw>
                </a:effectLst>
              </a:rPr>
              <a:t>Building flood defenses, </a:t>
            </a:r>
          </a:p>
          <a:p>
            <a:pPr lvl="1"/>
            <a:r>
              <a:rPr lang="en-US" b="1" dirty="0">
                <a:effectLst>
                  <a:outerShdw blurRad="38100" dist="38100" dir="2700000" algn="tl">
                    <a:srgbClr val="000000">
                      <a:alpha val="43137"/>
                    </a:srgbClr>
                  </a:outerShdw>
                </a:effectLst>
              </a:rPr>
              <a:t>Plan for heat waves and higher temperatures, </a:t>
            </a:r>
          </a:p>
          <a:p>
            <a:pPr lvl="1"/>
            <a:r>
              <a:rPr lang="en-US" b="1" dirty="0">
                <a:effectLst>
                  <a:outerShdw blurRad="38100" dist="38100" dir="2700000" algn="tl">
                    <a:srgbClr val="000000">
                      <a:alpha val="43137"/>
                    </a:srgbClr>
                  </a:outerShdw>
                </a:effectLst>
              </a:rPr>
              <a:t>Installing water-permeable pavements to better deal with floods and storm water, </a:t>
            </a:r>
          </a:p>
          <a:p>
            <a:pPr lvl="1"/>
            <a:r>
              <a:rPr lang="en-US" b="1" dirty="0">
                <a:effectLst>
                  <a:outerShdw blurRad="38100" dist="38100" dir="2700000" algn="tl">
                    <a:srgbClr val="000000">
                      <a:alpha val="43137"/>
                    </a:srgbClr>
                  </a:outerShdw>
                </a:effectLst>
              </a:rPr>
              <a:t>Improve water storage, </a:t>
            </a:r>
          </a:p>
          <a:p>
            <a:pPr lvl="1"/>
            <a:r>
              <a:rPr lang="en-US" b="1" dirty="0">
                <a:effectLst>
                  <a:outerShdw blurRad="38100" dist="38100" dir="2700000" algn="tl">
                    <a:srgbClr val="000000">
                      <a:alpha val="43137"/>
                    </a:srgbClr>
                  </a:outerShdw>
                </a:effectLst>
              </a:rPr>
              <a:t>Landscape restoration and reforestation, </a:t>
            </a:r>
          </a:p>
          <a:p>
            <a:pPr lvl="1"/>
            <a:r>
              <a:rPr lang="en-US" b="1" dirty="0">
                <a:effectLst>
                  <a:outerShdw blurRad="38100" dist="38100" dir="2700000" algn="tl">
                    <a:srgbClr val="000000">
                      <a:alpha val="43137"/>
                    </a:srgbClr>
                  </a:outerShdw>
                </a:effectLst>
              </a:rPr>
              <a:t>Flexible and diverse cultivation to be prepared for natural catastrophes, </a:t>
            </a:r>
          </a:p>
          <a:p>
            <a:pPr lvl="1"/>
            <a:r>
              <a:rPr lang="en-US" b="1" dirty="0">
                <a:effectLst>
                  <a:outerShdw blurRad="38100" dist="38100" dir="2700000" algn="tl">
                    <a:srgbClr val="000000">
                      <a:alpha val="43137"/>
                    </a:srgbClr>
                  </a:outerShdw>
                </a:effectLst>
              </a:rPr>
              <a:t>Preventive and precautionary measures such as evacuation plans, health issues, etc. </a:t>
            </a:r>
          </a:p>
          <a:p>
            <a:endParaRPr lang="en-US" dirty="0"/>
          </a:p>
          <a:p>
            <a:endParaRPr lang="en-US" dirty="0"/>
          </a:p>
        </p:txBody>
      </p:sp>
    </p:spTree>
    <p:extLst>
      <p:ext uri="{BB962C8B-B14F-4D97-AF65-F5344CB8AC3E}">
        <p14:creationId xmlns:p14="http://schemas.microsoft.com/office/powerpoint/2010/main" val="94499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in)">
                                      <p:cBhvr>
                                        <p:cTn id="33" dur="2000"/>
                                        <p:tgtEl>
                                          <p:spTgt spid="3">
                                            <p:txEl>
                                              <p:pRg st="8" end="8"/>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ircle(in)">
                                      <p:cBhvr>
                                        <p:cTn id="36" dur="2000"/>
                                        <p:tgtEl>
                                          <p:spTgt spid="3">
                                            <p:txEl>
                                              <p:pRg st="9" end="9"/>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circle(in)">
                                      <p:cBhvr>
                                        <p:cTn id="39" dur="2000"/>
                                        <p:tgtEl>
                                          <p:spTgt spid="3">
                                            <p:txEl>
                                              <p:pRg st="10" end="10"/>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circle(in)">
                                      <p:cBhvr>
                                        <p:cTn id="42" dur="2000"/>
                                        <p:tgtEl>
                                          <p:spTgt spid="3">
                                            <p:txEl>
                                              <p:pRg st="11" end="11"/>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circle(in)">
                                      <p:cBhvr>
                                        <p:cTn id="45"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916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0"/>
            <a:ext cx="90709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7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heel(1)">
                                      <p:cBhvr>
                                        <p:cTn id="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858000"/>
          </a:xfrm>
        </p:spPr>
        <p:txBody>
          <a:bodyPr>
            <a:normAutofit fontScale="77500" lnSpcReduction="20000"/>
          </a:bodyPr>
          <a:lstStyle/>
          <a:p>
            <a:r>
              <a:rPr lang="en-US" b="1" dirty="0">
                <a:solidFill>
                  <a:srgbClr val="FF0000"/>
                </a:solidFill>
              </a:rPr>
              <a:t>Weather</a:t>
            </a:r>
            <a:r>
              <a:rPr lang="en-US" b="1" dirty="0"/>
              <a:t> is the instantaneous or </a:t>
            </a:r>
            <a:r>
              <a:rPr lang="en-US" b="1" dirty="0">
                <a:solidFill>
                  <a:srgbClr val="FF0000"/>
                </a:solidFill>
              </a:rPr>
              <a:t>current state of the atmosphere</a:t>
            </a:r>
            <a:r>
              <a:rPr lang="en-US" b="1" dirty="0"/>
              <a:t> composing temperature, atmospheric pressure, humidity, wind speed and direction, cloudiness and precipitation. </a:t>
            </a:r>
          </a:p>
          <a:p>
            <a:r>
              <a:rPr lang="en-US" b="1" dirty="0">
                <a:solidFill>
                  <a:srgbClr val="FF0000"/>
                </a:solidFill>
              </a:rPr>
              <a:t>Climate</a:t>
            </a:r>
            <a:r>
              <a:rPr lang="en-US" b="1" dirty="0"/>
              <a:t> refers the state of the </a:t>
            </a:r>
            <a:r>
              <a:rPr lang="en-US" b="1" dirty="0">
                <a:solidFill>
                  <a:srgbClr val="FF0000"/>
                </a:solidFill>
              </a:rPr>
              <a:t>atmosphere over long periods</a:t>
            </a:r>
            <a:r>
              <a:rPr lang="en-US" b="1" dirty="0"/>
              <a:t>, decades and more. </a:t>
            </a:r>
          </a:p>
          <a:p>
            <a:r>
              <a:rPr lang="en-US" b="1" dirty="0"/>
              <a:t>Climate change is the </a:t>
            </a:r>
            <a:r>
              <a:rPr lang="en-US" b="1" dirty="0">
                <a:solidFill>
                  <a:srgbClr val="FF0000"/>
                </a:solidFill>
              </a:rPr>
              <a:t>change with respect to its characteristics </a:t>
            </a:r>
            <a:r>
              <a:rPr lang="en-US" b="1" dirty="0"/>
              <a:t>which could be manifested by changes in </a:t>
            </a:r>
            <a:r>
              <a:rPr lang="en-US" b="1" dirty="0">
                <a:solidFill>
                  <a:srgbClr val="FF0000"/>
                </a:solidFill>
              </a:rPr>
              <a:t>the average and/or inconsistencies</a:t>
            </a:r>
            <a:r>
              <a:rPr lang="en-US" b="1" dirty="0"/>
              <a:t> of its major properties that can continue over the long period of time (IPCC, 2007b). </a:t>
            </a:r>
          </a:p>
          <a:p>
            <a:r>
              <a:rPr lang="en-US" b="1" dirty="0"/>
              <a:t>The standard period for climate change is 30 years (WMO, 2009).</a:t>
            </a:r>
          </a:p>
          <a:p>
            <a:r>
              <a:rPr lang="en-US" b="1" dirty="0"/>
              <a:t>It is one of the major global threats to </a:t>
            </a:r>
            <a:r>
              <a:rPr lang="en-US" b="1" dirty="0">
                <a:solidFill>
                  <a:srgbClr val="FF0000"/>
                </a:solidFill>
              </a:rPr>
              <a:t>sustainable development </a:t>
            </a:r>
            <a:r>
              <a:rPr lang="en-US" b="1" dirty="0"/>
              <a:t>because of its impacts on </a:t>
            </a:r>
            <a:r>
              <a:rPr lang="en-US" b="1" dirty="0">
                <a:solidFill>
                  <a:srgbClr val="FF0000"/>
                </a:solidFill>
              </a:rPr>
              <a:t>health</a:t>
            </a:r>
            <a:r>
              <a:rPr lang="en-US" b="1" dirty="0"/>
              <a:t>, </a:t>
            </a:r>
            <a:r>
              <a:rPr lang="en-US" b="1" dirty="0">
                <a:solidFill>
                  <a:srgbClr val="FF0000"/>
                </a:solidFill>
              </a:rPr>
              <a:t>infrastructure</a:t>
            </a:r>
            <a:r>
              <a:rPr lang="en-US" b="1" dirty="0"/>
              <a:t>, </a:t>
            </a:r>
            <a:r>
              <a:rPr lang="en-US" b="1" dirty="0">
                <a:solidFill>
                  <a:srgbClr val="FF0000"/>
                </a:solidFill>
              </a:rPr>
              <a:t>settlements</a:t>
            </a:r>
            <a:r>
              <a:rPr lang="en-US" b="1" dirty="0"/>
              <a:t>, </a:t>
            </a:r>
            <a:r>
              <a:rPr lang="en-US" b="1" dirty="0">
                <a:solidFill>
                  <a:srgbClr val="FF0000"/>
                </a:solidFill>
              </a:rPr>
              <a:t>agriculture</a:t>
            </a:r>
            <a:r>
              <a:rPr lang="en-US" b="1" dirty="0"/>
              <a:t> and </a:t>
            </a:r>
            <a:r>
              <a:rPr lang="en-US" b="1" dirty="0">
                <a:solidFill>
                  <a:srgbClr val="FF0000"/>
                </a:solidFill>
              </a:rPr>
              <a:t>food</a:t>
            </a:r>
            <a:r>
              <a:rPr lang="en-US" b="1" dirty="0"/>
              <a:t> security, and forest </a:t>
            </a:r>
            <a:r>
              <a:rPr lang="en-US" b="1" dirty="0">
                <a:solidFill>
                  <a:srgbClr val="FF0000"/>
                </a:solidFill>
              </a:rPr>
              <a:t>ecosystems</a:t>
            </a:r>
            <a:r>
              <a:rPr lang="en-US" b="1" dirty="0"/>
              <a:t>. </a:t>
            </a:r>
          </a:p>
          <a:p>
            <a:r>
              <a:rPr lang="en-US" b="1" dirty="0"/>
              <a:t>It is mainly manifested in the form of </a:t>
            </a:r>
            <a:r>
              <a:rPr lang="en-US" b="1" dirty="0">
                <a:solidFill>
                  <a:srgbClr val="FF0000"/>
                </a:solidFill>
              </a:rPr>
              <a:t>increasing frequency of extreme events </a:t>
            </a:r>
            <a:r>
              <a:rPr lang="en-US" b="1" dirty="0"/>
              <a:t>such as increased temperatures, drought conditions, floods, land degradation, desertification and biodiversity loss. It is affecting </a:t>
            </a:r>
            <a:r>
              <a:rPr lang="en-US" b="1" dirty="0">
                <a:solidFill>
                  <a:srgbClr val="FF0000"/>
                </a:solidFill>
              </a:rPr>
              <a:t>all nations and regions of the world differently</a:t>
            </a:r>
            <a:r>
              <a:rPr lang="en-US" b="1" dirty="0"/>
              <a:t> depending on their contexts</a:t>
            </a:r>
            <a:r>
              <a:rPr lang="en-US" b="1"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18685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685800"/>
          </a:xfrm>
        </p:spPr>
        <p:txBody>
          <a:bodyPr>
            <a:normAutofit fontScale="90000"/>
          </a:bodyPr>
          <a:lstStyle/>
          <a:p>
            <a:br>
              <a:rPr lang="en-US" dirty="0"/>
            </a:br>
            <a:r>
              <a:rPr lang="en-US" sz="4000" b="1" dirty="0"/>
              <a:t>Elements and Controls of Weather &amp; Climate </a:t>
            </a:r>
            <a:br>
              <a:rPr lang="en-US" dirty="0"/>
            </a:br>
            <a:endParaRPr lang="en-US" dirty="0"/>
          </a:p>
        </p:txBody>
      </p:sp>
      <p:sp>
        <p:nvSpPr>
          <p:cNvPr id="3" name="Content Placeholder 2"/>
          <p:cNvSpPr>
            <a:spLocks noGrp="1"/>
          </p:cNvSpPr>
          <p:nvPr>
            <p:ph idx="1"/>
          </p:nvPr>
        </p:nvSpPr>
        <p:spPr>
          <a:xfrm>
            <a:off x="152400" y="914400"/>
            <a:ext cx="8915400" cy="5867400"/>
          </a:xfrm>
        </p:spPr>
        <p:txBody>
          <a:bodyPr>
            <a:normAutofit fontScale="92500" lnSpcReduction="20000"/>
          </a:bodyPr>
          <a:lstStyle/>
          <a:p>
            <a:r>
              <a:rPr lang="en-US" b="1" dirty="0">
                <a:latin typeface="Times New Roman" pitchFamily="18" charset="0"/>
                <a:cs typeface="Times New Roman" pitchFamily="18" charset="0"/>
              </a:rPr>
              <a:t>All weather conditions may be traced to the effect of the </a:t>
            </a:r>
            <a:r>
              <a:rPr lang="en-US" b="1" dirty="0">
                <a:solidFill>
                  <a:srgbClr val="FF0000"/>
                </a:solidFill>
                <a:latin typeface="Times New Roman" pitchFamily="18" charset="0"/>
                <a:cs typeface="Times New Roman" pitchFamily="18" charset="0"/>
              </a:rPr>
              <a:t>Sun</a:t>
            </a:r>
            <a:r>
              <a:rPr lang="en-US" b="1" dirty="0">
                <a:latin typeface="Times New Roman" pitchFamily="18" charset="0"/>
                <a:cs typeface="Times New Roman" pitchFamily="18" charset="0"/>
              </a:rPr>
              <a:t> on the Earth. </a:t>
            </a:r>
          </a:p>
          <a:p>
            <a:r>
              <a:rPr lang="en-US" b="1" dirty="0">
                <a:latin typeface="Times New Roman" pitchFamily="18" charset="0"/>
                <a:cs typeface="Times New Roman" pitchFamily="18" charset="0"/>
              </a:rPr>
              <a:t>Most changes in weather involve </a:t>
            </a:r>
            <a:r>
              <a:rPr lang="en-US" b="1" dirty="0">
                <a:solidFill>
                  <a:srgbClr val="FF0000"/>
                </a:solidFill>
                <a:latin typeface="Times New Roman" pitchFamily="18" charset="0"/>
                <a:cs typeface="Times New Roman" pitchFamily="18" charset="0"/>
              </a:rPr>
              <a:t>large scale horizontal motion of air </a:t>
            </a:r>
            <a:r>
              <a:rPr lang="en-US" b="1" dirty="0">
                <a:latin typeface="Times New Roman" pitchFamily="18" charset="0"/>
                <a:cs typeface="Times New Roman" pitchFamily="18" charset="0"/>
              </a:rPr>
              <a:t>which is called </a:t>
            </a:r>
            <a:r>
              <a:rPr lang="en-US" b="1" dirty="0">
                <a:solidFill>
                  <a:srgbClr val="FF0000"/>
                </a:solidFill>
                <a:latin typeface="Times New Roman" pitchFamily="18" charset="0"/>
                <a:cs typeface="Times New Roman" pitchFamily="18" charset="0"/>
              </a:rPr>
              <a:t>wind</a:t>
            </a:r>
            <a:r>
              <a:rPr lang="en-US" b="1" i="1" dirty="0">
                <a:solidFill>
                  <a:srgbClr val="FF0000"/>
                </a:solidFill>
                <a:latin typeface="Times New Roman" pitchFamily="18" charset="0"/>
                <a:cs typeface="Times New Roman" pitchFamily="18" charset="0"/>
              </a:rPr>
              <a:t>.</a:t>
            </a:r>
            <a:r>
              <a:rPr lang="en-US" b="1" i="1" dirty="0">
                <a:latin typeface="Times New Roman" pitchFamily="18" charset="0"/>
                <a:cs typeface="Times New Roman" pitchFamily="18" charset="0"/>
              </a:rPr>
              <a:t> </a:t>
            </a:r>
          </a:p>
          <a:p>
            <a:r>
              <a:rPr lang="en-US" b="1" dirty="0">
                <a:latin typeface="Times New Roman" pitchFamily="18" charset="0"/>
                <a:cs typeface="Times New Roman" pitchFamily="18" charset="0"/>
              </a:rPr>
              <a:t>The major elements of weather and climate are:</a:t>
            </a:r>
          </a:p>
          <a:p>
            <a:pPr lvl="1"/>
            <a:r>
              <a:rPr lang="en-US" b="1" dirty="0">
                <a:latin typeface="Times New Roman" pitchFamily="18" charset="0"/>
                <a:cs typeface="Times New Roman" pitchFamily="18" charset="0"/>
              </a:rPr>
              <a:t>Temperature</a:t>
            </a:r>
          </a:p>
          <a:p>
            <a:pPr lvl="1"/>
            <a:r>
              <a:rPr lang="en-US" b="1" dirty="0">
                <a:latin typeface="Times New Roman" pitchFamily="18" charset="0"/>
                <a:cs typeface="Times New Roman" pitchFamily="18" charset="0"/>
              </a:rPr>
              <a:t>Precipitation and humidity</a:t>
            </a:r>
          </a:p>
          <a:p>
            <a:pPr lvl="1"/>
            <a:r>
              <a:rPr lang="en-US" b="1" dirty="0">
                <a:latin typeface="Times New Roman" pitchFamily="18" charset="0"/>
                <a:cs typeface="Times New Roman" pitchFamily="18" charset="0"/>
              </a:rPr>
              <a:t>Winds and air pressure</a:t>
            </a:r>
          </a:p>
          <a:p>
            <a:r>
              <a:rPr lang="en-US" b="1" dirty="0">
                <a:latin typeface="Times New Roman" pitchFamily="18" charset="0"/>
                <a:cs typeface="Times New Roman" pitchFamily="18" charset="0"/>
              </a:rPr>
              <a:t>The major controls of weather and climate are:</a:t>
            </a:r>
          </a:p>
          <a:p>
            <a:pPr lvl="1"/>
            <a:r>
              <a:rPr lang="en-US" b="1" dirty="0">
                <a:solidFill>
                  <a:srgbClr val="000000"/>
                </a:solidFill>
                <a:latin typeface="Times New Roman"/>
                <a:ea typeface="Times New Roman"/>
              </a:rPr>
              <a:t>Latitude/angle of the Sun </a:t>
            </a:r>
            <a:endParaRPr lang="en-US" sz="2000" b="1" dirty="0">
              <a:latin typeface="Arial"/>
            </a:endParaRPr>
          </a:p>
          <a:p>
            <a:pPr lvl="1"/>
            <a:r>
              <a:rPr lang="en-US" b="1" dirty="0">
                <a:solidFill>
                  <a:srgbClr val="000000"/>
                </a:solidFill>
                <a:latin typeface="Times New Roman"/>
                <a:ea typeface="Times New Roman"/>
              </a:rPr>
              <a:t>Land and water distribution </a:t>
            </a:r>
            <a:endParaRPr lang="en-US" sz="1600" b="1" dirty="0">
              <a:latin typeface="Arial"/>
            </a:endParaRPr>
          </a:p>
          <a:p>
            <a:pPr lvl="1"/>
            <a:r>
              <a:rPr lang="en-US" b="1" dirty="0">
                <a:solidFill>
                  <a:srgbClr val="000000"/>
                </a:solidFill>
                <a:latin typeface="Times New Roman"/>
                <a:ea typeface="Times New Roman"/>
              </a:rPr>
              <a:t>Winds and air pressure </a:t>
            </a:r>
            <a:endParaRPr lang="en-US" sz="2000" b="1" dirty="0">
              <a:latin typeface="Arial"/>
            </a:endParaRPr>
          </a:p>
          <a:p>
            <a:pPr lvl="1"/>
            <a:r>
              <a:rPr lang="en-US" b="1" dirty="0">
                <a:solidFill>
                  <a:srgbClr val="000000"/>
                </a:solidFill>
                <a:latin typeface="Times New Roman"/>
                <a:ea typeface="Times New Roman"/>
              </a:rPr>
              <a:t>Altitude and mountain barriers </a:t>
            </a:r>
            <a:endParaRPr lang="en-US" sz="2000" b="1" dirty="0">
              <a:latin typeface="Arial"/>
            </a:endParaRPr>
          </a:p>
          <a:p>
            <a:pPr lvl="1"/>
            <a:r>
              <a:rPr lang="en-US" b="1" dirty="0">
                <a:solidFill>
                  <a:srgbClr val="000000"/>
                </a:solidFill>
                <a:latin typeface="Times New Roman"/>
                <a:ea typeface="Times New Roman"/>
              </a:rPr>
              <a:t>Ocean currents </a:t>
            </a:r>
            <a:endParaRPr lang="en-US" sz="2000" b="1" i="0" u="none" strike="noStrike" dirty="0">
              <a:latin typeface="Arial"/>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5513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ircle(in)">
                                      <p:cBhvr>
                                        <p:cTn id="36" dur="2000"/>
                                        <p:tgtEl>
                                          <p:spTgt spid="3">
                                            <p:txEl>
                                              <p:pRg st="6" end="6"/>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ircle(in)">
                                      <p:cBhvr>
                                        <p:cTn id="39" dur="2000"/>
                                        <p:tgtEl>
                                          <p:spTgt spid="3">
                                            <p:txEl>
                                              <p:pRg st="7" end="7"/>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circle(in)">
                                      <p:cBhvr>
                                        <p:cTn id="45" dur="2000"/>
                                        <p:tgtEl>
                                          <p:spTgt spid="3">
                                            <p:txEl>
                                              <p:pRg st="9" end="9"/>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circle(in)">
                                      <p:cBhvr>
                                        <p:cTn id="48" dur="2000"/>
                                        <p:tgtEl>
                                          <p:spTgt spid="3">
                                            <p:txEl>
                                              <p:pRg st="10" end="10"/>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circle(in)">
                                      <p:cBhvr>
                                        <p:cTn id="51"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a:t>Controls of Weather and Climate </a:t>
            </a:r>
          </a:p>
        </p:txBody>
      </p:sp>
      <p:sp>
        <p:nvSpPr>
          <p:cNvPr id="3" name="Content Placeholder 2"/>
          <p:cNvSpPr>
            <a:spLocks noGrp="1"/>
          </p:cNvSpPr>
          <p:nvPr>
            <p:ph idx="1"/>
          </p:nvPr>
        </p:nvSpPr>
        <p:spPr>
          <a:xfrm>
            <a:off x="76200" y="914400"/>
            <a:ext cx="8991600" cy="5867400"/>
          </a:xfrm>
        </p:spPr>
        <p:txBody>
          <a:bodyPr>
            <a:normAutofit fontScale="85000" lnSpcReduction="10000"/>
          </a:bodyPr>
          <a:lstStyle/>
          <a:p>
            <a:pPr algn="just"/>
            <a:r>
              <a:rPr lang="en-US" b="1" dirty="0"/>
              <a:t>The climate of any particular location on earth is determined by a combination of </a:t>
            </a:r>
            <a:r>
              <a:rPr lang="en-US" b="1" dirty="0">
                <a:solidFill>
                  <a:srgbClr val="FF0000"/>
                </a:solidFill>
              </a:rPr>
              <a:t>many interacting factors</a:t>
            </a:r>
            <a:r>
              <a:rPr lang="en-US" b="1" dirty="0"/>
              <a:t>. </a:t>
            </a:r>
          </a:p>
          <a:p>
            <a:pPr algn="just"/>
            <a:r>
              <a:rPr lang="en-US" b="1" dirty="0"/>
              <a:t>These include </a:t>
            </a:r>
            <a:r>
              <a:rPr lang="en-US" b="1" dirty="0">
                <a:solidFill>
                  <a:srgbClr val="0070C0"/>
                </a:solidFill>
              </a:rPr>
              <a:t>latitude, elevation, nearby water, ocean currents, topography, vegetation, and prevailing winds. </a:t>
            </a:r>
          </a:p>
          <a:p>
            <a:pPr algn="just"/>
            <a:r>
              <a:rPr lang="en-US" b="1" dirty="0"/>
              <a:t>Moreover, the global climate system and any changes that occur within it also influence local climate. </a:t>
            </a:r>
          </a:p>
          <a:p>
            <a:pPr algn="just"/>
            <a:r>
              <a:rPr lang="en-US" b="1" dirty="0"/>
              <a:t>Hotness or coldness, rainy or cloudiness, sunniness, windiness or calmness, of air you are feeling on the daily base in your current location are expressions of </a:t>
            </a:r>
            <a:r>
              <a:rPr lang="en-US" b="1" dirty="0">
                <a:solidFill>
                  <a:srgbClr val="FF0000"/>
                </a:solidFill>
              </a:rPr>
              <a:t>weather</a:t>
            </a:r>
            <a:r>
              <a:rPr lang="en-US" b="1" dirty="0"/>
              <a:t>. </a:t>
            </a:r>
          </a:p>
          <a:p>
            <a:pPr algn="just"/>
            <a:r>
              <a:rPr lang="en-US" b="1" dirty="0"/>
              <a:t>Now the question one should inquire here is what determines the variations in weather and climate between places and seasons. </a:t>
            </a:r>
          </a:p>
          <a:p>
            <a:pPr algn="just"/>
            <a:r>
              <a:rPr lang="en-US" b="1" dirty="0"/>
              <a:t>Hence, these determining factors are called controls of weather and climate or climatic controls</a:t>
            </a:r>
            <a:r>
              <a:rPr lang="en-US" b="1" dirty="0">
                <a:effectLst>
                  <a:outerShdw blurRad="38100" dist="38100" dir="2700000" algn="tl">
                    <a:srgbClr val="000000">
                      <a:alpha val="43137"/>
                    </a:srgbClr>
                  </a:outerShdw>
                </a:effectLst>
              </a:rPr>
              <a:t>.</a:t>
            </a:r>
            <a:r>
              <a:rPr lang="en-US" dirty="0"/>
              <a:t> </a:t>
            </a:r>
          </a:p>
        </p:txBody>
      </p:sp>
    </p:spTree>
    <p:extLst>
      <p:ext uri="{BB962C8B-B14F-4D97-AF65-F5344CB8AC3E}">
        <p14:creationId xmlns:p14="http://schemas.microsoft.com/office/powerpoint/2010/main" val="196665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a:effectLst>
                  <a:outerShdw blurRad="38100" dist="38100" dir="2700000" algn="tl">
                    <a:srgbClr val="000000">
                      <a:alpha val="43137"/>
                    </a:srgbClr>
                  </a:outerShdw>
                </a:effectLst>
              </a:rPr>
              <a:t>Latitude </a:t>
            </a:r>
          </a:p>
        </p:txBody>
      </p:sp>
      <p:sp>
        <p:nvSpPr>
          <p:cNvPr id="3" name="Content Placeholder 2"/>
          <p:cNvSpPr>
            <a:spLocks noGrp="1"/>
          </p:cNvSpPr>
          <p:nvPr>
            <p:ph idx="1"/>
          </p:nvPr>
        </p:nvSpPr>
        <p:spPr>
          <a:xfrm>
            <a:off x="152400" y="838200"/>
            <a:ext cx="8839200" cy="5867400"/>
          </a:xfrm>
        </p:spPr>
        <p:txBody>
          <a:bodyPr>
            <a:normAutofit fontScale="85000" lnSpcReduction="10000"/>
          </a:bodyPr>
          <a:lstStyle/>
          <a:p>
            <a:r>
              <a:rPr lang="en-US" b="1" dirty="0">
                <a:effectLst>
                  <a:outerShdw blurRad="38100" dist="38100" dir="2700000" algn="tl">
                    <a:srgbClr val="000000">
                      <a:alpha val="43137"/>
                    </a:srgbClr>
                  </a:outerShdw>
                </a:effectLst>
              </a:rPr>
              <a:t>Latitude is the </a:t>
            </a:r>
            <a:r>
              <a:rPr lang="en-US" b="1" dirty="0">
                <a:solidFill>
                  <a:srgbClr val="FF0000"/>
                </a:solidFill>
                <a:effectLst>
                  <a:outerShdw blurRad="38100" dist="38100" dir="2700000" algn="tl">
                    <a:srgbClr val="000000">
                      <a:alpha val="43137"/>
                    </a:srgbClr>
                  </a:outerShdw>
                </a:effectLst>
              </a:rPr>
              <a:t>distance of a location </a:t>
            </a:r>
            <a:r>
              <a:rPr lang="en-US" b="1" dirty="0">
                <a:effectLst>
                  <a:outerShdw blurRad="38100" dist="38100" dir="2700000" algn="tl">
                    <a:srgbClr val="000000">
                      <a:alpha val="43137"/>
                    </a:srgbClr>
                  </a:outerShdw>
                </a:effectLst>
              </a:rPr>
              <a:t>from the equator measured in degrees. </a:t>
            </a:r>
          </a:p>
          <a:p>
            <a:r>
              <a:rPr lang="en-US" b="1" dirty="0">
                <a:effectLst>
                  <a:outerShdw blurRad="38100" dist="38100" dir="2700000" algn="tl">
                    <a:srgbClr val="000000">
                      <a:alpha val="43137"/>
                    </a:srgbClr>
                  </a:outerShdw>
                </a:effectLst>
              </a:rPr>
              <a:t>The sun shines directly on equator for more hours during the year than anywhere else. </a:t>
            </a:r>
          </a:p>
          <a:p>
            <a:r>
              <a:rPr lang="en-US" b="1" dirty="0">
                <a:effectLst>
                  <a:outerShdw blurRad="38100" dist="38100" dir="2700000" algn="tl">
                    <a:srgbClr val="000000">
                      <a:alpha val="43137"/>
                    </a:srgbClr>
                  </a:outerShdw>
                </a:effectLst>
              </a:rPr>
              <a:t>As you move further away from the equator towards the poles, less solar insolation is received during the year and the temperature become colder. </a:t>
            </a:r>
          </a:p>
          <a:p>
            <a:r>
              <a:rPr lang="en-US" b="1" dirty="0">
                <a:effectLst>
                  <a:outerShdw blurRad="38100" dist="38100" dir="2700000" algn="tl">
                    <a:srgbClr val="000000">
                      <a:alpha val="43137"/>
                    </a:srgbClr>
                  </a:outerShdw>
                </a:effectLst>
              </a:rPr>
              <a:t>Ethiopia’s latitudinal location has bearings on its temperature. </a:t>
            </a:r>
          </a:p>
          <a:p>
            <a:r>
              <a:rPr lang="en-US" b="1" dirty="0">
                <a:effectLst>
                  <a:outerShdw blurRad="38100" dist="38100" dir="2700000" algn="tl">
                    <a:srgbClr val="000000">
                      <a:alpha val="43137"/>
                    </a:srgbClr>
                  </a:outerShdw>
                </a:effectLst>
              </a:rPr>
              <a:t>Latitudinal location of Ethiopia and the Horn resulted in: </a:t>
            </a:r>
          </a:p>
          <a:p>
            <a:pPr lvl="1"/>
            <a:r>
              <a:rPr lang="en-US" b="1" dirty="0">
                <a:solidFill>
                  <a:schemeClr val="accent6">
                    <a:lumMod val="75000"/>
                  </a:schemeClr>
                </a:solidFill>
                <a:effectLst>
                  <a:outerShdw blurRad="38100" dist="38100" dir="2700000" algn="tl">
                    <a:srgbClr val="000000">
                      <a:alpha val="43137"/>
                    </a:srgbClr>
                  </a:outerShdw>
                </a:effectLst>
              </a:rPr>
              <a:t>High average temperatures</a:t>
            </a:r>
          </a:p>
          <a:p>
            <a:pPr lvl="1"/>
            <a:r>
              <a:rPr lang="en-US" b="1" dirty="0">
                <a:solidFill>
                  <a:schemeClr val="accent6">
                    <a:lumMod val="75000"/>
                  </a:schemeClr>
                </a:solidFill>
                <a:effectLst>
                  <a:outerShdw blurRad="38100" dist="38100" dir="2700000" algn="tl">
                    <a:srgbClr val="000000">
                      <a:alpha val="43137"/>
                    </a:srgbClr>
                  </a:outerShdw>
                </a:effectLst>
              </a:rPr>
              <a:t>High daily and small annual ranges of temperature</a:t>
            </a:r>
          </a:p>
          <a:p>
            <a:pPr lvl="1"/>
            <a:r>
              <a:rPr lang="en-US" b="1" dirty="0">
                <a:solidFill>
                  <a:schemeClr val="accent6">
                    <a:lumMod val="75000"/>
                  </a:schemeClr>
                </a:solidFill>
                <a:effectLst>
                  <a:outerShdw blurRad="38100" dist="38100" dir="2700000" algn="tl">
                    <a:srgbClr val="000000">
                      <a:alpha val="43137"/>
                    </a:srgbClr>
                  </a:outerShdw>
                </a:effectLst>
              </a:rPr>
              <a:t>No significant variation in length of day and night between summer and winter</a:t>
            </a:r>
            <a:r>
              <a:rPr lang="en-US" b="1" dirty="0">
                <a:effectLst>
                  <a:outerShdw blurRad="38100" dist="38100" dir="2700000" algn="tl">
                    <a:srgbClr val="000000">
                      <a:alpha val="43137"/>
                    </a:srgbClr>
                  </a:outerShdw>
                </a:effectLst>
              </a:rPr>
              <a:t>. </a:t>
            </a:r>
          </a:p>
          <a:p>
            <a:pPr marL="0" indent="0">
              <a:buNone/>
            </a:pPr>
            <a:endParaRPr lang="en-US" dirty="0"/>
          </a:p>
        </p:txBody>
      </p:sp>
    </p:spTree>
    <p:extLst>
      <p:ext uri="{BB962C8B-B14F-4D97-AF65-F5344CB8AC3E}">
        <p14:creationId xmlns:p14="http://schemas.microsoft.com/office/powerpoint/2010/main" val="376379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circle(in)">
                                      <p:cBhvr>
                                        <p:cTn id="38" dur="2000"/>
                                        <p:tgtEl>
                                          <p:spTgt spid="3">
                                            <p:txEl>
                                              <p:pRg st="6" end="6"/>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ircle(in)">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effectLst>
                  <a:outerShdw blurRad="38100" dist="38100" dir="2700000" algn="tl">
                    <a:srgbClr val="000000">
                      <a:alpha val="43137"/>
                    </a:srgbClr>
                  </a:outerShdw>
                </a:effectLst>
              </a:rPr>
              <a:t>Equinoxes and Solstices </a:t>
            </a:r>
          </a:p>
        </p:txBody>
      </p:sp>
      <p:sp>
        <p:nvSpPr>
          <p:cNvPr id="3" name="Content Placeholder 2"/>
          <p:cNvSpPr>
            <a:spLocks noGrp="1"/>
          </p:cNvSpPr>
          <p:nvPr>
            <p:ph idx="1"/>
          </p:nvPr>
        </p:nvSpPr>
        <p:spPr>
          <a:xfrm>
            <a:off x="76200" y="762000"/>
            <a:ext cx="8991600" cy="6019800"/>
          </a:xfrm>
        </p:spPr>
        <p:txBody>
          <a:bodyPr>
            <a:normAutofit fontScale="77500" lnSpcReduction="20000"/>
          </a:bodyPr>
          <a:lstStyle/>
          <a:p>
            <a:r>
              <a:rPr lang="en-US" b="1" dirty="0">
                <a:effectLst>
                  <a:outerShdw blurRad="38100" dist="38100" dir="2700000" algn="tl">
                    <a:srgbClr val="000000">
                      <a:alpha val="43137"/>
                    </a:srgbClr>
                  </a:outerShdw>
                </a:effectLst>
              </a:rPr>
              <a:t>An </a:t>
            </a:r>
            <a:r>
              <a:rPr lang="en-US" b="1" dirty="0">
                <a:solidFill>
                  <a:schemeClr val="accent6">
                    <a:lumMod val="75000"/>
                  </a:schemeClr>
                </a:solidFill>
                <a:effectLst>
                  <a:outerShdw blurRad="38100" dist="38100" dir="2700000" algn="tl">
                    <a:srgbClr val="000000">
                      <a:alpha val="43137"/>
                    </a:srgbClr>
                  </a:outerShdw>
                </a:effectLst>
              </a:rPr>
              <a:t>equinox </a:t>
            </a:r>
            <a:r>
              <a:rPr lang="en-US" b="1" dirty="0">
                <a:effectLst>
                  <a:outerShdw blurRad="38100" dist="38100" dir="2700000" algn="tl">
                    <a:srgbClr val="000000">
                      <a:alpha val="43137"/>
                    </a:srgbClr>
                  </a:outerShdw>
                </a:effectLst>
              </a:rPr>
              <a:t>is the instant of time when the sun strikes the plane of the Earth's equator. </a:t>
            </a:r>
          </a:p>
          <a:p>
            <a:r>
              <a:rPr lang="en-US" b="1" dirty="0">
                <a:effectLst>
                  <a:outerShdw blurRad="38100" dist="38100" dir="2700000" algn="tl">
                    <a:srgbClr val="000000">
                      <a:alpha val="43137"/>
                    </a:srgbClr>
                  </a:outerShdw>
                </a:effectLst>
              </a:rPr>
              <a:t>During this passage the length of day and night are equal. </a:t>
            </a:r>
          </a:p>
          <a:p>
            <a:r>
              <a:rPr lang="en-US" b="1" dirty="0">
                <a:effectLst>
                  <a:outerShdw blurRad="38100" dist="38100" dir="2700000" algn="tl">
                    <a:srgbClr val="000000">
                      <a:alpha val="43137"/>
                    </a:srgbClr>
                  </a:outerShdw>
                </a:effectLst>
              </a:rPr>
              <a:t>Moreover, revolution of the earth along its orbit, the inclination of its axis from the plane of that orbit, and the constant position (parallelism) of the axis causes seasonal changes in the daylight and darkness periods.</a:t>
            </a:r>
          </a:p>
          <a:p>
            <a:r>
              <a:rPr lang="en-US" b="1" dirty="0">
                <a:effectLst>
                  <a:outerShdw blurRad="38100" dist="38100" dir="2700000" algn="tl">
                    <a:srgbClr val="000000">
                      <a:alpha val="43137"/>
                    </a:srgbClr>
                  </a:outerShdw>
                </a:effectLst>
              </a:rPr>
              <a:t> Equinox appears twice a year. There are two types of equinoxes:</a:t>
            </a:r>
          </a:p>
          <a:p>
            <a:r>
              <a:rPr lang="en-US" b="1" dirty="0">
                <a:solidFill>
                  <a:schemeClr val="accent6">
                    <a:lumMod val="75000"/>
                  </a:schemeClr>
                </a:solidFill>
                <a:effectLst>
                  <a:outerShdw blurRad="38100" dist="38100" dir="2700000" algn="tl">
                    <a:srgbClr val="000000">
                      <a:alpha val="43137"/>
                    </a:srgbClr>
                  </a:outerShdw>
                </a:effectLst>
              </a:rPr>
              <a:t>The Vernal (spring) equinox</a:t>
            </a:r>
          </a:p>
          <a:p>
            <a:pPr lvl="1"/>
            <a:r>
              <a:rPr lang="en-US" b="1" dirty="0">
                <a:effectLst>
                  <a:outerShdw blurRad="38100" dist="38100" dir="2700000" algn="tl">
                    <a:srgbClr val="000000">
                      <a:alpha val="43137"/>
                    </a:srgbClr>
                  </a:outerShdw>
                </a:effectLst>
              </a:rPr>
              <a:t>It  is the day when the point of verticality of sun’s rays crosses the </a:t>
            </a:r>
            <a:r>
              <a:rPr lang="en-US" b="1" dirty="0">
                <a:solidFill>
                  <a:srgbClr val="FF0000"/>
                </a:solidFill>
                <a:effectLst>
                  <a:outerShdw blurRad="38100" dist="38100" dir="2700000" algn="tl">
                    <a:srgbClr val="000000">
                      <a:alpha val="43137"/>
                    </a:srgbClr>
                  </a:outerShdw>
                </a:effectLst>
              </a:rPr>
              <a:t>equator northwards. </a:t>
            </a:r>
          </a:p>
          <a:p>
            <a:pPr lvl="1"/>
            <a:r>
              <a:rPr lang="en-US" b="1" dirty="0">
                <a:effectLst>
                  <a:outerShdw blurRad="38100" dist="38100" dir="2700000" algn="tl">
                    <a:srgbClr val="000000">
                      <a:alpha val="43137"/>
                    </a:srgbClr>
                  </a:outerShdw>
                </a:effectLst>
              </a:rPr>
              <a:t>It experiences in Northern Hemisphere when the sun is exactly above the equator. </a:t>
            </a:r>
          </a:p>
          <a:p>
            <a:pPr lvl="1"/>
            <a:r>
              <a:rPr lang="en-US" b="1" dirty="0">
                <a:effectLst>
                  <a:outerShdw blurRad="38100" dist="38100" dir="2700000" algn="tl">
                    <a:srgbClr val="000000">
                      <a:alpha val="43137"/>
                    </a:srgbClr>
                  </a:outerShdw>
                </a:effectLst>
              </a:rPr>
              <a:t>During this period, the length of day and night are equal.</a:t>
            </a:r>
          </a:p>
          <a:p>
            <a:pPr lvl="1"/>
            <a:r>
              <a:rPr lang="en-US" b="1" dirty="0">
                <a:effectLst>
                  <a:outerShdw blurRad="38100" dist="38100" dir="2700000" algn="tl">
                    <a:srgbClr val="000000">
                      <a:alpha val="43137"/>
                    </a:srgbClr>
                  </a:outerShdw>
                </a:effectLst>
              </a:rPr>
              <a:t>It marks the beginning of spring season. </a:t>
            </a:r>
          </a:p>
          <a:p>
            <a:pPr lvl="1"/>
            <a:r>
              <a:rPr lang="en-US" b="1" dirty="0">
                <a:effectLst>
                  <a:outerShdw blurRad="38100" dist="38100" dir="2700000" algn="tl">
                    <a:srgbClr val="000000">
                      <a:alpha val="43137"/>
                    </a:srgbClr>
                  </a:outerShdw>
                </a:effectLst>
              </a:rPr>
              <a:t>March 21 marks the offset of the this equinox. </a:t>
            </a:r>
          </a:p>
        </p:txBody>
      </p:sp>
    </p:spTree>
    <p:extLst>
      <p:ext uri="{BB962C8B-B14F-4D97-AF65-F5344CB8AC3E}">
        <p14:creationId xmlns:p14="http://schemas.microsoft.com/office/powerpoint/2010/main" val="4739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circle(in)">
                                      <p:cBhvr>
                                        <p:cTn id="38" dur="2000"/>
                                        <p:tgtEl>
                                          <p:spTgt spid="3">
                                            <p:txEl>
                                              <p:pRg st="6" end="6"/>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ircle(in)">
                                      <p:cBhvr>
                                        <p:cTn id="41" dur="2000"/>
                                        <p:tgtEl>
                                          <p:spTgt spid="3">
                                            <p:txEl>
                                              <p:pRg st="7" end="7"/>
                                            </p:txEl>
                                          </p:spTgt>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circle(in)">
                                      <p:cBhvr>
                                        <p:cTn id="44" dur="2000"/>
                                        <p:tgtEl>
                                          <p:spTgt spid="3">
                                            <p:txEl>
                                              <p:pRg st="8" end="8"/>
                                            </p:txEl>
                                          </p:spTgt>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ircle(in)">
                                      <p:cBhvr>
                                        <p:cTn id="4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fontScale="85000" lnSpcReduction="20000"/>
          </a:bodyPr>
          <a:lstStyle/>
          <a:p>
            <a:r>
              <a:rPr lang="en-US" b="1" dirty="0">
                <a:effectLst>
                  <a:outerShdw blurRad="38100" dist="38100" dir="2700000" algn="tl">
                    <a:srgbClr val="000000">
                      <a:alpha val="43137"/>
                    </a:srgbClr>
                  </a:outerShdw>
                </a:effectLst>
              </a:rPr>
              <a:t>The Autumn equinox</a:t>
            </a:r>
          </a:p>
          <a:p>
            <a:pPr lvl="1"/>
            <a:r>
              <a:rPr lang="en-US" b="1" dirty="0">
                <a:effectLst>
                  <a:outerShdw blurRad="38100" dist="38100" dir="2700000" algn="tl">
                    <a:srgbClr val="000000">
                      <a:alpha val="43137"/>
                    </a:srgbClr>
                  </a:outerShdw>
                </a:effectLst>
              </a:rPr>
              <a:t> It appears when the sun crosses equator giving approximately equal length between day and night. </a:t>
            </a:r>
          </a:p>
          <a:p>
            <a:pPr lvl="1"/>
            <a:r>
              <a:rPr lang="en-US" b="1" dirty="0">
                <a:effectLst>
                  <a:outerShdw blurRad="38100" dist="38100" dir="2700000" algn="tl">
                    <a:srgbClr val="000000">
                      <a:alpha val="43137"/>
                    </a:srgbClr>
                  </a:outerShdw>
                </a:effectLst>
              </a:rPr>
              <a:t>It appears to happen when the visible sun moves </a:t>
            </a:r>
            <a:r>
              <a:rPr lang="en-US" b="1" dirty="0">
                <a:solidFill>
                  <a:schemeClr val="accent6">
                    <a:lumMod val="75000"/>
                  </a:schemeClr>
                </a:solidFill>
                <a:effectLst>
                  <a:outerShdw blurRad="38100" dist="38100" dir="2700000" algn="tl">
                    <a:srgbClr val="000000">
                      <a:alpha val="43137"/>
                    </a:srgbClr>
                  </a:outerShdw>
                </a:effectLst>
              </a:rPr>
              <a:t>south across the celestial equator </a:t>
            </a:r>
            <a:r>
              <a:rPr lang="en-US" b="1" dirty="0">
                <a:effectLst>
                  <a:outerShdw blurRad="38100" dist="38100" dir="2700000" algn="tl">
                    <a:srgbClr val="000000">
                      <a:alpha val="43137"/>
                    </a:srgbClr>
                  </a:outerShdw>
                </a:effectLst>
              </a:rPr>
              <a:t>on 23rd of September.</a:t>
            </a:r>
          </a:p>
          <a:p>
            <a:pPr lvl="1"/>
            <a:r>
              <a:rPr lang="en-US" b="1" dirty="0">
                <a:effectLst>
                  <a:outerShdw blurRad="38100" dist="38100" dir="2700000" algn="tl">
                    <a:srgbClr val="000000">
                      <a:alpha val="43137"/>
                    </a:srgbClr>
                  </a:outerShdw>
                </a:effectLst>
              </a:rPr>
              <a:t> It marks the beginning of Autumn season. </a:t>
            </a:r>
          </a:p>
          <a:p>
            <a:r>
              <a:rPr lang="en-US" b="1" dirty="0">
                <a:effectLst>
                  <a:outerShdw blurRad="38100" dist="38100" dir="2700000" algn="tl">
                    <a:srgbClr val="000000">
                      <a:alpha val="43137"/>
                    </a:srgbClr>
                  </a:outerShdw>
                </a:effectLst>
              </a:rPr>
              <a:t>Solstice </a:t>
            </a:r>
          </a:p>
          <a:p>
            <a:pPr lvl="1"/>
            <a:r>
              <a:rPr lang="en-US" b="1" dirty="0">
                <a:effectLst>
                  <a:outerShdw blurRad="38100" dist="38100" dir="2700000" algn="tl">
                    <a:srgbClr val="000000">
                      <a:alpha val="43137"/>
                    </a:srgbClr>
                  </a:outerShdw>
                </a:effectLst>
              </a:rPr>
              <a:t>It is an event when the overhead sun appears to cross northern or southern points relative to the </a:t>
            </a:r>
            <a:r>
              <a:rPr lang="en-US" b="1" dirty="0">
                <a:solidFill>
                  <a:srgbClr val="FF0000"/>
                </a:solidFill>
                <a:effectLst>
                  <a:outerShdw blurRad="38100" dist="38100" dir="2700000" algn="tl">
                    <a:srgbClr val="000000">
                      <a:alpha val="43137"/>
                    </a:srgbClr>
                  </a:outerShdw>
                </a:effectLst>
              </a:rPr>
              <a:t>celestial</a:t>
            </a:r>
            <a:r>
              <a:rPr lang="en-US" b="1" dirty="0">
                <a:effectLst>
                  <a:outerShdw blurRad="38100" dist="38100" dir="2700000" algn="tl">
                    <a:srgbClr val="000000">
                      <a:alpha val="43137"/>
                    </a:srgbClr>
                  </a:outerShdw>
                </a:effectLst>
              </a:rPr>
              <a:t> </a:t>
            </a:r>
            <a:r>
              <a:rPr lang="en-US" b="1" dirty="0">
                <a:solidFill>
                  <a:srgbClr val="FF0000"/>
                </a:solidFill>
                <a:effectLst>
                  <a:outerShdw blurRad="38100" dist="38100" dir="2700000" algn="tl">
                    <a:srgbClr val="000000">
                      <a:alpha val="43137"/>
                    </a:srgbClr>
                  </a:outerShdw>
                </a:effectLst>
              </a:rPr>
              <a:t>equator</a:t>
            </a:r>
            <a:r>
              <a:rPr lang="en-US" b="1" dirty="0">
                <a:effectLst>
                  <a:outerShdw blurRad="38100" dist="38100" dir="2700000" algn="tl">
                    <a:srgbClr val="000000">
                      <a:alpha val="43137"/>
                    </a:srgbClr>
                  </a:outerShdw>
                </a:effectLst>
              </a:rPr>
              <a:t> resulting in </a:t>
            </a:r>
            <a:r>
              <a:rPr lang="en-US" b="1" dirty="0">
                <a:solidFill>
                  <a:schemeClr val="accent6">
                    <a:lumMod val="75000"/>
                  </a:schemeClr>
                </a:solidFill>
                <a:effectLst>
                  <a:outerShdw blurRad="38100" dist="38100" dir="2700000" algn="tl">
                    <a:srgbClr val="000000">
                      <a:alpha val="43137"/>
                    </a:srgbClr>
                  </a:outerShdw>
                </a:effectLst>
              </a:rPr>
              <a:t>unequal length of days and nights in the hemispheres. </a:t>
            </a:r>
          </a:p>
          <a:p>
            <a:r>
              <a:rPr lang="en-US" b="1" dirty="0">
                <a:effectLst>
                  <a:outerShdw blurRad="38100" dist="38100" dir="2700000" algn="tl">
                    <a:srgbClr val="000000">
                      <a:alpha val="43137"/>
                    </a:srgbClr>
                  </a:outerShdw>
                </a:effectLst>
              </a:rPr>
              <a:t>The Summer Solstice</a:t>
            </a:r>
          </a:p>
          <a:p>
            <a:pPr lvl="1"/>
            <a:r>
              <a:rPr lang="en-US" b="1" dirty="0">
                <a:effectLst>
                  <a:outerShdw blurRad="38100" dist="38100" dir="2700000" algn="tl">
                    <a:srgbClr val="000000">
                      <a:alpha val="43137"/>
                    </a:srgbClr>
                  </a:outerShdw>
                </a:effectLst>
              </a:rPr>
              <a:t> On June 21st, the northern hemisphere has maximum </a:t>
            </a:r>
            <a:r>
              <a:rPr lang="en-US" b="1" dirty="0">
                <a:solidFill>
                  <a:srgbClr val="FF0000"/>
                </a:solidFill>
                <a:effectLst>
                  <a:outerShdw blurRad="38100" dist="38100" dir="2700000" algn="tl">
                    <a:srgbClr val="000000">
                      <a:alpha val="43137"/>
                    </a:srgbClr>
                  </a:outerShdw>
                </a:effectLst>
              </a:rPr>
              <a:t>tilt towards the sun experienc</a:t>
            </a:r>
            <a:r>
              <a:rPr lang="en-US" b="1" dirty="0">
                <a:effectLst>
                  <a:outerShdw blurRad="38100" dist="38100" dir="2700000" algn="tl">
                    <a:srgbClr val="000000">
                      <a:alpha val="43137"/>
                    </a:srgbClr>
                  </a:outerShdw>
                </a:effectLst>
              </a:rPr>
              <a:t>ing </a:t>
            </a:r>
            <a:r>
              <a:rPr lang="en-US" b="1" dirty="0">
                <a:solidFill>
                  <a:schemeClr val="accent6">
                    <a:lumMod val="75000"/>
                  </a:schemeClr>
                </a:solidFill>
                <a:effectLst>
                  <a:outerShdw blurRad="38100" dist="38100" dir="2700000" algn="tl">
                    <a:srgbClr val="000000">
                      <a:alpha val="43137"/>
                    </a:srgbClr>
                  </a:outerShdw>
                </a:effectLst>
              </a:rPr>
              <a:t>longest daylight of the year.</a:t>
            </a:r>
            <a:r>
              <a:rPr lang="en-US" b="1" dirty="0">
                <a:effectLst>
                  <a:outerShdw blurRad="38100" dist="38100" dir="2700000" algn="tl">
                    <a:srgbClr val="000000">
                      <a:alpha val="43137"/>
                    </a:srgbClr>
                  </a:outerShdw>
                </a:effectLst>
              </a:rPr>
              <a:t> </a:t>
            </a:r>
          </a:p>
          <a:p>
            <a:pPr lvl="1"/>
            <a:r>
              <a:rPr lang="en-US" b="1" dirty="0">
                <a:effectLst>
                  <a:outerShdw blurRad="38100" dist="38100" dir="2700000" algn="tl">
                    <a:srgbClr val="000000">
                      <a:alpha val="43137"/>
                    </a:srgbClr>
                  </a:outerShdw>
                </a:effectLst>
              </a:rPr>
              <a:t>It is the astronomical first day of summer in the Northern Hemisphere. </a:t>
            </a:r>
          </a:p>
          <a:p>
            <a:pPr lvl="1"/>
            <a:r>
              <a:rPr lang="en-US" b="1" dirty="0">
                <a:effectLst>
                  <a:outerShdw blurRad="38100" dist="38100" dir="2700000" algn="tl">
                    <a:srgbClr val="000000">
                      <a:alpha val="43137"/>
                    </a:srgbClr>
                  </a:outerShdw>
                </a:effectLst>
              </a:rPr>
              <a:t>The sun is at its highest position in the noonday sky, directly above 23½° in the Tropic of Cancer. </a:t>
            </a:r>
          </a:p>
          <a:p>
            <a:pPr lvl="1"/>
            <a:endParaRPr lang="en-US" dirty="0"/>
          </a:p>
          <a:p>
            <a:endParaRPr lang="en-US" dirty="0"/>
          </a:p>
        </p:txBody>
      </p:sp>
    </p:spTree>
    <p:extLst>
      <p:ext uri="{BB962C8B-B14F-4D97-AF65-F5344CB8AC3E}">
        <p14:creationId xmlns:p14="http://schemas.microsoft.com/office/powerpoint/2010/main" val="291418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2574</TotalTime>
  <Words>4267</Words>
  <Application>Microsoft Office PowerPoint</Application>
  <PresentationFormat>On-screen Show (4:3)</PresentationFormat>
  <Paragraphs>313</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Nyala</vt:lpstr>
      <vt:lpstr>Times New Roman</vt:lpstr>
      <vt:lpstr>Office Theme</vt:lpstr>
      <vt:lpstr>Chapter 5 : The Climate of Ethiopia and the Horn of Africa</vt:lpstr>
      <vt:lpstr>Objectives</vt:lpstr>
      <vt:lpstr>Introduction</vt:lpstr>
      <vt:lpstr>PowerPoint Presentation</vt:lpstr>
      <vt:lpstr> Elements and Controls of Weather &amp; Climate  </vt:lpstr>
      <vt:lpstr>Controls of Weather and Climate </vt:lpstr>
      <vt:lpstr>Latitude </vt:lpstr>
      <vt:lpstr>Equinoxes and Solstices </vt:lpstr>
      <vt:lpstr>PowerPoint Presentation</vt:lpstr>
      <vt:lpstr>PowerPoint Presentation</vt:lpstr>
      <vt:lpstr>PowerPoint Presentation</vt:lpstr>
      <vt:lpstr>PowerPoint Presentation</vt:lpstr>
      <vt:lpstr>PowerPoint Presentation</vt:lpstr>
      <vt:lpstr> Spatiotemporal Distribution of Temperature </vt:lpstr>
      <vt:lpstr>PowerPoint Presentation</vt:lpstr>
      <vt:lpstr>PowerPoint Presentation</vt:lpstr>
      <vt:lpstr>PowerPoint Presentation</vt:lpstr>
      <vt:lpstr> Spatiotemporal Distribution of Rainfall  </vt:lpstr>
      <vt:lpstr> Seasonal or Temporal Variability of Rainfall in Ethiopia   </vt:lpstr>
      <vt:lpstr>PowerPoint Presentation</vt:lpstr>
      <vt:lpstr> Rainfall Regions of Ethiopia  </vt:lpstr>
      <vt:lpstr>PowerPoint Presentation</vt:lpstr>
      <vt:lpstr> Agro-ecological Zones of Ethiopia  </vt:lpstr>
      <vt:lpstr>PowerPoint Presentation</vt:lpstr>
      <vt:lpstr>PowerPoint Presentation</vt:lpstr>
      <vt:lpstr>PowerPoint Presentation</vt:lpstr>
      <vt:lpstr> Climate Change: Causes, Consequences and Response Mechanisms  </vt:lpstr>
      <vt:lpstr>PowerPoint Presentation</vt:lpstr>
      <vt:lpstr>PowerPoint Presentation</vt:lpstr>
      <vt:lpstr> Causes of Climate Change  </vt:lpstr>
      <vt:lpstr>PowerPoint Presentation</vt:lpstr>
      <vt:lpstr> Consequences of Climate Change  </vt:lpstr>
      <vt:lpstr> Climate Change Response Mechanisms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 University   Department of Geography and Environmental Studies</dc:title>
  <dc:creator>ABC</dc:creator>
  <cp:lastModifiedBy>eyu</cp:lastModifiedBy>
  <cp:revision>116</cp:revision>
  <dcterms:created xsi:type="dcterms:W3CDTF">2019-12-07T00:54:57Z</dcterms:created>
  <dcterms:modified xsi:type="dcterms:W3CDTF">2022-07-30T18:33:37Z</dcterms:modified>
</cp:coreProperties>
</file>