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51"/>
  </p:notesMasterIdLst>
  <p:handoutMasterIdLst>
    <p:handoutMasterId r:id="rId52"/>
  </p:handoutMasterIdLst>
  <p:sldIdLst>
    <p:sldId id="438" r:id="rId2"/>
    <p:sldId id="483" r:id="rId3"/>
    <p:sldId id="439" r:id="rId4"/>
    <p:sldId id="440" r:id="rId5"/>
    <p:sldId id="441" r:id="rId6"/>
    <p:sldId id="442" r:id="rId7"/>
    <p:sldId id="443" r:id="rId8"/>
    <p:sldId id="444" r:id="rId9"/>
    <p:sldId id="445" r:id="rId10"/>
    <p:sldId id="446" r:id="rId11"/>
    <p:sldId id="447" r:id="rId12"/>
    <p:sldId id="359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84" r:id="rId24"/>
    <p:sldId id="485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67" r:id="rId35"/>
    <p:sldId id="468" r:id="rId36"/>
    <p:sldId id="469" r:id="rId37"/>
    <p:sldId id="470" r:id="rId38"/>
    <p:sldId id="471" r:id="rId39"/>
    <p:sldId id="472" r:id="rId40"/>
    <p:sldId id="473" r:id="rId41"/>
    <p:sldId id="474" r:id="rId42"/>
    <p:sldId id="475" r:id="rId43"/>
    <p:sldId id="476" r:id="rId44"/>
    <p:sldId id="477" r:id="rId45"/>
    <p:sldId id="478" r:id="rId46"/>
    <p:sldId id="479" r:id="rId47"/>
    <p:sldId id="480" r:id="rId48"/>
    <p:sldId id="481" r:id="rId49"/>
    <p:sldId id="482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4660"/>
  </p:normalViewPr>
  <p:slideViewPr>
    <p:cSldViewPr>
      <p:cViewPr>
        <p:scale>
          <a:sx n="70" d="100"/>
          <a:sy n="70" d="100"/>
        </p:scale>
        <p:origin x="-1530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99763-CB77-45FC-A29F-0A28B3B8DC70}" type="datetime1">
              <a:rPr lang="en-US" smtClean="0"/>
              <a:pPr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2F13E-F20F-4B5B-B28B-BEF0326ED9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4275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81E14-D013-404B-8629-4D459A4D6BA2}" type="datetime1">
              <a:rPr lang="en-US" smtClean="0"/>
              <a:pPr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7B0E3-6908-4280-B5EC-DF47E70AFB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60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58D8B64-2C3F-4566-A789-373F06AE4684}" type="datetime1">
              <a:rPr lang="en-US" smtClean="0"/>
              <a:pPr/>
              <a:t>7/30/2021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977E08-A667-4C4A-83BA-FDCB1A0574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7DB9BB-1174-4DD3-8F69-9D72699C130B}" type="datetime1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977E08-A667-4C4A-83BA-FDCB1A057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0BDDC06-5BB5-4D71-9FE8-497ACBE9A9F1}" type="datetime1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977E08-A667-4C4A-83BA-FDCB1A057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312DC59-D78B-47AD-AE2E-F29C5061AEB7}" type="datetime1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977E08-A667-4C4A-83BA-FDCB1A057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342FD3E-0723-4311-919A-776F415023CD}" type="datetime1">
              <a:rPr lang="en-US" smtClean="0"/>
              <a:pPr/>
              <a:t>7/30/2021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977E08-A667-4C4A-83BA-FDCB1A0574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D545E7-F03B-4A30-AFFA-EE0C16A99ABA}" type="datetime1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977E08-A667-4C4A-83BA-FDCB1A057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AB1ADF-29FD-4FF9-A06C-74473D8E8E46}" type="datetime1">
              <a:rPr lang="en-US" smtClean="0"/>
              <a:pPr/>
              <a:t>7/30/2021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977E08-A667-4C4A-83BA-FDCB1A057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4A590B9-D985-43C3-9211-BB9D795608B9}" type="datetime1">
              <a:rPr lang="en-US" smtClean="0"/>
              <a:pPr/>
              <a:t>7/30/2021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977E08-A667-4C4A-83BA-FDCB1A057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C8C2068-6D45-46D6-B730-B6A717A0FFDA}" type="datetime1">
              <a:rPr lang="en-US" smtClean="0"/>
              <a:pPr/>
              <a:t>7/30/2021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977E08-A667-4C4A-83BA-FDCB1A0574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AEBBF00-AB49-40DA-AAC6-3A6E49C84938}" type="datetime1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977E08-A667-4C4A-83BA-FDCB1A0574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0269B-EB8F-4EE5-B6E0-605CB3EAB200}" type="datetime1">
              <a:rPr lang="en-US" smtClean="0"/>
              <a:pPr/>
              <a:t>7/30/2021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F977E08-A667-4C4A-83BA-FDCB1A0574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641A4CD-18E0-45BF-9FCC-BE26BA442336}" type="datetime1">
              <a:rPr lang="en-US" smtClean="0"/>
              <a:pPr/>
              <a:t>7/30/2021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F977E08-A667-4C4A-83BA-FDCB1A05748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696200" cy="4495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CHAPTER SIX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4000" b="1" dirty="0"/>
              <a:t>SOILS, NATURAL VEGETATION AND WILDLIFE RESOURCES OF ETHIOPIA AND THE HORN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371600"/>
            <a:ext cx="7848600" cy="3657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82296" indent="0">
              <a:lnSpc>
                <a:spcPct val="150000"/>
              </a:lnSpc>
              <a:buNone/>
            </a:pPr>
            <a:r>
              <a:rPr lang="en-US" sz="2800" dirty="0" smtClean="0"/>
              <a:t>A</a:t>
            </a:r>
            <a:r>
              <a:rPr lang="en-US" sz="2800" dirty="0"/>
              <a:t>. </a:t>
            </a:r>
            <a:r>
              <a:rPr lang="en-US" sz="2800" b="1" i="1" dirty="0">
                <a:solidFill>
                  <a:srgbClr val="7030A0"/>
                </a:solidFill>
              </a:rPr>
              <a:t>Environmental condition </a:t>
            </a:r>
            <a:r>
              <a:rPr lang="en-US" sz="2800" dirty="0"/>
              <a:t>i.e. parent material, climatic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conditions</a:t>
            </a:r>
            <a:r>
              <a:rPr lang="en-US" sz="2800" dirty="0"/>
              <a:t>, topography, the way they were formed. </a:t>
            </a:r>
          </a:p>
          <a:p>
            <a:pPr marL="82296" indent="0">
              <a:lnSpc>
                <a:spcPct val="150000"/>
              </a:lnSpc>
              <a:buNone/>
            </a:pPr>
            <a:r>
              <a:rPr lang="en-US" sz="2800" dirty="0"/>
              <a:t>B. </a:t>
            </a:r>
            <a:r>
              <a:rPr lang="en-US" sz="2800" b="1" i="1" dirty="0">
                <a:solidFill>
                  <a:srgbClr val="7030A0"/>
                </a:solidFill>
              </a:rPr>
              <a:t>Characteristic</a:t>
            </a:r>
            <a:r>
              <a:rPr lang="en-US" sz="2800" i="1" dirty="0"/>
              <a:t> </a:t>
            </a:r>
            <a:r>
              <a:rPr lang="en-US" sz="2800" dirty="0"/>
              <a:t>i.e. significant chemical and physical properties. </a:t>
            </a:r>
          </a:p>
          <a:p>
            <a:pPr marL="82296" indent="0">
              <a:lnSpc>
                <a:spcPct val="150000"/>
              </a:lnSpc>
              <a:buNone/>
            </a:pPr>
            <a:r>
              <a:rPr lang="en-US" sz="2800" dirty="0"/>
              <a:t>C. </a:t>
            </a:r>
            <a:r>
              <a:rPr lang="en-US" sz="2800" b="1" i="1" dirty="0">
                <a:solidFill>
                  <a:srgbClr val="7030A0"/>
                </a:solidFill>
              </a:rPr>
              <a:t>Agricultural </a:t>
            </a:r>
            <a:r>
              <a:rPr lang="en-US" sz="2800" b="1" i="1" dirty="0" smtClean="0">
                <a:solidFill>
                  <a:srgbClr val="7030A0"/>
                </a:solidFill>
              </a:rPr>
              <a:t>suitability: </a:t>
            </a:r>
            <a:r>
              <a:rPr lang="en-US" sz="2800" dirty="0"/>
              <a:t>in relation to texture, structure,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topography</a:t>
            </a:r>
            <a:r>
              <a:rPr lang="en-US" sz="2800" dirty="0"/>
              <a:t>, moisture-storage capacity, etc. </a:t>
            </a:r>
          </a:p>
          <a:p>
            <a:pPr marL="82296" indent="0">
              <a:lnSpc>
                <a:spcPct val="150000"/>
              </a:lnSpc>
              <a:buNone/>
            </a:pPr>
            <a:r>
              <a:rPr lang="en-US" sz="2800" dirty="0"/>
              <a:t>D. </a:t>
            </a:r>
            <a:r>
              <a:rPr lang="en-US" sz="2800" b="1" i="1" dirty="0">
                <a:solidFill>
                  <a:srgbClr val="7030A0"/>
                </a:solidFill>
              </a:rPr>
              <a:t>Occurrence</a:t>
            </a:r>
            <a:r>
              <a:rPr lang="en-US" sz="2800" b="1" dirty="0">
                <a:solidFill>
                  <a:srgbClr val="7030A0"/>
                </a:solidFill>
              </a:rPr>
              <a:t>:</a:t>
            </a:r>
            <a:r>
              <a:rPr lang="en-US" sz="2800" dirty="0"/>
              <a:t> general location of the soil types.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781288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sz="2800" b="1" dirty="0" smtClean="0"/>
              <a:t>1</a:t>
            </a:r>
            <a:r>
              <a:rPr lang="en-US" sz="2800" b="1" dirty="0"/>
              <a:t>. </a:t>
            </a:r>
            <a:r>
              <a:rPr lang="en-US" sz="2800" b="1" dirty="0" err="1">
                <a:solidFill>
                  <a:srgbClr val="7030A0"/>
                </a:solidFill>
              </a:rPr>
              <a:t>Nitosols</a:t>
            </a:r>
            <a:r>
              <a:rPr lang="en-US" sz="2800" b="1" dirty="0">
                <a:solidFill>
                  <a:srgbClr val="7030A0"/>
                </a:solidFill>
              </a:rPr>
              <a:t> and </a:t>
            </a:r>
            <a:r>
              <a:rPr lang="en-US" sz="2800" b="1" dirty="0" err="1">
                <a:solidFill>
                  <a:srgbClr val="7030A0"/>
                </a:solidFill>
              </a:rPr>
              <a:t>Acrisols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b="1" i="1" dirty="0" err="1"/>
              <a:t>Nitosols</a:t>
            </a:r>
            <a:r>
              <a:rPr lang="en-US" sz="2800" b="1" i="1" dirty="0"/>
              <a:t> </a:t>
            </a:r>
            <a:r>
              <a:rPr lang="en-US" sz="2800" dirty="0"/>
              <a:t>develop on gently sloping ground. </a:t>
            </a:r>
            <a:endParaRPr lang="en-US" sz="2800" dirty="0" smtClean="0"/>
          </a:p>
          <a:p>
            <a:r>
              <a:rPr lang="en-US" sz="2800" dirty="0" smtClean="0"/>
              <a:t>They </a:t>
            </a:r>
            <a:r>
              <a:rPr lang="en-US" sz="2800" dirty="0"/>
              <a:t>are strongly weathered soils but far </a:t>
            </a:r>
            <a:r>
              <a:rPr lang="en-US" sz="2800" b="1" dirty="0">
                <a:solidFill>
                  <a:srgbClr val="7030A0"/>
                </a:solidFill>
              </a:rPr>
              <a:t>more productive </a:t>
            </a:r>
            <a:r>
              <a:rPr lang="en-US" sz="2800" dirty="0"/>
              <a:t>than most other tropical soils. </a:t>
            </a:r>
            <a:endParaRPr lang="en-US" sz="2800" dirty="0" smtClean="0"/>
          </a:p>
          <a:p>
            <a:r>
              <a:rPr lang="en-US" sz="2800" dirty="0" smtClean="0"/>
              <a:t>They </a:t>
            </a:r>
            <a:r>
              <a:rPr lang="en-US" sz="2800" dirty="0"/>
              <a:t>are basically associated with highlands with high rainfall and they were, probably, formed on forest covered areas originally. </a:t>
            </a:r>
          </a:p>
          <a:p>
            <a:r>
              <a:rPr lang="en-US" sz="2800" dirty="0"/>
              <a:t>Due to the high rainfall, there is considerable soil leaching which makes the </a:t>
            </a:r>
            <a:r>
              <a:rPr lang="en-US" sz="2800" b="1" i="1" dirty="0" err="1"/>
              <a:t>nitosols</a:t>
            </a:r>
            <a:r>
              <a:rPr lang="en-US" sz="2800" b="1" i="1" dirty="0"/>
              <a:t> </a:t>
            </a:r>
            <a:r>
              <a:rPr lang="en-US" sz="2800" dirty="0"/>
              <a:t>to be poor in soluble minerals like potassium, calcium etc.; and rich in non-soluble minerals like iron and aluminum. The reddish-brown color of these soils is because of high concentration of </a:t>
            </a:r>
            <a:r>
              <a:rPr lang="en-US" sz="2800" i="1" dirty="0"/>
              <a:t>iron (ferric) oxides </a:t>
            </a:r>
            <a:r>
              <a:rPr lang="en-US" sz="2800" dirty="0"/>
              <a:t>due to leaching. But they are now </a:t>
            </a:r>
            <a:r>
              <a:rPr lang="en-US" sz="2800" dirty="0">
                <a:solidFill>
                  <a:srgbClr val="7030A0"/>
                </a:solidFill>
              </a:rPr>
              <a:t>widely found on cultivated </a:t>
            </a:r>
            <a:r>
              <a:rPr lang="en-US" sz="2800" dirty="0"/>
              <a:t>areas and on mountain grasslands. </a:t>
            </a:r>
            <a:endParaRPr lang="en-US" sz="2800" dirty="0" smtClean="0"/>
          </a:p>
          <a:p>
            <a:r>
              <a:rPr lang="en-US" sz="2800" b="1" i="1" dirty="0" err="1" smtClean="0"/>
              <a:t>Nitosols</a:t>
            </a:r>
            <a:r>
              <a:rPr lang="en-US" sz="2800" b="1" i="1" dirty="0" smtClean="0"/>
              <a:t> </a:t>
            </a:r>
            <a:r>
              <a:rPr lang="en-US" sz="2800" dirty="0"/>
              <a:t>are dominantly found in </a:t>
            </a:r>
            <a:r>
              <a:rPr lang="en-US" sz="2800" dirty="0">
                <a:solidFill>
                  <a:srgbClr val="7030A0"/>
                </a:solidFill>
              </a:rPr>
              <a:t>western highlands </a:t>
            </a:r>
            <a:r>
              <a:rPr lang="en-US" sz="2800" i="1" dirty="0"/>
              <a:t>(</a:t>
            </a:r>
            <a:r>
              <a:rPr lang="en-US" sz="2800" i="1" dirty="0" err="1"/>
              <a:t>Wellega</a:t>
            </a:r>
            <a:r>
              <a:rPr lang="en-US" sz="2800" i="1" dirty="0"/>
              <a:t>)</a:t>
            </a:r>
            <a:r>
              <a:rPr lang="en-US" sz="2800" dirty="0"/>
              <a:t>, southwestern highlands (</a:t>
            </a:r>
            <a:r>
              <a:rPr lang="en-US" sz="2800" i="1" dirty="0" err="1"/>
              <a:t>Kaffa</a:t>
            </a:r>
            <a:r>
              <a:rPr lang="en-US" sz="2800" i="1" dirty="0"/>
              <a:t>, </a:t>
            </a:r>
            <a:r>
              <a:rPr lang="en-US" sz="2800" i="1" dirty="0" err="1"/>
              <a:t>Illuababora</a:t>
            </a:r>
            <a:r>
              <a:rPr lang="en-US" sz="2800" dirty="0"/>
              <a:t>), </a:t>
            </a:r>
            <a:r>
              <a:rPr lang="en-US" sz="2800" dirty="0">
                <a:solidFill>
                  <a:srgbClr val="7030A0"/>
                </a:solidFill>
              </a:rPr>
              <a:t>Southern highlands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Central highlands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7030A0"/>
                </a:solidFill>
              </a:rPr>
              <a:t>Eastern highlands. 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b="1" i="1" dirty="0" err="1">
                <a:solidFill>
                  <a:srgbClr val="7030A0"/>
                </a:solidFill>
              </a:rPr>
              <a:t>Acrisols</a:t>
            </a:r>
            <a:r>
              <a:rPr lang="en-US" sz="2800" b="1" i="1" dirty="0"/>
              <a:t> </a:t>
            </a:r>
            <a:r>
              <a:rPr lang="en-US" sz="2800" dirty="0"/>
              <a:t>are one of the most </a:t>
            </a:r>
            <a:r>
              <a:rPr lang="en-US" sz="2800" dirty="0">
                <a:solidFill>
                  <a:srgbClr val="7030A0"/>
                </a:solidFill>
              </a:rPr>
              <a:t>inherently infertile soils </a:t>
            </a:r>
            <a:r>
              <a:rPr lang="en-US" sz="2800" dirty="0"/>
              <a:t>of the tropics, becoming degraded chemically and organically very quickly when utilized.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err="1" smtClean="0"/>
              <a:t>Acrisols</a:t>
            </a:r>
            <a:r>
              <a:rPr lang="en-US" sz="2800" dirty="0" smtClean="0"/>
              <a:t> </a:t>
            </a:r>
            <a:r>
              <a:rPr lang="en-US" sz="2800" dirty="0"/>
              <a:t>have very </a:t>
            </a:r>
            <a:r>
              <a:rPr lang="en-US" sz="2800" dirty="0">
                <a:solidFill>
                  <a:srgbClr val="7030A0"/>
                </a:solidFill>
              </a:rPr>
              <a:t>low resilience </a:t>
            </a:r>
            <a:r>
              <a:rPr lang="en-US" sz="2800" dirty="0"/>
              <a:t>to degradation and moderate sensitivity to yield decline.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In </a:t>
            </a:r>
            <a:r>
              <a:rPr lang="en-US" sz="2800" dirty="0"/>
              <a:t>Ethiopia, it has lost most of the base nutrients and are characterized by low productive capacity.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b="1" i="1" dirty="0" err="1" smtClean="0"/>
              <a:t>Acrisols</a:t>
            </a:r>
            <a:r>
              <a:rPr lang="en-US" sz="2800" b="1" i="1" dirty="0" smtClean="0"/>
              <a:t> </a:t>
            </a:r>
            <a:r>
              <a:rPr lang="en-US" sz="2800" dirty="0"/>
              <a:t>are found </a:t>
            </a:r>
            <a:r>
              <a:rPr lang="en-US" sz="2800" dirty="0">
                <a:solidFill>
                  <a:srgbClr val="7030A0"/>
                </a:solidFill>
              </a:rPr>
              <a:t>along with </a:t>
            </a:r>
            <a:r>
              <a:rPr lang="en-US" sz="2800" i="1" dirty="0" err="1">
                <a:solidFill>
                  <a:srgbClr val="7030A0"/>
                </a:solidFill>
              </a:rPr>
              <a:t>nitosols</a:t>
            </a:r>
            <a:r>
              <a:rPr lang="en-US" sz="2800" i="1" dirty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mostly in some pockets of southwestern highland</a:t>
            </a:r>
            <a:r>
              <a:rPr lang="en-US" sz="2800" dirty="0"/>
              <a:t>s of Ethiopia where there is high rainfall.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7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sz="2800" b="1" dirty="0" smtClean="0"/>
              <a:t>2</a:t>
            </a:r>
            <a:r>
              <a:rPr lang="en-US" sz="2800" b="1" dirty="0"/>
              <a:t>. </a:t>
            </a:r>
            <a:r>
              <a:rPr lang="en-US" sz="2800" b="1" i="1" dirty="0" err="1">
                <a:solidFill>
                  <a:srgbClr val="7030A0"/>
                </a:solidFill>
              </a:rPr>
              <a:t>Vertisols</a:t>
            </a:r>
            <a:r>
              <a:rPr lang="en-US" sz="2800" b="1" i="1" dirty="0">
                <a:solidFill>
                  <a:srgbClr val="7030A0"/>
                </a:solidFill>
              </a:rPr>
              <a:t> 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 err="1"/>
              <a:t>Vertisols</a:t>
            </a:r>
            <a:r>
              <a:rPr lang="en-US" sz="2800" dirty="0"/>
              <a:t> are heavy clay soils with a high proportion of swelling clays when wet, and </a:t>
            </a:r>
            <a:r>
              <a:rPr lang="en-US" sz="2800" dirty="0">
                <a:solidFill>
                  <a:srgbClr val="7030A0"/>
                </a:solidFill>
              </a:rPr>
              <a:t>cracks</a:t>
            </a:r>
            <a:r>
              <a:rPr lang="en-US" sz="2800" dirty="0"/>
              <a:t> when </a:t>
            </a:r>
            <a:r>
              <a:rPr lang="en-US" sz="2800" dirty="0">
                <a:solidFill>
                  <a:srgbClr val="7030A0"/>
                </a:solidFill>
              </a:rPr>
              <a:t>dry. </a:t>
            </a:r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smtClean="0"/>
              <a:t>In </a:t>
            </a:r>
            <a:r>
              <a:rPr lang="en-US" sz="2800" dirty="0"/>
              <a:t>Ethiopia, they are commonly found in parts of </a:t>
            </a:r>
            <a:r>
              <a:rPr lang="en-US" sz="2800" i="1" dirty="0">
                <a:solidFill>
                  <a:srgbClr val="7030A0"/>
                </a:solidFill>
              </a:rPr>
              <a:t>Northwestern, Central and Southeastern highlands</a:t>
            </a:r>
            <a:r>
              <a:rPr lang="en-US" sz="2800" i="1" dirty="0"/>
              <a:t> </a:t>
            </a:r>
            <a:r>
              <a:rPr lang="en-US" sz="2800" dirty="0"/>
              <a:t>(especially in </a:t>
            </a:r>
            <a:r>
              <a:rPr lang="en-US" sz="2800" i="1" dirty="0" err="1">
                <a:solidFill>
                  <a:srgbClr val="7030A0"/>
                </a:solidFill>
              </a:rPr>
              <a:t>Gojjam</a:t>
            </a:r>
            <a:r>
              <a:rPr lang="en-US" sz="2800" i="1" dirty="0">
                <a:solidFill>
                  <a:srgbClr val="7030A0"/>
                </a:solidFill>
              </a:rPr>
              <a:t>, </a:t>
            </a:r>
            <a:r>
              <a:rPr lang="en-US" sz="2800" i="1" dirty="0" err="1">
                <a:solidFill>
                  <a:srgbClr val="7030A0"/>
                </a:solidFill>
              </a:rPr>
              <a:t>Shewa</a:t>
            </a:r>
            <a:r>
              <a:rPr lang="en-US" sz="2800" i="1" dirty="0">
                <a:solidFill>
                  <a:srgbClr val="7030A0"/>
                </a:solidFill>
              </a:rPr>
              <a:t>, </a:t>
            </a:r>
            <a:r>
              <a:rPr lang="en-US" sz="2800" i="1" dirty="0" err="1">
                <a:solidFill>
                  <a:srgbClr val="7030A0"/>
                </a:solidFill>
              </a:rPr>
              <a:t>Arsi</a:t>
            </a:r>
            <a:r>
              <a:rPr lang="en-US" sz="2800" i="1" dirty="0">
                <a:solidFill>
                  <a:srgbClr val="7030A0"/>
                </a:solidFill>
              </a:rPr>
              <a:t>, Bale </a:t>
            </a:r>
            <a:r>
              <a:rPr lang="en-US" sz="2800" dirty="0">
                <a:solidFill>
                  <a:srgbClr val="7030A0"/>
                </a:solidFill>
              </a:rPr>
              <a:t>and </a:t>
            </a:r>
            <a:r>
              <a:rPr lang="en-US" sz="2800" i="1" dirty="0">
                <a:solidFill>
                  <a:srgbClr val="7030A0"/>
                </a:solidFill>
              </a:rPr>
              <a:t>central </a:t>
            </a:r>
            <a:r>
              <a:rPr lang="en-US" sz="2800" i="1" dirty="0" err="1">
                <a:solidFill>
                  <a:srgbClr val="7030A0"/>
                </a:solidFill>
              </a:rPr>
              <a:t>Hararghe</a:t>
            </a:r>
            <a:r>
              <a:rPr lang="en-US" sz="2800" dirty="0"/>
              <a:t>). </a:t>
            </a:r>
            <a:endParaRPr lang="en-US" sz="2800" dirty="0" smtClean="0"/>
          </a:p>
          <a:p>
            <a:pPr marL="82296" indent="0">
              <a:buNone/>
            </a:pPr>
            <a:r>
              <a:rPr lang="en-US" sz="2800" b="1" dirty="0" smtClean="0"/>
              <a:t>3</a:t>
            </a:r>
            <a:r>
              <a:rPr lang="en-US" sz="2800" b="1" dirty="0"/>
              <a:t>. </a:t>
            </a:r>
            <a:r>
              <a:rPr lang="en-US" sz="2800" b="1" i="1" dirty="0" err="1"/>
              <a:t>Lithosols</a:t>
            </a:r>
            <a:r>
              <a:rPr lang="en-US" sz="2800" b="1" i="1" dirty="0"/>
              <a:t>, </a:t>
            </a:r>
            <a:r>
              <a:rPr lang="en-US" sz="2800" b="1" i="1" dirty="0" err="1"/>
              <a:t>Cambisols</a:t>
            </a:r>
            <a:r>
              <a:rPr lang="en-US" sz="2800" b="1" i="1" dirty="0"/>
              <a:t> and </a:t>
            </a:r>
            <a:r>
              <a:rPr lang="en-US" sz="2800" b="1" i="1" dirty="0" err="1"/>
              <a:t>Regosol</a:t>
            </a:r>
            <a:r>
              <a:rPr lang="en-US" sz="2800" b="1" i="1" dirty="0"/>
              <a:t> </a:t>
            </a:r>
            <a:endParaRPr lang="en-US" sz="2800" dirty="0"/>
          </a:p>
          <a:p>
            <a:r>
              <a:rPr lang="en-US" sz="2800" dirty="0"/>
              <a:t>These soils are mostly found in </a:t>
            </a:r>
            <a:r>
              <a:rPr lang="en-US" sz="2800" dirty="0">
                <a:solidFill>
                  <a:srgbClr val="7030A0"/>
                </a:solidFill>
              </a:rPr>
              <a:t>rugged topography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7030A0"/>
                </a:solidFill>
              </a:rPr>
              <a:t>steep slopes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There </a:t>
            </a:r>
            <a:r>
              <a:rPr lang="en-US" sz="2800" dirty="0"/>
              <a:t>is </a:t>
            </a:r>
            <a:r>
              <a:rPr lang="en-US" sz="2800" dirty="0">
                <a:solidFill>
                  <a:srgbClr val="7030A0"/>
                </a:solidFill>
              </a:rPr>
              <a:t>little evidence </a:t>
            </a:r>
            <a:r>
              <a:rPr lang="en-US" sz="2800" dirty="0"/>
              <a:t>of </a:t>
            </a:r>
            <a:r>
              <a:rPr lang="en-US" sz="2800" i="1" dirty="0" err="1"/>
              <a:t>pedogenic</a:t>
            </a:r>
            <a:r>
              <a:rPr lang="en-US" sz="2800" i="1" dirty="0"/>
              <a:t> processes </a:t>
            </a:r>
            <a:r>
              <a:rPr lang="en-US" sz="2800" dirty="0"/>
              <a:t>(soil forming processes). </a:t>
            </a:r>
            <a:endParaRPr lang="en-US" sz="2800" dirty="0" smtClean="0"/>
          </a:p>
          <a:p>
            <a:r>
              <a:rPr lang="en-US" sz="2800" dirty="0" smtClean="0"/>
              <a:t>As </a:t>
            </a:r>
            <a:r>
              <a:rPr lang="en-US" sz="2800" dirty="0"/>
              <a:t>a result, they are </a:t>
            </a:r>
            <a:r>
              <a:rPr lang="en-US" sz="2800" dirty="0">
                <a:solidFill>
                  <a:srgbClr val="7030A0"/>
                </a:solidFill>
              </a:rPr>
              <a:t>young, shallow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7030A0"/>
                </a:solidFill>
              </a:rPr>
              <a:t>coarse textured </a:t>
            </a:r>
            <a:r>
              <a:rPr lang="en-US" sz="2800" dirty="0"/>
              <a:t>and so have low water holding capacity. </a:t>
            </a:r>
            <a:endParaRPr lang="en-US" sz="2800" dirty="0" smtClean="0"/>
          </a:p>
          <a:p>
            <a:r>
              <a:rPr lang="en-US" sz="2800" dirty="0" smtClean="0"/>
              <a:t>These </a:t>
            </a:r>
            <a:r>
              <a:rPr lang="en-US" sz="2800" dirty="0"/>
              <a:t>soils are found in different parts of rugged and steep slopes of </a:t>
            </a:r>
            <a:r>
              <a:rPr lang="en-US" sz="2800" dirty="0">
                <a:solidFill>
                  <a:srgbClr val="7030A0"/>
                </a:solidFill>
              </a:rPr>
              <a:t>Central Highlands</a:t>
            </a:r>
            <a:r>
              <a:rPr lang="en-US" sz="2800" dirty="0"/>
              <a:t>, on the </a:t>
            </a:r>
            <a:r>
              <a:rPr lang="en-US" sz="2800" i="1" dirty="0">
                <a:solidFill>
                  <a:srgbClr val="7030A0"/>
                </a:solidFill>
              </a:rPr>
              <a:t>Rift Valley Escarpments </a:t>
            </a:r>
            <a:r>
              <a:rPr lang="en-US" sz="2800" dirty="0"/>
              <a:t>and </a:t>
            </a:r>
            <a:r>
              <a:rPr lang="en-US" sz="2800" i="1" dirty="0"/>
              <a:t>highlands in of </a:t>
            </a:r>
            <a:r>
              <a:rPr lang="en-US" sz="2800" i="1" dirty="0">
                <a:solidFill>
                  <a:srgbClr val="7030A0"/>
                </a:solidFill>
              </a:rPr>
              <a:t>western </a:t>
            </a:r>
            <a:r>
              <a:rPr lang="en-US" sz="2800" i="1" dirty="0" err="1">
                <a:solidFill>
                  <a:srgbClr val="7030A0"/>
                </a:solidFill>
              </a:rPr>
              <a:t>Hararghe</a:t>
            </a:r>
            <a:r>
              <a:rPr lang="en-US" sz="2800" dirty="0"/>
              <a:t>. </a:t>
            </a:r>
            <a:r>
              <a:rPr lang="en-US" sz="2800" dirty="0" err="1"/>
              <a:t>Regosol</a:t>
            </a:r>
            <a:r>
              <a:rPr lang="en-US" sz="2800" dirty="0"/>
              <a:t> and </a:t>
            </a:r>
            <a:r>
              <a:rPr lang="en-US" sz="2800" dirty="0" err="1"/>
              <a:t>Lithosols</a:t>
            </a:r>
            <a:r>
              <a:rPr lang="en-US" sz="2800" dirty="0"/>
              <a:t> are also found in the </a:t>
            </a:r>
            <a:r>
              <a:rPr lang="en-US" sz="2800" dirty="0">
                <a:solidFill>
                  <a:srgbClr val="7030A0"/>
                </a:solidFill>
              </a:rPr>
              <a:t>Danakil and eastern </a:t>
            </a:r>
            <a:r>
              <a:rPr lang="en-US" sz="2800" dirty="0" err="1">
                <a:solidFill>
                  <a:srgbClr val="7030A0"/>
                </a:solidFill>
              </a:rPr>
              <a:t>Ogaden</a:t>
            </a:r>
            <a:r>
              <a:rPr lang="en-US" sz="2800" dirty="0"/>
              <a:t>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381000"/>
            <a:ext cx="8991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82296" indent="0">
              <a:buNone/>
            </a:pPr>
            <a:r>
              <a:rPr lang="en-US" sz="2800" b="1" dirty="0" smtClean="0"/>
              <a:t>4</a:t>
            </a:r>
            <a:r>
              <a:rPr lang="en-US" sz="2800" b="1" dirty="0"/>
              <a:t>. </a:t>
            </a:r>
            <a:r>
              <a:rPr lang="en-US" sz="2800" b="1" i="1" dirty="0" err="1"/>
              <a:t>Xerosols</a:t>
            </a:r>
            <a:r>
              <a:rPr lang="en-US" sz="2800" b="1" i="1" dirty="0"/>
              <a:t>, </a:t>
            </a:r>
            <a:r>
              <a:rPr lang="en-US" sz="2800" b="1" i="1" dirty="0" err="1"/>
              <a:t>Yermosols</a:t>
            </a:r>
            <a:r>
              <a:rPr lang="en-US" sz="2800" b="1" i="1" dirty="0"/>
              <a:t> and </a:t>
            </a:r>
            <a:r>
              <a:rPr lang="en-US" sz="2800" b="1" i="1" dirty="0" err="1" smtClean="0"/>
              <a:t>Solonchaks</a:t>
            </a:r>
            <a:r>
              <a:rPr lang="en-US" sz="2800" b="1" i="1" dirty="0" smtClean="0"/>
              <a:t> </a:t>
            </a:r>
            <a:endParaRPr lang="en-US" sz="2800" dirty="0"/>
          </a:p>
          <a:p>
            <a:r>
              <a:rPr lang="en-US" sz="2800" dirty="0"/>
              <a:t>These are soils of </a:t>
            </a:r>
            <a:r>
              <a:rPr lang="en-US" sz="2800" dirty="0">
                <a:solidFill>
                  <a:srgbClr val="7030A0"/>
                </a:solidFill>
              </a:rPr>
              <a:t>desert or dry steppe </a:t>
            </a:r>
            <a:r>
              <a:rPr lang="en-US" sz="2800" dirty="0"/>
              <a:t>soils majorly available in </a:t>
            </a:r>
            <a:r>
              <a:rPr lang="en-US" sz="2800" dirty="0">
                <a:solidFill>
                  <a:srgbClr val="7030A0"/>
                </a:solidFill>
              </a:rPr>
              <a:t>arid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7030A0"/>
                </a:solidFill>
              </a:rPr>
              <a:t>semiarid</a:t>
            </a:r>
            <a:r>
              <a:rPr lang="en-US" sz="2800" dirty="0"/>
              <a:t> areas. </a:t>
            </a:r>
            <a:endParaRPr lang="en-US" sz="2800" dirty="0" smtClean="0"/>
          </a:p>
          <a:p>
            <a:r>
              <a:rPr lang="en-US" sz="2800" dirty="0" smtClean="0"/>
              <a:t>Though </a:t>
            </a:r>
            <a:r>
              <a:rPr lang="en-US" sz="2800" dirty="0"/>
              <a:t>the degree may vary, desert soils are characterized by </a:t>
            </a:r>
            <a:r>
              <a:rPr lang="en-US" sz="2800" dirty="0">
                <a:solidFill>
                  <a:srgbClr val="7030A0"/>
                </a:solidFill>
              </a:rPr>
              <a:t>high salt </a:t>
            </a:r>
            <a:r>
              <a:rPr lang="en-US" sz="2800" dirty="0"/>
              <a:t>content and </a:t>
            </a:r>
            <a:r>
              <a:rPr lang="en-US" sz="2800" dirty="0">
                <a:solidFill>
                  <a:srgbClr val="7030A0"/>
                </a:solidFill>
              </a:rPr>
              <a:t>low organic </a:t>
            </a:r>
            <a:r>
              <a:rPr lang="en-US" sz="2800" dirty="0"/>
              <a:t>content, because of the </a:t>
            </a:r>
            <a:r>
              <a:rPr lang="en-US" sz="2800" dirty="0">
                <a:solidFill>
                  <a:srgbClr val="7030A0"/>
                </a:solidFill>
              </a:rPr>
              <a:t>scanty vegetation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These </a:t>
            </a:r>
            <a:r>
              <a:rPr lang="en-US" sz="2800" dirty="0"/>
              <a:t>soils are extremely subjected to </a:t>
            </a:r>
            <a:r>
              <a:rPr lang="en-US" sz="2800" dirty="0">
                <a:solidFill>
                  <a:srgbClr val="7030A0"/>
                </a:solidFill>
              </a:rPr>
              <a:t>wind erosion </a:t>
            </a:r>
            <a:r>
              <a:rPr lang="en-US" sz="2800" dirty="0"/>
              <a:t>and concentration of </a:t>
            </a:r>
            <a:r>
              <a:rPr lang="en-US" sz="2800" dirty="0">
                <a:solidFill>
                  <a:srgbClr val="7030A0"/>
                </a:solidFill>
              </a:rPr>
              <a:t>soluble salts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err="1" smtClean="0">
                <a:solidFill>
                  <a:srgbClr val="7030A0"/>
                </a:solidFill>
              </a:rPr>
              <a:t>Yermosols</a:t>
            </a:r>
            <a:r>
              <a:rPr lang="en-US" sz="2800" dirty="0" smtClean="0"/>
              <a:t> </a:t>
            </a:r>
            <a:r>
              <a:rPr lang="en-US" sz="2800" dirty="0"/>
              <a:t>are even drier and </a:t>
            </a:r>
            <a:r>
              <a:rPr lang="en-US" sz="2800" dirty="0">
                <a:solidFill>
                  <a:srgbClr val="7030A0"/>
                </a:solidFill>
              </a:rPr>
              <a:t>more problematic </a:t>
            </a:r>
            <a:r>
              <a:rPr lang="en-US" sz="2800" dirty="0"/>
              <a:t>than </a:t>
            </a:r>
            <a:r>
              <a:rPr lang="en-US" sz="2800" dirty="0" err="1">
                <a:solidFill>
                  <a:srgbClr val="7030A0"/>
                </a:solidFill>
              </a:rPr>
              <a:t>Xerosols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err="1" smtClean="0">
                <a:solidFill>
                  <a:srgbClr val="7030A0"/>
                </a:solidFill>
              </a:rPr>
              <a:t>Solonchaks</a:t>
            </a:r>
            <a:r>
              <a:rPr lang="en-US" sz="2800" dirty="0" smtClean="0"/>
              <a:t> </a:t>
            </a:r>
            <a:r>
              <a:rPr lang="en-US" sz="2800" dirty="0"/>
              <a:t>are saline soils which develop in areas </a:t>
            </a:r>
            <a:r>
              <a:rPr lang="en-US" sz="2800" dirty="0">
                <a:solidFill>
                  <a:srgbClr val="7030A0"/>
                </a:solidFill>
              </a:rPr>
              <a:t>of high evaporation</a:t>
            </a:r>
            <a:r>
              <a:rPr lang="en-US" sz="2800" dirty="0"/>
              <a:t> and capillary action. </a:t>
            </a:r>
            <a:r>
              <a:rPr lang="en-US" sz="2800" dirty="0" smtClean="0"/>
              <a:t>In </a:t>
            </a:r>
            <a:r>
              <a:rPr lang="en-US" sz="2800" dirty="0"/>
              <a:t>Ethiopia, </a:t>
            </a:r>
            <a:r>
              <a:rPr lang="en-US" sz="2800" dirty="0" err="1">
                <a:solidFill>
                  <a:srgbClr val="7030A0"/>
                </a:solidFill>
              </a:rPr>
              <a:t>Xerosols</a:t>
            </a:r>
            <a:r>
              <a:rPr lang="en-US" sz="2800" dirty="0"/>
              <a:t> are found in </a:t>
            </a:r>
            <a:r>
              <a:rPr lang="en-US" sz="2800" dirty="0" err="1">
                <a:solidFill>
                  <a:srgbClr val="7030A0"/>
                </a:solidFill>
              </a:rPr>
              <a:t>Ogaden</a:t>
            </a:r>
            <a:r>
              <a:rPr lang="en-US" sz="2800" dirty="0">
                <a:solidFill>
                  <a:srgbClr val="7030A0"/>
                </a:solidFill>
              </a:rPr>
              <a:t> and northeastern escarpments</a:t>
            </a:r>
            <a:r>
              <a:rPr lang="en-US" sz="2800" dirty="0"/>
              <a:t>, whereas the </a:t>
            </a:r>
            <a:r>
              <a:rPr lang="en-US" sz="2800" dirty="0" err="1">
                <a:solidFill>
                  <a:srgbClr val="7030A0"/>
                </a:solidFill>
              </a:rPr>
              <a:t>Yermosols</a:t>
            </a:r>
            <a:r>
              <a:rPr lang="en-US" sz="2800" dirty="0"/>
              <a:t> and </a:t>
            </a:r>
            <a:r>
              <a:rPr lang="en-US" sz="2800" dirty="0" err="1"/>
              <a:t>Solonchaks</a:t>
            </a:r>
            <a:r>
              <a:rPr lang="en-US" sz="2800" dirty="0"/>
              <a:t> cover the </a:t>
            </a:r>
            <a:r>
              <a:rPr lang="en-US" sz="2800" dirty="0" err="1">
                <a:solidFill>
                  <a:srgbClr val="7030A0"/>
                </a:solidFill>
              </a:rPr>
              <a:t>Ogaden</a:t>
            </a:r>
            <a:r>
              <a:rPr lang="en-US" sz="2800" dirty="0">
                <a:solidFill>
                  <a:srgbClr val="7030A0"/>
                </a:solidFill>
              </a:rPr>
              <a:t> and Afar plains</a:t>
            </a:r>
            <a:r>
              <a:rPr lang="en-US" sz="2800" dirty="0"/>
              <a:t>. The </a:t>
            </a:r>
            <a:r>
              <a:rPr lang="en-US" sz="2800" dirty="0" err="1">
                <a:solidFill>
                  <a:srgbClr val="7030A0"/>
                </a:solidFill>
              </a:rPr>
              <a:t>Solonchaks</a:t>
            </a:r>
            <a:r>
              <a:rPr lang="en-US" sz="2800" dirty="0"/>
              <a:t> are majorly located in </a:t>
            </a:r>
            <a:r>
              <a:rPr lang="en-US" sz="2800" dirty="0">
                <a:solidFill>
                  <a:srgbClr val="7030A0"/>
                </a:solidFill>
              </a:rPr>
              <a:t>salty plains of Afar</a:t>
            </a:r>
            <a:r>
              <a:rPr lang="en-US" sz="2800" dirty="0"/>
              <a:t>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533400"/>
            <a:ext cx="8991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82296" indent="0">
              <a:buNone/>
            </a:pPr>
            <a:r>
              <a:rPr lang="en-US" sz="2800" b="1" dirty="0" smtClean="0"/>
              <a:t>5</a:t>
            </a:r>
            <a:r>
              <a:rPr lang="en-US" sz="2800" b="1" dirty="0"/>
              <a:t>. </a:t>
            </a:r>
            <a:r>
              <a:rPr lang="en-US" sz="2800" b="1" i="1" dirty="0" err="1"/>
              <a:t>Fluvisols</a:t>
            </a:r>
            <a:r>
              <a:rPr lang="en-US" sz="2800" b="1" i="1" dirty="0"/>
              <a:t> </a:t>
            </a:r>
            <a:endParaRPr lang="en-US" sz="2800" dirty="0"/>
          </a:p>
          <a:p>
            <a:r>
              <a:rPr lang="en-US" sz="2800" dirty="0" err="1">
                <a:solidFill>
                  <a:srgbClr val="7030A0"/>
                </a:solidFill>
              </a:rPr>
              <a:t>Fluvisols</a:t>
            </a:r>
            <a:r>
              <a:rPr lang="en-US" sz="2800" dirty="0"/>
              <a:t> develop on flat or nearly flat ground, on recent </a:t>
            </a:r>
            <a:r>
              <a:rPr lang="en-US" sz="2800" dirty="0">
                <a:solidFill>
                  <a:srgbClr val="7030A0"/>
                </a:solidFill>
              </a:rPr>
              <a:t>alluvial deposits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These </a:t>
            </a:r>
            <a:r>
              <a:rPr lang="en-US" sz="2800" dirty="0"/>
              <a:t>soils are associated with </a:t>
            </a:r>
            <a:r>
              <a:rPr lang="en-US" sz="2800" i="1" dirty="0"/>
              <a:t>fluvial (river), marine (sea) and </a:t>
            </a:r>
            <a:r>
              <a:rPr lang="en-US" sz="2800" i="1" dirty="0" err="1"/>
              <a:t>lacustine</a:t>
            </a:r>
            <a:r>
              <a:rPr lang="en-US" sz="2800" i="1" dirty="0"/>
              <a:t> (lake</a:t>
            </a:r>
            <a:r>
              <a:rPr lang="en-US" sz="2800" dirty="0"/>
              <a:t>) deposits. </a:t>
            </a:r>
          </a:p>
          <a:p>
            <a:r>
              <a:rPr lang="en-US" sz="2800" dirty="0"/>
              <a:t>These are soils formed due to deposition of eroded materials from highlands.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deposition takes place in depressions, lower valleys and lowlands. </a:t>
            </a:r>
            <a:endParaRPr lang="en-US" sz="2800" dirty="0" smtClean="0"/>
          </a:p>
          <a:p>
            <a:r>
              <a:rPr lang="en-US" sz="2800" dirty="0" smtClean="0"/>
              <a:t>Lower </a:t>
            </a:r>
            <a:r>
              <a:rPr lang="en-US" sz="2800" dirty="0"/>
              <a:t>regions of rivers like </a:t>
            </a:r>
            <a:r>
              <a:rPr lang="en-US" sz="2800" dirty="0" err="1">
                <a:solidFill>
                  <a:srgbClr val="7030A0"/>
                </a:solidFill>
              </a:rPr>
              <a:t>Omo</a:t>
            </a:r>
            <a:r>
              <a:rPr lang="en-US" sz="2800" dirty="0">
                <a:solidFill>
                  <a:srgbClr val="7030A0"/>
                </a:solidFill>
              </a:rPr>
              <a:t>, Awash, </a:t>
            </a:r>
            <a:r>
              <a:rPr lang="en-US" sz="2800" dirty="0" err="1">
                <a:solidFill>
                  <a:srgbClr val="7030A0"/>
                </a:solidFill>
              </a:rPr>
              <a:t>Abay</a:t>
            </a:r>
            <a:r>
              <a:rPr lang="en-US" sz="2800" dirty="0">
                <a:solidFill>
                  <a:srgbClr val="7030A0"/>
                </a:solidFill>
              </a:rPr>
              <a:t> and </a:t>
            </a:r>
            <a:r>
              <a:rPr lang="en-US" sz="2800" dirty="0"/>
              <a:t>the plains of </a:t>
            </a:r>
            <a:r>
              <a:rPr lang="en-US" sz="2800" dirty="0" err="1">
                <a:solidFill>
                  <a:srgbClr val="7030A0"/>
                </a:solidFill>
              </a:rPr>
              <a:t>Akobo</a:t>
            </a:r>
            <a:r>
              <a:rPr lang="en-US" sz="2800" dirty="0">
                <a:solidFill>
                  <a:srgbClr val="7030A0"/>
                </a:solidFill>
              </a:rPr>
              <a:t> and </a:t>
            </a:r>
            <a:r>
              <a:rPr lang="en-US" sz="2800" dirty="0" err="1">
                <a:solidFill>
                  <a:srgbClr val="7030A0"/>
                </a:solidFill>
              </a:rPr>
              <a:t>Baro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dirty="0"/>
              <a:t>Rivers are home for </a:t>
            </a:r>
            <a:r>
              <a:rPr lang="en-US" sz="2800" dirty="0" err="1"/>
              <a:t>fluvivsols</a:t>
            </a:r>
            <a:r>
              <a:rPr lang="en-US" sz="2800" dirty="0"/>
              <a:t>. Lakes region (main Ethiopian rift) is also characterized by </a:t>
            </a:r>
            <a:r>
              <a:rPr lang="en-US" sz="2800" dirty="0" err="1">
                <a:solidFill>
                  <a:srgbClr val="7030A0"/>
                </a:solidFill>
              </a:rPr>
              <a:t>fluvisols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err="1"/>
              <a:t>Fluvisols</a:t>
            </a:r>
            <a:r>
              <a:rPr lang="en-US" sz="2800" dirty="0"/>
              <a:t> are highly variable, but much prized for </a:t>
            </a:r>
            <a:r>
              <a:rPr lang="en-US" sz="2800" dirty="0">
                <a:solidFill>
                  <a:srgbClr val="7030A0"/>
                </a:solidFill>
              </a:rPr>
              <a:t>intensive agriculture 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800" b="1" dirty="0" smtClean="0"/>
              <a:t>6</a:t>
            </a:r>
            <a:r>
              <a:rPr lang="en-US" sz="2800" b="1" dirty="0"/>
              <a:t>. </a:t>
            </a:r>
            <a:r>
              <a:rPr lang="en-US" sz="2800" b="1" i="1" dirty="0" err="1"/>
              <a:t>Luvisols</a:t>
            </a:r>
            <a:r>
              <a:rPr lang="en-US" sz="2800" b="1" i="1" dirty="0"/>
              <a:t> </a:t>
            </a:r>
            <a:endParaRPr lang="en-US" sz="2800" dirty="0"/>
          </a:p>
          <a:p>
            <a:r>
              <a:rPr lang="en-US" sz="2800" dirty="0" err="1"/>
              <a:t>Luvisols</a:t>
            </a:r>
            <a:r>
              <a:rPr lang="en-US" sz="2800" dirty="0"/>
              <a:t> develop mainly in areas where </a:t>
            </a:r>
            <a:r>
              <a:rPr lang="en-US" sz="2800" dirty="0">
                <a:solidFill>
                  <a:srgbClr val="7030A0"/>
                </a:solidFill>
              </a:rPr>
              <a:t>pronounced wet and dry seasons </a:t>
            </a:r>
            <a:r>
              <a:rPr lang="en-US" sz="2800" dirty="0"/>
              <a:t>occur in alternation. </a:t>
            </a:r>
            <a:endParaRPr lang="en-US" sz="2800" dirty="0" smtClean="0"/>
          </a:p>
          <a:p>
            <a:r>
              <a:rPr lang="en-US" sz="2800" dirty="0" smtClean="0"/>
              <a:t>Where </a:t>
            </a:r>
            <a:r>
              <a:rPr lang="en-US" sz="2800" dirty="0"/>
              <a:t>leaching is not very high, they are found in </a:t>
            </a:r>
            <a:r>
              <a:rPr lang="en-US" sz="2800" dirty="0">
                <a:solidFill>
                  <a:srgbClr val="7030A0"/>
                </a:solidFill>
              </a:rPr>
              <a:t>association with </a:t>
            </a:r>
            <a:r>
              <a:rPr lang="en-US" sz="2800" dirty="0" err="1">
                <a:solidFill>
                  <a:srgbClr val="7030A0"/>
                </a:solidFill>
              </a:rPr>
              <a:t>nitosols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err="1" smtClean="0"/>
              <a:t>Luvisols</a:t>
            </a:r>
            <a:r>
              <a:rPr lang="en-US" sz="2800" dirty="0" smtClean="0"/>
              <a:t> </a:t>
            </a:r>
            <a:r>
              <a:rPr lang="en-US" sz="2800" dirty="0"/>
              <a:t>have </a:t>
            </a:r>
            <a:r>
              <a:rPr lang="en-US" sz="2800" dirty="0">
                <a:solidFill>
                  <a:srgbClr val="7030A0"/>
                </a:solidFill>
              </a:rPr>
              <a:t>good chemical nutrients </a:t>
            </a:r>
            <a:r>
              <a:rPr lang="en-US" sz="2800" dirty="0"/>
              <a:t>and they are among the </a:t>
            </a:r>
            <a:r>
              <a:rPr lang="en-US" sz="2800" dirty="0">
                <a:solidFill>
                  <a:srgbClr val="7030A0"/>
                </a:solidFill>
              </a:rPr>
              <a:t>best agricultural soils in the tropics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So</a:t>
            </a:r>
            <a:r>
              <a:rPr lang="en-US" sz="2800" dirty="0"/>
              <a:t>, they are intensively cultivated. </a:t>
            </a:r>
            <a:endParaRPr lang="en-US" sz="2800" dirty="0" smtClean="0"/>
          </a:p>
          <a:p>
            <a:r>
              <a:rPr lang="en-US" sz="2800" dirty="0" smtClean="0"/>
              <a:t>However</a:t>
            </a:r>
            <a:r>
              <a:rPr lang="en-US" sz="2800" dirty="0"/>
              <a:t>, when </a:t>
            </a:r>
            <a:r>
              <a:rPr lang="en-US" sz="2800" dirty="0" err="1"/>
              <a:t>luvisols</a:t>
            </a:r>
            <a:r>
              <a:rPr lang="en-US" sz="2800" dirty="0"/>
              <a:t> are found on steep slopes (stony) and on </a:t>
            </a:r>
            <a:r>
              <a:rPr lang="en-US" sz="2800" dirty="0">
                <a:solidFill>
                  <a:srgbClr val="7030A0"/>
                </a:solidFill>
              </a:rPr>
              <a:t>flat</a:t>
            </a:r>
            <a:r>
              <a:rPr lang="en-US" sz="2800" dirty="0"/>
              <a:t> areas (</a:t>
            </a:r>
            <a:r>
              <a:rPr lang="en-US" sz="2800" dirty="0">
                <a:solidFill>
                  <a:srgbClr val="7030A0"/>
                </a:solidFill>
              </a:rPr>
              <a:t>waterlogged</a:t>
            </a:r>
            <a:r>
              <a:rPr lang="en-US" sz="2800" dirty="0"/>
              <a:t>) they are avoided and left for grazing.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Ethiopia, places with </a:t>
            </a:r>
            <a:r>
              <a:rPr lang="en-US" sz="2800" dirty="0" err="1"/>
              <a:t>luvisols</a:t>
            </a:r>
            <a:r>
              <a:rPr lang="en-US" sz="2800" dirty="0"/>
              <a:t> include </a:t>
            </a:r>
            <a:r>
              <a:rPr lang="en-US" sz="2800" i="1" dirty="0">
                <a:solidFill>
                  <a:srgbClr val="7030A0"/>
                </a:solidFill>
              </a:rPr>
              <a:t>Lake </a:t>
            </a:r>
            <a:r>
              <a:rPr lang="en-US" sz="2800" i="1" dirty="0" err="1">
                <a:solidFill>
                  <a:srgbClr val="7030A0"/>
                </a:solidFill>
              </a:rPr>
              <a:t>Tana</a:t>
            </a:r>
            <a:r>
              <a:rPr lang="en-US" sz="2800" i="1" dirty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area</a:t>
            </a:r>
            <a:r>
              <a:rPr lang="en-US" sz="2800" dirty="0"/>
              <a:t>, parts of </a:t>
            </a:r>
            <a:r>
              <a:rPr lang="en-US" sz="2800" dirty="0">
                <a:solidFill>
                  <a:srgbClr val="7030A0"/>
                </a:solidFill>
              </a:rPr>
              <a:t>Northern, Central and Eastern Highlands and Southern lowlands. 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54" y="609600"/>
            <a:ext cx="8031891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000" b="1" dirty="0"/>
              <a:t>Soil Degradation </a:t>
            </a:r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200" dirty="0"/>
              <a:t>Soil degradation is defined as a change in any or all of soil status resulting in a </a:t>
            </a:r>
            <a:r>
              <a:rPr lang="en-US" sz="2200" dirty="0">
                <a:solidFill>
                  <a:srgbClr val="7030A0"/>
                </a:solidFill>
              </a:rPr>
              <a:t>diminished capacity of the ecosystem </a:t>
            </a:r>
            <a:r>
              <a:rPr lang="en-US" sz="2200" dirty="0"/>
              <a:t>to provide goods and services. </a:t>
            </a:r>
            <a:endParaRPr lang="en-US" sz="22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200" dirty="0" smtClean="0"/>
              <a:t>It </a:t>
            </a:r>
            <a:r>
              <a:rPr lang="en-US" sz="2200" dirty="0"/>
              <a:t>could also be the </a:t>
            </a:r>
            <a:r>
              <a:rPr lang="en-US" sz="2200" dirty="0">
                <a:solidFill>
                  <a:srgbClr val="7030A0"/>
                </a:solidFill>
              </a:rPr>
              <a:t>deterioration</a:t>
            </a:r>
            <a:r>
              <a:rPr lang="en-US" sz="2200" dirty="0"/>
              <a:t> of the physical, chemical and biological properties of soil. </a:t>
            </a:r>
            <a:endParaRPr lang="en-US" sz="22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200" dirty="0" smtClean="0"/>
              <a:t>It </a:t>
            </a:r>
            <a:r>
              <a:rPr lang="en-US" sz="2200" dirty="0"/>
              <a:t>is a critical and growing </a:t>
            </a:r>
            <a:r>
              <a:rPr lang="en-US" sz="2200" dirty="0">
                <a:solidFill>
                  <a:srgbClr val="7030A0"/>
                </a:solidFill>
              </a:rPr>
              <a:t>global problem</a:t>
            </a:r>
            <a:r>
              <a:rPr lang="en-US" sz="2200" dirty="0"/>
              <a:t>. </a:t>
            </a:r>
            <a:endParaRPr lang="en-US" sz="22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200" dirty="0" smtClean="0"/>
              <a:t>It </a:t>
            </a:r>
            <a:r>
              <a:rPr lang="en-US" sz="2200" dirty="0"/>
              <a:t>is a </a:t>
            </a:r>
            <a:r>
              <a:rPr lang="en-US" sz="2200" dirty="0">
                <a:solidFill>
                  <a:srgbClr val="7030A0"/>
                </a:solidFill>
              </a:rPr>
              <a:t>major concern </a:t>
            </a:r>
            <a:r>
              <a:rPr lang="en-US" sz="2200" dirty="0"/>
              <a:t>for at least </a:t>
            </a:r>
            <a:r>
              <a:rPr lang="en-US" sz="2200" dirty="0">
                <a:solidFill>
                  <a:srgbClr val="7030A0"/>
                </a:solidFill>
              </a:rPr>
              <a:t>two reasons</a:t>
            </a:r>
            <a:r>
              <a:rPr lang="en-US" sz="2200" dirty="0" smtClean="0">
                <a:solidFill>
                  <a:srgbClr val="7030A0"/>
                </a:solidFill>
              </a:rPr>
              <a:t>.</a:t>
            </a:r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200" dirty="0" smtClean="0"/>
              <a:t> </a:t>
            </a:r>
            <a:r>
              <a:rPr lang="en-US" sz="2200" dirty="0"/>
              <a:t>First, soil degradation undermines the </a:t>
            </a:r>
            <a:r>
              <a:rPr lang="en-US" sz="2200" dirty="0">
                <a:solidFill>
                  <a:srgbClr val="7030A0"/>
                </a:solidFill>
              </a:rPr>
              <a:t>productive capacity </a:t>
            </a:r>
            <a:r>
              <a:rPr lang="en-US" sz="2200" dirty="0"/>
              <a:t>of an ecosystem. </a:t>
            </a:r>
            <a:endParaRPr lang="en-US" sz="22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200" dirty="0" smtClean="0"/>
              <a:t>Second</a:t>
            </a:r>
            <a:r>
              <a:rPr lang="en-US" sz="2200" dirty="0"/>
              <a:t>, it </a:t>
            </a:r>
            <a:r>
              <a:rPr lang="en-US" sz="2200" dirty="0">
                <a:solidFill>
                  <a:srgbClr val="7030A0"/>
                </a:solidFill>
              </a:rPr>
              <a:t>affects global climate</a:t>
            </a:r>
            <a:r>
              <a:rPr lang="en-US" sz="2200" dirty="0"/>
              <a:t> through alterations in water and energy balances and disruptions in cycles of carbon, nitrogen, sulfur, and other elements. </a:t>
            </a: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There </a:t>
            </a:r>
            <a:r>
              <a:rPr lang="en-US" sz="2800" dirty="0"/>
              <a:t>are three major types of soil degradation. These are: </a:t>
            </a:r>
            <a:endParaRPr lang="en-US" sz="2800" dirty="0" smtClean="0"/>
          </a:p>
          <a:p>
            <a:pPr marL="82296" indent="0">
              <a:buNone/>
            </a:pPr>
            <a:r>
              <a:rPr lang="en-US" sz="2800" b="1" i="1" dirty="0" smtClean="0"/>
              <a:t>i</a:t>
            </a:r>
            <a:r>
              <a:rPr lang="en-US" sz="2800" b="1" i="1" dirty="0"/>
              <a:t>. </a:t>
            </a:r>
            <a:r>
              <a:rPr lang="en-US" sz="2800" b="1" dirty="0"/>
              <a:t>Physical Degradation: </a:t>
            </a:r>
            <a:r>
              <a:rPr lang="en-US" sz="2800" dirty="0"/>
              <a:t>refers to the deterioration of the physical properties of soil. This includes: </a:t>
            </a:r>
          </a:p>
          <a:p>
            <a:pPr marL="82296" indent="0">
              <a:buNone/>
            </a:pPr>
            <a:r>
              <a:rPr lang="en-US" sz="2800" b="1" i="1" dirty="0" smtClean="0"/>
              <a:t>Compaction</a:t>
            </a:r>
            <a:r>
              <a:rPr lang="en-US" sz="2800" b="1" i="1" dirty="0"/>
              <a:t>: </a:t>
            </a:r>
            <a:r>
              <a:rPr lang="en-US" sz="2800" dirty="0"/>
              <a:t>densification of soil is caused by the elimination or reduction of structural pores. </a:t>
            </a:r>
            <a:endParaRPr lang="en-US" sz="2800" dirty="0" smtClean="0"/>
          </a:p>
          <a:p>
            <a:r>
              <a:rPr lang="en-US" sz="2800" dirty="0" smtClean="0"/>
              <a:t>Soils </a:t>
            </a:r>
            <a:r>
              <a:rPr lang="en-US" sz="2800" dirty="0"/>
              <a:t>prone to compaction are </a:t>
            </a:r>
            <a:r>
              <a:rPr lang="en-US" sz="2800" dirty="0">
                <a:solidFill>
                  <a:srgbClr val="7030A0"/>
                </a:solidFill>
              </a:rPr>
              <a:t>susceptible</a:t>
            </a:r>
            <a:r>
              <a:rPr lang="en-US" sz="2800" dirty="0"/>
              <a:t> to accelerated </a:t>
            </a:r>
            <a:r>
              <a:rPr lang="en-US" sz="2800" dirty="0">
                <a:solidFill>
                  <a:srgbClr val="7030A0"/>
                </a:solidFill>
              </a:rPr>
              <a:t>runoff and erosion</a:t>
            </a:r>
            <a:r>
              <a:rPr lang="en-US" sz="2800" dirty="0"/>
              <a:t>. </a:t>
            </a:r>
          </a:p>
          <a:p>
            <a:pPr marL="82296" indent="0">
              <a:buNone/>
            </a:pPr>
            <a:r>
              <a:rPr lang="en-US" sz="2800" b="1" i="1" dirty="0" smtClean="0"/>
              <a:t> </a:t>
            </a:r>
            <a:r>
              <a:rPr lang="en-US" sz="2800" b="1" i="1" dirty="0"/>
              <a:t>Soil erosion: </a:t>
            </a:r>
            <a:r>
              <a:rPr lang="en-US" sz="2800" dirty="0"/>
              <a:t>is a three-phase process consisting of the </a:t>
            </a:r>
            <a:r>
              <a:rPr lang="en-US" sz="2800" i="1" dirty="0">
                <a:solidFill>
                  <a:srgbClr val="7030A0"/>
                </a:solidFill>
              </a:rPr>
              <a:t>detachment</a:t>
            </a:r>
            <a:r>
              <a:rPr lang="en-US" sz="2800" i="1" dirty="0"/>
              <a:t> of individual soil particles</a:t>
            </a:r>
            <a:r>
              <a:rPr lang="en-US" sz="2800" b="1" i="1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transportation</a:t>
            </a:r>
            <a:r>
              <a:rPr lang="en-US" sz="2800" dirty="0"/>
              <a:t> </a:t>
            </a:r>
            <a:r>
              <a:rPr lang="en-US" sz="2800" i="1" dirty="0"/>
              <a:t>and </a:t>
            </a:r>
            <a:r>
              <a:rPr lang="en-US" sz="2800" i="1" dirty="0">
                <a:solidFill>
                  <a:srgbClr val="7030A0"/>
                </a:solidFill>
              </a:rPr>
              <a:t>deposition. </a:t>
            </a:r>
            <a:endParaRPr lang="en-US" sz="2800" i="1" dirty="0" smtClean="0">
              <a:solidFill>
                <a:srgbClr val="7030A0"/>
              </a:solidFill>
            </a:endParaRPr>
          </a:p>
          <a:p>
            <a:r>
              <a:rPr lang="en-US" sz="2800" dirty="0" smtClean="0"/>
              <a:t>The </a:t>
            </a:r>
            <a:r>
              <a:rPr lang="en-US" sz="2800" dirty="0"/>
              <a:t>continuous strike of soil surface by rain droplets considerably weakness the soil and makes susceptible to erosion. </a:t>
            </a:r>
            <a:endParaRPr lang="en-US" sz="2800" dirty="0" smtClean="0"/>
          </a:p>
          <a:p>
            <a:r>
              <a:rPr lang="en-US" sz="2800" dirty="0" smtClean="0"/>
              <a:t>In </a:t>
            </a:r>
            <a:r>
              <a:rPr lang="en-US" sz="2800" dirty="0"/>
              <a:t>Ethiopia, an estimated average of </a:t>
            </a:r>
            <a:r>
              <a:rPr lang="en-US" sz="2800" dirty="0">
                <a:solidFill>
                  <a:srgbClr val="7030A0"/>
                </a:solidFill>
              </a:rPr>
              <a:t>42 tons per hectare</a:t>
            </a:r>
            <a:r>
              <a:rPr lang="en-US" sz="2800" dirty="0"/>
              <a:t> of soils is eroded </a:t>
            </a:r>
            <a:r>
              <a:rPr lang="en-US" sz="2800" dirty="0">
                <a:solidFill>
                  <a:srgbClr val="7030A0"/>
                </a:solidFill>
              </a:rPr>
              <a:t>annually</a:t>
            </a:r>
            <a:r>
              <a:rPr lang="en-US" sz="2800" dirty="0"/>
              <a:t>. </a:t>
            </a:r>
          </a:p>
          <a:p>
            <a:pPr marL="82296" lvl="0" indent="0">
              <a:lnSpc>
                <a:spcPct val="150000"/>
              </a:lnSpc>
              <a:buClr>
                <a:srgbClr val="3891A7"/>
              </a:buClr>
              <a:buNone/>
            </a:pP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512" y="990600"/>
            <a:ext cx="7790688" cy="4953000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b="1" i="1" dirty="0"/>
              <a:t>Objectives 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At the end of this chapter you will be able </a:t>
            </a:r>
            <a:r>
              <a:rPr lang="en-US" dirty="0" smtClean="0"/>
              <a:t>to</a:t>
            </a:r>
            <a:r>
              <a:rPr lang="en-US" dirty="0"/>
              <a:t>:</a:t>
            </a:r>
          </a:p>
          <a:p>
            <a:r>
              <a:rPr lang="en-US" dirty="0"/>
              <a:t>Identify </a:t>
            </a:r>
            <a:r>
              <a:rPr lang="en-US" dirty="0">
                <a:solidFill>
                  <a:srgbClr val="7030A0"/>
                </a:solidFill>
              </a:rPr>
              <a:t>major soil types </a:t>
            </a:r>
            <a:r>
              <a:rPr lang="en-US" dirty="0"/>
              <a:t>of Ethiopia </a:t>
            </a:r>
          </a:p>
          <a:p>
            <a:r>
              <a:rPr lang="en-US" dirty="0"/>
              <a:t>Understand </a:t>
            </a:r>
            <a:r>
              <a:rPr lang="en-US" i="1" dirty="0">
                <a:solidFill>
                  <a:srgbClr val="7030A0"/>
                </a:solidFill>
              </a:rPr>
              <a:t>soil degradation </a:t>
            </a:r>
            <a:r>
              <a:rPr lang="en-US" dirty="0"/>
              <a:t>and </a:t>
            </a:r>
            <a:r>
              <a:rPr lang="en-US" i="1" dirty="0">
                <a:solidFill>
                  <a:srgbClr val="7030A0"/>
                </a:solidFill>
              </a:rPr>
              <a:t>conservation measures </a:t>
            </a:r>
          </a:p>
          <a:p>
            <a:r>
              <a:rPr lang="en-US" dirty="0"/>
              <a:t>Describe the </a:t>
            </a:r>
            <a:r>
              <a:rPr lang="en-US" dirty="0">
                <a:solidFill>
                  <a:srgbClr val="7030A0"/>
                </a:solidFill>
              </a:rPr>
              <a:t>distribution of natural vegetations</a:t>
            </a:r>
            <a:r>
              <a:rPr lang="en-US" dirty="0"/>
              <a:t> in Ethiopia </a:t>
            </a:r>
          </a:p>
          <a:p>
            <a:r>
              <a:rPr lang="en-US" dirty="0"/>
              <a:t>Explain the </a:t>
            </a:r>
            <a:r>
              <a:rPr lang="en-US" i="1" dirty="0">
                <a:solidFill>
                  <a:srgbClr val="7030A0"/>
                </a:solidFill>
              </a:rPr>
              <a:t>significance of wildlife resources </a:t>
            </a:r>
            <a:r>
              <a:rPr lang="en-US" dirty="0"/>
              <a:t>of Ethiopia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4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82296" indent="0">
              <a:buNone/>
            </a:pPr>
            <a:r>
              <a:rPr lang="en-US" sz="2800" b="1" i="1" dirty="0" smtClean="0"/>
              <a:t>ii</a:t>
            </a:r>
            <a:r>
              <a:rPr lang="en-US" sz="2800" b="1" i="1" dirty="0"/>
              <a:t>. </a:t>
            </a:r>
            <a:r>
              <a:rPr lang="en-US" sz="2800" b="1" dirty="0"/>
              <a:t>Biological Degradation </a:t>
            </a:r>
            <a:endParaRPr lang="en-US" sz="2800" dirty="0"/>
          </a:p>
          <a:p>
            <a:r>
              <a:rPr lang="en-US" sz="2800" dirty="0"/>
              <a:t>Reduction in soil organic matter content, decline in biomass carbon, and decrease in activity and diversity of soil fauna are ramifications of biological degradation. </a:t>
            </a:r>
            <a:endParaRPr lang="en-US" sz="2800" dirty="0" smtClean="0"/>
          </a:p>
          <a:p>
            <a:r>
              <a:rPr lang="en-US" sz="2800" dirty="0" smtClean="0"/>
              <a:t>Because </a:t>
            </a:r>
            <a:r>
              <a:rPr lang="en-US" sz="2800" dirty="0"/>
              <a:t>of prevailing high soil and air temperatures, biological degradation of soil is more </a:t>
            </a:r>
            <a:r>
              <a:rPr lang="en-US" sz="2800" dirty="0">
                <a:solidFill>
                  <a:srgbClr val="7030A0"/>
                </a:solidFill>
              </a:rPr>
              <a:t>severe in the tropics </a:t>
            </a:r>
            <a:r>
              <a:rPr lang="en-US" sz="2800" dirty="0"/>
              <a:t>than in the temperate zone.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can also be caused by </a:t>
            </a:r>
            <a:r>
              <a:rPr lang="en-US" sz="2800" dirty="0">
                <a:solidFill>
                  <a:srgbClr val="7030A0"/>
                </a:solidFill>
              </a:rPr>
              <a:t>indiscriminate and excessive use </a:t>
            </a:r>
            <a:r>
              <a:rPr lang="en-US" sz="2800" dirty="0"/>
              <a:t>of </a:t>
            </a:r>
            <a:r>
              <a:rPr lang="en-US" sz="2800" dirty="0">
                <a:solidFill>
                  <a:srgbClr val="7030A0"/>
                </a:solidFill>
              </a:rPr>
              <a:t>chemicals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7030A0"/>
                </a:solidFill>
              </a:rPr>
              <a:t>soil pollutants</a:t>
            </a:r>
            <a:r>
              <a:rPr lang="en-US" sz="2800" dirty="0"/>
              <a:t>. </a:t>
            </a:r>
            <a:endParaRPr lang="en-US" sz="2800" dirty="0" smtClean="0"/>
          </a:p>
          <a:p>
            <a:pPr marL="82296" indent="0">
              <a:buNone/>
            </a:pPr>
            <a:r>
              <a:rPr lang="en-US" sz="2800" b="1" i="1" dirty="0" smtClean="0"/>
              <a:t>iii</a:t>
            </a:r>
            <a:r>
              <a:rPr lang="en-US" sz="2800" b="1" i="1" dirty="0"/>
              <a:t>. </a:t>
            </a:r>
            <a:r>
              <a:rPr lang="en-US" sz="2800" b="1" dirty="0"/>
              <a:t>Chemical Degradation </a:t>
            </a:r>
            <a:endParaRPr lang="en-US" sz="2800" dirty="0"/>
          </a:p>
          <a:p>
            <a:r>
              <a:rPr lang="en-US" sz="2800" dirty="0"/>
              <a:t>Nutrient depletion is a major cause of chemical degradation. </a:t>
            </a:r>
            <a:endParaRPr lang="en-US" sz="2800" dirty="0" smtClean="0"/>
          </a:p>
          <a:p>
            <a:r>
              <a:rPr lang="en-US" sz="2800" dirty="0" smtClean="0"/>
              <a:t>Chemical </a:t>
            </a:r>
            <a:r>
              <a:rPr lang="en-US" sz="2800" dirty="0"/>
              <a:t>degradation is also caused by the b</a:t>
            </a:r>
            <a:r>
              <a:rPr lang="en-US" sz="2800" dirty="0">
                <a:solidFill>
                  <a:srgbClr val="7030A0"/>
                </a:solidFill>
              </a:rPr>
              <a:t>uildup of some toxic chemicals</a:t>
            </a:r>
            <a:r>
              <a:rPr lang="en-US" sz="2800" dirty="0"/>
              <a:t> and an </a:t>
            </a:r>
            <a:r>
              <a:rPr lang="en-US" sz="2800" dirty="0">
                <a:solidFill>
                  <a:srgbClr val="7030A0"/>
                </a:solidFill>
              </a:rPr>
              <a:t>elemental imbalance </a:t>
            </a:r>
            <a:r>
              <a:rPr lang="en-US" sz="2800" dirty="0"/>
              <a:t>that is injurious to plant growth.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000" b="1" dirty="0"/>
              <a:t>Causes of soil degradation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Soil degradation may result from natural and human-induced causes.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7030A0"/>
                </a:solidFill>
              </a:rPr>
              <a:t>Topographic </a:t>
            </a:r>
            <a:r>
              <a:rPr lang="en-US" sz="2800" b="1" dirty="0">
                <a:solidFill>
                  <a:srgbClr val="7030A0"/>
                </a:solidFill>
              </a:rPr>
              <a:t>and climatic factors </a:t>
            </a:r>
            <a:r>
              <a:rPr lang="en-US" sz="2800" dirty="0"/>
              <a:t>such as steep slopes, frequent floods and tornadoes, storms and high-velocity wind, high-intensity rains and drought in dry regions are among the natural causes.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7030A0"/>
                </a:solidFill>
              </a:rPr>
              <a:t>Deforestation </a:t>
            </a:r>
            <a:r>
              <a:rPr lang="en-US" sz="2800" b="1" dirty="0">
                <a:solidFill>
                  <a:srgbClr val="7030A0"/>
                </a:solidFill>
              </a:rPr>
              <a:t>and overexploitation </a:t>
            </a:r>
            <a:r>
              <a:rPr lang="en-US" sz="2800" dirty="0"/>
              <a:t>of vegetation, overgrazing, indiscriminate use of agrochemicals and lack of soil conservation practices, and over extraction of ground water are some anthropogenic causes of soil degradation.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000" b="1" dirty="0"/>
              <a:t>Soil Erosion Control Measures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We have two major </a:t>
            </a:r>
            <a:r>
              <a:rPr lang="en-US" sz="2800" dirty="0">
                <a:solidFill>
                  <a:srgbClr val="7030A0"/>
                </a:solidFill>
              </a:rPr>
              <a:t>soil erosion control mechanisms</a:t>
            </a:r>
            <a:r>
              <a:rPr lang="en-US" sz="2800" dirty="0"/>
              <a:t>. These are: </a:t>
            </a:r>
            <a:endParaRPr lang="en-US" sz="2800" dirty="0" smtClean="0"/>
          </a:p>
          <a:p>
            <a:pPr marL="82296" indent="0">
              <a:buNone/>
            </a:pPr>
            <a:r>
              <a:rPr lang="en-US" sz="2800" b="1" dirty="0" smtClean="0"/>
              <a:t>A</a:t>
            </a:r>
            <a:r>
              <a:rPr lang="en-US" sz="2800" b="1" dirty="0"/>
              <a:t>. Biological Control measures </a:t>
            </a:r>
            <a:endParaRPr lang="en-US" sz="2800" dirty="0"/>
          </a:p>
          <a:p>
            <a:r>
              <a:rPr lang="en-US" sz="2800" dirty="0"/>
              <a:t>These types of soil erosion control mechanisms include </a:t>
            </a:r>
            <a:r>
              <a:rPr lang="en-US" sz="2800" dirty="0">
                <a:solidFill>
                  <a:srgbClr val="7030A0"/>
                </a:solidFill>
              </a:rPr>
              <a:t>vegetative strips, plantation, and reforestation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Biological </a:t>
            </a:r>
            <a:r>
              <a:rPr lang="en-US" sz="2800" dirty="0"/>
              <a:t>controls can prevent splash erosion, reduces the velocity of surface runoff, increases surface roughness which reduces runoff and increases infiltration, and etc. </a:t>
            </a:r>
          </a:p>
          <a:p>
            <a:pPr marL="82296" indent="0">
              <a:buNone/>
            </a:pPr>
            <a:r>
              <a:rPr lang="en-US" sz="2800" b="1" dirty="0"/>
              <a:t>B. Physical control measures </a:t>
            </a:r>
            <a:endParaRPr lang="en-US" sz="2800" dirty="0"/>
          </a:p>
          <a:p>
            <a:r>
              <a:rPr lang="en-US" sz="2800" dirty="0" smtClean="0"/>
              <a:t>Physical </a:t>
            </a:r>
            <a:r>
              <a:rPr lang="en-US" sz="2800" dirty="0"/>
              <a:t>measures are used to control the movement of water and wind over the soil surface.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major types of physical erosion control measures commonly applied in Ethiopia includes </a:t>
            </a:r>
            <a:r>
              <a:rPr lang="en-US" sz="2800" dirty="0">
                <a:solidFill>
                  <a:srgbClr val="7030A0"/>
                </a:solidFill>
              </a:rPr>
              <a:t>terracing, check dams, gabion, trenches, contour </a:t>
            </a:r>
            <a:r>
              <a:rPr lang="en-US" sz="2800" dirty="0" err="1">
                <a:solidFill>
                  <a:srgbClr val="7030A0"/>
                </a:solidFill>
              </a:rPr>
              <a:t>ploughing</a:t>
            </a:r>
            <a:r>
              <a:rPr lang="en-US" sz="2800" dirty="0">
                <a:solidFill>
                  <a:srgbClr val="7030A0"/>
                </a:solidFill>
              </a:rPr>
              <a:t>, soil bunds </a:t>
            </a:r>
            <a:r>
              <a:rPr lang="en-US" sz="2800" dirty="0"/>
              <a:t>etc.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32" name="AutoShape 8" descr="የstrip cultivation ምስል ውጤ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ተዛማጅ ምስል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304800"/>
            <a:ext cx="4286250" cy="2981326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1066800" y="990600"/>
            <a:ext cx="335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Biological Control measures 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5486400" y="193344"/>
            <a:ext cx="297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Strip cultivation</a:t>
            </a:r>
            <a:endParaRPr lang="en-US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36" name="AutoShape 12" descr="የintercropping ምስል ውጤ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row intercro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314699"/>
            <a:ext cx="4224447" cy="3162301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143000" y="3276600"/>
            <a:ext cx="259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Inter-cropping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 descr="http://www.infonet-biovision.org/res/res/files/1918.300x20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28600"/>
            <a:ext cx="3498699" cy="27431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876801" y="381000"/>
            <a:ext cx="2256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soil bunds 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8" name="Picture 4" descr="የgabions ምስል ውጤት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048000"/>
            <a:ext cx="3630706" cy="27432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648200" y="3048000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Gabions</a:t>
            </a:r>
            <a:endParaRPr lang="en-US" sz="2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30" name="Picture 6" descr="የsoil checkdam ምስል ውጤት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200400"/>
            <a:ext cx="3581401" cy="26670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887104" y="5314665"/>
            <a:ext cx="21472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Check Dams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032" name="AutoShape 8" descr="የstrip cultivation ምስል ውጤ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000" b="1" dirty="0" smtClean="0"/>
              <a:t>Natural </a:t>
            </a:r>
            <a:r>
              <a:rPr lang="en-US" sz="4000" b="1" dirty="0"/>
              <a:t>Vegetation of Ethiopia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i="1" dirty="0"/>
              <a:t>Natural vegetation </a:t>
            </a:r>
            <a:r>
              <a:rPr lang="en-US" sz="2800" dirty="0"/>
              <a:t>refers to a plant cover that develops with little or no human interference.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It </a:t>
            </a:r>
            <a:r>
              <a:rPr lang="en-US" sz="2800" dirty="0"/>
              <a:t>can also be seen as any original plant cover grown in an area.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Its </a:t>
            </a:r>
            <a:r>
              <a:rPr lang="en-US" sz="2800" dirty="0"/>
              <a:t>distribution on the surface of the earth is uneven majorly controlled by factors such as </a:t>
            </a:r>
            <a:r>
              <a:rPr lang="en-US" sz="2800" i="1" dirty="0"/>
              <a:t>climate, soil types, drainage</a:t>
            </a:r>
            <a:r>
              <a:rPr lang="en-US" sz="2800" dirty="0"/>
              <a:t>, etc.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However</a:t>
            </a:r>
            <a:r>
              <a:rPr lang="en-US" sz="2800" dirty="0"/>
              <a:t>, to a large extent, temperature and precipitation affect the spatial distribution and the original plant cover of a region.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That </a:t>
            </a:r>
            <a:r>
              <a:rPr lang="en-US" sz="2800" dirty="0"/>
              <a:t>is why, more than any other single element, the natural vegetation of an area becomes a very good indicator of the climatic conditions.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Natural vegetations are vital for human beings in many ways.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Plants </a:t>
            </a:r>
            <a:r>
              <a:rPr lang="en-US" sz="2800" dirty="0"/>
              <a:t>can provide </a:t>
            </a:r>
            <a:r>
              <a:rPr lang="en-US" sz="2800" dirty="0">
                <a:solidFill>
                  <a:srgbClr val="7030A0"/>
                </a:solidFill>
              </a:rPr>
              <a:t>shelter, food, source of fuel, pasture and grazing, raw material for industries, source of timber and non-timber products</a:t>
            </a:r>
            <a:r>
              <a:rPr lang="en-US" sz="2800" dirty="0"/>
              <a:t>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The </a:t>
            </a:r>
            <a:r>
              <a:rPr lang="en-US" sz="2800" dirty="0"/>
              <a:t>other uses include moderating effect on </a:t>
            </a:r>
            <a:r>
              <a:rPr lang="en-US" sz="2800" dirty="0">
                <a:solidFill>
                  <a:srgbClr val="7030A0"/>
                </a:solidFill>
              </a:rPr>
              <a:t>local climate, as home of wild life, medicinal values, minimizing soil erosion</a:t>
            </a:r>
            <a:r>
              <a:rPr lang="en-US" sz="2800" dirty="0"/>
              <a:t> etc.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The characteristics of Ethiopia's natural vegetation are to a large extent determined by elevation (and temperature) and rainfall.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In </a:t>
            </a:r>
            <a:r>
              <a:rPr lang="en-US" sz="2800" dirty="0"/>
              <a:t>Ethiopia, since temperature is mostly controlled by </a:t>
            </a:r>
            <a:r>
              <a:rPr lang="en-US" sz="2800" dirty="0">
                <a:solidFill>
                  <a:srgbClr val="7030A0"/>
                </a:solidFill>
              </a:rPr>
              <a:t>elevation, </a:t>
            </a:r>
            <a:r>
              <a:rPr lang="en-US" sz="2800" dirty="0"/>
              <a:t>the spatial distribution of natural vegetation in the country is strongly correlated to it.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Lowlands </a:t>
            </a:r>
            <a:r>
              <a:rPr lang="en-US" sz="2800" dirty="0"/>
              <a:t>due to their low rainfall and high temperature have harsh environment and are characterized by </a:t>
            </a:r>
            <a:r>
              <a:rPr lang="en-US" sz="2800" i="1" dirty="0">
                <a:solidFill>
                  <a:srgbClr val="7030A0"/>
                </a:solidFill>
              </a:rPr>
              <a:t>xeromorphic </a:t>
            </a:r>
            <a:r>
              <a:rPr lang="en-US" sz="2800" dirty="0">
                <a:solidFill>
                  <a:srgbClr val="7030A0"/>
                </a:solidFill>
              </a:rPr>
              <a:t>plants </a:t>
            </a:r>
            <a:r>
              <a:rPr lang="en-US" sz="2800" dirty="0"/>
              <a:t>(plants which are adapted to drought and high temperatures).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Highlands </a:t>
            </a:r>
            <a:r>
              <a:rPr lang="en-US" sz="2800" dirty="0"/>
              <a:t>(up to about </a:t>
            </a:r>
            <a:r>
              <a:rPr lang="en-US" sz="2800" i="1" dirty="0"/>
              <a:t>3000 </a:t>
            </a:r>
            <a:r>
              <a:rPr lang="en-US" sz="2800" dirty="0"/>
              <a:t>m) are cooler than the lowlands and where there is adequate moisture a variety of</a:t>
            </a:r>
            <a:r>
              <a:rPr lang="en-US" sz="2800" dirty="0">
                <a:solidFill>
                  <a:srgbClr val="7030A0"/>
                </a:solidFill>
              </a:rPr>
              <a:t> forests </a:t>
            </a:r>
            <a:r>
              <a:rPr lang="en-US" sz="2800" dirty="0"/>
              <a:t>can be seen.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Plants </a:t>
            </a:r>
            <a:r>
              <a:rPr lang="en-US" sz="2800" dirty="0"/>
              <a:t>whose growth is limited by the low temperature characterize high altitude areas (mostly above </a:t>
            </a:r>
            <a:r>
              <a:rPr lang="en-US" sz="2800" i="1" dirty="0"/>
              <a:t>3000 </a:t>
            </a:r>
            <a:r>
              <a:rPr lang="en-US" sz="2800" dirty="0"/>
              <a:t>m).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Ethiopia </a:t>
            </a:r>
            <a:r>
              <a:rPr lang="en-US" sz="2800" dirty="0"/>
              <a:t>possesses an estimated number of </a:t>
            </a:r>
            <a:r>
              <a:rPr lang="en-US" sz="2800" dirty="0">
                <a:solidFill>
                  <a:srgbClr val="7030A0"/>
                </a:solidFill>
              </a:rPr>
              <a:t>6000 species of higher plants </a:t>
            </a:r>
            <a:r>
              <a:rPr lang="en-US" sz="2800" dirty="0"/>
              <a:t>of which </a:t>
            </a:r>
            <a:r>
              <a:rPr lang="en-US" sz="2800" dirty="0">
                <a:solidFill>
                  <a:srgbClr val="7030A0"/>
                </a:solidFill>
              </a:rPr>
              <a:t>10% </a:t>
            </a:r>
            <a:r>
              <a:rPr lang="en-US" sz="2800" dirty="0"/>
              <a:t>are endemic.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838200"/>
            <a:ext cx="7620000" cy="609600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200" b="1" dirty="0" smtClean="0"/>
              <a:t>Major </a:t>
            </a:r>
            <a:r>
              <a:rPr lang="en-US" sz="3200" b="1" dirty="0"/>
              <a:t>Natural Vegetation Types of Ethiopia </a:t>
            </a:r>
            <a:r>
              <a:rPr lang="en-US" sz="3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524000"/>
            <a:ext cx="7696200" cy="4267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800" dirty="0"/>
              <a:t>Taking </a:t>
            </a:r>
            <a:r>
              <a:rPr lang="en-US" sz="2800" i="1" dirty="0">
                <a:solidFill>
                  <a:srgbClr val="7030A0"/>
                </a:solidFill>
              </a:rPr>
              <a:t>altitude</a:t>
            </a:r>
            <a:r>
              <a:rPr lang="en-US" sz="2800" dirty="0"/>
              <a:t> into consideration it is possible to broadly classify the </a:t>
            </a:r>
            <a:r>
              <a:rPr lang="en-US" sz="2800" i="1" dirty="0">
                <a:solidFill>
                  <a:srgbClr val="7030A0"/>
                </a:solidFill>
              </a:rPr>
              <a:t>vegetation belts </a:t>
            </a:r>
            <a:r>
              <a:rPr lang="en-US" sz="2800" dirty="0"/>
              <a:t>of Ethiopia into the following </a:t>
            </a:r>
            <a:r>
              <a:rPr lang="en-US" sz="2800" b="1" dirty="0">
                <a:solidFill>
                  <a:srgbClr val="7030A0"/>
                </a:solidFill>
              </a:rPr>
              <a:t>five</a:t>
            </a:r>
            <a:r>
              <a:rPr lang="en-US" sz="2800" dirty="0"/>
              <a:t> groups. </a:t>
            </a:r>
          </a:p>
          <a:p>
            <a:pPr marL="356616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1. </a:t>
            </a:r>
            <a:r>
              <a:rPr lang="en-US" b="1" i="1" dirty="0">
                <a:solidFill>
                  <a:srgbClr val="7030A0"/>
                </a:solidFill>
              </a:rPr>
              <a:t>Afro-alpine and sub-afro alpine Region </a:t>
            </a:r>
            <a:endParaRPr lang="en-US" dirty="0">
              <a:solidFill>
                <a:srgbClr val="7030A0"/>
              </a:solidFill>
            </a:endParaRPr>
          </a:p>
          <a:p>
            <a:pPr marL="356616" lvl="1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2. </a:t>
            </a:r>
            <a:r>
              <a:rPr lang="en-US" b="1" i="1" dirty="0">
                <a:solidFill>
                  <a:srgbClr val="7030A0"/>
                </a:solidFill>
              </a:rPr>
              <a:t>Forest Region </a:t>
            </a:r>
            <a:endParaRPr lang="en-US" dirty="0">
              <a:solidFill>
                <a:srgbClr val="7030A0"/>
              </a:solidFill>
            </a:endParaRPr>
          </a:p>
          <a:p>
            <a:pPr marL="356616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3. </a:t>
            </a:r>
            <a:r>
              <a:rPr lang="en-US" b="1" i="1" dirty="0">
                <a:solidFill>
                  <a:srgbClr val="7030A0"/>
                </a:solidFill>
              </a:rPr>
              <a:t>Woodland Savannah Region </a:t>
            </a:r>
            <a:endParaRPr lang="en-US" dirty="0">
              <a:solidFill>
                <a:srgbClr val="7030A0"/>
              </a:solidFill>
            </a:endParaRPr>
          </a:p>
          <a:p>
            <a:pPr marL="356616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4. </a:t>
            </a:r>
            <a:r>
              <a:rPr lang="en-US" b="1" i="1" dirty="0">
                <a:solidFill>
                  <a:srgbClr val="7030A0"/>
                </a:solidFill>
              </a:rPr>
              <a:t>Steppe Region </a:t>
            </a:r>
            <a:endParaRPr lang="en-US" dirty="0">
              <a:solidFill>
                <a:srgbClr val="7030A0"/>
              </a:solidFill>
            </a:endParaRPr>
          </a:p>
          <a:p>
            <a:pPr marL="356616" lvl="1" indent="0">
              <a:buNone/>
            </a:pPr>
            <a:r>
              <a:rPr lang="en-US" b="1" dirty="0">
                <a:solidFill>
                  <a:srgbClr val="7030A0"/>
                </a:solidFill>
              </a:rPr>
              <a:t>5. </a:t>
            </a:r>
            <a:r>
              <a:rPr lang="en-US" b="1" i="1" dirty="0">
                <a:solidFill>
                  <a:srgbClr val="7030A0"/>
                </a:solidFill>
              </a:rPr>
              <a:t>Semi-desert Region </a:t>
            </a:r>
            <a:endParaRPr lang="en-US" dirty="0">
              <a:solidFill>
                <a:srgbClr val="7030A0"/>
              </a:solidFill>
            </a:endParaRPr>
          </a:p>
          <a:p>
            <a:pPr marL="82296" lvl="0" indent="0">
              <a:lnSpc>
                <a:spcPct val="150000"/>
              </a:lnSpc>
              <a:buClr>
                <a:srgbClr val="3891A7"/>
              </a:buClr>
              <a:buNone/>
            </a:pP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838200"/>
            <a:ext cx="7848600" cy="5181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1</a:t>
            </a:r>
            <a:r>
              <a:rPr lang="en-US" sz="2800" b="1" dirty="0">
                <a:solidFill>
                  <a:srgbClr val="7030A0"/>
                </a:solidFill>
              </a:rPr>
              <a:t>. Afro-alpine and Sub-afro alpine Region 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/>
              <a:t>Ethiopia has the largest extent of Afro-alpine and sub afro-alpine habitats in Africa.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vegetation type, also known as high mountain vegetation is similar to the Alpine vegetation in temperate regions. </a:t>
            </a:r>
            <a:endParaRPr lang="en-US" sz="2800" dirty="0" smtClean="0"/>
          </a:p>
          <a:p>
            <a:r>
              <a:rPr lang="en-US" sz="2800" dirty="0" smtClean="0"/>
              <a:t>These </a:t>
            </a:r>
            <a:r>
              <a:rPr lang="en-US" sz="2800" dirty="0"/>
              <a:t>ecosystems are found on mountains having an elevation ranging between 3,200 and 4,620 meters above sea level.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Afro-alpine habitat covers nearly 1.3% of the total landmass of Ethiopia.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75942"/>
            <a:ext cx="8534400" cy="411162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2600" b="1" dirty="0" smtClean="0"/>
              <a:t>Ethiopian </a:t>
            </a:r>
            <a:r>
              <a:rPr lang="en-US" sz="2600" b="1" dirty="0"/>
              <a:t>Soils: Types, Degradation and Conservation </a:t>
            </a:r>
            <a:endParaRPr lang="en-US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5896" y="990600"/>
            <a:ext cx="8705088" cy="5181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i="1" dirty="0">
                <a:solidFill>
                  <a:srgbClr val="FF0000"/>
                </a:solidFill>
              </a:rPr>
              <a:t>How does your local community identify and name soils? </a:t>
            </a:r>
            <a:endParaRPr lang="en-US" sz="2800" dirty="0">
              <a:solidFill>
                <a:srgbClr val="FF0000"/>
              </a:solidFill>
            </a:endParaRPr>
          </a:p>
          <a:p>
            <a:pPr marL="82296" indent="0">
              <a:buNone/>
            </a:pPr>
            <a:r>
              <a:rPr lang="en-US" sz="2800" i="1" dirty="0">
                <a:solidFill>
                  <a:srgbClr val="FF0000"/>
                </a:solidFill>
              </a:rPr>
              <a:t>How sever is erosion in your locality? Do you know the causes for </a:t>
            </a:r>
            <a:r>
              <a:rPr lang="en-US" sz="2800" i="1" dirty="0" smtClean="0">
                <a:solidFill>
                  <a:srgbClr val="FF0000"/>
                </a:solidFill>
              </a:rPr>
              <a:t>its </a:t>
            </a:r>
            <a:r>
              <a:rPr lang="en-US" sz="2800" i="1" dirty="0">
                <a:solidFill>
                  <a:srgbClr val="FF0000"/>
                </a:solidFill>
              </a:rPr>
              <a:t>degradation? </a:t>
            </a:r>
            <a:endParaRPr lang="en-US" sz="2800" i="1" dirty="0" smtClean="0">
              <a:solidFill>
                <a:srgbClr val="FF0000"/>
              </a:solidFill>
            </a:endParaRPr>
          </a:p>
          <a:p>
            <a:pPr marL="82296" indent="0" algn="just">
              <a:buNone/>
            </a:pPr>
            <a:r>
              <a:rPr lang="en-US" sz="2800" b="1" i="1" dirty="0">
                <a:solidFill>
                  <a:srgbClr val="7030A0"/>
                </a:solidFill>
              </a:rPr>
              <a:t>Soil</a:t>
            </a:r>
            <a:r>
              <a:rPr lang="en-US" sz="2800" dirty="0"/>
              <a:t> is a </a:t>
            </a:r>
            <a:r>
              <a:rPr lang="en-US" sz="2800" i="1" dirty="0">
                <a:solidFill>
                  <a:srgbClr val="7030A0"/>
                </a:solidFill>
              </a:rPr>
              <a:t>delicate</a:t>
            </a:r>
            <a:r>
              <a:rPr lang="en-US" sz="2800" dirty="0"/>
              <a:t> but </a:t>
            </a:r>
            <a:r>
              <a:rPr lang="en-US" sz="2800" i="1" dirty="0">
                <a:solidFill>
                  <a:srgbClr val="7030A0"/>
                </a:solidFill>
              </a:rPr>
              <a:t>highly varied composition </a:t>
            </a:r>
            <a:r>
              <a:rPr lang="en-US" sz="2800" dirty="0"/>
              <a:t>of mineral </a:t>
            </a:r>
            <a:r>
              <a:rPr lang="en-US" sz="2800" i="1" dirty="0">
                <a:solidFill>
                  <a:srgbClr val="7030A0"/>
                </a:solidFill>
              </a:rPr>
              <a:t>particles, organic matter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</a:t>
            </a:r>
            <a:r>
              <a:rPr lang="en-US" sz="2800" i="1" dirty="0">
                <a:solidFill>
                  <a:srgbClr val="7030A0"/>
                </a:solidFill>
              </a:rPr>
              <a:t> living organisms </a:t>
            </a:r>
            <a:r>
              <a:rPr lang="en-US" sz="2800" dirty="0"/>
              <a:t>in dynamic equilibrium. </a:t>
            </a:r>
            <a:endParaRPr lang="en-US" sz="2800" dirty="0" smtClean="0"/>
          </a:p>
          <a:p>
            <a:pPr marL="287338" indent="-204788"/>
            <a:r>
              <a:rPr lang="en-US" sz="2800" dirty="0" smtClean="0"/>
              <a:t>This </a:t>
            </a:r>
            <a:r>
              <a:rPr lang="en-US" sz="2800" dirty="0"/>
              <a:t>variability reflects primarily the </a:t>
            </a:r>
            <a:r>
              <a:rPr lang="en-US" sz="2800" i="1" dirty="0">
                <a:solidFill>
                  <a:srgbClr val="7030A0"/>
                </a:solidFill>
              </a:rPr>
              <a:t>parent material </a:t>
            </a:r>
            <a:r>
              <a:rPr lang="en-US" sz="2800" dirty="0"/>
              <a:t>from which the soil was formed over very long periods of </a:t>
            </a:r>
            <a:r>
              <a:rPr lang="en-US" sz="2800" dirty="0" smtClean="0"/>
              <a:t>time&amp; the </a:t>
            </a:r>
            <a:r>
              <a:rPr lang="en-US" sz="2800" dirty="0"/>
              <a:t>environment in which the soil has developed</a:t>
            </a:r>
            <a:r>
              <a:rPr lang="en-US" sz="2800" dirty="0" smtClean="0"/>
              <a:t>.</a:t>
            </a:r>
          </a:p>
          <a:p>
            <a:pPr marL="287338" indent="-204788"/>
            <a:r>
              <a:rPr lang="en-US" sz="2800" dirty="0" smtClean="0"/>
              <a:t> </a:t>
            </a:r>
            <a:r>
              <a:rPr lang="en-US" sz="2800" i="1" dirty="0"/>
              <a:t>It </a:t>
            </a:r>
            <a:r>
              <a:rPr lang="en-US" sz="2800" i="1" dirty="0">
                <a:solidFill>
                  <a:srgbClr val="7030A0"/>
                </a:solidFill>
              </a:rPr>
              <a:t>consists</a:t>
            </a:r>
            <a:r>
              <a:rPr lang="en-US" sz="2800" i="1" dirty="0"/>
              <a:t> of </a:t>
            </a:r>
            <a:r>
              <a:rPr lang="en-US" sz="2800" i="1" dirty="0">
                <a:solidFill>
                  <a:srgbClr val="7030A0"/>
                </a:solidFill>
              </a:rPr>
              <a:t>weathered</a:t>
            </a:r>
            <a:r>
              <a:rPr lang="en-US" sz="2800" dirty="0"/>
              <a:t> mineral materials (45%), </a:t>
            </a:r>
            <a:r>
              <a:rPr lang="en-US" sz="2800" i="1" dirty="0">
                <a:solidFill>
                  <a:srgbClr val="7030A0"/>
                </a:solidFill>
              </a:rPr>
              <a:t>organic matter</a:t>
            </a:r>
            <a:r>
              <a:rPr lang="en-US" sz="2800" dirty="0"/>
              <a:t> (5%), </a:t>
            </a:r>
            <a:r>
              <a:rPr lang="en-US" sz="2800" i="1" dirty="0">
                <a:solidFill>
                  <a:srgbClr val="7030A0"/>
                </a:solidFill>
              </a:rPr>
              <a:t>air</a:t>
            </a:r>
            <a:r>
              <a:rPr lang="en-US" sz="2800" dirty="0"/>
              <a:t> (20-30%) and </a:t>
            </a:r>
            <a:r>
              <a:rPr lang="en-US" sz="2800" i="1" dirty="0">
                <a:solidFill>
                  <a:srgbClr val="7030A0"/>
                </a:solidFill>
              </a:rPr>
              <a:t>water</a:t>
            </a:r>
            <a:r>
              <a:rPr lang="en-US" sz="2800" dirty="0"/>
              <a:t> (20-30%).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609600"/>
            <a:ext cx="7848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just"/>
            <a:r>
              <a:rPr lang="en-US" sz="2800" b="1" dirty="0">
                <a:solidFill>
                  <a:srgbClr val="7030A0"/>
                </a:solidFill>
              </a:rPr>
              <a:t>The Afro-alpine </a:t>
            </a:r>
            <a:r>
              <a:rPr lang="en-US" sz="2800" dirty="0"/>
              <a:t>region is found at very high altitudes (</a:t>
            </a:r>
            <a:r>
              <a:rPr lang="en-US" sz="2800" dirty="0">
                <a:solidFill>
                  <a:srgbClr val="7030A0"/>
                </a:solidFill>
              </a:rPr>
              <a:t>4,000 – 4,620 m</a:t>
            </a:r>
            <a:r>
              <a:rPr lang="en-US" sz="2800" dirty="0"/>
              <a:t>). </a:t>
            </a:r>
            <a:endParaRPr lang="en-US" sz="2800" dirty="0" smtClean="0"/>
          </a:p>
          <a:p>
            <a:pPr algn="just"/>
            <a:r>
              <a:rPr lang="en-US" sz="2800" dirty="0" smtClean="0"/>
              <a:t>Like </a:t>
            </a:r>
            <a:r>
              <a:rPr lang="en-US" sz="2800" dirty="0"/>
              <a:t>any other landform in Ethiopian, the climate of Afro-alpine ecosystems is controlled by latitude and altitude.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annul precipitation which ranges between 800 and 1,500 mm, is mostly in the form of sleet or snow. </a:t>
            </a:r>
            <a:endParaRPr lang="en-US" sz="2800" dirty="0" smtClean="0"/>
          </a:p>
          <a:p>
            <a:pPr algn="just"/>
            <a:r>
              <a:rPr lang="en-US" sz="2800" dirty="0" smtClean="0"/>
              <a:t>Temperature </a:t>
            </a:r>
            <a:r>
              <a:rPr lang="en-US" sz="2800" dirty="0"/>
              <a:t>records of 0</a:t>
            </a:r>
            <a:r>
              <a:rPr lang="en-US" sz="2800" baseline="30000" dirty="0"/>
              <a:t>o</a:t>
            </a:r>
            <a:r>
              <a:rPr lang="en-US" sz="2800" dirty="0"/>
              <a:t>C and below are widely experienced in these ecosystems. </a:t>
            </a:r>
            <a:endParaRPr lang="en-US" sz="28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Bale and </a:t>
            </a:r>
            <a:r>
              <a:rPr lang="en-US" sz="2800" dirty="0" err="1"/>
              <a:t>Semein</a:t>
            </a:r>
            <a:r>
              <a:rPr lang="en-US" sz="2800" dirty="0"/>
              <a:t> mountains are typical examples of afro-alpine </a:t>
            </a:r>
            <a:r>
              <a:rPr lang="en-US" sz="2800" dirty="0" smtClean="0"/>
              <a:t>vegetation. </a:t>
            </a:r>
            <a:endParaRPr lang="en-US" sz="2800" dirty="0"/>
          </a:p>
          <a:p>
            <a:pPr algn="just"/>
            <a:r>
              <a:rPr lang="en-US" sz="2800" dirty="0"/>
              <a:t>Compared to the Afro-alpine, the </a:t>
            </a:r>
            <a:r>
              <a:rPr lang="en-US" sz="2800" b="1" dirty="0">
                <a:solidFill>
                  <a:srgbClr val="7030A0"/>
                </a:solidFill>
              </a:rPr>
              <a:t>Sub-afro-alpine</a:t>
            </a:r>
            <a:r>
              <a:rPr lang="en-US" sz="2800" b="1" dirty="0"/>
              <a:t> </a:t>
            </a:r>
            <a:r>
              <a:rPr lang="en-US" sz="2800" dirty="0"/>
              <a:t>region is found at a </a:t>
            </a:r>
            <a:r>
              <a:rPr lang="en-US" sz="2800" dirty="0">
                <a:solidFill>
                  <a:srgbClr val="7030A0"/>
                </a:solidFill>
              </a:rPr>
              <a:t>lower elevation</a:t>
            </a:r>
            <a:r>
              <a:rPr lang="en-US" sz="2800" dirty="0"/>
              <a:t>, roughly between </a:t>
            </a:r>
            <a:r>
              <a:rPr lang="en-US" sz="2800" dirty="0">
                <a:solidFill>
                  <a:srgbClr val="7030A0"/>
                </a:solidFill>
              </a:rPr>
              <a:t>3,300 and 4,000 </a:t>
            </a:r>
            <a:r>
              <a:rPr lang="en-US" sz="2800" dirty="0"/>
              <a:t>meters. </a:t>
            </a:r>
            <a:endParaRPr lang="en-US" sz="2800" dirty="0" smtClean="0"/>
          </a:p>
          <a:p>
            <a:pPr algn="just"/>
            <a:r>
              <a:rPr lang="en-US" sz="2800" dirty="0" smtClean="0"/>
              <a:t>As </a:t>
            </a:r>
            <a:r>
              <a:rPr lang="en-US" sz="2800" dirty="0"/>
              <a:t>a result, the plants in this region are adapted to somewhat less extreme environment than the </a:t>
            </a:r>
            <a:r>
              <a:rPr lang="en-US" sz="2800" b="1" dirty="0"/>
              <a:t>Afro-alpine</a:t>
            </a:r>
            <a:r>
              <a:rPr lang="en-US" sz="2800" dirty="0"/>
              <a:t>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381000"/>
            <a:ext cx="7848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lvl="0" algn="just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Vegetation in the Afro-alpine region consists of tussock grasslands, scrub, scattered mosses and lichens </a:t>
            </a:r>
            <a:endParaRPr lang="en-US" sz="2800" dirty="0" smtClean="0"/>
          </a:p>
          <a:p>
            <a:pPr lvl="0" algn="just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while </a:t>
            </a:r>
            <a:r>
              <a:rPr lang="en-US" sz="2800" dirty="0"/>
              <a:t>the Sub-afro alpine region is dominated by woodland, often degraded to scrub stages and also wet grasslands. </a:t>
            </a:r>
            <a:endParaRPr lang="en-US" sz="2800" dirty="0" smtClean="0"/>
          </a:p>
          <a:p>
            <a:pPr lvl="0" algn="just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i="1" dirty="0" smtClean="0"/>
              <a:t>Lobelia </a:t>
            </a:r>
            <a:r>
              <a:rPr lang="en-US" sz="2800" i="1" dirty="0" err="1"/>
              <a:t>rhynchopetalum</a:t>
            </a:r>
            <a:r>
              <a:rPr lang="en-US" sz="2800" i="1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giberra</a:t>
            </a:r>
            <a:r>
              <a:rPr lang="en-US" sz="2800" dirty="0"/>
              <a:t>) and </a:t>
            </a:r>
            <a:r>
              <a:rPr lang="en-US" sz="2800" i="1" dirty="0"/>
              <a:t>Erica </a:t>
            </a:r>
            <a:r>
              <a:rPr lang="en-US" sz="2800" i="1" dirty="0" err="1"/>
              <a:t>arborea</a:t>
            </a:r>
            <a:r>
              <a:rPr lang="en-US" sz="2800" i="1" dirty="0"/>
              <a:t> </a:t>
            </a:r>
            <a:r>
              <a:rPr lang="en-US" sz="2800" dirty="0"/>
              <a:t>(</a:t>
            </a:r>
            <a:r>
              <a:rPr lang="en-US" sz="2800" dirty="0" err="1"/>
              <a:t>Asta</a:t>
            </a:r>
            <a:r>
              <a:rPr lang="en-US" sz="2800" dirty="0"/>
              <a:t>) are some of the dominant species in the Afro-alpine and Sub-afro alpine regions respectively.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52400"/>
            <a:ext cx="8610600" cy="6477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82296" indent="0" algn="just">
              <a:buNone/>
            </a:pPr>
            <a:r>
              <a:rPr lang="en-US" sz="2400" b="1" i="1" dirty="0" smtClean="0">
                <a:solidFill>
                  <a:srgbClr val="7030A0"/>
                </a:solidFill>
              </a:rPr>
              <a:t>2</a:t>
            </a:r>
            <a:r>
              <a:rPr lang="en-US" sz="2400" b="1" i="1" dirty="0">
                <a:solidFill>
                  <a:srgbClr val="7030A0"/>
                </a:solidFill>
              </a:rPr>
              <a:t>. Forest Region </a:t>
            </a:r>
          </a:p>
          <a:p>
            <a:pPr algn="just"/>
            <a:r>
              <a:rPr lang="en-US" sz="2400" dirty="0"/>
              <a:t>Forest is a complex ecosystem consisting predominantly of trees that shield earth and support numerous life forms. </a:t>
            </a:r>
            <a:endParaRPr lang="en-US" sz="2400" dirty="0" smtClean="0"/>
          </a:p>
          <a:p>
            <a:pPr algn="just"/>
            <a:r>
              <a:rPr lang="en-US" sz="2400" dirty="0" smtClean="0"/>
              <a:t>Not </a:t>
            </a:r>
            <a:r>
              <a:rPr lang="en-US" sz="2400" dirty="0"/>
              <a:t>all forests are similar in terms of species composition, structure and physiognomy. </a:t>
            </a:r>
            <a:endParaRPr lang="en-US" sz="24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any geographical region, environmental factors such as </a:t>
            </a:r>
            <a:r>
              <a:rPr lang="en-US" sz="2400" dirty="0">
                <a:solidFill>
                  <a:srgbClr val="7030A0"/>
                </a:solidFill>
              </a:rPr>
              <a:t>climate, soil types, </a:t>
            </a:r>
            <a:r>
              <a:rPr lang="en-US" sz="2400" dirty="0" smtClean="0">
                <a:solidFill>
                  <a:srgbClr val="7030A0"/>
                </a:solidFill>
              </a:rPr>
              <a:t>topography&amp; </a:t>
            </a:r>
            <a:r>
              <a:rPr lang="en-US" sz="2400" dirty="0">
                <a:solidFill>
                  <a:srgbClr val="7030A0"/>
                </a:solidFill>
              </a:rPr>
              <a:t>elevation</a:t>
            </a:r>
            <a:r>
              <a:rPr lang="en-US" sz="2400" dirty="0"/>
              <a:t> determine the types of forests. </a:t>
            </a:r>
          </a:p>
          <a:p>
            <a:pPr algn="just"/>
            <a:r>
              <a:rPr lang="en-US" sz="2400" dirty="0"/>
              <a:t>In Ethiopia, forests are found at different elevations, 450 to 3,500m in humid parts and 2,300 to 3,300 m in most arid parts. Moreover, forests are characterized by variation in mean annual rainfall that range between 200 and 2,200mm. </a:t>
            </a:r>
            <a:endParaRPr lang="en-US" sz="2400" dirty="0" smtClean="0"/>
          </a:p>
          <a:p>
            <a:pPr algn="just"/>
            <a:r>
              <a:rPr lang="en-US" sz="2400" dirty="0" smtClean="0"/>
              <a:t>These </a:t>
            </a:r>
            <a:r>
              <a:rPr lang="en-US" sz="2400" dirty="0"/>
              <a:t>wide variations in rainfall and altitude result in two broad classification of forests: Highlands and Lowland forests. </a:t>
            </a:r>
            <a:endParaRPr lang="en-US" sz="2400" dirty="0" smtClean="0"/>
          </a:p>
          <a:p>
            <a:pPr algn="just"/>
            <a:r>
              <a:rPr lang="en-US" sz="2400" dirty="0" smtClean="0"/>
              <a:t>Highland </a:t>
            </a:r>
            <a:r>
              <a:rPr lang="en-US" sz="2400" dirty="0"/>
              <a:t>forests include </a:t>
            </a:r>
            <a:r>
              <a:rPr lang="en-US" sz="2400" dirty="0" err="1">
                <a:solidFill>
                  <a:srgbClr val="7030A0"/>
                </a:solidFill>
              </a:rPr>
              <a:t>Hagenia</a:t>
            </a:r>
            <a:r>
              <a:rPr lang="en-US" sz="2400" dirty="0">
                <a:solidFill>
                  <a:srgbClr val="7030A0"/>
                </a:solidFill>
              </a:rPr>
              <a:t> Abyssinia </a:t>
            </a:r>
            <a:r>
              <a:rPr lang="en-US" sz="2400" dirty="0"/>
              <a:t>(</a:t>
            </a:r>
            <a:r>
              <a:rPr lang="en-US" sz="2400" i="1" dirty="0" err="1"/>
              <a:t>Kosso</a:t>
            </a:r>
            <a:r>
              <a:rPr lang="en-US" sz="2400" dirty="0"/>
              <a:t>), </a:t>
            </a:r>
            <a:r>
              <a:rPr lang="en-US" sz="2400" dirty="0">
                <a:solidFill>
                  <a:srgbClr val="7030A0"/>
                </a:solidFill>
              </a:rPr>
              <a:t>Juniper </a:t>
            </a:r>
            <a:r>
              <a:rPr lang="en-US" sz="2400" dirty="0" err="1">
                <a:solidFill>
                  <a:srgbClr val="7030A0"/>
                </a:solidFill>
              </a:rPr>
              <a:t>procera</a:t>
            </a:r>
            <a:r>
              <a:rPr lang="en-US" sz="2400" dirty="0"/>
              <a:t> (</a:t>
            </a:r>
            <a:r>
              <a:rPr lang="en-US" sz="2400" i="1" dirty="0" err="1"/>
              <a:t>tid</a:t>
            </a:r>
            <a:r>
              <a:rPr lang="en-US" sz="2400" dirty="0"/>
              <a:t>), </a:t>
            </a:r>
            <a:r>
              <a:rPr lang="en-US" sz="2400" dirty="0" err="1">
                <a:solidFill>
                  <a:srgbClr val="7030A0"/>
                </a:solidFill>
              </a:rPr>
              <a:t>Arundinaria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Alpin</a:t>
            </a:r>
            <a:r>
              <a:rPr lang="en-US" sz="2400" dirty="0" err="1"/>
              <a:t>a</a:t>
            </a:r>
            <a:r>
              <a:rPr lang="en-US" sz="2400" dirty="0"/>
              <a:t>(</a:t>
            </a:r>
            <a:r>
              <a:rPr lang="en-US" sz="2400" i="1" dirty="0" err="1"/>
              <a:t>kerkha</a:t>
            </a:r>
            <a:r>
              <a:rPr lang="en-US" sz="2400" dirty="0"/>
              <a:t>), </a:t>
            </a:r>
            <a:r>
              <a:rPr lang="en-US" sz="2400" dirty="0" err="1">
                <a:solidFill>
                  <a:srgbClr val="7030A0"/>
                </a:solidFill>
              </a:rPr>
              <a:t>Podocarpus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falcatus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i="1" dirty="0" err="1"/>
              <a:t>zigba</a:t>
            </a:r>
            <a:r>
              <a:rPr lang="en-US" sz="2400" dirty="0"/>
              <a:t>), </a:t>
            </a:r>
            <a:r>
              <a:rPr lang="en-US" sz="2400" dirty="0" err="1">
                <a:solidFill>
                  <a:srgbClr val="7030A0"/>
                </a:solidFill>
              </a:rPr>
              <a:t>Aningeria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adolfi-friedericii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i="1" dirty="0" err="1"/>
              <a:t>keraro</a:t>
            </a:r>
            <a:r>
              <a:rPr lang="en-US" sz="2400" dirty="0" smtClean="0"/>
              <a:t>)&amp; </a:t>
            </a:r>
            <a:r>
              <a:rPr lang="en-US" sz="2400" dirty="0" err="1">
                <a:solidFill>
                  <a:srgbClr val="7030A0"/>
                </a:solidFill>
              </a:rPr>
              <a:t>Olea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africana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i="1" dirty="0" err="1"/>
              <a:t>Weyra</a:t>
            </a:r>
            <a:r>
              <a:rPr lang="en-US" sz="2400" dirty="0"/>
              <a:t>) 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1828800"/>
            <a:ext cx="7772400" cy="2667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7030A0"/>
                </a:solidFill>
              </a:rPr>
              <a:t>Riverine</a:t>
            </a:r>
            <a:r>
              <a:rPr lang="en-US" sz="2800" dirty="0" smtClean="0"/>
              <a:t> </a:t>
            </a:r>
            <a:r>
              <a:rPr lang="en-US" sz="2800" dirty="0"/>
              <a:t>forests are classified as lowland forests and are found in some places such as the banks of Awash, </a:t>
            </a:r>
            <a:r>
              <a:rPr lang="en-US" sz="2800" dirty="0" err="1"/>
              <a:t>Wabishebelle</a:t>
            </a:r>
            <a:r>
              <a:rPr lang="en-US" sz="2800" dirty="0"/>
              <a:t>, </a:t>
            </a:r>
            <a:r>
              <a:rPr lang="en-US" sz="2800" dirty="0" err="1"/>
              <a:t>Ghenale</a:t>
            </a:r>
            <a:r>
              <a:rPr lang="en-US" sz="2800" dirty="0"/>
              <a:t> etc.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638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endParaRPr lang="en-US" sz="2800" dirty="0"/>
          </a:p>
          <a:p>
            <a:pPr marL="82296" indent="0">
              <a:buNone/>
            </a:pPr>
            <a:r>
              <a:rPr lang="en-US" sz="2800" b="1" i="1" dirty="0">
                <a:solidFill>
                  <a:srgbClr val="7030A0"/>
                </a:solidFill>
              </a:rPr>
              <a:t>3. Woodland Savannah Region </a:t>
            </a:r>
          </a:p>
          <a:p>
            <a:r>
              <a:rPr lang="en-US" sz="2800" dirty="0"/>
              <a:t>Like the forests, the woodland savannahs are also found in areas of wide altitudinal ranges (250 to 2,300 m). </a:t>
            </a:r>
            <a:endParaRPr lang="en-US" sz="2800" dirty="0" smtClean="0"/>
          </a:p>
          <a:p>
            <a:r>
              <a:rPr lang="en-US" sz="2800" dirty="0" smtClean="0"/>
              <a:t>Although </a:t>
            </a:r>
            <a:r>
              <a:rPr lang="en-US" sz="2800" dirty="0"/>
              <a:t>the mean annual rainfall ranges between 200 and 1,400 mm, the large part of this region is found at a lower elevation and in a drier environment. </a:t>
            </a:r>
            <a:r>
              <a:rPr lang="en-US" sz="2800" dirty="0" smtClean="0"/>
              <a:t>Woodland </a:t>
            </a:r>
            <a:r>
              <a:rPr lang="en-US" sz="2800" dirty="0"/>
              <a:t>savannah region can be broadly classified into three divisions: </a:t>
            </a:r>
          </a:p>
          <a:p>
            <a:r>
              <a:rPr lang="en-US" sz="2800" b="1" i="1" dirty="0" smtClean="0">
                <a:solidFill>
                  <a:srgbClr val="7030A0"/>
                </a:solidFill>
              </a:rPr>
              <a:t>Juniper </a:t>
            </a:r>
            <a:r>
              <a:rPr lang="en-US" sz="2800" b="1" i="1" dirty="0" err="1">
                <a:solidFill>
                  <a:srgbClr val="7030A0"/>
                </a:solidFill>
              </a:rPr>
              <a:t>procera</a:t>
            </a:r>
            <a:r>
              <a:rPr lang="en-US" sz="2800" b="1" i="1" dirty="0">
                <a:solidFill>
                  <a:srgbClr val="7030A0"/>
                </a:solidFill>
              </a:rPr>
              <a:t> </a:t>
            </a:r>
            <a:r>
              <a:rPr lang="en-US" sz="2800" i="1" dirty="0">
                <a:solidFill>
                  <a:srgbClr val="7030A0"/>
                </a:solidFill>
              </a:rPr>
              <a:t>(</a:t>
            </a:r>
            <a:r>
              <a:rPr lang="en-US" sz="2800" i="1" dirty="0" err="1">
                <a:solidFill>
                  <a:srgbClr val="7030A0"/>
                </a:solidFill>
              </a:rPr>
              <a:t>tid</a:t>
            </a:r>
            <a:r>
              <a:rPr lang="en-US" sz="2800" i="1" dirty="0">
                <a:solidFill>
                  <a:srgbClr val="7030A0"/>
                </a:solidFill>
              </a:rPr>
              <a:t>) </a:t>
            </a:r>
            <a:r>
              <a:rPr lang="en-US" sz="2800" dirty="0"/>
              <a:t>is dominant species for both the Junipers Forests and Junipers Woodlands. The difference is in height: </a:t>
            </a:r>
            <a:r>
              <a:rPr lang="en-US" sz="2800" i="1" dirty="0"/>
              <a:t>3 - 45 </a:t>
            </a:r>
            <a:r>
              <a:rPr lang="en-US" sz="2800" dirty="0"/>
              <a:t>meters tall in the forests and </a:t>
            </a:r>
            <a:r>
              <a:rPr lang="en-US" sz="2800" i="1" dirty="0"/>
              <a:t>10 -15 </a:t>
            </a:r>
            <a:r>
              <a:rPr lang="en-US" sz="2800" dirty="0"/>
              <a:t>meters in the woodlands. </a:t>
            </a:r>
          </a:p>
          <a:p>
            <a:r>
              <a:rPr lang="en-US" sz="2800" b="1" i="1" dirty="0" smtClean="0">
                <a:solidFill>
                  <a:srgbClr val="7030A0"/>
                </a:solidFill>
              </a:rPr>
              <a:t>Acacia </a:t>
            </a:r>
            <a:r>
              <a:rPr lang="en-US" sz="2800" b="1" i="1" dirty="0">
                <a:solidFill>
                  <a:srgbClr val="7030A0"/>
                </a:solidFill>
              </a:rPr>
              <a:t>woodlands </a:t>
            </a:r>
            <a:r>
              <a:rPr lang="en-US" sz="2800" dirty="0"/>
              <a:t>are dominated by both trees and shrubs, which belong to the same genus 'Acacia'. E.g. </a:t>
            </a:r>
            <a:r>
              <a:rPr lang="en-US" sz="2800" b="1" dirty="0"/>
              <a:t>Acacia </a:t>
            </a:r>
            <a:r>
              <a:rPr lang="en-US" sz="2800" b="1" dirty="0" err="1"/>
              <a:t>etbaica</a:t>
            </a:r>
            <a:r>
              <a:rPr lang="en-US" sz="2800" b="1" i="1" dirty="0"/>
              <a:t>(</a:t>
            </a:r>
            <a:r>
              <a:rPr lang="en-US" sz="2800" i="1" dirty="0" err="1"/>
              <a:t>gra</a:t>
            </a:r>
            <a:r>
              <a:rPr lang="en-US" sz="2800" b="1" i="1" dirty="0" err="1"/>
              <a:t>r</a:t>
            </a:r>
            <a:r>
              <a:rPr lang="en-US" sz="2800" b="1" dirty="0"/>
              <a:t>),Acacia </a:t>
            </a:r>
            <a:r>
              <a:rPr lang="en-US" sz="2800" b="1" dirty="0" err="1"/>
              <a:t>mellifera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en-US" sz="2800" i="1" dirty="0" err="1"/>
              <a:t>Konte</a:t>
            </a:r>
            <a:r>
              <a:rPr lang="en-US" sz="2800" b="1" i="1" dirty="0" err="1"/>
              <a:t>r</a:t>
            </a:r>
            <a:r>
              <a:rPr lang="en-US" sz="2800" dirty="0"/>
              <a:t>). </a:t>
            </a:r>
          </a:p>
          <a:p>
            <a:r>
              <a:rPr lang="en-US" sz="2800" b="1" i="1" dirty="0" smtClean="0">
                <a:solidFill>
                  <a:srgbClr val="7030A0"/>
                </a:solidFill>
              </a:rPr>
              <a:t>Mixed </a:t>
            </a:r>
            <a:r>
              <a:rPr lang="en-US" sz="2800" b="1" i="1" dirty="0">
                <a:solidFill>
                  <a:srgbClr val="7030A0"/>
                </a:solidFill>
              </a:rPr>
              <a:t>deciduous woodlands</a:t>
            </a:r>
            <a:r>
              <a:rPr lang="en-US" sz="2800" dirty="0"/>
              <a:t>: As the name implies, most of the trees in </a:t>
            </a:r>
            <a:r>
              <a:rPr lang="en-US" sz="2800" b="1" i="1" dirty="0"/>
              <a:t>mixed deciduous woodlands </a:t>
            </a:r>
            <a:r>
              <a:rPr lang="en-US" sz="2800" dirty="0"/>
              <a:t>shed their leaves during the dry season.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5" t="28691" r="22429" b="32160"/>
          <a:stretch/>
        </p:blipFill>
        <p:spPr bwMode="auto">
          <a:xfrm>
            <a:off x="139863" y="1143000"/>
            <a:ext cx="8851737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3581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4</a:t>
            </a:r>
            <a:r>
              <a:rPr lang="en-US" sz="2800" b="1" dirty="0">
                <a:solidFill>
                  <a:srgbClr val="7030A0"/>
                </a:solidFill>
              </a:rPr>
              <a:t>. </a:t>
            </a:r>
            <a:r>
              <a:rPr lang="en-US" sz="2800" b="1" i="1" dirty="0">
                <a:solidFill>
                  <a:srgbClr val="7030A0"/>
                </a:solidFill>
              </a:rPr>
              <a:t>Steppe and Semi Desert Regions 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dirty="0"/>
              <a:t>These are regions in the arid and semiarid parts of the country where the temperature is very high and the rainfall very low. </a:t>
            </a:r>
            <a:endParaRPr lang="en-US" sz="2800" dirty="0" smtClean="0"/>
          </a:p>
          <a:p>
            <a:r>
              <a:rPr lang="en-US" sz="2800" dirty="0" smtClean="0"/>
              <a:t>Both </a:t>
            </a:r>
            <a:r>
              <a:rPr lang="en-US" sz="2800" dirty="0"/>
              <a:t>are found at low elevations, the steppe at elevations of </a:t>
            </a:r>
            <a:r>
              <a:rPr lang="en-US" sz="2800" i="1" dirty="0"/>
              <a:t>100 </a:t>
            </a:r>
            <a:r>
              <a:rPr lang="en-US" sz="2800" dirty="0"/>
              <a:t>to </a:t>
            </a:r>
            <a:r>
              <a:rPr lang="en-US" sz="2800" i="1" dirty="0"/>
              <a:t>1,400 </a:t>
            </a:r>
            <a:r>
              <a:rPr lang="en-US" sz="2800" dirty="0"/>
              <a:t>m above sea level and the semi-deserts at </a:t>
            </a:r>
            <a:r>
              <a:rPr lang="en-US" sz="2800" i="1" dirty="0"/>
              <a:t>130 meters </a:t>
            </a:r>
            <a:r>
              <a:rPr lang="en-US" sz="2800" dirty="0"/>
              <a:t>below sea level to 600 meters above sea level.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000" b="1" dirty="0" smtClean="0"/>
              <a:t>Natural </a:t>
            </a:r>
            <a:r>
              <a:rPr lang="en-US" sz="4000" b="1" dirty="0"/>
              <a:t>vegetation Degradation 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638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Over the past century, a rapid growth of the already dense Ethiopian population has led to overexploitation of the land.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In </a:t>
            </a:r>
            <a:r>
              <a:rPr lang="en-US" sz="2800" dirty="0"/>
              <a:t>areas with settled agriculture, new land has been cleared at the expense of forests.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Ethiopia's </a:t>
            </a:r>
            <a:r>
              <a:rPr lang="en-US" sz="2800" dirty="0"/>
              <a:t>forest resources have been disappearing at an alarming rate.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A </a:t>
            </a:r>
            <a:r>
              <a:rPr lang="en-US" sz="2800" dirty="0"/>
              <a:t>century ago, forests covered about </a:t>
            </a:r>
            <a:r>
              <a:rPr lang="en-US" sz="2800" dirty="0">
                <a:solidFill>
                  <a:srgbClr val="7030A0"/>
                </a:solidFill>
              </a:rPr>
              <a:t>40 percent </a:t>
            </a:r>
            <a:r>
              <a:rPr lang="en-US" sz="2800" dirty="0"/>
              <a:t>of the total land area.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For </a:t>
            </a:r>
            <a:r>
              <a:rPr lang="en-US" sz="2800" dirty="0"/>
              <a:t>the last few decades, forests have been cleared for different reasons.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7030A0"/>
                </a:solidFill>
              </a:rPr>
              <a:t>Major causes </a:t>
            </a:r>
            <a:r>
              <a:rPr lang="en-US" sz="2800" dirty="0"/>
              <a:t>for the gradual disappearance of the natural vegetation in Ethiopia are: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/>
              <a:t>Clearing </a:t>
            </a:r>
            <a:r>
              <a:rPr lang="en-US" sz="2800" dirty="0"/>
              <a:t>of forests for cultivation </a:t>
            </a:r>
          </a:p>
          <a:p>
            <a:r>
              <a:rPr lang="en-US" sz="2800" dirty="0" smtClean="0"/>
              <a:t>Timber </a:t>
            </a:r>
            <a:r>
              <a:rPr lang="en-US" sz="2800" dirty="0"/>
              <a:t>exploitation practices </a:t>
            </a:r>
          </a:p>
          <a:p>
            <a:r>
              <a:rPr lang="en-US" sz="2800" dirty="0" smtClean="0"/>
              <a:t>Charcoal </a:t>
            </a:r>
            <a:r>
              <a:rPr lang="en-US" sz="2800" dirty="0"/>
              <a:t>burning and cutting for fuel </a:t>
            </a:r>
          </a:p>
          <a:p>
            <a:r>
              <a:rPr lang="en-US" sz="2800" dirty="0" smtClean="0"/>
              <a:t>Extensions </a:t>
            </a:r>
            <a:r>
              <a:rPr lang="en-US" sz="2800" dirty="0"/>
              <a:t>of coffee and tea production areas </a:t>
            </a:r>
          </a:p>
          <a:p>
            <a:r>
              <a:rPr lang="en-US" sz="2800" dirty="0" smtClean="0"/>
              <a:t>Overgrazing </a:t>
            </a:r>
            <a:endParaRPr lang="en-US" sz="2800" dirty="0"/>
          </a:p>
          <a:p>
            <a:r>
              <a:rPr lang="en-US" sz="2800" dirty="0" smtClean="0"/>
              <a:t>Expansion </a:t>
            </a:r>
            <a:r>
              <a:rPr lang="en-US" sz="2800" dirty="0"/>
              <a:t>of settlements both rural and urban, and clearing for construction </a:t>
            </a:r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579438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000" b="1" dirty="0"/>
              <a:t>Natural Vegetation Conservation 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3505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There </a:t>
            </a:r>
            <a:r>
              <a:rPr lang="en-US" sz="2800" dirty="0"/>
              <a:t>are three main approaches of biodiversity conservation: </a:t>
            </a:r>
            <a:endParaRPr lang="en-US" sz="2800" dirty="0" smtClean="0"/>
          </a:p>
          <a:p>
            <a:r>
              <a:rPr lang="en-US" sz="2800" b="1" i="1" dirty="0" smtClean="0"/>
              <a:t>Protection</a:t>
            </a:r>
            <a:r>
              <a:rPr lang="en-US" sz="2800" b="1" i="1" dirty="0"/>
              <a:t>: </a:t>
            </a:r>
            <a:endParaRPr lang="en-US" sz="2800" b="1" i="1" dirty="0" smtClean="0"/>
          </a:p>
          <a:p>
            <a:r>
              <a:rPr lang="en-US" sz="2800" dirty="0" smtClean="0"/>
              <a:t> </a:t>
            </a:r>
            <a:r>
              <a:rPr lang="en-US" sz="2800" b="1" i="1" dirty="0"/>
              <a:t>Sustainable forest </a:t>
            </a:r>
            <a:r>
              <a:rPr lang="en-US" sz="2800" b="1" i="1" dirty="0" smtClean="0"/>
              <a:t>management</a:t>
            </a:r>
          </a:p>
          <a:p>
            <a:r>
              <a:rPr lang="en-US" sz="2800" b="1" i="1" dirty="0" smtClean="0"/>
              <a:t>Restoration </a:t>
            </a:r>
            <a:r>
              <a:rPr lang="en-US" sz="2800" b="1" i="1" dirty="0"/>
              <a:t>or </a:t>
            </a:r>
            <a:r>
              <a:rPr lang="en-US" sz="2800" b="1" i="1" dirty="0" smtClean="0"/>
              <a:t>rehabilitation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486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Soil formation is a </a:t>
            </a:r>
            <a:r>
              <a:rPr lang="en-US" sz="2800" i="1" dirty="0">
                <a:solidFill>
                  <a:srgbClr val="7030A0"/>
                </a:solidFill>
              </a:rPr>
              <a:t>long-term</a:t>
            </a:r>
            <a:r>
              <a:rPr lang="en-US" sz="2800" dirty="0"/>
              <a:t> process.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It </a:t>
            </a:r>
            <a:r>
              <a:rPr lang="en-US" sz="2800" dirty="0"/>
              <a:t>could take several </a:t>
            </a:r>
            <a:r>
              <a:rPr lang="en-US" sz="2800" i="1" dirty="0">
                <a:solidFill>
                  <a:srgbClr val="7030A0"/>
                </a:solidFill>
              </a:rPr>
              <a:t>thousands of years </a:t>
            </a:r>
            <a:r>
              <a:rPr lang="en-US" sz="2800" dirty="0"/>
              <a:t>to form a single </a:t>
            </a:r>
            <a:r>
              <a:rPr lang="en-US" sz="2800" i="1" dirty="0">
                <a:solidFill>
                  <a:srgbClr val="7030A0"/>
                </a:solidFill>
              </a:rPr>
              <a:t>stratum</a:t>
            </a:r>
            <a:r>
              <a:rPr lang="en-US" sz="2800" dirty="0"/>
              <a:t> of soil.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As </a:t>
            </a:r>
            <a:r>
              <a:rPr lang="en-US" sz="2800" dirty="0"/>
              <a:t>it is a complex mixture of several constituents, </a:t>
            </a:r>
            <a:r>
              <a:rPr lang="en-US" sz="2800" i="1" dirty="0">
                <a:solidFill>
                  <a:srgbClr val="7030A0"/>
                </a:solidFill>
              </a:rPr>
              <a:t>its formation</a:t>
            </a:r>
            <a:r>
              <a:rPr lang="en-US" sz="2800" dirty="0"/>
              <a:t> is also </a:t>
            </a:r>
            <a:r>
              <a:rPr lang="en-US" sz="2800" i="1" dirty="0">
                <a:solidFill>
                  <a:srgbClr val="7030A0"/>
                </a:solidFill>
              </a:rPr>
              <a:t>more complex</a:t>
            </a:r>
            <a:r>
              <a:rPr lang="en-US" sz="2800" dirty="0"/>
              <a:t>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The </a:t>
            </a:r>
            <a:r>
              <a:rPr lang="en-US" sz="2800" i="1" dirty="0">
                <a:solidFill>
                  <a:srgbClr val="7030A0"/>
                </a:solidFill>
              </a:rPr>
              <a:t>formation</a:t>
            </a:r>
            <a:r>
              <a:rPr lang="en-US" sz="2800" dirty="0"/>
              <a:t> of a particular type of soil depends on </a:t>
            </a:r>
            <a:r>
              <a:rPr lang="en-US" sz="2800" dirty="0">
                <a:solidFill>
                  <a:srgbClr val="7030A0"/>
                </a:solidFill>
              </a:rPr>
              <a:t>parent material, climate, topography, living organism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</a:t>
            </a:r>
            <a:r>
              <a:rPr lang="en-US" sz="2800" dirty="0">
                <a:solidFill>
                  <a:srgbClr val="7030A0"/>
                </a:solidFill>
              </a:rPr>
              <a:t> time. </a:t>
            </a:r>
            <a:endParaRPr lang="en-US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655638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000" b="1" dirty="0" smtClean="0"/>
              <a:t>Wild </a:t>
            </a:r>
            <a:r>
              <a:rPr lang="en-US" sz="4000" b="1" dirty="0"/>
              <a:t>Life/wild animals in Ethiopia </a:t>
            </a:r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495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/>
              <a:t>Ethiopia is one of the </a:t>
            </a:r>
            <a:r>
              <a:rPr lang="en-US" sz="2800" dirty="0">
                <a:solidFill>
                  <a:srgbClr val="FF0000"/>
                </a:solidFill>
              </a:rPr>
              <a:t>few countries </a:t>
            </a:r>
            <a:r>
              <a:rPr lang="en-US" sz="2800" dirty="0"/>
              <a:t>in the world, which possess unique and characteristic </a:t>
            </a:r>
            <a:r>
              <a:rPr lang="en-US" sz="2800" dirty="0">
                <a:solidFill>
                  <a:srgbClr val="FF0000"/>
                </a:solidFill>
              </a:rPr>
              <a:t>fauna </a:t>
            </a:r>
            <a:r>
              <a:rPr lang="en-US" sz="2800" dirty="0"/>
              <a:t>with a high level of </a:t>
            </a:r>
            <a:r>
              <a:rPr lang="en-US" sz="2800" dirty="0" err="1"/>
              <a:t>endemicity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Existence </a:t>
            </a:r>
            <a:r>
              <a:rPr lang="en-US" sz="2800" dirty="0"/>
              <a:t>of wide range of ecosystems endowed Ethiopia with great varieties of habitats contributing for the occurrence of high faunal diversity. </a:t>
            </a:r>
            <a:endParaRPr lang="en-US" sz="2800" dirty="0" smtClean="0"/>
          </a:p>
          <a:p>
            <a:r>
              <a:rPr lang="en-US" sz="2800" dirty="0" smtClean="0"/>
              <a:t>However</a:t>
            </a:r>
            <a:r>
              <a:rPr lang="en-US" sz="2800" dirty="0"/>
              <a:t>, data on faunal resource of the country is as a whole is limited </a:t>
            </a:r>
            <a:r>
              <a:rPr lang="en-US" sz="2800" dirty="0">
                <a:solidFill>
                  <a:srgbClr val="FF0000"/>
                </a:solidFill>
              </a:rPr>
              <a:t>to mammals, birds, reptiles, amphibians and a few groups of arthropods</a:t>
            </a:r>
            <a:r>
              <a:rPr lang="en-US" sz="2800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Ethiopia has about </a:t>
            </a:r>
            <a:r>
              <a:rPr lang="en-US" sz="2800" dirty="0">
                <a:solidFill>
                  <a:srgbClr val="FF0000"/>
                </a:solidFill>
              </a:rPr>
              <a:t>860 avian species </a:t>
            </a:r>
            <a:r>
              <a:rPr lang="en-US" sz="2800" dirty="0" smtClean="0"/>
              <a:t>(16 </a:t>
            </a:r>
            <a:r>
              <a:rPr lang="en-US" sz="2800" dirty="0"/>
              <a:t>endemic species and two endemic genera), </a:t>
            </a:r>
            <a:r>
              <a:rPr lang="en-US" sz="2800" dirty="0">
                <a:solidFill>
                  <a:srgbClr val="FF0000"/>
                </a:solidFill>
              </a:rPr>
              <a:t>279 species of mammals </a:t>
            </a:r>
            <a:r>
              <a:rPr lang="en-US" sz="2800" dirty="0"/>
              <a:t>(31 endemic species and six endemic genera), </a:t>
            </a:r>
            <a:r>
              <a:rPr lang="en-US" sz="2800" dirty="0">
                <a:solidFill>
                  <a:srgbClr val="FF0000"/>
                </a:solidFill>
              </a:rPr>
              <a:t>201 species </a:t>
            </a:r>
            <a:r>
              <a:rPr lang="en-US" sz="2800" dirty="0"/>
              <a:t>of reptiles (14 endemic species), </a:t>
            </a:r>
            <a:r>
              <a:rPr lang="en-US" sz="2800" dirty="0">
                <a:solidFill>
                  <a:srgbClr val="FF0000"/>
                </a:solidFill>
              </a:rPr>
              <a:t>23 species of amphibians </a:t>
            </a:r>
            <a:r>
              <a:rPr lang="en-US" sz="2800" dirty="0"/>
              <a:t>(23 endemic species), and </a:t>
            </a:r>
            <a:r>
              <a:rPr lang="en-US" sz="2800" dirty="0">
                <a:solidFill>
                  <a:srgbClr val="FF0000"/>
                </a:solidFill>
              </a:rPr>
              <a:t>150 freshwater fish </a:t>
            </a:r>
            <a:r>
              <a:rPr lang="en-US" sz="2800" dirty="0"/>
              <a:t>(6 endemic species). </a:t>
            </a:r>
            <a:endParaRPr lang="en-US" sz="2800" dirty="0" smtClean="0"/>
          </a:p>
          <a:p>
            <a:pPr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/>
              <a:t>A total of 279 mammalian species of which 31 are endemic are known to occur in Ethiopia including those that require urgent conservation action i.e. </a:t>
            </a:r>
            <a:r>
              <a:rPr lang="en-US" sz="2800" dirty="0" err="1"/>
              <a:t>Walia</a:t>
            </a:r>
            <a:r>
              <a:rPr lang="en-US" sz="2800" dirty="0"/>
              <a:t> Ibex (Capra </a:t>
            </a:r>
            <a:r>
              <a:rPr lang="en-US" sz="2800" dirty="0" err="1"/>
              <a:t>walie</a:t>
            </a:r>
            <a:r>
              <a:rPr lang="en-US" sz="2800" dirty="0"/>
              <a:t>), Gelada Baboon (</a:t>
            </a:r>
            <a:r>
              <a:rPr lang="en-US" sz="2800" dirty="0" err="1"/>
              <a:t>Theropithecus</a:t>
            </a:r>
            <a:r>
              <a:rPr lang="en-US" sz="2800" dirty="0"/>
              <a:t> gelada), Mountain </a:t>
            </a:r>
            <a:r>
              <a:rPr lang="en-US" sz="2800" dirty="0" err="1"/>
              <a:t>Nyala</a:t>
            </a:r>
            <a:r>
              <a:rPr lang="en-US" sz="2800" dirty="0"/>
              <a:t> (</a:t>
            </a:r>
            <a:r>
              <a:rPr lang="en-US" sz="2800" dirty="0" err="1"/>
              <a:t>Tragelaphus</a:t>
            </a:r>
            <a:r>
              <a:rPr lang="en-US" sz="2800" dirty="0"/>
              <a:t> </a:t>
            </a:r>
            <a:r>
              <a:rPr lang="en-US" sz="2800" dirty="0" err="1"/>
              <a:t>buxtoni</a:t>
            </a:r>
            <a:r>
              <a:rPr lang="en-US" sz="2800" dirty="0"/>
              <a:t>), Ethiopian Wolf (</a:t>
            </a:r>
            <a:r>
              <a:rPr lang="en-US" sz="2800" dirty="0" err="1"/>
              <a:t>Canis</a:t>
            </a:r>
            <a:r>
              <a:rPr lang="en-US" sz="2800" dirty="0"/>
              <a:t> </a:t>
            </a:r>
            <a:r>
              <a:rPr lang="en-US" sz="2800" dirty="0" err="1"/>
              <a:t>simensis</a:t>
            </a:r>
            <a:r>
              <a:rPr lang="en-US" sz="2800" dirty="0"/>
              <a:t>), </a:t>
            </a:r>
            <a:r>
              <a:rPr lang="en-US" sz="2800" dirty="0" err="1"/>
              <a:t>Starck‟s</a:t>
            </a:r>
            <a:r>
              <a:rPr lang="en-US" sz="2800" dirty="0"/>
              <a:t> Hare (</a:t>
            </a:r>
            <a:r>
              <a:rPr lang="en-US" sz="2800" dirty="0" err="1"/>
              <a:t>Lepus</a:t>
            </a:r>
            <a:r>
              <a:rPr lang="en-US" sz="2800" dirty="0"/>
              <a:t> </a:t>
            </a:r>
            <a:r>
              <a:rPr lang="en-US" sz="2800" dirty="0" err="1"/>
              <a:t>starcki</a:t>
            </a:r>
            <a:r>
              <a:rPr lang="en-US" sz="2800" dirty="0"/>
              <a:t>).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sz="2800" dirty="0"/>
              <a:t>Generally speaking, the main wild life concentrations in the country occur in the southern and western parts.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wild animals in Ethiopia can be classified into five major groups: </a:t>
            </a:r>
          </a:p>
          <a:p>
            <a:pPr marL="596646" indent="-514350"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Common </a:t>
            </a:r>
            <a:r>
              <a:rPr lang="en-US" sz="2800" dirty="0">
                <a:solidFill>
                  <a:srgbClr val="FF0000"/>
                </a:solidFill>
              </a:rPr>
              <a:t>wild animals </a:t>
            </a:r>
            <a:r>
              <a:rPr lang="en-US" sz="2800" dirty="0"/>
              <a:t>(those animals that are found in many parts of the country (e.g. </a:t>
            </a:r>
            <a:r>
              <a:rPr lang="en-US" sz="2800" i="1" dirty="0"/>
              <a:t>hyenas, jackals</a:t>
            </a:r>
            <a:r>
              <a:rPr lang="en-US" sz="2800" dirty="0"/>
              <a:t>) </a:t>
            </a:r>
            <a:endParaRPr lang="en-US" sz="2800" dirty="0" smtClean="0"/>
          </a:p>
          <a:p>
            <a:pPr marL="82296" indent="0">
              <a:buNone/>
            </a:pPr>
            <a:r>
              <a:rPr lang="en-US" sz="2800" dirty="0" smtClean="0"/>
              <a:t>2</a:t>
            </a:r>
            <a:r>
              <a:rPr lang="en-US" sz="2800" dirty="0"/>
              <a:t>. </a:t>
            </a:r>
            <a:r>
              <a:rPr lang="en-US" sz="2800" dirty="0">
                <a:solidFill>
                  <a:srgbClr val="FF0000"/>
                </a:solidFill>
              </a:rPr>
              <a:t>Game (lowland) animal</a:t>
            </a:r>
            <a:r>
              <a:rPr lang="en-US" sz="2800" dirty="0"/>
              <a:t>, (which include many </a:t>
            </a:r>
            <a:r>
              <a:rPr lang="en-US" sz="2800" i="1" dirty="0"/>
              <a:t>herbivores like giraffes, wild asses, zebras etc. and carnivores like lions, leopards, and cheetahs</a:t>
            </a:r>
            <a:r>
              <a:rPr lang="en-US" sz="2800" dirty="0"/>
              <a:t>) </a:t>
            </a:r>
          </a:p>
          <a:p>
            <a:pPr marL="82296" indent="0">
              <a:buNone/>
            </a:pPr>
            <a:r>
              <a:rPr lang="en-US" sz="2800" dirty="0"/>
              <a:t>3. </a:t>
            </a:r>
            <a:r>
              <a:rPr lang="en-US" sz="2800" dirty="0">
                <a:solidFill>
                  <a:srgbClr val="FF0000"/>
                </a:solidFill>
              </a:rPr>
              <a:t>Tree animals or </a:t>
            </a:r>
            <a:r>
              <a:rPr lang="en-US" sz="2800" dirty="0" err="1">
                <a:solidFill>
                  <a:srgbClr val="FF0000"/>
                </a:solidFill>
              </a:rPr>
              <a:t>arboreals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(which include </a:t>
            </a:r>
            <a:r>
              <a:rPr lang="en-US" sz="2800" i="1" dirty="0"/>
              <a:t>monkeys, baboons</a:t>
            </a:r>
            <a:r>
              <a:rPr lang="en-US" sz="2800" dirty="0"/>
              <a:t>) </a:t>
            </a:r>
          </a:p>
          <a:p>
            <a:pPr marL="82296" indent="0">
              <a:buNone/>
            </a:pPr>
            <a:r>
              <a:rPr lang="en-US" sz="2800" dirty="0"/>
              <a:t>4. </a:t>
            </a:r>
            <a:r>
              <a:rPr lang="en-US" sz="2800" dirty="0">
                <a:solidFill>
                  <a:srgbClr val="FF0000"/>
                </a:solidFill>
              </a:rPr>
              <a:t>A variety of </a:t>
            </a:r>
            <a:r>
              <a:rPr lang="en-US" sz="2800" i="1" dirty="0">
                <a:solidFill>
                  <a:srgbClr val="FF0000"/>
                </a:solidFill>
              </a:rPr>
              <a:t>birds </a:t>
            </a:r>
            <a:r>
              <a:rPr lang="en-US" sz="2800" dirty="0"/>
              <a:t>in the Rift Valley lakes </a:t>
            </a:r>
          </a:p>
          <a:p>
            <a:pPr marL="82296" indent="0">
              <a:buNone/>
            </a:pPr>
            <a:r>
              <a:rPr lang="en-US" sz="2800" dirty="0"/>
              <a:t>5. </a:t>
            </a:r>
            <a:r>
              <a:rPr lang="en-US" sz="2800" dirty="0">
                <a:solidFill>
                  <a:srgbClr val="FF0000"/>
                </a:solidFill>
              </a:rPr>
              <a:t>Rare animals </a:t>
            </a:r>
            <a:r>
              <a:rPr lang="en-US" sz="2800" dirty="0"/>
              <a:t>(</a:t>
            </a:r>
            <a:r>
              <a:rPr lang="en-US" sz="2800" i="1" dirty="0"/>
              <a:t>gelada baboon and </a:t>
            </a:r>
            <a:r>
              <a:rPr lang="en-US" sz="2800" i="1" dirty="0" err="1"/>
              <a:t>Semien</a:t>
            </a:r>
            <a:r>
              <a:rPr lang="en-US" sz="2800" i="1" dirty="0"/>
              <a:t> fox</a:t>
            </a:r>
            <a:r>
              <a:rPr lang="en-US" sz="2800" dirty="0"/>
              <a:t>) scattered in highlands; </a:t>
            </a:r>
            <a:r>
              <a:rPr lang="en-US" sz="2800" dirty="0" err="1"/>
              <a:t>walia</a:t>
            </a:r>
            <a:r>
              <a:rPr lang="en-US" sz="2800" dirty="0"/>
              <a:t>- ibex in the </a:t>
            </a:r>
            <a:r>
              <a:rPr lang="en-US" sz="2800" dirty="0" err="1"/>
              <a:t>Semien</a:t>
            </a:r>
            <a:r>
              <a:rPr lang="en-US" sz="2800" dirty="0"/>
              <a:t> Massifs, </a:t>
            </a:r>
            <a:r>
              <a:rPr lang="en-US" sz="2800" dirty="0" err="1"/>
              <a:t>Nyala</a:t>
            </a:r>
            <a:r>
              <a:rPr lang="en-US" sz="2800" dirty="0"/>
              <a:t> in the </a:t>
            </a:r>
            <a:r>
              <a:rPr lang="en-US" sz="2800" dirty="0" err="1"/>
              <a:t>Arsi</a:t>
            </a:r>
            <a:r>
              <a:rPr lang="en-US" sz="2800" dirty="0"/>
              <a:t> Bale massifs). </a:t>
            </a:r>
          </a:p>
          <a:p>
            <a:pPr marL="596646" indent="-514350">
              <a:buAutoNum type="arabicPeriod"/>
            </a:pPr>
            <a:endParaRPr lang="en-US" sz="2800" dirty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5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27038"/>
            <a:ext cx="5715000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000" b="1" dirty="0"/>
              <a:t>Wildlife Conservation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57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i="1" dirty="0">
                <a:solidFill>
                  <a:srgbClr val="FF0000"/>
                </a:solidFill>
              </a:rPr>
              <a:t>What are the challenges of wildlife conservation in Ethiopia? 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Wildlife plays an important role in several ways.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importance of wildlife can be categorized as ecological importance, economic importance, investigatory importance, conservation of biological diversities etc. </a:t>
            </a:r>
            <a:endParaRPr lang="en-US" sz="2400" dirty="0" smtClean="0"/>
          </a:p>
          <a:p>
            <a:r>
              <a:rPr lang="en-US" sz="2400" dirty="0" smtClean="0"/>
              <a:t>Wild </a:t>
            </a:r>
            <a:r>
              <a:rPr lang="en-US" sz="2400" dirty="0"/>
              <a:t>animals can be used for: </a:t>
            </a:r>
          </a:p>
          <a:p>
            <a:pPr marL="82296" indent="0">
              <a:buNone/>
            </a:pPr>
            <a:r>
              <a:rPr lang="en-US" sz="2400" dirty="0" smtClean="0"/>
              <a:t>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scientific and educational researches (valuable information for medical purposes and environmental studies) </a:t>
            </a:r>
          </a:p>
          <a:p>
            <a:pPr marL="82296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 physical and mental recreation (aesthetic value) </a:t>
            </a:r>
          </a:p>
          <a:p>
            <a:pPr marL="82296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 promotion of tourism (economic value) </a:t>
            </a:r>
          </a:p>
          <a:p>
            <a:pPr marL="82296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 its potential for domestication </a:t>
            </a:r>
          </a:p>
          <a:p>
            <a:pPr marL="82296" indent="0">
              <a:buNone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 maintaining ecological balance </a:t>
            </a:r>
          </a:p>
          <a:p>
            <a:pPr marL="82296" indent="0"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1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800" dirty="0"/>
              <a:t>To prevent the destruction of wildlife a total area of </a:t>
            </a:r>
            <a:r>
              <a:rPr lang="en-US" sz="2800" i="1" dirty="0"/>
              <a:t>nearly </a:t>
            </a:r>
            <a:r>
              <a:rPr lang="en-US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100,000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square kilometers </a:t>
            </a:r>
            <a:r>
              <a:rPr lang="en-US" sz="2800" dirty="0"/>
              <a:t>of national parks, sanctuaries, community conservation areas, botanical gardens, wildlife reserves etc. have been established in different part of the country. </a:t>
            </a:r>
            <a:endParaRPr lang="en-US" sz="2800" dirty="0" smtClean="0"/>
          </a:p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Hence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 Ethiopia there are: </a:t>
            </a:r>
          </a:p>
          <a:p>
            <a:pPr marL="82296" indent="0">
              <a:buNone/>
            </a:pPr>
            <a:r>
              <a:rPr lang="en-US" sz="2800" dirty="0"/>
              <a:t> 21 major national parks </a:t>
            </a:r>
            <a:endParaRPr lang="en-US" sz="2800" dirty="0" smtClean="0"/>
          </a:p>
          <a:p>
            <a:pPr marL="82296" indent="0">
              <a:buNone/>
            </a:pPr>
            <a:r>
              <a:rPr lang="en-US" sz="2800" dirty="0" smtClean="0"/>
              <a:t> </a:t>
            </a:r>
            <a:r>
              <a:rPr lang="en-US" sz="2800" dirty="0"/>
              <a:t>2 major wildlife sanctuaries, </a:t>
            </a:r>
          </a:p>
          <a:p>
            <a:pPr marL="82296" indent="0">
              <a:buNone/>
            </a:pPr>
            <a:r>
              <a:rPr lang="en-US" sz="2800" dirty="0"/>
              <a:t> 3 wildlife reserves, </a:t>
            </a:r>
          </a:p>
          <a:p>
            <a:pPr marL="82296" indent="0">
              <a:buNone/>
            </a:pPr>
            <a:r>
              <a:rPr lang="en-US" sz="2800" dirty="0"/>
              <a:t> 6 community conservation areas, </a:t>
            </a:r>
          </a:p>
          <a:p>
            <a:pPr marL="82296" indent="0">
              <a:buNone/>
            </a:pPr>
            <a:r>
              <a:rPr lang="en-US" sz="2800" dirty="0"/>
              <a:t> 2 wildlife rescue </a:t>
            </a:r>
            <a:r>
              <a:rPr lang="en-US" sz="2800" dirty="0" smtClean="0"/>
              <a:t>centers, </a:t>
            </a:r>
            <a:endParaRPr lang="en-US" sz="2800" dirty="0"/>
          </a:p>
          <a:p>
            <a:pPr marL="82296" indent="0">
              <a:buNone/>
            </a:pPr>
            <a:r>
              <a:rPr lang="en-US" sz="2800" dirty="0"/>
              <a:t> 22 controlled hunting areas, </a:t>
            </a:r>
          </a:p>
          <a:p>
            <a:pPr marL="82296" indent="0">
              <a:buNone/>
            </a:pPr>
            <a:r>
              <a:rPr lang="en-US" sz="2800" dirty="0"/>
              <a:t> 2 botanical gardens, and 3 biosphere reserves </a:t>
            </a:r>
          </a:p>
          <a:p>
            <a:pPr marL="82296" indent="0">
              <a:buNone/>
            </a:pPr>
            <a:endParaRPr lang="en-US" sz="2800" dirty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1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82296" indent="0">
              <a:buNone/>
            </a:pPr>
            <a:endParaRPr lang="en-US" sz="2800" dirty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31"/>
            <a:ext cx="9144000" cy="6674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71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46038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000" dirty="0"/>
              <a:t>National Parks of Ethiopia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609600"/>
            <a:ext cx="89916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82296" indent="0">
              <a:buNone/>
            </a:pPr>
            <a:endParaRPr lang="en-US" sz="2800" dirty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60" t="19776" r="33078" b="7774"/>
          <a:stretch/>
        </p:blipFill>
        <p:spPr bwMode="auto">
          <a:xfrm>
            <a:off x="152400" y="457200"/>
            <a:ext cx="8991600" cy="629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71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143000"/>
            <a:ext cx="7543800" cy="480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800" dirty="0"/>
              <a:t>Some of the national parks are unique in their wild animals they have. E.g. </a:t>
            </a:r>
          </a:p>
          <a:p>
            <a:pPr marL="463550" indent="-382588" algn="just">
              <a:buNone/>
            </a:pPr>
            <a:r>
              <a:rPr lang="en-US" sz="2800" b="1" i="1" dirty="0">
                <a:solidFill>
                  <a:srgbClr val="7030A0"/>
                </a:solidFill>
              </a:rPr>
              <a:t>1.</a:t>
            </a:r>
            <a:r>
              <a:rPr lang="en-US" sz="100" b="1" i="1" dirty="0">
                <a:solidFill>
                  <a:srgbClr val="7030A0"/>
                </a:solidFill>
              </a:rPr>
              <a:t> </a:t>
            </a:r>
            <a:r>
              <a:rPr lang="en-US" sz="2800" b="1" i="1" dirty="0" err="1">
                <a:solidFill>
                  <a:srgbClr val="7030A0"/>
                </a:solidFill>
              </a:rPr>
              <a:t>Abiyatta-Shalla</a:t>
            </a:r>
            <a:r>
              <a:rPr lang="en-US" sz="2800" b="1" i="1" dirty="0">
                <a:solidFill>
                  <a:srgbClr val="7030A0"/>
                </a:solidFill>
              </a:rPr>
              <a:t> lakes National Park </a:t>
            </a:r>
            <a:r>
              <a:rPr lang="en-US" sz="2800" dirty="0"/>
              <a:t>is predominantly bird sanctuary. Important bird species include the flamingos and pelicans. </a:t>
            </a:r>
          </a:p>
          <a:p>
            <a:pPr marL="519113" indent="-438150">
              <a:buNone/>
            </a:pPr>
            <a:r>
              <a:rPr lang="en-US" sz="2800" b="1" i="1" dirty="0">
                <a:solidFill>
                  <a:srgbClr val="7030A0"/>
                </a:solidFill>
              </a:rPr>
              <a:t>2. </a:t>
            </a:r>
            <a:r>
              <a:rPr lang="en-US" sz="2800" b="1" i="1" dirty="0" err="1">
                <a:solidFill>
                  <a:srgbClr val="7030A0"/>
                </a:solidFill>
              </a:rPr>
              <a:t>Omo</a:t>
            </a:r>
            <a:r>
              <a:rPr lang="en-US" sz="2800" b="1" i="1" dirty="0">
                <a:solidFill>
                  <a:srgbClr val="7030A0"/>
                </a:solidFill>
              </a:rPr>
              <a:t>, </a:t>
            </a:r>
            <a:r>
              <a:rPr lang="en-US" sz="2800" b="1" i="1" dirty="0" err="1">
                <a:solidFill>
                  <a:srgbClr val="7030A0"/>
                </a:solidFill>
              </a:rPr>
              <a:t>Mago</a:t>
            </a:r>
            <a:r>
              <a:rPr lang="en-US" sz="2800" b="1" i="1" dirty="0">
                <a:solidFill>
                  <a:srgbClr val="7030A0"/>
                </a:solidFill>
              </a:rPr>
              <a:t>, and </a:t>
            </a:r>
            <a:r>
              <a:rPr lang="en-US" sz="2800" b="1" i="1" dirty="0" err="1">
                <a:solidFill>
                  <a:srgbClr val="7030A0"/>
                </a:solidFill>
              </a:rPr>
              <a:t>Gambela</a:t>
            </a:r>
            <a:r>
              <a:rPr lang="en-US" sz="2800" b="1" i="1" dirty="0">
                <a:solidFill>
                  <a:srgbClr val="7030A0"/>
                </a:solidFill>
              </a:rPr>
              <a:t> </a:t>
            </a:r>
            <a:r>
              <a:rPr lang="en-US" sz="2800" i="1" dirty="0"/>
              <a:t>National Parks </a:t>
            </a:r>
            <a:r>
              <a:rPr lang="en-US" sz="2800" dirty="0"/>
              <a:t>have hippopotamus and crocodiles in rivers and lakes. </a:t>
            </a:r>
          </a:p>
          <a:p>
            <a:pPr marL="519113" indent="-438150">
              <a:buNone/>
            </a:pPr>
            <a:r>
              <a:rPr lang="en-US" sz="2800" b="1" i="1" dirty="0">
                <a:solidFill>
                  <a:srgbClr val="7030A0"/>
                </a:solidFill>
              </a:rPr>
              <a:t>3. </a:t>
            </a:r>
            <a:r>
              <a:rPr lang="en-US" sz="2800" b="1" i="1" dirty="0" err="1">
                <a:solidFill>
                  <a:srgbClr val="7030A0"/>
                </a:solidFill>
              </a:rPr>
              <a:t>Semien</a:t>
            </a:r>
            <a:r>
              <a:rPr lang="en-US" sz="2800" b="1" i="1" dirty="0">
                <a:solidFill>
                  <a:srgbClr val="7030A0"/>
                </a:solidFill>
              </a:rPr>
              <a:t> and Bale Mountains National Parks </a:t>
            </a:r>
            <a:r>
              <a:rPr lang="en-US" sz="2800" dirty="0"/>
              <a:t>have rare animals like </a:t>
            </a:r>
            <a:r>
              <a:rPr lang="en-US" sz="2800" dirty="0" err="1"/>
              <a:t>W</a:t>
            </a:r>
            <a:r>
              <a:rPr lang="en-US" sz="2800" i="1" dirty="0" err="1"/>
              <a:t>alia</a:t>
            </a:r>
            <a:r>
              <a:rPr lang="en-US" sz="2800" i="1" dirty="0"/>
              <a:t> ibex, </a:t>
            </a:r>
            <a:r>
              <a:rPr lang="en-US" sz="2800" i="1" dirty="0" err="1"/>
              <a:t>Semien</a:t>
            </a:r>
            <a:r>
              <a:rPr lang="en-US" sz="2800" i="1" dirty="0"/>
              <a:t> fox, gelada baboon and </a:t>
            </a:r>
            <a:r>
              <a:rPr lang="en-US" sz="2800" i="1" dirty="0" err="1"/>
              <a:t>Nyala</a:t>
            </a:r>
            <a:r>
              <a:rPr lang="en-US" sz="2800" i="1" dirty="0"/>
              <a:t>. 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1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579438"/>
            <a:ext cx="7848600" cy="411162"/>
          </a:xfrm>
        </p:spPr>
        <p:txBody>
          <a:bodyPr>
            <a:noAutofit/>
          </a:bodyPr>
          <a:lstStyle/>
          <a:p>
            <a:pPr lvl="0"/>
            <a:r>
              <a:rPr lang="en-US" sz="2800" b="1" dirty="0" smtClean="0"/>
              <a:t>Challenges </a:t>
            </a:r>
            <a:r>
              <a:rPr lang="en-US" sz="2800" b="1" dirty="0"/>
              <a:t>of wildlife conservation in Ethiopia </a:t>
            </a:r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066800"/>
            <a:ext cx="7848600" cy="5181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sz="2800" b="1" i="1" dirty="0" smtClean="0">
                <a:solidFill>
                  <a:srgbClr val="7030A0"/>
                </a:solidFill>
              </a:rPr>
              <a:t>The challenges include:</a:t>
            </a:r>
            <a:endParaRPr lang="en-US" sz="2800" b="1" i="1" dirty="0">
              <a:solidFill>
                <a:srgbClr val="7030A0"/>
              </a:solidFill>
            </a:endParaRPr>
          </a:p>
          <a:p>
            <a:pPr marL="519113" indent="-436563">
              <a:buFont typeface="Wingdings" pitchFamily="2" charset="2"/>
              <a:buChar char="Ø"/>
            </a:pPr>
            <a:r>
              <a:rPr lang="en-US" sz="2800" dirty="0" smtClean="0"/>
              <a:t>Limited </a:t>
            </a:r>
            <a:r>
              <a:rPr lang="en-US" sz="2800" dirty="0"/>
              <a:t>awareness on the importance of wild life </a:t>
            </a:r>
          </a:p>
          <a:p>
            <a:pPr marL="519113" indent="-436563">
              <a:buFont typeface="Wingdings" pitchFamily="2" charset="2"/>
              <a:buChar char="Ø"/>
            </a:pPr>
            <a:r>
              <a:rPr lang="en-US" sz="2800" dirty="0" smtClean="0"/>
              <a:t>Expansion </a:t>
            </a:r>
            <a:r>
              <a:rPr lang="en-US" sz="2800" dirty="0"/>
              <a:t>of human settlement in protected areas. </a:t>
            </a:r>
          </a:p>
          <a:p>
            <a:pPr marL="519113" indent="-436563">
              <a:buFont typeface="Wingdings" pitchFamily="2" charset="2"/>
              <a:buChar char="Ø"/>
            </a:pPr>
            <a:r>
              <a:rPr lang="en-US" sz="2800" dirty="0" smtClean="0"/>
              <a:t>Conflict </a:t>
            </a:r>
            <a:r>
              <a:rPr lang="en-US" sz="2800" dirty="0"/>
              <a:t>over resource </a:t>
            </a:r>
          </a:p>
          <a:p>
            <a:pPr marL="519113" indent="-436563">
              <a:buFont typeface="Wingdings" pitchFamily="2" charset="2"/>
              <a:buChar char="Ø"/>
            </a:pPr>
            <a:r>
              <a:rPr lang="en-US" sz="2800" dirty="0" smtClean="0"/>
              <a:t>Overgrazing </a:t>
            </a:r>
            <a:r>
              <a:rPr lang="en-US" sz="2800" dirty="0"/>
              <a:t>(fodder and wood) </a:t>
            </a:r>
          </a:p>
          <a:p>
            <a:pPr marL="519113" indent="-436563">
              <a:buFont typeface="Wingdings" pitchFamily="2" charset="2"/>
              <a:buChar char="Ø"/>
            </a:pPr>
            <a:r>
              <a:rPr lang="en-US" sz="2800" dirty="0" smtClean="0"/>
              <a:t>Illegal </a:t>
            </a:r>
            <a:r>
              <a:rPr lang="en-US" sz="2800" dirty="0"/>
              <a:t>wildlife trade </a:t>
            </a:r>
          </a:p>
          <a:p>
            <a:pPr marL="519113" indent="-436563">
              <a:buFont typeface="Wingdings" pitchFamily="2" charset="2"/>
              <a:buChar char="Ø"/>
            </a:pPr>
            <a:r>
              <a:rPr lang="en-US" sz="2800" dirty="0" smtClean="0"/>
              <a:t>Excessive </a:t>
            </a:r>
            <a:r>
              <a:rPr lang="en-US" sz="2800" dirty="0"/>
              <a:t>hunting </a:t>
            </a:r>
          </a:p>
          <a:p>
            <a:pPr marL="519113" indent="-436563">
              <a:buFont typeface="Wingdings" pitchFamily="2" charset="2"/>
              <a:buChar char="Ø"/>
            </a:pPr>
            <a:r>
              <a:rPr lang="en-US" sz="2800" dirty="0" smtClean="0"/>
              <a:t>Tourism </a:t>
            </a:r>
            <a:r>
              <a:rPr lang="en-US" sz="2800" dirty="0"/>
              <a:t>and recreational pressure </a:t>
            </a:r>
          </a:p>
          <a:p>
            <a:pPr marL="519113" indent="-436563">
              <a:buFont typeface="Wingdings" pitchFamily="2" charset="2"/>
              <a:buChar char="Ø"/>
            </a:pPr>
            <a:r>
              <a:rPr lang="en-US" sz="2800" dirty="0" smtClean="0"/>
              <a:t>Mining </a:t>
            </a:r>
            <a:r>
              <a:rPr lang="en-US" sz="2800" dirty="0"/>
              <a:t>and construction material extraction </a:t>
            </a:r>
          </a:p>
          <a:p>
            <a:pPr marL="519113" indent="-436563">
              <a:buFont typeface="Wingdings" pitchFamily="2" charset="2"/>
              <a:buChar char="Ø"/>
            </a:pPr>
            <a:r>
              <a:rPr lang="en-US" sz="2800" dirty="0" smtClean="0"/>
              <a:t>Forest </a:t>
            </a:r>
            <a:r>
              <a:rPr lang="en-US" sz="2800" dirty="0"/>
              <a:t>fire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1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90600" y="1752600"/>
            <a:ext cx="7696200" cy="2971800"/>
          </a:xfr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82296" indent="0">
              <a:buNone/>
            </a:pPr>
            <a:endParaRPr lang="en-US" sz="2800" dirty="0">
              <a:solidFill>
                <a:srgbClr val="7030A0"/>
              </a:solidFill>
            </a:endParaRPr>
          </a:p>
          <a:p>
            <a:pPr marL="82296" lvl="0" indent="0" algn="ctr">
              <a:lnSpc>
                <a:spcPct val="150000"/>
              </a:lnSpc>
              <a:buClr>
                <a:srgbClr val="3891A7"/>
              </a:buClr>
              <a:buNone/>
            </a:pPr>
            <a:r>
              <a:rPr lang="en-US" sz="11500" dirty="0" smtClean="0">
                <a:solidFill>
                  <a:srgbClr val="7030A0"/>
                </a:solidFill>
                <a:latin typeface="OCR A Extended" pitchFamily="50" charset="0"/>
                <a:cs typeface="Times New Roman" panose="02020603050405020304" pitchFamily="18" charset="0"/>
              </a:rPr>
              <a:t>Thank You!</a:t>
            </a:r>
            <a:endParaRPr lang="en-US" sz="11500" dirty="0">
              <a:solidFill>
                <a:srgbClr val="7030A0"/>
              </a:solidFill>
              <a:latin typeface="OCR A Extended" pitchFamily="50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1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8912" y="990600"/>
            <a:ext cx="8324088" cy="4876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7030A0"/>
                </a:solidFill>
              </a:rPr>
              <a:t>Weathering</a:t>
            </a:r>
            <a:r>
              <a:rPr lang="en-US" sz="2800" dirty="0"/>
              <a:t> disintegrates the inorganic substances (rocks) of soils.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It </a:t>
            </a:r>
            <a:r>
              <a:rPr lang="en-US" sz="2800" dirty="0"/>
              <a:t>is the breakdown of rocks at the Earth's surface, by the action of </a:t>
            </a:r>
            <a:r>
              <a:rPr lang="en-US" sz="2800" i="1" dirty="0">
                <a:solidFill>
                  <a:srgbClr val="7030A0"/>
                </a:solidFill>
              </a:rPr>
              <a:t>rainwater, extremes of temperature</a:t>
            </a:r>
            <a:r>
              <a:rPr lang="en-US" sz="2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</a:t>
            </a:r>
            <a:r>
              <a:rPr lang="en-US" sz="2800" i="1" dirty="0">
                <a:solidFill>
                  <a:srgbClr val="7030A0"/>
                </a:solidFill>
              </a:rPr>
              <a:t>biological activity</a:t>
            </a:r>
            <a:r>
              <a:rPr lang="en-US" sz="2800" dirty="0"/>
              <a:t>.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r>
              <a:rPr lang="en-US" sz="2800" dirty="0" smtClean="0"/>
              <a:t>There </a:t>
            </a:r>
            <a:r>
              <a:rPr lang="en-US" sz="2800" dirty="0"/>
              <a:t>are </a:t>
            </a:r>
            <a:r>
              <a:rPr lang="en-US" sz="2800" b="1" dirty="0">
                <a:solidFill>
                  <a:srgbClr val="7030A0"/>
                </a:solidFill>
              </a:rPr>
              <a:t>three</a:t>
            </a:r>
            <a:r>
              <a:rPr lang="en-US" sz="2800" dirty="0"/>
              <a:t> types of </a:t>
            </a:r>
            <a:r>
              <a:rPr lang="en-US" sz="2800" i="1" dirty="0">
                <a:solidFill>
                  <a:srgbClr val="7030A0"/>
                </a:solidFill>
              </a:rPr>
              <a:t>weathering</a:t>
            </a:r>
            <a:r>
              <a:rPr lang="en-US" sz="2800" dirty="0"/>
              <a:t> involving in soil formation. These are: </a:t>
            </a:r>
            <a:endParaRPr lang="en-US" sz="2800" dirty="0" smtClean="0"/>
          </a:p>
          <a:p>
            <a:pPr lvl="0">
              <a:lnSpc>
                <a:spcPct val="150000"/>
              </a:lnSpc>
              <a:buClr>
                <a:srgbClr val="3891A7"/>
              </a:buClr>
              <a:buFont typeface="Wingdings" panose="05000000000000000000" pitchFamily="2" charset="2"/>
              <a:buChar char="ü"/>
            </a:pP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6096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A</a:t>
            </a:r>
            <a:r>
              <a:rPr lang="en-US" sz="2800" b="1" dirty="0">
                <a:solidFill>
                  <a:srgbClr val="7030A0"/>
                </a:solidFill>
              </a:rPr>
              <a:t>. Mechanical (physical) weathering 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/>
              <a:t>Physical disintegration causes decrease in size without appreciably altering composition. </a:t>
            </a:r>
            <a:endParaRPr lang="en-US" sz="2800" dirty="0" smtClean="0"/>
          </a:p>
          <a:p>
            <a:r>
              <a:rPr lang="en-US" sz="2800" dirty="0" smtClean="0"/>
              <a:t>Differential </a:t>
            </a:r>
            <a:r>
              <a:rPr lang="en-US" sz="2800" dirty="0"/>
              <a:t>stresses due to heating and cooling or expansion of ice break the rock. </a:t>
            </a:r>
            <a:endParaRPr lang="en-US" sz="2800" dirty="0" smtClean="0"/>
          </a:p>
          <a:p>
            <a:r>
              <a:rPr lang="en-US" sz="2800" i="1" dirty="0" smtClean="0">
                <a:solidFill>
                  <a:srgbClr val="7030A0"/>
                </a:solidFill>
              </a:rPr>
              <a:t>Abrasion</a:t>
            </a:r>
            <a:r>
              <a:rPr lang="en-US" sz="2800" dirty="0" smtClean="0"/>
              <a:t> </a:t>
            </a:r>
            <a:r>
              <a:rPr lang="en-US" sz="2800" dirty="0"/>
              <a:t>(erosion by friction) due to </a:t>
            </a:r>
            <a:r>
              <a:rPr lang="en-US" sz="2800" dirty="0">
                <a:solidFill>
                  <a:srgbClr val="7030A0"/>
                </a:solidFill>
              </a:rPr>
              <a:t>water</a:t>
            </a:r>
            <a:r>
              <a:rPr lang="en-US" sz="2800" dirty="0"/>
              <a:t> containing sediment or </a:t>
            </a:r>
            <a:r>
              <a:rPr lang="en-US" sz="2800" dirty="0">
                <a:solidFill>
                  <a:srgbClr val="7030A0"/>
                </a:solidFill>
              </a:rPr>
              <a:t>wind</a:t>
            </a:r>
            <a:r>
              <a:rPr lang="en-US" sz="2800" dirty="0"/>
              <a:t> carrying debris is another type of physical weathering. </a:t>
            </a:r>
            <a:endParaRPr lang="en-US" sz="2800" dirty="0" smtClean="0"/>
          </a:p>
          <a:p>
            <a:pPr marL="82296" indent="0">
              <a:buNone/>
            </a:pPr>
            <a:r>
              <a:rPr lang="en-US" sz="2800" b="1" dirty="0" smtClean="0">
                <a:solidFill>
                  <a:srgbClr val="7030A0"/>
                </a:solidFill>
              </a:rPr>
              <a:t>B</a:t>
            </a:r>
            <a:r>
              <a:rPr lang="en-US" sz="2800" b="1" dirty="0">
                <a:solidFill>
                  <a:srgbClr val="7030A0"/>
                </a:solidFill>
              </a:rPr>
              <a:t>. Biological weathering 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/>
              <a:t>The process of biological weathering involves the weakening and subsequent disintegration of rock by </a:t>
            </a:r>
            <a:r>
              <a:rPr lang="en-US" sz="2800" i="1" dirty="0">
                <a:solidFill>
                  <a:srgbClr val="7030A0"/>
                </a:solidFill>
              </a:rPr>
              <a:t>plants, animals and microbes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Roots </a:t>
            </a:r>
            <a:r>
              <a:rPr lang="en-US" sz="2800" dirty="0"/>
              <a:t>of plant can exert pressure on rock. </a:t>
            </a:r>
            <a:endParaRPr lang="en-US" sz="2800" dirty="0" smtClean="0"/>
          </a:p>
          <a:p>
            <a:r>
              <a:rPr lang="en-US" sz="2800" dirty="0" smtClean="0"/>
              <a:t>Although </a:t>
            </a:r>
            <a:r>
              <a:rPr lang="en-US" sz="2800" dirty="0"/>
              <a:t>the process is physical, the pressure is exerted by a biological process (</a:t>
            </a:r>
            <a:r>
              <a:rPr lang="en-US" sz="2800" i="1" dirty="0" smtClean="0"/>
              <a:t>i</a:t>
            </a:r>
            <a:r>
              <a:rPr lang="en-US" sz="2800" dirty="0" smtClean="0"/>
              <a:t>.</a:t>
            </a:r>
            <a:r>
              <a:rPr lang="en-US" sz="2800" i="1" dirty="0" smtClean="0"/>
              <a:t>e</a:t>
            </a:r>
            <a:r>
              <a:rPr lang="en-US" sz="2800" dirty="0" smtClean="0"/>
              <a:t>. </a:t>
            </a:r>
            <a:r>
              <a:rPr lang="en-US" sz="2800" dirty="0" smtClean="0">
                <a:solidFill>
                  <a:srgbClr val="7030A0"/>
                </a:solidFill>
              </a:rPr>
              <a:t>growing </a:t>
            </a:r>
            <a:r>
              <a:rPr lang="en-US" sz="2800" dirty="0">
                <a:solidFill>
                  <a:srgbClr val="7030A0"/>
                </a:solidFill>
              </a:rPr>
              <a:t>roots</a:t>
            </a:r>
            <a:r>
              <a:rPr lang="en-US" sz="2800" dirty="0"/>
              <a:t>). </a:t>
            </a:r>
            <a:endParaRPr lang="en-US" sz="2800" dirty="0" smtClean="0"/>
          </a:p>
          <a:p>
            <a:r>
              <a:rPr lang="en-US" sz="2800" dirty="0" smtClean="0"/>
              <a:t>Microbial </a:t>
            </a:r>
            <a:r>
              <a:rPr lang="en-US" sz="2800" dirty="0"/>
              <a:t>activity breaks down rock minerals by </a:t>
            </a:r>
            <a:r>
              <a:rPr lang="en-US" sz="2800" i="1" dirty="0">
                <a:solidFill>
                  <a:srgbClr val="7030A0"/>
                </a:solidFill>
              </a:rPr>
              <a:t>altering the </a:t>
            </a:r>
            <a:r>
              <a:rPr lang="en-US" sz="2800" i="1" dirty="0" smtClean="0">
                <a:solidFill>
                  <a:srgbClr val="7030A0"/>
                </a:solidFill>
              </a:rPr>
              <a:t>rock’s </a:t>
            </a:r>
            <a:r>
              <a:rPr lang="en-US" sz="2800" i="1" dirty="0">
                <a:solidFill>
                  <a:srgbClr val="7030A0"/>
                </a:solidFill>
              </a:rPr>
              <a:t>chemical composition</a:t>
            </a:r>
            <a:r>
              <a:rPr lang="en-US" sz="2800" dirty="0"/>
              <a:t>, thus making it more susceptible to weathering.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8476488" cy="4419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b="1" i="1" dirty="0" smtClean="0">
                <a:solidFill>
                  <a:srgbClr val="7030A0"/>
                </a:solidFill>
              </a:rPr>
              <a:t>C</a:t>
            </a:r>
            <a:r>
              <a:rPr lang="en-US" sz="2800" b="1" i="1" dirty="0">
                <a:solidFill>
                  <a:srgbClr val="7030A0"/>
                </a:solidFill>
              </a:rPr>
              <a:t>. </a:t>
            </a:r>
            <a:r>
              <a:rPr lang="en-US" sz="2800" b="1" dirty="0">
                <a:solidFill>
                  <a:srgbClr val="7030A0"/>
                </a:solidFill>
              </a:rPr>
              <a:t>Chemical weathering 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/>
              <a:t>Chemical weathering involves the modification of the chemical and mineralogical composition of the weathered material</a:t>
            </a:r>
            <a:r>
              <a:rPr lang="en-US" sz="2800" i="1" dirty="0"/>
              <a:t>. </a:t>
            </a:r>
            <a:endParaRPr lang="en-US" sz="2800" i="1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number of different processes can result in chemical weathering.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most common chemical weathering processes are </a:t>
            </a:r>
            <a:r>
              <a:rPr lang="en-US" sz="2800" dirty="0">
                <a:solidFill>
                  <a:srgbClr val="7030A0"/>
                </a:solidFill>
              </a:rPr>
              <a:t>hydrolysis, oxidation, reduction, hydration, carbonation,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</a:t>
            </a:r>
            <a:r>
              <a:rPr lang="en-US" sz="2800" dirty="0">
                <a:solidFill>
                  <a:srgbClr val="7030A0"/>
                </a:solidFill>
              </a:rPr>
              <a:t> solution</a:t>
            </a:r>
            <a:r>
              <a:rPr lang="en-US" sz="2800" dirty="0"/>
              <a:t>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609600"/>
            <a:ext cx="8610600" cy="5867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US" sz="2800" i="1" dirty="0" smtClean="0">
                <a:solidFill>
                  <a:srgbClr val="7030A0"/>
                </a:solidFill>
              </a:rPr>
              <a:t>Soils have </a:t>
            </a:r>
            <a:r>
              <a:rPr lang="en-US" sz="2800" b="1" i="1" dirty="0">
                <a:solidFill>
                  <a:srgbClr val="7030A0"/>
                </a:solidFill>
              </a:rPr>
              <a:t>two</a:t>
            </a:r>
            <a:r>
              <a:rPr lang="en-US" sz="2800" i="1" dirty="0">
                <a:solidFill>
                  <a:srgbClr val="7030A0"/>
                </a:solidFill>
              </a:rPr>
              <a:t> basic properties</a:t>
            </a:r>
            <a:r>
              <a:rPr lang="en-US" sz="2800" dirty="0"/>
              <a:t>: </a:t>
            </a:r>
            <a:endParaRPr lang="en-US" sz="2800" dirty="0" smtClean="0"/>
          </a:p>
          <a:p>
            <a:pPr marL="82296" indent="0">
              <a:buNone/>
            </a:pPr>
            <a:r>
              <a:rPr lang="en-US" sz="2800" b="1" i="1" dirty="0">
                <a:solidFill>
                  <a:srgbClr val="7030A0"/>
                </a:solidFill>
              </a:rPr>
              <a:t>Physical properties 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/>
              <a:t>Soil physical properties are influenced by composition and proportion of major soil components. </a:t>
            </a:r>
            <a:endParaRPr lang="en-US" sz="2800" dirty="0" smtClean="0"/>
          </a:p>
          <a:p>
            <a:r>
              <a:rPr lang="en-US" sz="2800" dirty="0" smtClean="0"/>
              <a:t>Properties </a:t>
            </a:r>
            <a:r>
              <a:rPr lang="en-US" sz="2800" dirty="0"/>
              <a:t>such as </a:t>
            </a:r>
            <a:r>
              <a:rPr lang="en-US" sz="2800" dirty="0">
                <a:solidFill>
                  <a:srgbClr val="7030A0"/>
                </a:solidFill>
              </a:rPr>
              <a:t>texture, structure, porosity </a:t>
            </a:r>
            <a:r>
              <a:rPr lang="en-US" sz="2800" dirty="0"/>
              <a:t>etc. are categorized under physical soil properties. </a:t>
            </a:r>
            <a:endParaRPr lang="en-US" sz="2800" dirty="0" smtClean="0"/>
          </a:p>
          <a:p>
            <a:r>
              <a:rPr lang="en-US" sz="2800" dirty="0" smtClean="0"/>
              <a:t>These </a:t>
            </a:r>
            <a:r>
              <a:rPr lang="en-US" sz="2800" dirty="0"/>
              <a:t>properties affect </a:t>
            </a:r>
            <a:r>
              <a:rPr lang="en-US" sz="2800" dirty="0">
                <a:solidFill>
                  <a:srgbClr val="7030A0"/>
                </a:solidFill>
              </a:rPr>
              <a:t>air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7030A0"/>
                </a:solidFill>
              </a:rPr>
              <a:t>water</a:t>
            </a:r>
            <a:r>
              <a:rPr lang="en-US" sz="2800" dirty="0"/>
              <a:t> movement in the soil, and thus the </a:t>
            </a:r>
            <a:r>
              <a:rPr lang="en-US" sz="2800" dirty="0" smtClean="0"/>
              <a:t>soil’s </a:t>
            </a:r>
            <a:r>
              <a:rPr lang="en-US" sz="2800" dirty="0"/>
              <a:t>ability to function. </a:t>
            </a:r>
          </a:p>
          <a:p>
            <a:pPr marL="82296" indent="0">
              <a:buNone/>
            </a:pPr>
            <a:r>
              <a:rPr lang="en-US" sz="2800" b="1" i="1" dirty="0">
                <a:solidFill>
                  <a:srgbClr val="7030A0"/>
                </a:solidFill>
              </a:rPr>
              <a:t>Chemical Properties 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/>
              <a:t>Soil chemistry is the interaction of various chemical constituents that takes place among soil particles and in the water retained by soil. </a:t>
            </a:r>
            <a:endParaRPr lang="en-US" sz="2800" dirty="0" smtClean="0"/>
          </a:p>
          <a:p>
            <a:r>
              <a:rPr lang="en-US" sz="2800" dirty="0" smtClean="0"/>
              <a:t>Soil </a:t>
            </a:r>
            <a:r>
              <a:rPr lang="en-US" sz="2800" dirty="0"/>
              <a:t>properties like availability of </a:t>
            </a:r>
            <a:r>
              <a:rPr lang="en-US" sz="2800" dirty="0">
                <a:solidFill>
                  <a:srgbClr val="7030A0"/>
                </a:solidFill>
              </a:rPr>
              <a:t>minerals, electrical conductivity, soil pH</a:t>
            </a:r>
            <a:r>
              <a:rPr lang="en-US" sz="2800" dirty="0"/>
              <a:t>, etc. </a:t>
            </a:r>
            <a:endParaRPr lang="en-US" sz="2800" dirty="0" smtClean="0"/>
          </a:p>
          <a:p>
            <a:r>
              <a:rPr lang="en-US" sz="2800" dirty="0" smtClean="0"/>
              <a:t>Soil </a:t>
            </a:r>
            <a:r>
              <a:rPr lang="en-US" sz="2800" dirty="0"/>
              <a:t>chemical properties affect soil biological activity and indirectly the nutrient dynamics.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28888" cy="4111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Major </a:t>
            </a:r>
            <a:r>
              <a:rPr lang="en-US" b="1" dirty="0"/>
              <a:t>Soil Types in Ethiopia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685800"/>
            <a:ext cx="86106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/>
              <a:t>Soils of Ethiopia are basically derived from </a:t>
            </a:r>
            <a:r>
              <a:rPr lang="en-US" i="1" dirty="0">
                <a:solidFill>
                  <a:srgbClr val="7030A0"/>
                </a:solidFill>
              </a:rPr>
              <a:t>crystalline, volcanic and Mesozoic </a:t>
            </a:r>
            <a:r>
              <a:rPr lang="en-US" dirty="0">
                <a:solidFill>
                  <a:srgbClr val="7030A0"/>
                </a:solidFill>
              </a:rPr>
              <a:t>sedimentary </a:t>
            </a:r>
            <a:r>
              <a:rPr lang="en-US" sz="2800" i="1" dirty="0"/>
              <a:t>rocks. </a:t>
            </a:r>
            <a:endParaRPr lang="en-US" sz="2800" i="1" dirty="0" smtClean="0"/>
          </a:p>
          <a:p>
            <a:r>
              <a:rPr lang="en-US" sz="2800" dirty="0" smtClean="0"/>
              <a:t>Hence some </a:t>
            </a:r>
            <a:r>
              <a:rPr lang="en-US" sz="2800" dirty="0"/>
              <a:t>of the soil divisions in the country are </a:t>
            </a:r>
            <a:r>
              <a:rPr lang="en-US" sz="2800" dirty="0">
                <a:solidFill>
                  <a:srgbClr val="7030A0"/>
                </a:solidFill>
              </a:rPr>
              <a:t>based</a:t>
            </a:r>
            <a:r>
              <a:rPr lang="en-US" sz="2800" dirty="0"/>
              <a:t> on the </a:t>
            </a:r>
            <a:r>
              <a:rPr lang="en-US" sz="2800" dirty="0">
                <a:solidFill>
                  <a:srgbClr val="7030A0"/>
                </a:solidFill>
              </a:rPr>
              <a:t>geologic structure. </a:t>
            </a:r>
            <a:endParaRPr lang="en-US" sz="2800" dirty="0" smtClean="0">
              <a:solidFill>
                <a:srgbClr val="7030A0"/>
              </a:solidFill>
            </a:endParaRPr>
          </a:p>
          <a:p>
            <a:r>
              <a:rPr lang="en-US" sz="2800" dirty="0" smtClean="0"/>
              <a:t>However</a:t>
            </a:r>
            <a:r>
              <a:rPr lang="en-US" sz="2800" dirty="0"/>
              <a:t>, it should be born in mind that, there are soils formed due to long waited deposition of sediments. </a:t>
            </a:r>
          </a:p>
          <a:p>
            <a:r>
              <a:rPr lang="en-US" sz="2800" dirty="0"/>
              <a:t>FAO has identified </a:t>
            </a:r>
            <a:r>
              <a:rPr lang="en-US" sz="2800" dirty="0">
                <a:solidFill>
                  <a:srgbClr val="FF0000"/>
                </a:solidFill>
              </a:rPr>
              <a:t>18 soil </a:t>
            </a:r>
            <a:r>
              <a:rPr lang="en-US" sz="2800" dirty="0"/>
              <a:t>associations in Ethiopia at scale of 1:2,000,000. </a:t>
            </a:r>
            <a:endParaRPr lang="en-US" sz="2800" dirty="0" smtClean="0"/>
          </a:p>
          <a:p>
            <a:r>
              <a:rPr lang="en-US" sz="2800" dirty="0" smtClean="0"/>
              <a:t>Out </a:t>
            </a:r>
            <a:r>
              <a:rPr lang="en-US" sz="2800" dirty="0"/>
              <a:t>of the major soils, </a:t>
            </a:r>
            <a:r>
              <a:rPr lang="en-US" sz="2800" dirty="0" smtClean="0"/>
              <a:t>11 </a:t>
            </a:r>
            <a:r>
              <a:rPr lang="en-US" sz="2800" dirty="0"/>
              <a:t>soil associations cover about 87.4 percent of the land area.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i="1" dirty="0"/>
              <a:t>six major groups of soils </a:t>
            </a:r>
            <a:r>
              <a:rPr lang="en-US" sz="2800" dirty="0"/>
              <a:t>in Ethiopia are discussed under the following points: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7E08-A667-4C4A-83BA-FDCB1A05748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2578</TotalTime>
  <Words>3816</Words>
  <Application>Microsoft Office PowerPoint</Application>
  <PresentationFormat>On-screen Show (4:3)</PresentationFormat>
  <Paragraphs>326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Solstice</vt:lpstr>
      <vt:lpstr>CHAPTER SIX   SOILS, NATURAL VEGETATION AND WILDLIFE RESOURCES OF ETHIOPIA AND THE HORN </vt:lpstr>
      <vt:lpstr>PowerPoint Presentation</vt:lpstr>
      <vt:lpstr>Ethiopian Soils: Types, Degradation and Conservation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 Soil Types in Ethiopia 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Soil Degradation  </vt:lpstr>
      <vt:lpstr> </vt:lpstr>
      <vt:lpstr> </vt:lpstr>
      <vt:lpstr>Causes of soil degradation </vt:lpstr>
      <vt:lpstr>Soil Erosion Control Measures </vt:lpstr>
      <vt:lpstr>PowerPoint Presentation</vt:lpstr>
      <vt:lpstr>PowerPoint Presentation</vt:lpstr>
      <vt:lpstr>Natural Vegetation of Ethiopia </vt:lpstr>
      <vt:lpstr> </vt:lpstr>
      <vt:lpstr> </vt:lpstr>
      <vt:lpstr>Major Natural Vegetation Types of Ethiopia  </vt:lpstr>
      <vt:lpstr> </vt:lpstr>
      <vt:lpstr>PowerPoint Presentation</vt:lpstr>
      <vt:lpstr> </vt:lpstr>
      <vt:lpstr> </vt:lpstr>
      <vt:lpstr> </vt:lpstr>
      <vt:lpstr> </vt:lpstr>
      <vt:lpstr> </vt:lpstr>
      <vt:lpstr> </vt:lpstr>
      <vt:lpstr>Natural vegetation Degradation </vt:lpstr>
      <vt:lpstr> </vt:lpstr>
      <vt:lpstr>Natural Vegetation Conservation </vt:lpstr>
      <vt:lpstr>Wild Life/wild animals in Ethiopia  </vt:lpstr>
      <vt:lpstr> </vt:lpstr>
      <vt:lpstr> </vt:lpstr>
      <vt:lpstr>Wildlife Conservation </vt:lpstr>
      <vt:lpstr> </vt:lpstr>
      <vt:lpstr> </vt:lpstr>
      <vt:lpstr>National Parks of Ethiopia </vt:lpstr>
      <vt:lpstr> </vt:lpstr>
      <vt:lpstr>Challenges of wildlife conservation in Ethiopia 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Ashenafi</cp:lastModifiedBy>
  <cp:revision>235</cp:revision>
  <dcterms:created xsi:type="dcterms:W3CDTF">2019-10-05T07:16:00Z</dcterms:created>
  <dcterms:modified xsi:type="dcterms:W3CDTF">2021-07-30T18:27:21Z</dcterms:modified>
</cp:coreProperties>
</file>