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7" r:id="rId2"/>
    <p:sldId id="258" r:id="rId3"/>
    <p:sldId id="294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80" r:id="rId13"/>
    <p:sldId id="266" r:id="rId14"/>
    <p:sldId id="267" r:id="rId15"/>
    <p:sldId id="269" r:id="rId16"/>
    <p:sldId id="27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4ABB1-E964-4DCC-BE7D-4022E7AC415F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6563C-65B7-459D-A205-21B7E7AADC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1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2E4528-87D8-4608-A348-3CAE5B603AC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2774-1885-46AF-9B70-A735863041D6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103F-EAC0-4E4F-9201-7FF930281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2774-1885-46AF-9B70-A735863041D6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103F-EAC0-4E4F-9201-7FF930281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2774-1885-46AF-9B70-A735863041D6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103F-EAC0-4E4F-9201-7FF930281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2774-1885-46AF-9B70-A735863041D6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103F-EAC0-4E4F-9201-7FF930281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2774-1885-46AF-9B70-A735863041D6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103F-EAC0-4E4F-9201-7FF930281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2774-1885-46AF-9B70-A735863041D6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103F-EAC0-4E4F-9201-7FF930281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2774-1885-46AF-9B70-A735863041D6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103F-EAC0-4E4F-9201-7FF930281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2774-1885-46AF-9B70-A735863041D6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103F-EAC0-4E4F-9201-7FF930281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2774-1885-46AF-9B70-A735863041D6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103F-EAC0-4E4F-9201-7FF930281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2774-1885-46AF-9B70-A735863041D6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103F-EAC0-4E4F-9201-7FF930281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2774-1885-46AF-9B70-A735863041D6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8103F-EAC0-4E4F-9201-7FF930281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D2774-1885-46AF-9B70-A735863041D6}" type="datetimeFigureOut">
              <a:rPr lang="en-US" smtClean="0"/>
              <a:pPr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8103F-EAC0-4E4F-9201-7FF930281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ubtitle 2"/>
          <p:cNvSpPr>
            <a:spLocks/>
          </p:cNvSpPr>
          <p:nvPr/>
        </p:nvSpPr>
        <p:spPr bwMode="auto">
          <a:xfrm>
            <a:off x="762000" y="3124200"/>
            <a:ext cx="7707313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0" rIns="45720" bIns="0"/>
          <a:lstStyle/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9000"/>
              <a:buFont typeface="Wingdings" pitchFamily="2" charset="2"/>
              <a:buNone/>
            </a:pPr>
            <a:endParaRPr lang="en-GB" sz="2800" b="1">
              <a:latin typeface="Arial" charset="0"/>
            </a:endParaRPr>
          </a:p>
          <a:p>
            <a:pPr algn="ctr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9000"/>
              <a:buFont typeface="Wingdings" pitchFamily="2" charset="2"/>
              <a:buNone/>
            </a:pPr>
            <a:r>
              <a:rPr lang="en-GB" sz="2800" b="1">
                <a:latin typeface="Arial" charset="0"/>
              </a:rPr>
              <a:t> 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B6933-F75E-4F96-BCB9-8480A55753E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2743200"/>
            <a:ext cx="8839200" cy="3124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Course Title:</a:t>
            </a:r>
          </a:p>
          <a:p>
            <a:pPr algn="ctr"/>
            <a:r>
              <a:rPr lang="en-GB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Geography of Ethiopia and the Horn</a:t>
            </a:r>
            <a:endParaRPr lang="en-US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by:</a:t>
            </a:r>
          </a:p>
          <a:p>
            <a:pPr algn="ctr"/>
            <a:endParaRPr lang="en-US" sz="24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Belete Ejigu (PhD)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Assistant Professor of Urban Planning and Development</a:t>
            </a: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" y="685800"/>
            <a:ext cx="88392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lnSpc>
                <a:spcPct val="80000"/>
              </a:lnSpc>
              <a:buClr>
                <a:schemeClr val="tx1"/>
              </a:buClr>
              <a:buSzPct val="89000"/>
              <a:defRPr/>
            </a:pPr>
            <a:endParaRPr lang="en-US" sz="12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lnSpc>
                <a:spcPct val="80000"/>
              </a:lnSpc>
              <a:buClr>
                <a:schemeClr val="tx1"/>
              </a:buClr>
              <a:buSzPct val="89000"/>
              <a:defRPr/>
            </a:pPr>
            <a:endParaRPr lang="en-US" sz="24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lnSpc>
                <a:spcPct val="80000"/>
              </a:lnSpc>
              <a:buClr>
                <a:schemeClr val="tx1"/>
              </a:buClr>
              <a:buSzPct val="89000"/>
              <a:defRPr/>
            </a:pPr>
            <a:r>
              <a:rPr lang="en-US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Addis Ababa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University</a:t>
            </a:r>
          </a:p>
          <a:p>
            <a:pPr marL="342900" indent="-342900" algn="ctr">
              <a:lnSpc>
                <a:spcPct val="80000"/>
              </a:lnSpc>
              <a:buClr>
                <a:schemeClr val="tx1"/>
              </a:buClr>
              <a:buSzPct val="89000"/>
              <a:defRPr/>
            </a:pPr>
            <a:endParaRPr lang="en-US" sz="24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lnSpc>
                <a:spcPct val="80000"/>
              </a:lnSpc>
              <a:buClr>
                <a:schemeClr val="tx1"/>
              </a:buClr>
              <a:buSzPct val="89000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College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Natural and Computational Science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lnSpc>
                <a:spcPct val="80000"/>
              </a:lnSpc>
              <a:buClr>
                <a:schemeClr val="tx1"/>
              </a:buClr>
              <a:buSzPct val="89000"/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ctr">
              <a:lnSpc>
                <a:spcPct val="80000"/>
              </a:lnSpc>
              <a:buClr>
                <a:schemeClr val="tx1"/>
              </a:buClr>
              <a:buSzPct val="89000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Freshman Course</a:t>
            </a:r>
          </a:p>
          <a:p>
            <a:pPr marL="342900" indent="-342900" algn="ctr">
              <a:lnSpc>
                <a:spcPct val="80000"/>
              </a:lnSpc>
              <a:buClr>
                <a:schemeClr val="tx1"/>
              </a:buClr>
              <a:buSzPct val="89000"/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934200" y="5943600"/>
            <a:ext cx="2057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January 2021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3429000"/>
            <a:ext cx="5562600" cy="1600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Physiographic Divisions of Ethiopia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three major physiographic units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of Ethiopia are: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1. The Western highlands and lowlands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2. The South-eastern (Eastern) highlands and lowlands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3. The Rift Valley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buNone/>
            </a:pPr>
            <a:endParaRPr lang="en-US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b="1" dirty="0" smtClean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1.The Western Highlands and Lowlands:</a:t>
            </a:r>
          </a:p>
          <a:p>
            <a:pPr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I. Western Highlands</a:t>
            </a:r>
          </a:p>
          <a:p>
            <a:pPr algn="ctr">
              <a:buNone/>
            </a:pP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II. Western Lowlands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Western Highlands and Lowlands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6248400"/>
          </a:xfrm>
        </p:spPr>
        <p:txBody>
          <a:bodyPr>
            <a:normAutofit/>
          </a:bodyPr>
          <a:lstStyle/>
          <a:p>
            <a:pPr marL="115888" indent="-115888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includes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all the area west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Rift Valley.</a:t>
            </a:r>
            <a:endParaRPr lang="en-US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5888" indent="-115888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makes up about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44% of the area of the country.</a:t>
            </a:r>
          </a:p>
          <a:p>
            <a:pPr marL="115888" indent="-115888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region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further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subdivided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into: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four groups of highlands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(76.3%)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four groups of lowlands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(23.7%)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I. The Western Highlands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a. The Tigray Plateau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b. North Central Massifs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c. The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Shewa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Plateau/central highlands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d. The Southwestern Highlands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a. The Tigray Plateau: </a:t>
            </a:r>
            <a:r>
              <a:rPr lang="en-US" sz="4000" dirty="0" smtClean="0"/>
              <a:t/>
            </a:r>
            <a:br>
              <a:rPr lang="en-US" sz="4000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92500" lnSpcReduction="20000"/>
          </a:bodyPr>
          <a:lstStyle/>
          <a:p>
            <a:pPr marL="233363" indent="-233363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It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from the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Tekeze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gorge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south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central Eritrean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highlands.</a:t>
            </a:r>
          </a:p>
          <a:p>
            <a:pPr marL="233363" indent="-233363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Tigray plateau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separated from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Eritrean plateau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by the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Mereb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River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33363" indent="-233363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It lies to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southeast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upper course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Mereb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/Gash  River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to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northeast of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Tekeze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River Gorge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It constitutes about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13% of the area of the region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233363" indent="-233363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It is an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elongated highland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most of the land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being in between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1,000 and 2,000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meters above sea level.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The right bank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tributaries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Tekeze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drain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plateau.</a:t>
            </a:r>
          </a:p>
          <a:p>
            <a:pPr marL="233363" indent="-233363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There are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high mountains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this plateau with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elevations of over 3000 meters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namely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.Mount </a:t>
            </a:r>
            <a:r>
              <a:rPr lang="en-US" sz="28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Tsibet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(3988 m </a:t>
            </a:r>
            <a:r>
              <a:rPr lang="en-US" sz="28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a.s.l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.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Mount </a:t>
            </a:r>
            <a:r>
              <a:rPr lang="en-US" sz="28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Ambalage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(3291 m </a:t>
            </a:r>
            <a:r>
              <a:rPr lang="en-US" sz="28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a.s.l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      .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Mount </a:t>
            </a:r>
            <a:r>
              <a:rPr lang="en-US" sz="28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Assimba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(3248 m </a:t>
            </a:r>
            <a:r>
              <a:rPr lang="en-US" sz="28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a.s.l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famous monastery at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Debre-Damo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 tableland that can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onlybe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climbed by a rope pulley, is located in this plateau region.</a:t>
            </a:r>
          </a:p>
          <a:p>
            <a:pP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b. North Central Massifs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This division is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largest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western highlands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Much of its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northern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southern limit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follows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Abay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Tekeze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gorges.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In its central part, the physiographic unit also accommodates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Lake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Tana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basin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surrounded by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plains of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Fogera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Dembia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north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an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upland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plain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its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south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- 58% percent of the region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an altitude of more than 2,000 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which makes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second highest physiographic division, next to the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Shewan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Plateau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The region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consists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4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Gonder</a:t>
            </a:r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Wello</a:t>
            </a:r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Gojjam</a:t>
            </a:r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Massifs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400" dirty="0" smtClean="0"/>
              <a:t>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 of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26 mountain peaks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altitude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more than 4,000m.a.s.l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Ethiopia,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19 mountain peaks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found in this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physiographic region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381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Cont’d…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477000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4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most popular ones</a:t>
            </a:r>
            <a:r>
              <a:rPr lang="en-US" sz="4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include: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4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3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Simen</a:t>
            </a:r>
            <a:r>
              <a:rPr lang="en-US" sz="3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Mountain System: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.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Mount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Ras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Dashen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(4,620m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a.s.l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.Mount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Weynobar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Ancua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(4462m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a.s.l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),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.Mount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KidisYared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(4453m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a.s.l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) and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.Mount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Bwahit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(4437m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a.s.l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 In the </a:t>
            </a:r>
            <a:r>
              <a:rPr lang="en-US" sz="3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Debre</a:t>
            </a:r>
            <a:r>
              <a:rPr lang="en-US" sz="3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Tabour</a:t>
            </a:r>
            <a:r>
              <a:rPr lang="en-US" sz="3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Mountain System: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.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Mount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Guna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(4,231m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a.s.l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pPr>
              <a:lnSpc>
                <a:spcPct val="110000"/>
              </a:lnSpc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 In the </a:t>
            </a:r>
            <a:r>
              <a:rPr lang="en-US" sz="3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Lasta</a:t>
            </a:r>
            <a:r>
              <a:rPr lang="en-US" sz="3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highlands of </a:t>
            </a:r>
            <a:r>
              <a:rPr lang="en-US" sz="3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Wello</a:t>
            </a:r>
            <a:r>
              <a:rPr lang="en-US" sz="3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1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.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Abune Yoseph (4,260m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a.s.l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lnSpc>
                <a:spcPct val="110000"/>
              </a:lnSpc>
              <a:buNone/>
            </a:pPr>
            <a:r>
              <a:rPr lang="en-US" sz="3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 In the Choke Mountain System in </a:t>
            </a:r>
            <a:r>
              <a:rPr lang="en-US" sz="3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Gojjam</a:t>
            </a:r>
            <a:endParaRPr lang="en-US" sz="34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.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Mount Birhan (4,154m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a.s.l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Mountain systems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Gonder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Gojjam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3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separated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from the </a:t>
            </a:r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eastern group of mountains in </a:t>
            </a:r>
            <a:r>
              <a:rPr lang="en-US" sz="30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Wello</a:t>
            </a:r>
            <a:r>
              <a:rPr lang="en-US" sz="3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impenetrable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deep gorges, but at one point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they are connected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Yeju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Wadla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Delanta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land bridge (ridge).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3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land bridge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has been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significant in history, b/c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it served as a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route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penetration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by the 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Turks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Portuguese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Italians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etc. </a:t>
            </a:r>
          </a:p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0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Woreta-Debre</a:t>
            </a:r>
            <a:r>
              <a:rPr lang="en-US" sz="3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Tabor-</a:t>
            </a:r>
            <a:r>
              <a:rPr lang="en-US" sz="30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Woldya</a:t>
            </a:r>
            <a:r>
              <a:rPr lang="en-US" sz="3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road</a:t>
            </a:r>
            <a:r>
              <a:rPr lang="en-US" sz="3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constructed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link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northwestern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region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30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Asseb</a:t>
            </a:r>
            <a:r>
              <a:rPr lang="en-US" sz="30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Woldya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000" b="1" dirty="0" err="1" smtClean="0">
                <a:latin typeface="Times New Roman" pitchFamily="18" charset="0"/>
                <a:cs typeface="Times New Roman" pitchFamily="18" charset="0"/>
              </a:rPr>
              <a:t>Dessie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took </a:t>
            </a:r>
            <a:r>
              <a:rPr lang="en-US" sz="30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advantage</a:t>
            </a: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 of this land bridge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c. The </a:t>
            </a:r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Shewa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Plateau/Central Highlands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bounded by: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the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Rift Valley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east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southeast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- the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Abay gorge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its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northern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western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limit, and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- the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Omo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gorge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south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west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plateau occupies a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central geographical position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Ethiopia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Shewa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Plateau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smallest</a:t>
            </a:r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Western highlands region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(constitute only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11% of the area of the region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Nearly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three-fourth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its area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at an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altitude of more than 2,000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a.s.l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It has, therefore, the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largest proportion of elevated ground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Shewa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plateau is drained,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outward in all directions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tributaries of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Abay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Omo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Awash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Therefore, it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forms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water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divide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these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three river basins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Cont’d…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tributaries of Abay (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Guder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Muger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Jema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deep gorges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steep sided river valleys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They have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created several tablelands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isolated plateau units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north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Similarly,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tributaries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Omo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Awash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have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dissected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other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sides of the plateau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plateau has relatively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extensive flat-topped uplands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giving it the appearance of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 true plateau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highest mountain in the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Shewan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plateau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Mount </a:t>
            </a:r>
            <a:r>
              <a:rPr lang="en-US" sz="28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Abuye-Meda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(4,000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m.a.s.l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) in Northern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Shewa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Mount </a:t>
            </a:r>
            <a:r>
              <a:rPr lang="en-US" sz="28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Guraghe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in the south is 3,721 meters high.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d. The Southwestern Highlands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consists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highlands of Wellega,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Illuababora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Jimma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Kaffa,Gamo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Gofa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This region is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separated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from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adjacent highlands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by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Abay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Omo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river valleys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extends from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Abay gorge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north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the Kenya border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Chew Bahir in the south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accounts for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22.7%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area of the region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region is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second largest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Western highlands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About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70% of its area is lies within 1,000-2,000 meters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altitude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southwestern plateau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wettest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in Ethiopia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drained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Dabus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Deddessa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(tributaries of Abay), </a:t>
            </a:r>
            <a:r>
              <a:rPr lang="en-US" sz="2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Baro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Akobo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US" sz="2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Ghibe</a:t>
            </a:r>
            <a:r>
              <a:rPr lang="en-U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Omo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rivers.</a:t>
            </a:r>
          </a:p>
          <a:p>
            <a:r>
              <a:rPr lang="en-US" sz="2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Guge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Mountain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the highest peak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with height of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4,200 m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a.s.l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buNone/>
            </a:pPr>
            <a:endParaRPr lang="en-US" sz="4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40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3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Chapter Three :</a:t>
            </a:r>
          </a:p>
          <a:p>
            <a:pPr algn="ctr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opography of </a:t>
            </a:r>
            <a:r>
              <a:rPr lang="en-US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thiopia and the Horn</a:t>
            </a:r>
            <a:endParaRPr lang="en-US" sz="36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II. The Western Lowlands 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925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These are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western foothills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border plains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extend from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Western Tigray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north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southern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Gamo-Gofa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South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make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11%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area of the physiographic region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general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elevation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ranges between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500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1000 m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a.s.l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physiographic sub-region is further subdivided into four: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Tekeze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lowland, 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b. Abay-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Dinder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lowland, 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c.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Baro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lowland, and 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d.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Ghibe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lowland.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exception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Baro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lowland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 region is generally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characterized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arid or semi-arid conditions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Pastoral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semi-pastoral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economic activities dominate the area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Irrigation agriculture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highly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feasible in the area using the existing few rivers</a:t>
            </a:r>
            <a:r>
              <a:rPr lang="en-US" sz="2400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(For example,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Baro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lowland 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an extensive flat area suitable for mechanized agriculture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but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rain fed agriculture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difficult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due to the arid or semi-arid conditions in the area.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Cont’d…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Ghibe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Omo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lowland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which includes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the lower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Ghibe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Omo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Valley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the northern section of the Turkana basin;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structurally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it also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belongs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Rift Valley.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Western lowlands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there are important towns like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Humera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Metema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Omedla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Kurmuk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Gambella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6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36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36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3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2.The Southeastern Highlands and Lowlands:</a:t>
            </a:r>
          </a:p>
          <a:p>
            <a:pPr marL="857250" indent="-857250" algn="ctr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I. Southeastern Highlands</a:t>
            </a:r>
          </a:p>
          <a:p>
            <a:pPr marL="857250" indent="-857250" algn="ctr"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II. Southeastern Lowlands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Southeastern Highlands and Lowlands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physiographic region is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second largest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terms of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It accounts for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37% of the area of Ethiopia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highlands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make up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46%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of the physiographic division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while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rest is lowland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further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subdivided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into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two units of highlands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two units of extensive lowlands.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I. Southeastern Highlands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a. The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Arsi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-Bale-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Sidama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Highlands:</a:t>
            </a:r>
          </a:p>
          <a:p>
            <a:pPr marL="514350" indent="-514350"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These highlands are found to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east of the Lakes Region</a:t>
            </a:r>
            <a:endParaRPr lang="en-US" sz="26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They make up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28.5% of the area of the region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62% of the south - Eastern Highlands. 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well-known mountains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this area are </a:t>
            </a:r>
            <a:r>
              <a:rPr lang="en-US" sz="2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Mount Kaka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(4,180 m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a.s.l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Mount </a:t>
            </a:r>
            <a:r>
              <a:rPr lang="en-US" sz="26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Bada</a:t>
            </a:r>
            <a:r>
              <a:rPr lang="en-US" sz="2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(4,139 m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a.s.l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 and </a:t>
            </a:r>
            <a:r>
              <a:rPr lang="en-US" sz="2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Mount </a:t>
            </a:r>
            <a:r>
              <a:rPr lang="en-US" sz="26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Chilalo</a:t>
            </a:r>
            <a:r>
              <a:rPr lang="en-US" sz="2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(4,036m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a.s.l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Bale highlands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are separated from the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Arsi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highlands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by the head and main stream of </a:t>
            </a:r>
            <a:r>
              <a:rPr lang="en-US" sz="2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Wabishebelle</a:t>
            </a:r>
            <a:r>
              <a:rPr lang="en-US" sz="26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Afro-Alpine summit of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Senetti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plateau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is found in Bale.</a:t>
            </a:r>
          </a:p>
          <a:p>
            <a:pPr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- The highest mountain peaks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this region are 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Tulu-</a:t>
            </a:r>
            <a:r>
              <a:rPr lang="en-US" sz="2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Demtu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(4,377  m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a.s.l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 and 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Mount </a:t>
            </a:r>
            <a:r>
              <a:rPr lang="en-US" sz="2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Batu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(4,307 m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a.s.l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The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Arsi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-Bale Highlands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important 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grains producing areas </a:t>
            </a:r>
          </a:p>
          <a:p>
            <a:pPr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- The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Sidama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Highlands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separated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from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Bale Highlands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by the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Ghenale</a:t>
            </a:r>
            <a:r>
              <a:rPr lang="en-US" sz="2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river valley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prominent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feature in the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Sidama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highlands is the </a:t>
            </a:r>
            <a:r>
              <a:rPr lang="en-US" sz="2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Jemjem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plateau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an important 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coffee growing area.</a:t>
            </a:r>
          </a:p>
          <a:p>
            <a:pPr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- Rivers </a:t>
            </a:r>
            <a:r>
              <a:rPr lang="en-US" sz="2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Wabishebelle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Ghenale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along with their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tributaries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have dissected this physiographic region (SEHLs)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6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Weyb</a:t>
            </a:r>
            <a:r>
              <a:rPr lang="en-US" sz="2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River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tributary of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Ghenale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has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cut an underground passage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6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Sof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Omar cave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); the cave is found near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Bale Mountains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en-US" sz="24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Cont’d…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b. The </a:t>
            </a:r>
            <a:r>
              <a:rPr lang="en-US" sz="28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Hararghe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Plateau: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extends from the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Chercher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highlands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south-west to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Jigjiga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the east.</a:t>
            </a:r>
            <a:endParaRPr lang="en-US" sz="24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It makes up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38%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South Eastern highlands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17.4%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whole physiographic region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- It has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smallest proportion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upper highland (&gt;2,000 meters).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left-bank tributaries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Wabishebelle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drain it</a:t>
            </a:r>
          </a:p>
          <a:p>
            <a:pPr>
              <a:buNone/>
            </a:pPr>
            <a:r>
              <a:rPr lang="en-US" sz="2400" dirty="0" smtClean="0"/>
              <a:t>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highest mountain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here is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Mount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Gara-Muleta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(3,381 m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a.s.l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FontTx/>
              <a:buChar char="-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II. The Southeastern Lowlands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Southeastern lowlands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are located in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southeastern part of the country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6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they are the most extensive lowlands in Ethiopia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They make up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54% of the area of the physiographic region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around one-fifth of the country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This region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is divided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Wabishebelle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plain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(60%) and the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Ghenale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Plain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(40%).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They include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plains of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Ogaden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Elkere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Borena</a:t>
            </a: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Because of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harsh climatic conditions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these lowlands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little used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support very small population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They are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sparsely inhabited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pastoral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semi-pastoral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communities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economic potential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for this region includes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animal husbandry, irrigation agriculture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and perhaps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exploitation of petroleum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natural gas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>
              <a:buNone/>
            </a:pPr>
            <a:endParaRPr lang="en-US" sz="4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4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4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3. The Rift Valley</a:t>
            </a:r>
            <a:endParaRPr lang="en-US" sz="4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Rift Valley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Rift Valley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tectonically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formed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structural depression.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is bounded by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two major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more or less parallel escarpments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formation of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Rift Valley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separated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the Ethiopian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Highlands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Lowlands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in to two.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extends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from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Afar triangle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north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Chew Bahir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for about 1,700 km</a:t>
            </a:r>
            <a:r>
              <a:rPr lang="en-US" sz="26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It covers 18% of the area of Ethiopia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floor of the Rift Valley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is made up of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interconnected troughs, </a:t>
            </a:r>
            <a:r>
              <a:rPr lang="en-US" sz="2600" b="1" dirty="0" err="1" smtClean="0">
                <a:latin typeface="Times New Roman" pitchFamily="18" charset="0"/>
                <a:cs typeface="Times New Roman" pitchFamily="18" charset="0"/>
              </a:rPr>
              <a:t>grabens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depressions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Volcanic rocks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fluvial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lacustrine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deposits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cover the floor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Altitude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floor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ranges from </a:t>
            </a:r>
            <a:r>
              <a:rPr lang="en-U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125 meters below sea level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6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Dallol</a:t>
            </a:r>
            <a:r>
              <a:rPr lang="en-U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Depression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to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high as</a:t>
            </a:r>
            <a:r>
              <a:rPr lang="en-U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2,000</a:t>
            </a:r>
            <a:r>
              <a:rPr lang="en-US" sz="2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meters </a:t>
            </a:r>
            <a:r>
              <a:rPr lang="en-U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above sea level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lakes region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Because of its </a:t>
            </a:r>
            <a:r>
              <a:rPr lang="en-US" sz="2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altitudinal variation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6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positional differences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the climate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varies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warm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hot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dry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cool</a:t>
            </a:r>
            <a:r>
              <a:rPr lang="en-US" sz="2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moderately moist conditions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sparsely inhabited </a:t>
            </a:r>
            <a:r>
              <a:rPr lang="en-U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pastoralists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in there area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and also some parts of people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practice some </a:t>
            </a:r>
            <a:r>
              <a:rPr lang="en-US" sz="26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rain-fed agriculture</a:t>
            </a:r>
            <a:endParaRPr lang="en-US" sz="26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Autofit/>
          </a:bodyPr>
          <a:lstStyle/>
          <a:p>
            <a:r>
              <a:rPr lang="en-US" sz="32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The Afar Triangle 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Afar Triangle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largest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widest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part of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Rift Valley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It makes up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54% of the Rift Valley area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The area is low in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altitude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(300-700 meters).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- It is a triangular-shaped lowland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- The lowest ground is Danakil depressio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n, particularly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shores of Lake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Asale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125 meters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b.s.l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represent the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lowest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sub aerial point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of the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African continent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The area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hosts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one of the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most hostile environment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that is,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Dallol</a:t>
            </a:r>
            <a:endParaRPr lang="en-US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is characterized by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faulted depressions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grabens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volcanic hills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active volcanoes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volcanic ridges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lava fields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low lava platforms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- Lakes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(Abe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Asale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Afrera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occupy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some of the basins.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prominent feature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 this region is the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Denakil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Depression </a:t>
            </a:r>
            <a:r>
              <a:rPr lang="en-US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Kobar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Sink).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larger part of the depression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covered by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thick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extensive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salt plain.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Lake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Asale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Lake </a:t>
            </a:r>
            <a:r>
              <a:rPr lang="en-US" sz="20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Afrera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occupy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lowest parts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this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sunken depression.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The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Afar Triangle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is generally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dry.</a:t>
            </a: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One can get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water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only from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Awash River</a:t>
            </a:r>
            <a:endParaRPr lang="en-US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The </a:t>
            </a:r>
            <a:r>
              <a:rPr lang="en-US"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economic importance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this region includes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salt extraction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irrigation</a:t>
            </a:r>
            <a:r>
              <a:rPr lang="en-US" sz="2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along the Awash River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electric potential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geothermal energy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Tx/>
              <a:buChar char="-"/>
            </a:pP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Content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General Characteristics of the Ethiopian Physiography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Physiographic Divisions of Ethiopia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Impacts of Relief on Biophysical and Socioeconomic Conditions</a:t>
            </a:r>
            <a:endParaRPr 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ii. The Main Ethiopian Rift/Central Rift 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refers to the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narrow belt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the Rift Valley that extends from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Awash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River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north to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Lake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Chamo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south.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part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Rift Valley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narrowest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the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highest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It has an average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width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50-80 kilometers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general elevation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1,000-2,000 meters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a.s.l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the floor, the big volcanic mountains include:</a:t>
            </a:r>
          </a:p>
          <a:p>
            <a:pPr>
              <a:buNone/>
            </a:pPr>
            <a:r>
              <a:rPr lang="en-US" sz="2400" dirty="0" smtClean="0"/>
              <a:t>       -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Mount </a:t>
            </a:r>
            <a:r>
              <a:rPr lang="en-US" sz="24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Fentale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- Mont </a:t>
            </a:r>
            <a:r>
              <a:rPr lang="en-US" sz="24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Boseti-guda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(near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Adama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), 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- Mount </a:t>
            </a:r>
            <a:r>
              <a:rPr lang="en-US" sz="24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Aletu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(north of Lake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Ziway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 and 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- Mount </a:t>
            </a:r>
            <a:r>
              <a:rPr lang="en-US" sz="2400" b="1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Chebi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(north of Lake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Hawasa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Because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altitude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lakes region of the Main Ethiopian Rift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generally 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milder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watery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area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rain-fed agriculture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also practiced.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Other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resource bases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area include the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recreational value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lakes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agricultural importance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some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streams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lakes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the </a:t>
            </a:r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geothermal energy potential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iii. The Chew Bahir Rift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is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smallest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southern-most part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the Rift Valley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separated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from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Main Ethiopian Rift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the north by the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Konso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surrounding highlands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characteristic feature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this region 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broad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shallow depression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which is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marshy area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covered by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tall grass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into which the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Segen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Woito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streams empty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Impacts of Relief on Biophysical and Socioeconomic Conditions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/>
          </a:bodyPr>
          <a:lstStyle/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highly dissected character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land escape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the limited extent of flat or plain surface in the country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influenced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various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socioeconomic aspects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of people in Ethiopia: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1. Agricultural practices:</a:t>
            </a: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Relief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influences: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-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farm size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shape,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particularly in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rugged terrains (here, farm 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  land is small in size and fragmented-irregular in shape)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the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choice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farming techniques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farm implements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i.e. 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      mechanization is difficult in rugged terrains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crop production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some corps are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well adapted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higher altitudes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(barley, wheat) and others to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low altitude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(sorghum, maize). </a:t>
            </a: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the practice of animal husbandry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Cont’d…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2. Settlement pattern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Highlands of Ethiopia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that experience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a temperate type of climatic condition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that are mainly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free from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most of the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tropical diseases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densely settled.</a:t>
            </a:r>
          </a:p>
          <a:p>
            <a:pPr>
              <a:buNone/>
            </a:pP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- Rugged and difficult terrain hinders the development of settlement and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 expansion. </a:t>
            </a:r>
          </a:p>
          <a:p>
            <a:pPr>
              <a:buNone/>
            </a:pP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- The highlands of Ethiopia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are characterized by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sedentary life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permanent settlements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 lowlands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that are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inhabited by pastoralists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 temporary settlements. 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3. Transportation and communication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The highly dissected nature of the landscape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barrier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to the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development of internal surface transportation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that resulted in the long-term isolation of many communities</a:t>
            </a:r>
          </a:p>
          <a:p>
            <a:pPr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- The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difficult terrain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makes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infrastructure development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maintenance costly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TV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radio communications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are also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highly influenced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relief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- The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rugged topography rendered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rivers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less navigable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due to the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waterfalls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deep gorges 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steep cliffs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Cont’d…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Hydroelectric power potential:</a:t>
            </a: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great difference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altitude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coupled with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high rainfall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suitable conditions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very high potential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production of hydroelectric power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Ethiopia.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5. Socio-cultural feeling</a:t>
            </a:r>
            <a:r>
              <a:rPr lang="en-US" sz="2400" b="1" dirty="0" smtClean="0"/>
              <a:t> :</a:t>
            </a:r>
          </a:p>
          <a:p>
            <a:pPr>
              <a:buNone/>
            </a:pPr>
            <a:r>
              <a:rPr lang="en-US" sz="2400" dirty="0" smtClean="0"/>
              <a:t>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rugged terrain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a result of 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excessive surface dissection</a:t>
            </a:r>
            <a:r>
              <a:rPr lang="en-US" sz="2400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resulted in the 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long-term isolation of communities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led to the occurrence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cultural diversity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People who live in the highlands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have been identifying themselves as </a:t>
            </a:r>
            <a:r>
              <a:rPr lang="en-US" sz="24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degegnas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(mountaineers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those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who live in the lowlands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400" b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kollegnas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(lowlanders).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Cont’d…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6. Impacts on climate: </a:t>
            </a: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climate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Ethiopia is a result of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tropical position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the country and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great altitudinal variation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the general topography.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Highlands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higher amount of rainfall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lower rate of </a:t>
            </a:r>
            <a:r>
              <a:rPr lang="en-US" sz="2400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evapo</a:t>
            </a:r>
            <a:r>
              <a:rPr lang="en-US" sz="24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-transpiration</a:t>
            </a:r>
            <a:r>
              <a:rPr lang="en-US" sz="24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tend to be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moisture surplus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compared to the moisture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deficit lowlands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7. Impacts on soil: </a:t>
            </a: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/>
              <a:t>-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Steep mountain slopes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provide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low angle of rest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unstable surface materials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subject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sz="24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degradation processes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relatively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form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shallow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little developed soils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8. Impacts on natural vegetation</a:t>
            </a:r>
            <a:endParaRPr lang="en-US" sz="28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/>
              <a:t>-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Relief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its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effect on climate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hydrology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affect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400" b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natural vegetation grown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an area.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Discussion Question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Answer the following questions briefly.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1. What are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impacts of relief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biophysical and socioeconomic conditions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Ethiopia?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2. Discuss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physiographic characteristics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southeastern highlands and lowlands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4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4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en-US" sz="4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4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Thank You!!!</a:t>
            </a:r>
            <a:endParaRPr lang="en-US" sz="4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the end of this chapter, the learners will be able to: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Describe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topography of Ethiopia and the Horn.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Identify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physiographic divisions of Ethiopia.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Explain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physiographic characteristics of the Rift Valley.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- Explain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impacts of relief on biophysical and socioeconomic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conditions.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/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topography of Ethiopia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largely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determined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by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geologic activities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Cenozoic Era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uplifting of the </a:t>
            </a:r>
            <a:r>
              <a:rPr lang="en-US" sz="26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Arabo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-Ethiopian swell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US" sz="2600" b="1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subsequent outpouring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spreading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thick accumulation </a:t>
            </a:r>
            <a:r>
              <a:rPr lang="en-US" sz="2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6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Trapean</a:t>
            </a:r>
            <a:r>
              <a:rPr lang="en-US" sz="26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lava</a:t>
            </a:r>
            <a:r>
              <a:rPr lang="en-US" sz="2600" dirty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have given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rise to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an outward sloping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highland plateau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mountains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major faulting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resulted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division of the plateau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into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two broad units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formation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a great structural valley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Faulting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leads to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formation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depressions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 which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lakes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were subsequently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created.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General </a:t>
            </a:r>
            <a:r>
              <a:rPr lang="en-US" sz="3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Characteristics of the Ethiopian </a:t>
            </a:r>
            <a:r>
              <a:rPr lang="en-US" sz="31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Physiography</a:t>
            </a:r>
            <a:endParaRPr lang="en-US" sz="31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6400800"/>
          </a:xfrm>
        </p:spPr>
        <p:txBody>
          <a:bodyPr>
            <a:normAutofit lnSpcReduction="10000"/>
          </a:bodyPr>
          <a:lstStyle/>
          <a:p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Ethiopian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landform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is characterized by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great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diversity since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here are: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                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- flat-topped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plateaus,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                  - high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rugged mountains,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                  - deep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river gorges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                  - vast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plains.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Altitude ranges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from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125 meters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below sea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level (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Kobar</a:t>
            </a:r>
            <a:r>
              <a:rPr lang="en-US" sz="2800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Sink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to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the highest mountain in Ethiopia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Mount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Ras</a:t>
            </a: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Dashen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(4,620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a.s.l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the fourth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highest mountain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Africa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Ethiopia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has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largest proportion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elevated landmass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the African continent. 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Ethiopia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sometimes described as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Roof of East Africa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because of its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large area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Cont’d…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More than 50%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Ethiopian landmass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above 1,000 meters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elevation.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Most of the Ethiopian Highlands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are part of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central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northern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Ethiopia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and its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northernmost portion extends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into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Eritrea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highland core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encircled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semi-arid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lowlands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Ethiopian Highlands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have been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dissected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by several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rivers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ravines (narrow valley)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which have cut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deep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gorges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Most of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country consists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high plateau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mountain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ranges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that are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sources of many rivers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streams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that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made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country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be described as the “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Water Tower of East Africa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Cont’d…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diversity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topography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is accompanied by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differences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other natural features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such as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soil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climate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vegetation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wild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life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socio-cultural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economic phenomena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are also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affected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by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topography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Taking the 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1,000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meters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contour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line</a:t>
            </a:r>
            <a:r>
              <a:rPr lang="en-US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highland-lowland demarcation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one can observes the following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contrasting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between the Ethiopian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highlands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lowlands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Characteristics of Ethiopian highlands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- Moderate and high amount of rainfall (&gt;600 mm per year).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- Lower mean annual temperature (&lt;20</a:t>
            </a:r>
            <a:r>
              <a:rPr lang="en-US" sz="2800" b="1" baseline="30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C). 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- The climate is favorable for biotic life.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- Rain-fed agriculture is possible. 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- Free from tropical diseases.</a:t>
            </a: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- Attractive for human habitation and densely settled.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334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Cont’d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…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6324600"/>
          </a:xfrm>
        </p:spPr>
        <p:txBody>
          <a:bodyPr>
            <a:normAutofit lnSpcReduction="10000"/>
          </a:bodyPr>
          <a:lstStyle/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highlands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have been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significant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throughout Ethiopian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history in the economic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cultural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political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life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of the people. </a:t>
            </a:r>
          </a:p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highlands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make up nearly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56% of the area of the Ethiopia, t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his is further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subdivided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into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lower highland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1,000 - 2,000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m.a.s.l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), which make up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35%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higher highland (&gt;2,000 </a:t>
            </a:r>
            <a:r>
              <a:rPr lang="en-US" sz="2700" b="1" dirty="0" err="1" smtClean="0">
                <a:latin typeface="Times New Roman" pitchFamily="18" charset="0"/>
                <a:cs typeface="Times New Roman" pitchFamily="18" charset="0"/>
              </a:rPr>
              <a:t>m.a.s.l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constituting nearly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21%.</a:t>
            </a:r>
          </a:p>
          <a:p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The remaining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44% of the Ethiopian lowlands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characterized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by: </a:t>
            </a:r>
          </a:p>
          <a:p>
            <a:pPr>
              <a:buNone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   - </a:t>
            </a: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Fewer amounts of rainfall and higher temperature.</a:t>
            </a:r>
          </a:p>
          <a:p>
            <a:pPr>
              <a:buNone/>
            </a:pP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   - High prevalence of tropical diseases.</a:t>
            </a:r>
          </a:p>
          <a:p>
            <a:pPr>
              <a:buNone/>
            </a:pP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   - Lower population densities.</a:t>
            </a:r>
          </a:p>
          <a:p>
            <a:pPr>
              <a:buNone/>
            </a:pP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   - Nomadic and semi-nomadic economic life.</a:t>
            </a:r>
          </a:p>
          <a:p>
            <a:pPr>
              <a:buNone/>
            </a:pP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   - Vast plain lands favorable for irrigation agriculture  </a:t>
            </a:r>
          </a:p>
          <a:p>
            <a:pPr>
              <a:buNone/>
            </a:pPr>
            <a:r>
              <a:rPr lang="en-US" sz="2700" b="1" dirty="0" smtClean="0">
                <a:latin typeface="Times New Roman" pitchFamily="18" charset="0"/>
                <a:cs typeface="Times New Roman" pitchFamily="18" charset="0"/>
              </a:rPr>
              <a:t>       along the lower river basins.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2217</TotalTime>
  <Words>3473</Words>
  <Application>Microsoft Office PowerPoint</Application>
  <PresentationFormat>On-screen Show (4:3)</PresentationFormat>
  <Paragraphs>296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PowerPoint Presentation</vt:lpstr>
      <vt:lpstr>PowerPoint Presentation</vt:lpstr>
      <vt:lpstr>Content</vt:lpstr>
      <vt:lpstr> Objectives </vt:lpstr>
      <vt:lpstr>Introduction</vt:lpstr>
      <vt:lpstr>General Characteristics of the Ethiopian Physiography</vt:lpstr>
      <vt:lpstr>Cont’d…</vt:lpstr>
      <vt:lpstr>Cont’d…</vt:lpstr>
      <vt:lpstr>Cont’d…</vt:lpstr>
      <vt:lpstr>The Physiographic Divisions of Ethiopia</vt:lpstr>
      <vt:lpstr>PowerPoint Presentation</vt:lpstr>
      <vt:lpstr>The Western Highlands and Lowlands</vt:lpstr>
      <vt:lpstr> I. The Western Highlands  </vt:lpstr>
      <vt:lpstr> a. The Tigray Plateau:  </vt:lpstr>
      <vt:lpstr> b. North Central Massifs </vt:lpstr>
      <vt:lpstr>Cont’d…</vt:lpstr>
      <vt:lpstr> c. The Shewa Plateau/Central Highlands  </vt:lpstr>
      <vt:lpstr>Cont’d…</vt:lpstr>
      <vt:lpstr> d. The Southwestern Highlands </vt:lpstr>
      <vt:lpstr> II. The Western Lowlands  </vt:lpstr>
      <vt:lpstr>Cont’d…</vt:lpstr>
      <vt:lpstr>PowerPoint Presentation</vt:lpstr>
      <vt:lpstr>The Southeastern Highlands and Lowlands</vt:lpstr>
      <vt:lpstr> I. Southeastern Highlands </vt:lpstr>
      <vt:lpstr>Cont’d…</vt:lpstr>
      <vt:lpstr> II. The Southeastern Lowlands  </vt:lpstr>
      <vt:lpstr>PowerPoint Presentation</vt:lpstr>
      <vt:lpstr>Rift Valley</vt:lpstr>
      <vt:lpstr>i. The Afar Triangle </vt:lpstr>
      <vt:lpstr> ii. The Main Ethiopian Rift/Central Rift  </vt:lpstr>
      <vt:lpstr> iii. The Chew Bahir Rift </vt:lpstr>
      <vt:lpstr>The Impacts of Relief on Biophysical and Socioeconomic Conditions</vt:lpstr>
      <vt:lpstr>Cont’d…</vt:lpstr>
      <vt:lpstr>Cont’d…</vt:lpstr>
      <vt:lpstr>Cont’d…</vt:lpstr>
      <vt:lpstr>Discussion Question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Belete!!</dc:creator>
  <cp:lastModifiedBy>Windows User</cp:lastModifiedBy>
  <cp:revision>201</cp:revision>
  <dcterms:created xsi:type="dcterms:W3CDTF">2019-11-24T08:55:14Z</dcterms:created>
  <dcterms:modified xsi:type="dcterms:W3CDTF">2021-02-03T16:26:09Z</dcterms:modified>
</cp:coreProperties>
</file>