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sldIdLst>
    <p:sldId id="349" r:id="rId2"/>
    <p:sldId id="350" r:id="rId3"/>
    <p:sldId id="322" r:id="rId4"/>
    <p:sldId id="285" r:id="rId5"/>
    <p:sldId id="286" r:id="rId6"/>
    <p:sldId id="287" r:id="rId7"/>
    <p:sldId id="288" r:id="rId8"/>
    <p:sldId id="323" r:id="rId9"/>
    <p:sldId id="324" r:id="rId10"/>
    <p:sldId id="413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61" r:id="rId23"/>
    <p:sldId id="363" r:id="rId24"/>
    <p:sldId id="337" r:id="rId25"/>
    <p:sldId id="338" r:id="rId26"/>
    <p:sldId id="339" r:id="rId27"/>
    <p:sldId id="340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414" r:id="rId3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1DB"/>
    <a:srgbClr val="00FF00"/>
    <a:srgbClr val="262464"/>
    <a:srgbClr val="FF0000"/>
    <a:srgbClr val="FFFF00"/>
    <a:srgbClr val="F3FAFF"/>
    <a:srgbClr val="555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0929"/>
  </p:normalViewPr>
  <p:slideViewPr>
    <p:cSldViewPr>
      <p:cViewPr varScale="1">
        <p:scale>
          <a:sx n="84" d="100"/>
          <a:sy n="84" d="100"/>
        </p:scale>
        <p:origin x="164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9E8ACEE-AF06-4910-8291-0A582670D9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8304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E8ACEE-AF06-4910-8291-0A582670D999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685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58B09D-7270-46F7-BB2B-F4C3548848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403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14C1AF-0850-4318-B3ED-DE27F2456D5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098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9062EA-6F79-44DD-BA75-935F522799F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472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3DA8F4-E444-4597-B45D-E65E8808D75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161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AFE84A-F6E2-4AE3-9890-94CDCEF1A5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093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0F9296-E95D-4903-BC82-7BA94E7F756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926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0C87E9-F0E9-4B48-ADF3-94A96320D94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559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C91451-815C-43A9-BED0-E4962803B4A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517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23D81-4B36-4E79-935C-25885D9346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480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9443A5-1325-457D-8D81-6BE3C3EE297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852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0E300D-C373-4DAC-A125-2BABEEB00A4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14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3CA2D0A-70B4-412D-B91C-BB6E59F495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1032" name="Group 19"/>
          <p:cNvGrpSpPr>
            <a:grpSpLocks/>
          </p:cNvGrpSpPr>
          <p:nvPr userDrawn="1"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33" name="Rectangle 18"/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Line 17"/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5" name="Picture 16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3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4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39" y="457200"/>
            <a:ext cx="6013361" cy="1219200"/>
          </a:xfrm>
        </p:spPr>
        <p:txBody>
          <a:bodyPr/>
          <a:lstStyle/>
          <a:p>
            <a:pPr algn="ctr" eaLnBrk="1" hangingPunct="1"/>
            <a:r>
              <a:rPr lang="en-US" b="1" dirty="0">
                <a:solidFill>
                  <a:srgbClr val="C00000"/>
                </a:solidFill>
              </a:rPr>
              <a:t>Chapter </a:t>
            </a:r>
            <a:r>
              <a:rPr lang="en-US" b="1" dirty="0" smtClean="0">
                <a:solidFill>
                  <a:srgbClr val="C00000"/>
                </a:solidFill>
              </a:rPr>
              <a:t>4 </a:t>
            </a:r>
            <a:r>
              <a:rPr lang="en-US" altLang="en-US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/>
            </a:r>
            <a:br>
              <a:rPr lang="en-US" altLang="en-US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</a:br>
            <a:r>
              <a:rPr lang="en-US" altLang="en-US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The Interaction</a:t>
            </a:r>
            <a:endParaRPr lang="en-GB" altLang="en-US" b="1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7772400" cy="53340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en-GB" altLang="en-US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Interaction</a:t>
            </a:r>
            <a:r>
              <a:rPr lang="en-GB" altLang="en-US" dirty="0" smtClean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is</a:t>
            </a:r>
            <a:r>
              <a:rPr lang="en-GB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Communication between user and system</a:t>
            </a:r>
            <a:r>
              <a:rPr lang="en-GB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algn="just" eaLnBrk="1" hangingPunct="1"/>
            <a:r>
              <a:rPr lang="en-GB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interaction models</a:t>
            </a:r>
          </a:p>
          <a:p>
            <a:pPr lvl="1" algn="just" eaLnBrk="1" hangingPunct="1"/>
            <a:r>
              <a:rPr lang="en-GB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translations between user and system</a:t>
            </a:r>
            <a:endParaRPr lang="en-GB" altLang="en-US" sz="28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 eaLnBrk="1" hangingPunct="1"/>
            <a:r>
              <a:rPr lang="en-GB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ergonomics</a:t>
            </a:r>
          </a:p>
          <a:p>
            <a:pPr lvl="1" algn="just" eaLnBrk="1" hangingPunct="1"/>
            <a:r>
              <a:rPr lang="en-GB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physical characteristics of interaction</a:t>
            </a:r>
          </a:p>
          <a:p>
            <a:pPr algn="just" eaLnBrk="1" hangingPunct="1"/>
            <a:r>
              <a:rPr lang="en-GB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interaction styles</a:t>
            </a:r>
          </a:p>
          <a:p>
            <a:pPr lvl="1" algn="just" eaLnBrk="1" hangingPunct="1"/>
            <a:r>
              <a:rPr lang="en-GB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the nature of user/system dialog</a:t>
            </a:r>
          </a:p>
          <a:p>
            <a:pPr algn="just" eaLnBrk="1" hangingPunct="1"/>
            <a:r>
              <a:rPr lang="en-GB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Context</a:t>
            </a:r>
          </a:p>
          <a:p>
            <a:pPr marL="0" indent="0" algn="just" eaLnBrk="1" hangingPunct="1">
              <a:buNone/>
            </a:pPr>
            <a:r>
              <a:rPr lang="en-GB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  - social</a:t>
            </a:r>
            <a:r>
              <a:rPr lang="en-GB" altLang="en-US" dirty="0">
                <a:latin typeface="Times" panose="02020603050405020304" pitchFamily="18" charset="0"/>
                <a:cs typeface="Times" panose="02020603050405020304" pitchFamily="18" charset="0"/>
              </a:rPr>
              <a:t>, organizational, motivational</a:t>
            </a:r>
          </a:p>
          <a:p>
            <a:pPr algn="just" eaLnBrk="1" hangingPunct="1"/>
            <a:r>
              <a:rPr lang="en-GB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Paradigm </a:t>
            </a:r>
            <a:endParaRPr lang="en-GB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 eaLnBrk="1" hangingPunct="1"/>
            <a:endParaRPr lang="en-GB" alt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 algn="just" eaLnBrk="1" hangingPunct="1">
              <a:buNone/>
            </a:pPr>
            <a:endParaRPr lang="en-GB" alt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91000" y="6480048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GB" altLang="en-US" dirty="0" err="1" smtClean="0"/>
              <a:t>Compilled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by:Musa</a:t>
            </a:r>
            <a:r>
              <a:rPr lang="en-GB" altLang="en-US" dirty="0" smtClean="0"/>
              <a:t> A.(MSc.)</a:t>
            </a:r>
            <a:endParaRPr lang="en-GB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6858000" cy="6731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Abowd and Beale framework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477000" cy="410065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54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490" y="9906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Using Abowd &amp; Beale’s model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 smtClean="0"/>
              <a:t>User intentions</a:t>
            </a:r>
            <a:br>
              <a:rPr lang="en-GB" altLang="en-US" sz="2000" dirty="0" smtClean="0"/>
            </a:br>
            <a:r>
              <a:rPr lang="en-GB" altLang="en-US" sz="2000" dirty="0" smtClean="0"/>
              <a:t>	</a:t>
            </a:r>
            <a:r>
              <a:rPr lang="en-US" altLang="en-US" sz="2000" dirty="0" smtClean="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000" dirty="0" smtClean="0"/>
              <a:t> translated into actions at the interface</a:t>
            </a:r>
            <a:br>
              <a:rPr lang="en-GB" altLang="en-US" sz="2000" dirty="0" smtClean="0"/>
            </a:br>
            <a:r>
              <a:rPr lang="en-GB" altLang="en-US" sz="2000" dirty="0" smtClean="0"/>
              <a:t> 		</a:t>
            </a:r>
            <a:r>
              <a:rPr lang="en-US" altLang="en-US" sz="2000" dirty="0" smtClean="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000" dirty="0" smtClean="0"/>
              <a:t>  translated into alterations of system state</a:t>
            </a:r>
            <a:br>
              <a:rPr lang="en-GB" altLang="en-US" sz="2000" dirty="0" smtClean="0"/>
            </a:br>
            <a:r>
              <a:rPr lang="en-GB" altLang="en-US" sz="2000" dirty="0" smtClean="0"/>
              <a:t> 			</a:t>
            </a:r>
            <a:r>
              <a:rPr lang="en-US" altLang="en-US" sz="2000" dirty="0" smtClean="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000" dirty="0" smtClean="0"/>
              <a:t>  reflected in the output display</a:t>
            </a:r>
            <a:br>
              <a:rPr lang="en-GB" altLang="en-US" sz="2000" dirty="0" smtClean="0"/>
            </a:br>
            <a:r>
              <a:rPr lang="en-GB" altLang="en-US" sz="2000" dirty="0" smtClean="0"/>
              <a:t> 				</a:t>
            </a:r>
            <a:r>
              <a:rPr lang="en-US" altLang="en-US" sz="2000" dirty="0" smtClean="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000" dirty="0" smtClean="0"/>
              <a:t>  interpreted by the user</a:t>
            </a:r>
          </a:p>
          <a:p>
            <a:pPr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400" dirty="0" smtClean="0"/>
              <a:t>General framework for understanding interaction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 smtClean="0"/>
              <a:t>not restricted to electronic computer systems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 smtClean="0"/>
              <a:t>identifies all major components involved in interaction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 smtClean="0"/>
              <a:t>allows comparative assessment of systems</a:t>
            </a:r>
          </a:p>
          <a:p>
            <a:pPr marL="561975" lvl="1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 smtClean="0"/>
              <a:t>an abstraction</a:t>
            </a:r>
          </a:p>
          <a:p>
            <a:pPr marL="0" indent="0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 dirty="0" smtClean="0"/>
          </a:p>
          <a:p>
            <a:pPr marL="0" indent="0" eaLnBrk="1" hangingPunct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304800"/>
            <a:ext cx="6858000" cy="1752600"/>
          </a:xfrm>
        </p:spPr>
        <p:txBody>
          <a:bodyPr/>
          <a:lstStyle/>
          <a:p>
            <a:pPr algn="ctr" eaLnBrk="1" hangingPunct="1"/>
            <a:r>
              <a:rPr lang="en-GB" altLang="en-US" b="1" dirty="0" smtClean="0">
                <a:solidFill>
                  <a:srgbClr val="C00000"/>
                </a:solidFill>
              </a:rPr>
              <a:t/>
            </a:r>
            <a:br>
              <a:rPr lang="en-GB" altLang="en-US" b="1" dirty="0" smtClean="0">
                <a:solidFill>
                  <a:srgbClr val="C00000"/>
                </a:solidFill>
              </a:rPr>
            </a:br>
            <a:r>
              <a:rPr lang="en-GB" altLang="en-US" b="1" dirty="0" smtClean="0">
                <a:solidFill>
                  <a:srgbClr val="C00000"/>
                </a:solidFill>
              </a:rPr>
              <a:t/>
            </a:r>
            <a:br>
              <a:rPr lang="en-GB" altLang="en-US" b="1" dirty="0" smtClean="0">
                <a:solidFill>
                  <a:srgbClr val="C00000"/>
                </a:solidFill>
              </a:rPr>
            </a:br>
            <a:r>
              <a:rPr lang="en-GB" altLang="en-US" b="1" dirty="0" smtClean="0">
                <a:solidFill>
                  <a:srgbClr val="C00000"/>
                </a:solidFill>
              </a:rPr>
              <a:t/>
            </a:r>
            <a:br>
              <a:rPr lang="en-GB" altLang="en-US" b="1" dirty="0" smtClean="0">
                <a:solidFill>
                  <a:srgbClr val="C00000"/>
                </a:solidFill>
              </a:rPr>
            </a:br>
            <a:r>
              <a:rPr lang="en-GB" altLang="en-US" b="1" dirty="0" smtClean="0">
                <a:solidFill>
                  <a:srgbClr val="C00000"/>
                </a:solidFill>
              </a:rPr>
              <a:t/>
            </a:r>
            <a:br>
              <a:rPr lang="en-GB" altLang="en-US" b="1" dirty="0" smtClean="0">
                <a:solidFill>
                  <a:srgbClr val="C00000"/>
                </a:solidFill>
              </a:rPr>
            </a:br>
            <a:r>
              <a:rPr lang="en-GB" altLang="en-US" b="1" dirty="0">
                <a:solidFill>
                  <a:srgbClr val="C00000"/>
                </a:solidFill>
              </a:rPr>
              <a:t/>
            </a:r>
            <a:br>
              <a:rPr lang="en-GB" altLang="en-US" b="1" dirty="0">
                <a:solidFill>
                  <a:srgbClr val="C00000"/>
                </a:solidFill>
              </a:rPr>
            </a:br>
            <a:r>
              <a:rPr lang="en-GB" altLang="en-US" b="1" dirty="0" smtClean="0">
                <a:solidFill>
                  <a:srgbClr val="C00000"/>
                </a:solidFill>
              </a:rPr>
              <a:t/>
            </a:r>
            <a:br>
              <a:rPr lang="en-GB" altLang="en-US" b="1" dirty="0" smtClean="0">
                <a:solidFill>
                  <a:srgbClr val="C00000"/>
                </a:solidFill>
              </a:rPr>
            </a:br>
            <a:r>
              <a:rPr lang="en-GB" altLang="en-US" b="1" dirty="0">
                <a:solidFill>
                  <a:srgbClr val="C00000"/>
                </a:solidFill>
              </a:rPr>
              <a:t>Ergonomics</a:t>
            </a:r>
            <a:br>
              <a:rPr lang="en-GB" altLang="en-US" b="1" dirty="0">
                <a:solidFill>
                  <a:srgbClr val="C00000"/>
                </a:solidFill>
              </a:rPr>
            </a:br>
            <a:r>
              <a:rPr lang="en-GB" altLang="en-US" b="1" dirty="0" smtClean="0">
                <a:solidFill>
                  <a:srgbClr val="C00000"/>
                </a:solidFill>
              </a:rPr>
              <a:t/>
            </a:r>
            <a:br>
              <a:rPr lang="en-GB" altLang="en-US" b="1" dirty="0" smtClean="0">
                <a:solidFill>
                  <a:srgbClr val="C00000"/>
                </a:solidFill>
              </a:rPr>
            </a:br>
            <a:r>
              <a:rPr lang="en-GB" altLang="en-US" sz="2800" b="1" dirty="0" smtClean="0">
                <a:solidFill>
                  <a:srgbClr val="4EA1DB"/>
                </a:solidFill>
              </a:rPr>
              <a:t/>
            </a:r>
            <a:br>
              <a:rPr lang="en-GB" altLang="en-US" sz="2800" b="1" dirty="0" smtClean="0">
                <a:solidFill>
                  <a:srgbClr val="4EA1DB"/>
                </a:solidFill>
              </a:rPr>
            </a:br>
            <a:endParaRPr lang="en-GB" alt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686800" cy="4038600"/>
          </a:xfrm>
        </p:spPr>
        <p:txBody>
          <a:bodyPr/>
          <a:lstStyle/>
          <a:p>
            <a:pPr eaLnBrk="1" hangingPunct="1"/>
            <a:endParaRPr lang="en-GB" altLang="en-US" sz="2400" dirty="0" smtClean="0"/>
          </a:p>
          <a:p>
            <a:pPr eaLnBrk="1" hangingPunct="1"/>
            <a:r>
              <a:rPr lang="en-GB" altLang="en-US" sz="2400" dirty="0" smtClean="0"/>
              <a:t>Study of the </a:t>
            </a:r>
            <a:r>
              <a:rPr lang="en-GB" altLang="en-US" sz="2400" dirty="0" smtClean="0">
                <a:solidFill>
                  <a:srgbClr val="FF0000"/>
                </a:solidFill>
              </a:rPr>
              <a:t>physical characteristics</a:t>
            </a:r>
            <a:r>
              <a:rPr lang="en-GB" altLang="en-US" sz="2400" dirty="0" smtClean="0"/>
              <a:t> of interaction</a:t>
            </a:r>
          </a:p>
          <a:p>
            <a:pPr eaLnBrk="1" hangingPunct="1"/>
            <a:r>
              <a:rPr lang="en-GB" altLang="en-US" sz="2400" dirty="0" smtClean="0"/>
              <a:t>Also known as human factors – but this can also be used to mean much of HCI!</a:t>
            </a:r>
          </a:p>
          <a:p>
            <a:pPr eaLnBrk="1" hangingPunct="1"/>
            <a:r>
              <a:rPr lang="en-GB" altLang="en-US" sz="2400" dirty="0" smtClean="0"/>
              <a:t>Ergonomics good at defining standards and guidelines for constraining the way we design certain aspects of systems.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Ergonomics - examples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arrangement of controls and displays</a:t>
            </a:r>
          </a:p>
          <a:p>
            <a:pPr marL="1154113" lvl="1" indent="-587375" eaLnBrk="1" hangingPunct="1">
              <a:lnSpc>
                <a:spcPct val="90000"/>
              </a:lnSpc>
              <a:buFontTx/>
              <a:buNone/>
            </a:pPr>
            <a:r>
              <a:rPr lang="en-GB" altLang="en-US" sz="2000" smtClean="0"/>
              <a:t>e.g.	controls grouped according to function or frequency of use, or sequentially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surrounding environment</a:t>
            </a:r>
          </a:p>
          <a:p>
            <a:pPr marL="1154113" lvl="1" indent="-587375" eaLnBrk="1" hangingPunct="1">
              <a:lnSpc>
                <a:spcPct val="90000"/>
              </a:lnSpc>
              <a:buFontTx/>
              <a:buNone/>
            </a:pPr>
            <a:r>
              <a:rPr lang="en-GB" altLang="en-US" sz="2000" smtClean="0"/>
              <a:t>e.g.	seating arrangements adaptable to cope with all sizes of user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health issues</a:t>
            </a:r>
          </a:p>
          <a:p>
            <a:pPr marL="1154113" lvl="1" indent="-587375" eaLnBrk="1" hangingPunct="1">
              <a:lnSpc>
                <a:spcPct val="90000"/>
              </a:lnSpc>
              <a:buFontTx/>
              <a:buNone/>
            </a:pPr>
            <a:r>
              <a:rPr lang="en-GB" altLang="en-US" sz="2000" smtClean="0"/>
              <a:t>e.g.	physical position, environmental conditions (temperature, humidity), lighting, noise,	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use of colour</a:t>
            </a:r>
          </a:p>
          <a:p>
            <a:pPr marL="1154113" lvl="1" indent="-587375" eaLnBrk="1" hangingPunct="1">
              <a:lnSpc>
                <a:spcPct val="90000"/>
              </a:lnSpc>
              <a:buFontTx/>
              <a:buNone/>
            </a:pPr>
            <a:r>
              <a:rPr lang="en-GB" altLang="en-US" sz="2000" smtClean="0"/>
              <a:t>e.g.	use of red for warning, green for okay,</a:t>
            </a:r>
            <a:br>
              <a:rPr lang="en-GB" altLang="en-US" sz="2000" smtClean="0"/>
            </a:br>
            <a:r>
              <a:rPr lang="en-GB" altLang="en-US" sz="2000" smtClean="0"/>
              <a:t>awareness of colour-blindness etc.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Common interaction styles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command line interface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menus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natural language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question/answer and query dialogue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form-fills and spreadsheets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WIMP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point and click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three–dimensional interfaces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6858000" cy="5334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Command line interface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Way of expressing instructions to the computer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function keys, single characters, short abbreviations, whole words, or a combination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suitable for repetitive tasks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better for </a:t>
            </a:r>
            <a:r>
              <a:rPr lang="en-GB" altLang="en-US" sz="2400" dirty="0" smtClean="0">
                <a:solidFill>
                  <a:srgbClr val="FF0000"/>
                </a:solidFill>
              </a:rPr>
              <a:t>expert</a:t>
            </a:r>
            <a:r>
              <a:rPr lang="en-GB" altLang="en-US" sz="2400" dirty="0" smtClean="0"/>
              <a:t> users than novices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offers direct access to system functionality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command names/abbreviations should be meaningful!</a:t>
            </a:r>
          </a:p>
          <a:p>
            <a:pPr eaLnBrk="1" hangingPunct="1">
              <a:lnSpc>
                <a:spcPct val="90000"/>
              </a:lnSpc>
            </a:pPr>
            <a:endParaRPr lang="en-GB" altLang="en-US" sz="1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400" dirty="0" smtClean="0"/>
              <a:t>Typical example: the </a:t>
            </a:r>
            <a:r>
              <a:rPr lang="en-GB" altLang="en-US" sz="2400" b="1" dirty="0" smtClean="0">
                <a:solidFill>
                  <a:srgbClr val="C00000"/>
                </a:solidFill>
              </a:rPr>
              <a:t>Unix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Menus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Set of options displayed on the screen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Options visible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less recall - easier to 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rely on recognition so names should be meaningful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Selection by: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numbers, letters, arrow keys, mouse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combination  (e.g. mouse plus accelerators)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Often options hierarchically grouped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/>
              <a:t>sensible grouping is needed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Restricted form of full WIMP system 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Natural language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Familiar to user</a:t>
            </a:r>
          </a:p>
          <a:p>
            <a:pPr eaLnBrk="1" hangingPunct="1"/>
            <a:r>
              <a:rPr lang="en-GB" altLang="en-US" sz="2400" dirty="0" smtClean="0"/>
              <a:t>speech recognition or typed natural language</a:t>
            </a:r>
          </a:p>
          <a:p>
            <a:pPr eaLnBrk="1" hangingPunct="1"/>
            <a:r>
              <a:rPr lang="en-GB" altLang="en-US" sz="2400" dirty="0" smtClean="0"/>
              <a:t>Problems</a:t>
            </a:r>
          </a:p>
          <a:p>
            <a:pPr lvl="1" eaLnBrk="1" hangingPunct="1"/>
            <a:r>
              <a:rPr lang="en-GB" altLang="en-US" sz="2000" dirty="0" smtClean="0"/>
              <a:t>vague</a:t>
            </a:r>
          </a:p>
          <a:p>
            <a:pPr lvl="1" eaLnBrk="1" hangingPunct="1"/>
            <a:r>
              <a:rPr lang="en-GB" altLang="en-US" sz="2000" dirty="0" smtClean="0"/>
              <a:t>ambiguous</a:t>
            </a:r>
          </a:p>
          <a:p>
            <a:pPr lvl="1" eaLnBrk="1" hangingPunct="1"/>
            <a:r>
              <a:rPr lang="en-GB" altLang="en-US" sz="2000" dirty="0" smtClean="0"/>
              <a:t>hard to do well!</a:t>
            </a:r>
          </a:p>
          <a:p>
            <a:pPr eaLnBrk="1" hangingPunct="1"/>
            <a:r>
              <a:rPr lang="en-GB" altLang="en-US" sz="2400" dirty="0" smtClean="0"/>
              <a:t>Solutions</a:t>
            </a:r>
          </a:p>
          <a:p>
            <a:pPr lvl="1" eaLnBrk="1" hangingPunct="1"/>
            <a:r>
              <a:rPr lang="en-GB" altLang="en-US" sz="2000" dirty="0" smtClean="0"/>
              <a:t>try to understand a subset</a:t>
            </a:r>
          </a:p>
          <a:p>
            <a:pPr lvl="1" eaLnBrk="1" hangingPunct="1"/>
            <a:r>
              <a:rPr lang="en-GB" altLang="en-US" sz="2000" dirty="0" smtClean="0"/>
              <a:t>pick on key words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90600"/>
            <a:ext cx="6858000" cy="6858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Query interfaces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Question/answer interfaces</a:t>
            </a:r>
          </a:p>
          <a:p>
            <a:pPr lvl="1" eaLnBrk="1" hangingPunct="1"/>
            <a:r>
              <a:rPr lang="en-GB" altLang="en-US" sz="2000" dirty="0" smtClean="0"/>
              <a:t>user led through interaction via series of questions</a:t>
            </a:r>
          </a:p>
          <a:p>
            <a:pPr lvl="1" eaLnBrk="1" hangingPunct="1"/>
            <a:r>
              <a:rPr lang="en-GB" altLang="en-US" sz="2000" dirty="0" smtClean="0"/>
              <a:t>suitable for novice users but restricted functionality</a:t>
            </a:r>
          </a:p>
          <a:p>
            <a:pPr lvl="1" eaLnBrk="1" hangingPunct="1"/>
            <a:r>
              <a:rPr lang="en-GB" altLang="en-US" sz="2000" dirty="0" smtClean="0"/>
              <a:t>often used in information systems</a:t>
            </a:r>
          </a:p>
          <a:p>
            <a:pPr eaLnBrk="1" hangingPunct="1"/>
            <a:r>
              <a:rPr lang="en-GB" altLang="en-US" sz="2400" dirty="0" smtClean="0"/>
              <a:t>Query languages (e.g. SQL)</a:t>
            </a:r>
          </a:p>
          <a:p>
            <a:pPr lvl="1" eaLnBrk="1" hangingPunct="1"/>
            <a:r>
              <a:rPr lang="en-GB" altLang="en-US" sz="2000" dirty="0" smtClean="0"/>
              <a:t>used to retrieve information from database</a:t>
            </a:r>
          </a:p>
          <a:p>
            <a:pPr lvl="1" eaLnBrk="1" hangingPunct="1"/>
            <a:r>
              <a:rPr lang="en-GB" altLang="en-US" sz="2000" dirty="0" smtClean="0"/>
              <a:t>requires understanding of database structure and language syntax, hence requires some expertise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Form-fills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smtClean="0"/>
              <a:t>Primarily for data entry or data retrieval</a:t>
            </a:r>
          </a:p>
          <a:p>
            <a:pPr eaLnBrk="1" hangingPunct="1"/>
            <a:r>
              <a:rPr lang="en-GB" altLang="en-US" sz="2400" smtClean="0"/>
              <a:t>Screen like paper form.</a:t>
            </a:r>
          </a:p>
          <a:p>
            <a:pPr eaLnBrk="1" hangingPunct="1"/>
            <a:r>
              <a:rPr lang="en-GB" altLang="en-US" sz="2400" smtClean="0"/>
              <a:t>Data put in relevant place</a:t>
            </a:r>
            <a:endParaRPr lang="en-GB" altLang="en-US" sz="1200" smtClean="0"/>
          </a:p>
          <a:p>
            <a:pPr eaLnBrk="1" hangingPunct="1"/>
            <a:r>
              <a:rPr lang="en-GB" altLang="en-US" sz="2400" smtClean="0"/>
              <a:t>Requires</a:t>
            </a:r>
          </a:p>
          <a:p>
            <a:pPr lvl="1" eaLnBrk="1" hangingPunct="1"/>
            <a:r>
              <a:rPr lang="en-GB" altLang="en-US" sz="2000" smtClean="0"/>
              <a:t>good design</a:t>
            </a:r>
          </a:p>
          <a:p>
            <a:pPr lvl="1" eaLnBrk="1" hangingPunct="1"/>
            <a:r>
              <a:rPr lang="en-GB" altLang="en-US" sz="2000" smtClean="0"/>
              <a:t>obvious correction</a:t>
            </a:r>
            <a:br>
              <a:rPr lang="en-GB" altLang="en-US" sz="2000" smtClean="0"/>
            </a:br>
            <a:r>
              <a:rPr lang="en-GB" altLang="en-US" sz="2000" smtClean="0"/>
              <a:t>facilities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00412"/>
            <a:ext cx="4162425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609600"/>
          </a:xfrm>
        </p:spPr>
        <p:txBody>
          <a:bodyPr/>
          <a:lstStyle/>
          <a:p>
            <a:pPr algn="ctr" eaLnBrk="1" hangingPunct="1"/>
            <a:r>
              <a:rPr lang="en-GB" altLang="en-US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Some terms of interaction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domain</a:t>
            </a:r>
            <a:r>
              <a:rPr lang="en-GB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–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defines an area of expertise and knowledge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in   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some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real-world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activity.       </a:t>
            </a:r>
            <a:r>
              <a:rPr lang="en-GB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		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       </a:t>
            </a:r>
            <a:r>
              <a:rPr lang="en-GB" alt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e.g. graphic design</a:t>
            </a:r>
          </a:p>
          <a:p>
            <a:pPr algn="just" eaLnBrk="1" hangingPunct="1">
              <a:lnSpc>
                <a:spcPct val="90000"/>
              </a:lnSpc>
              <a:buNone/>
              <a:tabLst>
                <a:tab pos="1338263" algn="l"/>
                <a:tab pos="2282825" algn="l"/>
              </a:tabLst>
            </a:pPr>
            <a:r>
              <a:rPr lang="en-GB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task</a:t>
            </a: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 – how you go about doing </a:t>
            </a:r>
            <a:r>
              <a:rPr lang="en-GB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it.</a:t>
            </a: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/>
            </a:r>
            <a:b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GB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–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operations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to manipulate the concepts of a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domain.</a:t>
            </a:r>
            <a:r>
              <a:rPr lang="en-GB" altLang="en-US" sz="1800" dirty="0">
                <a:latin typeface="Times" panose="02020603050405020304" pitchFamily="18" charset="0"/>
                <a:cs typeface="Times" panose="02020603050405020304" pitchFamily="18" charset="0"/>
              </a:rPr>
              <a:t>		</a:t>
            </a:r>
            <a:r>
              <a:rPr lang="en-GB" alt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e.g</a:t>
            </a:r>
            <a:r>
              <a:rPr lang="en-GB" altLang="en-US" sz="1800" dirty="0">
                <a:latin typeface="Times" panose="02020603050405020304" pitchFamily="18" charset="0"/>
                <a:cs typeface="Times" panose="02020603050405020304" pitchFamily="18" charset="0"/>
              </a:rPr>
              <a:t>. … select fill tool, click over triangle </a:t>
            </a:r>
          </a:p>
          <a:p>
            <a:pPr marL="0" indent="0" algn="just">
              <a:buNone/>
            </a:pPr>
            <a:r>
              <a:rPr lang="en-GB" alt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goal</a:t>
            </a:r>
            <a:r>
              <a:rPr lang="en-GB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r>
              <a:rPr lang="en-GB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–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desired output from a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performed task.</a:t>
            </a:r>
            <a:endParaRPr lang="en-GB" alt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GB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        – </a:t>
            </a:r>
            <a:r>
              <a:rPr lang="en-GB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what </a:t>
            </a:r>
            <a:r>
              <a:rPr lang="en-GB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you want to achieve.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			</a:t>
            </a:r>
            <a:r>
              <a:rPr lang="en-GB" alt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e.g. create a solid red triangle</a:t>
            </a:r>
          </a:p>
          <a:p>
            <a:pPr marL="0" indent="0" algn="just">
              <a:buNone/>
            </a:pPr>
            <a:r>
              <a:rPr lang="en-GB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lang="en-GB" alt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ntention -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is a specific action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required to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meet the goal.</a:t>
            </a:r>
            <a:endParaRPr lang="en-GB" altLang="en-US" sz="20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endParaRPr lang="en-GB" altLang="en-US" sz="1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Spreadsheets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first spreadsheet VISICALC, followed by Lotus 1-2-3</a:t>
            </a:r>
            <a:br>
              <a:rPr lang="en-GB" altLang="en-US" smtClean="0"/>
            </a:br>
            <a:r>
              <a:rPr lang="en-GB" altLang="en-US" smtClean="0"/>
              <a:t>MS Excel most common today</a:t>
            </a:r>
          </a:p>
          <a:p>
            <a:pPr eaLnBrk="1" hangingPunct="1"/>
            <a:r>
              <a:rPr lang="en-GB" altLang="en-US" smtClean="0"/>
              <a:t>sophisticated variation of form-filling.</a:t>
            </a:r>
          </a:p>
          <a:p>
            <a:pPr lvl="1" eaLnBrk="1" hangingPunct="1"/>
            <a:r>
              <a:rPr lang="en-GB" altLang="en-US" smtClean="0"/>
              <a:t>grid of cells contain a value or a formula</a:t>
            </a:r>
          </a:p>
          <a:p>
            <a:pPr lvl="1" eaLnBrk="1" hangingPunct="1"/>
            <a:r>
              <a:rPr lang="en-GB" altLang="en-US" smtClean="0"/>
              <a:t>formula can involve values of other cells</a:t>
            </a:r>
            <a:br>
              <a:rPr lang="en-GB" altLang="en-US" smtClean="0"/>
            </a:br>
            <a:r>
              <a:rPr lang="en-GB" altLang="en-US" sz="2000" smtClean="0"/>
              <a:t>		e.g. sum of all cells in this column</a:t>
            </a:r>
            <a:endParaRPr lang="en-GB" altLang="en-US" smtClean="0"/>
          </a:p>
          <a:p>
            <a:pPr lvl="1" eaLnBrk="1" hangingPunct="1"/>
            <a:r>
              <a:rPr lang="en-GB" altLang="en-US" smtClean="0"/>
              <a:t>user can enter and alter data spreadsheet maintains consistency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7620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WIMP Interface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 smtClean="0"/>
              <a:t>	W</a:t>
            </a:r>
            <a:r>
              <a:rPr lang="en-GB" altLang="en-US" sz="2400" dirty="0" smtClean="0"/>
              <a:t>indows</a:t>
            </a:r>
            <a:endParaRPr lang="en-GB" altLang="en-US" dirty="0" smtClean="0"/>
          </a:p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 smtClean="0"/>
              <a:t>		I</a:t>
            </a:r>
            <a:r>
              <a:rPr lang="en-GB" altLang="en-US" sz="2400" dirty="0" smtClean="0"/>
              <a:t>cons</a:t>
            </a:r>
            <a:endParaRPr lang="en-GB" altLang="en-US" dirty="0" smtClean="0"/>
          </a:p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 smtClean="0"/>
              <a:t>			M</a:t>
            </a:r>
            <a:r>
              <a:rPr lang="en-GB" altLang="en-US" sz="2400" dirty="0" smtClean="0"/>
              <a:t>enus</a:t>
            </a:r>
            <a:endParaRPr lang="en-GB" altLang="en-US" dirty="0" smtClean="0"/>
          </a:p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 smtClean="0"/>
              <a:t>				P</a:t>
            </a:r>
            <a:r>
              <a:rPr lang="en-GB" altLang="en-US" sz="2400" dirty="0" smtClean="0"/>
              <a:t>ointers</a:t>
            </a:r>
            <a:endParaRPr lang="en-GB" altLang="en-US" dirty="0" smtClean="0"/>
          </a:p>
          <a:p>
            <a:pPr marL="376238" indent="-376238" eaLnBrk="1" hangingPunct="1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altLang="en-US" sz="1200" dirty="0" smtClean="0"/>
          </a:p>
          <a:p>
            <a:pPr marL="376238" indent="-376238" eaLnBrk="1" hangingPunct="1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sz="2000" dirty="0" smtClean="0"/>
              <a:t>… or windows, icons, mice, and pull-down menus!</a:t>
            </a:r>
          </a:p>
          <a:p>
            <a:pPr marL="376238" indent="-376238" eaLnBrk="1" hangingPunct="1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altLang="en-US" sz="2400" dirty="0" smtClean="0"/>
          </a:p>
          <a:p>
            <a:pPr marL="376238" indent="-376238" eaLnBrk="1" hangingPunct="1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sz="2400" dirty="0" smtClean="0"/>
              <a:t>default style for majority of interactive computer systems, especially PCs and desktop machines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4572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Point and click interfaces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used in ..</a:t>
            </a:r>
          </a:p>
          <a:p>
            <a:pPr lvl="1" eaLnBrk="1" hangingPunct="1"/>
            <a:r>
              <a:rPr lang="en-GB" altLang="en-US" dirty="0" smtClean="0"/>
              <a:t>multimedia</a:t>
            </a:r>
          </a:p>
          <a:p>
            <a:pPr lvl="1" eaLnBrk="1" hangingPunct="1"/>
            <a:r>
              <a:rPr lang="en-GB" altLang="en-US" dirty="0" smtClean="0"/>
              <a:t>web browsers</a:t>
            </a:r>
          </a:p>
          <a:p>
            <a:pPr lvl="1" eaLnBrk="1" hangingPunct="1"/>
            <a:r>
              <a:rPr lang="en-GB" altLang="en-US" dirty="0" smtClean="0"/>
              <a:t>hypertext</a:t>
            </a:r>
          </a:p>
          <a:p>
            <a:pPr eaLnBrk="1" hangingPunct="1"/>
            <a:endParaRPr lang="en-GB" altLang="en-US" sz="1200" dirty="0" smtClean="0"/>
          </a:p>
          <a:p>
            <a:pPr eaLnBrk="1" hangingPunct="1"/>
            <a:r>
              <a:rPr lang="en-GB" altLang="en-US" dirty="0" smtClean="0"/>
              <a:t>just click something!</a:t>
            </a:r>
          </a:p>
          <a:p>
            <a:pPr lvl="1" eaLnBrk="1" hangingPunct="1"/>
            <a:r>
              <a:rPr lang="en-GB" altLang="en-US" dirty="0" smtClean="0"/>
              <a:t>icons, text links or location on map</a:t>
            </a:r>
          </a:p>
          <a:p>
            <a:pPr eaLnBrk="1" hangingPunct="1"/>
            <a:endParaRPr lang="en-GB" altLang="en-US" sz="1200" dirty="0" smtClean="0"/>
          </a:p>
          <a:p>
            <a:pPr eaLnBrk="1" hangingPunct="1"/>
            <a:r>
              <a:rPr lang="en-GB" altLang="en-US" dirty="0" smtClean="0"/>
              <a:t>minimal typing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6998" y="983457"/>
            <a:ext cx="6858000" cy="512762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Three dimensional interfaces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 smtClean="0"/>
              <a:t>virtual reality</a:t>
            </a:r>
          </a:p>
          <a:p>
            <a:pPr eaLnBrk="1" hangingPunct="1"/>
            <a:r>
              <a:rPr lang="en-GB" altLang="en-US" sz="2400" dirty="0" smtClean="0"/>
              <a:t>‘ordinary’ window systems</a:t>
            </a:r>
          </a:p>
          <a:p>
            <a:pPr lvl="1" eaLnBrk="1" hangingPunct="1"/>
            <a:r>
              <a:rPr lang="en-GB" altLang="en-US" sz="2000" dirty="0" smtClean="0"/>
              <a:t>highlighting</a:t>
            </a:r>
          </a:p>
          <a:p>
            <a:pPr lvl="1" eaLnBrk="1" hangingPunct="1"/>
            <a:r>
              <a:rPr lang="en-GB" altLang="en-US" sz="2000" dirty="0" smtClean="0"/>
              <a:t>visual affordance</a:t>
            </a:r>
          </a:p>
          <a:p>
            <a:pPr lvl="1" eaLnBrk="1" hangingPunct="1"/>
            <a:r>
              <a:rPr lang="en-GB" altLang="en-US" sz="2000" dirty="0" smtClean="0"/>
              <a:t>indiscriminate use</a:t>
            </a:r>
            <a:br>
              <a:rPr lang="en-GB" altLang="en-US" sz="2000" dirty="0" smtClean="0"/>
            </a:br>
            <a:r>
              <a:rPr lang="en-GB" altLang="en-US" sz="2000" dirty="0" smtClean="0"/>
              <a:t>just confusing!</a:t>
            </a:r>
          </a:p>
          <a:p>
            <a:pPr eaLnBrk="1" hangingPunct="1"/>
            <a:r>
              <a:rPr lang="en-GB" altLang="en-US" sz="2400" dirty="0" smtClean="0"/>
              <a:t>3D workspaces</a:t>
            </a:r>
          </a:p>
          <a:p>
            <a:pPr lvl="1" eaLnBrk="1" hangingPunct="1"/>
            <a:r>
              <a:rPr lang="en-GB" altLang="en-US" sz="2000" dirty="0" smtClean="0"/>
              <a:t>use for extra virtual space</a:t>
            </a:r>
          </a:p>
          <a:p>
            <a:pPr lvl="1" eaLnBrk="1" hangingPunct="1"/>
            <a:r>
              <a:rPr lang="en-GB" altLang="en-US" sz="2000" dirty="0" smtClean="0"/>
              <a:t>light and occlusion give depth</a:t>
            </a:r>
          </a:p>
          <a:p>
            <a:pPr lvl="1" eaLnBrk="1" hangingPunct="1"/>
            <a:r>
              <a:rPr lang="en-GB" altLang="en-US" sz="2000" dirty="0" smtClean="0"/>
              <a:t>distance effects</a:t>
            </a:r>
          </a:p>
        </p:txBody>
      </p:sp>
      <p:grpSp>
        <p:nvGrpSpPr>
          <p:cNvPr id="45060" name="Group 4"/>
          <p:cNvGrpSpPr>
            <a:grpSpLocks noChangeAspect="1"/>
          </p:cNvGrpSpPr>
          <p:nvPr/>
        </p:nvGrpSpPr>
        <p:grpSpPr bwMode="auto">
          <a:xfrm>
            <a:off x="6492875" y="3516313"/>
            <a:ext cx="2054225" cy="912812"/>
            <a:chOff x="3648" y="2400"/>
            <a:chExt cx="1728" cy="768"/>
          </a:xfrm>
        </p:grpSpPr>
        <p:grpSp>
          <p:nvGrpSpPr>
            <p:cNvPr id="45075" name="Group 5"/>
            <p:cNvGrpSpPr>
              <a:grpSpLocks noChangeAspect="1"/>
            </p:cNvGrpSpPr>
            <p:nvPr/>
          </p:nvGrpSpPr>
          <p:grpSpPr bwMode="auto">
            <a:xfrm>
              <a:off x="4608" y="2400"/>
              <a:ext cx="768" cy="768"/>
              <a:chOff x="3168" y="2112"/>
              <a:chExt cx="768" cy="768"/>
            </a:xfrm>
          </p:grpSpPr>
          <p:sp>
            <p:nvSpPr>
              <p:cNvPr id="45083" name="AutoShape 6"/>
              <p:cNvSpPr>
                <a:spLocks noChangeAspect="1" noChangeArrowheads="1"/>
              </p:cNvSpPr>
              <p:nvPr/>
            </p:nvSpPr>
            <p:spPr bwMode="auto">
              <a:xfrm flipV="1">
                <a:off x="3168" y="2112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4" name="AutoShape 7"/>
              <p:cNvSpPr>
                <a:spLocks noChangeAspect="1" noChangeArrowheads="1"/>
              </p:cNvSpPr>
              <p:nvPr/>
            </p:nvSpPr>
            <p:spPr bwMode="auto">
              <a:xfrm flipH="1">
                <a:off x="3168" y="2112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85" name="Line 8"/>
              <p:cNvSpPr>
                <a:spLocks noChangeAspect="1" noChangeShapeType="1"/>
              </p:cNvSpPr>
              <p:nvPr/>
            </p:nvSpPr>
            <p:spPr bwMode="auto">
              <a:xfrm>
                <a:off x="3168" y="2112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086" name="Group 9"/>
              <p:cNvGrpSpPr>
                <a:grpSpLocks noChangeAspect="1"/>
              </p:cNvGrpSpPr>
              <p:nvPr/>
            </p:nvGrpSpPr>
            <p:grpSpPr bwMode="auto">
              <a:xfrm>
                <a:off x="3264" y="2208"/>
                <a:ext cx="576" cy="576"/>
                <a:chOff x="1008" y="1536"/>
                <a:chExt cx="576" cy="576"/>
              </a:xfrm>
            </p:grpSpPr>
            <p:sp>
              <p:nvSpPr>
                <p:cNvPr id="45087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pic>
              <p:nvPicPr>
                <p:cNvPr id="45088" name="Picture 11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45076" name="Group 12"/>
            <p:cNvGrpSpPr>
              <a:grpSpLocks noChangeAspect="1"/>
            </p:cNvGrpSpPr>
            <p:nvPr/>
          </p:nvGrpSpPr>
          <p:grpSpPr bwMode="auto">
            <a:xfrm>
              <a:off x="3648" y="2400"/>
              <a:ext cx="768" cy="768"/>
              <a:chOff x="2112" y="2208"/>
              <a:chExt cx="768" cy="768"/>
            </a:xfrm>
          </p:grpSpPr>
          <p:sp>
            <p:nvSpPr>
              <p:cNvPr id="45077" name="AutoShape 13"/>
              <p:cNvSpPr>
                <a:spLocks noChangeAspect="1" noChangeArrowheads="1"/>
              </p:cNvSpPr>
              <p:nvPr/>
            </p:nvSpPr>
            <p:spPr bwMode="auto">
              <a:xfrm flipV="1">
                <a:off x="2112" y="2208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78" name="AutoShape 14"/>
              <p:cNvSpPr>
                <a:spLocks noChangeAspect="1" noChangeArrowheads="1"/>
              </p:cNvSpPr>
              <p:nvPr/>
            </p:nvSpPr>
            <p:spPr bwMode="auto">
              <a:xfrm flipH="1">
                <a:off x="2112" y="2208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5079" name="Line 15"/>
              <p:cNvSpPr>
                <a:spLocks noChangeAspect="1" noChangeShapeType="1"/>
              </p:cNvSpPr>
              <p:nvPr/>
            </p:nvSpPr>
            <p:spPr bwMode="auto">
              <a:xfrm>
                <a:off x="2112" y="2208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5080" name="Group 16"/>
              <p:cNvGrpSpPr>
                <a:grpSpLocks noChangeAspect="1"/>
              </p:cNvGrpSpPr>
              <p:nvPr/>
            </p:nvGrpSpPr>
            <p:grpSpPr bwMode="auto">
              <a:xfrm>
                <a:off x="2208" y="2304"/>
                <a:ext cx="576" cy="576"/>
                <a:chOff x="2064" y="1392"/>
                <a:chExt cx="576" cy="576"/>
              </a:xfrm>
            </p:grpSpPr>
            <p:sp>
              <p:nvSpPr>
                <p:cNvPr id="45081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pic>
              <p:nvPicPr>
                <p:cNvPr id="45082" name="Picture 18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grpSp>
        <p:nvGrpSpPr>
          <p:cNvPr id="45061" name="Group 19"/>
          <p:cNvGrpSpPr>
            <a:grpSpLocks noChangeAspect="1"/>
          </p:cNvGrpSpPr>
          <p:nvPr/>
        </p:nvGrpSpPr>
        <p:grpSpPr bwMode="auto">
          <a:xfrm>
            <a:off x="5956300" y="1992313"/>
            <a:ext cx="2054225" cy="912812"/>
            <a:chOff x="980" y="1872"/>
            <a:chExt cx="1728" cy="768"/>
          </a:xfrm>
        </p:grpSpPr>
        <p:grpSp>
          <p:nvGrpSpPr>
            <p:cNvPr id="45065" name="Group 20"/>
            <p:cNvGrpSpPr>
              <a:grpSpLocks noChangeAspect="1"/>
            </p:cNvGrpSpPr>
            <p:nvPr/>
          </p:nvGrpSpPr>
          <p:grpSpPr bwMode="auto">
            <a:xfrm>
              <a:off x="980" y="1872"/>
              <a:ext cx="768" cy="768"/>
              <a:chOff x="768" y="1968"/>
              <a:chExt cx="768" cy="768"/>
            </a:xfrm>
          </p:grpSpPr>
          <p:sp>
            <p:nvSpPr>
              <p:cNvPr id="45071" name="AutoShape 21"/>
              <p:cNvSpPr>
                <a:spLocks noChangeAspect="1" noChangeArrowheads="1"/>
              </p:cNvSpPr>
              <p:nvPr/>
            </p:nvSpPr>
            <p:spPr bwMode="auto">
              <a:xfrm>
                <a:off x="768" y="1968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5072" name="Group 22"/>
              <p:cNvGrpSpPr>
                <a:grpSpLocks noChangeAspect="1"/>
              </p:cNvGrpSpPr>
              <p:nvPr/>
            </p:nvGrpSpPr>
            <p:grpSpPr bwMode="auto">
              <a:xfrm>
                <a:off x="864" y="2064"/>
                <a:ext cx="576" cy="576"/>
                <a:chOff x="2064" y="1392"/>
                <a:chExt cx="576" cy="576"/>
              </a:xfrm>
            </p:grpSpPr>
            <p:sp>
              <p:nvSpPr>
                <p:cNvPr id="45073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pic>
              <p:nvPicPr>
                <p:cNvPr id="45074" name="Picture 24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45066" name="Group 25"/>
            <p:cNvGrpSpPr>
              <a:grpSpLocks noChangeAspect="1"/>
            </p:cNvGrpSpPr>
            <p:nvPr/>
          </p:nvGrpSpPr>
          <p:grpSpPr bwMode="auto">
            <a:xfrm>
              <a:off x="1940" y="1872"/>
              <a:ext cx="768" cy="768"/>
              <a:chOff x="1200" y="1056"/>
              <a:chExt cx="768" cy="768"/>
            </a:xfrm>
          </p:grpSpPr>
          <p:sp>
            <p:nvSpPr>
              <p:cNvPr id="45067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1200" y="1056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45068" name="Group 27"/>
              <p:cNvGrpSpPr>
                <a:grpSpLocks noChangeAspect="1"/>
              </p:cNvGrpSpPr>
              <p:nvPr/>
            </p:nvGrpSpPr>
            <p:grpSpPr bwMode="auto">
              <a:xfrm>
                <a:off x="1296" y="1152"/>
                <a:ext cx="576" cy="576"/>
                <a:chOff x="1008" y="1536"/>
                <a:chExt cx="576" cy="576"/>
              </a:xfrm>
            </p:grpSpPr>
            <p:sp>
              <p:nvSpPr>
                <p:cNvPr id="45069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pic>
              <p:nvPicPr>
                <p:cNvPr id="45070" name="Picture 29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sp>
        <p:nvSpPr>
          <p:cNvPr id="45062" name="Text Box 30"/>
          <p:cNvSpPr txBox="1">
            <a:spLocks noChangeArrowheads="1"/>
          </p:cNvSpPr>
          <p:nvPr/>
        </p:nvSpPr>
        <p:spPr bwMode="auto">
          <a:xfrm>
            <a:off x="5880100" y="2906713"/>
            <a:ext cx="177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800">
                <a:latin typeface="Verdana" panose="020B0604030504040204" pitchFamily="34" charset="0"/>
              </a:rPr>
              <a:t>flat buttons …</a:t>
            </a:r>
          </a:p>
        </p:txBody>
      </p:sp>
      <p:sp>
        <p:nvSpPr>
          <p:cNvPr id="45063" name="Text Box 31"/>
          <p:cNvSpPr txBox="1">
            <a:spLocks noChangeArrowheads="1"/>
          </p:cNvSpPr>
          <p:nvPr/>
        </p:nvSpPr>
        <p:spPr bwMode="auto">
          <a:xfrm>
            <a:off x="6718300" y="4430713"/>
            <a:ext cx="19685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GB" altLang="en-US" sz="1800">
                <a:latin typeface="Verdana" panose="020B0604030504040204" pitchFamily="34" charset="0"/>
              </a:rPr>
              <a:t>… or sculptured</a:t>
            </a:r>
          </a:p>
        </p:txBody>
      </p:sp>
      <p:sp>
        <p:nvSpPr>
          <p:cNvPr id="116769" name="AutoShape 33"/>
          <p:cNvSpPr>
            <a:spLocks noChangeArrowheads="1"/>
          </p:cNvSpPr>
          <p:nvPr/>
        </p:nvSpPr>
        <p:spPr bwMode="auto">
          <a:xfrm>
            <a:off x="4508500" y="3516313"/>
            <a:ext cx="1600200" cy="685800"/>
          </a:xfrm>
          <a:prstGeom prst="wedgeRoundRectCallout">
            <a:avLst>
              <a:gd name="adj1" fmla="val 85120"/>
              <a:gd name="adj2" fmla="val 6250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 sz="2400" dirty="0">
                <a:latin typeface="Verdana" panose="020B0604030504040204" pitchFamily="34" charset="0"/>
              </a:rPr>
              <a:t>click me!</a:t>
            </a: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9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5334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Windows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Areas of the screen that behave as if they were independent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can contain text or graphics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can be moved or resized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can overlap and obscure each other, or can be laid out next to one another (tiled)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scrollbars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allow the user to move the contents of the window up and down or from side to side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title bars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smtClean="0"/>
              <a:t>describe the name of the window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5334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Icons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small picture or image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represents some object in the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often a window or action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windows can be closed down (iconized)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small representation of many accessible windows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icons can be many and various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highly stylized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realistic representations.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Pointers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smtClean="0"/>
              <a:t>important component</a:t>
            </a:r>
          </a:p>
          <a:p>
            <a:pPr lvl="1" eaLnBrk="1" hangingPunct="1"/>
            <a:r>
              <a:rPr lang="en-GB" altLang="en-US" sz="2000" smtClean="0"/>
              <a:t>WIMP style relies on pointing and selecting things</a:t>
            </a:r>
          </a:p>
          <a:p>
            <a:pPr eaLnBrk="1" hangingPunct="1"/>
            <a:r>
              <a:rPr lang="en-GB" altLang="en-US" sz="2400" smtClean="0"/>
              <a:t>uses mouse, trackpad, joystick, trackball, cursor keys or keyboard shortcuts</a:t>
            </a:r>
          </a:p>
          <a:p>
            <a:pPr eaLnBrk="1" hangingPunct="1"/>
            <a:r>
              <a:rPr lang="en-GB" altLang="en-US" sz="2400" smtClean="0"/>
              <a:t>wide variety of graphical images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895600" y="4121150"/>
          <a:ext cx="35147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9" name="Picture" r:id="rId3" imgW="1666875" imgH="971550" progId="Word.Picture.8">
                  <p:embed/>
                </p:oleObj>
              </mc:Choice>
              <mc:Fallback>
                <p:oleObj name="Picture" r:id="rId3" imgW="1666875" imgH="9715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21150"/>
                        <a:ext cx="35147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6858000" cy="6858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Menus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924800" cy="4419600"/>
          </a:xfrm>
        </p:spPr>
        <p:txBody>
          <a:bodyPr/>
          <a:lstStyle/>
          <a:p>
            <a:pPr eaLnBrk="1" hangingPunct="1"/>
            <a:r>
              <a:rPr lang="en-GB" altLang="en-US" sz="2000" smtClean="0"/>
              <a:t>Choice of operations or services offered on the screen</a:t>
            </a:r>
          </a:p>
          <a:p>
            <a:pPr eaLnBrk="1" hangingPunct="1"/>
            <a:r>
              <a:rPr lang="en-GB" altLang="en-US" sz="2000" smtClean="0"/>
              <a:t>Required option selected with pointer</a:t>
            </a:r>
          </a:p>
          <a:p>
            <a:pPr eaLnBrk="1" hangingPunct="1"/>
            <a:endParaRPr lang="en-GB" altLang="en-US" sz="2000" smtClean="0"/>
          </a:p>
          <a:p>
            <a:pPr eaLnBrk="1" hangingPunct="1"/>
            <a:endParaRPr lang="en-GB" altLang="en-US" sz="2000" smtClean="0"/>
          </a:p>
          <a:p>
            <a:pPr eaLnBrk="1" hangingPunct="1"/>
            <a:endParaRPr lang="en-GB" altLang="en-US" sz="2000" smtClean="0"/>
          </a:p>
          <a:p>
            <a:pPr eaLnBrk="1" hangingPunct="1"/>
            <a:endParaRPr lang="en-GB" altLang="en-US" sz="2000" smtClean="0"/>
          </a:p>
          <a:p>
            <a:pPr eaLnBrk="1" hangingPunct="1"/>
            <a:endParaRPr lang="en-GB" altLang="en-US" sz="2000" smtClean="0"/>
          </a:p>
          <a:p>
            <a:pPr eaLnBrk="1" hangingPunct="1"/>
            <a:endParaRPr lang="en-GB" altLang="en-US" sz="2000" smtClean="0"/>
          </a:p>
          <a:p>
            <a:pPr eaLnBrk="1" hangingPunct="1">
              <a:buFontTx/>
              <a:buNone/>
            </a:pPr>
            <a:endParaRPr lang="en-GB" altLang="en-US" sz="2000" smtClean="0"/>
          </a:p>
          <a:p>
            <a:pPr eaLnBrk="1" hangingPunct="1">
              <a:buFontTx/>
              <a:buNone/>
            </a:pPr>
            <a:r>
              <a:rPr lang="en-GB" altLang="en-US" sz="2000" smtClean="0"/>
              <a:t>problem – take a lot of screen space</a:t>
            </a:r>
          </a:p>
          <a:p>
            <a:pPr eaLnBrk="1" hangingPunct="1">
              <a:buFontTx/>
              <a:buNone/>
            </a:pPr>
            <a:r>
              <a:rPr lang="en-GB" altLang="en-US" sz="2000" smtClean="0"/>
              <a:t>solution – pop-up: menu appears when needed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274366"/>
              </p:ext>
            </p:extLst>
          </p:nvPr>
        </p:nvGraphicFramePr>
        <p:xfrm>
          <a:off x="1804987" y="2895600"/>
          <a:ext cx="55340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" name="Picture" r:id="rId3" imgW="4152900" imgH="1495425" progId="Word.Picture.8">
                  <p:embed/>
                </p:oleObj>
              </mc:Choice>
              <mc:Fallback>
                <p:oleObj name="Picture" r:id="rId3" imgW="4152900" imgH="14954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7" y="2895600"/>
                        <a:ext cx="5534025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rgbClr val="C00000"/>
                </a:solidFill>
              </a:rPr>
              <a:t>understanding and choosing </a:t>
            </a:r>
            <a:r>
              <a:rPr lang="en-GB" altLang="en-US" b="1" dirty="0" smtClean="0">
                <a:solidFill>
                  <a:srgbClr val="C00000"/>
                </a:solidFill>
              </a:rPr>
              <a:t>widgets</a:t>
            </a:r>
            <a:endParaRPr lang="en-US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 is individual items on a GUI screen ...</a:t>
            </a:r>
          </a:p>
          <a:p>
            <a:pPr lvl="1" eaLnBrk="1" hangingPunct="1"/>
            <a:r>
              <a:rPr lang="en-US" altLang="en-US" dirty="0" smtClean="0"/>
              <a:t>checkboxes, menus, toolbars, buttons etc.</a:t>
            </a:r>
            <a:endParaRPr lang="en-US" altLang="en-US" sz="2000" dirty="0" smtClean="0"/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three</a:t>
            </a:r>
            <a:r>
              <a:rPr lang="en-US" altLang="en-US" dirty="0" smtClean="0"/>
              <a:t> aspects:</a:t>
            </a:r>
          </a:p>
          <a:p>
            <a:pPr lvl="1" eaLnBrk="1" hangingPunct="1"/>
            <a:r>
              <a:rPr lang="en-US" altLang="en-US" dirty="0" smtClean="0"/>
              <a:t>appearance	-  what they look like</a:t>
            </a:r>
          </a:p>
          <a:p>
            <a:pPr lvl="1" eaLnBrk="1" hangingPunct="1"/>
            <a:r>
              <a:rPr lang="en-US" altLang="en-US" dirty="0" smtClean="0"/>
              <a:t>interaction	-  how they behave</a:t>
            </a:r>
          </a:p>
          <a:p>
            <a:pPr lvl="1" eaLnBrk="1" hangingPunct="1"/>
            <a:r>
              <a:rPr lang="en-US" altLang="en-US" dirty="0" smtClean="0"/>
              <a:t>semantics	-  what they mean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35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68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appearance</a:t>
            </a:r>
          </a:p>
        </p:txBody>
      </p:sp>
      <p:pic>
        <p:nvPicPr>
          <p:cNvPr id="1843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56050"/>
            <a:ext cx="312738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667000"/>
            <a:ext cx="16192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2662238"/>
            <a:ext cx="169862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8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79725"/>
            <a:ext cx="306388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9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5257800"/>
            <a:ext cx="1558925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0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452688"/>
            <a:ext cx="798513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1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36988"/>
            <a:ext cx="1227138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2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3752850"/>
            <a:ext cx="12128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75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6858000" cy="5334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Donald Norman’s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839200" cy="5638800"/>
          </a:xfrm>
        </p:spPr>
        <p:txBody>
          <a:bodyPr/>
          <a:lstStyle/>
          <a:p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The interactive cycle can be divided into </a:t>
            </a:r>
            <a:r>
              <a:rPr lang="en-US" sz="20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two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major phases: </a:t>
            </a:r>
            <a:r>
              <a:rPr lang="en-US" sz="2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execution and </a:t>
            </a:r>
            <a:r>
              <a:rPr lang="en-US" sz="2000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evaluation.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These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can then be subdivided into further stages, seven in all.</a:t>
            </a:r>
            <a:endParaRPr lang="en-GB" altLang="en-US" sz="20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altLang="en-US" sz="2000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Seven stages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Establishing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1800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goal.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Forming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1800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intention.</a:t>
            </a:r>
            <a:endParaRPr lang="en-GB" altLang="en-US" sz="1800" b="1" dirty="0" smtClean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Specifying 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1800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action sequence.</a:t>
            </a:r>
            <a:endParaRPr lang="en-GB" altLang="en-US" sz="1800" b="1" dirty="0" smtClean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Executing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the action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Perceiving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the system state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Interpreting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the system state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Evaluating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 the system state with respect to the goals and intentions</a:t>
            </a:r>
            <a:r>
              <a:rPr 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eaLnBrk="1" hangingPunct="1"/>
            <a:r>
              <a:rPr lang="en-GB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Norman’s model concentrates on </a:t>
            </a:r>
            <a:r>
              <a:rPr lang="en-GB" altLang="en-US" sz="2000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user’s view of the interface</a:t>
            </a:r>
            <a:r>
              <a:rPr lang="en-GB" alt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. It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does </a:t>
            </a:r>
            <a:r>
              <a:rPr lang="en-US" sz="2000" dirty="0" smtClean="0">
                <a:latin typeface="Times" panose="02020603050405020304" pitchFamily="18" charset="0"/>
                <a:cs typeface="Times" panose="02020603050405020304" pitchFamily="18" charset="0"/>
              </a:rPr>
              <a:t>not deal 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with the </a:t>
            </a:r>
            <a:r>
              <a:rPr lang="en-US" sz="200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system’s communication through the </a:t>
            </a:r>
            <a:r>
              <a:rPr lang="en-US" sz="2000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interface.</a:t>
            </a:r>
            <a:endParaRPr lang="en-GB" altLang="en-US" sz="2000" dirty="0" smtClean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6858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appearance includes words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verbs - action words</a:t>
            </a:r>
          </a:p>
          <a:p>
            <a:pPr marL="1435100" lvl="1" eaLnBrk="1" hangingPunct="1">
              <a:spcBef>
                <a:spcPct val="0"/>
              </a:spcBef>
            </a:pPr>
            <a:r>
              <a:rPr lang="en-US" altLang="en-US" dirty="0" smtClean="0"/>
              <a:t>quit, exit,  embolden, </a:t>
            </a:r>
            <a:r>
              <a:rPr lang="en-US" altLang="en-US" dirty="0" err="1" smtClean="0"/>
              <a:t>italicise</a:t>
            </a:r>
            <a:endParaRPr lang="en-US" altLang="en-US" dirty="0" smtClean="0"/>
          </a:p>
          <a:p>
            <a:pPr eaLnBrk="1" hangingPunct="1"/>
            <a:r>
              <a:rPr lang="en-US" altLang="en-US" sz="2400" dirty="0" smtClean="0"/>
              <a:t>adjectives - description/state words</a:t>
            </a:r>
          </a:p>
          <a:p>
            <a:pPr marL="1435100" lvl="1" eaLnBrk="1" hangingPunct="1">
              <a:spcBef>
                <a:spcPct val="0"/>
              </a:spcBef>
            </a:pPr>
            <a:r>
              <a:rPr lang="en-US" altLang="en-US" dirty="0" smtClean="0"/>
              <a:t>bold, italic</a:t>
            </a:r>
          </a:p>
          <a:p>
            <a:pPr eaLnBrk="1" hangingPunct="1"/>
            <a:r>
              <a:rPr lang="en-US" altLang="en-US" sz="2400" dirty="0" smtClean="0"/>
              <a:t>nouns - usually as a form of description</a:t>
            </a:r>
          </a:p>
          <a:p>
            <a:pPr marL="1435100" lvl="1" eaLnBrk="1" hangingPunct="1">
              <a:spcBef>
                <a:spcPct val="0"/>
              </a:spcBef>
            </a:pPr>
            <a:r>
              <a:rPr lang="en-US" altLang="en-US" dirty="0" smtClean="0"/>
              <a:t>Times New Roman, US Letter</a:t>
            </a:r>
          </a:p>
          <a:p>
            <a:pPr eaLnBrk="1" hangingPunct="1"/>
            <a:r>
              <a:rPr lang="en-US" altLang="en-US" sz="2400" dirty="0" smtClean="0"/>
              <a:t>beware of mixes …</a:t>
            </a:r>
          </a:p>
          <a:p>
            <a:pPr marL="1435100" lvl="1" eaLnBrk="1" hangingPunct="1">
              <a:spcBef>
                <a:spcPct val="0"/>
              </a:spcBef>
            </a:pPr>
            <a:r>
              <a:rPr lang="en-US" altLang="en-US" dirty="0" smtClean="0"/>
              <a:t>embolden + italic  !!?!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71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9144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behavior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970088"/>
            <a:ext cx="2144712" cy="18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67000"/>
            <a:ext cx="2346325" cy="181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3386138"/>
            <a:ext cx="2295525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3127375" y="4724400"/>
            <a:ext cx="334962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800">
                <a:latin typeface="Verdana" panose="020B0604030504040204" pitchFamily="34" charset="0"/>
              </a:rPr>
              <a:t>Move mouse off target with</a:t>
            </a:r>
            <a:br>
              <a:rPr lang="en-GB" altLang="en-US" sz="1800">
                <a:latin typeface="Verdana" panose="020B0604030504040204" pitchFamily="34" charset="0"/>
              </a:rPr>
            </a:br>
            <a:r>
              <a:rPr lang="en-GB" altLang="en-US" sz="1800">
                <a:latin typeface="Verdana" panose="020B0604030504040204" pitchFamily="34" charset="0"/>
              </a:rPr>
              <a:t>button still down</a:t>
            </a:r>
            <a:br>
              <a:rPr lang="en-GB" altLang="en-US" sz="1800">
                <a:latin typeface="Verdana" panose="020B0604030504040204" pitchFamily="34" charset="0"/>
              </a:rPr>
            </a:br>
            <a:r>
              <a:rPr lang="en-GB" altLang="en-US" sz="1800">
                <a:latin typeface="Verdana" panose="020B0604030504040204" pitchFamily="34" charset="0"/>
              </a:rPr>
              <a:t>    – highlight removed</a:t>
            </a:r>
          </a:p>
        </p:txBody>
      </p:sp>
      <p:sp>
        <p:nvSpPr>
          <p:cNvPr id="20487" name="Rectangle 12"/>
          <p:cNvSpPr>
            <a:spLocks noChangeArrowheads="1"/>
          </p:cNvSpPr>
          <p:nvPr/>
        </p:nvSpPr>
        <p:spPr bwMode="auto">
          <a:xfrm>
            <a:off x="6264275" y="5638800"/>
            <a:ext cx="26511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800">
                <a:latin typeface="Verdana" panose="020B0604030504040204" pitchFamily="34" charset="0"/>
              </a:rPr>
              <a:t>Release mouse</a:t>
            </a:r>
            <a:br>
              <a:rPr lang="en-GB" altLang="en-US" sz="1800">
                <a:latin typeface="Verdana" panose="020B0604030504040204" pitchFamily="34" charset="0"/>
              </a:rPr>
            </a:br>
            <a:r>
              <a:rPr lang="en-GB" altLang="en-US" sz="1800">
                <a:latin typeface="Verdana" panose="020B0604030504040204" pitchFamily="34" charset="0"/>
              </a:rPr>
              <a:t>    – nothing happens</a:t>
            </a:r>
          </a:p>
        </p:txBody>
      </p:sp>
      <p:sp>
        <p:nvSpPr>
          <p:cNvPr id="20488" name="Text Box 13"/>
          <p:cNvSpPr txBox="1">
            <a:spLocks noChangeArrowheads="1"/>
          </p:cNvSpPr>
          <p:nvPr/>
        </p:nvSpPr>
        <p:spPr bwMode="auto">
          <a:xfrm>
            <a:off x="153988" y="4038600"/>
            <a:ext cx="30464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GB" altLang="en-US" sz="1800">
                <a:latin typeface="Verdana" panose="020B0604030504040204" pitchFamily="34" charset="0"/>
              </a:rPr>
              <a:t>Move mouse over button</a:t>
            </a:r>
            <a:br>
              <a:rPr lang="en-GB" altLang="en-US" sz="1800">
                <a:latin typeface="Verdana" panose="020B0604030504040204" pitchFamily="34" charset="0"/>
              </a:rPr>
            </a:br>
            <a:r>
              <a:rPr lang="en-GB" altLang="en-US" sz="1800">
                <a:latin typeface="Verdana" panose="020B0604030504040204" pitchFamily="34" charset="0"/>
              </a:rPr>
              <a:t>    – highlights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71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6858000" cy="5334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behavior … ctd.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bits the toolkit does for you</a:t>
            </a:r>
          </a:p>
          <a:p>
            <a:pPr lvl="1" eaLnBrk="1" hangingPunct="1"/>
            <a:r>
              <a:rPr lang="en-US" altLang="en-US" smtClean="0"/>
              <a:t>but is it right?</a:t>
            </a:r>
          </a:p>
          <a:p>
            <a:pPr eaLnBrk="1" hangingPunct="1"/>
            <a:r>
              <a:rPr lang="en-US" altLang="en-US" smtClean="0"/>
              <a:t>some you control</a:t>
            </a:r>
          </a:p>
          <a:p>
            <a:pPr lvl="1" eaLnBrk="1" hangingPunct="1"/>
            <a:r>
              <a:rPr lang="en-US" altLang="en-US" smtClean="0"/>
              <a:t>e.g.  drawing, interactions between widgets</a:t>
            </a:r>
          </a:p>
          <a:p>
            <a:pPr eaLnBrk="1" hangingPunct="1"/>
            <a:r>
              <a:rPr lang="en-US" altLang="en-US" smtClean="0"/>
              <a:t>beware timing issues</a:t>
            </a:r>
          </a:p>
          <a:p>
            <a:pPr lvl="1" eaLnBrk="1" hangingPunct="1"/>
            <a:r>
              <a:rPr lang="en-US" altLang="en-US" smtClean="0"/>
              <a:t>e.g. large selections under Windows apps.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32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63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85972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semantics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menus, buttons,</a:t>
            </a:r>
            <a:br>
              <a:rPr lang="en-US" altLang="en-US" smtClean="0"/>
            </a:br>
            <a:r>
              <a:rPr lang="en-US" altLang="en-US" smtClean="0"/>
              <a:t>…, etc.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do things …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		…  lets make it </a:t>
            </a:r>
            <a:r>
              <a:rPr lang="en-US" altLang="en-US" b="1" i="1" smtClean="0"/>
              <a:t>bold italic</a:t>
            </a:r>
            <a:endParaRPr lang="en-US" altLang="en-US" smtClean="0"/>
          </a:p>
        </p:txBody>
      </p:sp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8068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33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11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762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YOU say what it means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3544888" algn="l"/>
              </a:tabLst>
            </a:pPr>
            <a:r>
              <a:rPr lang="en-US" altLang="en-US" dirty="0" smtClean="0"/>
              <a:t>semantics usually up to you</a:t>
            </a:r>
          </a:p>
          <a:p>
            <a:pPr lvl="1" eaLnBrk="1" hangingPunct="1">
              <a:spcBef>
                <a:spcPct val="0"/>
              </a:spcBef>
              <a:tabLst>
                <a:tab pos="3544888" algn="l"/>
              </a:tabLst>
            </a:pPr>
            <a:r>
              <a:rPr lang="en-US" altLang="en-US" dirty="0" smtClean="0"/>
              <a:t>although widgets may link direct to database</a:t>
            </a:r>
          </a:p>
          <a:p>
            <a:pPr lvl="1" eaLnBrk="1" hangingPunct="1">
              <a:spcBef>
                <a:spcPct val="0"/>
              </a:spcBef>
              <a:tabLst>
                <a:tab pos="3544888" algn="l"/>
              </a:tabLst>
            </a:pPr>
            <a:r>
              <a:rPr lang="en-US" altLang="en-US" dirty="0" smtClean="0"/>
              <a:t>even then, you say what links</a:t>
            </a:r>
          </a:p>
          <a:p>
            <a:pPr eaLnBrk="1" hangingPunct="1">
              <a:spcBef>
                <a:spcPct val="50000"/>
              </a:spcBef>
              <a:tabLst>
                <a:tab pos="3544888" algn="l"/>
              </a:tabLst>
            </a:pPr>
            <a:r>
              <a:rPr lang="en-US" altLang="en-US" dirty="0" smtClean="0"/>
              <a:t>think separately:</a:t>
            </a:r>
          </a:p>
          <a:p>
            <a:pPr lvl="1" eaLnBrk="1" hangingPunct="1">
              <a:spcBef>
                <a:spcPct val="0"/>
              </a:spcBef>
              <a:tabLst>
                <a:tab pos="3544888" algn="l"/>
              </a:tabLst>
            </a:pPr>
            <a:r>
              <a:rPr lang="en-US" altLang="en-US" dirty="0" smtClean="0"/>
              <a:t>meaning first	-  what you want it to do</a:t>
            </a:r>
          </a:p>
          <a:p>
            <a:pPr lvl="1" eaLnBrk="1" hangingPunct="1">
              <a:spcBef>
                <a:spcPct val="0"/>
              </a:spcBef>
              <a:tabLst>
                <a:tab pos="3544888" algn="l"/>
              </a:tabLst>
            </a:pPr>
            <a:r>
              <a:rPr lang="en-US" altLang="en-US" dirty="0" smtClean="0"/>
              <a:t>then appearance	-  how you do it</a:t>
            </a:r>
          </a:p>
          <a:p>
            <a:pPr eaLnBrk="1" hangingPunct="1">
              <a:spcBef>
                <a:spcPct val="50000"/>
              </a:spcBef>
              <a:tabLst>
                <a:tab pos="3544888" algn="l"/>
              </a:tabLst>
            </a:pPr>
            <a:r>
              <a:rPr lang="en-US" altLang="en-US" dirty="0" smtClean="0"/>
              <a:t>choose the widget for the job</a:t>
            </a:r>
          </a:p>
          <a:p>
            <a:pPr eaLnBrk="1" hangingPunct="1">
              <a:spcBef>
                <a:spcPct val="50000"/>
              </a:spcBef>
              <a:tabLst>
                <a:tab pos="3544888" algn="l"/>
              </a:tabLst>
            </a:pPr>
            <a:r>
              <a:rPr lang="en-US" altLang="en-US" b="1" dirty="0">
                <a:solidFill>
                  <a:srgbClr val="C00000"/>
                </a:solidFill>
              </a:rPr>
              <a:t>what do you want</a:t>
            </a:r>
            <a:r>
              <a:rPr lang="en-US" altLang="en-US" b="1" dirty="0" smtClean="0">
                <a:solidFill>
                  <a:srgbClr val="C00000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tabLst>
                <a:tab pos="3544888" algn="l"/>
              </a:tabLst>
            </a:pPr>
            <a:r>
              <a:rPr lang="en-US" altLang="en-US" b="1" dirty="0" smtClean="0">
                <a:solidFill>
                  <a:srgbClr val="C00000"/>
                </a:solidFill>
              </a:rPr>
              <a:t>How many?</a:t>
            </a:r>
            <a:endParaRPr lang="en-US" alt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135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5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                Thank you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 by: Musa A.(MSc.)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E153-EF07-43CE-9B03-6EC6A3D8E9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685800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Execution/evaluation </a:t>
            </a:r>
            <a:r>
              <a:rPr lang="en-US" altLang="en-US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loop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user </a:t>
            </a:r>
            <a:r>
              <a:rPr lang="en-GB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establishes the goal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formulates 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specifies actions at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executes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perceives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interprets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evaluates system state with respect to goal</a:t>
            </a:r>
          </a:p>
          <a:p>
            <a:pPr lvl="2" eaLnBrk="1" hangingPunct="1">
              <a:lnSpc>
                <a:spcPct val="90000"/>
              </a:lnSpc>
            </a:pPr>
            <a:endParaRPr lang="en-GB" altLang="en-US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 dirty="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 dirty="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20488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20490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491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 dirty="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78983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execution/evaluation loop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>
                <a:solidFill>
                  <a:srgbClr val="FF0000"/>
                </a:solidFill>
              </a:rPr>
              <a:t>user establishes the goal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formulates 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specifies actions at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executes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perceives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interprets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evaluates system state with respect to goal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21514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21516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17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21509" name="Oval 12"/>
          <p:cNvSpPr>
            <a:spLocks noChangeArrowheads="1"/>
          </p:cNvSpPr>
          <p:nvPr/>
        </p:nvSpPr>
        <p:spPr bwMode="auto">
          <a:xfrm>
            <a:off x="4114800" y="1676400"/>
            <a:ext cx="838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10" name="Rectangle 13"/>
          <p:cNvSpPr>
            <a:spLocks noChangeArrowheads="1"/>
          </p:cNvSpPr>
          <p:nvPr/>
        </p:nvSpPr>
        <p:spPr bwMode="auto">
          <a:xfrm>
            <a:off x="1600200" y="3429000"/>
            <a:ext cx="3581400" cy="3810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53225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execution/evaluation loop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 smtClean="0">
              <a:solidFill>
                <a:schemeClr val="bg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user establishes the goal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>
                <a:solidFill>
                  <a:srgbClr val="FF0000"/>
                </a:solidFill>
              </a:rPr>
              <a:t>formulates 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>
                <a:solidFill>
                  <a:srgbClr val="FF0000"/>
                </a:solidFill>
              </a:rPr>
              <a:t>specifies actions at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>
                <a:solidFill>
                  <a:srgbClr val="FF0000"/>
                </a:solidFill>
              </a:rPr>
              <a:t>executes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perceives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interprets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evaluates system state with respect to goal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22535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22536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22538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22540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41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22533" name="Oval 12"/>
          <p:cNvSpPr>
            <a:spLocks noChangeArrowheads="1"/>
          </p:cNvSpPr>
          <p:nvPr/>
        </p:nvSpPr>
        <p:spPr bwMode="auto">
          <a:xfrm>
            <a:off x="1676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4" name="Rectangle 13"/>
          <p:cNvSpPr>
            <a:spLocks noChangeArrowheads="1"/>
          </p:cNvSpPr>
          <p:nvPr/>
        </p:nvSpPr>
        <p:spPr bwMode="auto">
          <a:xfrm>
            <a:off x="1600200" y="3810000"/>
            <a:ext cx="4114800" cy="9144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execution/evaluation loop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GB" altLang="en-US" sz="1800" dirty="0" smtClean="0">
              <a:solidFill>
                <a:schemeClr val="bg2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user establishes the goal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formulates intention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specifies actions at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/>
              <a:t>executes 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>
                <a:solidFill>
                  <a:srgbClr val="FF0000"/>
                </a:solidFill>
              </a:rPr>
              <a:t>perceives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>
                <a:solidFill>
                  <a:srgbClr val="FF0000"/>
                </a:solidFill>
              </a:rPr>
              <a:t>interprets system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en-US" sz="1800" dirty="0" smtClean="0">
                <a:solidFill>
                  <a:srgbClr val="FF0000"/>
                </a:solidFill>
              </a:rPr>
              <a:t>evaluates system state with respect to goal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23559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23562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23564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565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23557" name="Oval 12"/>
          <p:cNvSpPr>
            <a:spLocks noChangeArrowheads="1"/>
          </p:cNvSpPr>
          <p:nvPr/>
        </p:nvSpPr>
        <p:spPr bwMode="auto">
          <a:xfrm>
            <a:off x="5867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8" name="Rectangle 13"/>
          <p:cNvSpPr>
            <a:spLocks noChangeArrowheads="1"/>
          </p:cNvSpPr>
          <p:nvPr/>
        </p:nvSpPr>
        <p:spPr bwMode="auto">
          <a:xfrm>
            <a:off x="1600200" y="4648200"/>
            <a:ext cx="5943600" cy="10668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Using Norman’s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400" dirty="0" smtClean="0"/>
              <a:t>Some systems are harder to use than others</a:t>
            </a:r>
          </a:p>
          <a:p>
            <a:pPr eaLnBrk="1" hangingPunct="1">
              <a:buFontTx/>
              <a:buNone/>
              <a:tabLst>
                <a:tab pos="1801813" algn="l"/>
                <a:tab pos="2471738" algn="l"/>
              </a:tabLst>
            </a:pPr>
            <a:endParaRPr lang="en-GB" altLang="en-US" sz="2400" dirty="0" smtClean="0"/>
          </a:p>
          <a:p>
            <a:pPr eaLnBrk="1" hangingPunct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400" b="1" dirty="0" smtClean="0">
                <a:solidFill>
                  <a:srgbClr val="C00000"/>
                </a:solidFill>
              </a:rPr>
              <a:t>Gulf of Execution</a:t>
            </a:r>
          </a:p>
          <a:p>
            <a:pPr lvl="1" eaLnBrk="1" hangingPunct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000" dirty="0" smtClean="0"/>
              <a:t>	user’s formulation of actions to </a:t>
            </a:r>
            <a:r>
              <a:rPr lang="en-US" sz="2000" dirty="0" smtClean="0"/>
              <a:t>reach </a:t>
            </a:r>
            <a:r>
              <a:rPr lang="en-US" sz="2000" dirty="0"/>
              <a:t>the goal</a:t>
            </a:r>
            <a:r>
              <a:rPr lang="en-GB" altLang="en-US" sz="2000" dirty="0" smtClean="0"/>
              <a:t/>
            </a:r>
            <a:br>
              <a:rPr lang="en-GB" altLang="en-US" sz="2000" dirty="0" smtClean="0"/>
            </a:br>
            <a:r>
              <a:rPr lang="en-GB" altLang="en-US" sz="2000" dirty="0" smtClean="0"/>
              <a:t>	</a:t>
            </a:r>
            <a:r>
              <a:rPr lang="en-GB" altLang="en-US" sz="2800" b="1" dirty="0" smtClean="0"/>
              <a:t>≠</a:t>
            </a:r>
            <a:r>
              <a:rPr lang="en-GB" altLang="en-US" sz="2800" dirty="0" smtClean="0"/>
              <a:t>	</a:t>
            </a:r>
            <a:r>
              <a:rPr lang="en-GB" altLang="en-US" sz="2000" dirty="0" smtClean="0"/>
              <a:t>actions allowed by the system</a:t>
            </a:r>
          </a:p>
          <a:p>
            <a:pPr eaLnBrk="1" hangingPunct="1">
              <a:buFontTx/>
              <a:buNone/>
              <a:tabLst>
                <a:tab pos="1801813" algn="l"/>
                <a:tab pos="2471738" algn="l"/>
              </a:tabLst>
            </a:pPr>
            <a:endParaRPr lang="en-GB" altLang="en-US" sz="2400" dirty="0" smtClean="0"/>
          </a:p>
          <a:p>
            <a:pPr eaLnBrk="1" hangingPunct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400" b="1" dirty="0" smtClean="0">
                <a:solidFill>
                  <a:srgbClr val="C00000"/>
                </a:solidFill>
              </a:rPr>
              <a:t>Gulf of Evaluation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  </a:t>
            </a:r>
            <a:r>
              <a:rPr lang="en-US" sz="2000" dirty="0" smtClean="0"/>
              <a:t>physical </a:t>
            </a:r>
            <a:r>
              <a:rPr lang="en-US" sz="2000" dirty="0"/>
              <a:t>presentation of </a:t>
            </a:r>
            <a:r>
              <a:rPr lang="en-US" sz="2000" dirty="0" smtClean="0"/>
              <a:t>the system </a:t>
            </a:r>
            <a:r>
              <a:rPr lang="en-US" sz="2000" dirty="0"/>
              <a:t>state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	      </a:t>
            </a:r>
            <a:r>
              <a:rPr lang="en-GB" altLang="en-US" b="1" dirty="0" smtClean="0"/>
              <a:t>≠</a:t>
            </a:r>
            <a:r>
              <a:rPr lang="en-GB" altLang="en-US" sz="2000" dirty="0"/>
              <a:t> </a:t>
            </a:r>
            <a:r>
              <a:rPr lang="en-GB" altLang="en-US" sz="2000" dirty="0" smtClean="0"/>
              <a:t>    </a:t>
            </a:r>
            <a:r>
              <a:rPr lang="en-US" sz="2000" dirty="0" smtClean="0"/>
              <a:t>the </a:t>
            </a:r>
            <a:r>
              <a:rPr lang="en-US" sz="2000" dirty="0"/>
              <a:t>expectation of the user</a:t>
            </a:r>
            <a:endParaRPr lang="en-GB" altLang="en-US" sz="20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04562"/>
            <a:ext cx="6858000" cy="673100"/>
          </a:xfrm>
        </p:spPr>
        <p:txBody>
          <a:bodyPr/>
          <a:lstStyle/>
          <a:p>
            <a:pPr eaLnBrk="1" hangingPunct="1"/>
            <a:r>
              <a:rPr lang="en-GB" altLang="en-US" b="1" dirty="0" smtClean="0">
                <a:solidFill>
                  <a:srgbClr val="C00000"/>
                </a:solidFill>
              </a:rPr>
              <a:t>Abowd and Beale framework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 smtClean="0"/>
              <a:t>extension of Norman…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 smtClean="0"/>
              <a:t>their interaction framework has 4 parts</a:t>
            </a:r>
            <a:endParaRPr lang="en-GB" altLang="en-US" sz="2400" dirty="0" smtClean="0"/>
          </a:p>
          <a:p>
            <a:pPr marL="819150" lvl="1" eaLnBrk="1" hangingPunct="1">
              <a:lnSpc>
                <a:spcPct val="90000"/>
              </a:lnSpc>
            </a:pPr>
            <a:r>
              <a:rPr lang="en-GB" altLang="en-US" sz="2000" b="1" dirty="0" smtClean="0">
                <a:solidFill>
                  <a:srgbClr val="C00000"/>
                </a:solidFill>
              </a:rPr>
              <a:t>user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altLang="en-US" sz="2000" b="1" dirty="0" smtClean="0">
                <a:solidFill>
                  <a:srgbClr val="C00000"/>
                </a:solidFill>
              </a:rPr>
              <a:t>input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altLang="en-US" sz="2000" b="1" dirty="0" smtClean="0">
                <a:solidFill>
                  <a:srgbClr val="C00000"/>
                </a:solidFill>
              </a:rPr>
              <a:t>system</a:t>
            </a:r>
          </a:p>
          <a:p>
            <a:pPr marL="819150" lvl="1" eaLnBrk="1" hangingPunct="1">
              <a:lnSpc>
                <a:spcPct val="90000"/>
              </a:lnSpc>
            </a:pPr>
            <a:r>
              <a:rPr lang="en-GB" altLang="en-US" sz="2000" b="1" dirty="0" smtClean="0">
                <a:solidFill>
                  <a:srgbClr val="C00000"/>
                </a:solidFill>
              </a:rPr>
              <a:t>output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 smtClean="0"/>
              <a:t>each has its own unique language</a:t>
            </a:r>
            <a:br>
              <a:rPr lang="en-GB" altLang="en-US" sz="2000" dirty="0" smtClean="0"/>
            </a:br>
            <a:r>
              <a:rPr lang="en-GB" altLang="en-US" sz="1200" dirty="0" smtClean="0"/>
              <a:t/>
            </a:r>
            <a:br>
              <a:rPr lang="en-GB" altLang="en-US" sz="1200" dirty="0" smtClean="0"/>
            </a:br>
            <a:r>
              <a:rPr lang="en-GB" altLang="en-US" sz="2000" dirty="0" smtClean="0"/>
              <a:t>interaction </a:t>
            </a:r>
            <a:r>
              <a:rPr lang="en-GB" altLang="en-US" sz="2000" dirty="0" smtClean="0">
                <a:sym typeface="Symbol" panose="05050102010706020507" pitchFamily="18" charset="2"/>
              </a:rPr>
              <a:t></a:t>
            </a:r>
            <a:r>
              <a:rPr lang="en-GB" altLang="en-US" sz="2000" dirty="0" smtClean="0"/>
              <a:t>  translation between languages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2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 dirty="0" smtClean="0"/>
              <a:t>problems in interaction  =  problems in translation</a:t>
            </a:r>
            <a:endParaRPr lang="en-GB" altLang="en-US" sz="2400" dirty="0" smtClean="0"/>
          </a:p>
        </p:txBody>
      </p:sp>
      <p:grpSp>
        <p:nvGrpSpPr>
          <p:cNvPr id="26628" name="Group 16"/>
          <p:cNvGrpSpPr>
            <a:grpSpLocks/>
          </p:cNvGrpSpPr>
          <p:nvPr/>
        </p:nvGrpSpPr>
        <p:grpSpPr bwMode="auto">
          <a:xfrm>
            <a:off x="5480050" y="2057400"/>
            <a:ext cx="3289300" cy="2514600"/>
            <a:chOff x="3452" y="1248"/>
            <a:chExt cx="2072" cy="1584"/>
          </a:xfrm>
        </p:grpSpPr>
        <p:sp>
          <p:nvSpPr>
            <p:cNvPr id="26629" name="Oval 5"/>
            <p:cNvSpPr>
              <a:spLocks noChangeArrowheads="1"/>
            </p:cNvSpPr>
            <p:nvPr/>
          </p:nvSpPr>
          <p:spPr bwMode="auto">
            <a:xfrm>
              <a:off x="4128" y="1248"/>
              <a:ext cx="720" cy="15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0" name="Text Box 6"/>
            <p:cNvSpPr txBox="1">
              <a:spLocks noChangeArrowheads="1"/>
            </p:cNvSpPr>
            <p:nvPr/>
          </p:nvSpPr>
          <p:spPr bwMode="auto">
            <a:xfrm>
              <a:off x="3452" y="1852"/>
              <a:ext cx="396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b="1" dirty="0">
                  <a:latin typeface="Arial" panose="020B0604020202020204" pitchFamily="34" charset="0"/>
                </a:rPr>
                <a:t>S</a:t>
              </a:r>
            </a:p>
            <a:p>
              <a:pPr algn="ctr"/>
              <a:r>
                <a:rPr lang="en-GB" altLang="en-US" sz="1800" dirty="0">
                  <a:latin typeface="Arial" panose="020B0604020202020204" pitchFamily="34" charset="0"/>
                </a:rPr>
                <a:t>core</a:t>
              </a:r>
              <a:endParaRPr lang="en-GB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5144" y="1852"/>
              <a:ext cx="380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U</a:t>
              </a:r>
            </a:p>
            <a:p>
              <a:pPr algn="ctr"/>
              <a:r>
                <a:rPr lang="en-GB" altLang="en-US" sz="1800">
                  <a:latin typeface="Arial" panose="020B0604020202020204" pitchFamily="34" charset="0"/>
                </a:rPr>
                <a:t>task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4224" y="1344"/>
              <a:ext cx="516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O</a:t>
              </a:r>
            </a:p>
            <a:p>
              <a:pPr algn="ctr"/>
              <a:r>
                <a:rPr lang="en-GB" altLang="en-US" sz="1800">
                  <a:latin typeface="Arial" panose="020B0604020202020204" pitchFamily="34" charset="0"/>
                </a:rPr>
                <a:t>output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4276" y="2256"/>
              <a:ext cx="428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I</a:t>
              </a:r>
            </a:p>
            <a:p>
              <a:pPr algn="ctr"/>
              <a:r>
                <a:rPr lang="en-GB" altLang="en-US" sz="1800">
                  <a:latin typeface="Arial" panose="020B0604020202020204" pitchFamily="34" charset="0"/>
                </a:rPr>
                <a:t>input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634" name="Line 12"/>
            <p:cNvSpPr>
              <a:spLocks noChangeShapeType="1"/>
            </p:cNvSpPr>
            <p:nvPr/>
          </p:nvSpPr>
          <p:spPr bwMode="auto">
            <a:xfrm flipV="1">
              <a:off x="3792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13"/>
            <p:cNvSpPr>
              <a:spLocks noChangeShapeType="1"/>
            </p:cNvSpPr>
            <p:nvPr/>
          </p:nvSpPr>
          <p:spPr bwMode="auto">
            <a:xfrm>
              <a:off x="4656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Line 14"/>
            <p:cNvSpPr>
              <a:spLocks noChangeShapeType="1"/>
            </p:cNvSpPr>
            <p:nvPr/>
          </p:nvSpPr>
          <p:spPr bwMode="auto">
            <a:xfrm>
              <a:off x="3792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7" name="Line 15"/>
            <p:cNvSpPr>
              <a:spLocks noChangeShapeType="1"/>
            </p:cNvSpPr>
            <p:nvPr/>
          </p:nvSpPr>
          <p:spPr bwMode="auto">
            <a:xfrm flipV="1">
              <a:off x="4656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Compilled by:Musa A.(MSc.)</a:t>
            </a:r>
            <a:endParaRPr lang="en-GB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3DA8F4-E444-4597-B45D-E65E8808D756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1728</Words>
  <Application>Microsoft Office PowerPoint</Application>
  <PresentationFormat>On-screen Show (4:3)</PresentationFormat>
  <Paragraphs>395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Comic Sans MS</vt:lpstr>
      <vt:lpstr>Helvetica</vt:lpstr>
      <vt:lpstr>Symbol</vt:lpstr>
      <vt:lpstr>Times</vt:lpstr>
      <vt:lpstr>Times New Roman</vt:lpstr>
      <vt:lpstr>Verdana</vt:lpstr>
      <vt:lpstr>Wingdings</vt:lpstr>
      <vt:lpstr>Blank</vt:lpstr>
      <vt:lpstr>Picture</vt:lpstr>
      <vt:lpstr>Chapter 4  The Interaction</vt:lpstr>
      <vt:lpstr>Some terms of interaction</vt:lpstr>
      <vt:lpstr>Donald Norman’s model</vt:lpstr>
      <vt:lpstr>Execution/evaluation loop</vt:lpstr>
      <vt:lpstr>execution/evaluation loop</vt:lpstr>
      <vt:lpstr>execution/evaluation loop</vt:lpstr>
      <vt:lpstr>execution/evaluation loop</vt:lpstr>
      <vt:lpstr>Using Norman’s model</vt:lpstr>
      <vt:lpstr>Abowd and Beale framework</vt:lpstr>
      <vt:lpstr>Abowd and Beale framework</vt:lpstr>
      <vt:lpstr>Using Abowd &amp; Beale’s model</vt:lpstr>
      <vt:lpstr>      Ergonomics   </vt:lpstr>
      <vt:lpstr>Ergonomics - examples</vt:lpstr>
      <vt:lpstr>Common interaction styles</vt:lpstr>
      <vt:lpstr>Command line interface</vt:lpstr>
      <vt:lpstr>Menus</vt:lpstr>
      <vt:lpstr>Natural language</vt:lpstr>
      <vt:lpstr>Query interfaces</vt:lpstr>
      <vt:lpstr>Form-fills</vt:lpstr>
      <vt:lpstr>Spreadsheets</vt:lpstr>
      <vt:lpstr>WIMP Interface</vt:lpstr>
      <vt:lpstr>Point and click interfaces</vt:lpstr>
      <vt:lpstr>Three dimensional interfaces</vt:lpstr>
      <vt:lpstr>Windows</vt:lpstr>
      <vt:lpstr>Icons</vt:lpstr>
      <vt:lpstr>Pointers</vt:lpstr>
      <vt:lpstr>Menus</vt:lpstr>
      <vt:lpstr>understanding and choosing widgets</vt:lpstr>
      <vt:lpstr>appearance</vt:lpstr>
      <vt:lpstr>appearance includes words</vt:lpstr>
      <vt:lpstr>behavior</vt:lpstr>
      <vt:lpstr>behavior … ctd.</vt:lpstr>
      <vt:lpstr>semantics</vt:lpstr>
      <vt:lpstr>YOU say what it means</vt:lpstr>
      <vt:lpstr>PowerPoint Presentation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musa</cp:lastModifiedBy>
  <cp:revision>124</cp:revision>
  <dcterms:created xsi:type="dcterms:W3CDTF">2003-08-07T14:10:51Z</dcterms:created>
  <dcterms:modified xsi:type="dcterms:W3CDTF">2023-06-21T14:24:40Z</dcterms:modified>
</cp:coreProperties>
</file>