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5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AC717-5881-4DF4-B485-DCA747510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2C14A-85BA-49D0-9540-C41ED37325B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baseline="0" dirty="0" smtClean="0">
              <a:latin typeface="Times New Roman" pitchFamily="18" charset="0"/>
              <a:cs typeface="Times New Roman" pitchFamily="18" charset="0"/>
            </a:rPr>
            <a:t>Chapter 1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8208E9F-D634-4BD4-9275-4FDF63487B07}" type="parTrans" cxnId="{A324027F-0F27-44CE-81E7-91F94037EFE3}">
      <dgm:prSet/>
      <dgm:spPr/>
      <dgm:t>
        <a:bodyPr/>
        <a:lstStyle/>
        <a:p>
          <a:endParaRPr lang="en-US"/>
        </a:p>
      </dgm:t>
    </dgm:pt>
    <dgm:pt modelId="{A1964F71-41AA-49C7-A6C1-C18B98BBD746}" type="sibTrans" cxnId="{A324027F-0F27-44CE-81E7-91F94037EFE3}">
      <dgm:prSet/>
      <dgm:spPr/>
      <dgm:t>
        <a:bodyPr/>
        <a:lstStyle/>
        <a:p>
          <a:endParaRPr lang="en-US"/>
        </a:p>
      </dgm:t>
    </dgm:pt>
    <dgm:pt modelId="{4C9B14D4-6078-4687-8E05-A9C5553853AC}" type="pres">
      <dgm:prSet presAssocID="{F26AC717-5881-4DF4-B485-DCA747510E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FF07C-6B90-468F-A480-723544236DB8}" type="pres">
      <dgm:prSet presAssocID="{7292C14A-85BA-49D0-9540-C41ED37325B6}" presName="parentText" presStyleLbl="node1" presStyleIdx="0" presStyleCnt="1" custLinFactY="25511" custLinFactNeighborX="-425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12A818-A7E9-43FF-82B4-E523B94EF900}" type="presOf" srcId="{F26AC717-5881-4DF4-B485-DCA747510E78}" destId="{4C9B14D4-6078-4687-8E05-A9C5553853AC}" srcOrd="0" destOrd="0" presId="urn:microsoft.com/office/officeart/2005/8/layout/vList2"/>
    <dgm:cxn modelId="{A324027F-0F27-44CE-81E7-91F94037EFE3}" srcId="{F26AC717-5881-4DF4-B485-DCA747510E78}" destId="{7292C14A-85BA-49D0-9540-C41ED37325B6}" srcOrd="0" destOrd="0" parTransId="{D8208E9F-D634-4BD4-9275-4FDF63487B07}" sibTransId="{A1964F71-41AA-49C7-A6C1-C18B98BBD746}"/>
    <dgm:cxn modelId="{CC1808BF-F498-4121-8C30-1B359C8B67C3}" type="presOf" srcId="{7292C14A-85BA-49D0-9540-C41ED37325B6}" destId="{493FF07C-6B90-468F-A480-723544236DB8}" srcOrd="0" destOrd="0" presId="urn:microsoft.com/office/officeart/2005/8/layout/vList2"/>
    <dgm:cxn modelId="{068EA3DF-5B16-47B4-BD70-016489D19198}" type="presParOf" srcId="{4C9B14D4-6078-4687-8E05-A9C5553853AC}" destId="{493FF07C-6B90-468F-A480-723544236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FF07C-6B90-468F-A480-723544236DB8}">
      <dsp:nvSpPr>
        <dsp:cNvPr id="0" name=""/>
        <dsp:cNvSpPr/>
      </dsp:nvSpPr>
      <dsp:spPr>
        <a:xfrm>
          <a:off x="0" y="2399"/>
          <a:ext cx="3581400" cy="12168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200" kern="1200" baseline="0" dirty="0" smtClean="0">
              <a:latin typeface="Times New Roman" pitchFamily="18" charset="0"/>
              <a:cs typeface="Times New Roman" pitchFamily="18" charset="0"/>
            </a:rPr>
            <a:t>Chapter 1</a:t>
          </a:r>
          <a:endParaRPr lang="en-US" sz="5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399" y="61798"/>
        <a:ext cx="34626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B9E5-83FF-4466-AF83-A22E566686E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1279-498C-4ECF-AF26-C0706D51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199AD-3492-4CF1-92A6-812EBAFB5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199AD-3492-4CF1-92A6-812EBAFB5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0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AD18-A6FD-4CA7-B5F5-C94BE81619F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679F-8D11-4B8F-8DDD-BD5C7824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05960430"/>
              </p:ext>
            </p:extLst>
          </p:nvPr>
        </p:nvGraphicFramePr>
        <p:xfrm>
          <a:off x="228600" y="3810000"/>
          <a:ext cx="3581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5029200"/>
            <a:ext cx="6629400" cy="1066800"/>
          </a:xfrm>
        </p:spPr>
        <p:txBody>
          <a:bodyPr>
            <a:normAutofit fontScale="62500" lnSpcReduction="20000"/>
          </a:bodyPr>
          <a:lstStyle/>
          <a:p>
            <a:pPr algn="l" eaLnBrk="1" hangingPunct="1"/>
            <a:r>
              <a:rPr lang="en-GB" altLang="en-US" sz="6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eaLnBrk="1" hangingPunct="1"/>
            <a:r>
              <a:rPr lang="en-GB" alt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Compiled </a:t>
            </a:r>
            <a:r>
              <a:rPr lang="en-GB" altLang="en-US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by:Musa</a:t>
            </a:r>
            <a:r>
              <a:rPr lang="en-GB" alt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(MSc.)</a:t>
            </a:r>
          </a:p>
          <a:p>
            <a:pPr eaLnBrk="1" hangingPunct="1"/>
            <a:endParaRPr lang="en-GB" altLang="en-US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GB" altLang="en-US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81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2967335"/>
            <a:ext cx="845820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Better Future – A Better </a:t>
            </a:r>
            <a:r>
              <a:rPr lang="en-US" sz="28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World!</a:t>
            </a:r>
            <a:endParaRPr lang="en-US" sz="2800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58592"/>
            <a:ext cx="6477000" cy="70404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UI </a:t>
            </a:r>
            <a:r>
              <a:rPr lang="en-US" sz="3600" b="1" dirty="0"/>
              <a:t>Are Hard to </a:t>
            </a:r>
            <a:r>
              <a:rPr lang="en-US" sz="3600" b="1" dirty="0" smtClean="0"/>
              <a:t>Design and Build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engineering/development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communicating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about communicating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takes a lot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development effort.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685800"/>
            <a:ext cx="8229600" cy="990600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History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798320"/>
            <a:ext cx="8668512" cy="4069080"/>
          </a:xfrm>
        </p:spPr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1945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– MEMEX by Vanevar Bush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1963 – SketchPad and Light Pen by Ivan Sutherland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1964 – Mouse by Douglas Engelbart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1973 – Alto by Xerox PARK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1983 –  Apple Lisa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1987 –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Windows 1.0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1945 – MEMEX by Vanevar </a:t>
            </a:r>
            <a:r>
              <a:rPr lang="en-US" altLang="en-US" dirty="0" smtClean="0"/>
              <a:t>Bush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"memory" and "index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ory" and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tender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name of the hypothetical proto-hypertext system that Bush introduced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1945s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imagined 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form of memory augmentation involving a microfilm-based 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device in which an individual stores all his books, records, and communications, and which is mechanized so that it may be consulted with exceeding speed and flexibility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43741"/>
            <a:ext cx="3124200" cy="2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229600" cy="304800"/>
          </a:xfrm>
        </p:spPr>
        <p:txBody>
          <a:bodyPr>
            <a:noAutofit/>
          </a:bodyPr>
          <a:lstStyle/>
          <a:p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1963 – SketchPad and Light Pen by Ivan Sutherland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79" y="1524000"/>
            <a:ext cx="51054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Ivan Sutherland is considered by many to be the creator of Computer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Graphics and an Internet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pioneer.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his Ph.D. thesis, named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Sketchpad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is one of the most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influential computer programs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ever written by an individual,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Sutherland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contributed numerous ideas to the study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Graphics and Computer Interaction.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introduced concepts such as 3-D computer modeling, visual simulations, computer aided design (CAD), virtual reality,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60" y="2362200"/>
            <a:ext cx="374904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229600" cy="4572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1964 – Mouse by Douglas Engelbart</a:t>
            </a:r>
            <a:br>
              <a:rPr lang="en-US" alt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Douglas Carl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Engelbart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best known for his work on the challenges of human–computer interaction, particularly while at his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Augmentation Research Center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invention of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mouse, and the development of hypertext, networked computers, and precursors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graphical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interfaces.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Macintosh Plus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mice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1986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606490" cy="3124200"/>
          </a:xfrm>
          <a:prstGeom prst="rect">
            <a:avLst/>
          </a:prstGeom>
        </p:spPr>
      </p:pic>
      <p:pic>
        <p:nvPicPr>
          <p:cNvPr id="1028" name="Picture 4" descr="file:///D:/Temp/hci/Douglas%20Engelbart%20-%20Wikipedia,%20the%20free%20encyclopedia_files/220px-Apple_Macintosh_Plus_mou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95" y="4724400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ghtning Bolt 4"/>
          <p:cNvSpPr/>
          <p:nvPr/>
        </p:nvSpPr>
        <p:spPr>
          <a:xfrm rot="19047361">
            <a:off x="4182896" y="5442023"/>
            <a:ext cx="1783455" cy="833189"/>
          </a:xfrm>
          <a:prstGeom prst="lightningBol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763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1973 – Alto by Xerox PARK</a:t>
            </a:r>
            <a:br>
              <a:rPr lang="en-US" alt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49892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Xerox Alto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of the first personal computers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term that was already coined at the time),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computer designed for individual use (although not as a home computer).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expensive and, unlike modern personal computers,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to use a desktop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metaphor, first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commercialized on the later Xerox 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one of the first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mouse-driven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graphical 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43400"/>
            <a:ext cx="2133600" cy="2062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7092" y="57150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Xerox Star</a:t>
            </a:r>
          </a:p>
        </p:txBody>
      </p:sp>
      <p:pic>
        <p:nvPicPr>
          <p:cNvPr id="2050" name="Picture 2" descr="file:///D:/Temp/hci/Xerox%20Alto%20-%20Wikipedia,%20the%20free%20encyclopedia_files/240px-Xerox_Al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254" y="1143000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7018" y="1905000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Xerox Alto</a:t>
            </a:r>
          </a:p>
        </p:txBody>
      </p:sp>
    </p:spTree>
    <p:extLst>
      <p:ext uri="{BB962C8B-B14F-4D97-AF65-F5344CB8AC3E}">
        <p14:creationId xmlns:p14="http://schemas.microsoft.com/office/powerpoint/2010/main" val="20050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1983 –  Apple Lisa</a:t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876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personal computer designed by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Apple Computer, Inc.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during the early 1980s.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the first personal computer to offer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graphical user interface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an inexpensive machine aimed at individual business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Lisa began in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1978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personal computer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with a graphical user interface (GUI) to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sold commercially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first being the Xerox Star.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a Motorola 68000 CPU clocked at 5 MHz and had 1 MB 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05000"/>
            <a:ext cx="418778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1987 –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Windows 1.0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Windows 1.0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graphical personal computer operating environment developed by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First released on 20 November 1985 as the first version of the Microsoft Windows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1.0 runs as a graphical, 16-bit multi-tasking shell on top of an existing MS-DOS installation, providing an environment which can run graphical programs designed for Windows, as well as existing MS-DOS software.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66800"/>
            <a:ext cx="4076700" cy="2743200"/>
          </a:xfrm>
          <a:prstGeom prst="rect">
            <a:avLst/>
          </a:prstGeom>
        </p:spPr>
      </p:pic>
      <p:pic>
        <p:nvPicPr>
          <p:cNvPr id="3074" name="Picture 2" descr="Windows1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4076700" cy="232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Assignment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2390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and write in detail about the following terms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Linux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Mac OS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Interaction Design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status of HCI</a:t>
            </a: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Thank you!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35052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HCI definition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029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Human–computer interaction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the study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humans interact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computer systems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what extent computers are or are not developed for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successful interaction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with human beings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Concerned with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design, evaluation and implementation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interactive computing systems for human use and with the study of major phenomena surrounding them.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HCI consists of three parts: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user(human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itself(desktop ,mobile devices, websites…),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ways they work together.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their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daily lives, people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 number of computer-based technologies directly or indirectly through user interface.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part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computer system that enables interaction and serves as a bridge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users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35548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GOALS of HCI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 basic goal of HCI is: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 the interactions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between users and computers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making computers more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usable and receptive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user's needs.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long term goal of HCI is: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design systems that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minimize the barrier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the human's cognitive  model of what they want.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accomplish and the computer's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 of the user's task.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WHY IS HCI IMPORTANT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User-centered design is getting a crucial role!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getting more important today to increase competitiveness via HCI studies (Norman, 1990).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High-cost e-transformation investments.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lose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badly designed products and services.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even give up using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bad interface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Ineffective allocation of resources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Disciplines contribute to HCI 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0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Computer Science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− For application design and engineering.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Psychology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− For application of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theories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analytical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purpose.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Sociology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− For interaction between technology and </a:t>
            </a:r>
            <a:r>
              <a:rPr lang="en-GB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Industrial Design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 − For interactive products like mobile phones, microwave oven, etc.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Ergonomics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:for application of ways of physical interactions.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9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UI is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learn, effective to 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ncourages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easy, natural, and engaging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 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user and a system,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to carry out their required tasks.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strongly affects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Usable software sells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Unusable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 sites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abandoned/rejected.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81000" y="6858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Importance of Good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UI Design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4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6858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Problems of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UI design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 prevent some 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 from a system permanently.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Dissatisfaction,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stress.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huge financial cost to users and organizations.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system,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used in air traffic control or in a nuclear power plant, may compromise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safety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users and/or the general public.</a:t>
            </a:r>
          </a:p>
        </p:txBody>
      </p:sp>
    </p:spTree>
    <p:extLst>
      <p:ext uri="{BB962C8B-B14F-4D97-AF65-F5344CB8AC3E}">
        <p14:creationId xmlns:p14="http://schemas.microsoft.com/office/powerpoint/2010/main" val="42714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2895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Usability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UI is good or bad in relation to its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well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can use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system’s functionality.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methods for improving ease-of-use during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Dimensions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is it easy to learn?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Efficiency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once learned, is it fast to use?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is it easy to remember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you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learned?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are errors few and recoverable?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Satisfaction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is it enjoyable to use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Usability Dimensions Vary In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Depends on the user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Novice(beginner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need learnability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Infrequent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need memorability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efficiency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 user is uniformly novice or expert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831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68580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Software designers have a lot to worry about: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Functionality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Usability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Performance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Size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Cost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Reliability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Security 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Standards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decisions involve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tradeoffs among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attributes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be our primary goal.</a:t>
            </a:r>
          </a:p>
        </p:txBody>
      </p:sp>
    </p:spTree>
    <p:extLst>
      <p:ext uri="{BB962C8B-B14F-4D97-AF65-F5344CB8AC3E}">
        <p14:creationId xmlns:p14="http://schemas.microsoft.com/office/powerpoint/2010/main" val="19336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1235</Words>
  <Application>Microsoft Office PowerPoint</Application>
  <PresentationFormat>On-screen Show (4:3)</PresentationFormat>
  <Paragraphs>130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HCI definition</vt:lpstr>
      <vt:lpstr>GOALS of HCI</vt:lpstr>
      <vt:lpstr>Disciplines contribute to HCI  </vt:lpstr>
      <vt:lpstr>The Importance of Good UI Design</vt:lpstr>
      <vt:lpstr>The Problems of Poor or Bad UI</vt:lpstr>
      <vt:lpstr>Usability</vt:lpstr>
      <vt:lpstr>Usability Dimensions Vary In Importance</vt:lpstr>
      <vt:lpstr>Software designers have a lot to worry about: </vt:lpstr>
      <vt:lpstr>UI Are Hard to Design and Build</vt:lpstr>
      <vt:lpstr>History</vt:lpstr>
      <vt:lpstr> 1945 – MEMEX by Vanevar Bush</vt:lpstr>
      <vt:lpstr>1963 – SketchPad and Light Pen by Ivan Sutherland</vt:lpstr>
      <vt:lpstr>1964 – Mouse by Douglas Engelbart </vt:lpstr>
      <vt:lpstr>1973 – Alto by Xerox PARK </vt:lpstr>
      <vt:lpstr>1983 –  Apple Lisa </vt:lpstr>
      <vt:lpstr>1987 – Windows 1.0 </vt:lpstr>
      <vt:lpstr>Reading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</dc:creator>
  <cp:lastModifiedBy>musa</cp:lastModifiedBy>
  <cp:revision>64</cp:revision>
  <dcterms:created xsi:type="dcterms:W3CDTF">2021-05-24T07:55:46Z</dcterms:created>
  <dcterms:modified xsi:type="dcterms:W3CDTF">2022-10-18T08:55:14Z</dcterms:modified>
  <cp:contentStatus/>
</cp:coreProperties>
</file>