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430" r:id="rId2"/>
    <p:sldId id="33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31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431" r:id="rId29"/>
    <p:sldId id="432" r:id="rId30"/>
    <p:sldId id="321" r:id="rId31"/>
    <p:sldId id="318" r:id="rId32"/>
    <p:sldId id="319" r:id="rId33"/>
    <p:sldId id="320" r:id="rId34"/>
    <p:sldId id="322" r:id="rId35"/>
    <p:sldId id="323" r:id="rId36"/>
    <p:sldId id="324" r:id="rId37"/>
    <p:sldId id="325" r:id="rId38"/>
    <p:sldId id="326" r:id="rId39"/>
    <p:sldId id="327" r:id="rId40"/>
    <p:sldId id="333" r:id="rId41"/>
    <p:sldId id="332" r:id="rId42"/>
    <p:sldId id="334" r:id="rId43"/>
    <p:sldId id="328" r:id="rId44"/>
    <p:sldId id="428" r:id="rId45"/>
    <p:sldId id="429" r:id="rId4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005D"/>
    <a:srgbClr val="251C4C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7EB468-441D-443B-9EDD-13C9161BF84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3410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D915E-E9A0-4D3F-B781-7CA2DA1B8C8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843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EE720-A739-4BB2-83E4-C6D33EB19B29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8277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6B68A-7FEF-4BEA-B164-BE4B4AEEB9F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543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4377-89F8-4E52-981E-74BA2245A6D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856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42820-DD05-4F75-8C0D-9C535F285E6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307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0A89A-73AD-47E7-965F-BA795BBF2DD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72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2D6A2-EA2C-41E1-905D-A49148FD03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1875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901D-9173-4A4D-9CAB-C659848611C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01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0E401-6438-4C76-B332-F5C231FBEC62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0984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611FA-BB73-46A2-BC0C-D076ADE5312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7456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AC2189-D51A-4534-A428-1D8066196A3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grpSp>
        <p:nvGrpSpPr>
          <p:cNvPr id="1032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 dirty="0"/>
            </a:p>
          </p:txBody>
        </p:sp>
        <p:sp>
          <p:nvSpPr>
            <p:cNvPr id="1034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1035" name="Picture 16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4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63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45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800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 develop usable interface we need to know.</a:t>
            </a:r>
          </a:p>
          <a:p>
            <a:pPr marL="8191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how humans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perceive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the world  around them, </a:t>
            </a:r>
          </a:p>
          <a:p>
            <a:pPr marL="8191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how they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store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information and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solve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problems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, and </a:t>
            </a:r>
          </a:p>
          <a:p>
            <a:pPr marL="81915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how they physically 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manipulate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 objects.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381000"/>
            <a:ext cx="8534400" cy="114300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rgbClr val="00B0F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Chapter 2: The human In HCI</a:t>
            </a:r>
          </a:p>
        </p:txBody>
      </p:sp>
    </p:spTree>
    <p:extLst>
      <p:ext uri="{BB962C8B-B14F-4D97-AF65-F5344CB8AC3E}">
        <p14:creationId xmlns:p14="http://schemas.microsoft.com/office/powerpoint/2010/main" val="1237984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Hearing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Provides information about environment:</a:t>
            </a:r>
            <a:b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distances, directions, objects etc.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Physical apparatus: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outer ear	–	protects inner and amplifies 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middle ear	–	transmits sound waves as</a:t>
            </a:r>
            <a:b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		vibrations to inner ear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inner ear	–	chemical transmitters are released</a:t>
            </a:r>
            <a:b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		and cause impulses in auditory nerve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Sound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pitch	–	sound frequency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loudness 	–	amplitude</a:t>
            </a:r>
          </a:p>
          <a:p>
            <a:pPr lvl="1"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Timbre/resonance	–	type or quality</a:t>
            </a:r>
          </a:p>
          <a:p>
            <a:pPr eaLnBrk="1" hangingPunct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Hearing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Humans can hear frequencies from </a:t>
            </a:r>
            <a:r>
              <a:rPr lang="en-GB" altLang="en-US" sz="2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20Hz to 15kHz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less accurate distinguishing high frequencies than low.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Auditory system filters sounds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can attend to sounds over background noise. </a:t>
            </a:r>
          </a:p>
          <a:p>
            <a:pPr lvl="1" eaLnBrk="1" hangingPunct="1">
              <a:lnSpc>
                <a:spcPct val="150000"/>
              </a:lnSpc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for example, the cocktail party phenomenon.</a:t>
            </a:r>
          </a:p>
          <a:p>
            <a:pPr eaLnBrk="1" hangingPunct="1">
              <a:lnSpc>
                <a:spcPct val="150000"/>
              </a:lnSpc>
            </a:pPr>
            <a:endParaRPr lang="en-GB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/>
              <a:t>Touch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Provides important feedback about environment.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May be key sense for someone who is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visually impaired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Stimulus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received via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receptors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in the skin: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thermoreceptors	– heat and cold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nociceptors	– pain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mechanoreceptors	– pressure (some instant, some continuous)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Some areas more sensitive than others e.g. fingers.</a:t>
            </a:r>
          </a:p>
          <a:p>
            <a:pPr eaLnBrk="1" hangingPunct="1"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Kinesthesis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- awareness of body position </a:t>
            </a:r>
          </a:p>
          <a:p>
            <a:pPr lvl="1" eaLnBrk="1" hangingPunct="1">
              <a:tabLst>
                <a:tab pos="1435100" algn="l"/>
                <a:tab pos="32385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affects comfort and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Movement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Time taken to </a:t>
            </a:r>
            <a:r>
              <a:rPr lang="en-GB" altLang="en-US" sz="2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respond</a:t>
            </a: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 to stimulus:</a:t>
            </a:r>
            <a:b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	reaction time + movement time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Movement time dependent on age, fitness etc.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Reaction time - dependent on stimulus type: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visual	~ 200ms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auditory	~ 150ms</a:t>
            </a:r>
          </a:p>
          <a:p>
            <a:pPr lvl="1" eaLnBrk="1" hangingPunct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pain	~ 700ms</a:t>
            </a:r>
          </a:p>
          <a:p>
            <a:pPr eaLnBrk="1" hangingPunct="1">
              <a:lnSpc>
                <a:spcPct val="90000"/>
              </a:lnSpc>
              <a:tabLst>
                <a:tab pos="2095500" algn="l"/>
              </a:tabLst>
            </a:pPr>
            <a:endParaRPr lang="en-GB" altLang="en-US" sz="2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Movement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Fitts' Law describes the time taken to hit a screen target: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	Mt = a + b log</a:t>
            </a:r>
            <a:r>
              <a:rPr lang="en-GB" altLang="en-US" sz="2000" baseline="-25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(D/S + 1)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where:	a and b are empirically determined constants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Mt is movement time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D is Distance </a:t>
            </a:r>
          </a:p>
          <a:p>
            <a:pPr marL="571500" lvl="1" indent="6350" eaLnBrk="1" hangingPunct="1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	S is Size of target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Þ"/>
              <a:tabLst>
                <a:tab pos="1625600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targets as large as possible distances as small as possible</a:t>
            </a:r>
          </a:p>
          <a:p>
            <a:pPr eaLnBrk="1" hangingPunct="1">
              <a:lnSpc>
                <a:spcPct val="90000"/>
              </a:lnSpc>
              <a:tabLst>
                <a:tab pos="1625600" algn="l"/>
              </a:tabLst>
            </a:pPr>
            <a:endParaRPr lang="en-GB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Memory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There are three types of memory function: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Sensory memories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Short-term memory or working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	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			Long-term memory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Selection of stimuli governed by level of arousal.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GB" altLang="en-US" sz="2000" dirty="0"/>
          </a:p>
        </p:txBody>
      </p: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1752600" y="2895600"/>
            <a:ext cx="3095625" cy="1524000"/>
            <a:chOff x="1152" y="2016"/>
            <a:chExt cx="1950" cy="960"/>
          </a:xfrm>
        </p:grpSpPr>
        <p:sp>
          <p:nvSpPr>
            <p:cNvPr id="27653" name="Line 4"/>
            <p:cNvSpPr>
              <a:spLocks noChangeShapeType="1"/>
            </p:cNvSpPr>
            <p:nvPr/>
          </p:nvSpPr>
          <p:spPr bwMode="auto">
            <a:xfrm>
              <a:off x="1152" y="2016"/>
              <a:ext cx="336" cy="288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54" name="WordArt 5"/>
            <p:cNvSpPr>
              <a:spLocks noChangeArrowheads="1" noChangeShapeType="1" noTextEdit="1"/>
            </p:cNvSpPr>
            <p:nvPr/>
          </p:nvSpPr>
          <p:spPr bwMode="auto">
            <a:xfrm>
              <a:off x="1680" y="2064"/>
              <a:ext cx="828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Attention</a:t>
              </a:r>
            </a:p>
          </p:txBody>
        </p:sp>
        <p:sp>
          <p:nvSpPr>
            <p:cNvPr id="27655" name="Line 6"/>
            <p:cNvSpPr>
              <a:spLocks noChangeShapeType="1"/>
            </p:cNvSpPr>
            <p:nvPr/>
          </p:nvSpPr>
          <p:spPr bwMode="auto">
            <a:xfrm>
              <a:off x="1776" y="2640"/>
              <a:ext cx="384" cy="336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56" name="WordArt 7"/>
            <p:cNvSpPr>
              <a:spLocks noChangeArrowheads="1" noChangeShapeType="1" noTextEdit="1"/>
            </p:cNvSpPr>
            <p:nvPr/>
          </p:nvSpPr>
          <p:spPr bwMode="auto">
            <a:xfrm>
              <a:off x="2208" y="2688"/>
              <a:ext cx="894" cy="2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0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A04020102020204" pitchFamily="34" charset="0"/>
                </a:rPr>
                <a:t>Rehearsal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sensory memory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Buffers for stimuli received through senses</a:t>
            </a:r>
          </a:p>
          <a:p>
            <a:pPr lvl="1" eaLnBrk="1" hangingPunct="1"/>
            <a:r>
              <a:rPr lang="en-GB" altLang="en-US" dirty="0"/>
              <a:t>iconic memory: visual stimuli</a:t>
            </a:r>
          </a:p>
          <a:p>
            <a:pPr lvl="1" eaLnBrk="1" hangingPunct="1"/>
            <a:r>
              <a:rPr lang="en-GB" altLang="en-US" dirty="0"/>
              <a:t>echoic memory: aural stimuli</a:t>
            </a:r>
          </a:p>
          <a:p>
            <a:pPr lvl="1" eaLnBrk="1" hangingPunct="1"/>
            <a:r>
              <a:rPr lang="en-GB" altLang="en-US" dirty="0"/>
              <a:t>haptic memory: tactile stimuli</a:t>
            </a:r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Short-term memory (STM)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Scratch-pad for temporary recall</a:t>
            </a:r>
          </a:p>
          <a:p>
            <a:pPr eaLnBrk="1" hangingPunct="1"/>
            <a:endParaRPr lang="en-GB" altLang="en-US" sz="1600" dirty="0"/>
          </a:p>
          <a:p>
            <a:pPr lvl="1" eaLnBrk="1" hangingPunct="1"/>
            <a:r>
              <a:rPr lang="en-GB" altLang="en-US" dirty="0"/>
              <a:t>rapid access ~ 70ms</a:t>
            </a:r>
          </a:p>
          <a:p>
            <a:pPr lvl="1" eaLnBrk="1" hangingPunct="1"/>
            <a:endParaRPr lang="en-GB" altLang="en-US" sz="1600" dirty="0"/>
          </a:p>
          <a:p>
            <a:pPr lvl="1" eaLnBrk="1" hangingPunct="1"/>
            <a:r>
              <a:rPr lang="en-GB" altLang="en-US" dirty="0"/>
              <a:t>rapid decay ~ 200ms</a:t>
            </a:r>
          </a:p>
          <a:p>
            <a:pPr lvl="1" eaLnBrk="1" hangingPunct="1"/>
            <a:endParaRPr lang="en-GB" altLang="en-US" sz="1600" dirty="0"/>
          </a:p>
          <a:p>
            <a:pPr lvl="1" eaLnBrk="1" hangingPunct="1"/>
            <a:r>
              <a:rPr lang="en-GB" altLang="en-US" dirty="0"/>
              <a:t>limited capacity - 7± 2 chunks</a:t>
            </a:r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n-GB" altLang="en-US" dirty="0"/>
          </a:p>
          <a:p>
            <a:pPr marL="0" indent="0" algn="ctr" eaLnBrk="1" hangingPunct="1">
              <a:buFontTx/>
              <a:buNone/>
            </a:pPr>
            <a:r>
              <a:rPr lang="en-GB" altLang="en-US" dirty="0"/>
              <a:t>212348278493202</a:t>
            </a:r>
          </a:p>
          <a:p>
            <a:pPr marL="0" indent="0" algn="ctr" eaLnBrk="1" hangingPunct="1">
              <a:buFontTx/>
              <a:buNone/>
            </a:pPr>
            <a:endParaRPr lang="en-GB" altLang="en-US" dirty="0"/>
          </a:p>
          <a:p>
            <a:pPr marL="0" indent="0" algn="ctr" eaLnBrk="1" hangingPunct="1">
              <a:buFontTx/>
              <a:buNone/>
            </a:pPr>
            <a:r>
              <a:rPr lang="en-GB" altLang="en-US" dirty="0"/>
              <a:t>0121 414 2626</a:t>
            </a:r>
          </a:p>
          <a:p>
            <a:pPr marL="0" indent="0" algn="ctr" eaLnBrk="1" hangingPunct="1">
              <a:buFontTx/>
              <a:buNone/>
            </a:pPr>
            <a:endParaRPr lang="en-GB" altLang="en-US" dirty="0"/>
          </a:p>
          <a:p>
            <a:pPr marL="0" indent="0" algn="ctr" eaLnBrk="1" hangingPunct="1">
              <a:buFontTx/>
              <a:buNone/>
            </a:pPr>
            <a:r>
              <a:rPr lang="en-GB" altLang="en-US" dirty="0"/>
              <a:t>HEC ATR ANU PTH ETR 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Long-term memory (LTM)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095500" algn="l"/>
              </a:tabLst>
            </a:pPr>
            <a:r>
              <a:rPr lang="en-GB" altLang="en-US" sz="2400" dirty="0"/>
              <a:t>Repository for all our knowledge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 dirty="0"/>
              <a:t>slow access ~ 1/10 second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 dirty="0"/>
              <a:t>slow decay, if any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 dirty="0"/>
              <a:t>huge or unlimited capacity</a:t>
            </a:r>
          </a:p>
          <a:p>
            <a:pPr eaLnBrk="1" hangingPunct="1">
              <a:tabLst>
                <a:tab pos="2095500" algn="l"/>
              </a:tabLst>
            </a:pPr>
            <a:endParaRPr lang="en-GB" altLang="en-US" sz="2400" dirty="0"/>
          </a:p>
          <a:p>
            <a:pPr eaLnBrk="1" hangingPunct="1">
              <a:tabLst>
                <a:tab pos="2095500" algn="l"/>
              </a:tabLst>
            </a:pPr>
            <a:r>
              <a:rPr lang="en-GB" altLang="en-US" sz="2400" dirty="0"/>
              <a:t>Two types</a:t>
            </a:r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 dirty="0"/>
              <a:t>episodic	– </a:t>
            </a:r>
            <a:r>
              <a:rPr lang="en-GB" altLang="en-US" sz="1800" dirty="0"/>
              <a:t>serial memory of events</a:t>
            </a:r>
            <a:endParaRPr lang="en-GB" altLang="en-US" sz="2000" dirty="0"/>
          </a:p>
          <a:p>
            <a:pPr lvl="1" eaLnBrk="1" hangingPunct="1">
              <a:tabLst>
                <a:tab pos="2095500" algn="l"/>
              </a:tabLst>
            </a:pPr>
            <a:r>
              <a:rPr lang="en-GB" altLang="en-US" sz="2000" dirty="0"/>
              <a:t>semantic	– </a:t>
            </a:r>
            <a:r>
              <a:rPr lang="en-GB" altLang="en-US" sz="1800" dirty="0"/>
              <a:t>structured memory of facts, concepts, skills</a:t>
            </a:r>
          </a:p>
          <a:p>
            <a:pPr lvl="1" eaLnBrk="1" hangingPunct="1">
              <a:buFontTx/>
              <a:buNone/>
              <a:tabLst>
                <a:tab pos="2095500" algn="l"/>
              </a:tabLst>
            </a:pPr>
            <a:r>
              <a:rPr lang="en-GB" altLang="en-US" sz="2000" dirty="0"/>
              <a:t>semantic LTM derived from episodic LTM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58000" cy="114300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rgbClr val="00B0F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human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Information i/o …</a:t>
            </a:r>
          </a:p>
          <a:p>
            <a:pPr lvl="1" eaLnBrk="1" hangingPunct="1"/>
            <a:r>
              <a:rPr lang="en-GB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visual, auditory, haptic, movement</a:t>
            </a: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Information stored in memory</a:t>
            </a:r>
          </a:p>
          <a:p>
            <a:pPr lvl="1" eaLnBrk="1" hangingPunct="1"/>
            <a:r>
              <a:rPr lang="en-GB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sensory, short-term, long-term</a:t>
            </a: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Information processed and applied</a:t>
            </a:r>
          </a:p>
          <a:p>
            <a:pPr lvl="1" eaLnBrk="1" hangingPunct="1"/>
            <a:r>
              <a:rPr lang="en-GB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reasoning, problem solving, skill, error</a:t>
            </a: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Emotion influences human capabilities</a:t>
            </a: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Individual differences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Long-term memory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Semantic memory structure</a:t>
            </a:r>
          </a:p>
          <a:p>
            <a:pPr lvl="1" eaLnBrk="1" hangingPunct="1"/>
            <a:r>
              <a:rPr lang="en-GB" altLang="en-US" sz="2000" dirty="0"/>
              <a:t>provides access to information</a:t>
            </a:r>
          </a:p>
          <a:p>
            <a:pPr lvl="1" eaLnBrk="1" hangingPunct="1"/>
            <a:r>
              <a:rPr lang="en-GB" altLang="en-US" sz="2000" dirty="0"/>
              <a:t>represents relationships between bits of information</a:t>
            </a:r>
          </a:p>
          <a:p>
            <a:pPr lvl="1" eaLnBrk="1" hangingPunct="1"/>
            <a:r>
              <a:rPr lang="en-GB" altLang="en-US" sz="2000" dirty="0"/>
              <a:t>supports inference</a:t>
            </a:r>
          </a:p>
          <a:p>
            <a:pPr eaLnBrk="1" hangingPunct="1"/>
            <a:endParaRPr lang="en-GB" altLang="en-US" sz="1400" dirty="0"/>
          </a:p>
          <a:p>
            <a:pPr eaLnBrk="1" hangingPunct="1"/>
            <a:r>
              <a:rPr lang="en-GB" altLang="en-US" sz="2400" dirty="0"/>
              <a:t>Model: semantic network</a:t>
            </a:r>
          </a:p>
          <a:p>
            <a:pPr lvl="1" eaLnBrk="1" hangingPunct="1"/>
            <a:r>
              <a:rPr lang="en-GB" altLang="en-US" sz="2000" dirty="0"/>
              <a:t>inheritance – child nodes inherit properties of parent nodes</a:t>
            </a:r>
          </a:p>
          <a:p>
            <a:pPr lvl="1" eaLnBrk="1" hangingPunct="1"/>
            <a:r>
              <a:rPr lang="en-GB" altLang="en-US" sz="2000" dirty="0"/>
              <a:t>relationships between bits of information explicit</a:t>
            </a:r>
          </a:p>
          <a:p>
            <a:pPr lvl="1" eaLnBrk="1" hangingPunct="1"/>
            <a:r>
              <a:rPr lang="en-GB" altLang="en-US" sz="2000" dirty="0"/>
              <a:t>supports inference through inheritance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8450"/>
            <a:ext cx="6858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LTM - semantic network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Models of LTM - Frames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Information organized in data structures</a:t>
            </a:r>
          </a:p>
          <a:p>
            <a:pPr eaLnBrk="1" hangingPunct="1"/>
            <a:r>
              <a:rPr lang="en-GB" altLang="en-US" sz="2000" dirty="0"/>
              <a:t>Slots in structure instantiated with values for instance of data</a:t>
            </a:r>
          </a:p>
          <a:p>
            <a:pPr eaLnBrk="1" hangingPunct="1"/>
            <a:r>
              <a:rPr lang="en-GB" altLang="en-US" sz="2000" dirty="0"/>
              <a:t>Type–subtype relationships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76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          </a:t>
            </a:r>
            <a:r>
              <a:rPr lang="en-US" altLang="en-US" sz="1600" b="1" dirty="0">
                <a:latin typeface="Times New Roman" panose="02020603050405020304" pitchFamily="18" charset="0"/>
              </a:rPr>
              <a:t>DOG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Fixed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legs: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diet:  carnivorous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sound:  bark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size:</a:t>
            </a:r>
            <a:br>
              <a:rPr lang="en-US" altLang="en-US" sz="1400" dirty="0">
                <a:latin typeface="Times New Roman" panose="02020603050405020304" pitchFamily="18" charset="0"/>
              </a:rPr>
            </a:br>
            <a:r>
              <a:rPr lang="en-US" altLang="en-US" sz="1400" dirty="0">
                <a:latin typeface="Times New Roman" panose="02020603050405020304" pitchFamily="18" charset="0"/>
              </a:rPr>
              <a:t>       color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105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               </a:t>
            </a:r>
            <a:r>
              <a:rPr lang="en-US" altLang="en-US" sz="1600" b="1" dirty="0">
                <a:latin typeface="Times New Roman" panose="02020603050405020304" pitchFamily="18" charset="0"/>
              </a:rPr>
              <a:t>COLLIE</a:t>
            </a:r>
            <a:endParaRPr lang="en-US" altLang="en-US" sz="1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Fixed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breed of:  DOG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type:  sheepdog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Default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size:  65 cm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color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Models of LTM - Scripts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sz="1800" dirty="0"/>
              <a:t>Model of stereotypical information required to interpret situation</a:t>
            </a:r>
          </a:p>
          <a:p>
            <a:pPr eaLnBrk="1" hangingPunct="1">
              <a:buFontTx/>
              <a:buNone/>
            </a:pPr>
            <a:endParaRPr lang="en-GB" altLang="en-US" sz="900" dirty="0"/>
          </a:p>
          <a:p>
            <a:pPr eaLnBrk="1" hangingPunct="1">
              <a:buFontTx/>
              <a:buNone/>
            </a:pPr>
            <a:r>
              <a:rPr lang="en-GB" altLang="en-US" sz="1800" dirty="0"/>
              <a:t>Script has elements that can be instantiated with values for context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1219200" y="2895600"/>
            <a:ext cx="6705600" cy="3505200"/>
            <a:chOff x="768" y="1728"/>
            <a:chExt cx="4224" cy="2352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768" y="1728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35846" name="Text Box 6"/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 dirty="0">
                  <a:latin typeface="Times New Roman" panose="02020603050405020304" pitchFamily="18" charset="0"/>
                </a:rPr>
                <a:t>Script for a visit to the vet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333500" algn="l"/>
                </a:tabLst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33500" algn="l"/>
                </a:tabLst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3335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Entry conditions: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dog ill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vet open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owner has money</a:t>
              </a:r>
              <a:endParaRPr lang="en-US" altLang="en-US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8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Result: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dog better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owner poorer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vet richer</a:t>
              </a:r>
              <a:endParaRPr lang="en-US" altLang="en-US" sz="14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8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Props: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examination table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medicine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instruments</a:t>
              </a:r>
            </a:p>
          </p:txBody>
        </p:sp>
        <p:sp>
          <p:nvSpPr>
            <p:cNvPr id="35848" name="Text Box 8"/>
            <p:cNvSpPr txBox="1">
              <a:spLocks noChangeArrowheads="1"/>
            </p:cNvSpPr>
            <p:nvPr/>
          </p:nvSpPr>
          <p:spPr bwMode="auto">
            <a:xfrm>
              <a:off x="3024" y="2160"/>
              <a:ext cx="1627" cy="18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Roles: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vet examines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      diagnoses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      treats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owner brings dog 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           pays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           takes dog out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8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Scenes: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arriving at reception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waiting in room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examination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paying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800" dirty="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Tracks:	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dog needs medicine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	dog needs operation</a:t>
              </a:r>
              <a:endParaRPr lang="en-US" altLang="en-US" sz="14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438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Models of LTM - Production rules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Representation of procedural knowledge. </a:t>
            </a:r>
          </a:p>
          <a:p>
            <a:pPr eaLnBrk="1" hangingPunct="1">
              <a:buFontTx/>
              <a:buNone/>
            </a:pPr>
            <a:endParaRPr lang="en-GB" altLang="en-US" sz="1600" dirty="0"/>
          </a:p>
          <a:p>
            <a:pPr eaLnBrk="1" hangingPunct="1">
              <a:buFontTx/>
              <a:buNone/>
            </a:pPr>
            <a:r>
              <a:rPr lang="en-GB" altLang="en-US" dirty="0"/>
              <a:t>Condition/action rules 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if condition is matched</a:t>
            </a:r>
          </a:p>
          <a:p>
            <a:pPr lvl="1" eaLnBrk="1" hangingPunct="1">
              <a:buFontTx/>
              <a:buNone/>
            </a:pPr>
            <a:r>
              <a:rPr lang="en-GB" altLang="en-US" dirty="0"/>
              <a:t>then use rule to determine action.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286000" y="4572000"/>
            <a:ext cx="3429000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810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IF dog is wagging tail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THEN pat dog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IF dog is growling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THEN run away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LTM - Storage of information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rehearsal</a:t>
            </a:r>
          </a:p>
          <a:p>
            <a:pPr lvl="1" eaLnBrk="1" hangingPunct="1"/>
            <a:r>
              <a:rPr lang="en-GB" altLang="en-US" sz="2000" dirty="0"/>
              <a:t>information moves from STM to LTM</a:t>
            </a:r>
          </a:p>
          <a:p>
            <a:pPr lvl="1" eaLnBrk="1" hangingPunct="1"/>
            <a:endParaRPr lang="en-GB" altLang="en-US" sz="800" dirty="0"/>
          </a:p>
          <a:p>
            <a:pPr eaLnBrk="1" hangingPunct="1"/>
            <a:r>
              <a:rPr lang="en-GB" altLang="en-US" sz="2400" dirty="0"/>
              <a:t>total time hypothesis</a:t>
            </a:r>
          </a:p>
          <a:p>
            <a:pPr lvl="1" eaLnBrk="1" hangingPunct="1"/>
            <a:r>
              <a:rPr lang="en-GB" altLang="en-US" sz="2000" dirty="0"/>
              <a:t>amount retained proportional to rehearsal time</a:t>
            </a:r>
          </a:p>
          <a:p>
            <a:pPr lvl="1" eaLnBrk="1" hangingPunct="1"/>
            <a:endParaRPr lang="en-GB" altLang="en-US" sz="800" dirty="0"/>
          </a:p>
          <a:p>
            <a:pPr eaLnBrk="1" hangingPunct="1"/>
            <a:r>
              <a:rPr lang="en-GB" altLang="en-US" sz="2400" dirty="0"/>
              <a:t>distribution of practice effect</a:t>
            </a:r>
          </a:p>
          <a:p>
            <a:pPr lvl="1" eaLnBrk="1" hangingPunct="1"/>
            <a:r>
              <a:rPr lang="en-GB" altLang="en-US" sz="2000" dirty="0"/>
              <a:t>optimized by spreading learning over time</a:t>
            </a:r>
          </a:p>
          <a:p>
            <a:pPr lvl="1" eaLnBrk="1" hangingPunct="1"/>
            <a:endParaRPr lang="en-GB" altLang="en-US" sz="800" dirty="0"/>
          </a:p>
          <a:p>
            <a:pPr eaLnBrk="1" hangingPunct="1"/>
            <a:r>
              <a:rPr lang="en-GB" altLang="en-US" sz="2400" dirty="0"/>
              <a:t>structure, meaning and familiarity</a:t>
            </a:r>
          </a:p>
          <a:p>
            <a:pPr lvl="1" eaLnBrk="1" hangingPunct="1"/>
            <a:r>
              <a:rPr lang="en-GB" altLang="en-US" sz="2000" dirty="0"/>
              <a:t>information easier to remember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LTM - Forgetting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/>
              <a:t>decay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information is lost gradually but very slowly</a:t>
            </a:r>
          </a:p>
          <a:p>
            <a:pPr eaLnBrk="1" hangingPunct="1">
              <a:lnSpc>
                <a:spcPct val="90000"/>
              </a:lnSpc>
            </a:pPr>
            <a:endParaRPr lang="en-GB" altLang="en-US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/>
              <a:t>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new information replaces old: retroactive interference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old may interfere with new: proactive inhibition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so may not forget at all memory is selective 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/>
              <a:t>… affected by emotion – can subconsciously `choose' to forget</a:t>
            </a: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LTM - retrieval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/>
              <a:t>recall </a:t>
            </a:r>
          </a:p>
          <a:p>
            <a:pPr lvl="1" eaLnBrk="1" hangingPunct="1"/>
            <a:r>
              <a:rPr lang="en-GB" altLang="en-US" sz="2000" dirty="0"/>
              <a:t>information reproduced from memory can be assisted by cues, e.g. categories, imagery</a:t>
            </a:r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dirty="0"/>
              <a:t>recognition</a:t>
            </a:r>
          </a:p>
          <a:p>
            <a:pPr lvl="1" eaLnBrk="1" hangingPunct="1"/>
            <a:r>
              <a:rPr lang="en-GB" altLang="en-US" sz="2000" dirty="0"/>
              <a:t>information gives knowledge that it has been seen before</a:t>
            </a:r>
          </a:p>
          <a:p>
            <a:pPr lvl="1" eaLnBrk="1" hangingPunct="1"/>
            <a:r>
              <a:rPr lang="en-GB" altLang="en-US" sz="2000" dirty="0"/>
              <a:t>less complex than recall - information is cue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610600" cy="144780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Do You Want to a Play Game?</a:t>
            </a:r>
          </a:p>
        </p:txBody>
      </p:sp>
    </p:spTree>
    <p:extLst>
      <p:ext uri="{BB962C8B-B14F-4D97-AF65-F5344CB8AC3E}">
        <p14:creationId xmlns:p14="http://schemas.microsoft.com/office/powerpoint/2010/main" val="418463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638800"/>
          </a:xfrm>
        </p:spPr>
      </p:pic>
    </p:spTree>
    <p:extLst>
      <p:ext uri="{BB962C8B-B14F-4D97-AF65-F5344CB8AC3E}">
        <p14:creationId xmlns:p14="http://schemas.microsoft.com/office/powerpoint/2010/main" val="11349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Vision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Two stages in vision</a:t>
            </a:r>
          </a:p>
          <a:p>
            <a:pPr lvl="4" eaLnBrk="1" hangingPunct="1"/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• physical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reception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of stimulus</a:t>
            </a:r>
          </a:p>
          <a:p>
            <a:pPr lvl="4" eaLnBrk="1" hangingPunct="1">
              <a:buFontTx/>
              <a:buNone/>
            </a:pPr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•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processing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interpretation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of stimulus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GB" altLang="en-US" sz="3600" dirty="0"/>
              <a:t>Thinking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/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 dirty="0"/>
              <a:t>Reasoning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 dirty="0"/>
              <a:t>	</a:t>
            </a:r>
            <a:r>
              <a:rPr lang="en-GB" altLang="en-US" dirty="0"/>
              <a:t>deduction, induction, abduction</a:t>
            </a:r>
          </a:p>
          <a:p>
            <a:pPr marL="381000" algn="l" eaLnBrk="1" hangingPunct="1">
              <a:tabLst>
                <a:tab pos="1333500" algn="l"/>
              </a:tabLst>
            </a:pPr>
            <a:r>
              <a:rPr lang="en-GB" altLang="en-US" sz="2800" dirty="0"/>
              <a:t>Problem solving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Deductive Reasoning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 dirty="0"/>
              <a:t>Deduction:</a:t>
            </a:r>
          </a:p>
          <a:p>
            <a:pPr marL="1054100" lvl="1" indent="-381000"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1800" dirty="0"/>
              <a:t>derive logically necessary conclusion from given premises</a:t>
            </a:r>
            <a:r>
              <a:rPr lang="en-GB" altLang="en-US" sz="2000" dirty="0"/>
              <a:t>.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 dirty="0"/>
              <a:t>	</a:t>
            </a:r>
            <a:r>
              <a:rPr lang="en-GB" altLang="en-US" sz="1800" dirty="0"/>
              <a:t>e.g.	If it is Friday then she will go to work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 dirty="0"/>
              <a:t>		It is Friday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 dirty="0"/>
              <a:t>		Therefore she will go to work.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 dirty="0"/>
              <a:t>Logical conclusion not necessarily true: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 dirty="0"/>
              <a:t>	</a:t>
            </a:r>
            <a:r>
              <a:rPr lang="en-GB" altLang="en-US" sz="1800" dirty="0"/>
              <a:t>e.g.	If it is raining then the ground is dry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 dirty="0"/>
              <a:t>		It is raining</a:t>
            </a:r>
          </a:p>
          <a:p>
            <a:pPr marL="1054100" lvl="1" indent="-381000" eaLnBrk="1" hangingPunct="1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 dirty="0"/>
              <a:t>		Therefore the ground is dry</a:t>
            </a:r>
          </a:p>
          <a:p>
            <a:pPr eaLnBrk="1" hangingPunct="1">
              <a:lnSpc>
                <a:spcPct val="90000"/>
              </a:lnSpc>
              <a:tabLst>
                <a:tab pos="1714500" algn="l"/>
              </a:tabLst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Deduction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816100" algn="l"/>
              </a:tabLst>
            </a:pPr>
            <a:r>
              <a:rPr lang="en-GB" altLang="en-US" dirty="0"/>
              <a:t>When truth and logical validity clash …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 dirty="0"/>
              <a:t>	e.g.	Some people are babies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 dirty="0"/>
              <a:t>		Some babies cry</a:t>
            </a:r>
          </a:p>
          <a:p>
            <a:pPr marL="1047750" lvl="1" indent="-374650" eaLnBrk="1" hangingPunct="1">
              <a:buFontTx/>
              <a:buNone/>
              <a:tabLst>
                <a:tab pos="1816100" algn="l"/>
              </a:tabLst>
            </a:pPr>
            <a:r>
              <a:rPr lang="en-GB" altLang="en-US" dirty="0"/>
              <a:t>		Inference - Some people cry</a:t>
            </a:r>
          </a:p>
          <a:p>
            <a:pPr eaLnBrk="1" hangingPunct="1">
              <a:buFontTx/>
              <a:buChar char=" "/>
              <a:tabLst>
                <a:tab pos="1816100" algn="l"/>
              </a:tabLst>
            </a:pPr>
            <a:r>
              <a:rPr lang="en-GB" altLang="en-US" dirty="0"/>
              <a:t>Correct?</a:t>
            </a:r>
          </a:p>
          <a:p>
            <a:pPr eaLnBrk="1" hangingPunct="1">
              <a:tabLst>
                <a:tab pos="1816100" algn="l"/>
              </a:tabLst>
            </a:pPr>
            <a:endParaRPr lang="en-GB" altLang="en-US" dirty="0"/>
          </a:p>
          <a:p>
            <a:pPr eaLnBrk="1" hangingPunct="1">
              <a:tabLst>
                <a:tab pos="1816100" algn="l"/>
              </a:tabLst>
            </a:pPr>
            <a:r>
              <a:rPr lang="en-GB" altLang="en-US" dirty="0"/>
              <a:t>People bring world knowledge to bear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Inductive Reasoning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 dirty="0"/>
              <a:t>Induction: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 dirty="0"/>
              <a:t>generalize from cases seen to cases unseen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 dirty="0"/>
              <a:t>e.g.	all elephants we have seen have trunks</a:t>
            </a:r>
            <a:br>
              <a:rPr lang="en-GB" altLang="en-US" sz="2000" dirty="0"/>
            </a:br>
            <a:r>
              <a:rPr lang="en-GB" altLang="en-US" sz="2000" dirty="0"/>
              <a:t>	therefore all elephants have trunks.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 dirty="0"/>
              <a:t>Unreliable:</a:t>
            </a:r>
          </a:p>
          <a:p>
            <a:pPr lvl="1"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 dirty="0"/>
              <a:t>can only prove false not true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400" dirty="0"/>
              <a:t>… but useful!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 dirty="0"/>
              <a:t>Humans not good at using negative evidence</a:t>
            </a:r>
          </a:p>
          <a:p>
            <a:pPr lvl="1" eaLnBrk="1" hangingPunct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 dirty="0"/>
              <a:t>e.g. Wasson's cards.</a:t>
            </a:r>
          </a:p>
          <a:p>
            <a:pPr eaLnBrk="1" hangingPunct="1">
              <a:lnSpc>
                <a:spcPct val="90000"/>
              </a:lnSpc>
              <a:tabLst>
                <a:tab pos="1524000" algn="l"/>
              </a:tabLst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Wasson's cards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2000" dirty="0"/>
              <a:t>Is this true?</a:t>
            </a:r>
          </a:p>
          <a:p>
            <a:pPr marL="0" indent="0" algn="ctr" eaLnBrk="1" hangingPunct="1">
              <a:buFontTx/>
              <a:buNone/>
            </a:pPr>
            <a:endParaRPr lang="en-GB" altLang="en-US" sz="1400" dirty="0"/>
          </a:p>
          <a:p>
            <a:pPr marL="0" indent="0" algn="ctr" eaLnBrk="1" hangingPunct="1">
              <a:buFontTx/>
              <a:buNone/>
            </a:pPr>
            <a:r>
              <a:rPr lang="en-GB" altLang="en-US" sz="2000" dirty="0"/>
              <a:t>How many cards do you need to turn over to find out?</a:t>
            </a:r>
          </a:p>
          <a:p>
            <a:pPr marL="0" indent="0" algn="ctr" eaLnBrk="1" hangingPunct="1">
              <a:buFontTx/>
              <a:buNone/>
            </a:pPr>
            <a:endParaRPr lang="en-GB" altLang="en-US" sz="1200" dirty="0"/>
          </a:p>
          <a:p>
            <a:pPr marL="0" indent="0" algn="ctr" eaLnBrk="1" hangingPunct="1">
              <a:buFontTx/>
              <a:buNone/>
            </a:pPr>
            <a:r>
              <a:rPr lang="en-GB" altLang="en-US" sz="2000" dirty="0"/>
              <a:t>…. and which cards?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533400" y="3717925"/>
            <a:ext cx="8077200" cy="40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If a card has a vowel on one side it has an even number on the other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2362200" y="1965325"/>
            <a:ext cx="4343400" cy="1311275"/>
            <a:chOff x="768" y="3264"/>
            <a:chExt cx="2736" cy="826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76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148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220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92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863" y="3264"/>
              <a:ext cx="264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8000" b="1" dirty="0">
                  <a:latin typeface="Times New Roman" panose="02020603050405020304" pitchFamily="18" charset="0"/>
                </a:rPr>
                <a:t>7</a:t>
              </a:r>
              <a:r>
                <a:rPr lang="en-GB" altLang="en-US" sz="8000" b="1" dirty="0">
                  <a:latin typeface="Times New Roman" panose="02020603050405020304" pitchFamily="18" charset="0"/>
                </a:rPr>
                <a:t>  </a:t>
              </a:r>
              <a:r>
                <a:rPr lang="en-US" altLang="en-US" sz="8000" b="1" dirty="0">
                  <a:latin typeface="Times New Roman" panose="02020603050405020304" pitchFamily="18" charset="0"/>
                </a:rPr>
                <a:t>E  4  K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Abductive reasoning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1625600" algn="l"/>
              </a:tabLst>
            </a:pPr>
            <a:r>
              <a:rPr lang="en-GB" altLang="en-US" dirty="0"/>
              <a:t>reasoning from event to cause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 dirty="0"/>
              <a:t>e.g.	Sam drives fast when drunk.</a:t>
            </a:r>
          </a:p>
          <a:p>
            <a:pPr lvl="1" eaLnBrk="1" hangingPunct="1">
              <a:buFontTx/>
              <a:buChar char=" "/>
              <a:tabLst>
                <a:tab pos="1625600" algn="l"/>
              </a:tabLst>
            </a:pPr>
            <a:r>
              <a:rPr lang="en-GB" altLang="en-US" sz="2000" dirty="0"/>
              <a:t>	If I see Sam driving fast, assume drunk.</a:t>
            </a:r>
          </a:p>
          <a:p>
            <a:pPr eaLnBrk="1" hangingPunct="1">
              <a:tabLst>
                <a:tab pos="1625600" algn="l"/>
              </a:tabLst>
            </a:pPr>
            <a:endParaRPr lang="en-GB" altLang="en-US" dirty="0"/>
          </a:p>
          <a:p>
            <a:pPr eaLnBrk="1" hangingPunct="1">
              <a:tabLst>
                <a:tab pos="1625600" algn="l"/>
              </a:tabLst>
            </a:pPr>
            <a:r>
              <a:rPr lang="en-GB" altLang="en-US" dirty="0"/>
              <a:t>Unreliable:</a:t>
            </a:r>
          </a:p>
          <a:p>
            <a:pPr lvl="1" eaLnBrk="1" hangingPunct="1">
              <a:tabLst>
                <a:tab pos="1625600" algn="l"/>
              </a:tabLst>
            </a:pPr>
            <a:r>
              <a:rPr lang="en-GB" altLang="en-US" dirty="0"/>
              <a:t>can lead to false explanations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 solving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Process of finding solution to unfamiliar task using knowledge.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Several theories.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Gestalt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problem solving both productive and reproductive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productive draws on insight and restructuring of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attractive but not enough evidence to explain `insight'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move away from behaviourism and led towards information processing theories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 solving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en-US" sz="2400" dirty="0"/>
              <a:t>Problem space theory</a:t>
            </a:r>
          </a:p>
          <a:p>
            <a:pPr marL="476250" lvl="1" eaLnBrk="1" hangingPunct="1"/>
            <a:r>
              <a:rPr lang="en-GB" altLang="en-US" sz="2000" dirty="0"/>
              <a:t>problem space comprises problem states</a:t>
            </a:r>
          </a:p>
          <a:p>
            <a:pPr marL="476250" lvl="1" eaLnBrk="1" hangingPunct="1"/>
            <a:r>
              <a:rPr lang="en-GB" altLang="en-US" sz="2000" dirty="0"/>
              <a:t>problem solving involves generating states using legal operators</a:t>
            </a:r>
          </a:p>
          <a:p>
            <a:pPr marL="476250" lvl="1" eaLnBrk="1" hangingPunct="1"/>
            <a:r>
              <a:rPr lang="en-GB" altLang="en-US" sz="2000" dirty="0"/>
              <a:t>heuristics may be employed to select operators</a:t>
            </a:r>
            <a:br>
              <a:rPr lang="en-GB" altLang="en-US" sz="2000" dirty="0"/>
            </a:br>
            <a:r>
              <a:rPr lang="en-GB" altLang="en-US" sz="2000" dirty="0"/>
              <a:t>	e.g. means-ends analysis</a:t>
            </a:r>
          </a:p>
          <a:p>
            <a:pPr marL="476250" lvl="1" eaLnBrk="1" hangingPunct="1"/>
            <a:r>
              <a:rPr lang="en-GB" altLang="en-US" sz="2000" dirty="0"/>
              <a:t>operates within human information processing system</a:t>
            </a:r>
            <a:br>
              <a:rPr lang="en-GB" altLang="en-US" sz="2000" dirty="0"/>
            </a:br>
            <a:r>
              <a:rPr lang="en-GB" altLang="en-US" sz="2000" dirty="0"/>
              <a:t>	e.g. STM limits etc.</a:t>
            </a:r>
          </a:p>
          <a:p>
            <a:pPr marL="476250" lvl="1" eaLnBrk="1" hangingPunct="1"/>
            <a:r>
              <a:rPr lang="en-GB" altLang="en-US" sz="2000" dirty="0"/>
              <a:t>largely applied to problem solving in well-defined areas</a:t>
            </a:r>
            <a:br>
              <a:rPr lang="en-GB" altLang="en-US" sz="2000" dirty="0"/>
            </a:br>
            <a:r>
              <a:rPr lang="en-GB" altLang="en-US" sz="2000" dirty="0"/>
              <a:t>	e.g. puzzles rather than knowledge intensive areas</a:t>
            </a:r>
          </a:p>
          <a:p>
            <a:pPr marL="0" indent="0" eaLnBrk="1" hangingPunct="1"/>
            <a:endParaRPr lang="en-GB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Problem solving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Analogy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analogical mapping: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 dirty="0"/>
              <a:t>novel problems in new domain?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600" dirty="0"/>
              <a:t>use knowledge of similar problem from similar domain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analogical mapping difficult if domains are semantically different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Skill acquisition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skilled activity characterized by chunking</a:t>
            </a:r>
            <a:endParaRPr lang="en-GB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GB" altLang="en-US" sz="1600" dirty="0"/>
              <a:t>lot of information is chunked to optimize STM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conceptual rather than superficial grouping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information is structured more effectively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Errors and mental models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/>
              <a:t>Types of error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slips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	right intention, but failed to do it right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	causes: poor physical skill, inattention etc.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	change to aspect of skilled behaviour can cause slip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	wrong intention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/>
              <a:t>	cause: incorrect understanding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/>
              <a:t>humans create mental models to explain behaviour.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GB" altLang="en-US" sz="1600" dirty="0"/>
              <a:t>if wrong (different from actual system) errors can occur</a:t>
            </a:r>
            <a:endParaRPr lang="en-GB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8580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The Eye - physical reception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mechanism for receiving light and transforming it into electrical energy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light reflects from objects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images are focused upside-down on retina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retina contains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rods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for low light vision and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cones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for </a:t>
            </a: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colour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 vision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ganglion cells 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(brain!) detect pattern and movement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Emotion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Various theories of how emotion works</a:t>
            </a:r>
            <a:endParaRPr lang="en-GB" altLang="en-US" dirty="0"/>
          </a:p>
          <a:p>
            <a:pPr lvl="1" eaLnBrk="1" hangingPunct="1"/>
            <a:r>
              <a:rPr lang="en-GB" altLang="en-US" sz="2000" dirty="0"/>
              <a:t>James-Lange: emotion is our interpretation of a physiological response to a stimuli</a:t>
            </a:r>
          </a:p>
          <a:p>
            <a:pPr lvl="1" eaLnBrk="1" hangingPunct="1"/>
            <a:r>
              <a:rPr lang="en-GB" altLang="en-US" sz="2000" dirty="0"/>
              <a:t>Cannon: emotion is a psychological response to a stimuli</a:t>
            </a:r>
          </a:p>
          <a:p>
            <a:pPr lvl="1" eaLnBrk="1" hangingPunct="1"/>
            <a:r>
              <a:rPr lang="en-GB" altLang="en-US" sz="2000" dirty="0"/>
              <a:t>Schacter-Singer: emotion is the result of our evaluation of our physiological responses, in the light of the whole situation we are in</a:t>
            </a:r>
          </a:p>
          <a:p>
            <a:pPr eaLnBrk="1" hangingPunct="1"/>
            <a:r>
              <a:rPr lang="en-GB" altLang="en-US" sz="2400" dirty="0"/>
              <a:t>Emotion clearly involves both cognitive and physical responses to stimuli</a:t>
            </a:r>
            <a:endParaRPr lang="en-GB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Emotion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The biological response to physical stimuli is called </a:t>
            </a:r>
            <a:r>
              <a:rPr lang="en-GB" altLang="en-US" sz="2400" i="1" dirty="0"/>
              <a:t>affect</a:t>
            </a:r>
          </a:p>
          <a:p>
            <a:pPr eaLnBrk="1" hangingPunct="1">
              <a:buFontTx/>
              <a:buNone/>
            </a:pPr>
            <a:r>
              <a:rPr lang="en-GB" altLang="en-US" sz="2400" dirty="0"/>
              <a:t> </a:t>
            </a:r>
          </a:p>
          <a:p>
            <a:pPr eaLnBrk="1" hangingPunct="1"/>
            <a:r>
              <a:rPr lang="en-GB" altLang="en-US" sz="2400" dirty="0"/>
              <a:t>Affect influences how we respond to situations</a:t>
            </a:r>
          </a:p>
          <a:p>
            <a:pPr lvl="1" eaLnBrk="1" hangingPunct="1"/>
            <a:r>
              <a:rPr lang="en-GB" altLang="en-US" sz="2000" dirty="0"/>
              <a:t>positive </a:t>
            </a:r>
            <a:r>
              <a:rPr lang="en-GB" altLang="en-US" sz="2000" dirty="0">
                <a:sym typeface="Symbol" panose="05050102010706020507" pitchFamily="18" charset="2"/>
              </a:rPr>
              <a:t> creative problem solving</a:t>
            </a:r>
          </a:p>
          <a:p>
            <a:pPr lvl="1" eaLnBrk="1" hangingPunct="1"/>
            <a:r>
              <a:rPr lang="en-GB" altLang="en-US" sz="2000" dirty="0">
                <a:sym typeface="Symbol" panose="05050102010706020507" pitchFamily="18" charset="2"/>
              </a:rPr>
              <a:t>negative  narrow thinking</a:t>
            </a:r>
            <a:endParaRPr lang="en-GB" altLang="en-US" dirty="0"/>
          </a:p>
          <a:p>
            <a:pPr lvl="1" eaLnBrk="1" hangingPunct="1">
              <a:buFontTx/>
              <a:buNone/>
            </a:pPr>
            <a:endParaRPr lang="en-GB" altLang="en-US" dirty="0"/>
          </a:p>
          <a:p>
            <a:pPr lvl="1" eaLnBrk="1" hangingPunct="1">
              <a:buFontTx/>
              <a:buNone/>
            </a:pPr>
            <a:r>
              <a:rPr lang="en-GB" altLang="en-US" dirty="0"/>
              <a:t>“Negative affect can make it harder to do even easy tasks; positive affect can make it easier to do difficult tasks” </a:t>
            </a:r>
          </a:p>
          <a:p>
            <a:pPr lvl="4" algn="r" eaLnBrk="1" hangingPunct="1">
              <a:buFontTx/>
              <a:buNone/>
            </a:pPr>
            <a:r>
              <a:rPr lang="en-GB" altLang="en-US" sz="1600" dirty="0"/>
              <a:t>(Donald Norman)</a:t>
            </a:r>
            <a:endParaRPr lang="en-GB" altLang="en-US" dirty="0"/>
          </a:p>
          <a:p>
            <a:pPr eaLnBrk="1" hangingPunct="1"/>
            <a:endParaRPr lang="en-GB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Emotion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Implications for interface design</a:t>
            </a:r>
          </a:p>
          <a:p>
            <a:pPr lvl="1" eaLnBrk="1" hangingPunct="1"/>
            <a:r>
              <a:rPr lang="en-GB" altLang="en-US" dirty="0"/>
              <a:t>stress will increase the difficulty of problem solving</a:t>
            </a:r>
          </a:p>
          <a:p>
            <a:pPr lvl="1" eaLnBrk="1" hangingPunct="1"/>
            <a:r>
              <a:rPr lang="en-GB" altLang="en-US" dirty="0"/>
              <a:t>relaxed users will be more forgiving of shortcomings in design</a:t>
            </a:r>
          </a:p>
          <a:p>
            <a:pPr lvl="1" eaLnBrk="1" hangingPunct="1"/>
            <a:r>
              <a:rPr lang="en-GB" altLang="en-US" dirty="0"/>
              <a:t>aesthetically pleasing and rewarding interfaces will increase positive affect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Individual differences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long term</a:t>
            </a:r>
            <a:br>
              <a:rPr lang="en-GB" altLang="en-US" sz="2400" dirty="0"/>
            </a:br>
            <a:r>
              <a:rPr lang="en-GB" altLang="en-US" sz="2400" dirty="0"/>
              <a:t>	–  sex, physical and intellectual abilities</a:t>
            </a:r>
          </a:p>
          <a:p>
            <a:pPr eaLnBrk="1" hangingPunct="1"/>
            <a:r>
              <a:rPr lang="en-GB" altLang="en-US" sz="2400" dirty="0"/>
              <a:t>short term</a:t>
            </a:r>
            <a:br>
              <a:rPr lang="en-GB" altLang="en-US" sz="2400" dirty="0"/>
            </a:br>
            <a:r>
              <a:rPr lang="en-GB" altLang="en-US" sz="2400" dirty="0"/>
              <a:t>	–  effect of stress or fatigue</a:t>
            </a:r>
          </a:p>
          <a:p>
            <a:pPr eaLnBrk="1" hangingPunct="1"/>
            <a:r>
              <a:rPr lang="en-GB" altLang="en-US" sz="2400" dirty="0"/>
              <a:t>changing</a:t>
            </a:r>
            <a:br>
              <a:rPr lang="en-GB" altLang="en-US" sz="2400" dirty="0"/>
            </a:br>
            <a:r>
              <a:rPr lang="en-GB" altLang="en-US" sz="2400" dirty="0"/>
              <a:t>	–  age</a:t>
            </a:r>
          </a:p>
          <a:p>
            <a:pPr eaLnBrk="1" hangingPunct="1"/>
            <a:endParaRPr lang="en-GB" altLang="en-US" sz="1200" dirty="0"/>
          </a:p>
          <a:p>
            <a:pPr eaLnBrk="1" hangingPunct="1">
              <a:buFontTx/>
              <a:buNone/>
            </a:pPr>
            <a:r>
              <a:rPr lang="en-GB" altLang="en-US" sz="2400" dirty="0"/>
              <a:t>Ask yourself:</a:t>
            </a:r>
            <a:br>
              <a:rPr lang="en-GB" altLang="en-US" sz="2400" dirty="0"/>
            </a:br>
            <a:r>
              <a:rPr lang="en-GB" altLang="en-US" sz="2400" dirty="0"/>
              <a:t>will design decision exclude section of user population?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6858000" cy="533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 on Humans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r>
              <a:rPr lang="en-US" dirty="0"/>
              <a:t>Humans are limited in their capacity to process information. This has important implications for design.</a:t>
            </a:r>
          </a:p>
          <a:p>
            <a:r>
              <a:rPr lang="en-US" dirty="0"/>
              <a:t>Information is received and responses given via a number of input and output channels: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visual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auditory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haptic channel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876800"/>
          </a:xfrm>
        </p:spPr>
        <p:txBody>
          <a:bodyPr/>
          <a:lstStyle/>
          <a:p>
            <a:r>
              <a:rPr lang="en-US" sz="2400" dirty="0"/>
              <a:t>Information is stored in memory: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sensory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short-term (working) memory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long-term memory.</a:t>
            </a:r>
          </a:p>
          <a:p>
            <a:r>
              <a:rPr lang="en-US" sz="2400" dirty="0"/>
              <a:t>Information is processed and applied: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reasoning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problem solving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skill acquisition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error.</a:t>
            </a:r>
          </a:p>
          <a:p>
            <a:r>
              <a:rPr lang="en-US" sz="2400" dirty="0"/>
              <a:t>Emotion influences human capabilities.</a:t>
            </a:r>
          </a:p>
          <a:p>
            <a:r>
              <a:rPr lang="en-US" sz="2400" dirty="0"/>
              <a:t>Users share common capabilities but are individuals with differences, which should not be ignored.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6858000" cy="533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 on Humans</a:t>
            </a:r>
          </a:p>
        </p:txBody>
      </p:sp>
    </p:spTree>
    <p:extLst>
      <p:ext uri="{BB962C8B-B14F-4D97-AF65-F5344CB8AC3E}">
        <p14:creationId xmlns:p14="http://schemas.microsoft.com/office/powerpoint/2010/main" val="338976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Interpreting the signal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Size and depth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visual angle indicates how much of view object occupies (relates to size and distance from eye)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visual acuity is ability to perceive detail (limited)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familiar objects perceived as constant size </a:t>
            </a:r>
            <a:b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	(in spite of changes in visual angle when far away)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GB" altLang="en-US" sz="2500" dirty="0">
                <a:latin typeface="Times" panose="02020603050405020304" pitchFamily="18" charset="0"/>
                <a:cs typeface="Times" panose="02020603050405020304" pitchFamily="18" charset="0"/>
              </a:rPr>
              <a:t>cues like overlapping help perception of size and depth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Interpreting the signal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GB" alt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Brightness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subjective reaction to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levels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of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light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affected by luminance of object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measured by just noticeable difference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visual acuity increases with luminance as does flicker</a:t>
            </a:r>
          </a:p>
          <a:p>
            <a:pPr lvl="4" eaLnBrk="1" hangingPunct="1"/>
            <a:endParaRPr lang="en-GB" alt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GB" altLang="en-US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Colour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made up of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hue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intensity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GB" alt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saturation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cones sensitive to colour wavelengths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blue acuity is lowest</a:t>
            </a:r>
          </a:p>
          <a:p>
            <a:pPr lvl="1" eaLnBrk="1" hangingPunct="1"/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8% males and 1% females colour blind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Interpreting the signal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The visual system compensates for:</a:t>
            </a:r>
          </a:p>
          <a:p>
            <a:pPr lvl="1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movement</a:t>
            </a:r>
          </a:p>
          <a:p>
            <a:pPr lvl="1"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changes in luminance.</a:t>
            </a:r>
          </a:p>
          <a:p>
            <a:pPr lvl="4" eaLnBrk="1" hangingPunct="1"/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Context is used to resolve ambiguity</a:t>
            </a:r>
          </a:p>
          <a:p>
            <a:pPr lvl="4" eaLnBrk="1" hangingPunct="1"/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Optical illusions sometimes occur due to over compensation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Optical Illusions</a:t>
            </a:r>
          </a:p>
        </p:txBody>
      </p:sp>
      <p:grpSp>
        <p:nvGrpSpPr>
          <p:cNvPr id="20483" name="Group 45"/>
          <p:cNvGrpSpPr>
            <a:grpSpLocks/>
          </p:cNvGrpSpPr>
          <p:nvPr/>
        </p:nvGrpSpPr>
        <p:grpSpPr bwMode="auto">
          <a:xfrm>
            <a:off x="990600" y="1752599"/>
            <a:ext cx="2433386" cy="3404923"/>
            <a:chOff x="2448" y="1152"/>
            <a:chExt cx="912" cy="1296"/>
          </a:xfrm>
        </p:grpSpPr>
        <p:grpSp>
          <p:nvGrpSpPr>
            <p:cNvPr id="20503" name="Group 16"/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20506" name="AutoShape 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20507" name="AutoShape 6"/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20508" name="Line 8"/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09" name="Line 9"/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0" name="Line 10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1" name="Line 11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2" name="Line 1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3" name="Line 13"/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4" name="Line 14"/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515" name="Line 15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0504" name="Rectangle 17"/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  <p:sp>
          <p:nvSpPr>
            <p:cNvPr id="20505" name="Rectangle 18"/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20484" name="Group 46"/>
          <p:cNvGrpSpPr>
            <a:grpSpLocks/>
          </p:cNvGrpSpPr>
          <p:nvPr/>
        </p:nvGrpSpPr>
        <p:grpSpPr bwMode="auto">
          <a:xfrm>
            <a:off x="4495800" y="2362200"/>
            <a:ext cx="2995613" cy="1981200"/>
            <a:chOff x="2208" y="2880"/>
            <a:chExt cx="1344" cy="672"/>
          </a:xfrm>
        </p:grpSpPr>
        <p:grpSp>
          <p:nvGrpSpPr>
            <p:cNvPr id="20487" name="Group 42"/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20496" name="Group 28"/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20501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502" name="Line 27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0497" name="Group 29"/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20499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500" name="Line 31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498" name="Line 32"/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0488" name="Group 40"/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20489" name="Group 33"/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20494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495" name="Line 35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0490" name="Group 36"/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20492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0493" name="Line 38"/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0491" name="Line 39"/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485" name="Text Box 43"/>
          <p:cNvSpPr txBox="1">
            <a:spLocks noChangeArrowheads="1"/>
          </p:cNvSpPr>
          <p:nvPr/>
        </p:nvSpPr>
        <p:spPr bwMode="auto">
          <a:xfrm>
            <a:off x="914400" y="5294293"/>
            <a:ext cx="281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The  Ponzo illusion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He suggested that the human mind judges an object's size based on its background.</a:t>
            </a:r>
            <a:endParaRPr lang="en-GB" alt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0486" name="Text Box 44"/>
          <p:cNvSpPr txBox="1">
            <a:spLocks noChangeArrowheads="1"/>
          </p:cNvSpPr>
          <p:nvPr/>
        </p:nvSpPr>
        <p:spPr bwMode="auto">
          <a:xfrm>
            <a:off x="4700588" y="4535417"/>
            <a:ext cx="36814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000" b="1" dirty="0"/>
              <a:t>The Muller Lyer illusion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000" dirty="0"/>
              <a:t>is a well-known optical illusion in which two lines of the same length appear to be of different lengths.</a:t>
            </a:r>
            <a:endParaRPr lang="en-GB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Reading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Several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visual pattern perceived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decoded using internal representation of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interpreted using knowledge of syntax, semantics, pragmatics</a:t>
            </a:r>
          </a:p>
          <a:p>
            <a:pPr lvl="4" eaLnBrk="1" hangingPunct="1">
              <a:lnSpc>
                <a:spcPct val="90000"/>
              </a:lnSpc>
            </a:pPr>
            <a:endParaRPr lang="en-GB" alt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Reading involves saccades and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Perception occurs during fixations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Word shape is important to recognition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Negative contrast improves reading from computer screen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2057</Words>
  <Application>Microsoft Office PowerPoint</Application>
  <PresentationFormat>On-screen Show (4:3)</PresentationFormat>
  <Paragraphs>402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Black</vt:lpstr>
      <vt:lpstr>Comic Sans MS</vt:lpstr>
      <vt:lpstr>Symbol</vt:lpstr>
      <vt:lpstr>Times</vt:lpstr>
      <vt:lpstr>Times New Roman</vt:lpstr>
      <vt:lpstr>Verdana</vt:lpstr>
      <vt:lpstr>Wingdings</vt:lpstr>
      <vt:lpstr>Blank</vt:lpstr>
      <vt:lpstr>Chapter 2: The human In HCI</vt:lpstr>
      <vt:lpstr>The human</vt:lpstr>
      <vt:lpstr>Vision</vt:lpstr>
      <vt:lpstr>The Eye - physical reception</vt:lpstr>
      <vt:lpstr>Interpreting the signal</vt:lpstr>
      <vt:lpstr>Interpreting the signal (cont.)</vt:lpstr>
      <vt:lpstr>Interpreting the signal (cont.)</vt:lpstr>
      <vt:lpstr>Optical Illusions</vt:lpstr>
      <vt:lpstr>Reading</vt:lpstr>
      <vt:lpstr>Hearing</vt:lpstr>
      <vt:lpstr>Hearing (cont.)</vt:lpstr>
      <vt:lpstr>Touch</vt:lpstr>
      <vt:lpstr>Movement</vt:lpstr>
      <vt:lpstr>Movement (cont.)</vt:lpstr>
      <vt:lpstr>Memory</vt:lpstr>
      <vt:lpstr>sensory memory</vt:lpstr>
      <vt:lpstr>Short-term memory (STM)</vt:lpstr>
      <vt:lpstr>Examples</vt:lpstr>
      <vt:lpstr>Long-term memory (LTM)</vt:lpstr>
      <vt:lpstr>Long-term memory (cont.)</vt:lpstr>
      <vt:lpstr>LTM - semantic network</vt:lpstr>
      <vt:lpstr>Models of LTM - Frames</vt:lpstr>
      <vt:lpstr>Models of LTM - Scripts</vt:lpstr>
      <vt:lpstr>Models of LTM - Production rules</vt:lpstr>
      <vt:lpstr>LTM - Storage of information</vt:lpstr>
      <vt:lpstr>LTM - Forgetting</vt:lpstr>
      <vt:lpstr>LTM - retrieval</vt:lpstr>
      <vt:lpstr>Do You Want to a Play Game?</vt:lpstr>
      <vt:lpstr>PowerPoint Presentation</vt:lpstr>
      <vt:lpstr>Thinking</vt:lpstr>
      <vt:lpstr>Deductive Reasoning</vt:lpstr>
      <vt:lpstr>Deduction (cont.)</vt:lpstr>
      <vt:lpstr>Inductive Reasoning</vt:lpstr>
      <vt:lpstr>Wasson's cards</vt:lpstr>
      <vt:lpstr>Abductive reasoning</vt:lpstr>
      <vt:lpstr>Problem solving</vt:lpstr>
      <vt:lpstr>Problem solving (cont.)</vt:lpstr>
      <vt:lpstr>Problem solving (cont.)</vt:lpstr>
      <vt:lpstr>Errors and mental models</vt:lpstr>
      <vt:lpstr>Emotion</vt:lpstr>
      <vt:lpstr>Emotion (cont.)</vt:lpstr>
      <vt:lpstr>Emotion (cont.)</vt:lpstr>
      <vt:lpstr>Individual differences</vt:lpstr>
      <vt:lpstr>Summary on Humans</vt:lpstr>
      <vt:lpstr>Summary on Humans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eyu</cp:lastModifiedBy>
  <cp:revision>69</cp:revision>
  <dcterms:created xsi:type="dcterms:W3CDTF">2003-08-07T14:10:51Z</dcterms:created>
  <dcterms:modified xsi:type="dcterms:W3CDTF">2023-06-14T17:47:52Z</dcterms:modified>
</cp:coreProperties>
</file>