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sldIdLst>
    <p:sldId id="430" r:id="rId2"/>
    <p:sldId id="344" r:id="rId3"/>
    <p:sldId id="345" r:id="rId4"/>
    <p:sldId id="277" r:id="rId5"/>
    <p:sldId id="279" r:id="rId6"/>
    <p:sldId id="281" r:id="rId7"/>
    <p:sldId id="348" r:id="rId8"/>
    <p:sldId id="280" r:id="rId9"/>
    <p:sldId id="285" r:id="rId10"/>
    <p:sldId id="293" r:id="rId11"/>
    <p:sldId id="353" r:id="rId12"/>
    <p:sldId id="355" r:id="rId13"/>
    <p:sldId id="357" r:id="rId14"/>
    <p:sldId id="359" r:id="rId15"/>
    <p:sldId id="380" r:id="rId16"/>
    <p:sldId id="360" r:id="rId17"/>
    <p:sldId id="363" r:id="rId18"/>
    <p:sldId id="370" r:id="rId19"/>
    <p:sldId id="371" r:id="rId20"/>
    <p:sldId id="374" r:id="rId21"/>
    <p:sldId id="377" r:id="rId22"/>
    <p:sldId id="283" r:id="rId23"/>
    <p:sldId id="433" r:id="rId24"/>
    <p:sldId id="434" r:id="rId25"/>
    <p:sldId id="437" r:id="rId26"/>
    <p:sldId id="438" r:id="rId27"/>
    <p:sldId id="440" r:id="rId28"/>
    <p:sldId id="441" r:id="rId29"/>
    <p:sldId id="442" r:id="rId30"/>
    <p:sldId id="448" r:id="rId31"/>
    <p:sldId id="449" r:id="rId32"/>
    <p:sldId id="411" r:id="rId33"/>
    <p:sldId id="412" r:id="rId34"/>
    <p:sldId id="413" r:id="rId35"/>
    <p:sldId id="414" r:id="rId36"/>
    <p:sldId id="415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50" r:id="rId4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4EA1DB"/>
    <a:srgbClr val="FF0000"/>
    <a:srgbClr val="2E005D"/>
    <a:srgbClr val="F5CA8F"/>
    <a:srgbClr val="CC0000"/>
    <a:srgbClr val="F3FAFF"/>
    <a:srgbClr val="555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0929"/>
  </p:normalViewPr>
  <p:slideViewPr>
    <p:cSldViewPr>
      <p:cViewPr varScale="1">
        <p:scale>
          <a:sx n="84" d="100"/>
          <a:sy n="84" d="100"/>
        </p:scale>
        <p:origin x="94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5-02-04T18:32:25.054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10890 12005 0,'24'0'438,"1"-24"-407,0 24-16,0 0 1,24-25-16,26 25 16,-1-25-1,1 0 1,-1 0 0,-24 25-16,-1-49 15,26 24 1,24 25-1,50-25 1,124 0-16,-75 25 16,-49-24-1,-50-1 1,25 25 0,-25-25-16,50-25 15,0 50 1,-25-24-1,-25 24-15,-49 0 16,24 0 0,-24-25-1,-1 25 1,1-25-16,25 25 16,-1 0-1,25 0 1,25-25-1,25 25-15,-75-25 16,1 25 0,-1 0-1,25 0 1,25 0-16,25 0 16,0 0-1,25 0 1,-100 0-1,1 0-15,-26 0 16,26 0 0,-26 0-1,26 0-15,-26-24 16,1 24 0,-1 0-1,1 0 1,0 0-16,-26 0 15,1 0 1,0 0 0,0 0 93,0 0-93,0 0-1,-1 0-15,-24 24 16,50-24 0,0 25-1,-26 0-15,1 0 16,25 0-1,-1-1 17,-73-24 608,-51 25-624,-49 0-16,0 0 16,25 0-1,0-1 1,24-24-1,-49 25-15,25-25 16,-25 0 0,-50 0-1,75 0 1,25 0-16,24 0 16,1 0-1,-26 0 1,50 0-1,0 0-15,-24 0 16,-26 0 0,1 0-1,-25 0 1,24 0-16,1 0 16,0 0-1,24 0 1,-24 0-1,-1 0-15,26 0 16,-26 0 0,-24 25-1,-50-25-15,0 0 16,0 25 0,50-25-1,0 0 1,0 0-16,0 0 15,-75 25 1,50-25 0,49 0-1,1 0-15,0 0 16,24 0 0,-24 0-1,24 24 1,0-24-16,-24 0 15,-25 25 1,0-25 0,24 25-1,-24 0-15,25 0 16,49-25 0,0 24-1,-25-24-15,50 25 16,-25-25-1,50 0 204,0 0-203,25 0-1,24 0 1,25 0-16,-24 0 16,-26 0-1,26 0 1,-26 0 0,26 0-16,-1 0 15,50 0 1,0 0-1,-25 0 1,-24 0-16,24 0 16,25-25-1,75 1 1,-1 24 0,-24-25-16,-75 0 15,25 25 1,50-25-1,24 25 1,50 0-16,-25 0 16,-99 0-1,50 0 1,49 0 0,50 0-16,-50 0 15,25 0 1,-124 0-1,50 0-15,-50 0 16,0 0 0,0 25-1,-50-25 1,-24 0-16,-25 0 16,0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5-02-04T18:33:04.402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16421 5606 0,'-25'25'16,"0"-25"-1,25 24-15,-24-24 16,-26 25 15,25 0-15,0 0-1,1 0-15,-1-1 16,-50 26 0,51-25-1,-26 25-15,0 24 16,-24 0-1,-25 26 1,24-51 0,1 26-16,49-51 15,-25 1 1,26-25 0,24 25-1,-50 0-15,25-25 31,0 0 1,50 0 249,50 0-265,-26 0-16,26 0 15,-1 25 1,1-1-1,-1-24 1,25 0-16,75 25 16,24 25-1,-24-50 1,0 0-16,-26 0 16,51 0-1,-1 0 1,-24 0-1,-75 0-15,-49 0 16,-1 0 0,-24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5-02-04T18:33:06.965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18108 6127 0,'-25'0'250,"25"-25"-157,-25-25-77,0 26-16,25-26 16,0 0-1,-24 26 16,24-1-31,0 0 16,0 50 140,0 24-140,0-24 0,0 25-1,0-25 1,0 24-16,0-24 15,0 0 1,0 0 0,0-1-1,0 51-15,24-50 16,-24 49 0,0 0-1,25 1 1,-25-26-16,0-24 15,0 25 1,0-25 15,0-1 16,0-48 31,0-51-62,0 26 0,0-1-1,0 25-15,0-24 16,0-1-1,0-24 1,0-1 0,0 1-16,0-25 15,25-1 1,-25 1 0,25 49-1,-25-24-15,49 0 16,-24 49-1,0 0 1,0 0 0,24 25-16,-24-25 15,25 25 1,-1 0 0,1 0-1,24 0-15,-24 0 16,0 0-1,-26 0 1,26 0-16,-25 0 16,0 0-1,-1 0 1,-24 25 0,0 0-16,0 25 15,0 24 1,25 25-1,0 1 1,-25-26-16,25 0 16,-25-49-1,0 50 1,25-51 0,0 26-16,-1 0 15,-24 24 1,0 0-1,0 1 1,25-1-16,0-24 16,-25-25-1,25 24 1,0-49 0,24 0-16,-24 25 15,0-25 1,24 0-1,-24 25-15,0-25 16,0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5-02-04T18:33:13.575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12948 7789 0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5-02-04T18:34:26.240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695 4465 0,'0'-25'235,"25"25"-188,-1 0-32,1 0 1,0 0 0,25 0-1,-1 25-15,-24-25 16,50 25-1,-1-25 1,0 24 0,1-24-16,-1 0 15,-49 0 1,0 0 0,24 0-1,-24 0-15,0 0 16,0 0-1,24 0 1,1 0 0,0 0-16,24 0 15,25 0 1,-24 0 0,-26 0-1,1 0-15,0 0 16,-1 0-1,26 0 1,73 0 0,-48 0-16,-1 0 15,-25 0 1,-24 0 0,24 0-16,-24 0 15,24 25 1,1-25-1,24 0 1,0 0-16,-24 25 16,-26-25-1,26 0 1,-26 25 0,-24-25-16,0 0 15,49 0 1,-24 0-1,24 0 1,1 0-16,24 0 16,25 25-1,-25-25 1,-24 0-16,-1 0 16,0 0-1,1 0 1,-26 0-1,26 0-15,-1 0 16,1 0 0,-1 0-1,0 0 1,-24 0-16,-25 0 16,0 0-1,-1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5-02-04T18:34:30.037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20663 3721 0,'49'0'297,"-24"0"-282,0 0 1,24 0 0,1 0-16,0 25 15,24-1 1,25-24-1,50 25 1,-74 0-16,-1-25 16,-24 25-1,24 0 1,0-1-16,26-24 16,73 25-1,1-25 1,-50 0-1,25 0-15,-25 0 16,25 0 0,49 0-1,0 0 1,1-25-16,-50-24 16,-75 24-1,25-25 1,25 1-1,-49 24-15,24-50 32,0 26-32,0-1 15,-24-49-15,24 49 16,-74 26 15,0-26-15,0 0-1,-1 26 1,-24-26 0,0 0 15,-148 1-31,-1-26 16,-25-24-1,25 0 1,0 0-1,1-1-15,-51 26 16,-49-50 0,50 74-1,24 26 1,50-1-16,50 25 16,-26 0-1,-24 0 1,-74 0-1,-75 25-15,75-1 16,49-24 0,25 25-1,49 0-15,1 25 16,0-50 0,24 74-1,0-49 1,1 49-16,-1-49 15,25 0 1,-49 25 0,49-1-1,-25 1-15,1-50 16,-26 49 0,51-24-1,-26 25 1,50-25-16,-25-1 15,25 1 1,0 0 0,0 0-1,0 24 1,0-24 15,0 50-15,25-26-16,0 1 15,0-1 1,-25 1 0,49-25-16,-24 0 15,0 24 1,0-24 0,24 25-1,1-26-15,24 51 16,-24 24-1,24-24 1,-49-1 0,25-24-16,-25-50 15,-1 24 1,1 1 0,0-25-1,49 0-15,26 0 16,24 0-1,-50 0 1,-24 0 0,-1 0-16,1 0 15,-25 0 1,24-25 0,-24 1-1,25-1-15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5-02-04T18:32:30.570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11411 9128 0,'24'0'1125,"1"0"-1109,25 0 0,-25 0-16,24 0 31,-24 0 0,0 0-31,0 0 16,-1 0-1,26-25 1,0 25 0,-1 0-16,1 0 15,-1-24 1,1 24 0,0 0-16,-26 0 15,1 0 1,25 0-1,-1 0 1,1 0-16,0 0 16,49 0-1,-25 0 1,1 0 0,-26 0-16,1 0 15,0 0 1,24 0-1,-24 0 1,49 0-16,25 0 16,49 0-1,-73 0 1,-26 0 0,0 0-16,26 0 15,-1 0 1,75 0-1,-50 0-15,-50 0 16,0 0 0,1-25-1,-26 25 1,26 0-16,-26 0 16,1 0-1,0 0 1,-1 0-1,26 0-15,-26 0 16,1 0 0,24 0-1,-49 0 1,0 0-16,0 0 16,24-25-1,26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5-02-04T18:32:31.961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18951 9004 0,'-25'0'31,"1"0"-15,-1 0 0,0 0-1,-50 0 1,1 25-1,0-25-15,-1 0 16,1 25 0,-50 0-1,-75-25 1,-24 24-16,-25-24 16,50 25-1,-150-25 1,-73 0-1,73 0-15,51 0 16,-26 25 0,-74-25-1,50 0 1,99 0-16,-25 0 16,0 25-1,-74-25 1,99 49-16,50-24 15,24 0 1,50 0 0,-50 0-1,-74-1-15,25 1 16,25 0 0,49 25-1,-25-50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5-02-04T18:32:34.430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17463 9252 0,'-50'0'94,"-74"0"-78,50 0-1,-50-25 1,-25-24-1,-49-26-15,-26-74 16,75 1 0,75 48-1,24 51 1,26-26-16,24 26 16,0-1-1,24 25 1,51-24-1,74-1-15,49-24 16,25-1 0,1-24-1,247 0 1,124 49-16,-248 1 16,-74 49-1,-49 0 1,-51-25-1,-49 25-15,0-25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5-02-04T18:32:36.602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10592 7789 0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5-02-04T18:32:40.055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10269 7665 0,'50'-25'297,"49"25"-297,1 0 16,48-25-1,-48 25 1,48-25 0,1 25-16,99-25 15,25 25 1,-124 0 0,49 0-16,1-24 15,148 24 1,-49 0-1,-75-25 1,-25 25-16,-24 0 16,49 0-1,1 0 1,24 0 0,-75 0-16,-49 0 15,0 0 1,-49 0-1,24 0 1,50 0-16,-50-25 16,0 25-1,-24 0 1,-1-25-16,-24 25 16,-1 0-1,-24 0 1,0 0-1,24 0-15,-24 0 16,0 0 0,0 0-1,24 0 1,-24 0-16,0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5-02-04T18:32:47.478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8186 7789 0,'0'24'109,"0"1"-93,0 0 15,0 0 1,25-25-32,24 25 15,1-25 1,24 0-1,50 24-15,-24 1 16,24 25 0,-50-25-1,0-25 1,-24 25-16,0-25 16,-26 0-1,1 0 1,25 0-1,-1 0-15,-24 0 16,0 0 0,0 0-1,-50-25 423,0 0-438,0 0 15,-24-25 1,24 26 0,-49-1-16,-1 0 15,-98 0 1,24 0 0,50-24-1,24 49-15,1-25 16,-1 0-1,26 0 1,-26 1 0,1-1-16,-25 0 15,-25 0 1,49 25 0,26 0-1,-1 0-15,25 0 16,-24 0-1,24 0 1,0 0 0,-25 0-16,26 0 31,24 25 0,0 0 32,0 24-32,0-24-15,0 0-16,0 49 15,0-24 1,0 49-1,24-49 1,1 0-16,-25-26 16,25 26-1,0-25 1,-25 0 0,25-25-16,-1 24 15,1-24 1,25 25-1,-1 0 1,1 0-16,0 0 16,24 24-1,-24-24 1,-1 25-16,26-50 16,49 24-1,124-24 1,-25 0-1,-49 25-15,-1-25 16,26 0 0,-50 0-1,-1 0 1,-48 0-16,-1-49 16,-74 49-1,-25-25 688,0 0-671,0 0-17,0 0 1,0 1 15,24-51-15,-24 1-16,0-1 15,0 26 1,0-1 0,0 25-1,25-24-15,-25-1 16,0 25 15,0-24-15,0 24-16,0 0 15,0 0 1,0 0 0,0-24-16,0-1 15,0 25 1,-25 1-1,1-1 1,24 0-16,-25 0 16,25 0-1,-50 1 1,50-1 0,-49 0-16,49 0 15,-75-24 1,26 49-1,-26-75 1,1 50-16,-50 1 16,49-26-1,1 25 1,-1 0 0,1 1-16,24-1 15,1 0 1,-50 25-1,-1 0-15,-24-25 16,50 25 0,0 0-1,24 0 1,0-25-16,26 25 16,-26 0-1,0 0 1,1 0-1,24 0-15,0 0 16,-25 25 0,1 25-1,-1-25 1,-24 24-16,-1-24 16,26 25-1,-1-26 1,-24 26-1,24 0-15,-24 49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5-02-04T18:33:01.543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10691 6375 0,'25'0'281,"0"0"-249,0 0-17,-1 0 1,1 0 15,25 0-15,-25 0-16,24 0 15,1 0 1,24 0 0,1 0-1,-26 0-15,26 0 16,-26 0 0,1 0-1,0 0 1,24 0-16,25 0 15,0 0 1,1 0 0,-26 25-1,-24-25-15,24 0 16,-24 0 0,24 24-1,0-24-15,1 0 16,49 25-1,-25-25 1,0 0 0,-49 0-16,24 0 15,1 0 1,-1 0 0,1 0-1,24 0-15,0 0 16,-25 25-1,1-25 1,-1 0-16,-24 25 16,-25-25-1,24 25 1,1-25 0,0 0-16,24 0 15,-24 0 1,-1 0-1,1 0 1,-1 0-16,1 0 16,-25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15-02-04T18:33:02.684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15727 5655 0,'0'50'109,"0"-25"-93,0 0-1,0-1 17,0 26-17,0 25-15,0 73 16,0 26-1,0-50 1,0-25 0,0 0-16,0-24 15,0-1 1,0 1 0,0-26-16,0-24 15,0 0 1,0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CF7200-780D-495E-9F7A-78BB2871E67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1249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256E4-D24E-427B-AE93-1EEFC7EBB728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78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7A949-60BD-42A9-A881-A292D013C272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39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82E43-768A-48C7-9E12-0FB28529DC9C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2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2E4B2-7917-4CFD-9B7C-7D81BF8FE8D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068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6B78D-3FA0-444E-B08F-08F5DC3DB80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239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B3625-BBBD-4AAF-9F66-0E7F3FFB21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572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66C8D-85AE-4E12-8F45-C124C819954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023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296E6-7525-4E0A-88D1-1D4017BC3FD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433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9050E-6E32-49DC-AAB3-0A20EEE2B96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047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13DFC1-AA9B-4735-B29E-0C7DA094B90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56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848F4-24BF-4622-B71D-B65B45F15AD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598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11659-CD17-4A3F-9E1D-F4D7EAAECC6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184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BC283-3DFD-41CA-82CB-5DB1F08088A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969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4F756-FC06-4F2E-9451-F0B1E792838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913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16CAF02-8566-4A21-A1DB-8710F5407D8D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1043" name="Group 19"/>
          <p:cNvGrpSpPr>
            <a:grpSpLocks/>
          </p:cNvGrpSpPr>
          <p:nvPr userDrawn="1"/>
        </p:nvGrpSpPr>
        <p:grpSpPr bwMode="auto">
          <a:xfrm>
            <a:off x="0" y="228600"/>
            <a:ext cx="9144000" cy="838200"/>
            <a:chOff x="0" y="192"/>
            <a:chExt cx="5760" cy="528"/>
          </a:xfrm>
        </p:grpSpPr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232" y="52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1872" y="192"/>
              <a:ext cx="29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40" name="Picture 16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" y="192"/>
              <a:ext cx="1063" cy="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201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192"/>
              <a:ext cx="100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emf"/><Relationship Id="rId18" Type="http://schemas.openxmlformats.org/officeDocument/2006/relationships/customXml" Target="../ink/ink9.xml"/><Relationship Id="rId26" Type="http://schemas.openxmlformats.org/officeDocument/2006/relationships/image" Target="../media/image19.emf"/><Relationship Id="rId3" Type="http://schemas.openxmlformats.org/officeDocument/2006/relationships/image" Target="../media/image5.emf"/><Relationship Id="rId21" Type="http://schemas.openxmlformats.org/officeDocument/2006/relationships/image" Target="../media/image17.emf"/><Relationship Id="rId7" Type="http://schemas.openxmlformats.org/officeDocument/2006/relationships/image" Target="../media/image10.emf"/><Relationship Id="rId12" Type="http://schemas.openxmlformats.org/officeDocument/2006/relationships/customXml" Target="../ink/ink6.xml"/><Relationship Id="rId17" Type="http://schemas.openxmlformats.org/officeDocument/2006/relationships/image" Target="../media/image15.emf"/><Relationship Id="rId25" Type="http://schemas.openxmlformats.org/officeDocument/2006/relationships/customXml" Target="../ink/ink1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emf"/><Relationship Id="rId24" Type="http://schemas.openxmlformats.org/officeDocument/2006/relationships/customXml" Target="../ink/ink12.xml"/><Relationship Id="rId5" Type="http://schemas.openxmlformats.org/officeDocument/2006/relationships/image" Target="../media/image6.emf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28" Type="http://schemas.openxmlformats.org/officeDocument/2006/relationships/image" Target="../media/image20.emf"/><Relationship Id="rId10" Type="http://schemas.openxmlformats.org/officeDocument/2006/relationships/customXml" Target="../ink/ink5.xml"/><Relationship Id="rId19" Type="http://schemas.openxmlformats.org/officeDocument/2006/relationships/image" Target="../media/image16.emf"/><Relationship Id="rId4" Type="http://schemas.openxmlformats.org/officeDocument/2006/relationships/customXml" Target="../ink/ink2.xml"/><Relationship Id="rId9" Type="http://schemas.openxmlformats.org/officeDocument/2006/relationships/image" Target="../media/image11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077200" cy="3810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Design?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design processes?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users?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navigate around the system.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iterations and Prototypes.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6800"/>
            <a:ext cx="8991600" cy="990600"/>
          </a:xfrm>
        </p:spPr>
        <p:txBody>
          <a:bodyPr/>
          <a:lstStyle/>
          <a:p>
            <a:r>
              <a:rPr lang="en-GB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  <a:br>
              <a:rPr lang="en-GB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Design and HCI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6858000" cy="762000"/>
          </a:xfrm>
        </p:spPr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depths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</a:p>
          <a:p>
            <a:pPr lvl="1">
              <a:lnSpc>
                <a:spcPct val="15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</a:t>
            </a:r>
          </a:p>
          <a:p>
            <a:pPr>
              <a:lnSpc>
                <a:spcPct val="150000"/>
              </a:lnSpc>
            </a:pP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cognition</a:t>
            </a:r>
          </a:p>
          <a:p>
            <a:pPr lvl="1">
              <a:lnSpc>
                <a:spcPct val="15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users thinking</a:t>
            </a:r>
          </a:p>
          <a:p>
            <a:pPr>
              <a:lnSpc>
                <a:spcPct val="150000"/>
              </a:lnSpc>
            </a:pP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lvl="1">
              <a:lnSpc>
                <a:spcPct val="15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happening inside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858000" cy="762000"/>
          </a:xfrm>
        </p:spPr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</a:rPr>
              <a:t>Use </a:t>
            </a:r>
            <a:r>
              <a:rPr lang="en-GB" altLang="en-US" b="1" dirty="0">
                <a:solidFill>
                  <a:srgbClr val="C00000"/>
                </a:solidFill>
              </a:rPr>
              <a:t>scenarios </a:t>
            </a:r>
            <a:r>
              <a:rPr lang="en-GB" altLang="en-US" b="1" dirty="0" smtClean="0">
                <a:solidFill>
                  <a:srgbClr val="C00000"/>
                </a:solidFill>
              </a:rPr>
              <a:t>to:</a:t>
            </a:r>
            <a:endParaRPr lang="en-GB" altLang="en-US" b="1" dirty="0">
              <a:solidFill>
                <a:srgbClr val="C00000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others</a:t>
            </a: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designers, clients, users</a:t>
            </a:r>
          </a:p>
          <a:p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models</a:t>
            </a: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‘play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against other models</a:t>
            </a:r>
          </a:p>
          <a:p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– appearance</a:t>
            </a: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– behaviour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en-US" sz="3600" b="1" dirty="0">
                <a:solidFill>
                  <a:srgbClr val="C00000"/>
                </a:solidFill>
              </a:rPr>
              <a:t>navigation design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global structure – whole site </a:t>
            </a:r>
          </a:p>
          <a:p>
            <a:r>
              <a:rPr lang="en-GB" altLang="en-US" sz="2800" b="1" dirty="0" smtClean="0">
                <a:solidFill>
                  <a:srgbClr val="92D050"/>
                </a:solidFill>
              </a:rPr>
              <a:t>local </a:t>
            </a:r>
            <a:r>
              <a:rPr lang="en-GB" altLang="en-US" sz="2800" b="1" dirty="0">
                <a:solidFill>
                  <a:srgbClr val="92D050"/>
                </a:solidFill>
              </a:rPr>
              <a:t>structure – single </a:t>
            </a:r>
            <a:r>
              <a:rPr lang="en-GB" altLang="en-US" sz="2800" b="1" dirty="0" smtClean="0">
                <a:solidFill>
                  <a:srgbClr val="92D050"/>
                </a:solidFill>
              </a:rPr>
              <a:t>screen</a:t>
            </a:r>
            <a:endParaRPr lang="en-GB" altLang="en-US" sz="2800" b="1" dirty="0">
              <a:solidFill>
                <a:srgbClr val="92D050"/>
              </a:solidFill>
            </a:endParaRPr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381000" y="1143000"/>
            <a:ext cx="2986088" cy="1217613"/>
            <a:chOff x="566" y="1056"/>
            <a:chExt cx="4474" cy="1824"/>
          </a:xfrm>
        </p:grpSpPr>
        <p:sp>
          <p:nvSpPr>
            <p:cNvPr id="117765" name="AutoShape 5"/>
            <p:cNvSpPr>
              <a:spLocks noChangeArrowheads="1"/>
            </p:cNvSpPr>
            <p:nvPr/>
          </p:nvSpPr>
          <p:spPr bwMode="auto">
            <a:xfrm>
              <a:off x="4320" y="2208"/>
              <a:ext cx="720" cy="624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6" name="Text Box 6"/>
            <p:cNvSpPr txBox="1">
              <a:spLocks noChangeArrowheads="1"/>
            </p:cNvSpPr>
            <p:nvPr/>
          </p:nvSpPr>
          <p:spPr bwMode="auto">
            <a:xfrm>
              <a:off x="4599" y="2095"/>
              <a:ext cx="2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117767" name="Text Box 7"/>
            <p:cNvSpPr txBox="1">
              <a:spLocks noChangeArrowheads="1"/>
            </p:cNvSpPr>
            <p:nvPr/>
          </p:nvSpPr>
          <p:spPr bwMode="auto">
            <a:xfrm>
              <a:off x="566" y="2433"/>
              <a:ext cx="60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>
                  <a:latin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117768" name="AutoShape 8"/>
            <p:cNvSpPr>
              <a:spLocks noChangeArrowheads="1"/>
            </p:cNvSpPr>
            <p:nvPr/>
          </p:nvSpPr>
          <p:spPr bwMode="auto">
            <a:xfrm>
              <a:off x="720" y="249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9" name="Freeform 9"/>
            <p:cNvSpPr>
              <a:spLocks/>
            </p:cNvSpPr>
            <p:nvPr/>
          </p:nvSpPr>
          <p:spPr bwMode="auto">
            <a:xfrm>
              <a:off x="1056" y="1272"/>
              <a:ext cx="3456" cy="1320"/>
            </a:xfrm>
            <a:custGeom>
              <a:avLst/>
              <a:gdLst>
                <a:gd name="T0" fmla="*/ 0 w 3456"/>
                <a:gd name="T1" fmla="*/ 1320 h 1320"/>
                <a:gd name="T2" fmla="*/ 672 w 3456"/>
                <a:gd name="T3" fmla="*/ 840 h 1320"/>
                <a:gd name="T4" fmla="*/ 1104 w 3456"/>
                <a:gd name="T5" fmla="*/ 1176 h 1320"/>
                <a:gd name="T6" fmla="*/ 1680 w 3456"/>
                <a:gd name="T7" fmla="*/ 984 h 1320"/>
                <a:gd name="T8" fmla="*/ 1824 w 3456"/>
                <a:gd name="T9" fmla="*/ 408 h 1320"/>
                <a:gd name="T10" fmla="*/ 1296 w 3456"/>
                <a:gd name="T11" fmla="*/ 360 h 1320"/>
                <a:gd name="T12" fmla="*/ 1584 w 3456"/>
                <a:gd name="T13" fmla="*/ 24 h 1320"/>
                <a:gd name="T14" fmla="*/ 2112 w 3456"/>
                <a:gd name="T15" fmla="*/ 216 h 1320"/>
                <a:gd name="T16" fmla="*/ 2736 w 3456"/>
                <a:gd name="T17" fmla="*/ 264 h 1320"/>
                <a:gd name="T18" fmla="*/ 2736 w 3456"/>
                <a:gd name="T19" fmla="*/ 792 h 1320"/>
                <a:gd name="T20" fmla="*/ 3120 w 3456"/>
                <a:gd name="T21" fmla="*/ 792 h 1320"/>
                <a:gd name="T22" fmla="*/ 3456 w 3456"/>
                <a:gd name="T23" fmla="*/ 108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6" h="1320">
                  <a:moveTo>
                    <a:pt x="0" y="1320"/>
                  </a:moveTo>
                  <a:cubicBezTo>
                    <a:pt x="244" y="1092"/>
                    <a:pt x="488" y="864"/>
                    <a:pt x="672" y="840"/>
                  </a:cubicBezTo>
                  <a:cubicBezTo>
                    <a:pt x="856" y="816"/>
                    <a:pt x="936" y="1152"/>
                    <a:pt x="1104" y="1176"/>
                  </a:cubicBezTo>
                  <a:cubicBezTo>
                    <a:pt x="1272" y="1200"/>
                    <a:pt x="1560" y="1112"/>
                    <a:pt x="1680" y="984"/>
                  </a:cubicBezTo>
                  <a:cubicBezTo>
                    <a:pt x="1800" y="856"/>
                    <a:pt x="1888" y="512"/>
                    <a:pt x="1824" y="408"/>
                  </a:cubicBezTo>
                  <a:cubicBezTo>
                    <a:pt x="1760" y="304"/>
                    <a:pt x="1336" y="424"/>
                    <a:pt x="1296" y="360"/>
                  </a:cubicBezTo>
                  <a:cubicBezTo>
                    <a:pt x="1256" y="296"/>
                    <a:pt x="1448" y="48"/>
                    <a:pt x="1584" y="24"/>
                  </a:cubicBezTo>
                  <a:cubicBezTo>
                    <a:pt x="1720" y="0"/>
                    <a:pt x="1920" y="176"/>
                    <a:pt x="2112" y="216"/>
                  </a:cubicBezTo>
                  <a:cubicBezTo>
                    <a:pt x="2304" y="256"/>
                    <a:pt x="2632" y="168"/>
                    <a:pt x="2736" y="264"/>
                  </a:cubicBezTo>
                  <a:cubicBezTo>
                    <a:pt x="2840" y="360"/>
                    <a:pt x="2672" y="704"/>
                    <a:pt x="2736" y="792"/>
                  </a:cubicBezTo>
                  <a:cubicBezTo>
                    <a:pt x="2800" y="880"/>
                    <a:pt x="3000" y="744"/>
                    <a:pt x="3120" y="792"/>
                  </a:cubicBezTo>
                  <a:cubicBezTo>
                    <a:pt x="3240" y="840"/>
                    <a:pt x="3400" y="1032"/>
                    <a:pt x="3456" y="10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0" name="Oval 10"/>
            <p:cNvSpPr>
              <a:spLocks noChangeArrowheads="1"/>
            </p:cNvSpPr>
            <p:nvPr/>
          </p:nvSpPr>
          <p:spPr bwMode="auto">
            <a:xfrm>
              <a:off x="2112" y="1056"/>
              <a:ext cx="1248" cy="816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771" name="Group 11"/>
          <p:cNvGrpSpPr>
            <a:grpSpLocks/>
          </p:cNvGrpSpPr>
          <p:nvPr/>
        </p:nvGrpSpPr>
        <p:grpSpPr bwMode="auto">
          <a:xfrm>
            <a:off x="6400800" y="1295400"/>
            <a:ext cx="2362200" cy="1635125"/>
            <a:chOff x="576" y="1200"/>
            <a:chExt cx="4608" cy="2736"/>
          </a:xfrm>
        </p:grpSpPr>
        <p:grpSp>
          <p:nvGrpSpPr>
            <p:cNvPr id="117772" name="Group 12"/>
            <p:cNvGrpSpPr>
              <a:grpSpLocks/>
            </p:cNvGrpSpPr>
            <p:nvPr/>
          </p:nvGrpSpPr>
          <p:grpSpPr bwMode="auto">
            <a:xfrm>
              <a:off x="576" y="1200"/>
              <a:ext cx="4608" cy="2736"/>
              <a:chOff x="576" y="1200"/>
              <a:chExt cx="4608" cy="2736"/>
            </a:xfrm>
          </p:grpSpPr>
          <p:grpSp>
            <p:nvGrpSpPr>
              <p:cNvPr id="117773" name="Group 13"/>
              <p:cNvGrpSpPr>
                <a:grpSpLocks/>
              </p:cNvGrpSpPr>
              <p:nvPr/>
            </p:nvGrpSpPr>
            <p:grpSpPr bwMode="auto">
              <a:xfrm>
                <a:off x="576" y="1200"/>
                <a:ext cx="4608" cy="2736"/>
                <a:chOff x="576" y="1200"/>
                <a:chExt cx="4608" cy="2736"/>
              </a:xfrm>
            </p:grpSpPr>
            <p:sp>
              <p:nvSpPr>
                <p:cNvPr id="117774" name="AutoShape 14"/>
                <p:cNvSpPr>
                  <a:spLocks noChangeArrowheads="1"/>
                </p:cNvSpPr>
                <p:nvPr/>
              </p:nvSpPr>
              <p:spPr bwMode="auto">
                <a:xfrm>
                  <a:off x="2208" y="1200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800">
                      <a:latin typeface="Times New Roman" panose="02020603050405020304" pitchFamily="18" charset="0"/>
                    </a:rPr>
                    <a:t>the systems</a:t>
                  </a:r>
                </a:p>
              </p:txBody>
            </p:sp>
            <p:sp>
              <p:nvSpPr>
                <p:cNvPr id="117775" name="AutoShape 15"/>
                <p:cNvSpPr>
                  <a:spLocks noChangeArrowheads="1"/>
                </p:cNvSpPr>
                <p:nvPr/>
              </p:nvSpPr>
              <p:spPr bwMode="auto">
                <a:xfrm>
                  <a:off x="576" y="2208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800" dirty="0">
                      <a:latin typeface="Times New Roman" panose="02020603050405020304" pitchFamily="18" charset="0"/>
                    </a:rPr>
                    <a:t>info and help</a:t>
                  </a:r>
                </a:p>
              </p:txBody>
            </p:sp>
            <p:sp>
              <p:nvSpPr>
                <p:cNvPr id="117776" name="AutoShape 16"/>
                <p:cNvSpPr>
                  <a:spLocks noChangeArrowheads="1"/>
                </p:cNvSpPr>
                <p:nvPr/>
              </p:nvSpPr>
              <p:spPr bwMode="auto">
                <a:xfrm>
                  <a:off x="2208" y="2208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800">
                      <a:latin typeface="Times New Roman" panose="02020603050405020304" pitchFamily="18" charset="0"/>
                    </a:rPr>
                    <a:t>management</a:t>
                  </a:r>
                </a:p>
              </p:txBody>
            </p:sp>
            <p:sp>
              <p:nvSpPr>
                <p:cNvPr id="117777" name="AutoShape 17"/>
                <p:cNvSpPr>
                  <a:spLocks noChangeArrowheads="1"/>
                </p:cNvSpPr>
                <p:nvPr/>
              </p:nvSpPr>
              <p:spPr bwMode="auto">
                <a:xfrm>
                  <a:off x="4032" y="2208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800">
                      <a:latin typeface="Times New Roman" panose="02020603050405020304" pitchFamily="18" charset="0"/>
                    </a:rPr>
                    <a:t>messages</a:t>
                  </a:r>
                </a:p>
              </p:txBody>
            </p:sp>
            <p:sp>
              <p:nvSpPr>
                <p:cNvPr id="117778" name="AutoShape 18"/>
                <p:cNvSpPr>
                  <a:spLocks noChangeArrowheads="1"/>
                </p:cNvSpPr>
                <p:nvPr/>
              </p:nvSpPr>
              <p:spPr bwMode="auto">
                <a:xfrm>
                  <a:off x="1584" y="3312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800">
                      <a:latin typeface="Times New Roman" panose="02020603050405020304" pitchFamily="18" charset="0"/>
                    </a:rPr>
                    <a:t>add user</a:t>
                  </a:r>
                </a:p>
              </p:txBody>
            </p:sp>
            <p:sp>
              <p:nvSpPr>
                <p:cNvPr id="117779" name="AutoShape 19"/>
                <p:cNvSpPr>
                  <a:spLocks noChangeArrowheads="1"/>
                </p:cNvSpPr>
                <p:nvPr/>
              </p:nvSpPr>
              <p:spPr bwMode="auto">
                <a:xfrm>
                  <a:off x="2928" y="3312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800">
                      <a:latin typeface="Times New Roman" panose="02020603050405020304" pitchFamily="18" charset="0"/>
                    </a:rPr>
                    <a:t>remove user</a:t>
                  </a:r>
                </a:p>
              </p:txBody>
            </p:sp>
          </p:grpSp>
          <p:cxnSp>
            <p:nvCxnSpPr>
              <p:cNvPr id="117780" name="AutoShape 20"/>
              <p:cNvCxnSpPr>
                <a:cxnSpLocks noChangeShapeType="1"/>
                <a:stCxn id="117774" idx="2"/>
                <a:endCxn id="117775" idx="0"/>
              </p:cNvCxnSpPr>
              <p:nvPr/>
            </p:nvCxnSpPr>
            <p:spPr bwMode="auto">
              <a:xfrm rot="5400000">
                <a:off x="1776" y="1200"/>
                <a:ext cx="384" cy="1632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781" name="AutoShape 21"/>
              <p:cNvCxnSpPr>
                <a:cxnSpLocks noChangeShapeType="1"/>
                <a:stCxn id="117774" idx="2"/>
                <a:endCxn id="117777" idx="0"/>
              </p:cNvCxnSpPr>
              <p:nvPr/>
            </p:nvCxnSpPr>
            <p:spPr bwMode="auto">
              <a:xfrm rot="16200000" flipH="1">
                <a:off x="3504" y="1104"/>
                <a:ext cx="384" cy="1824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782" name="AutoShape 22"/>
              <p:cNvCxnSpPr>
                <a:cxnSpLocks noChangeShapeType="1"/>
                <a:stCxn id="117774" idx="2"/>
                <a:endCxn id="117776" idx="0"/>
              </p:cNvCxnSpPr>
              <p:nvPr/>
            </p:nvCxnSpPr>
            <p:spPr bwMode="auto">
              <a:xfrm rot="5400000">
                <a:off x="2592" y="2016"/>
                <a:ext cx="38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7783" name="AutoShape 23"/>
            <p:cNvCxnSpPr>
              <a:cxnSpLocks noChangeShapeType="1"/>
              <a:stCxn id="117776" idx="2"/>
              <a:endCxn id="117778" idx="0"/>
            </p:cNvCxnSpPr>
            <p:nvPr/>
          </p:nvCxnSpPr>
          <p:spPr bwMode="auto">
            <a:xfrm rot="5400000">
              <a:off x="2232" y="2760"/>
              <a:ext cx="480" cy="6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784" name="AutoShape 24"/>
            <p:cNvCxnSpPr>
              <a:cxnSpLocks noChangeShapeType="1"/>
              <a:stCxn id="117776" idx="2"/>
              <a:endCxn id="117779" idx="0"/>
            </p:cNvCxnSpPr>
            <p:nvPr/>
          </p:nvCxnSpPr>
          <p:spPr bwMode="auto">
            <a:xfrm rot="16200000" flipH="1">
              <a:off x="2904" y="2712"/>
              <a:ext cx="480" cy="72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7785" name="Group 25"/>
          <p:cNvGrpSpPr>
            <a:grpSpLocks/>
          </p:cNvGrpSpPr>
          <p:nvPr/>
        </p:nvGrpSpPr>
        <p:grpSpPr bwMode="auto">
          <a:xfrm>
            <a:off x="483784" y="5146675"/>
            <a:ext cx="2438400" cy="984250"/>
            <a:chOff x="672" y="1968"/>
            <a:chExt cx="3840" cy="1344"/>
          </a:xfrm>
        </p:grpSpPr>
        <p:sp>
          <p:nvSpPr>
            <p:cNvPr id="117786" name="AutoShape 26"/>
            <p:cNvSpPr>
              <a:spLocks noChangeArrowheads="1"/>
            </p:cNvSpPr>
            <p:nvPr/>
          </p:nvSpPr>
          <p:spPr bwMode="auto">
            <a:xfrm>
              <a:off x="672" y="1968"/>
              <a:ext cx="912" cy="48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main</a:t>
              </a:r>
            </a:p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screen</a:t>
              </a:r>
            </a:p>
          </p:txBody>
        </p:sp>
        <p:sp>
          <p:nvSpPr>
            <p:cNvPr id="117787" name="AutoShape 27"/>
            <p:cNvSpPr>
              <a:spLocks noChangeArrowheads="1"/>
            </p:cNvSpPr>
            <p:nvPr/>
          </p:nvSpPr>
          <p:spPr bwMode="auto">
            <a:xfrm>
              <a:off x="2208" y="1968"/>
              <a:ext cx="912" cy="48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 dirty="0">
                  <a:latin typeface="Times New Roman" panose="02020603050405020304" pitchFamily="18" charset="0"/>
                </a:rPr>
                <a:t>remove</a:t>
              </a:r>
            </a:p>
            <a:p>
              <a:pPr algn="ctr"/>
              <a:r>
                <a:rPr lang="en-US" altLang="en-US" sz="1000" dirty="0">
                  <a:latin typeface="Times New Roman" panose="02020603050405020304" pitchFamily="18" charset="0"/>
                </a:rPr>
                <a:t>user</a:t>
              </a:r>
            </a:p>
          </p:txBody>
        </p:sp>
        <p:sp>
          <p:nvSpPr>
            <p:cNvPr id="117788" name="AutoShape 28"/>
            <p:cNvSpPr>
              <a:spLocks noChangeArrowheads="1"/>
            </p:cNvSpPr>
            <p:nvPr/>
          </p:nvSpPr>
          <p:spPr bwMode="auto">
            <a:xfrm>
              <a:off x="3600" y="1968"/>
              <a:ext cx="912" cy="48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confirm</a:t>
              </a:r>
            </a:p>
          </p:txBody>
        </p:sp>
        <p:sp>
          <p:nvSpPr>
            <p:cNvPr id="117789" name="AutoShape 29"/>
            <p:cNvSpPr>
              <a:spLocks noChangeArrowheads="1"/>
            </p:cNvSpPr>
            <p:nvPr/>
          </p:nvSpPr>
          <p:spPr bwMode="auto">
            <a:xfrm>
              <a:off x="2208" y="2832"/>
              <a:ext cx="912" cy="48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add user</a:t>
              </a:r>
            </a:p>
          </p:txBody>
        </p:sp>
        <p:cxnSp>
          <p:nvCxnSpPr>
            <p:cNvPr id="117790" name="AutoShape 30"/>
            <p:cNvCxnSpPr>
              <a:cxnSpLocks noChangeShapeType="1"/>
              <a:stCxn id="117786" idx="3"/>
              <a:endCxn id="117787" idx="1"/>
            </p:cNvCxnSpPr>
            <p:nvPr/>
          </p:nvCxnSpPr>
          <p:spPr bwMode="auto">
            <a:xfrm>
              <a:off x="1584" y="2208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791" name="AutoShape 31"/>
            <p:cNvCxnSpPr>
              <a:cxnSpLocks noChangeShapeType="1"/>
              <a:stCxn id="117786" idx="3"/>
              <a:endCxn id="117789" idx="1"/>
            </p:cNvCxnSpPr>
            <p:nvPr/>
          </p:nvCxnSpPr>
          <p:spPr bwMode="auto">
            <a:xfrm>
              <a:off x="1584" y="2208"/>
              <a:ext cx="624" cy="86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792" name="AutoShape 32"/>
            <p:cNvCxnSpPr>
              <a:cxnSpLocks noChangeShapeType="1"/>
              <a:stCxn id="117787" idx="3"/>
              <a:endCxn id="117788" idx="1"/>
            </p:cNvCxnSpPr>
            <p:nvPr/>
          </p:nvCxnSpPr>
          <p:spPr bwMode="auto">
            <a:xfrm>
              <a:off x="3120" y="2208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793" name="AutoShape 33"/>
            <p:cNvCxnSpPr>
              <a:cxnSpLocks noChangeShapeType="1"/>
              <a:stCxn id="117788" idx="3"/>
              <a:endCxn id="117786" idx="0"/>
            </p:cNvCxnSpPr>
            <p:nvPr/>
          </p:nvCxnSpPr>
          <p:spPr bwMode="auto">
            <a:xfrm flipH="1" flipV="1">
              <a:off x="1128" y="1968"/>
              <a:ext cx="3384" cy="240"/>
            </a:xfrm>
            <a:prstGeom prst="bentConnector4">
              <a:avLst>
                <a:gd name="adj1" fmla="val -4255"/>
                <a:gd name="adj2" fmla="val 16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794" name="AutoShape 34"/>
            <p:cNvCxnSpPr>
              <a:cxnSpLocks noChangeShapeType="1"/>
              <a:stCxn id="117789" idx="3"/>
              <a:endCxn id="117786" idx="2"/>
            </p:cNvCxnSpPr>
            <p:nvPr/>
          </p:nvCxnSpPr>
          <p:spPr bwMode="auto">
            <a:xfrm flipH="1" flipV="1">
              <a:off x="1128" y="2448"/>
              <a:ext cx="1992" cy="624"/>
            </a:xfrm>
            <a:prstGeom prst="bentConnector4">
              <a:avLst>
                <a:gd name="adj1" fmla="val -7227"/>
                <a:gd name="adj2" fmla="val -7804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6858000" cy="5334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 </a:t>
            </a: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choice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menus, buttons etc.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design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navigation design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apps, O/S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6858000" cy="685800"/>
          </a:xfrm>
        </p:spPr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the web …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86200" cy="411480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widget choice</a:t>
            </a:r>
          </a:p>
          <a:p>
            <a:pPr lvl="1"/>
            <a:endParaRPr lang="en-US" altLang="en-US" sz="1800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B050"/>
                </a:solidFill>
              </a:rPr>
              <a:t>screen design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navigation design</a:t>
            </a:r>
          </a:p>
          <a:p>
            <a:r>
              <a:rPr lang="en-US" altLang="en-US" dirty="0">
                <a:solidFill>
                  <a:srgbClr val="2E005D"/>
                </a:solidFill>
              </a:rPr>
              <a:t>environment 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4724400" y="1981200"/>
            <a:ext cx="3886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B0F0"/>
                </a:solidFill>
              </a:rPr>
              <a:t>elements and tags</a:t>
            </a:r>
          </a:p>
          <a:p>
            <a:pPr lvl="1" eaLnBrk="1" hangingPunct="1"/>
            <a:r>
              <a:rPr lang="en-US" altLang="en-US" sz="1800" dirty="0">
                <a:solidFill>
                  <a:srgbClr val="00B0F0"/>
                </a:solidFill>
                <a:latin typeface="Courier New" panose="02070309020205020404" pitchFamily="49" charset="0"/>
              </a:rPr>
              <a:t>&lt;a </a:t>
            </a:r>
            <a:r>
              <a:rPr lang="en-US" altLang="en-US" sz="1800" dirty="0" err="1">
                <a:solidFill>
                  <a:srgbClr val="00B0F0"/>
                </a:solidFill>
                <a:latin typeface="Courier New" panose="02070309020205020404" pitchFamily="49" charset="0"/>
              </a:rPr>
              <a:t>href</a:t>
            </a:r>
            <a:r>
              <a:rPr lang="en-US" altLang="en-US" sz="1800" dirty="0">
                <a:solidFill>
                  <a:srgbClr val="00B0F0"/>
                </a:solidFill>
                <a:latin typeface="Courier New" panose="02070309020205020404" pitchFamily="49" charset="0"/>
              </a:rPr>
              <a:t>=“...”&gt;</a:t>
            </a:r>
            <a:endParaRPr lang="en-US" altLang="en-US" dirty="0">
              <a:solidFill>
                <a:srgbClr val="00B0F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</a:rPr>
              <a:t>page design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site structure</a:t>
            </a:r>
          </a:p>
          <a:p>
            <a:pPr eaLnBrk="1" hangingPunct="1"/>
            <a:r>
              <a:rPr lang="en-US" altLang="en-US" dirty="0">
                <a:solidFill>
                  <a:srgbClr val="2E005D"/>
                </a:solidFill>
              </a:rPr>
              <a:t>the web, browser,</a:t>
            </a:r>
            <a:br>
              <a:rPr lang="en-US" altLang="en-US" dirty="0">
                <a:solidFill>
                  <a:srgbClr val="2E005D"/>
                </a:solidFill>
              </a:rPr>
            </a:br>
            <a:r>
              <a:rPr lang="en-US" altLang="en-US" dirty="0">
                <a:solidFill>
                  <a:srgbClr val="2E005D"/>
                </a:solidFill>
              </a:rPr>
              <a:t>external links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68580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devices</a:t>
            </a: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86200" cy="4114800"/>
          </a:xfrm>
        </p:spPr>
        <p:txBody>
          <a:bodyPr/>
          <a:lstStyle/>
          <a:p>
            <a:r>
              <a:rPr lang="en-US" altLang="en-US" dirty="0">
                <a:solidFill>
                  <a:srgbClr val="4EA1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widget choice</a:t>
            </a:r>
          </a:p>
          <a:p>
            <a:pPr lvl="1"/>
            <a:endParaRPr lang="en-US" alt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design</a:t>
            </a:r>
          </a:p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 design</a:t>
            </a:r>
          </a:p>
          <a:p>
            <a:r>
              <a:rPr lang="en-US" altLang="en-US" dirty="0">
                <a:solidFill>
                  <a:srgbClr val="2E0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724400" y="1981200"/>
            <a:ext cx="3886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4EA1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</a:p>
          <a:p>
            <a:pPr lvl="1" eaLnBrk="1" hangingPunct="1"/>
            <a:r>
              <a:rPr lang="en-US" altLang="en-US" sz="1800" dirty="0">
                <a:solidFill>
                  <a:srgbClr val="4EA1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buttons, knobs, dials</a:t>
            </a:r>
            <a:endParaRPr lang="en-US" altLang="en-US" dirty="0">
              <a:solidFill>
                <a:srgbClr val="4EA1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layout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 of device</a:t>
            </a:r>
          </a:p>
          <a:p>
            <a:pPr eaLnBrk="1" hangingPunct="1"/>
            <a:r>
              <a:rPr lang="en-US" altLang="en-US" dirty="0">
                <a:solidFill>
                  <a:srgbClr val="2E005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real world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6858000" cy="7620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structure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screen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...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one screen or page out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site, movement between screens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Wider still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with other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8991600" cy="76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look for when looking at a single web page, screen or state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are</a:t>
            </a:r>
          </a:p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do</a:t>
            </a:r>
          </a:p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you are going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what will happen</a:t>
            </a:r>
          </a:p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you’ve been</a:t>
            </a:r>
          </a:p>
          <a:p>
            <a:pPr lvl="1"/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what you’ve done</a:t>
            </a:r>
          </a:p>
          <a:p>
            <a:pPr lvl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20400" y="4134600"/>
              <a:ext cx="1964880" cy="196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560" y="4071240"/>
                <a:ext cx="19965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107960" y="3241440"/>
              <a:ext cx="1268280" cy="45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2120" y="3178080"/>
                <a:ext cx="12999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4304160" y="3241440"/>
              <a:ext cx="2518560" cy="161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88320" y="3178080"/>
                <a:ext cx="25502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5840280" y="2830680"/>
              <a:ext cx="1161000" cy="500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24440" y="2767320"/>
                <a:ext cx="11926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3813120" y="280404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97280" y="274068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3696840" y="2687760"/>
              <a:ext cx="1893600" cy="72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1000" y="2624400"/>
                <a:ext cx="19252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2679120" y="2500200"/>
              <a:ext cx="848520" cy="554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63280" y="2436840"/>
                <a:ext cx="88020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3848760" y="2295000"/>
              <a:ext cx="1161360" cy="54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32920" y="2231640"/>
                <a:ext cx="11930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/>
              <p14:cNvContentPartPr/>
              <p14:nvPr/>
            </p14:nvContentPartPr>
            <p14:xfrm>
              <a:off x="5661720" y="2035800"/>
              <a:ext cx="360" cy="4471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45880" y="1972440"/>
                <a:ext cx="3204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/>
              <p14:cNvContentPartPr/>
              <p14:nvPr/>
            </p14:nvContentPartPr>
            <p14:xfrm>
              <a:off x="5572080" y="2018160"/>
              <a:ext cx="795240" cy="3218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56240" y="1954800"/>
                <a:ext cx="8269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/>
              <p14:cNvContentPartPr/>
              <p14:nvPr/>
            </p14:nvContentPartPr>
            <p14:xfrm>
              <a:off x="6483240" y="1991160"/>
              <a:ext cx="446760" cy="438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67400" y="1927800"/>
                <a:ext cx="4784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/>
              <p14:cNvContentPartPr/>
              <p14:nvPr/>
            </p14:nvContentPartPr>
            <p14:xfrm>
              <a:off x="4661280" y="280404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45440" y="274068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250200" y="1598400"/>
              <a:ext cx="1482480" cy="630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4360" y="1535040"/>
                <a:ext cx="15141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7322400" y="830520"/>
              <a:ext cx="1411200" cy="625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06560" y="767160"/>
                <a:ext cx="1442880" cy="75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6858000" cy="8382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hierarchical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 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914400" y="1905000"/>
            <a:ext cx="7315200" cy="4343400"/>
            <a:chOff x="576" y="1200"/>
            <a:chExt cx="4608" cy="2736"/>
          </a:xfrm>
        </p:grpSpPr>
        <p:grpSp>
          <p:nvGrpSpPr>
            <p:cNvPr id="135173" name="Group 5"/>
            <p:cNvGrpSpPr>
              <a:grpSpLocks/>
            </p:cNvGrpSpPr>
            <p:nvPr/>
          </p:nvGrpSpPr>
          <p:grpSpPr bwMode="auto">
            <a:xfrm>
              <a:off x="576" y="1200"/>
              <a:ext cx="4608" cy="2736"/>
              <a:chOff x="576" y="1200"/>
              <a:chExt cx="4608" cy="2736"/>
            </a:xfrm>
          </p:grpSpPr>
          <p:grpSp>
            <p:nvGrpSpPr>
              <p:cNvPr id="135174" name="Group 6"/>
              <p:cNvGrpSpPr>
                <a:grpSpLocks/>
              </p:cNvGrpSpPr>
              <p:nvPr/>
            </p:nvGrpSpPr>
            <p:grpSpPr bwMode="auto">
              <a:xfrm>
                <a:off x="576" y="1200"/>
                <a:ext cx="4608" cy="2736"/>
                <a:chOff x="576" y="1200"/>
                <a:chExt cx="4608" cy="2736"/>
              </a:xfrm>
            </p:grpSpPr>
            <p:sp>
              <p:nvSpPr>
                <p:cNvPr id="135175" name="AutoShape 7"/>
                <p:cNvSpPr>
                  <a:spLocks noChangeArrowheads="1"/>
                </p:cNvSpPr>
                <p:nvPr/>
              </p:nvSpPr>
              <p:spPr bwMode="auto">
                <a:xfrm>
                  <a:off x="2208" y="1200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</a:rPr>
                    <a:t>the system</a:t>
                  </a:r>
                </a:p>
              </p:txBody>
            </p:sp>
            <p:sp>
              <p:nvSpPr>
                <p:cNvPr id="135176" name="AutoShape 8"/>
                <p:cNvSpPr>
                  <a:spLocks noChangeArrowheads="1"/>
                </p:cNvSpPr>
                <p:nvPr/>
              </p:nvSpPr>
              <p:spPr bwMode="auto">
                <a:xfrm>
                  <a:off x="576" y="2208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</a:rPr>
                    <a:t>info and help</a:t>
                  </a:r>
                </a:p>
              </p:txBody>
            </p:sp>
            <p:sp>
              <p:nvSpPr>
                <p:cNvPr id="135177" name="AutoShape 9"/>
                <p:cNvSpPr>
                  <a:spLocks noChangeArrowheads="1"/>
                </p:cNvSpPr>
                <p:nvPr/>
              </p:nvSpPr>
              <p:spPr bwMode="auto">
                <a:xfrm>
                  <a:off x="2208" y="2208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</a:rPr>
                    <a:t>management</a:t>
                  </a:r>
                </a:p>
              </p:txBody>
            </p:sp>
            <p:sp>
              <p:nvSpPr>
                <p:cNvPr id="135178" name="AutoShape 10"/>
                <p:cNvSpPr>
                  <a:spLocks noChangeArrowheads="1"/>
                </p:cNvSpPr>
                <p:nvPr/>
              </p:nvSpPr>
              <p:spPr bwMode="auto">
                <a:xfrm>
                  <a:off x="4032" y="2208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</a:rPr>
                    <a:t>messages</a:t>
                  </a:r>
                </a:p>
              </p:txBody>
            </p:sp>
            <p:sp>
              <p:nvSpPr>
                <p:cNvPr id="135179" name="AutoShape 11"/>
                <p:cNvSpPr>
                  <a:spLocks noChangeArrowheads="1"/>
                </p:cNvSpPr>
                <p:nvPr/>
              </p:nvSpPr>
              <p:spPr bwMode="auto">
                <a:xfrm>
                  <a:off x="1584" y="3312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</a:rPr>
                    <a:t>add user</a:t>
                  </a:r>
                </a:p>
              </p:txBody>
            </p:sp>
            <p:sp>
              <p:nvSpPr>
                <p:cNvPr id="135180" name="AutoShape 12"/>
                <p:cNvSpPr>
                  <a:spLocks noChangeArrowheads="1"/>
                </p:cNvSpPr>
                <p:nvPr/>
              </p:nvSpPr>
              <p:spPr bwMode="auto">
                <a:xfrm>
                  <a:off x="2928" y="3312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>
                      <a:latin typeface="Times New Roman" panose="02020603050405020304" pitchFamily="18" charset="0"/>
                    </a:rPr>
                    <a:t>remove user</a:t>
                  </a:r>
                </a:p>
              </p:txBody>
            </p:sp>
          </p:grpSp>
          <p:cxnSp>
            <p:nvCxnSpPr>
              <p:cNvPr id="135181" name="AutoShape 13"/>
              <p:cNvCxnSpPr>
                <a:cxnSpLocks noChangeShapeType="1"/>
                <a:stCxn id="135175" idx="2"/>
                <a:endCxn id="135176" idx="0"/>
              </p:cNvCxnSpPr>
              <p:nvPr/>
            </p:nvCxnSpPr>
            <p:spPr bwMode="auto">
              <a:xfrm rot="5400000">
                <a:off x="1776" y="1200"/>
                <a:ext cx="384" cy="1632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182" name="AutoShape 14"/>
              <p:cNvCxnSpPr>
                <a:cxnSpLocks noChangeShapeType="1"/>
                <a:stCxn id="135175" idx="2"/>
                <a:endCxn id="135178" idx="0"/>
              </p:cNvCxnSpPr>
              <p:nvPr/>
            </p:nvCxnSpPr>
            <p:spPr bwMode="auto">
              <a:xfrm rot="16200000" flipH="1">
                <a:off x="3504" y="1104"/>
                <a:ext cx="384" cy="1824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183" name="AutoShape 15"/>
              <p:cNvCxnSpPr>
                <a:cxnSpLocks noChangeShapeType="1"/>
                <a:stCxn id="135175" idx="2"/>
                <a:endCxn id="135177" idx="0"/>
              </p:cNvCxnSpPr>
              <p:nvPr/>
            </p:nvCxnSpPr>
            <p:spPr bwMode="auto">
              <a:xfrm rot="5400000">
                <a:off x="2592" y="2016"/>
                <a:ext cx="38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35184" name="AutoShape 16"/>
            <p:cNvCxnSpPr>
              <a:cxnSpLocks noChangeShapeType="1"/>
              <a:stCxn id="135177" idx="2"/>
              <a:endCxn id="135179" idx="0"/>
            </p:cNvCxnSpPr>
            <p:nvPr/>
          </p:nvCxnSpPr>
          <p:spPr bwMode="auto">
            <a:xfrm rot="5400000">
              <a:off x="2232" y="2760"/>
              <a:ext cx="480" cy="6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185" name="AutoShape 17"/>
            <p:cNvCxnSpPr>
              <a:cxnSpLocks noChangeShapeType="1"/>
              <a:stCxn id="135177" idx="2"/>
              <a:endCxn id="135180" idx="0"/>
            </p:cNvCxnSpPr>
            <p:nvPr/>
          </p:nvCxnSpPr>
          <p:spPr bwMode="auto">
            <a:xfrm rot="16200000" flipH="1">
              <a:off x="2904" y="2712"/>
              <a:ext cx="480" cy="72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8620"/>
            <a:ext cx="6858000" cy="753979"/>
          </a:xfrm>
        </p:spPr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diagrams ctd.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 or groups of screens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separation</a:t>
            </a:r>
          </a:p>
        </p:txBody>
      </p:sp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5257800" y="3810000"/>
            <a:ext cx="2971800" cy="2057400"/>
            <a:chOff x="576" y="1200"/>
            <a:chExt cx="4608" cy="2736"/>
          </a:xfrm>
        </p:grpSpPr>
        <p:grpSp>
          <p:nvGrpSpPr>
            <p:cNvPr id="136197" name="Group 5"/>
            <p:cNvGrpSpPr>
              <a:grpSpLocks/>
            </p:cNvGrpSpPr>
            <p:nvPr/>
          </p:nvGrpSpPr>
          <p:grpSpPr bwMode="auto">
            <a:xfrm>
              <a:off x="576" y="1200"/>
              <a:ext cx="4608" cy="2736"/>
              <a:chOff x="576" y="1200"/>
              <a:chExt cx="4608" cy="2736"/>
            </a:xfrm>
          </p:grpSpPr>
          <p:grpSp>
            <p:nvGrpSpPr>
              <p:cNvPr id="136198" name="Group 6"/>
              <p:cNvGrpSpPr>
                <a:grpSpLocks/>
              </p:cNvGrpSpPr>
              <p:nvPr/>
            </p:nvGrpSpPr>
            <p:grpSpPr bwMode="auto">
              <a:xfrm>
                <a:off x="576" y="1200"/>
                <a:ext cx="4608" cy="2736"/>
                <a:chOff x="576" y="1200"/>
                <a:chExt cx="4608" cy="2736"/>
              </a:xfrm>
            </p:grpSpPr>
            <p:sp>
              <p:nvSpPr>
                <p:cNvPr id="136199" name="AutoShape 7"/>
                <p:cNvSpPr>
                  <a:spLocks noChangeArrowheads="1"/>
                </p:cNvSpPr>
                <p:nvPr/>
              </p:nvSpPr>
              <p:spPr bwMode="auto">
                <a:xfrm>
                  <a:off x="2208" y="1200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800" dirty="0">
                      <a:latin typeface="Times New Roman" panose="02020603050405020304" pitchFamily="18" charset="0"/>
                    </a:rPr>
                    <a:t>the systems</a:t>
                  </a:r>
                </a:p>
              </p:txBody>
            </p:sp>
            <p:sp>
              <p:nvSpPr>
                <p:cNvPr id="136200" name="AutoShape 8"/>
                <p:cNvSpPr>
                  <a:spLocks noChangeArrowheads="1"/>
                </p:cNvSpPr>
                <p:nvPr/>
              </p:nvSpPr>
              <p:spPr bwMode="auto">
                <a:xfrm>
                  <a:off x="576" y="2208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800">
                      <a:latin typeface="Times New Roman" panose="02020603050405020304" pitchFamily="18" charset="0"/>
                    </a:rPr>
                    <a:t>info and help</a:t>
                  </a:r>
                </a:p>
              </p:txBody>
            </p:sp>
            <p:sp>
              <p:nvSpPr>
                <p:cNvPr id="136201" name="AutoShape 9"/>
                <p:cNvSpPr>
                  <a:spLocks noChangeArrowheads="1"/>
                </p:cNvSpPr>
                <p:nvPr/>
              </p:nvSpPr>
              <p:spPr bwMode="auto">
                <a:xfrm>
                  <a:off x="2208" y="2208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800" dirty="0">
                      <a:latin typeface="Times New Roman" panose="02020603050405020304" pitchFamily="18" charset="0"/>
                    </a:rPr>
                    <a:t>management</a:t>
                  </a:r>
                </a:p>
              </p:txBody>
            </p:sp>
            <p:sp>
              <p:nvSpPr>
                <p:cNvPr id="136202" name="AutoShape 10"/>
                <p:cNvSpPr>
                  <a:spLocks noChangeArrowheads="1"/>
                </p:cNvSpPr>
                <p:nvPr/>
              </p:nvSpPr>
              <p:spPr bwMode="auto">
                <a:xfrm>
                  <a:off x="4032" y="2208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800">
                      <a:latin typeface="Times New Roman" panose="02020603050405020304" pitchFamily="18" charset="0"/>
                    </a:rPr>
                    <a:t>messages</a:t>
                  </a:r>
                </a:p>
              </p:txBody>
            </p:sp>
            <p:sp>
              <p:nvSpPr>
                <p:cNvPr id="136203" name="AutoShape 11"/>
                <p:cNvSpPr>
                  <a:spLocks noChangeArrowheads="1"/>
                </p:cNvSpPr>
                <p:nvPr/>
              </p:nvSpPr>
              <p:spPr bwMode="auto">
                <a:xfrm>
                  <a:off x="1584" y="3312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800">
                      <a:latin typeface="Times New Roman" panose="02020603050405020304" pitchFamily="18" charset="0"/>
                    </a:rPr>
                    <a:t>add user</a:t>
                  </a:r>
                </a:p>
              </p:txBody>
            </p:sp>
            <p:sp>
              <p:nvSpPr>
                <p:cNvPr id="136204" name="AutoShape 12"/>
                <p:cNvSpPr>
                  <a:spLocks noChangeArrowheads="1"/>
                </p:cNvSpPr>
                <p:nvPr/>
              </p:nvSpPr>
              <p:spPr bwMode="auto">
                <a:xfrm>
                  <a:off x="2928" y="3312"/>
                  <a:ext cx="1152" cy="624"/>
                </a:xfrm>
                <a:prstGeom prst="flowChartProcess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 sz="800">
                      <a:latin typeface="Times New Roman" panose="02020603050405020304" pitchFamily="18" charset="0"/>
                    </a:rPr>
                    <a:t>remove user</a:t>
                  </a:r>
                </a:p>
              </p:txBody>
            </p:sp>
          </p:grpSp>
          <p:cxnSp>
            <p:nvCxnSpPr>
              <p:cNvPr id="136205" name="AutoShape 13"/>
              <p:cNvCxnSpPr>
                <a:cxnSpLocks noChangeShapeType="1"/>
                <a:stCxn id="136199" idx="2"/>
                <a:endCxn id="136200" idx="0"/>
              </p:cNvCxnSpPr>
              <p:nvPr/>
            </p:nvCxnSpPr>
            <p:spPr bwMode="auto">
              <a:xfrm rot="5400000">
                <a:off x="1776" y="1200"/>
                <a:ext cx="384" cy="1632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206" name="AutoShape 14"/>
              <p:cNvCxnSpPr>
                <a:cxnSpLocks noChangeShapeType="1"/>
                <a:stCxn id="136199" idx="2"/>
                <a:endCxn id="136202" idx="0"/>
              </p:cNvCxnSpPr>
              <p:nvPr/>
            </p:nvCxnSpPr>
            <p:spPr bwMode="auto">
              <a:xfrm rot="16200000" flipH="1">
                <a:off x="3504" y="1104"/>
                <a:ext cx="384" cy="1824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207" name="AutoShape 15"/>
              <p:cNvCxnSpPr>
                <a:cxnSpLocks noChangeShapeType="1"/>
                <a:stCxn id="136199" idx="2"/>
                <a:endCxn id="136201" idx="0"/>
              </p:cNvCxnSpPr>
              <p:nvPr/>
            </p:nvCxnSpPr>
            <p:spPr bwMode="auto">
              <a:xfrm rot="5400000">
                <a:off x="2592" y="2016"/>
                <a:ext cx="38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36208" name="AutoShape 16"/>
            <p:cNvCxnSpPr>
              <a:cxnSpLocks noChangeShapeType="1"/>
              <a:stCxn id="136201" idx="2"/>
              <a:endCxn id="136203" idx="0"/>
            </p:cNvCxnSpPr>
            <p:nvPr/>
          </p:nvCxnSpPr>
          <p:spPr bwMode="auto">
            <a:xfrm rot="5400000">
              <a:off x="2232" y="2760"/>
              <a:ext cx="480" cy="62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209" name="AutoShape 17"/>
            <p:cNvCxnSpPr>
              <a:cxnSpLocks noChangeShapeType="1"/>
              <a:stCxn id="136201" idx="2"/>
              <a:endCxn id="136204" idx="0"/>
            </p:cNvCxnSpPr>
            <p:nvPr/>
          </p:nvCxnSpPr>
          <p:spPr bwMode="auto">
            <a:xfrm rot="16200000" flipH="1">
              <a:off x="2904" y="2712"/>
              <a:ext cx="480" cy="72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6858000" cy="762000"/>
          </a:xfrm>
        </p:spPr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design </a:t>
            </a:r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</a:t>
            </a:r>
            <a:r>
              <a:rPr lang="en-GB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interventions</a:t>
            </a: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goals, constraints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process</a:t>
            </a:r>
          </a:p>
          <a:p>
            <a:pPr lvl="3">
              <a:lnSpc>
                <a:spcPct val="90000"/>
              </a:lnSpc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they are, what they are </a:t>
            </a:r>
            <a:r>
              <a:rPr lang="en-GB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like?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 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stories of design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your way around a system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prototypes</a:t>
            </a:r>
          </a:p>
          <a:p>
            <a:pPr lvl="3">
              <a:lnSpc>
                <a:spcPct val="90000"/>
              </a:lnSpc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get it right first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52500"/>
            <a:ext cx="6858000" cy="800100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diagrams </a:t>
            </a: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leads to what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branches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task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 then hierarchy</a:t>
            </a:r>
          </a:p>
        </p:txBody>
      </p:sp>
      <p:grpSp>
        <p:nvGrpSpPr>
          <p:cNvPr id="139268" name="Group 4"/>
          <p:cNvGrpSpPr>
            <a:grpSpLocks/>
          </p:cNvGrpSpPr>
          <p:nvPr/>
        </p:nvGrpSpPr>
        <p:grpSpPr bwMode="auto">
          <a:xfrm>
            <a:off x="4488287" y="4495800"/>
            <a:ext cx="3962400" cy="1600200"/>
            <a:chOff x="672" y="1968"/>
            <a:chExt cx="3840" cy="1344"/>
          </a:xfrm>
        </p:grpSpPr>
        <p:sp>
          <p:nvSpPr>
            <p:cNvPr id="139269" name="AutoShape 5"/>
            <p:cNvSpPr>
              <a:spLocks noChangeArrowheads="1"/>
            </p:cNvSpPr>
            <p:nvPr/>
          </p:nvSpPr>
          <p:spPr bwMode="auto">
            <a:xfrm>
              <a:off x="672" y="1968"/>
              <a:ext cx="912" cy="48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main</a:t>
              </a:r>
            </a:p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screen</a:t>
              </a:r>
            </a:p>
          </p:txBody>
        </p:sp>
        <p:sp>
          <p:nvSpPr>
            <p:cNvPr id="139270" name="AutoShape 6"/>
            <p:cNvSpPr>
              <a:spLocks noChangeArrowheads="1"/>
            </p:cNvSpPr>
            <p:nvPr/>
          </p:nvSpPr>
          <p:spPr bwMode="auto">
            <a:xfrm>
              <a:off x="2208" y="1968"/>
              <a:ext cx="912" cy="48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 dirty="0">
                  <a:latin typeface="Times New Roman" panose="02020603050405020304" pitchFamily="18" charset="0"/>
                </a:rPr>
                <a:t>remove</a:t>
              </a:r>
            </a:p>
            <a:p>
              <a:pPr algn="ctr"/>
              <a:r>
                <a:rPr lang="en-US" altLang="en-US" sz="1000" dirty="0">
                  <a:latin typeface="Times New Roman" panose="02020603050405020304" pitchFamily="18" charset="0"/>
                </a:rPr>
                <a:t>user</a:t>
              </a:r>
            </a:p>
          </p:txBody>
        </p:sp>
        <p:sp>
          <p:nvSpPr>
            <p:cNvPr id="139271" name="AutoShape 7"/>
            <p:cNvSpPr>
              <a:spLocks noChangeArrowheads="1"/>
            </p:cNvSpPr>
            <p:nvPr/>
          </p:nvSpPr>
          <p:spPr bwMode="auto">
            <a:xfrm>
              <a:off x="3600" y="1968"/>
              <a:ext cx="912" cy="48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confirm</a:t>
              </a:r>
            </a:p>
          </p:txBody>
        </p:sp>
        <p:sp>
          <p:nvSpPr>
            <p:cNvPr id="139272" name="AutoShape 8"/>
            <p:cNvSpPr>
              <a:spLocks noChangeArrowheads="1"/>
            </p:cNvSpPr>
            <p:nvPr/>
          </p:nvSpPr>
          <p:spPr bwMode="auto">
            <a:xfrm>
              <a:off x="2208" y="2832"/>
              <a:ext cx="912" cy="48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000">
                  <a:latin typeface="Times New Roman" panose="02020603050405020304" pitchFamily="18" charset="0"/>
                </a:rPr>
                <a:t>add user</a:t>
              </a:r>
            </a:p>
          </p:txBody>
        </p:sp>
        <p:cxnSp>
          <p:nvCxnSpPr>
            <p:cNvPr id="139273" name="AutoShape 9"/>
            <p:cNvCxnSpPr>
              <a:cxnSpLocks noChangeShapeType="1"/>
              <a:stCxn id="139269" idx="3"/>
              <a:endCxn id="139270" idx="1"/>
            </p:cNvCxnSpPr>
            <p:nvPr/>
          </p:nvCxnSpPr>
          <p:spPr bwMode="auto">
            <a:xfrm>
              <a:off x="1584" y="2208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274" name="AutoShape 10"/>
            <p:cNvCxnSpPr>
              <a:cxnSpLocks noChangeShapeType="1"/>
              <a:stCxn id="139269" idx="3"/>
              <a:endCxn id="139272" idx="1"/>
            </p:cNvCxnSpPr>
            <p:nvPr/>
          </p:nvCxnSpPr>
          <p:spPr bwMode="auto">
            <a:xfrm>
              <a:off x="1584" y="2208"/>
              <a:ext cx="624" cy="86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275" name="AutoShape 11"/>
            <p:cNvCxnSpPr>
              <a:cxnSpLocks noChangeShapeType="1"/>
              <a:stCxn id="139270" idx="3"/>
              <a:endCxn id="139271" idx="1"/>
            </p:cNvCxnSpPr>
            <p:nvPr/>
          </p:nvCxnSpPr>
          <p:spPr bwMode="auto">
            <a:xfrm>
              <a:off x="3120" y="2208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276" name="AutoShape 12"/>
            <p:cNvCxnSpPr>
              <a:cxnSpLocks noChangeShapeType="1"/>
              <a:stCxn id="139271" idx="3"/>
              <a:endCxn id="139269" idx="0"/>
            </p:cNvCxnSpPr>
            <p:nvPr/>
          </p:nvCxnSpPr>
          <p:spPr bwMode="auto">
            <a:xfrm flipH="1" flipV="1">
              <a:off x="1128" y="1968"/>
              <a:ext cx="3384" cy="240"/>
            </a:xfrm>
            <a:prstGeom prst="bentConnector4">
              <a:avLst>
                <a:gd name="adj1" fmla="val -4255"/>
                <a:gd name="adj2" fmla="val 16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277" name="AutoShape 13"/>
            <p:cNvCxnSpPr>
              <a:cxnSpLocks noChangeShapeType="1"/>
              <a:stCxn id="139272" idx="3"/>
              <a:endCxn id="139269" idx="2"/>
            </p:cNvCxnSpPr>
            <p:nvPr/>
          </p:nvCxnSpPr>
          <p:spPr bwMode="auto">
            <a:xfrm flipH="1" flipV="1">
              <a:off x="1128" y="2448"/>
              <a:ext cx="1992" cy="624"/>
            </a:xfrm>
            <a:prstGeom prst="bentConnector4">
              <a:avLst>
                <a:gd name="adj1" fmla="val -7227"/>
                <a:gd name="adj2" fmla="val -7804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6858000" cy="914400"/>
          </a:xfrm>
        </p:spPr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wider still …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5589"/>
            <a:ext cx="7772400" cy="4114800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 issues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standards,  consistency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 and paste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applications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to other apps  … the 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6858000" cy="6096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iteration and </a:t>
            </a:r>
            <a:r>
              <a:rPr lang="en-GB" altLang="en-US" b="1" dirty="0" smtClean="0">
                <a:solidFill>
                  <a:srgbClr val="C00000"/>
                </a:solidFill>
              </a:rPr>
              <a:t>prototyping</a:t>
            </a:r>
            <a:br>
              <a:rPr lang="en-GB" altLang="en-US" b="1" dirty="0" smtClean="0">
                <a:solidFill>
                  <a:srgbClr val="C00000"/>
                </a:solidFill>
              </a:rPr>
            </a:br>
            <a:r>
              <a:rPr lang="en-GB" altLang="en-US" b="1" dirty="0">
                <a:solidFill>
                  <a:srgbClr val="C00000"/>
                </a:solidFill>
              </a:rPr>
              <a:t/>
            </a:r>
            <a:br>
              <a:rPr lang="en-GB" altLang="en-US" b="1" dirty="0">
                <a:solidFill>
                  <a:srgbClr val="C00000"/>
                </a:solidFill>
              </a:rPr>
            </a:br>
            <a:r>
              <a:rPr lang="en-US" altLang="en-US" b="1" dirty="0" smtClean="0">
                <a:solidFill>
                  <a:srgbClr val="C00000"/>
                </a:solidFill>
              </a:rPr>
              <a:t>prototyping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r>
              <a:rPr lang="en-US" altLang="en-US" dirty="0"/>
              <a:t>you never get it right first time</a:t>
            </a:r>
          </a:p>
          <a:p>
            <a:r>
              <a:rPr lang="en-US" altLang="en-US" dirty="0"/>
              <a:t>if at first you don’t succeed …</a:t>
            </a:r>
          </a:p>
          <a:p>
            <a:endParaRPr lang="en-US" altLang="en-US" dirty="0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762000" y="3595688"/>
            <a:ext cx="7735888" cy="1890712"/>
            <a:chOff x="720" y="2457"/>
            <a:chExt cx="4873" cy="1191"/>
          </a:xfrm>
        </p:grpSpPr>
        <p:sp>
          <p:nvSpPr>
            <p:cNvPr id="38917" name="AutoShape 5"/>
            <p:cNvSpPr>
              <a:spLocks noChangeArrowheads="1"/>
            </p:cNvSpPr>
            <p:nvPr/>
          </p:nvSpPr>
          <p:spPr bwMode="auto">
            <a:xfrm>
              <a:off x="2160" y="2544"/>
              <a:ext cx="1008" cy="384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prototype</a:t>
              </a:r>
            </a:p>
          </p:txBody>
        </p:sp>
        <p:sp>
          <p:nvSpPr>
            <p:cNvPr id="38918" name="AutoShape 6"/>
            <p:cNvSpPr>
              <a:spLocks noChangeArrowheads="1"/>
            </p:cNvSpPr>
            <p:nvPr/>
          </p:nvSpPr>
          <p:spPr bwMode="auto">
            <a:xfrm>
              <a:off x="3648" y="2544"/>
              <a:ext cx="960" cy="384"/>
            </a:xfrm>
            <a:prstGeom prst="flowChartPrepa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evaluate</a:t>
              </a:r>
            </a:p>
          </p:txBody>
        </p:sp>
        <p:sp>
          <p:nvSpPr>
            <p:cNvPr id="38919" name="AutoShape 7"/>
            <p:cNvSpPr>
              <a:spLocks noChangeArrowheads="1"/>
            </p:cNvSpPr>
            <p:nvPr/>
          </p:nvSpPr>
          <p:spPr bwMode="auto">
            <a:xfrm>
              <a:off x="720" y="2544"/>
              <a:ext cx="960" cy="384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design</a:t>
              </a:r>
            </a:p>
          </p:txBody>
        </p:sp>
        <p:sp>
          <p:nvSpPr>
            <p:cNvPr id="38920" name="AutoShape 8"/>
            <p:cNvSpPr>
              <a:spLocks noChangeArrowheads="1"/>
            </p:cNvSpPr>
            <p:nvPr/>
          </p:nvSpPr>
          <p:spPr bwMode="auto">
            <a:xfrm>
              <a:off x="2184" y="3264"/>
              <a:ext cx="960" cy="384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re-design</a:t>
              </a:r>
            </a:p>
          </p:txBody>
        </p:sp>
        <p:cxnSp>
          <p:nvCxnSpPr>
            <p:cNvPr id="38921" name="AutoShape 9"/>
            <p:cNvCxnSpPr>
              <a:cxnSpLocks noChangeShapeType="1"/>
              <a:stCxn id="38917" idx="3"/>
              <a:endCxn id="38918" idx="1"/>
            </p:cNvCxnSpPr>
            <p:nvPr/>
          </p:nvCxnSpPr>
          <p:spPr bwMode="auto">
            <a:xfrm>
              <a:off x="3168" y="2736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2" name="AutoShape 10"/>
            <p:cNvCxnSpPr>
              <a:cxnSpLocks noChangeShapeType="1"/>
              <a:stCxn id="38919" idx="3"/>
              <a:endCxn id="38917" idx="1"/>
            </p:cNvCxnSpPr>
            <p:nvPr/>
          </p:nvCxnSpPr>
          <p:spPr bwMode="auto">
            <a:xfrm>
              <a:off x="1680" y="2736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3" name="AutoShape 11"/>
            <p:cNvCxnSpPr>
              <a:cxnSpLocks noChangeShapeType="1"/>
              <a:stCxn id="38918" idx="2"/>
              <a:endCxn id="38920" idx="3"/>
            </p:cNvCxnSpPr>
            <p:nvPr/>
          </p:nvCxnSpPr>
          <p:spPr bwMode="auto">
            <a:xfrm rot="5400000">
              <a:off x="3372" y="2700"/>
              <a:ext cx="52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4" name="AutoShape 12"/>
            <p:cNvCxnSpPr>
              <a:cxnSpLocks noChangeShapeType="1"/>
              <a:stCxn id="38920" idx="0"/>
              <a:endCxn id="38917" idx="2"/>
            </p:cNvCxnSpPr>
            <p:nvPr/>
          </p:nvCxnSpPr>
          <p:spPr bwMode="auto">
            <a:xfrm flipV="1">
              <a:off x="2664" y="2928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4608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5040" y="2592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done!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4560" y="245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Times New Roman" panose="02020603050405020304" pitchFamily="18" charset="0"/>
                </a:rPr>
                <a:t>OK?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68580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earlier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Cheaper to Experiment with alternatives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or throw away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7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Fidelity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5936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similar the prototype is to the finished interface.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prototypes omit details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prototypes are very similar to the finished product.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Fidelity is Multidimensional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fraction of the feature set represented by the prototype.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prototype that is low-fidelity in breadth might be missing many features.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word processor prototype might omit printing and spell-checking, for example.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how deeply each feature is implemented.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in depth may mean limited choices, canned responses, or lack of robustness and error handling. 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379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prototypes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7244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xcellent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for early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made of paper.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hand-sketched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pieces, with different pieces showing different menus, dialog boxes, or window elements.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difference between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 sketches and a paper prototype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interactivity.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&amp;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pieces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on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that are hard to show on paper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prototype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fidelity in both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and feel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fidelity in breadth at very little cost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Why paper prototypes?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Hand-sketching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paper is faster.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Sketching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than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is easy to change.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Focuses attention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picture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Designer doesn't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more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suggestions,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nitpicking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skills are required.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designers, usability specialists, and even users can help create prototypes and operate them.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562600"/>
            <a:ext cx="6858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5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 for Good Paper Prototypes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27" y="1524000"/>
            <a:ext cx="8229600" cy="4267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paper prototype should be larger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color.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don’t render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visual effect in paper.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tricky visual feedback with audio descriptions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Tooltips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drag &amp; drop,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bar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pieces organized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fodders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open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envelopes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5" y="762000"/>
            <a:ext cx="9144000" cy="6858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You Can Learn from a Paper Prototype 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775" y="1524000"/>
            <a:ext cx="7772400" cy="43434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model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understand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what is needed?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features?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task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users find their way around?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information preconditions met?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users understand labels?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needs to go on the screen?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68580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You Can’t Learn 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Feel: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Fitts’s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small changes noticed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tiniest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to a paper prototype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clearly visible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deliberation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deliberate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paper prototype; they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don't explore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thrash as much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7543800" cy="609600"/>
          </a:xfrm>
        </p:spPr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</a:t>
            </a:r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interventions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tabLst>
                <a:tab pos="2286000" algn="l"/>
              </a:tabLst>
            </a:pPr>
            <a:r>
              <a:rPr lang="en-GB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just </a:t>
            </a:r>
            <a:r>
              <a:rPr lang="en-GB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not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the </a:t>
            </a:r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lvl="1" indent="-184150">
              <a:buFontTx/>
              <a:buChar char=" "/>
              <a:tabLst>
                <a:tab pos="2286000" algn="l"/>
              </a:tabLs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stapler in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– technology changes interaction style</a:t>
            </a:r>
          </a:p>
          <a:p>
            <a:pPr marL="1238250" lvl="2">
              <a:tabLst>
                <a:tab pos="22860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manual:	write, print, staple, write, print, staple, …</a:t>
            </a:r>
          </a:p>
          <a:p>
            <a:pPr marL="1238250" lvl="2">
              <a:tabLst>
                <a:tab pos="22860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electric:	write, print, write, print, …, staple </a:t>
            </a:r>
          </a:p>
          <a:p>
            <a:pPr>
              <a:buFont typeface="Wingdings" panose="05000000000000000000" pitchFamily="2" charset="2"/>
              <a:buChar char="Ø"/>
              <a:tabLst>
                <a:tab pos="2286000" algn="l"/>
              </a:tabLst>
            </a:pPr>
            <a:r>
              <a:rPr lang="en-GB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</a:t>
            </a:r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interventions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just </a:t>
            </a:r>
            <a:r>
              <a:rPr lang="en-GB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artefacts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not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the </a:t>
            </a: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also …</a:t>
            </a:r>
          </a:p>
          <a:p>
            <a:pPr marL="1238250" lvl="2">
              <a:tabLst>
                <a:tab pos="22860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documentation, manuals, tutorials</a:t>
            </a:r>
          </a:p>
          <a:p>
            <a:pPr marL="1238250" lvl="2">
              <a:tabLst>
                <a:tab pos="22860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say and do as well as what we make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14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Prototype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simulation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look &amp; feel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depth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had a human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simulating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backend; computer prototype doesn’t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is typically horizontal: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most features, but no backend</a:t>
            </a:r>
          </a:p>
        </p:txBody>
      </p:sp>
    </p:spTree>
    <p:extLst>
      <p:ext uri="{BB962C8B-B14F-4D97-AF65-F5344CB8AC3E}">
        <p14:creationId xmlns:p14="http://schemas.microsoft.com/office/powerpoint/2010/main" val="38934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" y="914400"/>
            <a:ext cx="8743682" cy="685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You Can Learn From Computer Prototypes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6783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learn from a paper prototype, plus: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clear, overwhelming, distracting, complicated?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find important elements?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fonts, icons, other elements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Well-chosen?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users notice &amp; respond to status bar messages, cursor changes, other feedback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Fitts’s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issues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big enough? Too close together? Scrolling list is too long?</a:t>
            </a:r>
          </a:p>
        </p:txBody>
      </p:sp>
    </p:spTree>
    <p:extLst>
      <p:ext uri="{BB962C8B-B14F-4D97-AF65-F5344CB8AC3E}">
        <p14:creationId xmlns:p14="http://schemas.microsoft.com/office/powerpoint/2010/main" val="5627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6858000" cy="668628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HCI in the software process</a:t>
            </a:r>
            <a:b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lifecycle</a:t>
            </a:r>
            <a:endParaRPr lang="en-GB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discipline for understanding the software design process, or life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usability occurs at all stages of the life cycle, not as a single isolated activity</a:t>
            </a:r>
          </a:p>
        </p:txBody>
      </p:sp>
    </p:spTree>
    <p:extLst>
      <p:ext uri="{BB962C8B-B14F-4D97-AF65-F5344CB8AC3E}">
        <p14:creationId xmlns:p14="http://schemas.microsoft.com/office/powerpoint/2010/main" val="38659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6858000" cy="8382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The waterfall model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2209800" y="1981200"/>
            <a:ext cx="5867400" cy="4343400"/>
            <a:chOff x="576" y="1152"/>
            <a:chExt cx="3696" cy="2736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576" y="1152"/>
              <a:ext cx="81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Requirements</a:t>
              </a:r>
              <a:br>
                <a:rPr lang="en-GB" altLang="en-US" sz="1200">
                  <a:latin typeface="Arial" panose="020B0604020202020204" pitchFamily="34" charset="0"/>
                </a:rPr>
              </a:br>
              <a:r>
                <a:rPr lang="en-GB" altLang="en-US" sz="1200">
                  <a:latin typeface="Arial" panose="020B0604020202020204" pitchFamily="34" charset="0"/>
                </a:rPr>
                <a:t>specification</a:t>
              </a:r>
              <a:endParaRPr lang="en-GB" alt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1152" y="1632"/>
              <a:ext cx="81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Architectural</a:t>
              </a:r>
              <a:br>
                <a:rPr lang="en-GB" altLang="en-US" sz="1200">
                  <a:latin typeface="Arial" panose="020B0604020202020204" pitchFamily="34" charset="0"/>
                </a:rPr>
              </a:br>
              <a:r>
                <a:rPr lang="en-GB" altLang="en-US" sz="1200">
                  <a:latin typeface="Arial" panose="020B0604020202020204" pitchFamily="34" charset="0"/>
                </a:rPr>
                <a:t>design</a:t>
              </a:r>
              <a:endParaRPr lang="en-GB" alt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1728" y="2112"/>
              <a:ext cx="81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Detailed</a:t>
              </a:r>
              <a:br>
                <a:rPr lang="en-GB" altLang="en-US" sz="1200">
                  <a:latin typeface="Arial" panose="020B0604020202020204" pitchFamily="34" charset="0"/>
                </a:rPr>
              </a:br>
              <a:r>
                <a:rPr lang="en-GB" altLang="en-US" sz="1200">
                  <a:latin typeface="Arial" panose="020B0604020202020204" pitchFamily="34" charset="0"/>
                </a:rPr>
                <a:t>design</a:t>
              </a:r>
              <a:endParaRPr lang="en-GB" alt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2304" y="2592"/>
              <a:ext cx="81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Coding and</a:t>
              </a:r>
              <a:br>
                <a:rPr lang="en-GB" altLang="en-US" sz="1200">
                  <a:latin typeface="Arial" panose="020B0604020202020204" pitchFamily="34" charset="0"/>
                </a:rPr>
              </a:br>
              <a:r>
                <a:rPr lang="en-GB" altLang="en-US" sz="1200">
                  <a:latin typeface="Arial" panose="020B0604020202020204" pitchFamily="34" charset="0"/>
                </a:rPr>
                <a:t>unit testing</a:t>
              </a:r>
              <a:endParaRPr lang="en-GB" altLang="en-US"/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2880" y="3072"/>
              <a:ext cx="81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Integration</a:t>
              </a:r>
              <a:br>
                <a:rPr lang="en-GB" altLang="en-US" sz="1200">
                  <a:latin typeface="Arial" panose="020B0604020202020204" pitchFamily="34" charset="0"/>
                </a:rPr>
              </a:br>
              <a:r>
                <a:rPr lang="en-GB" altLang="en-US" sz="1200">
                  <a:latin typeface="Arial" panose="020B0604020202020204" pitchFamily="34" charset="0"/>
                </a:rPr>
                <a:t>and testing</a:t>
              </a:r>
              <a:endParaRPr lang="en-GB" altLang="en-US"/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3456" y="3552"/>
              <a:ext cx="81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Operation and</a:t>
              </a:r>
              <a:br>
                <a:rPr lang="en-GB" altLang="en-US" sz="1200">
                  <a:latin typeface="Arial" panose="020B0604020202020204" pitchFamily="34" charset="0"/>
                </a:rPr>
              </a:br>
              <a:r>
                <a:rPr lang="en-GB" altLang="en-US" sz="1200">
                  <a:latin typeface="Arial" panose="020B0604020202020204" pitchFamily="34" charset="0"/>
                </a:rPr>
                <a:t>maintenance</a:t>
              </a:r>
              <a:endParaRPr lang="en-GB" altLang="en-US"/>
            </a:p>
          </p:txBody>
        </p:sp>
        <p:cxnSp>
          <p:nvCxnSpPr>
            <p:cNvPr id="40970" name="AutoShape 10"/>
            <p:cNvCxnSpPr>
              <a:cxnSpLocks noChangeShapeType="1"/>
              <a:stCxn id="40964" idx="3"/>
              <a:endCxn id="40965" idx="0"/>
            </p:cNvCxnSpPr>
            <p:nvPr/>
          </p:nvCxnSpPr>
          <p:spPr bwMode="auto">
            <a:xfrm>
              <a:off x="1392" y="1320"/>
              <a:ext cx="168" cy="3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1" name="AutoShape 11"/>
            <p:cNvCxnSpPr>
              <a:cxnSpLocks noChangeShapeType="1"/>
              <a:stCxn id="40965" idx="3"/>
              <a:endCxn id="40966" idx="0"/>
            </p:cNvCxnSpPr>
            <p:nvPr/>
          </p:nvCxnSpPr>
          <p:spPr bwMode="auto">
            <a:xfrm>
              <a:off x="1968" y="1800"/>
              <a:ext cx="168" cy="3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2" name="AutoShape 12"/>
            <p:cNvCxnSpPr>
              <a:cxnSpLocks noChangeShapeType="1"/>
              <a:stCxn id="40966" idx="3"/>
              <a:endCxn id="40967" idx="0"/>
            </p:cNvCxnSpPr>
            <p:nvPr/>
          </p:nvCxnSpPr>
          <p:spPr bwMode="auto">
            <a:xfrm>
              <a:off x="2544" y="2280"/>
              <a:ext cx="168" cy="3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3" name="AutoShape 13"/>
            <p:cNvCxnSpPr>
              <a:cxnSpLocks noChangeShapeType="1"/>
              <a:stCxn id="40967" idx="3"/>
              <a:endCxn id="40968" idx="0"/>
            </p:cNvCxnSpPr>
            <p:nvPr/>
          </p:nvCxnSpPr>
          <p:spPr bwMode="auto">
            <a:xfrm>
              <a:off x="3120" y="2760"/>
              <a:ext cx="168" cy="3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4" name="AutoShape 14"/>
            <p:cNvCxnSpPr>
              <a:cxnSpLocks noChangeShapeType="1"/>
              <a:stCxn id="40968" idx="3"/>
              <a:endCxn id="40969" idx="0"/>
            </p:cNvCxnSpPr>
            <p:nvPr/>
          </p:nvCxnSpPr>
          <p:spPr bwMode="auto">
            <a:xfrm>
              <a:off x="3696" y="3240"/>
              <a:ext cx="168" cy="31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385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6858000" cy="8382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 in the life cycle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</a:t>
            </a:r>
          </a:p>
          <a:p>
            <a:pPr marL="381000" lvl="1" indent="0" algn="just">
              <a:lnSpc>
                <a:spcPct val="90000"/>
              </a:lnSpc>
              <a:buFontTx/>
              <a:buNone/>
            </a:pPr>
            <a:r>
              <a:rPr lang="en-GB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 and customer try capture what the system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to provide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expressed in natural language or more precise languages, such as a task analysis would provide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GB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</a:p>
          <a:p>
            <a:pPr marL="381000" lvl="1" indent="0" algn="just"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</a:t>
            </a:r>
            <a:r>
              <a:rPr lang="en-GB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how the system will provide the services required factor system into major components of the system and how they are interrelated needs to satisfy both functional and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nonfunctional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GB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</a:t>
            </a:r>
          </a:p>
          <a:p>
            <a:pPr marL="381000" lvl="1" indent="0" algn="just"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Refinement </a:t>
            </a:r>
            <a:r>
              <a:rPr lang="en-GB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architectural components and interrelations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modules to be implemented separately the refinement is governed by the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nonfunctional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9245" y="926210"/>
            <a:ext cx="6858000" cy="761999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</a:p>
          <a:p>
            <a:pPr marL="476250" lvl="1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product right</a:t>
            </a:r>
          </a:p>
          <a:p>
            <a:pPr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pPr marL="476250" lvl="1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right product</a:t>
            </a:r>
          </a:p>
          <a:p>
            <a:pPr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formality gap</a:t>
            </a:r>
          </a:p>
          <a:p>
            <a:pPr marL="476250" lvl="1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will always rely to some extent on subjective means of proof</a:t>
            </a:r>
          </a:p>
          <a:p>
            <a:pPr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and contractual issues</a:t>
            </a:r>
          </a:p>
          <a:p>
            <a:pPr marL="476250" lvl="1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in commercial and legal contexts</a:t>
            </a:r>
          </a:p>
          <a:p>
            <a:pPr>
              <a:lnSpc>
                <a:spcPct val="90000"/>
              </a:lnSpc>
            </a:pP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93" name="Group 17"/>
          <p:cNvGrpSpPr>
            <a:grpSpLocks/>
          </p:cNvGrpSpPr>
          <p:nvPr/>
        </p:nvGrpSpPr>
        <p:grpSpPr bwMode="auto">
          <a:xfrm>
            <a:off x="3514725" y="1600200"/>
            <a:ext cx="5324475" cy="1812925"/>
            <a:chOff x="915" y="1008"/>
            <a:chExt cx="3354" cy="1142"/>
          </a:xfrm>
        </p:grpSpPr>
        <p:grpSp>
          <p:nvGrpSpPr>
            <p:cNvPr id="24594" name="Group 18"/>
            <p:cNvGrpSpPr>
              <a:grpSpLocks/>
            </p:cNvGrpSpPr>
            <p:nvPr/>
          </p:nvGrpSpPr>
          <p:grpSpPr bwMode="auto">
            <a:xfrm>
              <a:off x="2877" y="1036"/>
              <a:ext cx="1392" cy="1114"/>
              <a:chOff x="576" y="1152"/>
              <a:chExt cx="3696" cy="2736"/>
            </a:xfrm>
          </p:grpSpPr>
          <p:sp>
            <p:nvSpPr>
              <p:cNvPr id="24595" name="Rectangle 19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24597" name="Rectangle 21"/>
              <p:cNvSpPr>
                <a:spLocks noChangeArrowheads="1"/>
              </p:cNvSpPr>
              <p:nvPr/>
            </p:nvSpPr>
            <p:spPr bwMode="auto">
              <a:xfrm>
                <a:off x="1728" y="211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24598" name="Rectangle 22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24599" name="Rectangle 23"/>
              <p:cNvSpPr>
                <a:spLocks noChangeArrowheads="1"/>
              </p:cNvSpPr>
              <p:nvPr/>
            </p:nvSpPr>
            <p:spPr bwMode="auto">
              <a:xfrm>
                <a:off x="2880" y="307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sp>
            <p:nvSpPr>
              <p:cNvPr id="24600" name="Rectangle 24"/>
              <p:cNvSpPr>
                <a:spLocks noChangeArrowheads="1"/>
              </p:cNvSpPr>
              <p:nvPr/>
            </p:nvSpPr>
            <p:spPr bwMode="auto">
              <a:xfrm>
                <a:off x="3456" y="355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  <p:cxnSp>
            <p:nvCxnSpPr>
              <p:cNvPr id="24601" name="AutoShape 25"/>
              <p:cNvCxnSpPr>
                <a:cxnSpLocks noChangeShapeType="1"/>
                <a:stCxn id="24595" idx="3"/>
                <a:endCxn id="24596" idx="0"/>
              </p:cNvCxnSpPr>
              <p:nvPr/>
            </p:nvCxnSpPr>
            <p:spPr bwMode="auto">
              <a:xfrm>
                <a:off x="1392" y="132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2" name="AutoShape 26"/>
              <p:cNvCxnSpPr>
                <a:cxnSpLocks noChangeShapeType="1"/>
                <a:stCxn id="24596" idx="3"/>
                <a:endCxn id="24597" idx="0"/>
              </p:cNvCxnSpPr>
              <p:nvPr/>
            </p:nvCxnSpPr>
            <p:spPr bwMode="auto">
              <a:xfrm>
                <a:off x="1968" y="180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3" name="AutoShape 27"/>
              <p:cNvCxnSpPr>
                <a:cxnSpLocks noChangeShapeType="1"/>
                <a:stCxn id="24597" idx="3"/>
                <a:endCxn id="24598" idx="0"/>
              </p:cNvCxnSpPr>
              <p:nvPr/>
            </p:nvCxnSpPr>
            <p:spPr bwMode="auto">
              <a:xfrm>
                <a:off x="2544" y="228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4" name="AutoShape 28"/>
              <p:cNvCxnSpPr>
                <a:cxnSpLocks noChangeShapeType="1"/>
                <a:stCxn id="24598" idx="3"/>
                <a:endCxn id="24599" idx="0"/>
              </p:cNvCxnSpPr>
              <p:nvPr/>
            </p:nvCxnSpPr>
            <p:spPr bwMode="auto">
              <a:xfrm>
                <a:off x="3120" y="276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5" name="AutoShape 29"/>
              <p:cNvCxnSpPr>
                <a:cxnSpLocks noChangeShapeType="1"/>
                <a:stCxn id="24599" idx="3"/>
                <a:endCxn id="24600" idx="0"/>
              </p:cNvCxnSpPr>
              <p:nvPr/>
            </p:nvCxnSpPr>
            <p:spPr bwMode="auto">
              <a:xfrm>
                <a:off x="3696" y="324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4606" name="Group 30"/>
            <p:cNvGrpSpPr>
              <a:grpSpLocks/>
            </p:cNvGrpSpPr>
            <p:nvPr/>
          </p:nvGrpSpPr>
          <p:grpSpPr bwMode="auto">
            <a:xfrm>
              <a:off x="915" y="1008"/>
              <a:ext cx="1101" cy="1132"/>
              <a:chOff x="576" y="1680"/>
              <a:chExt cx="1101" cy="1132"/>
            </a:xfrm>
          </p:grpSpPr>
          <p:sp>
            <p:nvSpPr>
              <p:cNvPr id="24607" name="Freeform 31"/>
              <p:cNvSpPr>
                <a:spLocks/>
              </p:cNvSpPr>
              <p:nvPr/>
            </p:nvSpPr>
            <p:spPr bwMode="auto">
              <a:xfrm>
                <a:off x="576" y="1680"/>
                <a:ext cx="1101" cy="1132"/>
              </a:xfrm>
              <a:custGeom>
                <a:avLst/>
                <a:gdLst>
                  <a:gd name="T0" fmla="*/ 189 w 1101"/>
                  <a:gd name="T1" fmla="*/ 460 h 1132"/>
                  <a:gd name="T2" fmla="*/ 125 w 1101"/>
                  <a:gd name="T3" fmla="*/ 700 h 1132"/>
                  <a:gd name="T4" fmla="*/ 229 w 1101"/>
                  <a:gd name="T5" fmla="*/ 812 h 1132"/>
                  <a:gd name="T6" fmla="*/ 269 w 1101"/>
                  <a:gd name="T7" fmla="*/ 900 h 1132"/>
                  <a:gd name="T8" fmla="*/ 341 w 1101"/>
                  <a:gd name="T9" fmla="*/ 1092 h 1132"/>
                  <a:gd name="T10" fmla="*/ 445 w 1101"/>
                  <a:gd name="T11" fmla="*/ 1132 h 1132"/>
                  <a:gd name="T12" fmla="*/ 621 w 1101"/>
                  <a:gd name="T13" fmla="*/ 1092 h 1132"/>
                  <a:gd name="T14" fmla="*/ 773 w 1101"/>
                  <a:gd name="T15" fmla="*/ 996 h 1132"/>
                  <a:gd name="T16" fmla="*/ 765 w 1101"/>
                  <a:gd name="T17" fmla="*/ 964 h 1132"/>
                  <a:gd name="T18" fmla="*/ 933 w 1101"/>
                  <a:gd name="T19" fmla="*/ 932 h 1132"/>
                  <a:gd name="T20" fmla="*/ 1053 w 1101"/>
                  <a:gd name="T21" fmla="*/ 876 h 1132"/>
                  <a:gd name="T22" fmla="*/ 1101 w 1101"/>
                  <a:gd name="T23" fmla="*/ 740 h 1132"/>
                  <a:gd name="T24" fmla="*/ 981 w 1101"/>
                  <a:gd name="T25" fmla="*/ 492 h 1132"/>
                  <a:gd name="T26" fmla="*/ 885 w 1101"/>
                  <a:gd name="T27" fmla="*/ 372 h 1132"/>
                  <a:gd name="T28" fmla="*/ 861 w 1101"/>
                  <a:gd name="T29" fmla="*/ 348 h 1132"/>
                  <a:gd name="T30" fmla="*/ 837 w 1101"/>
                  <a:gd name="T31" fmla="*/ 372 h 1132"/>
                  <a:gd name="T32" fmla="*/ 829 w 1101"/>
                  <a:gd name="T33" fmla="*/ 316 h 1132"/>
                  <a:gd name="T34" fmla="*/ 813 w 1101"/>
                  <a:gd name="T35" fmla="*/ 284 h 1132"/>
                  <a:gd name="T36" fmla="*/ 781 w 1101"/>
                  <a:gd name="T37" fmla="*/ 172 h 1132"/>
                  <a:gd name="T38" fmla="*/ 749 w 1101"/>
                  <a:gd name="T39" fmla="*/ 156 h 1132"/>
                  <a:gd name="T40" fmla="*/ 501 w 1101"/>
                  <a:gd name="T41" fmla="*/ 108 h 1132"/>
                  <a:gd name="T42" fmla="*/ 477 w 1101"/>
                  <a:gd name="T43" fmla="*/ 116 h 1132"/>
                  <a:gd name="T44" fmla="*/ 469 w 1101"/>
                  <a:gd name="T45" fmla="*/ 76 h 1132"/>
                  <a:gd name="T46" fmla="*/ 429 w 1101"/>
                  <a:gd name="T47" fmla="*/ 12 h 1132"/>
                  <a:gd name="T48" fmla="*/ 373 w 1101"/>
                  <a:gd name="T49" fmla="*/ 4 h 1132"/>
                  <a:gd name="T50" fmla="*/ 245 w 1101"/>
                  <a:gd name="T51" fmla="*/ 20 h 1132"/>
                  <a:gd name="T52" fmla="*/ 229 w 1101"/>
                  <a:gd name="T53" fmla="*/ 60 h 1132"/>
                  <a:gd name="T54" fmla="*/ 157 w 1101"/>
                  <a:gd name="T55" fmla="*/ 180 h 1132"/>
                  <a:gd name="T56" fmla="*/ 149 w 1101"/>
                  <a:gd name="T57" fmla="*/ 252 h 1132"/>
                  <a:gd name="T58" fmla="*/ 101 w 1101"/>
                  <a:gd name="T59" fmla="*/ 340 h 1132"/>
                  <a:gd name="T60" fmla="*/ 181 w 1101"/>
                  <a:gd name="T61" fmla="*/ 444 h 1132"/>
                  <a:gd name="T62" fmla="*/ 189 w 1101"/>
                  <a:gd name="T63" fmla="*/ 468 h 1132"/>
                  <a:gd name="T64" fmla="*/ 181 w 1101"/>
                  <a:gd name="T65" fmla="*/ 492 h 1132"/>
                  <a:gd name="T66" fmla="*/ 189 w 1101"/>
                  <a:gd name="T67" fmla="*/ 460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1" h="1132">
                    <a:moveTo>
                      <a:pt x="189" y="460"/>
                    </a:moveTo>
                    <a:cubicBezTo>
                      <a:pt x="134" y="523"/>
                      <a:pt x="0" y="625"/>
                      <a:pt x="125" y="700"/>
                    </a:cubicBezTo>
                    <a:cubicBezTo>
                      <a:pt x="141" y="749"/>
                      <a:pt x="189" y="779"/>
                      <a:pt x="229" y="812"/>
                    </a:cubicBezTo>
                    <a:cubicBezTo>
                      <a:pt x="243" y="841"/>
                      <a:pt x="254" y="870"/>
                      <a:pt x="269" y="900"/>
                    </a:cubicBezTo>
                    <a:cubicBezTo>
                      <a:pt x="277" y="937"/>
                      <a:pt x="289" y="1062"/>
                      <a:pt x="341" y="1092"/>
                    </a:cubicBezTo>
                    <a:cubicBezTo>
                      <a:pt x="373" y="1110"/>
                      <a:pt x="411" y="1115"/>
                      <a:pt x="445" y="1132"/>
                    </a:cubicBezTo>
                    <a:cubicBezTo>
                      <a:pt x="469" y="1125"/>
                      <a:pt x="579" y="1078"/>
                      <a:pt x="621" y="1092"/>
                    </a:cubicBezTo>
                    <a:cubicBezTo>
                      <a:pt x="737" y="1062"/>
                      <a:pt x="754" y="1088"/>
                      <a:pt x="773" y="996"/>
                    </a:cubicBezTo>
                    <a:cubicBezTo>
                      <a:pt x="770" y="985"/>
                      <a:pt x="754" y="968"/>
                      <a:pt x="765" y="964"/>
                    </a:cubicBezTo>
                    <a:cubicBezTo>
                      <a:pt x="817" y="942"/>
                      <a:pt x="933" y="932"/>
                      <a:pt x="933" y="932"/>
                    </a:cubicBezTo>
                    <a:cubicBezTo>
                      <a:pt x="972" y="908"/>
                      <a:pt x="1008" y="887"/>
                      <a:pt x="1053" y="876"/>
                    </a:cubicBezTo>
                    <a:cubicBezTo>
                      <a:pt x="1066" y="823"/>
                      <a:pt x="1075" y="790"/>
                      <a:pt x="1101" y="740"/>
                    </a:cubicBezTo>
                    <a:cubicBezTo>
                      <a:pt x="1071" y="650"/>
                      <a:pt x="1089" y="528"/>
                      <a:pt x="981" y="492"/>
                    </a:cubicBezTo>
                    <a:cubicBezTo>
                      <a:pt x="949" y="452"/>
                      <a:pt x="917" y="411"/>
                      <a:pt x="885" y="372"/>
                    </a:cubicBezTo>
                    <a:cubicBezTo>
                      <a:pt x="877" y="363"/>
                      <a:pt x="872" y="348"/>
                      <a:pt x="861" y="348"/>
                    </a:cubicBezTo>
                    <a:cubicBezTo>
                      <a:pt x="849" y="348"/>
                      <a:pt x="845" y="364"/>
                      <a:pt x="837" y="372"/>
                    </a:cubicBezTo>
                    <a:cubicBezTo>
                      <a:pt x="798" y="313"/>
                      <a:pt x="837" y="385"/>
                      <a:pt x="829" y="316"/>
                    </a:cubicBezTo>
                    <a:cubicBezTo>
                      <a:pt x="827" y="304"/>
                      <a:pt x="817" y="294"/>
                      <a:pt x="813" y="284"/>
                    </a:cubicBezTo>
                    <a:cubicBezTo>
                      <a:pt x="798" y="250"/>
                      <a:pt x="800" y="201"/>
                      <a:pt x="781" y="172"/>
                    </a:cubicBezTo>
                    <a:cubicBezTo>
                      <a:pt x="774" y="162"/>
                      <a:pt x="759" y="161"/>
                      <a:pt x="749" y="156"/>
                    </a:cubicBezTo>
                    <a:cubicBezTo>
                      <a:pt x="685" y="71"/>
                      <a:pt x="600" y="103"/>
                      <a:pt x="501" y="108"/>
                    </a:cubicBezTo>
                    <a:cubicBezTo>
                      <a:pt x="493" y="110"/>
                      <a:pt x="482" y="121"/>
                      <a:pt x="477" y="116"/>
                    </a:cubicBezTo>
                    <a:cubicBezTo>
                      <a:pt x="467" y="106"/>
                      <a:pt x="474" y="88"/>
                      <a:pt x="469" y="76"/>
                    </a:cubicBezTo>
                    <a:cubicBezTo>
                      <a:pt x="458" y="53"/>
                      <a:pt x="449" y="27"/>
                      <a:pt x="429" y="12"/>
                    </a:cubicBezTo>
                    <a:cubicBezTo>
                      <a:pt x="413" y="0"/>
                      <a:pt x="391" y="6"/>
                      <a:pt x="373" y="4"/>
                    </a:cubicBezTo>
                    <a:cubicBezTo>
                      <a:pt x="332" y="17"/>
                      <a:pt x="284" y="4"/>
                      <a:pt x="245" y="20"/>
                    </a:cubicBezTo>
                    <a:cubicBezTo>
                      <a:pt x="231" y="25"/>
                      <a:pt x="235" y="47"/>
                      <a:pt x="229" y="60"/>
                    </a:cubicBezTo>
                    <a:cubicBezTo>
                      <a:pt x="206" y="100"/>
                      <a:pt x="181" y="140"/>
                      <a:pt x="157" y="180"/>
                    </a:cubicBezTo>
                    <a:cubicBezTo>
                      <a:pt x="154" y="204"/>
                      <a:pt x="156" y="229"/>
                      <a:pt x="149" y="252"/>
                    </a:cubicBezTo>
                    <a:cubicBezTo>
                      <a:pt x="137" y="283"/>
                      <a:pt x="104" y="306"/>
                      <a:pt x="101" y="340"/>
                    </a:cubicBezTo>
                    <a:cubicBezTo>
                      <a:pt x="96" y="382"/>
                      <a:pt x="150" y="423"/>
                      <a:pt x="181" y="444"/>
                    </a:cubicBezTo>
                    <a:cubicBezTo>
                      <a:pt x="183" y="452"/>
                      <a:pt x="189" y="459"/>
                      <a:pt x="189" y="468"/>
                    </a:cubicBezTo>
                    <a:cubicBezTo>
                      <a:pt x="189" y="476"/>
                      <a:pt x="181" y="500"/>
                      <a:pt x="181" y="492"/>
                    </a:cubicBezTo>
                    <a:cubicBezTo>
                      <a:pt x="181" y="481"/>
                      <a:pt x="186" y="470"/>
                      <a:pt x="189" y="4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Text Box 32"/>
              <p:cNvSpPr txBox="1">
                <a:spLocks noChangeArrowheads="1"/>
              </p:cNvSpPr>
              <p:nvPr/>
            </p:nvSpPr>
            <p:spPr bwMode="auto">
              <a:xfrm>
                <a:off x="819" y="1997"/>
                <a:ext cx="765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1200" dirty="0">
                    <a:latin typeface="Arial" panose="020B0604020202020204" pitchFamily="34" charset="0"/>
                  </a:rPr>
                  <a:t>Real-world</a:t>
                </a:r>
                <a:br>
                  <a:rPr lang="en-GB" altLang="en-US" sz="1200" dirty="0">
                    <a:latin typeface="Arial" panose="020B0604020202020204" pitchFamily="34" charset="0"/>
                  </a:rPr>
                </a:br>
                <a:r>
                  <a:rPr lang="en-GB" altLang="en-US" sz="1200" dirty="0">
                    <a:latin typeface="Arial" panose="020B0604020202020204" pitchFamily="34" charset="0"/>
                  </a:rPr>
                  <a:t>requirements</a:t>
                </a:r>
                <a:br>
                  <a:rPr lang="en-GB" altLang="en-US" sz="1200" dirty="0">
                    <a:latin typeface="Arial" panose="020B0604020202020204" pitchFamily="34" charset="0"/>
                  </a:rPr>
                </a:br>
                <a:r>
                  <a:rPr lang="en-GB" altLang="en-US" sz="1200" dirty="0">
                    <a:latin typeface="Arial" panose="020B0604020202020204" pitchFamily="34" charset="0"/>
                  </a:rPr>
                  <a:t>and constraints</a:t>
                </a:r>
                <a:endParaRPr lang="en-GB" altLang="en-US" dirty="0"/>
              </a:p>
            </p:txBody>
          </p:sp>
        </p:grpSp>
        <p:sp>
          <p:nvSpPr>
            <p:cNvPr id="24609" name="AutoShape 33"/>
            <p:cNvSpPr>
              <a:spLocks noChangeArrowheads="1"/>
            </p:cNvSpPr>
            <p:nvPr/>
          </p:nvSpPr>
          <p:spPr bwMode="auto">
            <a:xfrm>
              <a:off x="2112" y="1392"/>
              <a:ext cx="864" cy="192"/>
            </a:xfrm>
            <a:prstGeom prst="leftRightArrow">
              <a:avLst>
                <a:gd name="adj1" fmla="val 50000"/>
                <a:gd name="adj2" fmla="val 90000"/>
              </a:avLst>
            </a:prstGeom>
            <a:solidFill>
              <a:srgbClr val="2E005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Text Box 34"/>
            <p:cNvSpPr txBox="1">
              <a:spLocks noChangeArrowheads="1"/>
            </p:cNvSpPr>
            <p:nvPr/>
          </p:nvSpPr>
          <p:spPr bwMode="auto">
            <a:xfrm>
              <a:off x="2160" y="1584"/>
              <a:ext cx="8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200">
                  <a:latin typeface="Arial" panose="020B0604020202020204" pitchFamily="34" charset="0"/>
                </a:rPr>
                <a:t>The formality gap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9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" y="926207"/>
            <a:ext cx="8915400" cy="761999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life cycle for interactive systems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assume a linear</a:t>
            </a:r>
            <a:b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activities</a:t>
            </a:r>
            <a:b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the waterfall model</a:t>
            </a:r>
          </a:p>
          <a:p>
            <a:pPr algn="r">
              <a:buFontTx/>
              <a:buNone/>
            </a:pPr>
            <a:endParaRPr lang="en-GB" altLang="en-US" sz="2400" dirty="0"/>
          </a:p>
          <a:p>
            <a:pPr algn="r">
              <a:buFontTx/>
              <a:buNone/>
            </a:pPr>
            <a:endParaRPr lang="en-GB" altLang="en-US" sz="2400" dirty="0"/>
          </a:p>
          <a:p>
            <a:pPr algn="r">
              <a:buFontTx/>
              <a:buNone/>
            </a:pPr>
            <a:endParaRPr lang="en-GB" altLang="en-US" sz="2400" dirty="0"/>
          </a:p>
          <a:p>
            <a:pPr algn="r">
              <a:buFontTx/>
              <a:buNone/>
            </a:pPr>
            <a:endParaRPr lang="en-GB" altLang="en-US" sz="2400" dirty="0"/>
          </a:p>
          <a:p>
            <a:pPr algn="r">
              <a:buFontTx/>
              <a:buNone/>
            </a:pPr>
            <a:endParaRPr lang="en-GB" altLang="en-US" sz="2400" dirty="0"/>
          </a:p>
          <a:p>
            <a:pPr>
              <a:buFontTx/>
              <a:buNone/>
            </a:pPr>
            <a:r>
              <a:rPr lang="en-GB" altLang="en-US" sz="2400" dirty="0"/>
              <a:t>lots of feedback!</a:t>
            </a:r>
          </a:p>
        </p:txBody>
      </p:sp>
      <p:grpSp>
        <p:nvGrpSpPr>
          <p:cNvPr id="25617" name="Group 17"/>
          <p:cNvGrpSpPr>
            <a:grpSpLocks/>
          </p:cNvGrpSpPr>
          <p:nvPr/>
        </p:nvGrpSpPr>
        <p:grpSpPr bwMode="auto">
          <a:xfrm>
            <a:off x="1295400" y="1981200"/>
            <a:ext cx="5867400" cy="4343400"/>
            <a:chOff x="576" y="1104"/>
            <a:chExt cx="3696" cy="2736"/>
          </a:xfrm>
        </p:grpSpPr>
        <p:grpSp>
          <p:nvGrpSpPr>
            <p:cNvPr id="25618" name="Group 18"/>
            <p:cNvGrpSpPr>
              <a:grpSpLocks/>
            </p:cNvGrpSpPr>
            <p:nvPr/>
          </p:nvGrpSpPr>
          <p:grpSpPr bwMode="auto">
            <a:xfrm>
              <a:off x="576" y="1296"/>
              <a:ext cx="2544" cy="2064"/>
              <a:chOff x="1392" y="1296"/>
              <a:chExt cx="2544" cy="2064"/>
            </a:xfrm>
          </p:grpSpPr>
          <p:sp>
            <p:nvSpPr>
              <p:cNvPr id="25619" name="Rectangle 19"/>
              <p:cNvSpPr>
                <a:spLocks noChangeArrowheads="1"/>
              </p:cNvSpPr>
              <p:nvPr/>
            </p:nvSpPr>
            <p:spPr bwMode="auto">
              <a:xfrm>
                <a:off x="3120" y="2736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0" name="Rectangle 20"/>
              <p:cNvSpPr>
                <a:spLocks noChangeArrowheads="1"/>
              </p:cNvSpPr>
              <p:nvPr/>
            </p:nvSpPr>
            <p:spPr bwMode="auto">
              <a:xfrm>
                <a:off x="3696" y="3216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5621" name="AutoShape 21"/>
              <p:cNvCxnSpPr>
                <a:cxnSpLocks noChangeShapeType="1"/>
                <a:stCxn id="25620" idx="1"/>
                <a:endCxn id="25619" idx="2"/>
              </p:cNvCxnSpPr>
              <p:nvPr/>
            </p:nvCxnSpPr>
            <p:spPr bwMode="auto">
              <a:xfrm rot="10800000">
                <a:off x="3240" y="2880"/>
                <a:ext cx="456" cy="40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22" name="AutoShape 22"/>
              <p:cNvCxnSpPr>
                <a:cxnSpLocks noChangeShapeType="1"/>
                <a:stCxn id="25620" idx="1"/>
                <a:endCxn id="25623" idx="2"/>
              </p:cNvCxnSpPr>
              <p:nvPr/>
            </p:nvCxnSpPr>
            <p:spPr bwMode="auto">
              <a:xfrm rot="10800000">
                <a:off x="2664" y="2400"/>
                <a:ext cx="1032" cy="88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623" name="Rectangle 23"/>
              <p:cNvSpPr>
                <a:spLocks noChangeArrowheads="1"/>
              </p:cNvSpPr>
              <p:nvPr/>
            </p:nvSpPr>
            <p:spPr bwMode="auto">
              <a:xfrm>
                <a:off x="2544" y="2256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4" name="Rectangle 24"/>
              <p:cNvSpPr>
                <a:spLocks noChangeArrowheads="1"/>
              </p:cNvSpPr>
              <p:nvPr/>
            </p:nvSpPr>
            <p:spPr bwMode="auto">
              <a:xfrm>
                <a:off x="1968" y="1776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5" name="Rectangle 25"/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240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5626" name="AutoShape 26"/>
              <p:cNvCxnSpPr>
                <a:cxnSpLocks noChangeShapeType="1"/>
                <a:stCxn id="25620" idx="1"/>
                <a:endCxn id="25624" idx="2"/>
              </p:cNvCxnSpPr>
              <p:nvPr/>
            </p:nvCxnSpPr>
            <p:spPr bwMode="auto">
              <a:xfrm rot="10800000">
                <a:off x="2088" y="1920"/>
                <a:ext cx="1608" cy="136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27" name="AutoShape 27"/>
              <p:cNvCxnSpPr>
                <a:cxnSpLocks noChangeShapeType="1"/>
                <a:stCxn id="25619" idx="1"/>
                <a:endCxn id="25623" idx="2"/>
              </p:cNvCxnSpPr>
              <p:nvPr/>
            </p:nvCxnSpPr>
            <p:spPr bwMode="auto">
              <a:xfrm rot="10800000">
                <a:off x="2664" y="2400"/>
                <a:ext cx="456" cy="40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28" name="AutoShape 28"/>
              <p:cNvCxnSpPr>
                <a:cxnSpLocks noChangeShapeType="1"/>
                <a:stCxn id="25619" idx="1"/>
                <a:endCxn id="25624" idx="2"/>
              </p:cNvCxnSpPr>
              <p:nvPr/>
            </p:nvCxnSpPr>
            <p:spPr bwMode="auto">
              <a:xfrm rot="10800000">
                <a:off x="2088" y="1920"/>
                <a:ext cx="1032" cy="88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29" name="AutoShape 29"/>
              <p:cNvCxnSpPr>
                <a:cxnSpLocks noChangeShapeType="1"/>
                <a:stCxn id="25619" idx="1"/>
                <a:endCxn id="25625" idx="2"/>
              </p:cNvCxnSpPr>
              <p:nvPr/>
            </p:nvCxnSpPr>
            <p:spPr bwMode="auto">
              <a:xfrm rot="10800000">
                <a:off x="1512" y="1440"/>
                <a:ext cx="1608" cy="136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30" name="AutoShape 30"/>
              <p:cNvCxnSpPr>
                <a:cxnSpLocks noChangeShapeType="1"/>
                <a:stCxn id="25620" idx="1"/>
                <a:endCxn id="25625" idx="2"/>
              </p:cNvCxnSpPr>
              <p:nvPr/>
            </p:nvCxnSpPr>
            <p:spPr bwMode="auto">
              <a:xfrm rot="10800000">
                <a:off x="1512" y="1440"/>
                <a:ext cx="2184" cy="184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31" name="AutoShape 31"/>
              <p:cNvCxnSpPr>
                <a:cxnSpLocks noChangeShapeType="1"/>
                <a:stCxn id="25623" idx="1"/>
                <a:endCxn id="25624" idx="2"/>
              </p:cNvCxnSpPr>
              <p:nvPr/>
            </p:nvCxnSpPr>
            <p:spPr bwMode="auto">
              <a:xfrm rot="10800000">
                <a:off x="2088" y="1920"/>
                <a:ext cx="456" cy="40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32" name="AutoShape 32"/>
              <p:cNvCxnSpPr>
                <a:cxnSpLocks noChangeShapeType="1"/>
                <a:stCxn id="25623" idx="1"/>
                <a:endCxn id="25625" idx="2"/>
              </p:cNvCxnSpPr>
              <p:nvPr/>
            </p:nvCxnSpPr>
            <p:spPr bwMode="auto">
              <a:xfrm rot="10800000">
                <a:off x="1512" y="1440"/>
                <a:ext cx="1032" cy="88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33" name="AutoShape 33"/>
              <p:cNvCxnSpPr>
                <a:cxnSpLocks noChangeShapeType="1"/>
                <a:stCxn id="25624" idx="1"/>
                <a:endCxn id="25625" idx="2"/>
              </p:cNvCxnSpPr>
              <p:nvPr/>
            </p:nvCxnSpPr>
            <p:spPr bwMode="auto">
              <a:xfrm rot="10800000">
                <a:off x="1512" y="1440"/>
                <a:ext cx="456" cy="408"/>
              </a:xfrm>
              <a:prstGeom prst="curvedConnector2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634" name="Group 34"/>
            <p:cNvGrpSpPr>
              <a:grpSpLocks/>
            </p:cNvGrpSpPr>
            <p:nvPr/>
          </p:nvGrpSpPr>
          <p:grpSpPr bwMode="auto">
            <a:xfrm>
              <a:off x="576" y="1104"/>
              <a:ext cx="3696" cy="2736"/>
              <a:chOff x="576" y="1152"/>
              <a:chExt cx="3696" cy="2736"/>
            </a:xfrm>
          </p:grpSpPr>
          <p:sp>
            <p:nvSpPr>
              <p:cNvPr id="25635" name="Rectangle 35"/>
              <p:cNvSpPr>
                <a:spLocks noChangeArrowheads="1"/>
              </p:cNvSpPr>
              <p:nvPr/>
            </p:nvSpPr>
            <p:spPr bwMode="auto">
              <a:xfrm>
                <a:off x="576" y="115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GB" altLang="en-US" sz="1200" dirty="0">
                    <a:latin typeface="Arial" panose="020B0604020202020204" pitchFamily="34" charset="0"/>
                  </a:rPr>
                  <a:t>Requirements</a:t>
                </a:r>
                <a:br>
                  <a:rPr lang="en-GB" altLang="en-US" sz="1200" dirty="0">
                    <a:latin typeface="Arial" panose="020B0604020202020204" pitchFamily="34" charset="0"/>
                  </a:rPr>
                </a:br>
                <a:r>
                  <a:rPr lang="en-GB" altLang="en-US" sz="1200" dirty="0">
                    <a:latin typeface="Arial" panose="020B0604020202020204" pitchFamily="34" charset="0"/>
                  </a:rPr>
                  <a:t>specification</a:t>
                </a:r>
                <a:endParaRPr lang="en-GB" altLang="en-US" dirty="0"/>
              </a:p>
            </p:txBody>
          </p:sp>
          <p:sp>
            <p:nvSpPr>
              <p:cNvPr id="25636" name="Rectangle 36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Architectural</a:t>
                </a:r>
                <a:br>
                  <a:rPr lang="en-GB" altLang="en-US" sz="1200">
                    <a:latin typeface="Arial" panose="020B0604020202020204" pitchFamily="34" charset="0"/>
                  </a:rPr>
                </a:br>
                <a:r>
                  <a:rPr lang="en-GB" altLang="en-US" sz="1200">
                    <a:latin typeface="Arial" panose="020B0604020202020204" pitchFamily="34" charset="0"/>
                  </a:rPr>
                  <a:t>design</a:t>
                </a:r>
                <a:endParaRPr lang="en-GB" altLang="en-US"/>
              </a:p>
            </p:txBody>
          </p:sp>
          <p:sp>
            <p:nvSpPr>
              <p:cNvPr id="25637" name="Rectangle 37"/>
              <p:cNvSpPr>
                <a:spLocks noChangeArrowheads="1"/>
              </p:cNvSpPr>
              <p:nvPr/>
            </p:nvSpPr>
            <p:spPr bwMode="auto">
              <a:xfrm>
                <a:off x="1728" y="211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Detailed</a:t>
                </a:r>
                <a:br>
                  <a:rPr lang="en-GB" altLang="en-US" sz="1200">
                    <a:latin typeface="Arial" panose="020B0604020202020204" pitchFamily="34" charset="0"/>
                  </a:rPr>
                </a:br>
                <a:r>
                  <a:rPr lang="en-GB" altLang="en-US" sz="1200">
                    <a:latin typeface="Arial" panose="020B0604020202020204" pitchFamily="34" charset="0"/>
                  </a:rPr>
                  <a:t>design</a:t>
                </a:r>
                <a:endParaRPr lang="en-GB" altLang="en-US"/>
              </a:p>
            </p:txBody>
          </p:sp>
          <p:sp>
            <p:nvSpPr>
              <p:cNvPr id="25638" name="Rectangle 38"/>
              <p:cNvSpPr>
                <a:spLocks noChangeArrowheads="1"/>
              </p:cNvSpPr>
              <p:nvPr/>
            </p:nvSpPr>
            <p:spPr bwMode="auto">
              <a:xfrm>
                <a:off x="2304" y="259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GB" altLang="en-US" sz="1200">
                    <a:latin typeface="Arial" panose="020B0604020202020204" pitchFamily="34" charset="0"/>
                  </a:rPr>
                  <a:t>Coding and</a:t>
                </a:r>
                <a:br>
                  <a:rPr lang="en-GB" altLang="en-US" sz="1200">
                    <a:latin typeface="Arial" panose="020B0604020202020204" pitchFamily="34" charset="0"/>
                  </a:rPr>
                </a:br>
                <a:r>
                  <a:rPr lang="en-GB" altLang="en-US" sz="1200">
                    <a:latin typeface="Arial" panose="020B0604020202020204" pitchFamily="34" charset="0"/>
                  </a:rPr>
                  <a:t>unit testing</a:t>
                </a:r>
                <a:endParaRPr lang="en-GB" altLang="en-US"/>
              </a:p>
            </p:txBody>
          </p:sp>
          <p:sp>
            <p:nvSpPr>
              <p:cNvPr id="25639" name="Rectangle 39"/>
              <p:cNvSpPr>
                <a:spLocks noChangeArrowheads="1"/>
              </p:cNvSpPr>
              <p:nvPr/>
            </p:nvSpPr>
            <p:spPr bwMode="auto">
              <a:xfrm>
                <a:off x="2880" y="307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GB" altLang="en-US" sz="1200" dirty="0">
                    <a:latin typeface="Arial" panose="020B0604020202020204" pitchFamily="34" charset="0"/>
                  </a:rPr>
                  <a:t>Integration</a:t>
                </a:r>
                <a:br>
                  <a:rPr lang="en-GB" altLang="en-US" sz="1200" dirty="0">
                    <a:latin typeface="Arial" panose="020B0604020202020204" pitchFamily="34" charset="0"/>
                  </a:rPr>
                </a:br>
                <a:r>
                  <a:rPr lang="en-GB" altLang="en-US" sz="1200" dirty="0">
                    <a:latin typeface="Arial" panose="020B0604020202020204" pitchFamily="34" charset="0"/>
                  </a:rPr>
                  <a:t>and testing</a:t>
                </a:r>
                <a:endParaRPr lang="en-GB" altLang="en-US" dirty="0"/>
              </a:p>
            </p:txBody>
          </p:sp>
          <p:sp>
            <p:nvSpPr>
              <p:cNvPr id="25640" name="Rectangle 40"/>
              <p:cNvSpPr>
                <a:spLocks noChangeArrowheads="1"/>
              </p:cNvSpPr>
              <p:nvPr/>
            </p:nvSpPr>
            <p:spPr bwMode="auto">
              <a:xfrm>
                <a:off x="3456" y="3552"/>
                <a:ext cx="81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GB" altLang="en-US" sz="1200" dirty="0">
                    <a:latin typeface="Arial" panose="020B0604020202020204" pitchFamily="34" charset="0"/>
                  </a:rPr>
                  <a:t>Operation and</a:t>
                </a:r>
                <a:br>
                  <a:rPr lang="en-GB" altLang="en-US" sz="1200" dirty="0">
                    <a:latin typeface="Arial" panose="020B0604020202020204" pitchFamily="34" charset="0"/>
                  </a:rPr>
                </a:br>
                <a:r>
                  <a:rPr lang="en-GB" altLang="en-US" sz="1200" dirty="0">
                    <a:latin typeface="Arial" panose="020B0604020202020204" pitchFamily="34" charset="0"/>
                  </a:rPr>
                  <a:t>maintenance</a:t>
                </a:r>
                <a:endParaRPr lang="en-GB" altLang="en-US" dirty="0"/>
              </a:p>
            </p:txBody>
          </p:sp>
          <p:cxnSp>
            <p:nvCxnSpPr>
              <p:cNvPr id="25641" name="AutoShape 41"/>
              <p:cNvCxnSpPr>
                <a:cxnSpLocks noChangeShapeType="1"/>
                <a:stCxn id="25635" idx="3"/>
                <a:endCxn id="25636" idx="0"/>
              </p:cNvCxnSpPr>
              <p:nvPr/>
            </p:nvCxnSpPr>
            <p:spPr bwMode="auto">
              <a:xfrm>
                <a:off x="1392" y="132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42" name="AutoShape 42"/>
              <p:cNvCxnSpPr>
                <a:cxnSpLocks noChangeShapeType="1"/>
                <a:stCxn id="25636" idx="3"/>
                <a:endCxn id="25637" idx="0"/>
              </p:cNvCxnSpPr>
              <p:nvPr/>
            </p:nvCxnSpPr>
            <p:spPr bwMode="auto">
              <a:xfrm>
                <a:off x="1968" y="180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43" name="AutoShape 43"/>
              <p:cNvCxnSpPr>
                <a:cxnSpLocks noChangeShapeType="1"/>
                <a:stCxn id="25637" idx="3"/>
                <a:endCxn id="25638" idx="0"/>
              </p:cNvCxnSpPr>
              <p:nvPr/>
            </p:nvCxnSpPr>
            <p:spPr bwMode="auto">
              <a:xfrm>
                <a:off x="2544" y="228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44" name="AutoShape 44"/>
              <p:cNvCxnSpPr>
                <a:cxnSpLocks noChangeShapeType="1"/>
                <a:stCxn id="25638" idx="3"/>
                <a:endCxn id="25639" idx="0"/>
              </p:cNvCxnSpPr>
              <p:nvPr/>
            </p:nvCxnSpPr>
            <p:spPr bwMode="auto">
              <a:xfrm>
                <a:off x="3120" y="276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45" name="AutoShape 45"/>
              <p:cNvCxnSpPr>
                <a:cxnSpLocks noChangeShapeType="1"/>
                <a:stCxn id="25639" idx="3"/>
                <a:endCxn id="25640" idx="0"/>
              </p:cNvCxnSpPr>
              <p:nvPr/>
            </p:nvCxnSpPr>
            <p:spPr bwMode="auto">
              <a:xfrm>
                <a:off x="3696" y="3240"/>
                <a:ext cx="168" cy="31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7651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8382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design and prototyping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design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overcomes inherent problems of incomplete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Prototypes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or animate some features of intended system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prototypes</a:t>
            </a:r>
          </a:p>
          <a:p>
            <a:pPr lvl="2">
              <a:lnSpc>
                <a:spcPct val="90000"/>
              </a:lnSpc>
            </a:pP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throw-away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</a:p>
          <a:p>
            <a:pPr lvl="2">
              <a:lnSpc>
                <a:spcPct val="9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features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11701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6858000" cy="7620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prototyping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Storyboards: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GB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</a:t>
            </a:r>
            <a:r>
              <a:rPr lang="en-GB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computer-based can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animated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functionality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system functionality provided by designers</a:t>
            </a:r>
          </a:p>
          <a:p>
            <a:pPr marL="374650" lvl="1" indent="6350"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like HyperCard are common for </a:t>
            </a:r>
            <a:r>
              <a:rPr lang="en-GB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Wizard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Oz technique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Warning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iterative design</a:t>
            </a:r>
          </a:p>
          <a:p>
            <a:pPr marL="374650" lvl="1" indent="6350"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inertia – early bad decisions stay </a:t>
            </a:r>
            <a:r>
              <a:rPr lang="en-GB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 diagnosing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usability problems in prototypes</a:t>
            </a:r>
            <a:r>
              <a:rPr lang="en-GB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not just the symptoms </a:t>
            </a:r>
          </a:p>
        </p:txBody>
      </p:sp>
    </p:spTree>
    <p:extLst>
      <p:ext uri="{BB962C8B-B14F-4D97-AF65-F5344CB8AC3E}">
        <p14:creationId xmlns:p14="http://schemas.microsoft.com/office/powerpoint/2010/main" val="41829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6858000" cy="7620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Design rationale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rationale is information that explains why a computer system is the way it is.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  <a:r>
              <a:rPr lang="en-GB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design </a:t>
            </a:r>
            <a:r>
              <a:rPr lang="en-GB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endParaRPr lang="en-GB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throughout life cycle</a:t>
            </a:r>
          </a:p>
          <a:p>
            <a:pPr marL="755650"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of design knowledge across products</a:t>
            </a:r>
          </a:p>
          <a:p>
            <a:pPr marL="755650"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enforces design discipline</a:t>
            </a:r>
          </a:p>
          <a:p>
            <a:pPr marL="755650"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arguments for design trade-offs</a:t>
            </a:r>
          </a:p>
          <a:p>
            <a:pPr marL="755650"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organizes potentially large design space</a:t>
            </a:r>
          </a:p>
          <a:p>
            <a:pPr marL="755650"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contextual information </a:t>
            </a:r>
          </a:p>
          <a:p>
            <a:pPr marL="0" indent="0">
              <a:lnSpc>
                <a:spcPct val="90000"/>
              </a:lnSpc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6858000" cy="533400"/>
          </a:xfrm>
        </p:spPr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design?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 smtClean="0">
                <a:solidFill>
                  <a:srgbClr val="99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is achieving </a:t>
            </a:r>
            <a:r>
              <a:rPr lang="en-GB" altLang="en-US" b="1" dirty="0">
                <a:solidFill>
                  <a:srgbClr val="99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GB" altLang="en-US" dirty="0">
                <a:solidFill>
                  <a:srgbClr val="99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within </a:t>
            </a:r>
            <a:r>
              <a:rPr lang="en-GB" altLang="en-US" dirty="0" smtClean="0">
                <a:solidFill>
                  <a:srgbClr val="99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constraints.</a:t>
            </a:r>
            <a:endParaRPr lang="en-GB" altLang="en-US" dirty="0">
              <a:solidFill>
                <a:srgbClr val="99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goals 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purpose</a:t>
            </a: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it for, why do they want 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 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materials, platforms</a:t>
            </a:r>
          </a:p>
          <a:p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trade-offs</a:t>
            </a:r>
          </a:p>
          <a:p>
            <a:pPr lvl="1" indent="-3429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goals or constraints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relaxed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others can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met.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6858000" cy="7620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Design rationale (cont’d)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DR:</a:t>
            </a:r>
          </a:p>
          <a:p>
            <a:pPr>
              <a:lnSpc>
                <a:spcPct val="90000"/>
              </a:lnSpc>
            </a:pPr>
            <a:r>
              <a:rPr lang="en-GB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Process-oriented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preserves order of deliberation and decision-making</a:t>
            </a:r>
          </a:p>
          <a:p>
            <a:pPr>
              <a:lnSpc>
                <a:spcPct val="90000"/>
              </a:lnSpc>
            </a:pPr>
            <a:r>
              <a:rPr lang="en-GB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Structure-oriented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post hoc structuring of considered design alternatives</a:t>
            </a:r>
          </a:p>
          <a:p>
            <a:pPr>
              <a:lnSpc>
                <a:spcPct val="90000"/>
              </a:lnSpc>
            </a:pPr>
            <a:r>
              <a:rPr lang="en-GB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GB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Issue-based information system (IBIS)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space analysis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8991600" cy="6858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Issue-based information system (IBIS)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for much of design rationale research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process-oriented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elements: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ssues</a:t>
            </a:r>
            <a:endParaRPr lang="en-GB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hierarchical structure with one ‘root’ issue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ositions</a:t>
            </a:r>
            <a:endParaRPr lang="en-GB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potential resolutions of an issue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alt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rguments</a:t>
            </a:r>
            <a:endParaRPr lang="en-GB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modify the relationship between positions and issues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gIBIS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graphical version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76288"/>
            <a:ext cx="6858000" cy="976311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structure of </a:t>
            </a:r>
            <a:r>
              <a:rPr lang="en-GB" altLang="en-US" b="1" dirty="0" err="1">
                <a:solidFill>
                  <a:srgbClr val="C00000"/>
                </a:solidFill>
              </a:rPr>
              <a:t>gIBIS</a:t>
            </a:r>
            <a:endParaRPr lang="en-GB" altLang="en-US" b="1" dirty="0">
              <a:solidFill>
                <a:srgbClr val="C00000"/>
              </a:solidFill>
            </a:endParaRPr>
          </a:p>
        </p:txBody>
      </p:sp>
      <p:grpSp>
        <p:nvGrpSpPr>
          <p:cNvPr id="39974" name="Group 38"/>
          <p:cNvGrpSpPr>
            <a:grpSpLocks/>
          </p:cNvGrpSpPr>
          <p:nvPr/>
        </p:nvGrpSpPr>
        <p:grpSpPr bwMode="auto">
          <a:xfrm>
            <a:off x="381000" y="1752600"/>
            <a:ext cx="7924800" cy="4481512"/>
            <a:chOff x="240" y="1209"/>
            <a:chExt cx="4992" cy="2823"/>
          </a:xfrm>
        </p:grpSpPr>
        <p:sp>
          <p:nvSpPr>
            <p:cNvPr id="39939" name="Text Box 3"/>
            <p:cNvSpPr txBox="1">
              <a:spLocks noChangeArrowheads="1"/>
            </p:cNvSpPr>
            <p:nvPr/>
          </p:nvSpPr>
          <p:spPr bwMode="auto">
            <a:xfrm>
              <a:off x="240" y="2649"/>
              <a:ext cx="7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>
                  <a:latin typeface="Arial" panose="020B0604020202020204" pitchFamily="34" charset="0"/>
                </a:rPr>
                <a:t>Sub-issue</a:t>
              </a:r>
            </a:p>
          </p:txBody>
        </p:sp>
        <p:sp>
          <p:nvSpPr>
            <p:cNvPr id="39940" name="Text Box 4"/>
            <p:cNvSpPr txBox="1">
              <a:spLocks noChangeArrowheads="1"/>
            </p:cNvSpPr>
            <p:nvPr/>
          </p:nvSpPr>
          <p:spPr bwMode="auto">
            <a:xfrm>
              <a:off x="1488" y="1689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>
                  <a:latin typeface="Arial" panose="020B0604020202020204" pitchFamily="34" charset="0"/>
                </a:rPr>
                <a:t>Issue</a:t>
              </a:r>
            </a:p>
          </p:txBody>
        </p:sp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1788" y="3561"/>
              <a:ext cx="7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>
                  <a:latin typeface="Arial" panose="020B0604020202020204" pitchFamily="34" charset="0"/>
                </a:rPr>
                <a:t>Sub-issue</a:t>
              </a:r>
            </a:p>
          </p:txBody>
        </p:sp>
        <p:sp>
          <p:nvSpPr>
            <p:cNvPr id="39942" name="Text Box 6"/>
            <p:cNvSpPr txBox="1">
              <a:spLocks noChangeArrowheads="1"/>
            </p:cNvSpPr>
            <p:nvPr/>
          </p:nvSpPr>
          <p:spPr bwMode="auto">
            <a:xfrm>
              <a:off x="3276" y="3177"/>
              <a:ext cx="7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>
                  <a:latin typeface="Arial" panose="020B0604020202020204" pitchFamily="34" charset="0"/>
                </a:rPr>
                <a:t>Sub-issue</a:t>
              </a:r>
            </a:p>
          </p:txBody>
        </p:sp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>
              <a:off x="2988" y="1305"/>
              <a:ext cx="6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>
                  <a:latin typeface="Arial" panose="020B0604020202020204" pitchFamily="34" charset="0"/>
                </a:rPr>
                <a:t>Position</a:t>
              </a:r>
            </a:p>
          </p:txBody>
        </p:sp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2988" y="2082"/>
              <a:ext cx="6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>
                  <a:latin typeface="Arial" panose="020B0604020202020204" pitchFamily="34" charset="0"/>
                </a:rPr>
                <a:t>Position</a:t>
              </a:r>
            </a:p>
          </p:txBody>
        </p: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4492" y="1305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>
                  <a:latin typeface="Arial" panose="020B0604020202020204" pitchFamily="34" charset="0"/>
                </a:rPr>
                <a:t>Argument</a:t>
              </a:r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4492" y="208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>
                  <a:latin typeface="Arial" panose="020B0604020202020204" pitchFamily="34" charset="0"/>
                </a:rPr>
                <a:t>Argument</a:t>
              </a:r>
            </a:p>
          </p:txBody>
        </p:sp>
        <p:sp>
          <p:nvSpPr>
            <p:cNvPr id="39947" name="Text Box 11"/>
            <p:cNvSpPr txBox="1">
              <a:spLocks noChangeArrowheads="1"/>
            </p:cNvSpPr>
            <p:nvPr/>
          </p:nvSpPr>
          <p:spPr bwMode="auto">
            <a:xfrm>
              <a:off x="2469" y="1545"/>
              <a:ext cx="69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i="1">
                  <a:latin typeface="Arial" panose="020B0604020202020204" pitchFamily="34" charset="0"/>
                </a:rPr>
                <a:t>responds to</a:t>
              </a:r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 flipH="1">
              <a:off x="1968" y="1440"/>
              <a:ext cx="1008" cy="297"/>
            </a:xfrm>
            <a:prstGeom prst="line">
              <a:avLst/>
            </a:prstGeom>
            <a:noFill/>
            <a:ln w="28575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 flipH="1" flipV="1">
              <a:off x="1968" y="1872"/>
              <a:ext cx="1008" cy="336"/>
            </a:xfrm>
            <a:prstGeom prst="line">
              <a:avLst/>
            </a:prstGeom>
            <a:noFill/>
            <a:ln w="28575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2469" y="1881"/>
              <a:ext cx="69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i="1">
                  <a:latin typeface="Arial" panose="020B0604020202020204" pitchFamily="34" charset="0"/>
                </a:rPr>
                <a:t>responds to</a:t>
              </a:r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3870" y="2025"/>
              <a:ext cx="5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i="1">
                  <a:latin typeface="Arial" panose="020B0604020202020204" pitchFamily="34" charset="0"/>
                </a:rPr>
                <a:t>objects to</a:t>
              </a:r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 flipH="1" flipV="1">
              <a:off x="3696" y="1401"/>
              <a:ext cx="768" cy="0"/>
            </a:xfrm>
            <a:prstGeom prst="line">
              <a:avLst/>
            </a:prstGeom>
            <a:noFill/>
            <a:ln w="28575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Text Box 18"/>
            <p:cNvSpPr txBox="1">
              <a:spLocks noChangeArrowheads="1"/>
            </p:cNvSpPr>
            <p:nvPr/>
          </p:nvSpPr>
          <p:spPr bwMode="auto">
            <a:xfrm>
              <a:off x="3870" y="1209"/>
              <a:ext cx="5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i="1">
                  <a:latin typeface="Arial" panose="020B0604020202020204" pitchFamily="34" charset="0"/>
                </a:rPr>
                <a:t>supports</a:t>
              </a:r>
            </a:p>
          </p:txBody>
        </p:sp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1968" y="2880"/>
              <a:ext cx="5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i="1">
                  <a:latin typeface="Arial" panose="020B0604020202020204" pitchFamily="34" charset="0"/>
                </a:rPr>
                <a:t>questions</a:t>
              </a:r>
            </a:p>
          </p:txBody>
        </p:sp>
        <p:sp>
          <p:nvSpPr>
            <p:cNvPr id="39956" name="Text Box 20"/>
            <p:cNvSpPr txBox="1">
              <a:spLocks noChangeArrowheads="1"/>
            </p:cNvSpPr>
            <p:nvPr/>
          </p:nvSpPr>
          <p:spPr bwMode="auto">
            <a:xfrm>
              <a:off x="2832" y="2649"/>
              <a:ext cx="6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i="1">
                  <a:latin typeface="Arial" panose="020B0604020202020204" pitchFamily="34" charset="0"/>
                </a:rPr>
                <a:t>generalizes</a:t>
              </a:r>
            </a:p>
          </p:txBody>
        </p:sp>
        <p:sp>
          <p:nvSpPr>
            <p:cNvPr id="39957" name="Text Box 21"/>
            <p:cNvSpPr txBox="1">
              <a:spLocks noChangeArrowheads="1"/>
            </p:cNvSpPr>
            <p:nvPr/>
          </p:nvSpPr>
          <p:spPr bwMode="auto">
            <a:xfrm>
              <a:off x="480" y="2208"/>
              <a:ext cx="66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400" i="1">
                  <a:latin typeface="Arial" panose="020B0604020202020204" pitchFamily="34" charset="0"/>
                </a:rPr>
                <a:t>specializes</a:t>
              </a:r>
            </a:p>
          </p:txBody>
        </p:sp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 flipV="1">
              <a:off x="768" y="1929"/>
              <a:ext cx="720" cy="759"/>
            </a:xfrm>
            <a:prstGeom prst="line">
              <a:avLst/>
            </a:prstGeom>
            <a:noFill/>
            <a:ln w="28575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 flipH="1" flipV="1">
              <a:off x="1728" y="1977"/>
              <a:ext cx="384" cy="1575"/>
            </a:xfrm>
            <a:prstGeom prst="line">
              <a:avLst/>
            </a:prstGeom>
            <a:noFill/>
            <a:ln w="28575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 flipH="1" flipV="1">
              <a:off x="1872" y="1977"/>
              <a:ext cx="1392" cy="1239"/>
            </a:xfrm>
            <a:prstGeom prst="line">
              <a:avLst/>
            </a:prstGeom>
            <a:noFill/>
            <a:ln w="28575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 flipH="1">
              <a:off x="1056" y="2592"/>
              <a:ext cx="336" cy="144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26"/>
            <p:cNvSpPr>
              <a:spLocks noChangeShapeType="1"/>
            </p:cNvSpPr>
            <p:nvPr/>
          </p:nvSpPr>
          <p:spPr bwMode="auto">
            <a:xfrm flipH="1">
              <a:off x="1104" y="2784"/>
              <a:ext cx="336" cy="48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 flipH="1" flipV="1">
              <a:off x="960" y="2976"/>
              <a:ext cx="384" cy="240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auto">
            <a:xfrm flipH="1" flipV="1">
              <a:off x="1056" y="2928"/>
              <a:ext cx="480" cy="144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 flipH="1">
              <a:off x="2592" y="3408"/>
              <a:ext cx="336" cy="144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 flipH="1">
              <a:off x="2640" y="3552"/>
              <a:ext cx="384" cy="96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Line 31"/>
            <p:cNvSpPr>
              <a:spLocks noChangeShapeType="1"/>
            </p:cNvSpPr>
            <p:nvPr/>
          </p:nvSpPr>
          <p:spPr bwMode="auto">
            <a:xfrm flipH="1" flipV="1">
              <a:off x="2496" y="3792"/>
              <a:ext cx="384" cy="240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Line 32"/>
            <p:cNvSpPr>
              <a:spLocks noChangeShapeType="1"/>
            </p:cNvSpPr>
            <p:nvPr/>
          </p:nvSpPr>
          <p:spPr bwMode="auto">
            <a:xfrm flipH="1" flipV="1">
              <a:off x="2640" y="3744"/>
              <a:ext cx="432" cy="144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Line 33"/>
            <p:cNvSpPr>
              <a:spLocks noChangeShapeType="1"/>
            </p:cNvSpPr>
            <p:nvPr/>
          </p:nvSpPr>
          <p:spPr bwMode="auto">
            <a:xfrm flipH="1">
              <a:off x="4032" y="2976"/>
              <a:ext cx="288" cy="240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34"/>
            <p:cNvSpPr>
              <a:spLocks noChangeShapeType="1"/>
            </p:cNvSpPr>
            <p:nvPr/>
          </p:nvSpPr>
          <p:spPr bwMode="auto">
            <a:xfrm flipH="1">
              <a:off x="4080" y="3216"/>
              <a:ext cx="384" cy="48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 flipH="1" flipV="1">
              <a:off x="3936" y="3408"/>
              <a:ext cx="384" cy="240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Line 36"/>
            <p:cNvSpPr>
              <a:spLocks noChangeShapeType="1"/>
            </p:cNvSpPr>
            <p:nvPr/>
          </p:nvSpPr>
          <p:spPr bwMode="auto">
            <a:xfrm flipH="1" flipV="1">
              <a:off x="4032" y="3360"/>
              <a:ext cx="384" cy="144"/>
            </a:xfrm>
            <a:prstGeom prst="line">
              <a:avLst/>
            </a:prstGeom>
            <a:noFill/>
            <a:ln w="1905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37"/>
            <p:cNvSpPr>
              <a:spLocks noChangeShapeType="1"/>
            </p:cNvSpPr>
            <p:nvPr/>
          </p:nvSpPr>
          <p:spPr bwMode="auto">
            <a:xfrm flipH="1" flipV="1">
              <a:off x="3696" y="2208"/>
              <a:ext cx="768" cy="0"/>
            </a:xfrm>
            <a:prstGeom prst="line">
              <a:avLst/>
            </a:prstGeom>
            <a:noFill/>
            <a:ln w="28575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21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6858000" cy="8382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space analysis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structure-oriented</a:t>
            </a:r>
          </a:p>
          <a:p>
            <a:pPr>
              <a:lnSpc>
                <a:spcPct val="90000"/>
              </a:lnSpc>
            </a:pPr>
            <a:endParaRPr lang="en-GB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QOC – hierarchical structure: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(and sub-questions)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represent major issues of  a design</a:t>
            </a: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provide alternative solutions to the question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means to assess the options in order to make a choice</a:t>
            </a:r>
          </a:p>
          <a:p>
            <a:pPr>
              <a:lnSpc>
                <a:spcPct val="90000"/>
              </a:lnSpc>
            </a:pPr>
            <a:endParaRPr lang="en-GB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57150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Rectangle 47"/>
          <p:cNvSpPr>
            <a:spLocks noChangeArrowheads="1"/>
          </p:cNvSpPr>
          <p:nvPr/>
        </p:nvSpPr>
        <p:spPr bwMode="auto">
          <a:xfrm>
            <a:off x="4038600" y="31242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6" name="Rectangle 44"/>
          <p:cNvSpPr>
            <a:spLocks noChangeArrowheads="1"/>
          </p:cNvSpPr>
          <p:nvPr/>
        </p:nvSpPr>
        <p:spPr bwMode="auto">
          <a:xfrm>
            <a:off x="3352800" y="29718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6858000" cy="7620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QOC notation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22325" y="2971800"/>
            <a:ext cx="140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Question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352800" y="20574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Option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352800" y="29718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Option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352800" y="38862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Option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808663" y="1905000"/>
            <a:ext cx="1338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Criterion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5824538" y="2971800"/>
            <a:ext cx="1338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Criterion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824538" y="4038600"/>
            <a:ext cx="1338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Criterion</a:t>
            </a:r>
          </a:p>
        </p:txBody>
      </p:sp>
      <p:cxnSp>
        <p:nvCxnSpPr>
          <p:cNvPr id="38923" name="AutoShape 11"/>
          <p:cNvCxnSpPr>
            <a:cxnSpLocks noChangeShapeType="1"/>
            <a:stCxn id="38915" idx="3"/>
            <a:endCxn id="38917" idx="1"/>
          </p:cNvCxnSpPr>
          <p:nvPr/>
        </p:nvCxnSpPr>
        <p:spPr bwMode="auto">
          <a:xfrm flipV="1">
            <a:off x="2227263" y="2286000"/>
            <a:ext cx="1125537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4" name="AutoShape 12"/>
          <p:cNvCxnSpPr>
            <a:cxnSpLocks noChangeShapeType="1"/>
            <a:stCxn id="38915" idx="3"/>
            <a:endCxn id="38918" idx="1"/>
          </p:cNvCxnSpPr>
          <p:nvPr/>
        </p:nvCxnSpPr>
        <p:spPr bwMode="auto">
          <a:xfrm>
            <a:off x="2227263" y="3200400"/>
            <a:ext cx="11255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AutoShape 13"/>
          <p:cNvCxnSpPr>
            <a:cxnSpLocks noChangeShapeType="1"/>
            <a:stCxn id="38915" idx="3"/>
            <a:endCxn id="38919" idx="1"/>
          </p:cNvCxnSpPr>
          <p:nvPr/>
        </p:nvCxnSpPr>
        <p:spPr bwMode="auto">
          <a:xfrm>
            <a:off x="2227263" y="3200400"/>
            <a:ext cx="1125537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AutoShape 14"/>
          <p:cNvCxnSpPr>
            <a:cxnSpLocks noChangeShapeType="1"/>
            <a:stCxn id="38918" idx="3"/>
            <a:endCxn id="38921" idx="1"/>
          </p:cNvCxnSpPr>
          <p:nvPr/>
        </p:nvCxnSpPr>
        <p:spPr bwMode="auto">
          <a:xfrm>
            <a:off x="4435475" y="3200400"/>
            <a:ext cx="1389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7" name="AutoShape 15"/>
          <p:cNvCxnSpPr>
            <a:cxnSpLocks noChangeShapeType="1"/>
            <a:stCxn id="38917" idx="3"/>
            <a:endCxn id="38921" idx="1"/>
          </p:cNvCxnSpPr>
          <p:nvPr/>
        </p:nvCxnSpPr>
        <p:spPr bwMode="auto">
          <a:xfrm>
            <a:off x="4435475" y="2286000"/>
            <a:ext cx="1389063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8" name="AutoShape 16"/>
          <p:cNvCxnSpPr>
            <a:cxnSpLocks noChangeShapeType="1"/>
            <a:stCxn id="38918" idx="3"/>
            <a:endCxn id="38920" idx="1"/>
          </p:cNvCxnSpPr>
          <p:nvPr/>
        </p:nvCxnSpPr>
        <p:spPr bwMode="auto">
          <a:xfrm flipV="1">
            <a:off x="4435475" y="2133600"/>
            <a:ext cx="1373188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9" name="AutoShape 17"/>
          <p:cNvCxnSpPr>
            <a:cxnSpLocks noChangeShapeType="1"/>
            <a:stCxn id="38918" idx="3"/>
            <a:endCxn id="38922" idx="1"/>
          </p:cNvCxnSpPr>
          <p:nvPr/>
        </p:nvCxnSpPr>
        <p:spPr bwMode="auto">
          <a:xfrm>
            <a:off x="4435475" y="3200400"/>
            <a:ext cx="1389063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0" name="AutoShape 18"/>
          <p:cNvCxnSpPr>
            <a:cxnSpLocks noChangeShapeType="1"/>
            <a:stCxn id="38919" idx="3"/>
            <a:endCxn id="38922" idx="1"/>
          </p:cNvCxnSpPr>
          <p:nvPr/>
        </p:nvCxnSpPr>
        <p:spPr bwMode="auto">
          <a:xfrm>
            <a:off x="4435475" y="4114800"/>
            <a:ext cx="1389063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AutoShape 19"/>
          <p:cNvCxnSpPr>
            <a:cxnSpLocks noChangeShapeType="1"/>
            <a:stCxn id="38919" idx="3"/>
            <a:endCxn id="38921" idx="1"/>
          </p:cNvCxnSpPr>
          <p:nvPr/>
        </p:nvCxnSpPr>
        <p:spPr bwMode="auto">
          <a:xfrm flipV="1">
            <a:off x="4435475" y="3200400"/>
            <a:ext cx="1389063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2" name="AutoShape 20"/>
          <p:cNvCxnSpPr>
            <a:cxnSpLocks noChangeShapeType="1"/>
            <a:stCxn id="38917" idx="3"/>
            <a:endCxn id="38920" idx="1"/>
          </p:cNvCxnSpPr>
          <p:nvPr/>
        </p:nvCxnSpPr>
        <p:spPr bwMode="auto">
          <a:xfrm flipV="1">
            <a:off x="4435475" y="2133600"/>
            <a:ext cx="1373188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3" name="AutoShape 21"/>
          <p:cNvCxnSpPr>
            <a:cxnSpLocks noChangeShapeType="1"/>
            <a:stCxn id="38919" idx="3"/>
            <a:endCxn id="38920" idx="1"/>
          </p:cNvCxnSpPr>
          <p:nvPr/>
        </p:nvCxnSpPr>
        <p:spPr bwMode="auto">
          <a:xfrm flipV="1">
            <a:off x="4435475" y="2133600"/>
            <a:ext cx="1373188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4" name="AutoShape 22"/>
          <p:cNvCxnSpPr>
            <a:cxnSpLocks noChangeShapeType="1"/>
            <a:stCxn id="38917" idx="3"/>
            <a:endCxn id="38922" idx="1"/>
          </p:cNvCxnSpPr>
          <p:nvPr/>
        </p:nvCxnSpPr>
        <p:spPr bwMode="auto">
          <a:xfrm>
            <a:off x="4435475" y="2286000"/>
            <a:ext cx="1389063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38200" y="528796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latin typeface="Arial" panose="020B0604020202020204" pitchFamily="34" charset="0"/>
              </a:rPr>
              <a:t>Question</a:t>
            </a:r>
          </a:p>
        </p:txBody>
      </p:sp>
      <p:cxnSp>
        <p:nvCxnSpPr>
          <p:cNvPr id="38936" name="AutoShape 24"/>
          <p:cNvCxnSpPr>
            <a:cxnSpLocks noChangeShapeType="1"/>
            <a:stCxn id="38916" idx="3"/>
            <a:endCxn id="38938" idx="1"/>
          </p:cNvCxnSpPr>
          <p:nvPr/>
        </p:nvCxnSpPr>
        <p:spPr bwMode="auto">
          <a:xfrm>
            <a:off x="2038350" y="5486400"/>
            <a:ext cx="1009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955" name="Group 43"/>
          <p:cNvGrpSpPr>
            <a:grpSpLocks/>
          </p:cNvGrpSpPr>
          <p:nvPr/>
        </p:nvGrpSpPr>
        <p:grpSpPr bwMode="auto">
          <a:xfrm>
            <a:off x="3048000" y="4876800"/>
            <a:ext cx="228600" cy="1219200"/>
            <a:chOff x="1920" y="3072"/>
            <a:chExt cx="144" cy="768"/>
          </a:xfrm>
        </p:grpSpPr>
        <p:sp>
          <p:nvSpPr>
            <p:cNvPr id="38938" name="Rectangle 26"/>
            <p:cNvSpPr>
              <a:spLocks noChangeArrowheads="1"/>
            </p:cNvSpPr>
            <p:nvPr/>
          </p:nvSpPr>
          <p:spPr bwMode="auto">
            <a:xfrm>
              <a:off x="1920" y="3360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Rectangle 27"/>
            <p:cNvSpPr>
              <a:spLocks noChangeArrowheads="1"/>
            </p:cNvSpPr>
            <p:nvPr/>
          </p:nvSpPr>
          <p:spPr bwMode="auto">
            <a:xfrm>
              <a:off x="1920" y="3072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1920" y="3648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8941" name="AutoShape 29"/>
          <p:cNvCxnSpPr>
            <a:cxnSpLocks noChangeShapeType="1"/>
            <a:stCxn id="38916" idx="3"/>
            <a:endCxn id="38939" idx="1"/>
          </p:cNvCxnSpPr>
          <p:nvPr/>
        </p:nvCxnSpPr>
        <p:spPr bwMode="auto">
          <a:xfrm flipV="1">
            <a:off x="2038350" y="5029200"/>
            <a:ext cx="10096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42" name="AutoShape 30"/>
          <p:cNvCxnSpPr>
            <a:cxnSpLocks noChangeShapeType="1"/>
            <a:stCxn id="38916" idx="3"/>
            <a:endCxn id="38940" idx="1"/>
          </p:cNvCxnSpPr>
          <p:nvPr/>
        </p:nvCxnSpPr>
        <p:spPr bwMode="auto">
          <a:xfrm>
            <a:off x="2038350" y="5486400"/>
            <a:ext cx="10096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3124200" y="5181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5532438" y="5135563"/>
            <a:ext cx="1554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2000">
                <a:latin typeface="Arial" panose="020B0604020202020204" pitchFamily="34" charset="0"/>
              </a:rPr>
              <a:t>Consequent</a:t>
            </a:r>
            <a:br>
              <a:rPr lang="en-GB" altLang="en-US" sz="2000">
                <a:latin typeface="Arial" panose="020B0604020202020204" pitchFamily="34" charset="0"/>
              </a:rPr>
            </a:br>
            <a:r>
              <a:rPr lang="en-GB" altLang="en-US" sz="2000">
                <a:latin typeface="Arial" panose="020B0604020202020204" pitchFamily="34" charset="0"/>
              </a:rPr>
              <a:t>Question</a:t>
            </a:r>
          </a:p>
        </p:txBody>
      </p:sp>
      <p:cxnSp>
        <p:nvCxnSpPr>
          <p:cNvPr id="38947" name="AutoShape 35"/>
          <p:cNvCxnSpPr>
            <a:cxnSpLocks noChangeShapeType="1"/>
            <a:stCxn id="38946" idx="3"/>
            <a:endCxn id="38948" idx="3"/>
          </p:cNvCxnSpPr>
          <p:nvPr/>
        </p:nvCxnSpPr>
        <p:spPr bwMode="auto">
          <a:xfrm>
            <a:off x="7086600" y="5486400"/>
            <a:ext cx="1111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958" name="Group 46"/>
          <p:cNvGrpSpPr>
            <a:grpSpLocks/>
          </p:cNvGrpSpPr>
          <p:nvPr/>
        </p:nvGrpSpPr>
        <p:grpSpPr bwMode="auto">
          <a:xfrm>
            <a:off x="7969250" y="4876800"/>
            <a:ext cx="228600" cy="1219200"/>
            <a:chOff x="5020" y="3072"/>
            <a:chExt cx="144" cy="768"/>
          </a:xfrm>
        </p:grpSpPr>
        <p:sp>
          <p:nvSpPr>
            <p:cNvPr id="38948" name="Rectangle 36"/>
            <p:cNvSpPr>
              <a:spLocks noChangeArrowheads="1"/>
            </p:cNvSpPr>
            <p:nvPr/>
          </p:nvSpPr>
          <p:spPr bwMode="auto">
            <a:xfrm>
              <a:off x="5020" y="3360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Rectangle 37"/>
            <p:cNvSpPr>
              <a:spLocks noChangeArrowheads="1"/>
            </p:cNvSpPr>
            <p:nvPr/>
          </p:nvSpPr>
          <p:spPr bwMode="auto">
            <a:xfrm>
              <a:off x="5020" y="3072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Rectangle 38"/>
            <p:cNvSpPr>
              <a:spLocks noChangeArrowheads="1"/>
            </p:cNvSpPr>
            <p:nvPr/>
          </p:nvSpPr>
          <p:spPr bwMode="auto">
            <a:xfrm>
              <a:off x="5020" y="3648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8951" name="AutoShape 39"/>
          <p:cNvCxnSpPr>
            <a:cxnSpLocks noChangeShapeType="1"/>
            <a:stCxn id="38946" idx="3"/>
            <a:endCxn id="38949" idx="1"/>
          </p:cNvCxnSpPr>
          <p:nvPr/>
        </p:nvCxnSpPr>
        <p:spPr bwMode="auto">
          <a:xfrm flipV="1">
            <a:off x="7086600" y="5029200"/>
            <a:ext cx="8826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52" name="AutoShape 40"/>
          <p:cNvCxnSpPr>
            <a:cxnSpLocks noChangeShapeType="1"/>
            <a:stCxn id="38946" idx="3"/>
            <a:endCxn id="38950" idx="1"/>
          </p:cNvCxnSpPr>
          <p:nvPr/>
        </p:nvCxnSpPr>
        <p:spPr bwMode="auto">
          <a:xfrm>
            <a:off x="7086600" y="5486400"/>
            <a:ext cx="8826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3" name="Text Box 41"/>
          <p:cNvSpPr txBox="1">
            <a:spLocks noChangeArrowheads="1"/>
          </p:cNvSpPr>
          <p:nvPr/>
        </p:nvSpPr>
        <p:spPr bwMode="auto">
          <a:xfrm>
            <a:off x="7969250" y="5181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38957" name="AutoShape 45"/>
          <p:cNvCxnSpPr>
            <a:cxnSpLocks noChangeShapeType="1"/>
            <a:stCxn id="38959" idx="2"/>
            <a:endCxn id="38960" idx="0"/>
          </p:cNvCxnSpPr>
          <p:nvPr/>
        </p:nvCxnSpPr>
        <p:spPr bwMode="auto">
          <a:xfrm>
            <a:off x="4229100" y="3429000"/>
            <a:ext cx="1676400" cy="1752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8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6858000" cy="7620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 design rationale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task-artefact cycle in which user tasks are affected by the systems they use</a:t>
            </a:r>
          </a:p>
          <a:p>
            <a:pPr>
              <a:spcBef>
                <a:spcPct val="50000"/>
              </a:spcBef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make explicit consequences of design for users</a:t>
            </a:r>
          </a:p>
          <a:p>
            <a:pPr>
              <a:spcBef>
                <a:spcPct val="50000"/>
              </a:spcBef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 identify tasks system will support</a:t>
            </a:r>
          </a:p>
          <a:p>
            <a:pPr>
              <a:spcBef>
                <a:spcPct val="50000"/>
              </a:spcBef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 are suggested to test task</a:t>
            </a:r>
          </a:p>
          <a:p>
            <a:pPr>
              <a:spcBef>
                <a:spcPct val="50000"/>
              </a:spcBef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observed on system</a:t>
            </a:r>
          </a:p>
          <a:p>
            <a:pPr>
              <a:spcBef>
                <a:spcPct val="50000"/>
              </a:spcBef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 claims of system made explicit</a:t>
            </a:r>
          </a:p>
          <a:p>
            <a:pPr>
              <a:spcBef>
                <a:spcPct val="50000"/>
              </a:spcBef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aspects of design can be used to improve next iteration of design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60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i="1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Thank you!</a:t>
            </a:r>
            <a:endParaRPr lang="en-US" sz="3600" i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7924800" cy="609600"/>
          </a:xfrm>
        </p:spPr>
        <p:txBody>
          <a:bodyPr/>
          <a:lstStyle/>
          <a:p>
            <a:r>
              <a:rPr lang="en-GB" altLang="en-US" dirty="0" smtClean="0">
                <a:solidFill>
                  <a:srgbClr val="99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altLang="en-US" dirty="0" smtClean="0">
                <a:solidFill>
                  <a:srgbClr val="99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dirty="0" smtClean="0">
                <a:solidFill>
                  <a:srgbClr val="99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altLang="en-US" dirty="0" smtClean="0">
                <a:solidFill>
                  <a:srgbClr val="99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dirty="0" smtClean="0">
                <a:solidFill>
                  <a:srgbClr val="99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Golden rule of design </a:t>
            </a:r>
            <a:br>
              <a:rPr lang="en-GB" altLang="en-US" dirty="0" smtClean="0">
                <a:solidFill>
                  <a:srgbClr val="99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dirty="0" smtClean="0">
                <a:solidFill>
                  <a:srgbClr val="99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GB" altLang="en-US" dirty="0">
                <a:solidFill>
                  <a:srgbClr val="99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materials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limitations, capacities, tools, platforms</a:t>
            </a: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people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psychological, social aspects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error</a:t>
            </a: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interaction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029200" y="4038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240406" y="895350"/>
            <a:ext cx="6858000" cy="8382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The process of design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609600" y="2438400"/>
            <a:ext cx="1371600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latin typeface="Verdana" panose="020B0604030504040204" pitchFamily="34" charset="0"/>
              </a:rPr>
              <a:t>what is</a:t>
            </a:r>
            <a:br>
              <a:rPr lang="en-GB" altLang="en-US" sz="1800">
                <a:latin typeface="Verdana" panose="020B0604030504040204" pitchFamily="34" charset="0"/>
              </a:rPr>
            </a:br>
            <a:r>
              <a:rPr lang="en-GB" altLang="en-US" sz="1800">
                <a:latin typeface="Verdana" panose="020B0604030504040204" pitchFamily="34" charset="0"/>
              </a:rPr>
              <a:t>wanted</a:t>
            </a:r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2819400" y="3048000"/>
            <a:ext cx="1371600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 dirty="0">
                <a:latin typeface="Verdana" panose="020B0604030504040204" pitchFamily="34" charset="0"/>
              </a:rPr>
              <a:t>analysis</a:t>
            </a: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5029200" y="3657600"/>
            <a:ext cx="1371600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 dirty="0">
                <a:latin typeface="Verdana" panose="020B0604030504040204" pitchFamily="34" charset="0"/>
              </a:rPr>
              <a:t>design</a:t>
            </a: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7239000" y="4267200"/>
            <a:ext cx="1371600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 dirty="0">
                <a:latin typeface="Verdana" panose="020B0604030504040204" pitchFamily="34" charset="0"/>
              </a:rPr>
              <a:t>implement</a:t>
            </a:r>
          </a:p>
          <a:p>
            <a:pPr algn="ctr"/>
            <a:r>
              <a:rPr lang="en-GB" altLang="en-US" sz="1800" dirty="0">
                <a:latin typeface="Verdana" panose="020B0604030504040204" pitchFamily="34" charset="0"/>
              </a:rPr>
              <a:t>and deploy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4038600" y="5029200"/>
            <a:ext cx="1524000" cy="457200"/>
          </a:xfrm>
          <a:prstGeom prst="plaque">
            <a:avLst>
              <a:gd name="adj" fmla="val 16667"/>
            </a:avLst>
          </a:prstGeom>
          <a:solidFill>
            <a:srgbClr val="E1B8B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latin typeface="Verdana" panose="020B0604030504040204" pitchFamily="34" charset="0"/>
              </a:rPr>
              <a:t>prototype</a:t>
            </a:r>
          </a:p>
        </p:txBody>
      </p:sp>
      <p:cxnSp>
        <p:nvCxnSpPr>
          <p:cNvPr id="36873" name="AutoShape 9"/>
          <p:cNvCxnSpPr>
            <a:cxnSpLocks noChangeShapeType="1"/>
            <a:stCxn id="36868" idx="3"/>
            <a:endCxn id="36869" idx="1"/>
          </p:cNvCxnSpPr>
          <p:nvPr/>
        </p:nvCxnSpPr>
        <p:spPr bwMode="auto">
          <a:xfrm>
            <a:off x="1981200" y="2819400"/>
            <a:ext cx="838200" cy="609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99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4" name="AutoShape 10"/>
          <p:cNvCxnSpPr>
            <a:cxnSpLocks noChangeShapeType="1"/>
            <a:stCxn id="36870" idx="3"/>
            <a:endCxn id="36871" idx="1"/>
          </p:cNvCxnSpPr>
          <p:nvPr/>
        </p:nvCxnSpPr>
        <p:spPr bwMode="auto">
          <a:xfrm>
            <a:off x="6400800" y="4038600"/>
            <a:ext cx="838200" cy="609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99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5" name="AutoShape 11"/>
          <p:cNvCxnSpPr>
            <a:cxnSpLocks noChangeShapeType="1"/>
            <a:stCxn id="36869" idx="3"/>
            <a:endCxn id="36870" idx="1"/>
          </p:cNvCxnSpPr>
          <p:nvPr/>
        </p:nvCxnSpPr>
        <p:spPr bwMode="auto">
          <a:xfrm>
            <a:off x="4191000" y="3429000"/>
            <a:ext cx="838200" cy="609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99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6" name="AutoShape 12"/>
          <p:cNvCxnSpPr>
            <a:cxnSpLocks noChangeShapeType="1"/>
            <a:stCxn id="36866" idx="3"/>
            <a:endCxn id="36872" idx="3"/>
          </p:cNvCxnSpPr>
          <p:nvPr/>
        </p:nvCxnSpPr>
        <p:spPr bwMode="auto">
          <a:xfrm flipH="1">
            <a:off x="5562600" y="4229100"/>
            <a:ext cx="838200" cy="10287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rgbClr val="99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77" name="AutoShape 13"/>
          <p:cNvCxnSpPr>
            <a:cxnSpLocks noChangeShapeType="1"/>
            <a:stCxn id="36872" idx="1"/>
            <a:endCxn id="36869" idx="2"/>
          </p:cNvCxnSpPr>
          <p:nvPr/>
        </p:nvCxnSpPr>
        <p:spPr bwMode="auto">
          <a:xfrm rot="10800000">
            <a:off x="3505200" y="3810000"/>
            <a:ext cx="533400" cy="1447800"/>
          </a:xfrm>
          <a:prstGeom prst="curvedConnector2">
            <a:avLst/>
          </a:prstGeom>
          <a:noFill/>
          <a:ln w="28575">
            <a:solidFill>
              <a:srgbClr val="99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381000" y="2286000"/>
            <a:ext cx="8601075" cy="3897313"/>
            <a:chOff x="240" y="1440"/>
            <a:chExt cx="5418" cy="2455"/>
          </a:xfrm>
        </p:grpSpPr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240" y="2064"/>
              <a:ext cx="1213" cy="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800">
                  <a:latin typeface="Verdana" panose="020B0604030504040204" pitchFamily="34" charset="0"/>
                </a:rPr>
                <a:t>interviews</a:t>
              </a:r>
            </a:p>
            <a:p>
              <a:pPr algn="ctr"/>
              <a:r>
                <a:rPr lang="en-GB" altLang="en-US" sz="1800">
                  <a:latin typeface="Verdana" panose="020B0604030504040204" pitchFamily="34" charset="0"/>
                </a:rPr>
                <a:t>ethnography</a:t>
              </a:r>
            </a:p>
            <a:p>
              <a:pPr algn="ctr"/>
              <a:endParaRPr lang="en-GB" altLang="en-US" sz="1800">
                <a:latin typeface="Verdana" panose="020B0604030504040204" pitchFamily="34" charset="0"/>
              </a:endParaRPr>
            </a:p>
            <a:p>
              <a:pPr algn="ctr"/>
              <a:r>
                <a:rPr lang="en-GB" altLang="en-US" sz="1800">
                  <a:solidFill>
                    <a:srgbClr val="993333"/>
                  </a:solidFill>
                  <a:latin typeface="Verdana" panose="020B0604030504040204" pitchFamily="34" charset="0"/>
                </a:rPr>
                <a:t>what is there</a:t>
              </a:r>
            </a:p>
            <a:p>
              <a:pPr algn="ctr"/>
              <a:r>
                <a:rPr lang="en-GB" altLang="en-US" sz="1800">
                  <a:solidFill>
                    <a:srgbClr val="993333"/>
                  </a:solidFill>
                  <a:latin typeface="Verdana" panose="020B0604030504040204" pitchFamily="34" charset="0"/>
                </a:rPr>
                <a:t>vs.</a:t>
              </a:r>
            </a:p>
            <a:p>
              <a:pPr algn="ctr"/>
              <a:r>
                <a:rPr lang="en-GB" altLang="en-US" sz="1800">
                  <a:solidFill>
                    <a:srgbClr val="993333"/>
                  </a:solidFill>
                  <a:latin typeface="Verdana" panose="020B0604030504040204" pitchFamily="34" charset="0"/>
                </a:rPr>
                <a:t>what is wanted</a:t>
              </a:r>
              <a:endParaRPr lang="en-GB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3168" y="1728"/>
              <a:ext cx="845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800">
                  <a:latin typeface="Verdana" panose="020B0604030504040204" pitchFamily="34" charset="0"/>
                </a:rPr>
                <a:t>guidelines</a:t>
              </a:r>
            </a:p>
            <a:p>
              <a:pPr algn="ctr"/>
              <a:r>
                <a:rPr lang="en-GB" altLang="en-US" sz="1800">
                  <a:latin typeface="Verdana" panose="020B0604030504040204" pitchFamily="34" charset="0"/>
                </a:rPr>
                <a:t>principles</a:t>
              </a:r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2448" y="2688"/>
              <a:ext cx="787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800" dirty="0">
                  <a:latin typeface="Verdana" panose="020B0604030504040204" pitchFamily="34" charset="0"/>
                </a:rPr>
                <a:t>dialogue</a:t>
              </a:r>
              <a:br>
                <a:rPr lang="en-GB" altLang="en-US" sz="1800" dirty="0">
                  <a:latin typeface="Verdana" panose="020B0604030504040204" pitchFamily="34" charset="0"/>
                </a:rPr>
              </a:br>
              <a:r>
                <a:rPr lang="en-GB" altLang="en-US" sz="1800" dirty="0">
                  <a:latin typeface="Verdana" panose="020B0604030504040204" pitchFamily="34" charset="0"/>
                </a:rPr>
                <a:t>notations</a:t>
              </a:r>
            </a:p>
          </p:txBody>
        </p:sp>
        <p:sp>
          <p:nvSpPr>
            <p:cNvPr id="36882" name="Text Box 18"/>
            <p:cNvSpPr txBox="1">
              <a:spLocks noChangeArrowheads="1"/>
            </p:cNvSpPr>
            <p:nvPr/>
          </p:nvSpPr>
          <p:spPr bwMode="auto">
            <a:xfrm>
              <a:off x="4079" y="2016"/>
              <a:ext cx="1009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800">
                  <a:latin typeface="Verdana" panose="020B0604030504040204" pitchFamily="34" charset="0"/>
                </a:rPr>
                <a:t>precise</a:t>
              </a:r>
              <a:br>
                <a:rPr lang="en-GB" altLang="en-US" sz="1800">
                  <a:latin typeface="Verdana" panose="020B0604030504040204" pitchFamily="34" charset="0"/>
                </a:rPr>
              </a:br>
              <a:r>
                <a:rPr lang="en-GB" altLang="en-US" sz="1800">
                  <a:latin typeface="Verdana" panose="020B0604030504040204" pitchFamily="34" charset="0"/>
                </a:rPr>
                <a:t>specification</a:t>
              </a:r>
            </a:p>
          </p:txBody>
        </p:sp>
        <p:sp>
          <p:nvSpPr>
            <p:cNvPr id="36883" name="Text Box 19"/>
            <p:cNvSpPr txBox="1">
              <a:spLocks noChangeArrowheads="1"/>
            </p:cNvSpPr>
            <p:nvPr/>
          </p:nvSpPr>
          <p:spPr bwMode="auto">
            <a:xfrm>
              <a:off x="4464" y="3312"/>
              <a:ext cx="1194" cy="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800" dirty="0">
                  <a:latin typeface="Verdana" panose="020B0604030504040204" pitchFamily="34" charset="0"/>
                </a:rPr>
                <a:t>architectures</a:t>
              </a:r>
            </a:p>
            <a:p>
              <a:pPr algn="ctr"/>
              <a:r>
                <a:rPr lang="en-GB" altLang="en-US" sz="1800" dirty="0">
                  <a:latin typeface="Verdana" panose="020B0604030504040204" pitchFamily="34" charset="0"/>
                </a:rPr>
                <a:t>documentation</a:t>
              </a:r>
            </a:p>
            <a:p>
              <a:pPr algn="ctr"/>
              <a:r>
                <a:rPr lang="en-GB" altLang="en-US" sz="1800" dirty="0">
                  <a:latin typeface="Verdana" panose="020B0604030504040204" pitchFamily="34" charset="0"/>
                </a:rPr>
                <a:t>help</a:t>
              </a:r>
            </a:p>
          </p:txBody>
        </p:sp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1536" y="3120"/>
              <a:ext cx="865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800" dirty="0">
                  <a:latin typeface="Verdana" panose="020B0604030504040204" pitchFamily="34" charset="0"/>
                </a:rPr>
                <a:t>evaluation</a:t>
              </a:r>
            </a:p>
            <a:p>
              <a:pPr algn="ctr"/>
              <a:r>
                <a:rPr lang="en-GB" altLang="en-US" sz="1800" dirty="0">
                  <a:latin typeface="Verdana" panose="020B0604030504040204" pitchFamily="34" charset="0"/>
                </a:rPr>
                <a:t>heuristics</a:t>
              </a:r>
            </a:p>
          </p:txBody>
        </p:sp>
        <p:sp>
          <p:nvSpPr>
            <p:cNvPr id="36885" name="Text Box 21"/>
            <p:cNvSpPr txBox="1">
              <a:spLocks noChangeArrowheads="1"/>
            </p:cNvSpPr>
            <p:nvPr/>
          </p:nvSpPr>
          <p:spPr bwMode="auto">
            <a:xfrm>
              <a:off x="1448" y="1440"/>
              <a:ext cx="104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800" dirty="0">
                  <a:latin typeface="Verdana" panose="020B0604030504040204" pitchFamily="34" charset="0"/>
                </a:rPr>
                <a:t>scenarios</a:t>
              </a:r>
              <a:br>
                <a:rPr lang="en-GB" altLang="en-US" sz="1800" dirty="0">
                  <a:latin typeface="Verdana" panose="020B0604030504040204" pitchFamily="34" charset="0"/>
                </a:rPr>
              </a:br>
              <a:r>
                <a:rPr lang="en-GB" altLang="en-US" sz="1800" dirty="0">
                  <a:latin typeface="Verdana" panose="020B0604030504040204" pitchFamily="34" charset="0"/>
                </a:rPr>
                <a:t>task analysis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6858000" cy="685800"/>
          </a:xfrm>
        </p:spPr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</a:rPr>
              <a:t>Steps</a:t>
            </a:r>
            <a:endParaRPr lang="en-GB" altLang="en-US" b="1" dirty="0">
              <a:solidFill>
                <a:srgbClr val="C00000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there and what is wanted …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and understanding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decide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prototyping</a:t>
            </a: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it 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and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what is really needed!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deployment</a:t>
            </a: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it and getting it out there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6858000" cy="83820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user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marL="1517650"/>
            <a:endParaRPr lang="en-US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765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they?</a:t>
            </a:r>
          </a:p>
          <a:p>
            <a:pPr marL="151765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</a:t>
            </a: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you!</a:t>
            </a:r>
          </a:p>
          <a:p>
            <a:pPr marL="151765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to them</a:t>
            </a:r>
          </a:p>
          <a:p>
            <a:pPr marL="151765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 them</a:t>
            </a:r>
          </a:p>
          <a:p>
            <a:pPr marL="151765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your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imagination</a:t>
            </a:r>
          </a:p>
          <a:p>
            <a:pPr marL="1174750" indent="0"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475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6858000" cy="762000"/>
          </a:xfrm>
        </p:spPr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Scenarios </a:t>
            </a:r>
            <a:endParaRPr lang="en-GB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648200"/>
          </a:xfrm>
        </p:spPr>
        <p:txBody>
          <a:bodyPr/>
          <a:lstStyle/>
          <a:p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Stories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design</a:t>
            </a: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others</a:t>
            </a: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other models</a:t>
            </a: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dynamics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users want to do?</a:t>
            </a: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walkthrough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they see (sketches, screen shots)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they do (keyboard, mouse etc.)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they thinking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reuse throughout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1944</Words>
  <Application>Microsoft Office PowerPoint</Application>
  <PresentationFormat>On-screen Show (4:3)</PresentationFormat>
  <Paragraphs>448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Comic Sans MS</vt:lpstr>
      <vt:lpstr>Courier New</vt:lpstr>
      <vt:lpstr>Times</vt:lpstr>
      <vt:lpstr>Times New Roman</vt:lpstr>
      <vt:lpstr>Verdana</vt:lpstr>
      <vt:lpstr>Wingdings</vt:lpstr>
      <vt:lpstr>Blank</vt:lpstr>
      <vt:lpstr>Chapter 5 Interaction Design and HCI in the Software Process </vt:lpstr>
      <vt:lpstr>Interaction design basics</vt:lpstr>
      <vt:lpstr>Interactions and interventions</vt:lpstr>
      <vt:lpstr>What is design?</vt:lpstr>
      <vt:lpstr>  Golden rule of design  Understand your materials </vt:lpstr>
      <vt:lpstr>The process of design</vt:lpstr>
      <vt:lpstr>Steps</vt:lpstr>
      <vt:lpstr>Know your user</vt:lpstr>
      <vt:lpstr>Scenarios </vt:lpstr>
      <vt:lpstr>Explore the depths</vt:lpstr>
      <vt:lpstr>Use scenarios to:</vt:lpstr>
      <vt:lpstr>navigation design</vt:lpstr>
      <vt:lpstr>Levels </vt:lpstr>
      <vt:lpstr>the web …</vt:lpstr>
      <vt:lpstr>Physical devices</vt:lpstr>
      <vt:lpstr>Think about structure</vt:lpstr>
      <vt:lpstr>Four things to look for when looking at a single web page, screen or state of a device</vt:lpstr>
      <vt:lpstr>Global hierarchical diagrams </vt:lpstr>
      <vt:lpstr>hierarchical diagrams ctd.</vt:lpstr>
      <vt:lpstr>Network diagrams </vt:lpstr>
      <vt:lpstr>wider still …</vt:lpstr>
      <vt:lpstr>iteration and prototyping  prototyping</vt:lpstr>
      <vt:lpstr>Why Prototype? </vt:lpstr>
      <vt:lpstr>Fidelity</vt:lpstr>
      <vt:lpstr>Paper prototypes</vt:lpstr>
      <vt:lpstr>Why paper prototypes?</vt:lpstr>
      <vt:lpstr>Tips for Good Paper Prototypes </vt:lpstr>
      <vt:lpstr>What You Can Learn from a Paper Prototype </vt:lpstr>
      <vt:lpstr>What You Can’t Learn </vt:lpstr>
      <vt:lpstr>Computer Prototype</vt:lpstr>
      <vt:lpstr>What You Can Learn From Computer Prototypes</vt:lpstr>
      <vt:lpstr> HCI in the software process The software lifecycle</vt:lpstr>
      <vt:lpstr>The waterfall model</vt:lpstr>
      <vt:lpstr>Activities in the life cycle</vt:lpstr>
      <vt:lpstr>Verification and validation</vt:lpstr>
      <vt:lpstr>The life cycle for interactive systems</vt:lpstr>
      <vt:lpstr>Iterative design and prototyping</vt:lpstr>
      <vt:lpstr>Techniques for prototyping</vt:lpstr>
      <vt:lpstr>Design rationale</vt:lpstr>
      <vt:lpstr>Design rationale (cont’d)</vt:lpstr>
      <vt:lpstr>Issue-based information system (IBIS)</vt:lpstr>
      <vt:lpstr>structure of gIBIS</vt:lpstr>
      <vt:lpstr>Design space analysis</vt:lpstr>
      <vt:lpstr>the QOC notation</vt:lpstr>
      <vt:lpstr>Psychological design rationale</vt:lpstr>
      <vt:lpstr>PowerPoint Presentation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musa</cp:lastModifiedBy>
  <cp:revision>246</cp:revision>
  <dcterms:created xsi:type="dcterms:W3CDTF">2003-08-07T14:10:51Z</dcterms:created>
  <dcterms:modified xsi:type="dcterms:W3CDTF">2023-01-03T07:01:30Z</dcterms:modified>
</cp:coreProperties>
</file>