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sldIdLst>
    <p:sldId id="269" r:id="rId2"/>
    <p:sldId id="286" r:id="rId3"/>
    <p:sldId id="270" r:id="rId4"/>
    <p:sldId id="271" r:id="rId5"/>
    <p:sldId id="278" r:id="rId6"/>
    <p:sldId id="279" r:id="rId7"/>
    <p:sldId id="280" r:id="rId8"/>
    <p:sldId id="281" r:id="rId9"/>
    <p:sldId id="282" r:id="rId10"/>
    <p:sldId id="283" r:id="rId11"/>
    <p:sldId id="287" r:id="rId12"/>
    <p:sldId id="284" r:id="rId13"/>
    <p:sldId id="288" r:id="rId14"/>
    <p:sldId id="290" r:id="rId15"/>
    <p:sldId id="291" r:id="rId16"/>
    <p:sldId id="289" r:id="rId17"/>
    <p:sldId id="292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FF"/>
    <a:srgbClr val="555A5E"/>
    <a:srgbClr val="4E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60"/>
  </p:normalViewPr>
  <p:slideViewPr>
    <p:cSldViewPr>
      <p:cViewPr varScale="1">
        <p:scale>
          <a:sx n="83" d="100"/>
          <a:sy n="83" d="100"/>
        </p:scale>
        <p:origin x="91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94EC7-4F26-4393-84D9-A61C333AEFC5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6340-ECF7-449A-AF25-01B10357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6EC8D-BD7D-4263-9A64-9D8A20C1D08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900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9B4FC-7605-4874-B05D-61B91DEF189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080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06CA8-578E-4812-994F-3C934CD90A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336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1D7EB-4085-4CEF-9404-93E662203B7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053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50E1A-CFE7-42DB-A7F6-84122F65744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214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86290-512E-4068-9971-1989E4178FC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883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4CD86-8763-44FE-BEFD-1A5F843DBF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56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8AA2E8-86A4-4019-96A9-6FC7471E0D4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460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894AA-DBAB-46BA-9E49-EF3700FDBA2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039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F4004-EB9B-4166-A8A1-4C2AD3CC86F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644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61489-809D-4C6F-AF07-26429ABD06E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4683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55A8F1-3CF4-4CF3-99E9-2E3E29269D0E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1043" name="Group 19"/>
          <p:cNvGrpSpPr>
            <a:grpSpLocks/>
          </p:cNvGrpSpPr>
          <p:nvPr userDrawn="1"/>
        </p:nvGrpSpPr>
        <p:grpSpPr bwMode="auto">
          <a:xfrm>
            <a:off x="0" y="228600"/>
            <a:ext cx="9144000" cy="838200"/>
            <a:chOff x="0" y="192"/>
            <a:chExt cx="5760" cy="528"/>
          </a:xfrm>
        </p:grpSpPr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232" y="52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1872" y="192"/>
              <a:ext cx="29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40" name="Picture 16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" y="192"/>
              <a:ext cx="1063" cy="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201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92"/>
              <a:ext cx="100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543800" cy="762000"/>
          </a:xfrm>
        </p:spPr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6: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implementation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esign rules</a:t>
            </a:r>
            <a:endParaRPr lang="en-GB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for maximum usability</a:t>
            </a:r>
            <a:b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– the goal of interaction design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rules have two dimensions</a:t>
            </a: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rule’s authority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indication of whether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must be followed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design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whether it 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suggested.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rule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to many design situations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whether it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more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application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-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understanding</a:t>
            </a: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and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-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-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reuse design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850900" lvl="1" indent="0">
              <a:lnSpc>
                <a:spcPct val="90000"/>
              </a:lnSpc>
              <a:buNone/>
            </a:pPr>
            <a:endParaRPr lang="en-GB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Using design rules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sz="2000" dirty="0"/>
          </a:p>
          <a:p>
            <a:endParaRPr lang="en-GB" altLang="en-US" sz="2000" dirty="0"/>
          </a:p>
          <a:p>
            <a:pPr>
              <a:buFontTx/>
              <a:buNone/>
            </a:pPr>
            <a:r>
              <a:rPr lang="en-GB" altLang="en-US" sz="2000" dirty="0"/>
              <a:t>Design rules</a:t>
            </a:r>
          </a:p>
          <a:p>
            <a:r>
              <a:rPr lang="en-GB" altLang="en-US" sz="2000" dirty="0"/>
              <a:t>suggest how to increase usability</a:t>
            </a:r>
          </a:p>
          <a:p>
            <a:r>
              <a:rPr lang="en-GB" altLang="en-US" sz="2000" dirty="0"/>
              <a:t>differ in generality and authority</a:t>
            </a:r>
          </a:p>
          <a:p>
            <a:endParaRPr lang="en-GB" altLang="en-US" sz="2000" dirty="0"/>
          </a:p>
          <a:p>
            <a:pPr>
              <a:buFontTx/>
              <a:buNone/>
            </a:pPr>
            <a:endParaRPr lang="en-GB" altLang="en-US" sz="2000" dirty="0"/>
          </a:p>
          <a:p>
            <a:endParaRPr lang="en-GB" altLang="en-US" sz="2000" dirty="0"/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5637213" y="1371600"/>
            <a:ext cx="2670175" cy="2819400"/>
            <a:chOff x="3262" y="774"/>
            <a:chExt cx="1874" cy="1872"/>
          </a:xfrm>
        </p:grpSpPr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3264" y="774"/>
            <a:ext cx="187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9" name="Picture" r:id="rId3" imgW="2466975" imgH="2466975" progId="Word.Picture.8">
                    <p:embed/>
                  </p:oleObj>
                </mc:Choice>
                <mc:Fallback>
                  <p:oleObj name="Picture" r:id="rId3" imgW="2466975" imgH="2466975" progId="Word.Picture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774"/>
                          <a:ext cx="1872" cy="18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3649" y="2428"/>
              <a:ext cx="1247" cy="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400">
                  <a:latin typeface="Arial" panose="020B0604020202020204" pitchFamily="34" charset="0"/>
                </a:rPr>
                <a:t>increasing authority</a:t>
              </a:r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 rot="-5400000">
              <a:off x="2745" y="1570"/>
              <a:ext cx="1248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400">
                  <a:latin typeface="Arial" panose="020B0604020202020204" pitchFamily="34" charset="0"/>
                </a:rPr>
                <a:t>increasing generality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0"/>
              </a:spcBef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by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or international bodies to ensure compliance by a large community of designers standards require sound underlying theory and slowly changing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100000"/>
              </a:spcBef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standards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common than software high authority and low level of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detail.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100000"/>
              </a:spcBef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9241 defines usability as </a:t>
            </a:r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effectiveness, efficiency and satisfaction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which users accomplish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tasks,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6858000" cy="7620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suggestive and general</a:t>
            </a:r>
          </a:p>
          <a:p>
            <a:pPr algn="just"/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textbooks and reports full of guidelines</a:t>
            </a:r>
          </a:p>
          <a:p>
            <a:pPr algn="just"/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guidelines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(principles) applicable during early life cycle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guidelines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(style guides) applicable during later life cycle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activities.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justification for guidelines aids in resolving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conflicts.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Golden rules and heuristics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list for good design</a:t>
            </a: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design using these than using nothing!</a:t>
            </a: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collections e.g.</a:t>
            </a: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Nielsen’s 10 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Shneiderman’s 8 Golden Rules</a:t>
            </a:r>
          </a:p>
          <a:p>
            <a:pPr lvl="1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Norman’s 7 Principles</a:t>
            </a:r>
          </a:p>
          <a:p>
            <a:pPr algn="just"/>
            <a:r>
              <a:rPr 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A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 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heuristic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 evaluation is a usability inspection method for computer software that helps to identify usability problems in the user interface (UI) design.</a:t>
            </a:r>
            <a:endParaRPr lang="en-GB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Shneiderman’s 8 Golden Rules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Strive for consistency </a:t>
            </a:r>
          </a:p>
          <a:p>
            <a:pPr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Enable frequent users to use shortcuts</a:t>
            </a:r>
          </a:p>
          <a:p>
            <a:pPr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Offer informative feedback </a:t>
            </a:r>
          </a:p>
          <a:p>
            <a:pPr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Design dialogs to yield closure 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Offer error prevention and simple error handling 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Permit easy reversal of actions 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Support internal locus of control 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short-term memory load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Norman’s 7 Principles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 both knowledge in the world and   knowledge in the head.</a:t>
            </a:r>
          </a:p>
          <a:p>
            <a:pPr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Simplify the structure of tasks.</a:t>
            </a:r>
          </a:p>
          <a:p>
            <a:pPr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Make things visible: bridge the gulfs of  Execution and Evaluation.</a:t>
            </a:r>
          </a:p>
          <a:p>
            <a:pPr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Get the mappings right.</a:t>
            </a:r>
          </a:p>
          <a:p>
            <a:pPr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Exploit the power of constraints, both natural and artificial.</a:t>
            </a:r>
          </a:p>
          <a:p>
            <a:pPr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Design for error.</a:t>
            </a:r>
          </a:p>
          <a:p>
            <a:pPr>
              <a:buFontTx/>
              <a:buNone/>
            </a:pP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When all else fails, standardize.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HCI design patterns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approach to reusing knowledge about successful design solutions</a:t>
            </a: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Originated in architecture: Alexander</a:t>
            </a:r>
          </a:p>
          <a:p>
            <a:r>
              <a:rPr lang="en-GB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pattern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invariant solution to a recurrent problem within a specific context.</a:t>
            </a: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on Two Sides of Every Room (architecture)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back to a safe place (HCI)</a:t>
            </a: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do not exist in isolation but are linked to other patterns in </a:t>
            </a:r>
            <a:r>
              <a:rPr lang="en-GB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enable complete designs to be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generated.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HCI design patterns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Characteristics of </a:t>
            </a:r>
            <a:r>
              <a:rPr lang="en-GB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design patterns</a:t>
            </a:r>
            <a:endParaRPr lang="en-GB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GB" altLang="en-US" sz="1800" dirty="0">
                <a:latin typeface="Times" panose="02020603050405020304" pitchFamily="18" charset="0"/>
                <a:cs typeface="Times" panose="02020603050405020304" pitchFamily="18" charset="0"/>
              </a:rPr>
              <a:t>capture design practice not theory</a:t>
            </a:r>
          </a:p>
          <a:p>
            <a:pPr lvl="1">
              <a:lnSpc>
                <a:spcPct val="150000"/>
              </a:lnSpc>
            </a:pPr>
            <a:r>
              <a:rPr lang="en-GB" altLang="en-US" sz="1800" dirty="0">
                <a:latin typeface="Times" panose="02020603050405020304" pitchFamily="18" charset="0"/>
                <a:cs typeface="Times" panose="02020603050405020304" pitchFamily="18" charset="0"/>
              </a:rPr>
              <a:t>capture the essential common properties of good examples of design</a:t>
            </a:r>
          </a:p>
          <a:p>
            <a:pPr lvl="1">
              <a:lnSpc>
                <a:spcPct val="150000"/>
              </a:lnSpc>
            </a:pPr>
            <a:r>
              <a:rPr lang="en-GB" altLang="en-US" sz="1800" dirty="0">
                <a:latin typeface="Times" panose="02020603050405020304" pitchFamily="18" charset="0"/>
                <a:cs typeface="Times" panose="02020603050405020304" pitchFamily="18" charset="0"/>
              </a:rPr>
              <a:t>represent design knowledge at varying levels: social, organisational, conceptual, detailed</a:t>
            </a:r>
          </a:p>
          <a:p>
            <a:pPr lvl="1">
              <a:lnSpc>
                <a:spcPct val="150000"/>
              </a:lnSpc>
            </a:pPr>
            <a:r>
              <a:rPr lang="en-GB" altLang="en-US" sz="1800" dirty="0">
                <a:latin typeface="Times" panose="02020603050405020304" pitchFamily="18" charset="0"/>
                <a:cs typeface="Times" panose="02020603050405020304" pitchFamily="18" charset="0"/>
              </a:rPr>
              <a:t>embody values and can express what is humane in interface design</a:t>
            </a:r>
          </a:p>
          <a:p>
            <a:pPr lvl="1">
              <a:lnSpc>
                <a:spcPct val="150000"/>
              </a:lnSpc>
            </a:pPr>
            <a:r>
              <a:rPr lang="en-GB" altLang="en-US" sz="1800" dirty="0">
                <a:latin typeface="Times" panose="02020603050405020304" pitchFamily="18" charset="0"/>
                <a:cs typeface="Times" panose="02020603050405020304" pitchFamily="18" charset="0"/>
              </a:rPr>
              <a:t>are intuitive and readable and can therefore be used for communication between all stakeholders</a:t>
            </a:r>
          </a:p>
          <a:p>
            <a:pPr lvl="1">
              <a:lnSpc>
                <a:spcPct val="150000"/>
              </a:lnSpc>
            </a:pPr>
            <a:r>
              <a:rPr lang="en-GB" altLang="en-US" sz="1800" dirty="0">
                <a:latin typeface="Times" panose="02020603050405020304" pitchFamily="18" charset="0"/>
                <a:cs typeface="Times" panose="02020603050405020304" pitchFamily="18" charset="0"/>
              </a:rPr>
              <a:t>a pattern language should be generative and assist in the development of complete designs.</a:t>
            </a:r>
            <a:endParaRPr lang="en-GB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Implementation support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tools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services for programmers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windowing systems 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support for separate and simultaneous user-system activity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the application and control of dialogue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toolkits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programming closer to level of user perception</a:t>
            </a: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management systems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relationship between presentation and functionality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79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HCI affect of the programmer?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coding have elevated programming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</a:t>
            </a:r>
            <a:b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interaction-technique specific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of development tools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windowing systems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toolkits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management systems</a:t>
            </a:r>
          </a:p>
          <a:p>
            <a:pPr>
              <a:lnSpc>
                <a:spcPct val="90000"/>
              </a:lnSpc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27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</a:rPr>
              <a:t>Types </a:t>
            </a:r>
            <a:r>
              <a:rPr lang="en-GB" altLang="en-US" b="1" dirty="0">
                <a:solidFill>
                  <a:srgbClr val="C00000"/>
                </a:solidFill>
              </a:rPr>
              <a:t>of design rules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27150"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design rules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27150"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authority</a:t>
            </a:r>
          </a:p>
          <a:p>
            <a:pPr marL="1327150"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generality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27150"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design rules</a:t>
            </a:r>
          </a:p>
          <a:p>
            <a:pPr marL="1327150"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authority</a:t>
            </a:r>
          </a:p>
          <a:p>
            <a:pPr marL="1327150"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application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</a:p>
          <a:p>
            <a:pPr marL="1327150"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authority</a:t>
            </a:r>
          </a:p>
          <a:p>
            <a:pPr marL="1327150"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general application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5410200" y="2667000"/>
            <a:ext cx="2973388" cy="2971800"/>
            <a:chOff x="3263" y="774"/>
            <a:chExt cx="1873" cy="1872"/>
          </a:xfrm>
        </p:grpSpPr>
        <p:graphicFrame>
          <p:nvGraphicFramePr>
            <p:cNvPr id="33797" name="Object 5"/>
            <p:cNvGraphicFramePr>
              <a:graphicFrameLocks noChangeAspect="1"/>
            </p:cNvGraphicFramePr>
            <p:nvPr/>
          </p:nvGraphicFramePr>
          <p:xfrm>
            <a:off x="3264" y="774"/>
            <a:ext cx="187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1" name="Picture" r:id="rId3" imgW="2466975" imgH="2466975" progId="Word.Picture.8">
                    <p:embed/>
                  </p:oleObj>
                </mc:Choice>
                <mc:Fallback>
                  <p:oleObj name="Picture" r:id="rId3" imgW="2466975" imgH="2466975" progId="Word.Picture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774"/>
                          <a:ext cx="1872" cy="18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3648" y="2428"/>
              <a:ext cx="124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400">
                  <a:latin typeface="Arial" panose="020B0604020202020204" pitchFamily="34" charset="0"/>
                </a:rPr>
                <a:t>increasing authority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 rot="-5400000">
              <a:off x="2735" y="1583"/>
              <a:ext cx="124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 sz="1400">
                  <a:latin typeface="Arial" panose="020B0604020202020204" pitchFamily="34" charset="0"/>
                </a:rPr>
                <a:t>increasing generality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7772400" cy="8382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Elements of windowing systems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the abstract terminal device drivers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models for output and (partially) input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PostScript  (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GB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NextStep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Kernel System (GKS)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Programmers' Hierarchical Interface to Graphics (PHIGS)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sharing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simultaneity of user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window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supports independent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isolation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individual applications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37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858000" cy="9144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roles of a windowing system 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334000" cy="501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A2E8-86A4-4019-96A9-6FC7471E0D4B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9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382000" cy="8382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Architectures of windowing systems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6700" indent="-266700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possible software architectures</a:t>
            </a:r>
          </a:p>
          <a:p>
            <a:pPr marL="762000" lvl="1" indent="-292100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assume device driver is separate</a:t>
            </a:r>
          </a:p>
          <a:p>
            <a:pPr marL="762000" lvl="1" indent="-292100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 in how multiple application management is implemented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lnSpc>
                <a:spcPct val="90000"/>
              </a:lnSpc>
            </a:pPr>
            <a:endParaRPr lang="en-GB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each application manages all processes</a:t>
            </a:r>
          </a:p>
          <a:p>
            <a:pPr marL="762000" lvl="1" indent="-292100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worries about synchronization</a:t>
            </a:r>
          </a:p>
          <a:p>
            <a:pPr marL="762000" lvl="1" indent="-292100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portability of applications</a:t>
            </a:r>
          </a:p>
          <a:p>
            <a:pPr marL="762000" lvl="1" indent="-292100">
              <a:lnSpc>
                <a:spcPct val="90000"/>
              </a:lnSpc>
            </a:pPr>
            <a:endParaRPr lang="en-GB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management role within kernel of operating system</a:t>
            </a:r>
          </a:p>
          <a:p>
            <a:pPr marL="762000" lvl="1" indent="-292100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tied to operating system</a:t>
            </a:r>
          </a:p>
          <a:p>
            <a:pPr marL="762000" lvl="1" indent="-292100">
              <a:lnSpc>
                <a:spcPct val="90000"/>
              </a:lnSpc>
            </a:pPr>
            <a:endParaRPr lang="en-GB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-266700">
              <a:lnSpc>
                <a:spcPct val="90000"/>
              </a:lnSpc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management role as separate application</a:t>
            </a:r>
            <a:b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pPr marL="266700" indent="-266700">
              <a:lnSpc>
                <a:spcPct val="90000"/>
              </a:lnSpc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18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543800" cy="11430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The client-server architecture 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600199"/>
            <a:ext cx="4876800" cy="472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A2E8-86A4-4019-96A9-6FC7471E0D4B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39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X Windows architecture</a:t>
            </a: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16125"/>
            <a:ext cx="63246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A2E8-86A4-4019-96A9-6FC7471E0D4B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0222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X Windows architecture (ctd)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imaging model with some pointing mechanism</a:t>
            </a:r>
          </a:p>
          <a:p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protocol defines server-client communication</a:t>
            </a:r>
          </a:p>
          <a:p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window manager client enforces policies for input/output: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change input focus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tiled vs. overlapping windows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inter-client data transfer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498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5111750" cy="340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08546"/>
            <a:ext cx="6858000" cy="1143000"/>
          </a:xfrm>
        </p:spPr>
        <p:txBody>
          <a:bodyPr/>
          <a:lstStyle/>
          <a:p>
            <a:r>
              <a:rPr lang="en-GB" altLang="en-US" sz="2800" b="1" dirty="0">
                <a:solidFill>
                  <a:srgbClr val="C00000"/>
                </a:solidFill>
              </a:rPr>
              <a:t>Programming the application - 1</a:t>
            </a:r>
            <a:r>
              <a:rPr lang="en-GB" altLang="en-US" b="1" dirty="0">
                <a:solidFill>
                  <a:srgbClr val="C00000"/>
                </a:solidFill>
              </a:rPr>
              <a:t/>
            </a:r>
            <a:br>
              <a:rPr lang="en-GB" altLang="en-US" b="1" dirty="0">
                <a:solidFill>
                  <a:srgbClr val="C00000"/>
                </a:solidFill>
              </a:rPr>
            </a:br>
            <a:r>
              <a:rPr lang="en-GB" altLang="en-US" b="1" dirty="0">
                <a:solidFill>
                  <a:srgbClr val="C00000"/>
                </a:solidFill>
              </a:rPr>
              <a:t>read-evaluation loop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8200" y="3581400"/>
            <a:ext cx="3429000" cy="2819400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b="1" dirty="0">
                <a:latin typeface="Courier New" panose="02070309020205020404" pitchFamily="49" charset="0"/>
              </a:rPr>
              <a:t>repeat</a:t>
            </a:r>
            <a:endParaRPr lang="en-GB" altLang="en-US" sz="14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read-event(</a:t>
            </a:r>
            <a:r>
              <a:rPr lang="en-GB" altLang="en-US" sz="1400" dirty="0" err="1">
                <a:latin typeface="Courier New" panose="02070309020205020404" pitchFamily="49" charset="0"/>
              </a:rPr>
              <a:t>myevent</a:t>
            </a:r>
            <a:r>
              <a:rPr lang="en-GB" altLang="en-US" sz="14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</a:t>
            </a:r>
            <a:r>
              <a:rPr lang="en-GB" altLang="en-US" sz="1400" b="1" dirty="0">
                <a:latin typeface="Courier New" panose="02070309020205020404" pitchFamily="49" charset="0"/>
              </a:rPr>
              <a:t>case</a:t>
            </a:r>
            <a:r>
              <a:rPr lang="en-GB" altLang="en-US" sz="1400" dirty="0">
                <a:latin typeface="Courier New" panose="02070309020205020404" pitchFamily="49" charset="0"/>
              </a:rPr>
              <a:t> </a:t>
            </a:r>
            <a:r>
              <a:rPr lang="en-GB" altLang="en-US" sz="1400" dirty="0" err="1">
                <a:latin typeface="Courier New" panose="02070309020205020404" pitchFamily="49" charset="0"/>
              </a:rPr>
              <a:t>myevent.type</a:t>
            </a:r>
            <a:endParaRPr lang="en-GB" altLang="en-US" sz="14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	type_1: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		</a:t>
            </a:r>
            <a:r>
              <a:rPr lang="en-GB" altLang="en-US" sz="1400" i="1" dirty="0">
                <a:latin typeface="Courier New" panose="02070309020205020404" pitchFamily="49" charset="0"/>
              </a:rPr>
              <a:t>do type_1 processing</a:t>
            </a:r>
            <a:endParaRPr lang="en-GB" altLang="en-US" sz="14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	type_2: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		</a:t>
            </a:r>
            <a:r>
              <a:rPr lang="en-GB" altLang="en-US" sz="1400" i="1" dirty="0">
                <a:latin typeface="Courier New" panose="02070309020205020404" pitchFamily="49" charset="0"/>
              </a:rPr>
              <a:t>do type_2 processing</a:t>
            </a:r>
            <a:endParaRPr lang="en-GB" altLang="en-US" sz="14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	...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	</a:t>
            </a:r>
            <a:r>
              <a:rPr lang="en-GB" altLang="en-US" sz="1400" dirty="0" err="1">
                <a:latin typeface="Courier New" panose="02070309020205020404" pitchFamily="49" charset="0"/>
              </a:rPr>
              <a:t>type_n</a:t>
            </a:r>
            <a:r>
              <a:rPr lang="en-GB" altLang="en-US" sz="1400" dirty="0"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		</a:t>
            </a:r>
            <a:r>
              <a:rPr lang="en-GB" altLang="en-US" sz="1400" i="1" dirty="0">
                <a:latin typeface="Courier New" panose="02070309020205020404" pitchFamily="49" charset="0"/>
              </a:rPr>
              <a:t>do </a:t>
            </a:r>
            <a:r>
              <a:rPr lang="en-GB" altLang="en-US" sz="1400" i="1" dirty="0" err="1">
                <a:latin typeface="Courier New" panose="02070309020205020404" pitchFamily="49" charset="0"/>
              </a:rPr>
              <a:t>type_n</a:t>
            </a:r>
            <a:r>
              <a:rPr lang="en-GB" altLang="en-US" sz="1400" i="1" dirty="0">
                <a:latin typeface="Courier New" panose="02070309020205020404" pitchFamily="49" charset="0"/>
              </a:rPr>
              <a:t> processing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</a:t>
            </a:r>
            <a:r>
              <a:rPr lang="en-GB" altLang="en-US" sz="1400" b="1" dirty="0">
                <a:latin typeface="Courier New" panose="02070309020205020404" pitchFamily="49" charset="0"/>
              </a:rPr>
              <a:t>end case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b="1" dirty="0">
                <a:latin typeface="Courier New" panose="02070309020205020404" pitchFamily="49" charset="0"/>
              </a:rPr>
              <a:t>end repeat</a:t>
            </a:r>
            <a:endParaRPr lang="en-GB" altLang="en-US" sz="1400" dirty="0">
              <a:latin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4167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84" y="723900"/>
            <a:ext cx="6858000" cy="1143000"/>
          </a:xfrm>
        </p:spPr>
        <p:txBody>
          <a:bodyPr/>
          <a:lstStyle/>
          <a:p>
            <a:r>
              <a:rPr lang="en-GB" altLang="en-US" sz="2800" b="1" dirty="0">
                <a:solidFill>
                  <a:srgbClr val="C00000"/>
                </a:solidFill>
              </a:rPr>
              <a:t>Programming the application - 1</a:t>
            </a:r>
            <a:r>
              <a:rPr lang="en-GB" altLang="en-US" b="1" dirty="0">
                <a:solidFill>
                  <a:srgbClr val="C00000"/>
                </a:solidFill>
              </a:rPr>
              <a:t/>
            </a:r>
            <a:br>
              <a:rPr lang="en-GB" altLang="en-US" b="1" dirty="0">
                <a:solidFill>
                  <a:srgbClr val="C00000"/>
                </a:solidFill>
              </a:rPr>
            </a:br>
            <a:r>
              <a:rPr lang="en-GB" altLang="en-US" b="1" dirty="0">
                <a:solidFill>
                  <a:srgbClr val="C00000"/>
                </a:solidFill>
              </a:rPr>
              <a:t>notification-based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1910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b="1" dirty="0">
                <a:latin typeface="Courier New" panose="02070309020205020404" pitchFamily="49" charset="0"/>
              </a:rPr>
              <a:t>void </a:t>
            </a:r>
            <a:r>
              <a:rPr lang="en-GB" altLang="en-US" sz="1400" dirty="0">
                <a:latin typeface="Courier New" panose="02070309020205020404" pitchFamily="49" charset="0"/>
              </a:rPr>
              <a:t>main(String[] </a:t>
            </a:r>
            <a:r>
              <a:rPr lang="en-GB" altLang="en-US" sz="1400" dirty="0" err="1">
                <a:latin typeface="Courier New" panose="02070309020205020404" pitchFamily="49" charset="0"/>
              </a:rPr>
              <a:t>args</a:t>
            </a:r>
            <a:r>
              <a:rPr lang="en-GB" altLang="en-US" sz="1400" dirty="0">
                <a:latin typeface="Courier New" panose="02070309020205020404" pitchFamily="49" charset="0"/>
              </a:rPr>
              <a:t>)</a:t>
            </a:r>
            <a:r>
              <a:rPr lang="en-GB" altLang="en-US" sz="1400" b="1" dirty="0">
                <a:latin typeface="Courier New" panose="02070309020205020404" pitchFamily="49" charset="0"/>
              </a:rPr>
              <a:t> </a:t>
            </a:r>
            <a:r>
              <a:rPr lang="en-GB" altLang="en-US" sz="1400" dirty="0">
                <a:latin typeface="Courier New" panose="02070309020205020404" pitchFamily="49" charset="0"/>
              </a:rPr>
              <a:t>{	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Menu </a:t>
            </a:r>
            <a:r>
              <a:rPr lang="en-GB" altLang="en-US" sz="1400" dirty="0" err="1">
                <a:latin typeface="Courier New" panose="02070309020205020404" pitchFamily="49" charset="0"/>
              </a:rPr>
              <a:t>menu</a:t>
            </a:r>
            <a:r>
              <a:rPr lang="en-GB" altLang="en-US" sz="1400" dirty="0">
                <a:latin typeface="Courier New" panose="02070309020205020404" pitchFamily="49" charset="0"/>
              </a:rPr>
              <a:t> = new Menu();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</a:t>
            </a:r>
            <a:r>
              <a:rPr lang="en-GB" altLang="en-US" sz="1400" dirty="0" err="1">
                <a:latin typeface="Courier New" panose="02070309020205020404" pitchFamily="49" charset="0"/>
              </a:rPr>
              <a:t>menu.setOption</a:t>
            </a:r>
            <a:r>
              <a:rPr lang="en-GB" altLang="en-US" sz="1400" dirty="0">
                <a:latin typeface="Courier New" panose="02070309020205020404" pitchFamily="49" charset="0"/>
              </a:rPr>
              <a:t>(“Save”);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</a:t>
            </a:r>
            <a:r>
              <a:rPr lang="en-GB" altLang="en-US" sz="1400" dirty="0" err="1">
                <a:latin typeface="Courier New" panose="02070309020205020404" pitchFamily="49" charset="0"/>
              </a:rPr>
              <a:t>menu.setOption</a:t>
            </a:r>
            <a:r>
              <a:rPr lang="en-GB" altLang="en-US" sz="1400" dirty="0">
                <a:latin typeface="Courier New" panose="02070309020205020404" pitchFamily="49" charset="0"/>
              </a:rPr>
              <a:t>(“Quit”);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</a:t>
            </a:r>
            <a:r>
              <a:rPr lang="en-GB" altLang="en-US" sz="1400" dirty="0" err="1">
                <a:latin typeface="Courier New" panose="02070309020205020404" pitchFamily="49" charset="0"/>
              </a:rPr>
              <a:t>menu.setAction</a:t>
            </a:r>
            <a:r>
              <a:rPr lang="en-GB" altLang="en-US" sz="1400" dirty="0">
                <a:latin typeface="Courier New" panose="02070309020205020404" pitchFamily="49" charset="0"/>
              </a:rPr>
              <a:t>(“Save”,</a:t>
            </a:r>
            <a:r>
              <a:rPr lang="en-GB" altLang="en-US" sz="1400" dirty="0" err="1">
                <a:latin typeface="Courier New" panose="02070309020205020404" pitchFamily="49" charset="0"/>
              </a:rPr>
              <a:t>mySave</a:t>
            </a:r>
            <a:r>
              <a:rPr lang="en-GB" altLang="en-US" sz="14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</a:t>
            </a:r>
            <a:r>
              <a:rPr lang="en-GB" altLang="en-US" sz="1400" dirty="0" err="1">
                <a:latin typeface="Courier New" panose="02070309020205020404" pitchFamily="49" charset="0"/>
              </a:rPr>
              <a:t>menu.setAction</a:t>
            </a:r>
            <a:r>
              <a:rPr lang="en-GB" altLang="en-US" sz="1400" dirty="0">
                <a:latin typeface="Courier New" panose="02070309020205020404" pitchFamily="49" charset="0"/>
              </a:rPr>
              <a:t>(“Quit”,</a:t>
            </a:r>
            <a:r>
              <a:rPr lang="en-GB" altLang="en-US" sz="1400" dirty="0" err="1">
                <a:latin typeface="Courier New" panose="02070309020205020404" pitchFamily="49" charset="0"/>
              </a:rPr>
              <a:t>myQuit</a:t>
            </a:r>
            <a:r>
              <a:rPr lang="en-GB" altLang="en-US" sz="14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	...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endParaRPr lang="en-GB" altLang="en-US" sz="14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GB" altLang="en-US" sz="1400" dirty="0">
                <a:latin typeface="Courier New" panose="02070309020205020404" pitchFamily="49" charset="0"/>
              </a:rPr>
              <a:t> </a:t>
            </a:r>
            <a:r>
              <a:rPr lang="en-GB" altLang="en-US" sz="1400" dirty="0" err="1">
                <a:latin typeface="Courier New" panose="02070309020205020404" pitchFamily="49" charset="0"/>
              </a:rPr>
              <a:t>mySave</a:t>
            </a:r>
            <a:r>
              <a:rPr lang="en-GB" altLang="en-US" sz="1400" dirty="0">
                <a:latin typeface="Courier New" panose="02070309020205020404" pitchFamily="49" charset="0"/>
              </a:rPr>
              <a:t>(Event e) {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//	</a:t>
            </a:r>
            <a:r>
              <a:rPr lang="en-GB" altLang="en-US" sz="1400" i="1" dirty="0">
                <a:latin typeface="Courier New" panose="02070309020205020404" pitchFamily="49" charset="0"/>
              </a:rPr>
              <a:t>save the current file 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endParaRPr lang="en-GB" altLang="en-US" sz="14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b="1" dirty="0" err="1">
                <a:latin typeface="Courier New" panose="02070309020205020404" pitchFamily="49" charset="0"/>
              </a:rPr>
              <a:t>int</a:t>
            </a:r>
            <a:r>
              <a:rPr lang="en-GB" altLang="en-US" sz="1400" dirty="0">
                <a:latin typeface="Courier New" panose="02070309020205020404" pitchFamily="49" charset="0"/>
              </a:rPr>
              <a:t> </a:t>
            </a:r>
            <a:r>
              <a:rPr lang="en-GB" altLang="en-US" sz="1400" dirty="0" err="1">
                <a:latin typeface="Courier New" panose="02070309020205020404" pitchFamily="49" charset="0"/>
              </a:rPr>
              <a:t>myQuit</a:t>
            </a:r>
            <a:r>
              <a:rPr lang="en-GB" altLang="en-US" sz="1400" dirty="0">
                <a:latin typeface="Courier New" panose="02070309020205020404" pitchFamily="49" charset="0"/>
              </a:rPr>
              <a:t>(Event e) {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	//	</a:t>
            </a:r>
            <a:r>
              <a:rPr lang="en-GB" altLang="en-US" sz="1400" i="1" dirty="0">
                <a:latin typeface="Courier New" panose="02070309020205020404" pitchFamily="49" charset="0"/>
              </a:rPr>
              <a:t>close down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292100" algn="l"/>
                <a:tab pos="571500" algn="l"/>
                <a:tab pos="863600" algn="l"/>
              </a:tabLst>
            </a:pPr>
            <a:r>
              <a:rPr lang="en-GB" altLang="en-US" sz="140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1295400"/>
            <a:ext cx="41275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980" name="Group 20"/>
          <p:cNvGrpSpPr>
            <a:grpSpLocks/>
          </p:cNvGrpSpPr>
          <p:nvPr/>
        </p:nvGrpSpPr>
        <p:grpSpPr bwMode="auto">
          <a:xfrm>
            <a:off x="4191000" y="2971800"/>
            <a:ext cx="2133600" cy="533400"/>
            <a:chOff x="2640" y="1872"/>
            <a:chExt cx="1344" cy="336"/>
          </a:xfrm>
        </p:grpSpPr>
        <p:sp>
          <p:nvSpPr>
            <p:cNvPr id="40965" name="AutoShape 5"/>
            <p:cNvSpPr>
              <a:spLocks/>
            </p:cNvSpPr>
            <p:nvPr/>
          </p:nvSpPr>
          <p:spPr bwMode="auto">
            <a:xfrm>
              <a:off x="2640" y="1872"/>
              <a:ext cx="96" cy="28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2736" y="2016"/>
              <a:ext cx="576" cy="0"/>
            </a:xfrm>
            <a:prstGeom prst="line">
              <a:avLst/>
            </a:prstGeom>
            <a:noFill/>
            <a:ln w="28575">
              <a:solidFill>
                <a:srgbClr val="ED181E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3312" y="1872"/>
              <a:ext cx="672" cy="336"/>
            </a:xfrm>
            <a:prstGeom prst="rect">
              <a:avLst/>
            </a:prstGeom>
            <a:noFill/>
            <a:ln w="28575">
              <a:solidFill>
                <a:srgbClr val="ED181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79" name="Group 19"/>
          <p:cNvGrpSpPr>
            <a:grpSpLocks/>
          </p:cNvGrpSpPr>
          <p:nvPr/>
        </p:nvGrpSpPr>
        <p:grpSpPr bwMode="auto">
          <a:xfrm>
            <a:off x="3276600" y="4038600"/>
            <a:ext cx="3048000" cy="1143000"/>
            <a:chOff x="2064" y="2544"/>
            <a:chExt cx="1920" cy="720"/>
          </a:xfrm>
        </p:grpSpPr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2064" y="2640"/>
              <a:ext cx="1248" cy="0"/>
            </a:xfrm>
            <a:prstGeom prst="line">
              <a:avLst/>
            </a:prstGeom>
            <a:noFill/>
            <a:ln w="28575">
              <a:solidFill>
                <a:srgbClr val="ED181E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Rectangle 13"/>
            <p:cNvSpPr>
              <a:spLocks noChangeArrowheads="1"/>
            </p:cNvSpPr>
            <p:nvPr/>
          </p:nvSpPr>
          <p:spPr bwMode="auto">
            <a:xfrm>
              <a:off x="3312" y="2544"/>
              <a:ext cx="672" cy="336"/>
            </a:xfrm>
            <a:prstGeom prst="rect">
              <a:avLst/>
            </a:prstGeom>
            <a:noFill/>
            <a:ln w="28575">
              <a:solidFill>
                <a:srgbClr val="ED181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H="1">
              <a:off x="2064" y="3264"/>
              <a:ext cx="720" cy="0"/>
            </a:xfrm>
            <a:prstGeom prst="line">
              <a:avLst/>
            </a:prstGeom>
            <a:noFill/>
            <a:ln w="28575">
              <a:solidFill>
                <a:srgbClr val="ED181E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H="1">
              <a:off x="2784" y="2784"/>
              <a:ext cx="528" cy="0"/>
            </a:xfrm>
            <a:prstGeom prst="line">
              <a:avLst/>
            </a:prstGeom>
            <a:noFill/>
            <a:ln w="28575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H="1" flipV="1">
              <a:off x="2784" y="2784"/>
              <a:ext cx="0" cy="480"/>
            </a:xfrm>
            <a:prstGeom prst="line">
              <a:avLst/>
            </a:prstGeom>
            <a:noFill/>
            <a:ln w="28575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8" name="Group 38"/>
          <p:cNvGrpSpPr>
            <a:grpSpLocks/>
          </p:cNvGrpSpPr>
          <p:nvPr/>
        </p:nvGrpSpPr>
        <p:grpSpPr bwMode="auto">
          <a:xfrm>
            <a:off x="1371600" y="4876800"/>
            <a:ext cx="7239000" cy="1371600"/>
            <a:chOff x="864" y="3072"/>
            <a:chExt cx="4560" cy="864"/>
          </a:xfrm>
        </p:grpSpPr>
        <p:grpSp>
          <p:nvGrpSpPr>
            <p:cNvPr id="40997" name="Group 37"/>
            <p:cNvGrpSpPr>
              <a:grpSpLocks/>
            </p:cNvGrpSpPr>
            <p:nvPr/>
          </p:nvGrpSpPr>
          <p:grpSpPr bwMode="auto">
            <a:xfrm>
              <a:off x="864" y="3072"/>
              <a:ext cx="4560" cy="864"/>
              <a:chOff x="864" y="3072"/>
              <a:chExt cx="4560" cy="864"/>
            </a:xfrm>
          </p:grpSpPr>
          <p:sp>
            <p:nvSpPr>
              <p:cNvPr id="40983" name="Line 23"/>
              <p:cNvSpPr>
                <a:spLocks noChangeShapeType="1"/>
              </p:cNvSpPr>
              <p:nvPr/>
            </p:nvSpPr>
            <p:spPr bwMode="auto">
              <a:xfrm flipV="1">
                <a:off x="1200" y="3936"/>
                <a:ext cx="1536" cy="0"/>
              </a:xfrm>
              <a:prstGeom prst="line">
                <a:avLst/>
              </a:prstGeom>
              <a:noFill/>
              <a:ln w="28575">
                <a:solidFill>
                  <a:srgbClr val="ED181E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9" name="Line 29"/>
              <p:cNvSpPr>
                <a:spLocks noChangeShapeType="1"/>
              </p:cNvSpPr>
              <p:nvPr/>
            </p:nvSpPr>
            <p:spPr bwMode="auto">
              <a:xfrm flipH="1">
                <a:off x="2736" y="3936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ED181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0" name="Line 30"/>
              <p:cNvSpPr>
                <a:spLocks noChangeShapeType="1"/>
              </p:cNvSpPr>
              <p:nvPr/>
            </p:nvSpPr>
            <p:spPr bwMode="auto">
              <a:xfrm flipH="1" flipV="1">
                <a:off x="1200" y="360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ED181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2" name="AutoShape 32"/>
              <p:cNvSpPr>
                <a:spLocks/>
              </p:cNvSpPr>
              <p:nvPr/>
            </p:nvSpPr>
            <p:spPr bwMode="auto">
              <a:xfrm rot="5400000">
                <a:off x="1152" y="3216"/>
                <a:ext cx="96" cy="672"/>
              </a:xfrm>
              <a:prstGeom prst="rightBrace">
                <a:avLst>
                  <a:gd name="adj1" fmla="val 58333"/>
                  <a:gd name="adj2" fmla="val 50000"/>
                </a:avLst>
              </a:prstGeom>
              <a:noFill/>
              <a:ln w="28575">
                <a:solidFill>
                  <a:srgbClr val="ED181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3" name="Line 33"/>
              <p:cNvSpPr>
                <a:spLocks noChangeShapeType="1"/>
              </p:cNvSpPr>
              <p:nvPr/>
            </p:nvSpPr>
            <p:spPr bwMode="auto">
              <a:xfrm>
                <a:off x="3936" y="3408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ED181E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5" name="Oval 35"/>
              <p:cNvSpPr>
                <a:spLocks noChangeArrowheads="1"/>
              </p:cNvSpPr>
              <p:nvPr/>
            </p:nvSpPr>
            <p:spPr bwMode="auto">
              <a:xfrm>
                <a:off x="4752" y="3072"/>
                <a:ext cx="672" cy="672"/>
              </a:xfrm>
              <a:prstGeom prst="ellipse">
                <a:avLst/>
              </a:prstGeom>
              <a:noFill/>
              <a:ln w="28575">
                <a:solidFill>
                  <a:srgbClr val="ED181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 flipH="1" flipV="1">
              <a:off x="3936" y="3408"/>
              <a:ext cx="0" cy="528"/>
            </a:xfrm>
            <a:prstGeom prst="line">
              <a:avLst/>
            </a:prstGeom>
            <a:noFill/>
            <a:ln w="28575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874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438400"/>
            <a:ext cx="54102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Using toolkits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objects</a:t>
            </a:r>
          </a:p>
          <a:p>
            <a:pPr marL="476250" lvl="1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</a:t>
            </a:r>
            <a: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b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intrinsically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250" lvl="1">
              <a:lnSpc>
                <a:spcPct val="90000"/>
              </a:lnSpc>
            </a:pP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Toolkits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this level of abstraction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250" lvl="1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with interaction objects (</a:t>
            </a:r>
            <a: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techniques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widgets, gadgets)</a:t>
            </a:r>
          </a:p>
          <a:p>
            <a:pPr marL="476250" lvl="1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consistency and </a:t>
            </a:r>
            <a:r>
              <a:rPr lang="en-GB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generalizability through 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look and feel</a:t>
            </a:r>
          </a:p>
          <a:p>
            <a:pPr marL="476250" lvl="1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amenable to object-oriented programming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038600" y="3733800"/>
            <a:ext cx="441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191000" y="3581400"/>
            <a:ext cx="617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400">
                <a:latin typeface="Arial" panose="020B0604020202020204" pitchFamily="34" charset="0"/>
              </a:rPr>
              <a:t>move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257800" y="3581400"/>
            <a:ext cx="617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400">
                <a:latin typeface="Arial" panose="020B0604020202020204" pitchFamily="34" charset="0"/>
              </a:rPr>
              <a:t>press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324600" y="3581400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400">
                <a:latin typeface="Arial" panose="020B0604020202020204" pitchFamily="34" charset="0"/>
              </a:rPr>
              <a:t>release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612063" y="3581400"/>
            <a:ext cx="617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400">
                <a:latin typeface="Arial" panose="020B0604020202020204" pitchFamily="34" charset="0"/>
              </a:rPr>
              <a:t>move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9182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interfaces in Java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toolkit – AWT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(abstract windowing toolkit)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for buttons, menus, etc.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based;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 1.0 – need to subclass basic widgets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 1.1 and beyond -–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Swing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toolkit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top of AWT – higher level features</a:t>
            </a:r>
          </a:p>
          <a:p>
            <a:pPr lvl="1"/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architecture (see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later)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Latest is </a:t>
            </a:r>
            <a:r>
              <a:rPr lang="en-GB" altLang="en-US" b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933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Principles to support usability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Learnability</a:t>
            </a:r>
          </a:p>
          <a:p>
            <a:pPr marL="717550" lvl="1" indent="-342900">
              <a:lnSpc>
                <a:spcPct val="9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with which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users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begin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interaction and achieve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maximal performance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pPr marL="717550" lvl="1" indent="-342900">
              <a:lnSpc>
                <a:spcPct val="9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multiplicity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 and system exchange information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</a:p>
          <a:p>
            <a:pPr marL="717550" lvl="1" indent="-342900">
              <a:lnSpc>
                <a:spcPct val="9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of support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the user in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successful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 and assessment of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goal-directed </a:t>
            </a:r>
            <a:r>
              <a:rPr lang="en-GB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6858000" cy="11430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User Interface Management Systems (UIMS)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UIMS add another level above toolkits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toolkits too difficult for non-programmers</a:t>
            </a:r>
          </a:p>
          <a:p>
            <a:pPr>
              <a:lnSpc>
                <a:spcPct val="90000"/>
              </a:lnSpc>
            </a:pPr>
            <a:endParaRPr lang="en-GB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 of UIMS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architecture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techniques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infrastructure</a:t>
            </a:r>
          </a:p>
          <a:p>
            <a:pPr>
              <a:lnSpc>
                <a:spcPct val="90000"/>
              </a:lnSpc>
            </a:pPr>
            <a:endParaRPr lang="en-GB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non-UIMS terms: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development system (UIDS)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development environment (UIDE)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Visual Basic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6604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solidFill>
                  <a:srgbClr val="C00000"/>
                </a:solidFill>
              </a:rPr>
              <a:t>UIMS as conceptual architecture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semantics and presentation</a:t>
            </a:r>
          </a:p>
          <a:p>
            <a:endParaRPr lang="en-GB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improves: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 – runs on different systems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– components reused cutting costs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interfaces – accessing same functionality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customizability – by designer and user</a:t>
            </a:r>
          </a:p>
          <a:p>
            <a:pPr lvl="1"/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3050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74594"/>
            <a:ext cx="6858000" cy="11430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UIMS tradition – interface  layers / logical components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linguistic:	lexical/syntactic/semantic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Seeheim: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Arch/Slinky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886200" y="3429000"/>
          <a:ext cx="2984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0" name="Document" r:id="rId3" imgW="2984500" imgH="1066800" progId="Word.Document.8">
                  <p:embed/>
                </p:oleObj>
              </mc:Choice>
              <mc:Fallback>
                <p:oleObj name="Document" r:id="rId3" imgW="2984500" imgH="1066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984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083059"/>
              </p:ext>
            </p:extLst>
          </p:nvPr>
        </p:nvGraphicFramePr>
        <p:xfrm>
          <a:off x="3505200" y="4648200"/>
          <a:ext cx="4724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1" name="Document" r:id="rId5" imgW="2832100" imgH="1155700" progId="Word.Document.8">
                  <p:embed/>
                </p:oleObj>
              </mc:Choice>
              <mc:Fallback>
                <p:oleObj name="Document" r:id="rId5" imgW="2832100" imgH="1155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648200"/>
                        <a:ext cx="47244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32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3905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Seeheim model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0" y="2438400"/>
            <a:ext cx="9144000" cy="2743200"/>
            <a:chOff x="0" y="1536"/>
            <a:chExt cx="5760" cy="1728"/>
          </a:xfrm>
        </p:grpSpPr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0" y="1536"/>
              <a:ext cx="5760" cy="1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0" y="1574"/>
              <a:ext cx="5760" cy="1642"/>
              <a:chOff x="0" y="1574"/>
              <a:chExt cx="5760" cy="1642"/>
            </a:xfrm>
          </p:grpSpPr>
          <p:sp>
            <p:nvSpPr>
              <p:cNvPr id="19462" name="Rectangle 6"/>
              <p:cNvSpPr>
                <a:spLocks noChangeArrowheads="1"/>
              </p:cNvSpPr>
              <p:nvPr/>
            </p:nvSpPr>
            <p:spPr bwMode="auto">
              <a:xfrm>
                <a:off x="864" y="1872"/>
                <a:ext cx="960" cy="5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600" b="1">
                    <a:latin typeface="Arial" panose="020B0604020202020204" pitchFamily="34" charset="0"/>
                  </a:rPr>
                  <a:t>Presentation</a:t>
                </a:r>
              </a:p>
            </p:txBody>
          </p:sp>
          <p:sp>
            <p:nvSpPr>
              <p:cNvPr id="19463" name="Rectangle 7"/>
              <p:cNvSpPr>
                <a:spLocks noChangeArrowheads="1"/>
              </p:cNvSpPr>
              <p:nvPr/>
            </p:nvSpPr>
            <p:spPr bwMode="auto">
              <a:xfrm>
                <a:off x="2160" y="1872"/>
                <a:ext cx="864" cy="5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600" b="1">
                    <a:latin typeface="Arial" panose="020B0604020202020204" pitchFamily="34" charset="0"/>
                  </a:rPr>
                  <a:t>Dialogue</a:t>
                </a:r>
              </a:p>
              <a:p>
                <a:pPr algn="ctr"/>
                <a:r>
                  <a:rPr lang="en-GB" altLang="en-US" sz="1600" b="1">
                    <a:latin typeface="Arial" panose="020B0604020202020204" pitchFamily="34" charset="0"/>
                  </a:rPr>
                  <a:t>Control</a:t>
                </a:r>
              </a:p>
            </p:txBody>
          </p:sp>
          <p:sp>
            <p:nvSpPr>
              <p:cNvPr id="19464" name="Rectangle 8"/>
              <p:cNvSpPr>
                <a:spLocks noChangeArrowheads="1"/>
              </p:cNvSpPr>
              <p:nvPr/>
            </p:nvSpPr>
            <p:spPr bwMode="auto">
              <a:xfrm>
                <a:off x="3456" y="1872"/>
                <a:ext cx="864" cy="52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600" b="1">
                    <a:latin typeface="Arial" panose="020B0604020202020204" pitchFamily="34" charset="0"/>
                  </a:rPr>
                  <a:t>Functionality</a:t>
                </a:r>
              </a:p>
              <a:p>
                <a:pPr algn="ctr"/>
                <a:r>
                  <a:rPr lang="en-GB" altLang="en-US" sz="1600">
                    <a:latin typeface="Arial" panose="020B0604020202020204" pitchFamily="34" charset="0"/>
                  </a:rPr>
                  <a:t>(application</a:t>
                </a:r>
              </a:p>
              <a:p>
                <a:pPr algn="ctr"/>
                <a:r>
                  <a:rPr lang="en-GB" altLang="en-US" sz="1600">
                    <a:latin typeface="Arial" panose="020B0604020202020204" pitchFamily="34" charset="0"/>
                  </a:rPr>
                  <a:t>interface)</a:t>
                </a:r>
                <a:endParaRPr lang="en-GB" altLang="en-US" sz="1600" b="1">
                  <a:latin typeface="Arial" panose="020B0604020202020204" pitchFamily="34" charset="0"/>
                </a:endParaRPr>
              </a:p>
            </p:txBody>
          </p:sp>
          <p:sp>
            <p:nvSpPr>
              <p:cNvPr id="19465" name="Rectangle 9"/>
              <p:cNvSpPr>
                <a:spLocks noChangeArrowheads="1"/>
              </p:cNvSpPr>
              <p:nvPr/>
            </p:nvSpPr>
            <p:spPr bwMode="auto">
              <a:xfrm>
                <a:off x="0" y="1872"/>
                <a:ext cx="480" cy="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600" b="1">
                    <a:latin typeface="Arial" panose="020B0604020202020204" pitchFamily="34" charset="0"/>
                  </a:rPr>
                  <a:t>USER</a:t>
                </a:r>
              </a:p>
            </p:txBody>
          </p:sp>
          <p:sp>
            <p:nvSpPr>
              <p:cNvPr id="19466" name="Rectangle 10"/>
              <p:cNvSpPr>
                <a:spLocks noChangeArrowheads="1"/>
              </p:cNvSpPr>
              <p:nvPr/>
            </p:nvSpPr>
            <p:spPr bwMode="auto">
              <a:xfrm>
                <a:off x="48" y="1920"/>
                <a:ext cx="480" cy="4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600" b="1">
                    <a:latin typeface="Arial" panose="020B0604020202020204" pitchFamily="34" charset="0"/>
                  </a:rPr>
                  <a:t>USER</a:t>
                </a:r>
              </a:p>
            </p:txBody>
          </p:sp>
          <p:sp>
            <p:nvSpPr>
              <p:cNvPr id="19467" name="Rectangle 11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1008" cy="4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600" b="1">
                    <a:latin typeface="Arial" panose="020B0604020202020204" pitchFamily="34" charset="0"/>
                  </a:rPr>
                  <a:t>APPLICATION</a:t>
                </a:r>
              </a:p>
            </p:txBody>
          </p:sp>
          <p:sp>
            <p:nvSpPr>
              <p:cNvPr id="19468" name="Rectangle 12"/>
              <p:cNvSpPr>
                <a:spLocks noChangeArrowheads="1"/>
              </p:cNvSpPr>
              <p:nvPr/>
            </p:nvSpPr>
            <p:spPr bwMode="auto">
              <a:xfrm>
                <a:off x="2328" y="2784"/>
                <a:ext cx="528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600" b="1">
                    <a:latin typeface="Arial" panose="020B0604020202020204" pitchFamily="34" charset="0"/>
                  </a:rPr>
                  <a:t>switch</a:t>
                </a:r>
              </a:p>
            </p:txBody>
          </p:sp>
          <p:cxnSp>
            <p:nvCxnSpPr>
              <p:cNvPr id="19469" name="AutoShape 13"/>
              <p:cNvCxnSpPr>
                <a:cxnSpLocks noChangeShapeType="1"/>
                <a:stCxn id="19464" idx="2"/>
                <a:endCxn id="19468" idx="3"/>
              </p:cNvCxnSpPr>
              <p:nvPr/>
            </p:nvCxnSpPr>
            <p:spPr bwMode="auto">
              <a:xfrm rot="5400000">
                <a:off x="3072" y="2184"/>
                <a:ext cx="600" cy="1032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70" name="AutoShape 14"/>
              <p:cNvCxnSpPr>
                <a:cxnSpLocks noChangeShapeType="1"/>
                <a:stCxn id="19462" idx="3"/>
                <a:endCxn id="19463" idx="1"/>
              </p:cNvCxnSpPr>
              <p:nvPr/>
            </p:nvCxnSpPr>
            <p:spPr bwMode="auto">
              <a:xfrm>
                <a:off x="1824" y="2136"/>
                <a:ext cx="33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71" name="AutoShape 15"/>
              <p:cNvCxnSpPr>
                <a:cxnSpLocks noChangeShapeType="1"/>
                <a:stCxn id="19463" idx="3"/>
                <a:endCxn id="19464" idx="1"/>
              </p:cNvCxnSpPr>
              <p:nvPr/>
            </p:nvCxnSpPr>
            <p:spPr bwMode="auto">
              <a:xfrm>
                <a:off x="3024" y="2136"/>
                <a:ext cx="432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72" name="AutoShape 16"/>
              <p:cNvCxnSpPr>
                <a:cxnSpLocks noChangeShapeType="1"/>
                <a:stCxn id="19464" idx="3"/>
                <a:endCxn id="19467" idx="1"/>
              </p:cNvCxnSpPr>
              <p:nvPr/>
            </p:nvCxnSpPr>
            <p:spPr bwMode="auto">
              <a:xfrm>
                <a:off x="4320" y="2136"/>
                <a:ext cx="432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73" name="AutoShape 17"/>
              <p:cNvCxnSpPr>
                <a:cxnSpLocks noChangeShapeType="1"/>
                <a:stCxn id="19466" idx="3"/>
                <a:endCxn id="19462" idx="1"/>
              </p:cNvCxnSpPr>
              <p:nvPr/>
            </p:nvCxnSpPr>
            <p:spPr bwMode="auto">
              <a:xfrm>
                <a:off x="528" y="2136"/>
                <a:ext cx="336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74" name="AutoShape 18"/>
              <p:cNvCxnSpPr>
                <a:cxnSpLocks noChangeShapeType="1"/>
                <a:stCxn id="19468" idx="1"/>
                <a:endCxn id="19462" idx="2"/>
              </p:cNvCxnSpPr>
              <p:nvPr/>
            </p:nvCxnSpPr>
            <p:spPr bwMode="auto">
              <a:xfrm rot="10800000">
                <a:off x="1344" y="2400"/>
                <a:ext cx="984" cy="600"/>
              </a:xfrm>
              <a:prstGeom prst="bentConnector2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75" name="AutoShape 19"/>
              <p:cNvCxnSpPr>
                <a:cxnSpLocks noChangeShapeType="1"/>
                <a:stCxn id="19463" idx="2"/>
                <a:endCxn id="19468" idx="0"/>
              </p:cNvCxnSpPr>
              <p:nvPr/>
            </p:nvCxnSpPr>
            <p:spPr bwMode="auto">
              <a:xfrm>
                <a:off x="2592" y="2400"/>
                <a:ext cx="0" cy="3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476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574"/>
                <a:ext cx="47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altLang="en-US" sz="1600" dirty="0">
                    <a:latin typeface="Arial" panose="020B0604020202020204" pitchFamily="34" charset="0"/>
                  </a:rPr>
                  <a:t>lexical</a:t>
                </a:r>
              </a:p>
            </p:txBody>
          </p:sp>
          <p:sp>
            <p:nvSpPr>
              <p:cNvPr id="19477" name="Text Box 21"/>
              <p:cNvSpPr txBox="1">
                <a:spLocks noChangeArrowheads="1"/>
              </p:cNvSpPr>
              <p:nvPr/>
            </p:nvSpPr>
            <p:spPr bwMode="auto">
              <a:xfrm>
                <a:off x="2291" y="1584"/>
                <a:ext cx="61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altLang="en-US" sz="1600" dirty="0">
                    <a:latin typeface="Arial" panose="020B0604020202020204" pitchFamily="34" charset="0"/>
                  </a:rPr>
                  <a:t>syntactic</a:t>
                </a:r>
              </a:p>
            </p:txBody>
          </p:sp>
          <p:sp>
            <p:nvSpPr>
              <p:cNvPr id="19478" name="Text Box 22"/>
              <p:cNvSpPr txBox="1">
                <a:spLocks noChangeArrowheads="1"/>
              </p:cNvSpPr>
              <p:nvPr/>
            </p:nvSpPr>
            <p:spPr bwMode="auto">
              <a:xfrm>
                <a:off x="3557" y="1584"/>
                <a:ext cx="6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altLang="en-US" sz="1600">
                    <a:latin typeface="Arial" panose="020B0604020202020204" pitchFamily="34" charset="0"/>
                  </a:rPr>
                  <a:t>semantic</a:t>
                </a: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A2E8-86A4-4019-96A9-6FC7471E0D4B}" type="slidenum">
              <a:rPr lang="en-GB" altLang="en-US" smtClean="0"/>
              <a:pPr/>
              <a:t>33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319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</a:t>
            </a:r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implementation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Seeheim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arose out of implementation experience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principal contribution is conceptual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part of ‘normal’ UI language</a:t>
            </a:r>
          </a:p>
          <a:p>
            <a:endParaRPr lang="en-GB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 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because of Seeheim …</a:t>
            </a:r>
            <a:b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… we think differently!</a:t>
            </a:r>
          </a:p>
          <a:p>
            <a:pPr lvl="1"/>
            <a:endParaRPr lang="en-GB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the lower box, the switch</a:t>
            </a:r>
          </a:p>
          <a:p>
            <a:pPr lvl="2"/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for implementation</a:t>
            </a:r>
          </a:p>
          <a:p>
            <a:pPr lvl="2"/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not conceptual  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5638800" y="5334000"/>
          <a:ext cx="2984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Document" r:id="rId3" imgW="2984500" imgH="1066800" progId="Word.Document.8">
                  <p:embed/>
                </p:oleObj>
              </mc:Choice>
              <mc:Fallback>
                <p:oleObj name="Document" r:id="rId3" imgW="2984500" imgH="1066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0"/>
                        <a:ext cx="2984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8014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</a:t>
            </a:r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feedback: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 – movement of mouse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– menu highlights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– sum of numbers changes</a:t>
            </a:r>
          </a:p>
          <a:p>
            <a:endParaRPr lang="en-GB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feedback often slower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rapid lexical/syntactic feedback</a:t>
            </a:r>
          </a:p>
          <a:p>
            <a:endParaRPr lang="en-GB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may need rapid semantic feedback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freehand drawing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trash can or folder when file dragged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35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003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</a:t>
            </a:r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this?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1275" y="2209800"/>
          <a:ext cx="9102725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2" name="Document" r:id="rId3" imgW="5708904" imgH="1676400" progId="Word.Document.8">
                  <p:embed/>
                </p:oleObj>
              </mc:Choice>
              <mc:Fallback>
                <p:oleObj name="Document" r:id="rId3" imgW="5708904" imgH="1676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" y="2209800"/>
                        <a:ext cx="9102725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676400" y="3505200"/>
            <a:ext cx="2057400" cy="1600200"/>
            <a:chOff x="1056" y="2400"/>
            <a:chExt cx="1296" cy="1008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1056" y="2448"/>
              <a:ext cx="1248" cy="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V="1">
              <a:off x="1344" y="240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1344" y="302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3429000" y="3733800"/>
            <a:ext cx="1447800" cy="1447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A2E8-86A4-4019-96A9-6FC7471E0D4B}" type="slidenum">
              <a:rPr lang="en-GB" altLang="en-US" smtClean="0"/>
              <a:pPr/>
              <a:t>36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5870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bypass/switch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107026"/>
              </p:ext>
            </p:extLst>
          </p:nvPr>
        </p:nvGraphicFramePr>
        <p:xfrm>
          <a:off x="41275" y="2209800"/>
          <a:ext cx="9102725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6" name="Document" r:id="rId3" imgW="5708904" imgH="1676400" progId="Word.Document.8">
                  <p:embed/>
                </p:oleObj>
              </mc:Choice>
              <mc:Fallback>
                <p:oleObj name="Document" r:id="rId3" imgW="5708904" imgH="1676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" y="2209800"/>
                        <a:ext cx="9102725" cy="267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676400" y="3429000"/>
            <a:ext cx="2057400" cy="1600200"/>
            <a:chOff x="1056" y="2400"/>
            <a:chExt cx="1296" cy="1008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1056" y="2448"/>
              <a:ext cx="1248" cy="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 flipV="1">
              <a:off x="1344" y="240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1344" y="302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3429000" y="3733800"/>
            <a:ext cx="1447800" cy="1447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33400" y="4953000"/>
            <a:ext cx="320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rapid semantic feedback </a:t>
            </a:r>
          </a:p>
        </p:txBody>
      </p:sp>
      <p:grpSp>
        <p:nvGrpSpPr>
          <p:cNvPr id="21514" name="Group 10"/>
          <p:cNvGrpSpPr>
            <a:grpSpLocks/>
          </p:cNvGrpSpPr>
          <p:nvPr/>
        </p:nvGrpSpPr>
        <p:grpSpPr bwMode="auto">
          <a:xfrm>
            <a:off x="2133600" y="3352800"/>
            <a:ext cx="4038600" cy="1066800"/>
            <a:chOff x="1344" y="2304"/>
            <a:chExt cx="2544" cy="720"/>
          </a:xfrm>
        </p:grpSpPr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3888" y="2352"/>
              <a:ext cx="0" cy="67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344" y="3024"/>
              <a:ext cx="254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V="1">
              <a:off x="1344" y="2304"/>
              <a:ext cx="0" cy="72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23" name="Group 19"/>
          <p:cNvGrpSpPr>
            <a:grpSpLocks/>
          </p:cNvGrpSpPr>
          <p:nvPr/>
        </p:nvGrpSpPr>
        <p:grpSpPr bwMode="auto">
          <a:xfrm>
            <a:off x="6248401" y="4267198"/>
            <a:ext cx="2433638" cy="1381125"/>
            <a:chOff x="3936" y="2688"/>
            <a:chExt cx="1533" cy="870"/>
          </a:xfrm>
        </p:grpSpPr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4080" y="2976"/>
              <a:ext cx="1389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 communication</a:t>
              </a:r>
              <a:br>
                <a:rPr lang="en-GB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GB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 application</a:t>
              </a:r>
              <a:br>
                <a:rPr lang="en-GB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GB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presentation</a:t>
              </a:r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H="1" flipV="1">
              <a:off x="3936" y="2688"/>
              <a:ext cx="576" cy="336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24" name="Group 20"/>
          <p:cNvGrpSpPr>
            <a:grpSpLocks/>
          </p:cNvGrpSpPr>
          <p:nvPr/>
        </p:nvGrpSpPr>
        <p:grpSpPr bwMode="auto">
          <a:xfrm>
            <a:off x="4343400" y="3581401"/>
            <a:ext cx="2314575" cy="2779713"/>
            <a:chOff x="2736" y="2256"/>
            <a:chExt cx="1458" cy="1751"/>
          </a:xfrm>
        </p:grpSpPr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3128" y="3600"/>
              <a:ext cx="106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 regulated by</a:t>
              </a:r>
            </a:p>
            <a:p>
              <a:pPr algn="ctr"/>
              <a:r>
                <a:rPr lang="en-GB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dialogue control</a:t>
              </a:r>
            </a:p>
          </p:txBody>
        </p:sp>
        <p:sp>
          <p:nvSpPr>
            <p:cNvPr id="21522" name="Arc 18"/>
            <p:cNvSpPr>
              <a:spLocks/>
            </p:cNvSpPr>
            <p:nvPr/>
          </p:nvSpPr>
          <p:spPr bwMode="auto">
            <a:xfrm>
              <a:off x="2736" y="2256"/>
              <a:ext cx="912" cy="13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ED181E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A2E8-86A4-4019-96A9-6FC7471E0D4B}" type="slidenum">
              <a:rPr lang="en-GB" altLang="en-US" smtClean="0"/>
              <a:pPr/>
              <a:t>37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165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GB" alt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GB" alt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en-GB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Arch/Slinky</a:t>
            </a:r>
            <a:endParaRPr lang="en-GB" altLang="en-US" sz="6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52400" y="2438400"/>
          <a:ext cx="876300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0" name="Document" r:id="rId3" imgW="2832100" imgH="1155700" progId="Word.Document.8">
                  <p:embed/>
                </p:oleObj>
              </mc:Choice>
              <mc:Fallback>
                <p:oleObj name="Document" r:id="rId3" imgW="2832100" imgH="1155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38400"/>
                        <a:ext cx="8763000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A2E8-86A4-4019-96A9-6FC7471E0D4B}" type="slidenum">
              <a:rPr lang="en-GB" altLang="en-US" smtClean="0"/>
              <a:pPr/>
              <a:t>38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2436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Arch/Slinky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layers! – distinguishes lexical/physical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‘slinky’ spring different layers may be thicker (more important) in different systems</a:t>
            </a: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 different components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3048000" y="3854450"/>
          <a:ext cx="5867400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4" name="Document" r:id="rId3" imgW="2832100" imgH="1155700" progId="Word.Document.8">
                  <p:embed/>
                </p:oleObj>
              </mc:Choice>
              <mc:Fallback>
                <p:oleObj name="Document" r:id="rId3" imgW="2832100" imgH="1155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54450"/>
                        <a:ext cx="5867400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39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054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learnability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Predictability</a:t>
            </a:r>
          </a:p>
          <a:p>
            <a:pPr marL="565150" lvl="1" indent="-273050"/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</a:t>
            </a: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actions based on </a:t>
            </a: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interaction 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history.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lvl="1" indent="-273050"/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visibility.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Synthesizability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lvl="1" indent="-273050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effect of </a:t>
            </a: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actions</a:t>
            </a:r>
          </a:p>
          <a:p>
            <a:pPr marL="565150" lvl="1" indent="-273050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vs. eventual honesty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Monolithic </a:t>
            </a:r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Seeheim has big components</a:t>
            </a:r>
          </a:p>
          <a:p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easier to use smaller ones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esp. if using object-oriented toolkits </a:t>
            </a:r>
          </a:p>
          <a:p>
            <a:pPr lvl="1"/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Smalltalk used MVC – model–view–controller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internal logical state of component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– how it is rendered on screen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– processes user input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40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9541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55024"/>
            <a:ext cx="6858000" cy="1143000"/>
          </a:xfrm>
        </p:spPr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(</a:t>
            </a:r>
            <a:r>
              <a:rPr lang="en-GB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GB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view  - </a:t>
            </a:r>
            <a:r>
              <a:rPr lang="en-GB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controller)</a:t>
            </a:r>
            <a:endParaRPr lang="en-GB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1676400" y="3200400"/>
            <a:ext cx="1676400" cy="16764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dirty="0"/>
              <a:t>model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622925" y="3870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191000" y="2057400"/>
            <a:ext cx="1676400" cy="16764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/>
              <a:t>view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4191000" y="4191000"/>
            <a:ext cx="1676400" cy="16764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/>
              <a:t>controller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3" y="4419600"/>
            <a:ext cx="8334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209800"/>
            <a:ext cx="1104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5943600" y="50292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V="1">
            <a:off x="6019800" y="27432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rot="20152881" flipV="1">
            <a:off x="3200400" y="33528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rot="1447119" flipH="1" flipV="1">
            <a:off x="3200400" y="45720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4953000" y="3810000"/>
            <a:ext cx="228600" cy="304800"/>
          </a:xfrm>
          <a:prstGeom prst="upDownArrow">
            <a:avLst>
              <a:gd name="adj1" fmla="val 50000"/>
              <a:gd name="adj2" fmla="val 2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A2E8-86A4-4019-96A9-6FC7471E0D4B}" type="slidenum">
              <a:rPr lang="en-GB" altLang="en-US" smtClean="0"/>
              <a:pPr/>
              <a:t>41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22084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issues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is largely pipeline model:</a:t>
            </a:r>
          </a:p>
          <a:p>
            <a:pPr lvl="1">
              <a:buFontTx/>
              <a:buChar char=" 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graphical interface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only has meaning in relation to output</a:t>
            </a:r>
          </a:p>
          <a:p>
            <a:pPr>
              <a:buFontTx/>
              <a:buChar char=" 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mouse click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know </a:t>
            </a:r>
            <a:r>
              <a:rPr lang="en-GB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clicked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has to decide what to do with click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view knows what is shown where!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controller ‘talks’ to view</a:t>
            </a:r>
          </a:p>
          <a:p>
            <a:pPr lvl="1"/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not complete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42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9238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 model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 model closer to Seeheim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– logical state of component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– manages input and output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– mediates between them</a:t>
            </a:r>
          </a:p>
          <a:p>
            <a:pPr>
              <a:lnSpc>
                <a:spcPct val="90000"/>
              </a:lnSpc>
            </a:pPr>
            <a:endParaRPr lang="en-GB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hierarchy and multiple views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part of PAC objects communicate</a:t>
            </a:r>
          </a:p>
          <a:p>
            <a:pPr lvl="1">
              <a:lnSpc>
                <a:spcPct val="90000"/>
              </a:lnSpc>
            </a:pP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 cleaner in many ways …</a:t>
            </a:r>
            <a:b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but MVC used more in practice</a:t>
            </a:r>
          </a:p>
          <a:p>
            <a:pPr lvl="2">
              <a:lnSpc>
                <a:spcPct val="90000"/>
              </a:lnSpc>
              <a:buFontTx/>
              <a:buChar char=" "/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Java Swing)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43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3423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776" y="747622"/>
            <a:ext cx="6858000" cy="11430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</a:t>
            </a:r>
            <a:b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- abstraction  - control</a:t>
            </a:r>
            <a:endParaRPr lang="en-GB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2209800" y="2971800"/>
            <a:ext cx="1676400" cy="167640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latin typeface="Arial" panose="020B0604020202020204" pitchFamily="34" charset="0"/>
              </a:rPr>
              <a:t>abstraction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622925" y="3870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4419600" y="2895600"/>
            <a:ext cx="1676400" cy="1676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latin typeface="Arial" panose="020B0604020202020204" pitchFamily="34" charset="0"/>
              </a:rPr>
              <a:t>presentation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3429000" y="3886200"/>
            <a:ext cx="1676400" cy="1676400"/>
          </a:xfrm>
          <a:prstGeom prst="ellipse">
            <a:avLst/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>
                <a:latin typeface="Arial" panose="020B0604020202020204" pitchFamily="34" charset="0"/>
              </a:rPr>
              <a:t>control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810000"/>
            <a:ext cx="8334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667000"/>
            <a:ext cx="11049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6019800" y="3733800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1981200" y="1905000"/>
            <a:ext cx="3962400" cy="4495800"/>
            <a:chOff x="1248" y="1200"/>
            <a:chExt cx="2496" cy="2960"/>
          </a:xfrm>
        </p:grpSpPr>
        <p:grpSp>
          <p:nvGrpSpPr>
            <p:cNvPr id="24587" name="Group 11"/>
            <p:cNvGrpSpPr>
              <a:grpSpLocks/>
            </p:cNvGrpSpPr>
            <p:nvPr/>
          </p:nvGrpSpPr>
          <p:grpSpPr bwMode="auto">
            <a:xfrm>
              <a:off x="1440" y="1200"/>
              <a:ext cx="768" cy="560"/>
              <a:chOff x="0" y="2640"/>
              <a:chExt cx="2304" cy="1680"/>
            </a:xfrm>
          </p:grpSpPr>
          <p:sp>
            <p:nvSpPr>
              <p:cNvPr id="24588" name="Oval 12"/>
              <p:cNvSpPr>
                <a:spLocks noChangeArrowheads="1"/>
              </p:cNvSpPr>
              <p:nvPr/>
            </p:nvSpPr>
            <p:spPr bwMode="auto">
              <a:xfrm>
                <a:off x="0" y="2640"/>
                <a:ext cx="1056" cy="1056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4589" name="Oval 13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1056" cy="105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>
                    <a:latin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4590" name="Oval 14"/>
              <p:cNvSpPr>
                <a:spLocks noChangeArrowheads="1"/>
              </p:cNvSpPr>
              <p:nvPr/>
            </p:nvSpPr>
            <p:spPr bwMode="auto">
              <a:xfrm>
                <a:off x="672" y="3264"/>
                <a:ext cx="1056" cy="1056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24591" name="Group 15"/>
            <p:cNvGrpSpPr>
              <a:grpSpLocks/>
            </p:cNvGrpSpPr>
            <p:nvPr/>
          </p:nvGrpSpPr>
          <p:grpSpPr bwMode="auto">
            <a:xfrm>
              <a:off x="2592" y="1248"/>
              <a:ext cx="768" cy="560"/>
              <a:chOff x="0" y="2640"/>
              <a:chExt cx="2304" cy="1680"/>
            </a:xfrm>
          </p:grpSpPr>
          <p:sp>
            <p:nvSpPr>
              <p:cNvPr id="24592" name="Oval 16"/>
              <p:cNvSpPr>
                <a:spLocks noChangeArrowheads="1"/>
              </p:cNvSpPr>
              <p:nvPr/>
            </p:nvSpPr>
            <p:spPr bwMode="auto">
              <a:xfrm>
                <a:off x="0" y="2640"/>
                <a:ext cx="1056" cy="1056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4593" name="Oval 17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1056" cy="105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>
                    <a:latin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4594" name="Oval 18"/>
              <p:cNvSpPr>
                <a:spLocks noChangeArrowheads="1"/>
              </p:cNvSpPr>
              <p:nvPr/>
            </p:nvSpPr>
            <p:spPr bwMode="auto">
              <a:xfrm>
                <a:off x="672" y="3264"/>
                <a:ext cx="1056" cy="1056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24595" name="Group 19"/>
            <p:cNvGrpSpPr>
              <a:grpSpLocks/>
            </p:cNvGrpSpPr>
            <p:nvPr/>
          </p:nvGrpSpPr>
          <p:grpSpPr bwMode="auto">
            <a:xfrm>
              <a:off x="1248" y="3456"/>
              <a:ext cx="768" cy="560"/>
              <a:chOff x="0" y="2640"/>
              <a:chExt cx="2304" cy="1680"/>
            </a:xfrm>
          </p:grpSpPr>
          <p:sp>
            <p:nvSpPr>
              <p:cNvPr id="24596" name="Oval 20"/>
              <p:cNvSpPr>
                <a:spLocks noChangeArrowheads="1"/>
              </p:cNvSpPr>
              <p:nvPr/>
            </p:nvSpPr>
            <p:spPr bwMode="auto">
              <a:xfrm>
                <a:off x="0" y="2640"/>
                <a:ext cx="1056" cy="1056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4597" name="Oval 21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1056" cy="105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>
                    <a:latin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4598" name="Oval 22"/>
              <p:cNvSpPr>
                <a:spLocks noChangeArrowheads="1"/>
              </p:cNvSpPr>
              <p:nvPr/>
            </p:nvSpPr>
            <p:spPr bwMode="auto">
              <a:xfrm>
                <a:off x="672" y="3264"/>
                <a:ext cx="1056" cy="1056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24599" name="Group 23"/>
            <p:cNvGrpSpPr>
              <a:grpSpLocks/>
            </p:cNvGrpSpPr>
            <p:nvPr/>
          </p:nvGrpSpPr>
          <p:grpSpPr bwMode="auto">
            <a:xfrm>
              <a:off x="2976" y="3600"/>
              <a:ext cx="768" cy="560"/>
              <a:chOff x="0" y="2640"/>
              <a:chExt cx="2304" cy="1680"/>
            </a:xfrm>
          </p:grpSpPr>
          <p:sp>
            <p:nvSpPr>
              <p:cNvPr id="24600" name="Oval 24"/>
              <p:cNvSpPr>
                <a:spLocks noChangeArrowheads="1"/>
              </p:cNvSpPr>
              <p:nvPr/>
            </p:nvSpPr>
            <p:spPr bwMode="auto">
              <a:xfrm>
                <a:off x="0" y="2640"/>
                <a:ext cx="1056" cy="1056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4601" name="Oval 25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1056" cy="105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>
                    <a:latin typeface="Arial" panose="020B0604020202020204" pitchFamily="34" charset="0"/>
                  </a:rPr>
                  <a:t>P</a:t>
                </a:r>
              </a:p>
            </p:txBody>
          </p:sp>
          <p:sp>
            <p:nvSpPr>
              <p:cNvPr id="24602" name="Oval 26"/>
              <p:cNvSpPr>
                <a:spLocks noChangeArrowheads="1"/>
              </p:cNvSpPr>
              <p:nvPr/>
            </p:nvSpPr>
            <p:spPr bwMode="auto">
              <a:xfrm>
                <a:off x="672" y="3264"/>
                <a:ext cx="1056" cy="1056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 flipV="1">
              <a:off x="1776" y="3360"/>
              <a:ext cx="624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 flipH="1" flipV="1">
              <a:off x="1776" y="3888"/>
              <a:ext cx="144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Line 29"/>
            <p:cNvSpPr>
              <a:spLocks noChangeShapeType="1"/>
            </p:cNvSpPr>
            <p:nvPr/>
          </p:nvSpPr>
          <p:spPr bwMode="auto">
            <a:xfrm flipH="1" flipV="1">
              <a:off x="1920" y="1632"/>
              <a:ext cx="576" cy="10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 flipV="1">
              <a:off x="2736" y="1728"/>
              <a:ext cx="240" cy="91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AA2E8-86A4-4019-96A9-6FC7471E0D4B}" type="slidenum">
              <a:rPr lang="en-GB" altLang="en-US" smtClean="0"/>
              <a:pPr/>
              <a:t>44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5533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UIMS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81000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dialogue controller</a:t>
            </a:r>
          </a:p>
          <a:p>
            <a:pPr lvl="1">
              <a:buFontTx/>
              <a:buNone/>
              <a:tabLst>
                <a:tab pos="3810000" algn="l"/>
              </a:tabLst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menu networks	• state transition diagrams</a:t>
            </a:r>
          </a:p>
          <a:p>
            <a:pPr lvl="1">
              <a:buFontTx/>
              <a:buNone/>
              <a:tabLst>
                <a:tab pos="3810000" algn="l"/>
              </a:tabLst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grammar notations	• event languages</a:t>
            </a:r>
          </a:p>
          <a:p>
            <a:pPr lvl="1">
              <a:buFontTx/>
              <a:buNone/>
              <a:tabLst>
                <a:tab pos="3810000" algn="l"/>
              </a:tabLst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declarative languages	• constraints</a:t>
            </a:r>
          </a:p>
          <a:p>
            <a:pPr lvl="1">
              <a:buFontTx/>
              <a:buNone/>
              <a:tabLst>
                <a:tab pos="3810000" algn="l"/>
              </a:tabLst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graphical specification	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810000" algn="l"/>
              </a:tabLst>
            </a:pPr>
            <a:endParaRPr lang="en-GB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810000" algn="l"/>
              </a:tabLst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N.B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3810000" algn="l"/>
              </a:tabLst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what </a:t>
            </a:r>
            <a:r>
              <a:rPr lang="en-GB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say what should be </a:t>
            </a:r>
            <a:r>
              <a:rPr lang="en-GB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lvl="1">
              <a:tabLst>
                <a:tab pos="3810000" algn="l"/>
              </a:tabLst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groupware as well as single user interfaces</a:t>
            </a:r>
          </a:p>
          <a:p>
            <a:pPr lvl="2">
              <a:buFontTx/>
              <a:buChar char=" "/>
              <a:tabLst>
                <a:tab pos="3810000" algn="l"/>
              </a:tabLst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(ALV - abstraction–link–view)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45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7340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</a:t>
            </a:r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</a:t>
            </a:r>
          </a:p>
          <a:p>
            <a:pPr lvl="1"/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components on screen</a:t>
            </a:r>
          </a:p>
          <a:p>
            <a:pPr lvl="1"/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actions with script or links to program</a:t>
            </a:r>
          </a:p>
          <a:p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</a:p>
          <a:p>
            <a:pPr lvl="1"/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raw programming most popular technique</a:t>
            </a:r>
          </a:p>
          <a:p>
            <a:pPr lvl="1"/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Visual Basic,  Dreamweaver,  Flash</a:t>
            </a:r>
          </a:p>
          <a:p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global</a:t>
            </a:r>
          </a:p>
          <a:p>
            <a:pPr lvl="1"/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‘see’ the paths through system</a:t>
            </a:r>
          </a:p>
          <a:p>
            <a:pPr lvl="1"/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what can be seen on one screen</a:t>
            </a:r>
          </a:p>
          <a:p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46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274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6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Thank </a:t>
            </a:r>
            <a:r>
              <a:rPr lang="en-US" sz="6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  <a:endParaRPr lang="en-US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47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427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858000" cy="914400"/>
          </a:xfrm>
        </p:spPr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learnability (ctd)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Familiarity</a:t>
            </a:r>
          </a:p>
          <a:p>
            <a:pPr marL="565150" lvl="1" indent="-273050">
              <a:lnSpc>
                <a:spcPct val="9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knowledge applies to new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lvl="1" indent="-273050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guessability; affordance</a:t>
            </a:r>
          </a:p>
          <a:p>
            <a:pPr marL="0" indent="0">
              <a:lnSpc>
                <a:spcPct val="90000"/>
              </a:lnSpc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Generalizability</a:t>
            </a:r>
          </a:p>
          <a:p>
            <a:pPr marL="565150" lvl="1" indent="-273050">
              <a:lnSpc>
                <a:spcPct val="9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interaction knowledge to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GB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situations.</a:t>
            </a:r>
            <a:endParaRPr lang="en-GB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marL="565150" lvl="1" indent="-273050">
              <a:lnSpc>
                <a:spcPct val="90000"/>
              </a:lnSpc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Likeness/</a:t>
            </a:r>
            <a:r>
              <a:rPr lang="en-GB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eveness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input/output behaviour arising from similar situations or task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objectives.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flexibility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Dialogue initiative</a:t>
            </a:r>
          </a:p>
          <a:p>
            <a:pPr marL="565150" lvl="1" indent="-273050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 from system imposed constraints on input dialogue</a:t>
            </a:r>
          </a:p>
          <a:p>
            <a:pPr marL="565150" lvl="1" indent="-273050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vs. user pre-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emptiveness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</a:pPr>
            <a:endParaRPr lang="en-GB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</a:t>
            </a:r>
          </a:p>
          <a:p>
            <a:pPr marL="565150" lvl="1" indent="-273050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system to support user interaction for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task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time</a:t>
            </a:r>
          </a:p>
          <a:p>
            <a:pPr marL="565150" lvl="1" indent="-273050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vs. interleaving; multimodality</a:t>
            </a:r>
          </a:p>
          <a:p>
            <a:pPr marL="0" indent="0">
              <a:lnSpc>
                <a:spcPct val="90000"/>
              </a:lnSpc>
            </a:pPr>
            <a:endParaRPr lang="en-GB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GB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migratability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lvl="1" indent="-273050">
              <a:lnSpc>
                <a:spcPct val="9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responsibility for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execution between user and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flexibility (ctd)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Substitutivity</a:t>
            </a:r>
          </a:p>
          <a:p>
            <a:pPr marL="565150" lvl="1" indent="-273050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equivalent values of input and output to be </a:t>
            </a: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substituted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other</a:t>
            </a:r>
          </a:p>
          <a:p>
            <a:pPr marL="565150" lvl="1" indent="-273050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multiplicity; equal opportunity</a:t>
            </a:r>
          </a:p>
          <a:p>
            <a:pPr marL="0" indent="0">
              <a:buFontTx/>
              <a:buNone/>
            </a:pP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Customizability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lvl="1" indent="-273050"/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modifiability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user interface by user (adaptability) or system (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adaptivity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robustness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Observability</a:t>
            </a:r>
          </a:p>
          <a:p>
            <a:pPr marL="565150" lvl="1" indent="-273050">
              <a:lnSpc>
                <a:spcPct val="15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user to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state of the system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its perceivable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representation.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lvl="1" indent="-273050">
              <a:lnSpc>
                <a:spcPct val="150000"/>
              </a:lnSpc>
            </a:pP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browsability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defaults; reachability; persistence; operation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Recoverability</a:t>
            </a:r>
          </a:p>
          <a:p>
            <a:pPr marL="565150" lvl="1" indent="-273050">
              <a:lnSpc>
                <a:spcPct val="15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user to take </a:t>
            </a:r>
            <a:r>
              <a:rPr lang="en-GB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corrective action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an error has been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recognized.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lvl="1" indent="-273050">
              <a:lnSpc>
                <a:spcPct val="150000"/>
              </a:lnSpc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reachability; forward/backward recovery; commensurate effort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C00000"/>
                </a:solidFill>
              </a:rPr>
              <a:t>Principles of robustness (ctd)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</a:t>
            </a:r>
          </a:p>
          <a:p>
            <a:pPr marL="565150" lvl="1" indent="-273050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user perceives </a:t>
            </a: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rate of communication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system</a:t>
            </a:r>
          </a:p>
          <a:p>
            <a:pPr marL="565150" lvl="1" indent="-273050"/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conformance</a:t>
            </a:r>
          </a:p>
          <a:p>
            <a:pPr marL="565150" lvl="1" indent="-273050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to which system services support all of the user's tasks</a:t>
            </a:r>
          </a:p>
          <a:p>
            <a:pPr marL="565150" lvl="1" indent="-273050"/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completeness; task adequacy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Compiled by : Musa Ahmed 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D7EB-4085-4CEF-9404-93E662203B7F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2386</Words>
  <Application>Microsoft Office PowerPoint</Application>
  <PresentationFormat>On-screen Show (4:3)</PresentationFormat>
  <Paragraphs>496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Comic Sans MS</vt:lpstr>
      <vt:lpstr>Courier New</vt:lpstr>
      <vt:lpstr>Symbol</vt:lpstr>
      <vt:lpstr>Times</vt:lpstr>
      <vt:lpstr>Times New Roman</vt:lpstr>
      <vt:lpstr>Verdana</vt:lpstr>
      <vt:lpstr>Blank</vt:lpstr>
      <vt:lpstr>Picture</vt:lpstr>
      <vt:lpstr>Document</vt:lpstr>
      <vt:lpstr>  Chapter 6:Design rules and implementation support Design rules</vt:lpstr>
      <vt:lpstr>Types of design rules</vt:lpstr>
      <vt:lpstr>Principles to support usability</vt:lpstr>
      <vt:lpstr>Principles of learnability</vt:lpstr>
      <vt:lpstr>Principles of learnability (ctd)</vt:lpstr>
      <vt:lpstr>Principles of flexibility</vt:lpstr>
      <vt:lpstr>Principles of flexibility (ctd)</vt:lpstr>
      <vt:lpstr>Principles of robustness</vt:lpstr>
      <vt:lpstr>Principles of robustness (ctd)</vt:lpstr>
      <vt:lpstr>Using design rules</vt:lpstr>
      <vt:lpstr>Standards</vt:lpstr>
      <vt:lpstr>Guidelines</vt:lpstr>
      <vt:lpstr>Golden rules and heuristics</vt:lpstr>
      <vt:lpstr>Shneiderman’s 8 Golden Rules</vt:lpstr>
      <vt:lpstr>Norman’s 7 Principles</vt:lpstr>
      <vt:lpstr>HCI design patterns</vt:lpstr>
      <vt:lpstr>HCI design patterns (cont.)</vt:lpstr>
      <vt:lpstr>Implementation support</vt:lpstr>
      <vt:lpstr>Introduction</vt:lpstr>
      <vt:lpstr>Elements of windowing systems</vt:lpstr>
      <vt:lpstr>roles of a windowing system </vt:lpstr>
      <vt:lpstr>Architectures of windowing systems</vt:lpstr>
      <vt:lpstr>The client-server architecture </vt:lpstr>
      <vt:lpstr>X Windows architecture</vt:lpstr>
      <vt:lpstr>X Windows architecture (ctd)</vt:lpstr>
      <vt:lpstr>Programming the application - 1 read-evaluation loop</vt:lpstr>
      <vt:lpstr>Programming the application - 1 notification-based</vt:lpstr>
      <vt:lpstr>Using toolkits</vt:lpstr>
      <vt:lpstr>interfaces in Java</vt:lpstr>
      <vt:lpstr>User Interface Management Systems (UIMS)</vt:lpstr>
      <vt:lpstr>UIMS as conceptual architecture</vt:lpstr>
      <vt:lpstr>UIMS tradition – interface  layers / logical components</vt:lpstr>
      <vt:lpstr>Seeheim model</vt:lpstr>
      <vt:lpstr>Conceptual vs. implementation</vt:lpstr>
      <vt:lpstr>Semantic feedback</vt:lpstr>
      <vt:lpstr>What’s this?</vt:lpstr>
      <vt:lpstr>The bypass/switch</vt:lpstr>
      <vt:lpstr>More layers! Arch/Slinky</vt:lpstr>
      <vt:lpstr>Arch/Slinky</vt:lpstr>
      <vt:lpstr>Monolithic vs. components</vt:lpstr>
      <vt:lpstr>MVC (model - view  - controller)</vt:lpstr>
      <vt:lpstr>MVC issues</vt:lpstr>
      <vt:lpstr>PAC model</vt:lpstr>
      <vt:lpstr>PAC presentation - abstraction  - control</vt:lpstr>
      <vt:lpstr>Implementation of UIMS</vt:lpstr>
      <vt:lpstr>Graphical specification</vt:lpstr>
      <vt:lpstr>PowerPoint Presentation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musa</cp:lastModifiedBy>
  <cp:revision>105</cp:revision>
  <dcterms:created xsi:type="dcterms:W3CDTF">2003-08-07T14:10:51Z</dcterms:created>
  <dcterms:modified xsi:type="dcterms:W3CDTF">2021-08-11T04:23:07Z</dcterms:modified>
</cp:coreProperties>
</file>