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40" r:id="rId7"/>
    <p:sldId id="261" r:id="rId8"/>
    <p:sldId id="262" r:id="rId9"/>
    <p:sldId id="263" r:id="rId10"/>
    <p:sldId id="265" r:id="rId11"/>
    <p:sldId id="266" r:id="rId12"/>
    <p:sldId id="267" r:id="rId13"/>
    <p:sldId id="268" r:id="rId14"/>
    <p:sldId id="264" r:id="rId15"/>
    <p:sldId id="269" r:id="rId16"/>
    <p:sldId id="270" r:id="rId17"/>
    <p:sldId id="271" r:id="rId18"/>
    <p:sldId id="272" r:id="rId19"/>
    <p:sldId id="273" r:id="rId20"/>
    <p:sldId id="274" r:id="rId21"/>
    <p:sldId id="275" r:id="rId22"/>
    <p:sldId id="276" r:id="rId23"/>
    <p:sldId id="277" r:id="rId24"/>
    <p:sldId id="278" r:id="rId25"/>
    <p:sldId id="279" r:id="rId26"/>
    <p:sldId id="282" r:id="rId27"/>
    <p:sldId id="280" r:id="rId28"/>
    <p:sldId id="283" r:id="rId29"/>
    <p:sldId id="281" r:id="rId30"/>
    <p:sldId id="288" r:id="rId31"/>
    <p:sldId id="289" r:id="rId32"/>
    <p:sldId id="290" r:id="rId33"/>
    <p:sldId id="291" r:id="rId34"/>
    <p:sldId id="331" r:id="rId35"/>
    <p:sldId id="332" r:id="rId36"/>
    <p:sldId id="335" r:id="rId37"/>
    <p:sldId id="337" r:id="rId38"/>
    <p:sldId id="333" r:id="rId39"/>
    <p:sldId id="336" r:id="rId40"/>
    <p:sldId id="338" r:id="rId41"/>
    <p:sldId id="339" r:id="rId42"/>
    <p:sldId id="334" r:id="rId43"/>
    <p:sldId id="292" r:id="rId44"/>
    <p:sldId id="293" r:id="rId45"/>
    <p:sldId id="294" r:id="rId46"/>
    <p:sldId id="297" r:id="rId47"/>
    <p:sldId id="298" r:id="rId48"/>
    <p:sldId id="299" r:id="rId49"/>
    <p:sldId id="300" r:id="rId50"/>
    <p:sldId id="301" r:id="rId51"/>
    <p:sldId id="296" r:id="rId52"/>
    <p:sldId id="295" r:id="rId53"/>
    <p:sldId id="284" r:id="rId54"/>
    <p:sldId id="285" r:id="rId55"/>
    <p:sldId id="286" r:id="rId56"/>
    <p:sldId id="287" r:id="rId57"/>
    <p:sldId id="302" r:id="rId58"/>
    <p:sldId id="303" r:id="rId59"/>
    <p:sldId id="30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0" r:id="rId76"/>
    <p:sldId id="321" r:id="rId77"/>
    <p:sldId id="322" r:id="rId78"/>
    <p:sldId id="323" r:id="rId79"/>
    <p:sldId id="324" r:id="rId80"/>
    <p:sldId id="325" r:id="rId81"/>
    <p:sldId id="330" r:id="rId82"/>
    <p:sldId id="326" r:id="rId83"/>
    <p:sldId id="327" r:id="rId84"/>
    <p:sldId id="328" r:id="rId85"/>
    <p:sldId id="329"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857248-63D9-47C3-80C9-0DEFE69EE788}"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6E8D-170F-4D74-B437-AE553A6BE87E}" type="slidenum">
              <a:rPr lang="en-US" smtClean="0"/>
              <a:t>‹#›</a:t>
            </a:fld>
            <a:endParaRPr lang="en-US"/>
          </a:p>
        </p:txBody>
      </p:sp>
    </p:spTree>
    <p:extLst>
      <p:ext uri="{BB962C8B-B14F-4D97-AF65-F5344CB8AC3E}">
        <p14:creationId xmlns:p14="http://schemas.microsoft.com/office/powerpoint/2010/main" val="35016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57248-63D9-47C3-80C9-0DEFE69EE788}"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6E8D-170F-4D74-B437-AE553A6BE87E}" type="slidenum">
              <a:rPr lang="en-US" smtClean="0"/>
              <a:t>‹#›</a:t>
            </a:fld>
            <a:endParaRPr lang="en-US"/>
          </a:p>
        </p:txBody>
      </p:sp>
    </p:spTree>
    <p:extLst>
      <p:ext uri="{BB962C8B-B14F-4D97-AF65-F5344CB8AC3E}">
        <p14:creationId xmlns:p14="http://schemas.microsoft.com/office/powerpoint/2010/main" val="151352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57248-63D9-47C3-80C9-0DEFE69EE788}"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6E8D-170F-4D74-B437-AE553A6BE87E}" type="slidenum">
              <a:rPr lang="en-US" smtClean="0"/>
              <a:t>‹#›</a:t>
            </a:fld>
            <a:endParaRPr lang="en-US"/>
          </a:p>
        </p:txBody>
      </p:sp>
    </p:spTree>
    <p:extLst>
      <p:ext uri="{BB962C8B-B14F-4D97-AF65-F5344CB8AC3E}">
        <p14:creationId xmlns:p14="http://schemas.microsoft.com/office/powerpoint/2010/main" val="310750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57248-63D9-47C3-80C9-0DEFE69EE788}"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6E8D-170F-4D74-B437-AE553A6BE87E}" type="slidenum">
              <a:rPr lang="en-US" smtClean="0"/>
              <a:t>‹#›</a:t>
            </a:fld>
            <a:endParaRPr lang="en-US"/>
          </a:p>
        </p:txBody>
      </p:sp>
    </p:spTree>
    <p:extLst>
      <p:ext uri="{BB962C8B-B14F-4D97-AF65-F5344CB8AC3E}">
        <p14:creationId xmlns:p14="http://schemas.microsoft.com/office/powerpoint/2010/main" val="82246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857248-63D9-47C3-80C9-0DEFE69EE788}"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26E8D-170F-4D74-B437-AE553A6BE87E}" type="slidenum">
              <a:rPr lang="en-US" smtClean="0"/>
              <a:t>‹#›</a:t>
            </a:fld>
            <a:endParaRPr lang="en-US"/>
          </a:p>
        </p:txBody>
      </p:sp>
    </p:spTree>
    <p:extLst>
      <p:ext uri="{BB962C8B-B14F-4D97-AF65-F5344CB8AC3E}">
        <p14:creationId xmlns:p14="http://schemas.microsoft.com/office/powerpoint/2010/main" val="121200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857248-63D9-47C3-80C9-0DEFE69EE788}"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6E8D-170F-4D74-B437-AE553A6BE87E}" type="slidenum">
              <a:rPr lang="en-US" smtClean="0"/>
              <a:t>‹#›</a:t>
            </a:fld>
            <a:endParaRPr lang="en-US"/>
          </a:p>
        </p:txBody>
      </p:sp>
    </p:spTree>
    <p:extLst>
      <p:ext uri="{BB962C8B-B14F-4D97-AF65-F5344CB8AC3E}">
        <p14:creationId xmlns:p14="http://schemas.microsoft.com/office/powerpoint/2010/main" val="265992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857248-63D9-47C3-80C9-0DEFE69EE788}"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26E8D-170F-4D74-B437-AE553A6BE87E}" type="slidenum">
              <a:rPr lang="en-US" smtClean="0"/>
              <a:t>‹#›</a:t>
            </a:fld>
            <a:endParaRPr lang="en-US"/>
          </a:p>
        </p:txBody>
      </p:sp>
    </p:spTree>
    <p:extLst>
      <p:ext uri="{BB962C8B-B14F-4D97-AF65-F5344CB8AC3E}">
        <p14:creationId xmlns:p14="http://schemas.microsoft.com/office/powerpoint/2010/main" val="3148270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857248-63D9-47C3-80C9-0DEFE69EE788}"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26E8D-170F-4D74-B437-AE553A6BE87E}" type="slidenum">
              <a:rPr lang="en-US" smtClean="0"/>
              <a:t>‹#›</a:t>
            </a:fld>
            <a:endParaRPr lang="en-US"/>
          </a:p>
        </p:txBody>
      </p:sp>
    </p:spTree>
    <p:extLst>
      <p:ext uri="{BB962C8B-B14F-4D97-AF65-F5344CB8AC3E}">
        <p14:creationId xmlns:p14="http://schemas.microsoft.com/office/powerpoint/2010/main" val="729094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57248-63D9-47C3-80C9-0DEFE69EE788}"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26E8D-170F-4D74-B437-AE553A6BE87E}" type="slidenum">
              <a:rPr lang="en-US" smtClean="0"/>
              <a:t>‹#›</a:t>
            </a:fld>
            <a:endParaRPr lang="en-US"/>
          </a:p>
        </p:txBody>
      </p:sp>
    </p:spTree>
    <p:extLst>
      <p:ext uri="{BB962C8B-B14F-4D97-AF65-F5344CB8AC3E}">
        <p14:creationId xmlns:p14="http://schemas.microsoft.com/office/powerpoint/2010/main" val="1955018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857248-63D9-47C3-80C9-0DEFE69EE788}"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6E8D-170F-4D74-B437-AE553A6BE87E}" type="slidenum">
              <a:rPr lang="en-US" smtClean="0"/>
              <a:t>‹#›</a:t>
            </a:fld>
            <a:endParaRPr lang="en-US"/>
          </a:p>
        </p:txBody>
      </p:sp>
    </p:spTree>
    <p:extLst>
      <p:ext uri="{BB962C8B-B14F-4D97-AF65-F5344CB8AC3E}">
        <p14:creationId xmlns:p14="http://schemas.microsoft.com/office/powerpoint/2010/main" val="150704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857248-63D9-47C3-80C9-0DEFE69EE788}"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26E8D-170F-4D74-B437-AE553A6BE87E}" type="slidenum">
              <a:rPr lang="en-US" smtClean="0"/>
              <a:t>‹#›</a:t>
            </a:fld>
            <a:endParaRPr lang="en-US"/>
          </a:p>
        </p:txBody>
      </p:sp>
    </p:spTree>
    <p:extLst>
      <p:ext uri="{BB962C8B-B14F-4D97-AF65-F5344CB8AC3E}">
        <p14:creationId xmlns:p14="http://schemas.microsoft.com/office/powerpoint/2010/main" val="33082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57248-63D9-47C3-80C9-0DEFE69EE788}" type="datetimeFigureOut">
              <a:rPr lang="en-US" smtClean="0"/>
              <a:t>10/30/2023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26E8D-170F-4D74-B437-AE553A6BE87E}" type="slidenum">
              <a:rPr lang="en-US" smtClean="0"/>
              <a:t>‹#›</a:t>
            </a:fld>
            <a:endParaRPr lang="en-US"/>
          </a:p>
        </p:txBody>
      </p:sp>
    </p:spTree>
    <p:extLst>
      <p:ext uri="{BB962C8B-B14F-4D97-AF65-F5344CB8AC3E}">
        <p14:creationId xmlns:p14="http://schemas.microsoft.com/office/powerpoint/2010/main" val="256673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solidFill>
                  <a:srgbClr val="7030A0"/>
                </a:solidFill>
                <a:latin typeface="Bell MT" panose="02020503060305020303" pitchFamily="18" charset="0"/>
              </a:rPr>
              <a:t>HTML Lab Materials</a:t>
            </a:r>
            <a:endParaRPr lang="en-US" sz="5400" b="1" dirty="0">
              <a:solidFill>
                <a:srgbClr val="7030A0"/>
              </a:solidFill>
              <a:latin typeface="Bell MT" panose="02020503060305020303" pitchFamily="18" charset="0"/>
            </a:endParaRPr>
          </a:p>
        </p:txBody>
      </p:sp>
    </p:spTree>
    <p:extLst>
      <p:ext uri="{BB962C8B-B14F-4D97-AF65-F5344CB8AC3E}">
        <p14:creationId xmlns:p14="http://schemas.microsoft.com/office/powerpoint/2010/main" val="2148110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4087"/>
          </a:xfrm>
        </p:spPr>
        <p:txBody>
          <a:bodyPr>
            <a:normAutofit/>
          </a:bodyPr>
          <a:lstStyle/>
          <a:p>
            <a:r>
              <a:rPr lang="en-US" sz="3400" b="1" dirty="0">
                <a:latin typeface="Bell MT" panose="02020503060305020303" pitchFamily="18" charset="0"/>
              </a:rPr>
              <a:t>The HTML &lt;pre&gt; Element</a:t>
            </a:r>
          </a:p>
        </p:txBody>
      </p:sp>
      <p:sp>
        <p:nvSpPr>
          <p:cNvPr id="3" name="Content Placeholder 2"/>
          <p:cNvSpPr>
            <a:spLocks noGrp="1"/>
          </p:cNvSpPr>
          <p:nvPr>
            <p:ph idx="1"/>
          </p:nvPr>
        </p:nvSpPr>
        <p:spPr>
          <a:xfrm>
            <a:off x="838200" y="1196788"/>
            <a:ext cx="10515600" cy="4867835"/>
          </a:xfrm>
        </p:spPr>
        <p:txBody>
          <a:bodyPr numCol="2">
            <a:normAutofit/>
          </a:bodyPr>
          <a:lstStyle/>
          <a:p>
            <a:pPr marL="0" indent="0">
              <a:buNone/>
            </a:pPr>
            <a:r>
              <a:rPr lang="en-US" sz="2000" dirty="0" smtClean="0">
                <a:latin typeface="Bell MT" panose="02020503060305020303" pitchFamily="18" charset="0"/>
              </a:rPr>
              <a:t>&lt;</a:t>
            </a:r>
            <a:r>
              <a:rPr lang="en-US" sz="2000" dirty="0">
                <a:latin typeface="Bell MT" panose="02020503060305020303" pitchFamily="18" charset="0"/>
              </a:rPr>
              <a:t>p&gt;</a:t>
            </a:r>
            <a:r>
              <a:rPr lang="en-US" sz="2000" dirty="0" smtClean="0">
                <a:latin typeface="Bell MT" panose="02020503060305020303" pitchFamily="18" charset="0"/>
              </a:rPr>
              <a:t/>
            </a:r>
            <a:br>
              <a:rPr lang="en-US" sz="2000" dirty="0" smtClean="0">
                <a:latin typeface="Bell MT" panose="02020503060305020303" pitchFamily="18" charset="0"/>
              </a:rPr>
            </a:br>
            <a:r>
              <a:rPr lang="en-US" sz="2000" dirty="0">
                <a:latin typeface="Bell MT" panose="02020503060305020303" pitchFamily="18" charset="0"/>
              </a:rPr>
              <a:t>  My Bonnie lies over the ocean.</a:t>
            </a:r>
            <a:r>
              <a:rPr lang="en-US" sz="2000" dirty="0" smtClean="0">
                <a:latin typeface="Bell MT" panose="02020503060305020303" pitchFamily="18" charset="0"/>
              </a:rPr>
              <a:t/>
            </a:r>
            <a:br>
              <a:rPr lang="en-US" sz="2000" dirty="0" smtClean="0">
                <a:latin typeface="Bell MT" panose="02020503060305020303" pitchFamily="18" charset="0"/>
              </a:rPr>
            </a:br>
            <a:r>
              <a:rPr lang="en-US" sz="2000" dirty="0" smtClean="0">
                <a:latin typeface="Bell MT" panose="02020503060305020303" pitchFamily="18" charset="0"/>
              </a:rPr>
              <a:t/>
            </a:r>
            <a:br>
              <a:rPr lang="en-US" sz="2000" dirty="0" smtClean="0">
                <a:latin typeface="Bell MT" panose="02020503060305020303" pitchFamily="18" charset="0"/>
              </a:rPr>
            </a:br>
            <a:r>
              <a:rPr lang="en-US" sz="2000" dirty="0">
                <a:latin typeface="Bell MT" panose="02020503060305020303" pitchFamily="18" charset="0"/>
              </a:rPr>
              <a:t>  My Bonnie lies over the sea.</a:t>
            </a:r>
            <a:r>
              <a:rPr lang="en-US" sz="2000" dirty="0" smtClean="0">
                <a:latin typeface="Bell MT" panose="02020503060305020303" pitchFamily="18" charset="0"/>
              </a:rPr>
              <a:t/>
            </a:r>
            <a:br>
              <a:rPr lang="en-US" sz="2000" dirty="0" smtClean="0">
                <a:latin typeface="Bell MT" panose="02020503060305020303" pitchFamily="18" charset="0"/>
              </a:rPr>
            </a:br>
            <a:r>
              <a:rPr lang="en-US" sz="2000" dirty="0" smtClean="0">
                <a:latin typeface="Bell MT" panose="02020503060305020303" pitchFamily="18" charset="0"/>
              </a:rPr>
              <a:t/>
            </a:r>
            <a:br>
              <a:rPr lang="en-US" sz="2000" dirty="0" smtClean="0">
                <a:latin typeface="Bell MT" panose="02020503060305020303" pitchFamily="18" charset="0"/>
              </a:rPr>
            </a:br>
            <a:r>
              <a:rPr lang="en-US" sz="2000" dirty="0">
                <a:latin typeface="Bell MT" panose="02020503060305020303" pitchFamily="18" charset="0"/>
              </a:rPr>
              <a:t>  My Bonnie lies over the ocean.</a:t>
            </a:r>
            <a:r>
              <a:rPr lang="en-US" sz="2000" dirty="0" smtClean="0">
                <a:latin typeface="Bell MT" panose="02020503060305020303" pitchFamily="18" charset="0"/>
              </a:rPr>
              <a:t/>
            </a:r>
            <a:br>
              <a:rPr lang="en-US" sz="2000" dirty="0" smtClean="0">
                <a:latin typeface="Bell MT" panose="02020503060305020303" pitchFamily="18" charset="0"/>
              </a:rPr>
            </a:br>
            <a:r>
              <a:rPr lang="en-US" sz="2000" dirty="0" smtClean="0">
                <a:latin typeface="Bell MT" panose="02020503060305020303" pitchFamily="18" charset="0"/>
              </a:rPr>
              <a:t/>
            </a:r>
            <a:br>
              <a:rPr lang="en-US" sz="2000" dirty="0" smtClean="0">
                <a:latin typeface="Bell MT" panose="02020503060305020303" pitchFamily="18" charset="0"/>
              </a:rPr>
            </a:br>
            <a:r>
              <a:rPr lang="en-US" sz="2000" dirty="0">
                <a:latin typeface="Bell MT" panose="02020503060305020303" pitchFamily="18" charset="0"/>
              </a:rPr>
              <a:t>  Oh, bring back my Bonnie to me.</a:t>
            </a:r>
            <a:r>
              <a:rPr lang="en-US" sz="2000" dirty="0" smtClean="0">
                <a:latin typeface="Bell MT" panose="02020503060305020303" pitchFamily="18" charset="0"/>
              </a:rPr>
              <a:t/>
            </a:r>
            <a:br>
              <a:rPr lang="en-US" sz="2000" dirty="0" smtClean="0">
                <a:latin typeface="Bell MT" panose="02020503060305020303" pitchFamily="18" charset="0"/>
              </a:rPr>
            </a:br>
            <a:r>
              <a:rPr lang="en-US" sz="2000" dirty="0">
                <a:latin typeface="Bell MT" panose="02020503060305020303" pitchFamily="18" charset="0"/>
              </a:rPr>
              <a:t>&lt;/p</a:t>
            </a:r>
            <a:r>
              <a:rPr lang="en-US" sz="2000" dirty="0" smtClean="0">
                <a:latin typeface="Bell MT" panose="02020503060305020303" pitchFamily="18" charset="0"/>
              </a:rPr>
              <a:t>&gt;</a:t>
            </a:r>
          </a:p>
          <a:p>
            <a:pPr marL="0" indent="0">
              <a:buNone/>
            </a:pPr>
            <a:endParaRPr lang="en-US" sz="2000" dirty="0" smtClean="0">
              <a:latin typeface="Bell MT" panose="02020503060305020303" pitchFamily="18" charset="0"/>
            </a:endParaRPr>
          </a:p>
          <a:p>
            <a:pPr marL="0" indent="0">
              <a:buNone/>
            </a:pPr>
            <a:endParaRPr lang="en-US" sz="2000" dirty="0" smtClean="0">
              <a:latin typeface="Bell MT" panose="02020503060305020303" pitchFamily="18" charset="0"/>
            </a:endParaRPr>
          </a:p>
          <a:p>
            <a:pPr marL="0" indent="0">
              <a:buNone/>
            </a:pPr>
            <a:endParaRPr lang="en-US" sz="2000" dirty="0">
              <a:latin typeface="Bell MT" panose="02020503060305020303" pitchFamily="18" charset="0"/>
            </a:endParaRPr>
          </a:p>
          <a:p>
            <a:pPr marL="0" indent="0">
              <a:buNone/>
            </a:pPr>
            <a:endParaRPr lang="en-US" sz="2000" dirty="0" smtClean="0">
              <a:latin typeface="Bell MT" panose="02020503060305020303" pitchFamily="18" charset="0"/>
            </a:endParaRPr>
          </a:p>
          <a:p>
            <a:pPr marL="0" indent="0">
              <a:buNone/>
            </a:pPr>
            <a:endParaRPr lang="en-US" sz="2000" dirty="0">
              <a:latin typeface="Bell MT" panose="02020503060305020303" pitchFamily="18" charset="0"/>
            </a:endParaRPr>
          </a:p>
          <a:p>
            <a:pPr marL="0" indent="0">
              <a:buNone/>
            </a:pPr>
            <a:r>
              <a:rPr lang="en-US" sz="2000" dirty="0" smtClean="0">
                <a:latin typeface="Bell MT" panose="02020503060305020303" pitchFamily="18" charset="0"/>
              </a:rPr>
              <a:t>&lt;pre&gt;</a:t>
            </a:r>
          </a:p>
          <a:p>
            <a:pPr marL="0" indent="0">
              <a:buNone/>
            </a:pPr>
            <a:r>
              <a:rPr lang="en-US" sz="2000" dirty="0" smtClean="0">
                <a:latin typeface="Bell MT" panose="02020503060305020303" pitchFamily="18" charset="0"/>
              </a:rPr>
              <a:t>  My Bonnie lies over the ocean.</a:t>
            </a:r>
          </a:p>
          <a:p>
            <a:pPr marL="0" indent="0">
              <a:buNone/>
            </a:pPr>
            <a:endParaRPr lang="en-US" sz="2000" dirty="0" smtClean="0">
              <a:latin typeface="Bell MT" panose="02020503060305020303" pitchFamily="18" charset="0"/>
            </a:endParaRPr>
          </a:p>
          <a:p>
            <a:pPr marL="0" indent="0">
              <a:buNone/>
            </a:pPr>
            <a:r>
              <a:rPr lang="en-US" sz="2000" dirty="0" smtClean="0">
                <a:latin typeface="Bell MT" panose="02020503060305020303" pitchFamily="18" charset="0"/>
              </a:rPr>
              <a:t>  My Bonnie lies over the sea.</a:t>
            </a:r>
          </a:p>
          <a:p>
            <a:pPr marL="0" indent="0">
              <a:buNone/>
            </a:pPr>
            <a:endParaRPr lang="en-US" sz="2000" dirty="0" smtClean="0">
              <a:latin typeface="Bell MT" panose="02020503060305020303" pitchFamily="18" charset="0"/>
            </a:endParaRPr>
          </a:p>
          <a:p>
            <a:pPr marL="0" indent="0">
              <a:buNone/>
            </a:pPr>
            <a:r>
              <a:rPr lang="en-US" sz="2000" dirty="0" smtClean="0">
                <a:latin typeface="Bell MT" panose="02020503060305020303" pitchFamily="18" charset="0"/>
              </a:rPr>
              <a:t>  My Bonnie lies over the ocean.</a:t>
            </a:r>
          </a:p>
          <a:p>
            <a:pPr marL="0" indent="0">
              <a:buNone/>
            </a:pPr>
            <a:endParaRPr lang="en-US" sz="2000" dirty="0" smtClean="0">
              <a:latin typeface="Bell MT" panose="02020503060305020303" pitchFamily="18" charset="0"/>
            </a:endParaRPr>
          </a:p>
          <a:p>
            <a:pPr marL="0" indent="0">
              <a:buNone/>
            </a:pPr>
            <a:r>
              <a:rPr lang="en-US" sz="2000" dirty="0" smtClean="0">
                <a:latin typeface="Bell MT" panose="02020503060305020303" pitchFamily="18" charset="0"/>
              </a:rPr>
              <a:t>  Oh, bring back my Bonnie to me.</a:t>
            </a:r>
          </a:p>
          <a:p>
            <a:pPr marL="0" indent="0">
              <a:buNone/>
            </a:pPr>
            <a:r>
              <a:rPr lang="en-US" sz="2000" dirty="0" smtClean="0">
                <a:latin typeface="Bell MT" panose="02020503060305020303" pitchFamily="18" charset="0"/>
              </a:rPr>
              <a:t>&lt;/pre&gt; </a:t>
            </a:r>
          </a:p>
        </p:txBody>
      </p:sp>
      <p:sp>
        <p:nvSpPr>
          <p:cNvPr id="5" name="Rectangle 4"/>
          <p:cNvSpPr/>
          <p:nvPr/>
        </p:nvSpPr>
        <p:spPr>
          <a:xfrm>
            <a:off x="1116106" y="5221052"/>
            <a:ext cx="7691718" cy="461665"/>
          </a:xfrm>
          <a:prstGeom prst="rect">
            <a:avLst/>
          </a:prstGeom>
        </p:spPr>
        <p:txBody>
          <a:bodyPr wrap="square">
            <a:spAutoFit/>
          </a:bodyPr>
          <a:lstStyle/>
          <a:p>
            <a:r>
              <a:rPr lang="en-US" sz="2400" dirty="0" smtClean="0">
                <a:latin typeface="Bell MT" panose="02020503060305020303" pitchFamily="18" charset="0"/>
              </a:rPr>
              <a:t>The HTML &lt;pre&gt; element defines preformatted text.</a:t>
            </a:r>
            <a:endParaRPr lang="en-US" sz="2400" dirty="0">
              <a:latin typeface="Bell MT" panose="02020503060305020303" pitchFamily="18" charset="0"/>
            </a:endParaRPr>
          </a:p>
        </p:txBody>
      </p:sp>
    </p:spTree>
    <p:extLst>
      <p:ext uri="{BB962C8B-B14F-4D97-AF65-F5344CB8AC3E}">
        <p14:creationId xmlns:p14="http://schemas.microsoft.com/office/powerpoint/2010/main" val="16903870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a:bodyPr>
          <a:lstStyle/>
          <a:p>
            <a:r>
              <a:rPr lang="en-US" sz="3400" b="1" dirty="0">
                <a:latin typeface="Bell MT" panose="02020503060305020303" pitchFamily="18" charset="0"/>
              </a:rPr>
              <a:t>HTML Tag Reference </a:t>
            </a:r>
          </a:p>
        </p:txBody>
      </p:sp>
      <p:pic>
        <p:nvPicPr>
          <p:cNvPr id="4" name="Content Placeholder 3"/>
          <p:cNvPicPr>
            <a:picLocks noGrp="1" noChangeAspect="1"/>
          </p:cNvPicPr>
          <p:nvPr>
            <p:ph idx="1"/>
          </p:nvPr>
        </p:nvPicPr>
        <p:blipFill rotWithShape="1">
          <a:blip r:embed="rId2"/>
          <a:srcRect l="18063" t="48083" r="16877" b="23335"/>
          <a:stretch/>
        </p:blipFill>
        <p:spPr>
          <a:xfrm>
            <a:off x="838200" y="1304364"/>
            <a:ext cx="10811435" cy="3590366"/>
          </a:xfrm>
          <a:prstGeom prst="rect">
            <a:avLst/>
          </a:prstGeom>
        </p:spPr>
      </p:pic>
    </p:spTree>
    <p:extLst>
      <p:ext uri="{BB962C8B-B14F-4D97-AF65-F5344CB8AC3E}">
        <p14:creationId xmlns:p14="http://schemas.microsoft.com/office/powerpoint/2010/main" val="980080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7534"/>
          </a:xfrm>
        </p:spPr>
        <p:txBody>
          <a:bodyPr>
            <a:normAutofit/>
          </a:bodyPr>
          <a:lstStyle/>
          <a:p>
            <a:r>
              <a:rPr lang="en-US" sz="3400" b="1" dirty="0">
                <a:latin typeface="Bell MT" panose="02020503060305020303" pitchFamily="18" charset="0"/>
              </a:rPr>
              <a:t>HTML Styles</a:t>
            </a:r>
          </a:p>
        </p:txBody>
      </p:sp>
      <p:sp>
        <p:nvSpPr>
          <p:cNvPr id="3" name="Content Placeholder 2"/>
          <p:cNvSpPr>
            <a:spLocks noGrp="1"/>
          </p:cNvSpPr>
          <p:nvPr>
            <p:ph idx="1"/>
          </p:nvPr>
        </p:nvSpPr>
        <p:spPr>
          <a:xfrm>
            <a:off x="838200" y="1250576"/>
            <a:ext cx="10515600" cy="4926387"/>
          </a:xfrm>
        </p:spPr>
        <p:txBody>
          <a:bodyPr>
            <a:normAutofit lnSpcReduction="10000"/>
          </a:bodyPr>
          <a:lstStyle/>
          <a:p>
            <a:pPr>
              <a:lnSpc>
                <a:spcPct val="120000"/>
              </a:lnSpc>
            </a:pPr>
            <a:r>
              <a:rPr lang="en-US" sz="2400" dirty="0" smtClean="0">
                <a:latin typeface="Bell MT" panose="02020503060305020303" pitchFamily="18" charset="0"/>
              </a:rPr>
              <a:t>Setting the style of an HTML element, can be done with the style attribute.</a:t>
            </a:r>
          </a:p>
          <a:p>
            <a:pPr>
              <a:lnSpc>
                <a:spcPct val="120000"/>
              </a:lnSpc>
            </a:pPr>
            <a:r>
              <a:rPr lang="en-US" sz="2400" dirty="0" smtClean="0">
                <a:latin typeface="Bell MT" panose="02020503060305020303" pitchFamily="18" charset="0"/>
              </a:rPr>
              <a:t>The HTML style attribute has the following syntax:</a:t>
            </a:r>
          </a:p>
          <a:p>
            <a:pPr marL="0" indent="0">
              <a:lnSpc>
                <a:spcPct val="120000"/>
              </a:lnSpc>
              <a:spcAft>
                <a:spcPts val="1200"/>
              </a:spcAft>
              <a:buNone/>
            </a:pPr>
            <a:r>
              <a:rPr lang="en-US" sz="2400" dirty="0" smtClean="0">
                <a:latin typeface="Bell MT" panose="02020503060305020303" pitchFamily="18" charset="0"/>
              </a:rPr>
              <a:t>	&lt;</a:t>
            </a:r>
            <a:r>
              <a:rPr lang="en-US" sz="2400" dirty="0" err="1" smtClean="0">
                <a:latin typeface="Bell MT" panose="02020503060305020303" pitchFamily="18" charset="0"/>
              </a:rPr>
              <a:t>tagname</a:t>
            </a:r>
            <a:r>
              <a:rPr lang="en-US" sz="2400" dirty="0" smtClean="0">
                <a:latin typeface="Bell MT" panose="02020503060305020303" pitchFamily="18" charset="0"/>
              </a:rPr>
              <a:t> style="</a:t>
            </a:r>
            <a:r>
              <a:rPr lang="en-US" sz="2400" dirty="0" err="1" smtClean="0">
                <a:latin typeface="Bell MT" panose="02020503060305020303" pitchFamily="18" charset="0"/>
              </a:rPr>
              <a:t>property:value</a:t>
            </a:r>
            <a:r>
              <a:rPr lang="en-US" sz="2400" dirty="0" smtClean="0">
                <a:latin typeface="Bell MT" panose="02020503060305020303" pitchFamily="18" charset="0"/>
              </a:rPr>
              <a:t>;"&gt;</a:t>
            </a:r>
          </a:p>
          <a:p>
            <a:pPr>
              <a:lnSpc>
                <a:spcPct val="120000"/>
              </a:lnSpc>
            </a:pPr>
            <a:r>
              <a:rPr lang="en-US" sz="2400" dirty="0" smtClean="0">
                <a:latin typeface="Bell MT" panose="02020503060305020303" pitchFamily="18" charset="0"/>
              </a:rPr>
              <a:t>Use the style attribute for styling HTML elements</a:t>
            </a:r>
          </a:p>
          <a:p>
            <a:pPr>
              <a:lnSpc>
                <a:spcPct val="120000"/>
              </a:lnSpc>
            </a:pPr>
            <a:r>
              <a:rPr lang="en-US" sz="2400" dirty="0" smtClean="0">
                <a:latin typeface="Bell MT" panose="02020503060305020303" pitchFamily="18" charset="0"/>
              </a:rPr>
              <a:t>Use background-color for background color</a:t>
            </a:r>
          </a:p>
          <a:p>
            <a:pPr>
              <a:lnSpc>
                <a:spcPct val="120000"/>
              </a:lnSpc>
            </a:pPr>
            <a:r>
              <a:rPr lang="en-US" sz="2400" dirty="0" smtClean="0">
                <a:latin typeface="Bell MT" panose="02020503060305020303" pitchFamily="18" charset="0"/>
              </a:rPr>
              <a:t>Use color for text colors</a:t>
            </a:r>
          </a:p>
          <a:p>
            <a:pPr>
              <a:lnSpc>
                <a:spcPct val="120000"/>
              </a:lnSpc>
            </a:pPr>
            <a:r>
              <a:rPr lang="en-US" sz="2400" dirty="0" smtClean="0">
                <a:latin typeface="Bell MT" panose="02020503060305020303" pitchFamily="18" charset="0"/>
              </a:rPr>
              <a:t>Use font-family for text fonts</a:t>
            </a:r>
          </a:p>
          <a:p>
            <a:pPr>
              <a:lnSpc>
                <a:spcPct val="120000"/>
              </a:lnSpc>
            </a:pPr>
            <a:r>
              <a:rPr lang="en-US" sz="2400" dirty="0" smtClean="0">
                <a:latin typeface="Bell MT" panose="02020503060305020303" pitchFamily="18" charset="0"/>
              </a:rPr>
              <a:t>Use font-size for text sizes</a:t>
            </a:r>
          </a:p>
          <a:p>
            <a:pPr>
              <a:lnSpc>
                <a:spcPct val="120000"/>
              </a:lnSpc>
            </a:pPr>
            <a:r>
              <a:rPr lang="en-US" sz="2400" dirty="0" smtClean="0">
                <a:latin typeface="Bell MT" panose="02020503060305020303" pitchFamily="18" charset="0"/>
              </a:rPr>
              <a:t>Use text-align for text alignment</a:t>
            </a:r>
            <a:endParaRPr lang="en-US" sz="2400" dirty="0">
              <a:latin typeface="Bell MT" panose="02020503060305020303" pitchFamily="18" charset="0"/>
            </a:endParaRPr>
          </a:p>
        </p:txBody>
      </p:sp>
    </p:spTree>
    <p:extLst>
      <p:ext uri="{BB962C8B-B14F-4D97-AF65-F5344CB8AC3E}">
        <p14:creationId xmlns:p14="http://schemas.microsoft.com/office/powerpoint/2010/main" val="449711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4428"/>
          </a:xfrm>
        </p:spPr>
        <p:txBody>
          <a:bodyPr>
            <a:normAutofit/>
          </a:bodyPr>
          <a:lstStyle/>
          <a:p>
            <a:r>
              <a:rPr lang="en-US" sz="3400" b="1" dirty="0">
                <a:latin typeface="Bell MT" panose="02020503060305020303" pitchFamily="18" charset="0"/>
              </a:rPr>
              <a:t>HTML Text Formatting</a:t>
            </a:r>
          </a:p>
        </p:txBody>
      </p:sp>
      <p:sp>
        <p:nvSpPr>
          <p:cNvPr id="3" name="Content Placeholder 2"/>
          <p:cNvSpPr>
            <a:spLocks noGrp="1"/>
          </p:cNvSpPr>
          <p:nvPr>
            <p:ph idx="1"/>
          </p:nvPr>
        </p:nvSpPr>
        <p:spPr>
          <a:xfrm>
            <a:off x="838200" y="1183342"/>
            <a:ext cx="10515600" cy="5047409"/>
          </a:xfrm>
        </p:spPr>
        <p:txBody>
          <a:bodyPr numCol="2">
            <a:noAutofit/>
          </a:bodyPr>
          <a:lstStyle/>
          <a:p>
            <a:pPr>
              <a:lnSpc>
                <a:spcPct val="120000"/>
              </a:lnSpc>
              <a:spcBef>
                <a:spcPts val="0"/>
              </a:spcBef>
            </a:pPr>
            <a:r>
              <a:rPr lang="en-US" sz="2200" dirty="0" smtClean="0">
                <a:latin typeface="Bell MT" panose="02020503060305020303" pitchFamily="18" charset="0"/>
              </a:rPr>
              <a:t>HTML </a:t>
            </a:r>
            <a:r>
              <a:rPr lang="en-US" sz="2200" dirty="0">
                <a:latin typeface="Bell MT" panose="02020503060305020303" pitchFamily="18" charset="0"/>
              </a:rPr>
              <a:t>contains several elements for defining text with a special meaning</a:t>
            </a:r>
            <a:r>
              <a:rPr lang="en-US" sz="2200" dirty="0" smtClean="0">
                <a:latin typeface="Bell MT" panose="02020503060305020303" pitchFamily="18" charset="0"/>
              </a:rPr>
              <a:t>.</a:t>
            </a:r>
          </a:p>
          <a:p>
            <a:pPr marL="0" indent="0">
              <a:lnSpc>
                <a:spcPct val="120000"/>
              </a:lnSpc>
              <a:spcBef>
                <a:spcPts val="1200"/>
              </a:spcBef>
              <a:spcAft>
                <a:spcPts val="1200"/>
              </a:spcAft>
              <a:buNone/>
            </a:pPr>
            <a:r>
              <a:rPr lang="en-US" sz="2200" b="1" dirty="0" smtClean="0">
                <a:latin typeface="Bell MT" panose="02020503060305020303" pitchFamily="18" charset="0"/>
              </a:rPr>
              <a:t>HTML Formatting Elements</a:t>
            </a:r>
          </a:p>
          <a:p>
            <a:pPr marL="0" indent="0">
              <a:lnSpc>
                <a:spcPct val="120000"/>
              </a:lnSpc>
              <a:spcBef>
                <a:spcPts val="0"/>
              </a:spcBef>
              <a:buNone/>
            </a:pPr>
            <a:r>
              <a:rPr lang="en-US" sz="2200" dirty="0" smtClean="0">
                <a:latin typeface="Bell MT" panose="02020503060305020303" pitchFamily="18" charset="0"/>
              </a:rPr>
              <a:t>Formatting elements were designed to display special types of text:</a:t>
            </a:r>
          </a:p>
          <a:p>
            <a:pPr marL="0" indent="0">
              <a:lnSpc>
                <a:spcPct val="120000"/>
              </a:lnSpc>
              <a:spcBef>
                <a:spcPts val="0"/>
              </a:spcBef>
              <a:buNone/>
            </a:pPr>
            <a:r>
              <a:rPr lang="en-US" sz="2200" dirty="0" smtClean="0">
                <a:latin typeface="Bell MT" panose="02020503060305020303" pitchFamily="18" charset="0"/>
              </a:rPr>
              <a:t>&lt;b&gt; - Bold text</a:t>
            </a:r>
          </a:p>
          <a:p>
            <a:pPr marL="0" indent="0">
              <a:lnSpc>
                <a:spcPct val="120000"/>
              </a:lnSpc>
              <a:spcBef>
                <a:spcPts val="0"/>
              </a:spcBef>
              <a:buNone/>
            </a:pPr>
            <a:r>
              <a:rPr lang="en-US" sz="2200" dirty="0" smtClean="0">
                <a:latin typeface="Bell MT" panose="02020503060305020303" pitchFamily="18" charset="0"/>
              </a:rPr>
              <a:t>&lt;strong&gt; - Important text</a:t>
            </a:r>
          </a:p>
          <a:p>
            <a:pPr marL="0" indent="0">
              <a:lnSpc>
                <a:spcPct val="120000"/>
              </a:lnSpc>
              <a:spcBef>
                <a:spcPts val="0"/>
              </a:spcBef>
              <a:buNone/>
            </a:pPr>
            <a:r>
              <a:rPr lang="en-US" sz="2200" dirty="0" smtClean="0">
                <a:latin typeface="Bell MT" panose="02020503060305020303" pitchFamily="18" charset="0"/>
              </a:rPr>
              <a:t>&lt;</a:t>
            </a:r>
            <a:r>
              <a:rPr lang="en-US" sz="2200" dirty="0" err="1" smtClean="0">
                <a:latin typeface="Bell MT" panose="02020503060305020303" pitchFamily="18" charset="0"/>
              </a:rPr>
              <a:t>i</a:t>
            </a:r>
            <a:r>
              <a:rPr lang="en-US" sz="2200" dirty="0" smtClean="0">
                <a:latin typeface="Bell MT" panose="02020503060305020303" pitchFamily="18" charset="0"/>
              </a:rPr>
              <a:t>&gt; - Italic text</a:t>
            </a:r>
          </a:p>
          <a:p>
            <a:pPr marL="0" indent="0">
              <a:lnSpc>
                <a:spcPct val="120000"/>
              </a:lnSpc>
              <a:spcBef>
                <a:spcPts val="0"/>
              </a:spcBef>
              <a:buNone/>
            </a:pPr>
            <a:r>
              <a:rPr lang="en-US" sz="2200" dirty="0" smtClean="0">
                <a:latin typeface="Bell MT" panose="02020503060305020303" pitchFamily="18" charset="0"/>
              </a:rPr>
              <a:t>&lt;</a:t>
            </a:r>
            <a:r>
              <a:rPr lang="en-US" sz="2200" dirty="0" err="1" smtClean="0">
                <a:latin typeface="Bell MT" panose="02020503060305020303" pitchFamily="18" charset="0"/>
              </a:rPr>
              <a:t>em</a:t>
            </a:r>
            <a:r>
              <a:rPr lang="en-US" sz="2200" dirty="0" smtClean="0">
                <a:latin typeface="Bell MT" panose="02020503060305020303" pitchFamily="18" charset="0"/>
              </a:rPr>
              <a:t>&gt; - Emphasized text</a:t>
            </a:r>
          </a:p>
          <a:p>
            <a:pPr marL="0" indent="0">
              <a:lnSpc>
                <a:spcPct val="120000"/>
              </a:lnSpc>
              <a:spcBef>
                <a:spcPts val="0"/>
              </a:spcBef>
              <a:buNone/>
            </a:pPr>
            <a:r>
              <a:rPr lang="en-US" sz="2200" dirty="0" smtClean="0">
                <a:latin typeface="Bell MT" panose="02020503060305020303" pitchFamily="18" charset="0"/>
              </a:rPr>
              <a:t>&lt;mark&gt; - Marked text</a:t>
            </a:r>
          </a:p>
          <a:p>
            <a:pPr marL="0" indent="0">
              <a:lnSpc>
                <a:spcPct val="120000"/>
              </a:lnSpc>
              <a:spcBef>
                <a:spcPts val="0"/>
              </a:spcBef>
              <a:buNone/>
            </a:pPr>
            <a:r>
              <a:rPr lang="en-US" sz="2200" dirty="0" smtClean="0">
                <a:latin typeface="Bell MT" panose="02020503060305020303" pitchFamily="18" charset="0"/>
              </a:rPr>
              <a:t>&lt;small&gt; - Smaller text</a:t>
            </a:r>
          </a:p>
          <a:p>
            <a:pPr marL="0" indent="0">
              <a:lnSpc>
                <a:spcPct val="120000"/>
              </a:lnSpc>
              <a:spcBef>
                <a:spcPts val="0"/>
              </a:spcBef>
              <a:buNone/>
            </a:pPr>
            <a:r>
              <a:rPr lang="en-US" sz="2200" dirty="0" smtClean="0">
                <a:latin typeface="Bell MT" panose="02020503060305020303" pitchFamily="18" charset="0"/>
              </a:rPr>
              <a:t>&lt;del&gt; - Deleted text</a:t>
            </a:r>
          </a:p>
          <a:p>
            <a:pPr marL="0" indent="0">
              <a:lnSpc>
                <a:spcPct val="120000"/>
              </a:lnSpc>
              <a:spcBef>
                <a:spcPts val="0"/>
              </a:spcBef>
              <a:buNone/>
            </a:pPr>
            <a:r>
              <a:rPr lang="en-US" sz="2200" dirty="0" smtClean="0">
                <a:latin typeface="Bell MT" panose="02020503060305020303" pitchFamily="18" charset="0"/>
              </a:rPr>
              <a:t>&lt;ins&gt; - Inserted text</a:t>
            </a:r>
          </a:p>
          <a:p>
            <a:pPr marL="0" indent="0">
              <a:lnSpc>
                <a:spcPct val="120000"/>
              </a:lnSpc>
              <a:spcBef>
                <a:spcPts val="0"/>
              </a:spcBef>
              <a:buNone/>
            </a:pPr>
            <a:r>
              <a:rPr lang="en-US" sz="2200" dirty="0" smtClean="0">
                <a:latin typeface="Bell MT" panose="02020503060305020303" pitchFamily="18" charset="0"/>
              </a:rPr>
              <a:t>&lt;sub&gt; - Subscript text</a:t>
            </a:r>
          </a:p>
          <a:p>
            <a:pPr marL="0" indent="0">
              <a:lnSpc>
                <a:spcPct val="120000"/>
              </a:lnSpc>
              <a:spcBef>
                <a:spcPts val="0"/>
              </a:spcBef>
              <a:buNone/>
            </a:pPr>
            <a:r>
              <a:rPr lang="en-US" sz="2200" dirty="0" smtClean="0">
                <a:latin typeface="Bell MT" panose="02020503060305020303" pitchFamily="18" charset="0"/>
              </a:rPr>
              <a:t>&lt;sup&gt; - Superscript text</a:t>
            </a:r>
          </a:p>
          <a:p>
            <a:pPr marL="0" indent="0">
              <a:lnSpc>
                <a:spcPct val="120000"/>
              </a:lnSpc>
              <a:spcBef>
                <a:spcPts val="0"/>
              </a:spcBef>
              <a:buNone/>
            </a:pPr>
            <a:r>
              <a:rPr lang="en-US" sz="2200" dirty="0" smtClean="0">
                <a:latin typeface="Bell MT" panose="02020503060305020303" pitchFamily="18" charset="0"/>
              </a:rPr>
              <a:t>The HTML &lt;b&gt; element defines bold text, without any extra importance.</a:t>
            </a:r>
            <a:endParaRPr lang="en-US" sz="2200" dirty="0">
              <a:latin typeface="Bell MT" panose="02020503060305020303" pitchFamily="18" charset="0"/>
            </a:endParaRPr>
          </a:p>
        </p:txBody>
      </p:sp>
    </p:spTree>
    <p:extLst>
      <p:ext uri="{BB962C8B-B14F-4D97-AF65-F5344CB8AC3E}">
        <p14:creationId xmlns:p14="http://schemas.microsoft.com/office/powerpoint/2010/main" val="6877410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1330"/>
            <a:ext cx="10515600" cy="524436"/>
          </a:xfrm>
        </p:spPr>
        <p:txBody>
          <a:bodyPr>
            <a:noAutofit/>
          </a:bodyPr>
          <a:lstStyle/>
          <a:p>
            <a:r>
              <a:rPr lang="en-US" sz="3400" b="1" dirty="0">
                <a:latin typeface="Bell MT" panose="02020503060305020303" pitchFamily="18" charset="0"/>
              </a:rPr>
              <a:t>HTML</a:t>
            </a:r>
            <a:r>
              <a:rPr lang="en-US" sz="3400" dirty="0" smtClean="0">
                <a:latin typeface="Bell MT" panose="02020503060305020303" pitchFamily="18" charset="0"/>
              </a:rPr>
              <a:t> </a:t>
            </a:r>
            <a:r>
              <a:rPr lang="en-US" sz="3400" b="1" dirty="0">
                <a:latin typeface="Bell MT" panose="02020503060305020303" pitchFamily="18" charset="0"/>
              </a:rPr>
              <a:t>&lt;</a:t>
            </a:r>
            <a:r>
              <a:rPr lang="en-US" sz="3400" b="1" dirty="0" err="1">
                <a:latin typeface="Bell MT" panose="02020503060305020303" pitchFamily="18" charset="0"/>
              </a:rPr>
              <a:t>blockquote</a:t>
            </a:r>
            <a:r>
              <a:rPr lang="en-US" sz="3400" b="1" dirty="0">
                <a:latin typeface="Bell MT" panose="02020503060305020303" pitchFamily="18" charset="0"/>
              </a:rPr>
              <a:t>&gt; for Quotations</a:t>
            </a:r>
          </a:p>
        </p:txBody>
      </p:sp>
      <p:sp>
        <p:nvSpPr>
          <p:cNvPr id="3" name="Content Placeholder 2"/>
          <p:cNvSpPr>
            <a:spLocks noGrp="1"/>
          </p:cNvSpPr>
          <p:nvPr>
            <p:ph idx="1"/>
          </p:nvPr>
        </p:nvSpPr>
        <p:spPr>
          <a:xfrm>
            <a:off x="838200" y="1304364"/>
            <a:ext cx="10515600" cy="5271247"/>
          </a:xfrm>
        </p:spPr>
        <p:txBody>
          <a:bodyPr>
            <a:normAutofit fontScale="70000" lnSpcReduction="20000"/>
          </a:bodyPr>
          <a:lstStyle/>
          <a:p>
            <a:pPr>
              <a:lnSpc>
                <a:spcPct val="150000"/>
              </a:lnSpc>
              <a:spcBef>
                <a:spcPts val="0"/>
              </a:spcBef>
            </a:pPr>
            <a:r>
              <a:rPr lang="en-US" dirty="0" smtClean="0">
                <a:latin typeface="Bell MT" panose="02020503060305020303" pitchFamily="18" charset="0"/>
              </a:rPr>
              <a:t>The HTML &lt;</a:t>
            </a:r>
            <a:r>
              <a:rPr lang="en-US" dirty="0" err="1" smtClean="0">
                <a:latin typeface="Bell MT" panose="02020503060305020303" pitchFamily="18" charset="0"/>
              </a:rPr>
              <a:t>blockquote</a:t>
            </a:r>
            <a:r>
              <a:rPr lang="en-US" dirty="0" smtClean="0">
                <a:latin typeface="Bell MT" panose="02020503060305020303" pitchFamily="18" charset="0"/>
              </a:rPr>
              <a:t>&gt; element defines a section that is quoted from another source.</a:t>
            </a:r>
          </a:p>
          <a:p>
            <a:pPr>
              <a:lnSpc>
                <a:spcPct val="150000"/>
              </a:lnSpc>
              <a:spcBef>
                <a:spcPts val="0"/>
              </a:spcBef>
            </a:pPr>
            <a:r>
              <a:rPr lang="en-US" dirty="0" smtClean="0">
                <a:latin typeface="Bell MT" panose="02020503060305020303" pitchFamily="18" charset="0"/>
              </a:rPr>
              <a:t>Browsers usually indent &lt;</a:t>
            </a:r>
            <a:r>
              <a:rPr lang="en-US" dirty="0" err="1" smtClean="0">
                <a:latin typeface="Bell MT" panose="02020503060305020303" pitchFamily="18" charset="0"/>
              </a:rPr>
              <a:t>blockquote</a:t>
            </a:r>
            <a:r>
              <a:rPr lang="en-US" dirty="0" smtClean="0">
                <a:latin typeface="Bell MT" panose="02020503060305020303" pitchFamily="18" charset="0"/>
              </a:rPr>
              <a:t>&gt; elements.</a:t>
            </a:r>
          </a:p>
          <a:p>
            <a:pPr marL="0" indent="0">
              <a:lnSpc>
                <a:spcPct val="150000"/>
              </a:lnSpc>
              <a:buNone/>
            </a:pPr>
            <a:r>
              <a:rPr lang="en-US" dirty="0" smtClean="0">
                <a:latin typeface="Bell MT" panose="02020503060305020303" pitchFamily="18" charset="0"/>
              </a:rPr>
              <a:t>&lt;p&gt;Here is a quote from WWF's website:&lt;/p&gt;</a:t>
            </a:r>
          </a:p>
          <a:p>
            <a:pPr marL="0" indent="0">
              <a:lnSpc>
                <a:spcPct val="150000"/>
              </a:lnSpc>
              <a:spcBef>
                <a:spcPts val="0"/>
              </a:spcBef>
              <a:buNone/>
            </a:pPr>
            <a:r>
              <a:rPr lang="en-US" dirty="0" smtClean="0">
                <a:latin typeface="Bell MT" panose="02020503060305020303" pitchFamily="18" charset="0"/>
              </a:rPr>
              <a:t>&lt;</a:t>
            </a:r>
            <a:r>
              <a:rPr lang="en-US" dirty="0" err="1" smtClean="0">
                <a:latin typeface="Bell MT" panose="02020503060305020303" pitchFamily="18" charset="0"/>
              </a:rPr>
              <a:t>blockquote</a:t>
            </a:r>
            <a:r>
              <a:rPr lang="en-US" dirty="0" smtClean="0">
                <a:latin typeface="Bell MT" panose="02020503060305020303" pitchFamily="18" charset="0"/>
              </a:rPr>
              <a:t> cite="http://www.worldwildlife.org/who/index.html"&gt;</a:t>
            </a:r>
          </a:p>
          <a:p>
            <a:pPr marL="457200" lvl="1" indent="0">
              <a:lnSpc>
                <a:spcPct val="150000"/>
              </a:lnSpc>
              <a:spcBef>
                <a:spcPts val="0"/>
              </a:spcBef>
              <a:buNone/>
            </a:pPr>
            <a:r>
              <a:rPr lang="en-US" dirty="0" smtClean="0">
                <a:latin typeface="Bell MT" panose="02020503060305020303" pitchFamily="18" charset="0"/>
              </a:rPr>
              <a:t>For 50 years, WWF has been protecting the future of nature.</a:t>
            </a:r>
          </a:p>
          <a:p>
            <a:pPr marL="457200" lvl="1" indent="0">
              <a:lnSpc>
                <a:spcPct val="150000"/>
              </a:lnSpc>
              <a:spcBef>
                <a:spcPts val="0"/>
              </a:spcBef>
              <a:buNone/>
            </a:pPr>
            <a:r>
              <a:rPr lang="en-US" dirty="0" smtClean="0">
                <a:latin typeface="Bell MT" panose="02020503060305020303" pitchFamily="18" charset="0"/>
              </a:rPr>
              <a:t>The world's leading conservation organization,</a:t>
            </a:r>
          </a:p>
          <a:p>
            <a:pPr marL="457200" lvl="1" indent="0">
              <a:lnSpc>
                <a:spcPct val="150000"/>
              </a:lnSpc>
              <a:spcBef>
                <a:spcPts val="0"/>
              </a:spcBef>
              <a:buNone/>
            </a:pPr>
            <a:r>
              <a:rPr lang="en-US" dirty="0" smtClean="0">
                <a:latin typeface="Bell MT" panose="02020503060305020303" pitchFamily="18" charset="0"/>
              </a:rPr>
              <a:t>WWF works in 100 countries and is supported by</a:t>
            </a:r>
          </a:p>
          <a:p>
            <a:pPr marL="457200" lvl="1" indent="0">
              <a:lnSpc>
                <a:spcPct val="150000"/>
              </a:lnSpc>
              <a:spcBef>
                <a:spcPts val="0"/>
              </a:spcBef>
              <a:buNone/>
            </a:pPr>
            <a:r>
              <a:rPr lang="en-US" dirty="0" smtClean="0">
                <a:latin typeface="Bell MT" panose="02020503060305020303" pitchFamily="18" charset="0"/>
              </a:rPr>
              <a:t>1.2 million members in the United States and</a:t>
            </a:r>
          </a:p>
          <a:p>
            <a:pPr marL="457200" lvl="1" indent="0">
              <a:lnSpc>
                <a:spcPct val="150000"/>
              </a:lnSpc>
              <a:spcBef>
                <a:spcPts val="0"/>
              </a:spcBef>
              <a:buNone/>
            </a:pPr>
            <a:r>
              <a:rPr lang="en-US" dirty="0" smtClean="0">
                <a:latin typeface="Bell MT" panose="02020503060305020303" pitchFamily="18" charset="0"/>
              </a:rPr>
              <a:t>close to 5 million globally.</a:t>
            </a:r>
          </a:p>
          <a:p>
            <a:pPr marL="0" indent="0">
              <a:lnSpc>
                <a:spcPct val="150000"/>
              </a:lnSpc>
              <a:spcBef>
                <a:spcPts val="0"/>
              </a:spcBef>
              <a:spcAft>
                <a:spcPts val="1000"/>
              </a:spcAft>
              <a:buNone/>
            </a:pPr>
            <a:r>
              <a:rPr lang="en-US" dirty="0" smtClean="0">
                <a:latin typeface="Bell MT" panose="02020503060305020303" pitchFamily="18" charset="0"/>
              </a:rPr>
              <a:t>&lt;/</a:t>
            </a:r>
            <a:r>
              <a:rPr lang="en-US" dirty="0" err="1" smtClean="0">
                <a:latin typeface="Bell MT" panose="02020503060305020303" pitchFamily="18" charset="0"/>
              </a:rPr>
              <a:t>blockquote</a:t>
            </a:r>
            <a:r>
              <a:rPr lang="en-US" dirty="0" smtClean="0">
                <a:latin typeface="Bell MT" panose="02020503060305020303" pitchFamily="18" charset="0"/>
              </a:rPr>
              <a:t>&gt;</a:t>
            </a:r>
          </a:p>
          <a:p>
            <a:pPr>
              <a:lnSpc>
                <a:spcPct val="150000"/>
              </a:lnSpc>
              <a:spcBef>
                <a:spcPts val="0"/>
              </a:spcBef>
            </a:pPr>
            <a:r>
              <a:rPr lang="en-US" sz="2900" dirty="0">
                <a:latin typeface="Bell MT" panose="02020503060305020303" pitchFamily="18" charset="0"/>
              </a:rPr>
              <a:t>The cite attribute specifies the source of a quotation.</a:t>
            </a:r>
          </a:p>
          <a:p>
            <a:pPr>
              <a:lnSpc>
                <a:spcPct val="150000"/>
              </a:lnSpc>
              <a:spcBef>
                <a:spcPts val="0"/>
              </a:spcBef>
            </a:pPr>
            <a:r>
              <a:rPr lang="en-US" sz="2900" dirty="0">
                <a:latin typeface="Bell MT" panose="02020503060305020303" pitchFamily="18" charset="0"/>
              </a:rPr>
              <a:t>Tip: It's a good habit to always add the source of a quotation, if any.</a:t>
            </a:r>
          </a:p>
        </p:txBody>
      </p:sp>
    </p:spTree>
    <p:extLst>
      <p:ext uri="{BB962C8B-B14F-4D97-AF65-F5344CB8AC3E}">
        <p14:creationId xmlns:p14="http://schemas.microsoft.com/office/powerpoint/2010/main" val="14829759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4087"/>
          </a:xfrm>
        </p:spPr>
        <p:txBody>
          <a:bodyPr>
            <a:normAutofit/>
          </a:bodyPr>
          <a:lstStyle/>
          <a:p>
            <a:r>
              <a:rPr lang="en-US" sz="3400" b="1" dirty="0">
                <a:latin typeface="Bell MT" panose="02020503060305020303" pitchFamily="18" charset="0"/>
              </a:rPr>
              <a:t>HTML &lt;</a:t>
            </a:r>
            <a:r>
              <a:rPr lang="en-US" sz="3400" b="1" dirty="0" err="1">
                <a:latin typeface="Bell MT" panose="02020503060305020303" pitchFamily="18" charset="0"/>
              </a:rPr>
              <a:t>abbr</a:t>
            </a:r>
            <a:r>
              <a:rPr lang="en-US" sz="3400" b="1" dirty="0">
                <a:latin typeface="Bell MT" panose="02020503060305020303" pitchFamily="18" charset="0"/>
              </a:rPr>
              <a:t>&gt; for Abbreviations</a:t>
            </a:r>
          </a:p>
        </p:txBody>
      </p:sp>
      <p:sp>
        <p:nvSpPr>
          <p:cNvPr id="3" name="Content Placeholder 2"/>
          <p:cNvSpPr>
            <a:spLocks noGrp="1"/>
          </p:cNvSpPr>
          <p:nvPr>
            <p:ph idx="1"/>
          </p:nvPr>
        </p:nvSpPr>
        <p:spPr>
          <a:xfrm>
            <a:off x="838200" y="1089212"/>
            <a:ext cx="10515600" cy="5087751"/>
          </a:xfrm>
        </p:spPr>
        <p:txBody>
          <a:bodyPr>
            <a:normAutofit/>
          </a:bodyPr>
          <a:lstStyle/>
          <a:p>
            <a:pPr>
              <a:lnSpc>
                <a:spcPct val="150000"/>
              </a:lnSpc>
              <a:spcBef>
                <a:spcPts val="0"/>
              </a:spcBef>
            </a:pPr>
            <a:r>
              <a:rPr lang="en-US" sz="2400" dirty="0" smtClean="0">
                <a:latin typeface="Bell MT" panose="02020503060305020303" pitchFamily="18" charset="0"/>
              </a:rPr>
              <a:t>The HTML &lt;</a:t>
            </a:r>
            <a:r>
              <a:rPr lang="en-US" sz="2400" dirty="0" err="1" smtClean="0">
                <a:latin typeface="Bell MT" panose="02020503060305020303" pitchFamily="18" charset="0"/>
              </a:rPr>
              <a:t>abbr</a:t>
            </a:r>
            <a:r>
              <a:rPr lang="en-US" sz="2400" dirty="0" smtClean="0">
                <a:latin typeface="Bell MT" panose="02020503060305020303" pitchFamily="18" charset="0"/>
              </a:rPr>
              <a:t>&gt; tag defines an abbreviation or an acronym, like "HTML", "CSS", "Mr.", "Dr.", "ASAP", "ATM".</a:t>
            </a:r>
          </a:p>
          <a:p>
            <a:pPr>
              <a:lnSpc>
                <a:spcPct val="150000"/>
              </a:lnSpc>
              <a:spcBef>
                <a:spcPts val="0"/>
              </a:spcBef>
            </a:pPr>
            <a:r>
              <a:rPr lang="en-US" sz="2400" dirty="0" smtClean="0">
                <a:latin typeface="Bell MT" panose="02020503060305020303" pitchFamily="18" charset="0"/>
              </a:rPr>
              <a:t>Marking abbreviations can give useful information to browsers, translation systems and search-engines.</a:t>
            </a:r>
          </a:p>
          <a:p>
            <a:pPr marL="457200" lvl="1" indent="0">
              <a:lnSpc>
                <a:spcPct val="150000"/>
              </a:lnSpc>
              <a:spcBef>
                <a:spcPts val="0"/>
              </a:spcBef>
              <a:buNone/>
            </a:pPr>
            <a:r>
              <a:rPr lang="en-US" dirty="0" smtClean="0">
                <a:latin typeface="Bell MT" panose="02020503060305020303" pitchFamily="18" charset="0"/>
              </a:rPr>
              <a:t>&lt;</a:t>
            </a:r>
            <a:r>
              <a:rPr lang="en-US" dirty="0">
                <a:latin typeface="Bell MT" panose="02020503060305020303" pitchFamily="18" charset="0"/>
              </a:rPr>
              <a:t>p</a:t>
            </a:r>
            <a:r>
              <a:rPr lang="en-US" dirty="0" smtClean="0">
                <a:latin typeface="Bell MT" panose="02020503060305020303" pitchFamily="18" charset="0"/>
              </a:rPr>
              <a:t>&gt;</a:t>
            </a:r>
          </a:p>
          <a:p>
            <a:pPr marL="457200" lvl="1" indent="0">
              <a:lnSpc>
                <a:spcPct val="150000"/>
              </a:lnSpc>
              <a:spcBef>
                <a:spcPts val="0"/>
              </a:spcBef>
              <a:buNone/>
            </a:pPr>
            <a:r>
              <a:rPr lang="en-US" dirty="0" smtClean="0">
                <a:latin typeface="Bell MT" panose="02020503060305020303" pitchFamily="18" charset="0"/>
              </a:rPr>
              <a:t>	The</a:t>
            </a:r>
            <a:r>
              <a:rPr lang="en-US" dirty="0">
                <a:latin typeface="Bell MT" panose="02020503060305020303" pitchFamily="18" charset="0"/>
              </a:rPr>
              <a:t> &lt;</a:t>
            </a:r>
            <a:r>
              <a:rPr lang="en-US" dirty="0" err="1">
                <a:latin typeface="Bell MT" panose="02020503060305020303" pitchFamily="18" charset="0"/>
              </a:rPr>
              <a:t>abbr</a:t>
            </a:r>
            <a:r>
              <a:rPr lang="en-US" dirty="0">
                <a:latin typeface="Bell MT" panose="02020503060305020303" pitchFamily="18" charset="0"/>
              </a:rPr>
              <a:t> title="World Health Organization"&gt;WHO&lt;/</a:t>
            </a:r>
            <a:r>
              <a:rPr lang="en-US" dirty="0" err="1">
                <a:latin typeface="Bell MT" panose="02020503060305020303" pitchFamily="18" charset="0"/>
              </a:rPr>
              <a:t>abbr</a:t>
            </a:r>
            <a:r>
              <a:rPr lang="en-US" dirty="0">
                <a:latin typeface="Bell MT" panose="02020503060305020303" pitchFamily="18" charset="0"/>
              </a:rPr>
              <a:t>&gt; was founded in 1948</a:t>
            </a:r>
            <a:r>
              <a:rPr lang="en-US" dirty="0" smtClean="0">
                <a:latin typeface="Bell MT" panose="02020503060305020303" pitchFamily="18" charset="0"/>
              </a:rPr>
              <a:t>.</a:t>
            </a:r>
          </a:p>
          <a:p>
            <a:pPr marL="457200" lvl="1" indent="0">
              <a:lnSpc>
                <a:spcPct val="150000"/>
              </a:lnSpc>
              <a:spcBef>
                <a:spcPts val="0"/>
              </a:spcBef>
              <a:buNone/>
            </a:pPr>
            <a:r>
              <a:rPr lang="en-US" dirty="0" smtClean="0">
                <a:latin typeface="Bell MT" panose="02020503060305020303" pitchFamily="18" charset="0"/>
              </a:rPr>
              <a:t>&lt;/</a:t>
            </a:r>
            <a:r>
              <a:rPr lang="en-US" dirty="0">
                <a:latin typeface="Bell MT" panose="02020503060305020303" pitchFamily="18" charset="0"/>
              </a:rPr>
              <a:t>p&gt;</a:t>
            </a:r>
          </a:p>
        </p:txBody>
      </p:sp>
    </p:spTree>
    <p:extLst>
      <p:ext uri="{BB962C8B-B14F-4D97-AF65-F5344CB8AC3E}">
        <p14:creationId xmlns:p14="http://schemas.microsoft.com/office/powerpoint/2010/main" val="4038958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249" y="365125"/>
            <a:ext cx="10678551" cy="718087"/>
          </a:xfrm>
        </p:spPr>
        <p:txBody>
          <a:bodyPr>
            <a:normAutofit/>
          </a:bodyPr>
          <a:lstStyle/>
          <a:p>
            <a:r>
              <a:rPr lang="en-US" sz="3200" b="1" dirty="0">
                <a:latin typeface="Bell MT" panose="02020503060305020303" pitchFamily="18" charset="0"/>
              </a:rPr>
              <a:t>HTML &lt;address&gt; for Contact Information</a:t>
            </a:r>
          </a:p>
        </p:txBody>
      </p:sp>
      <p:sp>
        <p:nvSpPr>
          <p:cNvPr id="3" name="Content Placeholder 2"/>
          <p:cNvSpPr>
            <a:spLocks noGrp="1"/>
          </p:cNvSpPr>
          <p:nvPr>
            <p:ph idx="1"/>
          </p:nvPr>
        </p:nvSpPr>
        <p:spPr>
          <a:xfrm>
            <a:off x="675249" y="1125415"/>
            <a:ext cx="10678551" cy="5317588"/>
          </a:xfrm>
        </p:spPr>
        <p:txBody>
          <a:bodyPr>
            <a:noAutofit/>
          </a:bodyPr>
          <a:lstStyle/>
          <a:p>
            <a:pPr>
              <a:lnSpc>
                <a:spcPct val="130000"/>
              </a:lnSpc>
              <a:spcBef>
                <a:spcPts val="0"/>
              </a:spcBef>
            </a:pPr>
            <a:r>
              <a:rPr lang="en-US" sz="2200" dirty="0" smtClean="0">
                <a:latin typeface="Bell MT" panose="02020503060305020303" pitchFamily="18" charset="0"/>
              </a:rPr>
              <a:t>It defines the contact information for the author/owner of a document or an article.</a:t>
            </a:r>
          </a:p>
          <a:p>
            <a:pPr>
              <a:lnSpc>
                <a:spcPct val="130000"/>
              </a:lnSpc>
              <a:spcBef>
                <a:spcPts val="0"/>
              </a:spcBef>
            </a:pPr>
            <a:r>
              <a:rPr lang="en-US" sz="2200" dirty="0" smtClean="0">
                <a:latin typeface="Bell MT" panose="02020503060305020303" pitchFamily="18" charset="0"/>
              </a:rPr>
              <a:t>The contact information can be an email address, URL, physical address, phone number, social media handle, etc.</a:t>
            </a:r>
          </a:p>
          <a:p>
            <a:pPr>
              <a:lnSpc>
                <a:spcPct val="130000"/>
              </a:lnSpc>
              <a:spcBef>
                <a:spcPts val="0"/>
              </a:spcBef>
            </a:pPr>
            <a:r>
              <a:rPr lang="en-US" sz="2200" dirty="0" smtClean="0">
                <a:latin typeface="Bell MT" panose="02020503060305020303" pitchFamily="18" charset="0"/>
              </a:rPr>
              <a:t>The text in the &lt;address&gt; element usually renders in italic, and browsers will always add a line break before and after the &lt;address&gt; element.</a:t>
            </a:r>
          </a:p>
          <a:p>
            <a:pPr marL="0" indent="0">
              <a:lnSpc>
                <a:spcPct val="130000"/>
              </a:lnSpc>
              <a:spcBef>
                <a:spcPts val="0"/>
              </a:spcBef>
              <a:buNone/>
            </a:pPr>
            <a:r>
              <a:rPr lang="en-US" sz="2200" dirty="0" smtClean="0">
                <a:latin typeface="Bell MT" panose="02020503060305020303" pitchFamily="18" charset="0"/>
              </a:rPr>
              <a:t>Example</a:t>
            </a:r>
          </a:p>
          <a:p>
            <a:pPr marL="457200" lvl="1" indent="0">
              <a:lnSpc>
                <a:spcPct val="130000"/>
              </a:lnSpc>
              <a:spcBef>
                <a:spcPts val="0"/>
              </a:spcBef>
              <a:buNone/>
            </a:pPr>
            <a:r>
              <a:rPr lang="en-US" sz="2000" dirty="0" smtClean="0">
                <a:latin typeface="Bell MT" panose="02020503060305020303" pitchFamily="18" charset="0"/>
              </a:rPr>
              <a:t>&lt;address&gt;</a:t>
            </a:r>
          </a:p>
          <a:p>
            <a:pPr marL="914400" lvl="2" indent="0">
              <a:lnSpc>
                <a:spcPct val="130000"/>
              </a:lnSpc>
              <a:spcBef>
                <a:spcPts val="0"/>
              </a:spcBef>
              <a:buNone/>
            </a:pPr>
            <a:r>
              <a:rPr lang="en-US" dirty="0" smtClean="0">
                <a:latin typeface="Bell MT" panose="02020503060305020303" pitchFamily="18" charset="0"/>
              </a:rPr>
              <a:t>Written by John Doe.&lt;</a:t>
            </a:r>
            <a:r>
              <a:rPr lang="en-US" dirty="0" err="1" smtClean="0">
                <a:latin typeface="Bell MT" panose="02020503060305020303" pitchFamily="18" charset="0"/>
              </a:rPr>
              <a:t>br</a:t>
            </a:r>
            <a:r>
              <a:rPr lang="en-US" dirty="0" smtClean="0">
                <a:latin typeface="Bell MT" panose="02020503060305020303" pitchFamily="18" charset="0"/>
              </a:rPr>
              <a:t>&gt;</a:t>
            </a:r>
          </a:p>
          <a:p>
            <a:pPr marL="914400" lvl="2" indent="0">
              <a:lnSpc>
                <a:spcPct val="130000"/>
              </a:lnSpc>
              <a:spcBef>
                <a:spcPts val="0"/>
              </a:spcBef>
              <a:buNone/>
            </a:pPr>
            <a:r>
              <a:rPr lang="en-US" dirty="0" smtClean="0">
                <a:latin typeface="Bell MT" panose="02020503060305020303" pitchFamily="18" charset="0"/>
              </a:rPr>
              <a:t>Visit us at:&lt;</a:t>
            </a:r>
            <a:r>
              <a:rPr lang="en-US" dirty="0" err="1" smtClean="0">
                <a:latin typeface="Bell MT" panose="02020503060305020303" pitchFamily="18" charset="0"/>
              </a:rPr>
              <a:t>br</a:t>
            </a:r>
            <a:r>
              <a:rPr lang="en-US" dirty="0" smtClean="0">
                <a:latin typeface="Bell MT" panose="02020503060305020303" pitchFamily="18" charset="0"/>
              </a:rPr>
              <a:t>&gt;</a:t>
            </a:r>
          </a:p>
          <a:p>
            <a:pPr marL="914400" lvl="2" indent="0">
              <a:lnSpc>
                <a:spcPct val="130000"/>
              </a:lnSpc>
              <a:spcBef>
                <a:spcPts val="0"/>
              </a:spcBef>
              <a:buNone/>
            </a:pPr>
            <a:r>
              <a:rPr lang="en-US" dirty="0" smtClean="0">
                <a:latin typeface="Bell MT" panose="02020503060305020303" pitchFamily="18" charset="0"/>
              </a:rPr>
              <a:t>Example.com&lt;</a:t>
            </a:r>
            <a:r>
              <a:rPr lang="en-US" dirty="0" err="1" smtClean="0">
                <a:latin typeface="Bell MT" panose="02020503060305020303" pitchFamily="18" charset="0"/>
              </a:rPr>
              <a:t>br</a:t>
            </a:r>
            <a:r>
              <a:rPr lang="en-US" dirty="0" smtClean="0">
                <a:latin typeface="Bell MT" panose="02020503060305020303" pitchFamily="18" charset="0"/>
              </a:rPr>
              <a:t>&gt;</a:t>
            </a:r>
          </a:p>
          <a:p>
            <a:pPr marL="914400" lvl="2" indent="0">
              <a:lnSpc>
                <a:spcPct val="130000"/>
              </a:lnSpc>
              <a:spcBef>
                <a:spcPts val="0"/>
              </a:spcBef>
              <a:buNone/>
            </a:pPr>
            <a:r>
              <a:rPr lang="en-US" dirty="0" smtClean="0">
                <a:latin typeface="Bell MT" panose="02020503060305020303" pitchFamily="18" charset="0"/>
              </a:rPr>
              <a:t>Box 564, Disneyland&lt;</a:t>
            </a:r>
            <a:r>
              <a:rPr lang="en-US" dirty="0" err="1" smtClean="0">
                <a:latin typeface="Bell MT" panose="02020503060305020303" pitchFamily="18" charset="0"/>
              </a:rPr>
              <a:t>br</a:t>
            </a:r>
            <a:r>
              <a:rPr lang="en-US" dirty="0" smtClean="0">
                <a:latin typeface="Bell MT" panose="02020503060305020303" pitchFamily="18" charset="0"/>
              </a:rPr>
              <a:t>&gt;</a:t>
            </a:r>
          </a:p>
          <a:p>
            <a:pPr marL="914400" lvl="2" indent="0">
              <a:lnSpc>
                <a:spcPct val="130000"/>
              </a:lnSpc>
              <a:spcBef>
                <a:spcPts val="0"/>
              </a:spcBef>
              <a:buNone/>
            </a:pPr>
            <a:r>
              <a:rPr lang="en-US" dirty="0" smtClean="0">
                <a:latin typeface="Bell MT" panose="02020503060305020303" pitchFamily="18" charset="0"/>
              </a:rPr>
              <a:t>USA</a:t>
            </a:r>
          </a:p>
          <a:p>
            <a:pPr marL="457200" lvl="1" indent="0">
              <a:lnSpc>
                <a:spcPct val="130000"/>
              </a:lnSpc>
              <a:spcBef>
                <a:spcPts val="0"/>
              </a:spcBef>
              <a:buNone/>
            </a:pPr>
            <a:r>
              <a:rPr lang="en-US" sz="2000" dirty="0" smtClean="0">
                <a:latin typeface="Bell MT" panose="02020503060305020303" pitchFamily="18" charset="0"/>
              </a:rPr>
              <a:t>&lt;/address&gt;</a:t>
            </a:r>
            <a:endParaRPr lang="en-US" sz="2000" dirty="0">
              <a:latin typeface="Bell MT" panose="02020503060305020303" pitchFamily="18" charset="0"/>
            </a:endParaRPr>
          </a:p>
        </p:txBody>
      </p:sp>
    </p:spTree>
    <p:extLst>
      <p:ext uri="{BB962C8B-B14F-4D97-AF65-F5344CB8AC3E}">
        <p14:creationId xmlns:p14="http://schemas.microsoft.com/office/powerpoint/2010/main" val="22681558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6510"/>
          </a:xfrm>
        </p:spPr>
        <p:txBody>
          <a:bodyPr>
            <a:normAutofit/>
          </a:bodyPr>
          <a:lstStyle/>
          <a:p>
            <a:r>
              <a:rPr lang="en-US" sz="3200" b="1" dirty="0">
                <a:latin typeface="Bell MT" panose="02020503060305020303" pitchFamily="18" charset="0"/>
              </a:rPr>
              <a:t>HTML Color</a:t>
            </a:r>
          </a:p>
        </p:txBody>
      </p:sp>
      <p:sp>
        <p:nvSpPr>
          <p:cNvPr id="3" name="Content Placeholder 2"/>
          <p:cNvSpPr>
            <a:spLocks noGrp="1"/>
          </p:cNvSpPr>
          <p:nvPr>
            <p:ph idx="1"/>
          </p:nvPr>
        </p:nvSpPr>
        <p:spPr>
          <a:xfrm>
            <a:off x="838200" y="1116106"/>
            <a:ext cx="10515600" cy="5325035"/>
          </a:xfrm>
        </p:spPr>
        <p:txBody>
          <a:bodyPr>
            <a:normAutofit/>
          </a:bodyPr>
          <a:lstStyle/>
          <a:p>
            <a:pPr>
              <a:lnSpc>
                <a:spcPct val="150000"/>
              </a:lnSpc>
              <a:spcBef>
                <a:spcPts val="0"/>
              </a:spcBef>
            </a:pPr>
            <a:r>
              <a:rPr lang="en-US" sz="2400" dirty="0">
                <a:latin typeface="Bell MT" panose="02020503060305020303" pitchFamily="18" charset="0"/>
              </a:rPr>
              <a:t>HTML colors are specified with predefined color names, or with RGB, HEX, HSL, RGBA, or HSLA values</a:t>
            </a:r>
            <a:r>
              <a:rPr lang="en-US" sz="2400" dirty="0" smtClean="0">
                <a:latin typeface="Bell MT" panose="02020503060305020303" pitchFamily="18" charset="0"/>
              </a:rPr>
              <a:t>.</a:t>
            </a:r>
          </a:p>
          <a:p>
            <a:pPr>
              <a:lnSpc>
                <a:spcPct val="150000"/>
              </a:lnSpc>
              <a:spcBef>
                <a:spcPts val="0"/>
              </a:spcBef>
            </a:pPr>
            <a:r>
              <a:rPr lang="en-US" sz="2400" dirty="0">
                <a:latin typeface="Bell MT" panose="02020503060305020303" pitchFamily="18" charset="0"/>
              </a:rPr>
              <a:t>Color </a:t>
            </a:r>
            <a:r>
              <a:rPr lang="en-US" sz="2400" dirty="0" smtClean="0">
                <a:latin typeface="Bell MT" panose="02020503060305020303" pitchFamily="18" charset="0"/>
              </a:rPr>
              <a:t>Names-In </a:t>
            </a:r>
            <a:r>
              <a:rPr lang="en-US" sz="2400" dirty="0">
                <a:latin typeface="Bell MT" panose="02020503060305020303" pitchFamily="18" charset="0"/>
              </a:rPr>
              <a:t>HTML, a color can be specified by using a color name</a:t>
            </a:r>
            <a:r>
              <a:rPr lang="en-US" sz="2400" dirty="0" smtClean="0">
                <a:latin typeface="Bell MT" panose="02020503060305020303" pitchFamily="18" charset="0"/>
              </a:rPr>
              <a:t>: red, blue, tomato.</a:t>
            </a:r>
          </a:p>
          <a:p>
            <a:pPr>
              <a:lnSpc>
                <a:spcPct val="150000"/>
              </a:lnSpc>
              <a:spcBef>
                <a:spcPts val="0"/>
              </a:spcBef>
            </a:pPr>
            <a:r>
              <a:rPr lang="en-US" sz="2400" dirty="0">
                <a:latin typeface="Bell MT" panose="02020503060305020303" pitchFamily="18" charset="0"/>
              </a:rPr>
              <a:t>Background </a:t>
            </a:r>
            <a:r>
              <a:rPr lang="en-US" sz="2400" dirty="0" smtClean="0">
                <a:latin typeface="Bell MT" panose="02020503060305020303" pitchFamily="18" charset="0"/>
              </a:rPr>
              <a:t>Color- You </a:t>
            </a:r>
            <a:r>
              <a:rPr lang="en-US" sz="2400" dirty="0">
                <a:latin typeface="Bell MT" panose="02020503060305020303" pitchFamily="18" charset="0"/>
              </a:rPr>
              <a:t>can set the background color for HTML elements</a:t>
            </a:r>
            <a:r>
              <a:rPr lang="en-US" sz="2400" dirty="0" smtClean="0">
                <a:latin typeface="Bell MT" panose="02020503060305020303" pitchFamily="18" charset="0"/>
              </a:rPr>
              <a:t>: 	&lt;</a:t>
            </a:r>
            <a:r>
              <a:rPr lang="en-US" sz="2400" dirty="0">
                <a:latin typeface="Bell MT" panose="02020503060305020303" pitchFamily="18" charset="0"/>
              </a:rPr>
              <a:t>h1 style="</a:t>
            </a:r>
            <a:r>
              <a:rPr lang="en-US" sz="2400" dirty="0" err="1">
                <a:latin typeface="Bell MT" panose="02020503060305020303" pitchFamily="18" charset="0"/>
              </a:rPr>
              <a:t>background-color:DodgerBlue</a:t>
            </a:r>
            <a:r>
              <a:rPr lang="en-US" sz="2400" dirty="0">
                <a:latin typeface="Bell MT" panose="02020503060305020303" pitchFamily="18" charset="0"/>
              </a:rPr>
              <a:t>;"&gt;Hello World&lt;/h1</a:t>
            </a:r>
            <a:r>
              <a:rPr lang="en-US" sz="2400" dirty="0" smtClean="0">
                <a:latin typeface="Bell MT" panose="02020503060305020303" pitchFamily="18" charset="0"/>
              </a:rPr>
              <a:t>&gt;</a:t>
            </a:r>
          </a:p>
          <a:p>
            <a:pPr>
              <a:lnSpc>
                <a:spcPct val="150000"/>
              </a:lnSpc>
              <a:spcBef>
                <a:spcPts val="0"/>
              </a:spcBef>
            </a:pPr>
            <a:r>
              <a:rPr lang="en-US" sz="2400" dirty="0" smtClean="0">
                <a:latin typeface="Bell MT" panose="02020503060305020303" pitchFamily="18" charset="0"/>
              </a:rPr>
              <a:t>Text Color-You </a:t>
            </a:r>
            <a:r>
              <a:rPr lang="en-US" sz="2400" dirty="0">
                <a:latin typeface="Bell MT" panose="02020503060305020303" pitchFamily="18" charset="0"/>
              </a:rPr>
              <a:t>can set the color of </a:t>
            </a:r>
            <a:r>
              <a:rPr lang="en-US" sz="2400" dirty="0" smtClean="0">
                <a:latin typeface="Bell MT" panose="02020503060305020303" pitchFamily="18" charset="0"/>
              </a:rPr>
              <a:t>text: </a:t>
            </a:r>
            <a:r>
              <a:rPr lang="en-US" sz="2400" dirty="0" smtClean="0">
                <a:solidFill>
                  <a:srgbClr val="FF0000"/>
                </a:solidFill>
                <a:latin typeface="Bell MT" panose="02020503060305020303" pitchFamily="18" charset="0"/>
              </a:rPr>
              <a:t>Hello World</a:t>
            </a:r>
          </a:p>
          <a:p>
            <a:pPr marL="0" indent="0">
              <a:lnSpc>
                <a:spcPct val="150000"/>
              </a:lnSpc>
              <a:spcBef>
                <a:spcPts val="0"/>
              </a:spcBef>
              <a:buNone/>
            </a:pPr>
            <a:r>
              <a:rPr lang="en-US" sz="2400" dirty="0">
                <a:latin typeface="Bell MT" panose="02020503060305020303" pitchFamily="18" charset="0"/>
              </a:rPr>
              <a:t>	</a:t>
            </a:r>
            <a:r>
              <a:rPr lang="en-US" sz="2400" dirty="0" smtClean="0">
                <a:latin typeface="Bell MT" panose="02020503060305020303" pitchFamily="18" charset="0"/>
              </a:rPr>
              <a:t>&lt;</a:t>
            </a:r>
            <a:r>
              <a:rPr lang="en-US" sz="2400" dirty="0">
                <a:latin typeface="Bell MT" panose="02020503060305020303" pitchFamily="18" charset="0"/>
              </a:rPr>
              <a:t>h1 style="</a:t>
            </a:r>
            <a:r>
              <a:rPr lang="en-US" sz="2400" dirty="0" err="1">
                <a:latin typeface="Bell MT" panose="02020503060305020303" pitchFamily="18" charset="0"/>
              </a:rPr>
              <a:t>color:red</a:t>
            </a:r>
            <a:r>
              <a:rPr lang="en-US" sz="2400" dirty="0">
                <a:latin typeface="Bell MT" panose="02020503060305020303" pitchFamily="18" charset="0"/>
              </a:rPr>
              <a:t>;"&gt;Hello World&lt;/h1&gt;</a:t>
            </a:r>
          </a:p>
          <a:p>
            <a:pPr>
              <a:lnSpc>
                <a:spcPct val="150000"/>
              </a:lnSpc>
              <a:spcBef>
                <a:spcPts val="0"/>
              </a:spcBef>
            </a:pPr>
            <a:endParaRPr lang="en-US" sz="2400" dirty="0">
              <a:latin typeface="Bell MT" panose="02020503060305020303" pitchFamily="18" charset="0"/>
            </a:endParaRPr>
          </a:p>
          <a:p>
            <a:pPr>
              <a:lnSpc>
                <a:spcPct val="150000"/>
              </a:lnSpc>
              <a:spcBef>
                <a:spcPts val="0"/>
              </a:spcBef>
            </a:pPr>
            <a:endParaRPr lang="en-US" sz="2400" dirty="0">
              <a:latin typeface="Bell MT" panose="02020503060305020303" pitchFamily="18" charset="0"/>
            </a:endParaRPr>
          </a:p>
          <a:p>
            <a:pPr>
              <a:lnSpc>
                <a:spcPct val="150000"/>
              </a:lnSpc>
              <a:spcBef>
                <a:spcPts val="0"/>
              </a:spcBef>
            </a:pPr>
            <a:endParaRPr lang="en-US" sz="2400" dirty="0">
              <a:latin typeface="Bell MT" panose="02020503060305020303" pitchFamily="18" charset="0"/>
            </a:endParaRPr>
          </a:p>
        </p:txBody>
      </p:sp>
    </p:spTree>
    <p:extLst>
      <p:ext uri="{BB962C8B-B14F-4D97-AF65-F5344CB8AC3E}">
        <p14:creationId xmlns:p14="http://schemas.microsoft.com/office/powerpoint/2010/main" val="17829373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9936"/>
            <a:ext cx="10515600" cy="683746"/>
          </a:xfrm>
        </p:spPr>
        <p:txBody>
          <a:bodyPr>
            <a:normAutofit/>
          </a:bodyPr>
          <a:lstStyle/>
          <a:p>
            <a:r>
              <a:rPr lang="en-US" sz="3200" b="1" dirty="0">
                <a:latin typeface="Bell MT" panose="02020503060305020303" pitchFamily="18" charset="0"/>
              </a:rPr>
              <a:t>Border Color</a:t>
            </a:r>
          </a:p>
        </p:txBody>
      </p:sp>
      <p:sp>
        <p:nvSpPr>
          <p:cNvPr id="3" name="Content Placeholder 2"/>
          <p:cNvSpPr>
            <a:spLocks noGrp="1"/>
          </p:cNvSpPr>
          <p:nvPr>
            <p:ph idx="1"/>
          </p:nvPr>
        </p:nvSpPr>
        <p:spPr>
          <a:xfrm>
            <a:off x="838200" y="1223682"/>
            <a:ext cx="10515600" cy="4953281"/>
          </a:xfrm>
        </p:spPr>
        <p:txBody>
          <a:bodyPr>
            <a:normAutofit/>
          </a:bodyPr>
          <a:lstStyle/>
          <a:p>
            <a:pPr marL="0" indent="0">
              <a:lnSpc>
                <a:spcPct val="150000"/>
              </a:lnSpc>
              <a:spcBef>
                <a:spcPts val="0"/>
              </a:spcBef>
              <a:buNone/>
            </a:pPr>
            <a:r>
              <a:rPr lang="en-US" dirty="0" smtClean="0">
                <a:latin typeface="Bell MT" panose="02020503060305020303" pitchFamily="18" charset="0"/>
              </a:rPr>
              <a:t>You </a:t>
            </a:r>
            <a:r>
              <a:rPr lang="en-US" dirty="0">
                <a:latin typeface="Bell MT" panose="02020503060305020303" pitchFamily="18" charset="0"/>
              </a:rPr>
              <a:t>can set the color of borders:</a:t>
            </a:r>
          </a:p>
          <a:p>
            <a:pPr marL="0" indent="0">
              <a:lnSpc>
                <a:spcPct val="150000"/>
              </a:lnSpc>
              <a:spcBef>
                <a:spcPts val="0"/>
              </a:spcBef>
              <a:buNone/>
            </a:pPr>
            <a:r>
              <a:rPr lang="en-US" dirty="0" smtClean="0">
                <a:solidFill>
                  <a:srgbClr val="91B3E0"/>
                </a:solidFill>
                <a:latin typeface="Bell MT" panose="02020503060305020303" pitchFamily="18" charset="0"/>
              </a:rPr>
              <a:t>&lt;</a:t>
            </a:r>
            <a:r>
              <a:rPr lang="en-US" dirty="0">
                <a:solidFill>
                  <a:srgbClr val="4B69C6"/>
                </a:solidFill>
                <a:latin typeface="Bell MT" panose="02020503060305020303" pitchFamily="18" charset="0"/>
              </a:rPr>
              <a:t>h1</a:t>
            </a:r>
            <a:r>
              <a:rPr lang="en-US" dirty="0">
                <a:solidFill>
                  <a:srgbClr val="91B3E0"/>
                </a:solidFill>
                <a:latin typeface="Bell MT" panose="02020503060305020303" pitchFamily="18" charset="0"/>
              </a:rPr>
              <a:t> </a:t>
            </a:r>
            <a:r>
              <a:rPr lang="en-US" i="1" dirty="0">
                <a:solidFill>
                  <a:srgbClr val="8190A0"/>
                </a:solidFill>
                <a:latin typeface="Bell MT" panose="02020503060305020303" pitchFamily="18" charset="0"/>
              </a:rPr>
              <a:t>style</a:t>
            </a:r>
            <a:r>
              <a:rPr lang="en-US" dirty="0">
                <a:solidFill>
                  <a:srgbClr val="777777"/>
                </a:solidFill>
                <a:latin typeface="Bell MT" panose="02020503060305020303" pitchFamily="18" charset="0"/>
              </a:rPr>
              <a:t>="</a:t>
            </a:r>
            <a:r>
              <a:rPr lang="en-US" dirty="0">
                <a:solidFill>
                  <a:srgbClr val="448C27"/>
                </a:solidFill>
                <a:latin typeface="Bell MT" panose="02020503060305020303" pitchFamily="18" charset="0"/>
              </a:rPr>
              <a:t>border: 2px solid Tomato;</a:t>
            </a:r>
            <a:r>
              <a:rPr lang="en-US" dirty="0">
                <a:solidFill>
                  <a:srgbClr val="777777"/>
                </a:solidFill>
                <a:latin typeface="Bell MT" panose="02020503060305020303" pitchFamily="18" charset="0"/>
              </a:rPr>
              <a:t>"</a:t>
            </a:r>
            <a:r>
              <a:rPr lang="en-US" dirty="0">
                <a:solidFill>
                  <a:srgbClr val="91B3E0"/>
                </a:solidFill>
                <a:latin typeface="Bell MT" panose="02020503060305020303" pitchFamily="18" charset="0"/>
              </a:rPr>
              <a:t>&gt;</a:t>
            </a:r>
            <a:r>
              <a:rPr lang="en-US" dirty="0">
                <a:solidFill>
                  <a:srgbClr val="333333"/>
                </a:solidFill>
                <a:latin typeface="Bell MT" panose="02020503060305020303" pitchFamily="18" charset="0"/>
              </a:rPr>
              <a:t>Hello World</a:t>
            </a:r>
            <a:r>
              <a:rPr lang="en-US" dirty="0">
                <a:solidFill>
                  <a:srgbClr val="91B3E0"/>
                </a:solidFill>
                <a:latin typeface="Bell MT" panose="02020503060305020303" pitchFamily="18" charset="0"/>
              </a:rPr>
              <a:t>&lt;/</a:t>
            </a:r>
            <a:r>
              <a:rPr lang="en-US" dirty="0">
                <a:solidFill>
                  <a:srgbClr val="4B69C6"/>
                </a:solidFill>
                <a:latin typeface="Bell MT" panose="02020503060305020303" pitchFamily="18" charset="0"/>
              </a:rPr>
              <a:t>h1</a:t>
            </a:r>
            <a:r>
              <a:rPr lang="en-US" dirty="0">
                <a:solidFill>
                  <a:srgbClr val="91B3E0"/>
                </a:solidFill>
                <a:latin typeface="Bell MT" panose="02020503060305020303" pitchFamily="18" charset="0"/>
              </a:rPr>
              <a:t>&gt;</a:t>
            </a:r>
            <a:endParaRPr lang="en-US" dirty="0">
              <a:solidFill>
                <a:srgbClr val="333333"/>
              </a:solidFill>
              <a:latin typeface="Bell MT" panose="02020503060305020303" pitchFamily="18" charset="0"/>
            </a:endParaRPr>
          </a:p>
          <a:p>
            <a:pPr marL="0" indent="0">
              <a:lnSpc>
                <a:spcPct val="150000"/>
              </a:lnSpc>
              <a:spcBef>
                <a:spcPts val="0"/>
              </a:spcBef>
              <a:buNone/>
            </a:pPr>
            <a:r>
              <a:rPr lang="en-US" dirty="0" smtClean="0">
                <a:solidFill>
                  <a:srgbClr val="91B3E0"/>
                </a:solidFill>
                <a:latin typeface="Bell MT" panose="02020503060305020303" pitchFamily="18" charset="0"/>
              </a:rPr>
              <a:t>&lt;</a:t>
            </a:r>
            <a:r>
              <a:rPr lang="en-US" dirty="0">
                <a:solidFill>
                  <a:srgbClr val="4B69C6"/>
                </a:solidFill>
                <a:latin typeface="Bell MT" panose="02020503060305020303" pitchFamily="18" charset="0"/>
              </a:rPr>
              <a:t>h1</a:t>
            </a:r>
            <a:r>
              <a:rPr lang="en-US" dirty="0">
                <a:solidFill>
                  <a:srgbClr val="91B3E0"/>
                </a:solidFill>
                <a:latin typeface="Bell MT" panose="02020503060305020303" pitchFamily="18" charset="0"/>
              </a:rPr>
              <a:t> </a:t>
            </a:r>
            <a:r>
              <a:rPr lang="en-US" i="1" dirty="0">
                <a:solidFill>
                  <a:srgbClr val="8190A0"/>
                </a:solidFill>
                <a:latin typeface="Bell MT" panose="02020503060305020303" pitchFamily="18" charset="0"/>
              </a:rPr>
              <a:t>style</a:t>
            </a:r>
            <a:r>
              <a:rPr lang="en-US" dirty="0">
                <a:solidFill>
                  <a:srgbClr val="777777"/>
                </a:solidFill>
                <a:latin typeface="Bell MT" panose="02020503060305020303" pitchFamily="18" charset="0"/>
              </a:rPr>
              <a:t>="</a:t>
            </a:r>
            <a:r>
              <a:rPr lang="en-US" dirty="0">
                <a:solidFill>
                  <a:srgbClr val="448C27"/>
                </a:solidFill>
                <a:latin typeface="Bell MT" panose="02020503060305020303" pitchFamily="18" charset="0"/>
              </a:rPr>
              <a:t>border: 2px solid </a:t>
            </a:r>
            <a:r>
              <a:rPr lang="en-US" dirty="0" err="1">
                <a:solidFill>
                  <a:srgbClr val="448C27"/>
                </a:solidFill>
                <a:latin typeface="Bell MT" panose="02020503060305020303" pitchFamily="18" charset="0"/>
              </a:rPr>
              <a:t>DodgerBlue</a:t>
            </a:r>
            <a:r>
              <a:rPr lang="en-US" dirty="0">
                <a:solidFill>
                  <a:srgbClr val="448C27"/>
                </a:solidFill>
                <a:latin typeface="Bell MT" panose="02020503060305020303" pitchFamily="18" charset="0"/>
              </a:rPr>
              <a:t>;</a:t>
            </a:r>
            <a:r>
              <a:rPr lang="en-US" dirty="0">
                <a:solidFill>
                  <a:srgbClr val="777777"/>
                </a:solidFill>
                <a:latin typeface="Bell MT" panose="02020503060305020303" pitchFamily="18" charset="0"/>
              </a:rPr>
              <a:t>"</a:t>
            </a:r>
            <a:r>
              <a:rPr lang="en-US" dirty="0">
                <a:solidFill>
                  <a:srgbClr val="91B3E0"/>
                </a:solidFill>
                <a:latin typeface="Bell MT" panose="02020503060305020303" pitchFamily="18" charset="0"/>
              </a:rPr>
              <a:t>&gt;</a:t>
            </a:r>
            <a:r>
              <a:rPr lang="en-US" dirty="0">
                <a:solidFill>
                  <a:srgbClr val="333333"/>
                </a:solidFill>
                <a:latin typeface="Bell MT" panose="02020503060305020303" pitchFamily="18" charset="0"/>
              </a:rPr>
              <a:t>Hello World</a:t>
            </a:r>
            <a:r>
              <a:rPr lang="en-US" dirty="0">
                <a:solidFill>
                  <a:srgbClr val="91B3E0"/>
                </a:solidFill>
                <a:latin typeface="Bell MT" panose="02020503060305020303" pitchFamily="18" charset="0"/>
              </a:rPr>
              <a:t>&lt;/</a:t>
            </a:r>
            <a:r>
              <a:rPr lang="en-US" dirty="0">
                <a:solidFill>
                  <a:srgbClr val="4B69C6"/>
                </a:solidFill>
                <a:latin typeface="Bell MT" panose="02020503060305020303" pitchFamily="18" charset="0"/>
              </a:rPr>
              <a:t>h1</a:t>
            </a:r>
            <a:r>
              <a:rPr lang="en-US" dirty="0" smtClean="0">
                <a:solidFill>
                  <a:srgbClr val="91B3E0"/>
                </a:solidFill>
                <a:latin typeface="Bell MT" panose="02020503060305020303" pitchFamily="18" charset="0"/>
              </a:rPr>
              <a:t>&gt;</a:t>
            </a:r>
            <a:endParaRPr lang="en-US" dirty="0" smtClean="0">
              <a:solidFill>
                <a:srgbClr val="333333"/>
              </a:solidFill>
              <a:latin typeface="Bell MT" panose="02020503060305020303" pitchFamily="18" charset="0"/>
            </a:endParaRPr>
          </a:p>
          <a:p>
            <a:pPr marL="0" indent="0">
              <a:lnSpc>
                <a:spcPct val="150000"/>
              </a:lnSpc>
              <a:spcBef>
                <a:spcPts val="0"/>
              </a:spcBef>
              <a:buNone/>
            </a:pPr>
            <a:r>
              <a:rPr lang="en-US" dirty="0" smtClean="0">
                <a:solidFill>
                  <a:srgbClr val="91B3E0"/>
                </a:solidFill>
                <a:latin typeface="Bell MT" panose="02020503060305020303" pitchFamily="18" charset="0"/>
              </a:rPr>
              <a:t>&lt;</a:t>
            </a:r>
            <a:r>
              <a:rPr lang="en-US" dirty="0">
                <a:solidFill>
                  <a:srgbClr val="4B69C6"/>
                </a:solidFill>
                <a:latin typeface="Bell MT" panose="02020503060305020303" pitchFamily="18" charset="0"/>
              </a:rPr>
              <a:t>h1</a:t>
            </a:r>
            <a:r>
              <a:rPr lang="en-US" dirty="0">
                <a:solidFill>
                  <a:srgbClr val="91B3E0"/>
                </a:solidFill>
                <a:latin typeface="Bell MT" panose="02020503060305020303" pitchFamily="18" charset="0"/>
              </a:rPr>
              <a:t> </a:t>
            </a:r>
            <a:r>
              <a:rPr lang="en-US" i="1" dirty="0">
                <a:solidFill>
                  <a:srgbClr val="8190A0"/>
                </a:solidFill>
                <a:latin typeface="Bell MT" panose="02020503060305020303" pitchFamily="18" charset="0"/>
              </a:rPr>
              <a:t>style</a:t>
            </a:r>
            <a:r>
              <a:rPr lang="en-US" dirty="0">
                <a:solidFill>
                  <a:srgbClr val="777777"/>
                </a:solidFill>
                <a:latin typeface="Bell MT" panose="02020503060305020303" pitchFamily="18" charset="0"/>
              </a:rPr>
              <a:t>="</a:t>
            </a:r>
            <a:r>
              <a:rPr lang="en-US" dirty="0">
                <a:solidFill>
                  <a:srgbClr val="448C27"/>
                </a:solidFill>
                <a:latin typeface="Bell MT" panose="02020503060305020303" pitchFamily="18" charset="0"/>
              </a:rPr>
              <a:t>border: 2px solid Violet;</a:t>
            </a:r>
            <a:r>
              <a:rPr lang="en-US" dirty="0">
                <a:solidFill>
                  <a:srgbClr val="777777"/>
                </a:solidFill>
                <a:latin typeface="Bell MT" panose="02020503060305020303" pitchFamily="18" charset="0"/>
              </a:rPr>
              <a:t>"</a:t>
            </a:r>
            <a:r>
              <a:rPr lang="en-US" dirty="0">
                <a:solidFill>
                  <a:srgbClr val="91B3E0"/>
                </a:solidFill>
                <a:latin typeface="Bell MT" panose="02020503060305020303" pitchFamily="18" charset="0"/>
              </a:rPr>
              <a:t>&gt;</a:t>
            </a:r>
            <a:r>
              <a:rPr lang="en-US" dirty="0">
                <a:solidFill>
                  <a:srgbClr val="333333"/>
                </a:solidFill>
                <a:latin typeface="Bell MT" panose="02020503060305020303" pitchFamily="18" charset="0"/>
              </a:rPr>
              <a:t>Hello World</a:t>
            </a:r>
            <a:r>
              <a:rPr lang="en-US" dirty="0">
                <a:solidFill>
                  <a:srgbClr val="91B3E0"/>
                </a:solidFill>
                <a:latin typeface="Bell MT" panose="02020503060305020303" pitchFamily="18" charset="0"/>
              </a:rPr>
              <a:t>&lt;/</a:t>
            </a:r>
            <a:r>
              <a:rPr lang="en-US" dirty="0">
                <a:solidFill>
                  <a:srgbClr val="4B69C6"/>
                </a:solidFill>
                <a:latin typeface="Bell MT" panose="02020503060305020303" pitchFamily="18" charset="0"/>
              </a:rPr>
              <a:t>h1</a:t>
            </a:r>
            <a:r>
              <a:rPr lang="en-US" dirty="0">
                <a:solidFill>
                  <a:srgbClr val="91B3E0"/>
                </a:solidFill>
                <a:latin typeface="Bell MT" panose="02020503060305020303" pitchFamily="18" charset="0"/>
              </a:rPr>
              <a:t>&gt;</a:t>
            </a:r>
            <a:endParaRPr lang="en-US" b="0" dirty="0">
              <a:solidFill>
                <a:srgbClr val="333333"/>
              </a:solidFill>
              <a:effectLst/>
              <a:latin typeface="Bell MT" panose="02020503060305020303" pitchFamily="18" charset="0"/>
            </a:endParaRPr>
          </a:p>
        </p:txBody>
      </p:sp>
    </p:spTree>
    <p:extLst>
      <p:ext uri="{BB962C8B-B14F-4D97-AF65-F5344CB8AC3E}">
        <p14:creationId xmlns:p14="http://schemas.microsoft.com/office/powerpoint/2010/main" val="18576933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0971"/>
            <a:ext cx="10515600" cy="497498"/>
          </a:xfrm>
        </p:spPr>
        <p:txBody>
          <a:bodyPr>
            <a:noAutofit/>
          </a:bodyPr>
          <a:lstStyle/>
          <a:p>
            <a:r>
              <a:rPr lang="en-US" sz="3200" b="1" dirty="0">
                <a:latin typeface="Bell MT" panose="02020503060305020303" pitchFamily="18" charset="0"/>
              </a:rPr>
              <a:t>Color Values</a:t>
            </a:r>
          </a:p>
        </p:txBody>
      </p:sp>
      <p:sp>
        <p:nvSpPr>
          <p:cNvPr id="3" name="Content Placeholder 2"/>
          <p:cNvSpPr>
            <a:spLocks noGrp="1"/>
          </p:cNvSpPr>
          <p:nvPr>
            <p:ph idx="1"/>
          </p:nvPr>
        </p:nvSpPr>
        <p:spPr>
          <a:xfrm>
            <a:off x="838200" y="1080037"/>
            <a:ext cx="10515600" cy="4351338"/>
          </a:xfrm>
        </p:spPr>
        <p:txBody>
          <a:bodyPr>
            <a:normAutofit/>
          </a:bodyPr>
          <a:lstStyle/>
          <a:p>
            <a:r>
              <a:rPr lang="en-US" sz="2200" dirty="0" smtClean="0">
                <a:latin typeface="Bell MT" panose="02020503060305020303" pitchFamily="18" charset="0"/>
              </a:rPr>
              <a:t>In </a:t>
            </a:r>
            <a:r>
              <a:rPr lang="en-US" sz="2200" dirty="0">
                <a:latin typeface="Bell MT" panose="02020503060305020303" pitchFamily="18" charset="0"/>
              </a:rPr>
              <a:t>HTML, colors can also be specified using RGB values, HEX values, HSL values, RGBA values, and HSLA values.</a:t>
            </a:r>
          </a:p>
          <a:p>
            <a:r>
              <a:rPr lang="en-US" sz="2200" dirty="0">
                <a:latin typeface="Bell MT" panose="02020503060305020303" pitchFamily="18" charset="0"/>
              </a:rPr>
              <a:t>The following three &lt;div&gt; elements have their background color set with RGB, HEX, and HSL values:</a:t>
            </a:r>
          </a:p>
          <a:p>
            <a:endParaRPr lang="en-US" sz="2000" dirty="0">
              <a:latin typeface="Bell MT" panose="02020503060305020303" pitchFamily="18" charset="0"/>
            </a:endParaRPr>
          </a:p>
        </p:txBody>
      </p:sp>
      <p:pic>
        <p:nvPicPr>
          <p:cNvPr id="4" name="Picture 3"/>
          <p:cNvPicPr>
            <a:picLocks noChangeAspect="1"/>
          </p:cNvPicPr>
          <p:nvPr/>
        </p:nvPicPr>
        <p:blipFill rotWithShape="1">
          <a:blip r:embed="rId2"/>
          <a:srcRect l="17527" t="41765" r="15979" b="5158"/>
          <a:stretch/>
        </p:blipFill>
        <p:spPr>
          <a:xfrm>
            <a:off x="1322363" y="2616591"/>
            <a:ext cx="8651631" cy="3882683"/>
          </a:xfrm>
          <a:prstGeom prst="rect">
            <a:avLst/>
          </a:prstGeom>
        </p:spPr>
      </p:pic>
    </p:spTree>
    <p:extLst>
      <p:ext uri="{BB962C8B-B14F-4D97-AF65-F5344CB8AC3E}">
        <p14:creationId xmlns:p14="http://schemas.microsoft.com/office/powerpoint/2010/main" val="3158052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0279"/>
            <a:ext cx="10515600" cy="683746"/>
          </a:xfrm>
        </p:spPr>
        <p:txBody>
          <a:bodyPr>
            <a:normAutofit/>
          </a:bodyPr>
          <a:lstStyle/>
          <a:p>
            <a:r>
              <a:rPr lang="en-US" sz="3400" b="1" dirty="0">
                <a:latin typeface="Bell MT" panose="02020503060305020303" pitchFamily="18" charset="0"/>
              </a:rPr>
              <a:t>HTML Attributes</a:t>
            </a:r>
          </a:p>
        </p:txBody>
      </p:sp>
      <p:sp>
        <p:nvSpPr>
          <p:cNvPr id="4" name="Rectangle 1"/>
          <p:cNvSpPr>
            <a:spLocks noGrp="1" noChangeArrowheads="1"/>
          </p:cNvSpPr>
          <p:nvPr>
            <p:ph idx="1"/>
          </p:nvPr>
        </p:nvSpPr>
        <p:spPr bwMode="auto">
          <a:xfrm>
            <a:off x="838200" y="1374199"/>
            <a:ext cx="9986682" cy="53358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2575" marR="0" lvl="0" indent="-282575" algn="l" defTabSz="914400" rtl="0" eaLnBrk="0" fontAlgn="base" latinLnBrk="0" hangingPunct="0">
              <a:lnSpc>
                <a:spcPct val="150000"/>
              </a:lnSpc>
              <a:spcBef>
                <a:spcPct val="0"/>
              </a:spcBef>
              <a:spcAft>
                <a:spcPct val="0"/>
              </a:spcAft>
              <a:buClrTx/>
              <a:buSzTx/>
              <a:buFontTx/>
              <a:buChar char="•"/>
              <a:tabLst/>
            </a:pPr>
            <a:r>
              <a:rPr kumimoji="0" lang="en-US" sz="2300" b="0" i="0" u="none" strike="noStrike" cap="none" normalizeH="0" baseline="0" dirty="0" smtClean="0">
                <a:ln>
                  <a:noFill/>
                </a:ln>
                <a:solidFill>
                  <a:srgbClr val="000000"/>
                </a:solidFill>
                <a:effectLst/>
                <a:latin typeface="Bell MT" panose="02020503060305020303" pitchFamily="18" charset="0"/>
              </a:rPr>
              <a:t>All HTML elements can have </a:t>
            </a:r>
            <a:r>
              <a:rPr kumimoji="0" lang="en-US" sz="2300" b="1" i="0" u="none" strike="noStrike" cap="none" normalizeH="0" baseline="0" dirty="0" smtClean="0">
                <a:ln>
                  <a:noFill/>
                </a:ln>
                <a:solidFill>
                  <a:srgbClr val="000000"/>
                </a:solidFill>
                <a:effectLst/>
                <a:latin typeface="Bell MT" panose="02020503060305020303" pitchFamily="18" charset="0"/>
              </a:rPr>
              <a:t>attributes</a:t>
            </a:r>
            <a:endParaRPr kumimoji="0" lang="en-US" sz="2300" b="0" i="0" u="none" strike="noStrike" cap="none" normalizeH="0" baseline="0" dirty="0" smtClean="0">
              <a:ln>
                <a:noFill/>
              </a:ln>
              <a:solidFill>
                <a:srgbClr val="000000"/>
              </a:solidFill>
              <a:effectLst/>
              <a:latin typeface="Bell MT" panose="02020503060305020303" pitchFamily="18" charset="0"/>
            </a:endParaRPr>
          </a:p>
          <a:p>
            <a:pPr marL="282575" marR="0" lvl="0" indent="-282575" algn="l" defTabSz="914400" rtl="0" eaLnBrk="0" fontAlgn="base" latinLnBrk="0" hangingPunct="0">
              <a:lnSpc>
                <a:spcPct val="150000"/>
              </a:lnSpc>
              <a:spcBef>
                <a:spcPct val="0"/>
              </a:spcBef>
              <a:spcAft>
                <a:spcPct val="0"/>
              </a:spcAft>
              <a:buClrTx/>
              <a:buSzTx/>
              <a:buFontTx/>
              <a:buChar char="•"/>
              <a:tabLst/>
            </a:pPr>
            <a:r>
              <a:rPr kumimoji="0" lang="en-US" sz="2300" b="0" i="0" u="none" strike="noStrike" cap="none" normalizeH="0" baseline="0" dirty="0" smtClean="0">
                <a:ln>
                  <a:noFill/>
                </a:ln>
                <a:solidFill>
                  <a:srgbClr val="000000"/>
                </a:solidFill>
                <a:effectLst/>
                <a:latin typeface="Bell MT" panose="02020503060305020303" pitchFamily="18" charset="0"/>
              </a:rPr>
              <a:t>The </a:t>
            </a:r>
            <a:r>
              <a:rPr kumimoji="0" lang="en-US" sz="2300" b="0" i="0" u="none" strike="noStrike" cap="none" normalizeH="0" baseline="0" dirty="0" err="1" smtClean="0">
                <a:ln>
                  <a:noFill/>
                </a:ln>
                <a:solidFill>
                  <a:srgbClr val="DC143C"/>
                </a:solidFill>
                <a:effectLst/>
                <a:latin typeface="Bell MT" panose="02020503060305020303" pitchFamily="18" charset="0"/>
              </a:rPr>
              <a:t>href</a:t>
            </a:r>
            <a:r>
              <a:rPr kumimoji="0" lang="en-US" sz="2300" b="0" i="0" u="none" strike="noStrike" cap="none" normalizeH="0" baseline="0" dirty="0" smtClean="0">
                <a:ln>
                  <a:noFill/>
                </a:ln>
                <a:solidFill>
                  <a:srgbClr val="000000"/>
                </a:solidFill>
                <a:effectLst/>
                <a:latin typeface="Bell MT" panose="02020503060305020303" pitchFamily="18" charset="0"/>
              </a:rPr>
              <a:t> attribute of </a:t>
            </a:r>
            <a:r>
              <a:rPr kumimoji="0" lang="en-US" sz="2300" b="0" i="0" u="none" strike="noStrike" cap="none" normalizeH="0" baseline="0" dirty="0" smtClean="0">
                <a:ln>
                  <a:noFill/>
                </a:ln>
                <a:solidFill>
                  <a:srgbClr val="DC143C"/>
                </a:solidFill>
                <a:effectLst/>
                <a:latin typeface="Bell MT" panose="02020503060305020303" pitchFamily="18" charset="0"/>
              </a:rPr>
              <a:t>&lt;a&gt;</a:t>
            </a:r>
            <a:r>
              <a:rPr kumimoji="0" lang="en-US" sz="2300" b="0" i="0" u="none" strike="noStrike" cap="none" normalizeH="0" baseline="0" dirty="0" smtClean="0">
                <a:ln>
                  <a:noFill/>
                </a:ln>
                <a:solidFill>
                  <a:srgbClr val="000000"/>
                </a:solidFill>
                <a:effectLst/>
                <a:latin typeface="Bell MT" panose="02020503060305020303" pitchFamily="18" charset="0"/>
              </a:rPr>
              <a:t> specifies the URL of the page the link goes to</a:t>
            </a:r>
          </a:p>
          <a:p>
            <a:pPr marL="282575" marR="0" lvl="0" indent="-282575" algn="l" defTabSz="914400" rtl="0" eaLnBrk="0" fontAlgn="base" latinLnBrk="0" hangingPunct="0">
              <a:lnSpc>
                <a:spcPct val="150000"/>
              </a:lnSpc>
              <a:spcBef>
                <a:spcPct val="0"/>
              </a:spcBef>
              <a:spcAft>
                <a:spcPct val="0"/>
              </a:spcAft>
              <a:buClrTx/>
              <a:buSzTx/>
              <a:buFontTx/>
              <a:buChar char="•"/>
              <a:tabLst/>
            </a:pPr>
            <a:r>
              <a:rPr kumimoji="0" lang="en-US" sz="2300" b="0" i="0" u="none" strike="noStrike" cap="none" normalizeH="0" baseline="0" dirty="0" smtClean="0">
                <a:ln>
                  <a:noFill/>
                </a:ln>
                <a:solidFill>
                  <a:srgbClr val="000000"/>
                </a:solidFill>
                <a:effectLst/>
                <a:latin typeface="Bell MT" panose="02020503060305020303" pitchFamily="18" charset="0"/>
              </a:rPr>
              <a:t>The </a:t>
            </a:r>
            <a:r>
              <a:rPr kumimoji="0" lang="en-US" sz="2300" b="0" i="0" u="none" strike="noStrike" cap="none" normalizeH="0" baseline="0" dirty="0" err="1" smtClean="0">
                <a:ln>
                  <a:noFill/>
                </a:ln>
                <a:solidFill>
                  <a:srgbClr val="DC143C"/>
                </a:solidFill>
                <a:effectLst/>
                <a:latin typeface="Bell MT" panose="02020503060305020303" pitchFamily="18" charset="0"/>
              </a:rPr>
              <a:t>src</a:t>
            </a:r>
            <a:r>
              <a:rPr kumimoji="0" lang="en-US" sz="2300" b="0" i="0" u="none" strike="noStrike" cap="none" normalizeH="0" baseline="0" dirty="0" smtClean="0">
                <a:ln>
                  <a:noFill/>
                </a:ln>
                <a:solidFill>
                  <a:srgbClr val="000000"/>
                </a:solidFill>
                <a:effectLst/>
                <a:latin typeface="Bell MT" panose="02020503060305020303" pitchFamily="18" charset="0"/>
              </a:rPr>
              <a:t> attribute of </a:t>
            </a:r>
            <a:r>
              <a:rPr kumimoji="0" lang="en-US" sz="2300" b="0" i="0" u="none" strike="noStrike" cap="none" normalizeH="0" baseline="0" dirty="0" smtClean="0">
                <a:ln>
                  <a:noFill/>
                </a:ln>
                <a:solidFill>
                  <a:srgbClr val="DC143C"/>
                </a:solidFill>
                <a:effectLst/>
                <a:latin typeface="Bell MT" panose="02020503060305020303" pitchFamily="18" charset="0"/>
              </a:rPr>
              <a:t>&lt;</a:t>
            </a:r>
            <a:r>
              <a:rPr kumimoji="0" lang="en-US" sz="2300" b="0" i="0" u="none" strike="noStrike" cap="none" normalizeH="0" baseline="0" dirty="0" err="1" smtClean="0">
                <a:ln>
                  <a:noFill/>
                </a:ln>
                <a:solidFill>
                  <a:srgbClr val="DC143C"/>
                </a:solidFill>
                <a:effectLst/>
                <a:latin typeface="Bell MT" panose="02020503060305020303" pitchFamily="18" charset="0"/>
              </a:rPr>
              <a:t>img</a:t>
            </a:r>
            <a:r>
              <a:rPr kumimoji="0" lang="en-US" sz="2300" b="0" i="0" u="none" strike="noStrike" cap="none" normalizeH="0" baseline="0" dirty="0" smtClean="0">
                <a:ln>
                  <a:noFill/>
                </a:ln>
                <a:solidFill>
                  <a:srgbClr val="DC143C"/>
                </a:solidFill>
                <a:effectLst/>
                <a:latin typeface="Bell MT" panose="02020503060305020303" pitchFamily="18" charset="0"/>
              </a:rPr>
              <a:t>&gt;</a:t>
            </a:r>
            <a:r>
              <a:rPr kumimoji="0" lang="en-US" sz="2300" b="0" i="0" u="none" strike="noStrike" cap="none" normalizeH="0" baseline="0" dirty="0" smtClean="0">
                <a:ln>
                  <a:noFill/>
                </a:ln>
                <a:solidFill>
                  <a:srgbClr val="000000"/>
                </a:solidFill>
                <a:effectLst/>
                <a:latin typeface="Bell MT" panose="02020503060305020303" pitchFamily="18" charset="0"/>
              </a:rPr>
              <a:t> specifies the path to the image to be displayed</a:t>
            </a:r>
          </a:p>
          <a:p>
            <a:pPr marL="282575" marR="0" lvl="0" indent="-282575" algn="l" defTabSz="914400" rtl="0" eaLnBrk="0" fontAlgn="base" latinLnBrk="0" hangingPunct="0">
              <a:lnSpc>
                <a:spcPct val="150000"/>
              </a:lnSpc>
              <a:spcBef>
                <a:spcPct val="0"/>
              </a:spcBef>
              <a:spcAft>
                <a:spcPct val="0"/>
              </a:spcAft>
              <a:buClrTx/>
              <a:buSzTx/>
              <a:buFontTx/>
              <a:buChar char="•"/>
              <a:tabLst/>
            </a:pPr>
            <a:r>
              <a:rPr kumimoji="0" lang="en-US" sz="2300" b="0" i="0" u="none" strike="noStrike" cap="none" normalizeH="0" baseline="0" dirty="0" smtClean="0">
                <a:ln>
                  <a:noFill/>
                </a:ln>
                <a:solidFill>
                  <a:srgbClr val="000000"/>
                </a:solidFill>
                <a:effectLst/>
                <a:latin typeface="Bell MT" panose="02020503060305020303" pitchFamily="18" charset="0"/>
              </a:rPr>
              <a:t>The </a:t>
            </a:r>
            <a:r>
              <a:rPr kumimoji="0" lang="en-US" sz="2300" b="0" i="0" u="none" strike="noStrike" cap="none" normalizeH="0" baseline="0" dirty="0" smtClean="0">
                <a:ln>
                  <a:noFill/>
                </a:ln>
                <a:solidFill>
                  <a:srgbClr val="DC143C"/>
                </a:solidFill>
                <a:effectLst/>
                <a:latin typeface="Bell MT" panose="02020503060305020303" pitchFamily="18" charset="0"/>
              </a:rPr>
              <a:t>width</a:t>
            </a:r>
            <a:r>
              <a:rPr kumimoji="0" lang="en-US" sz="2300" b="0" i="0" u="none" strike="noStrike" cap="none" normalizeH="0" baseline="0" dirty="0" smtClean="0">
                <a:ln>
                  <a:noFill/>
                </a:ln>
                <a:solidFill>
                  <a:srgbClr val="000000"/>
                </a:solidFill>
                <a:effectLst/>
                <a:latin typeface="Bell MT" panose="02020503060305020303" pitchFamily="18" charset="0"/>
              </a:rPr>
              <a:t> and </a:t>
            </a:r>
            <a:r>
              <a:rPr kumimoji="0" lang="en-US" sz="2300" b="0" i="0" u="none" strike="noStrike" cap="none" normalizeH="0" baseline="0" dirty="0" smtClean="0">
                <a:ln>
                  <a:noFill/>
                </a:ln>
                <a:solidFill>
                  <a:srgbClr val="DC143C"/>
                </a:solidFill>
                <a:effectLst/>
                <a:latin typeface="Bell MT" panose="02020503060305020303" pitchFamily="18" charset="0"/>
              </a:rPr>
              <a:t>height</a:t>
            </a:r>
            <a:r>
              <a:rPr kumimoji="0" lang="en-US" sz="2300" b="0" i="0" u="none" strike="noStrike" cap="none" normalizeH="0" baseline="0" dirty="0" smtClean="0">
                <a:ln>
                  <a:noFill/>
                </a:ln>
                <a:solidFill>
                  <a:srgbClr val="000000"/>
                </a:solidFill>
                <a:effectLst/>
                <a:latin typeface="Bell MT" panose="02020503060305020303" pitchFamily="18" charset="0"/>
              </a:rPr>
              <a:t> attributes of </a:t>
            </a:r>
            <a:r>
              <a:rPr kumimoji="0" lang="en-US" sz="2300" b="0" i="0" u="none" strike="noStrike" cap="none" normalizeH="0" baseline="0" dirty="0" smtClean="0">
                <a:ln>
                  <a:noFill/>
                </a:ln>
                <a:solidFill>
                  <a:srgbClr val="DC143C"/>
                </a:solidFill>
                <a:effectLst/>
                <a:latin typeface="Bell MT" panose="02020503060305020303" pitchFamily="18" charset="0"/>
              </a:rPr>
              <a:t>&lt;</a:t>
            </a:r>
            <a:r>
              <a:rPr kumimoji="0" lang="en-US" sz="2300" b="0" i="0" u="none" strike="noStrike" cap="none" normalizeH="0" baseline="0" dirty="0" err="1" smtClean="0">
                <a:ln>
                  <a:noFill/>
                </a:ln>
                <a:solidFill>
                  <a:srgbClr val="DC143C"/>
                </a:solidFill>
                <a:effectLst/>
                <a:latin typeface="Bell MT" panose="02020503060305020303" pitchFamily="18" charset="0"/>
              </a:rPr>
              <a:t>img</a:t>
            </a:r>
            <a:r>
              <a:rPr kumimoji="0" lang="en-US" sz="2300" b="0" i="0" u="none" strike="noStrike" cap="none" normalizeH="0" baseline="0" dirty="0" smtClean="0">
                <a:ln>
                  <a:noFill/>
                </a:ln>
                <a:solidFill>
                  <a:srgbClr val="DC143C"/>
                </a:solidFill>
                <a:effectLst/>
                <a:latin typeface="Bell MT" panose="02020503060305020303" pitchFamily="18" charset="0"/>
              </a:rPr>
              <a:t>&gt;</a:t>
            </a:r>
            <a:r>
              <a:rPr kumimoji="0" lang="en-US" sz="2300" b="0" i="0" u="none" strike="noStrike" cap="none" normalizeH="0" baseline="0" dirty="0" smtClean="0">
                <a:ln>
                  <a:noFill/>
                </a:ln>
                <a:solidFill>
                  <a:srgbClr val="000000"/>
                </a:solidFill>
                <a:effectLst/>
                <a:latin typeface="Bell MT" panose="02020503060305020303" pitchFamily="18" charset="0"/>
              </a:rPr>
              <a:t> provide size information for images</a:t>
            </a:r>
          </a:p>
          <a:p>
            <a:pPr marL="282575" marR="0" lvl="0" indent="-282575" algn="l" defTabSz="914400" rtl="0" eaLnBrk="0" fontAlgn="base" latinLnBrk="0" hangingPunct="0">
              <a:lnSpc>
                <a:spcPct val="150000"/>
              </a:lnSpc>
              <a:spcBef>
                <a:spcPct val="0"/>
              </a:spcBef>
              <a:spcAft>
                <a:spcPct val="0"/>
              </a:spcAft>
              <a:buClrTx/>
              <a:buSzTx/>
              <a:buFontTx/>
              <a:buChar char="•"/>
              <a:tabLst/>
            </a:pPr>
            <a:r>
              <a:rPr kumimoji="0" lang="en-US" sz="2300" b="0" i="0" u="none" strike="noStrike" cap="none" normalizeH="0" baseline="0" dirty="0" smtClean="0">
                <a:ln>
                  <a:noFill/>
                </a:ln>
                <a:solidFill>
                  <a:srgbClr val="000000"/>
                </a:solidFill>
                <a:effectLst/>
                <a:latin typeface="Bell MT" panose="02020503060305020303" pitchFamily="18" charset="0"/>
              </a:rPr>
              <a:t>The </a:t>
            </a:r>
            <a:r>
              <a:rPr kumimoji="0" lang="en-US" sz="2300" b="0" i="0" u="none" strike="noStrike" cap="none" normalizeH="0" baseline="0" dirty="0" smtClean="0">
                <a:ln>
                  <a:noFill/>
                </a:ln>
                <a:solidFill>
                  <a:srgbClr val="DC143C"/>
                </a:solidFill>
                <a:effectLst/>
                <a:latin typeface="Bell MT" panose="02020503060305020303" pitchFamily="18" charset="0"/>
              </a:rPr>
              <a:t>alt</a:t>
            </a:r>
            <a:r>
              <a:rPr kumimoji="0" lang="en-US" sz="2300" b="0" i="0" u="none" strike="noStrike" cap="none" normalizeH="0" baseline="0" dirty="0" smtClean="0">
                <a:ln>
                  <a:noFill/>
                </a:ln>
                <a:solidFill>
                  <a:srgbClr val="000000"/>
                </a:solidFill>
                <a:effectLst/>
                <a:latin typeface="Bell MT" panose="02020503060305020303" pitchFamily="18" charset="0"/>
              </a:rPr>
              <a:t> attribute of </a:t>
            </a:r>
            <a:r>
              <a:rPr kumimoji="0" lang="en-US" sz="2300" b="0" i="0" u="none" strike="noStrike" cap="none" normalizeH="0" baseline="0" dirty="0" smtClean="0">
                <a:ln>
                  <a:noFill/>
                </a:ln>
                <a:solidFill>
                  <a:srgbClr val="DC143C"/>
                </a:solidFill>
                <a:effectLst/>
                <a:latin typeface="Bell MT" panose="02020503060305020303" pitchFamily="18" charset="0"/>
              </a:rPr>
              <a:t>&lt;</a:t>
            </a:r>
            <a:r>
              <a:rPr kumimoji="0" lang="en-US" sz="2300" b="0" i="0" u="none" strike="noStrike" cap="none" normalizeH="0" baseline="0" dirty="0" err="1" smtClean="0">
                <a:ln>
                  <a:noFill/>
                </a:ln>
                <a:solidFill>
                  <a:srgbClr val="DC143C"/>
                </a:solidFill>
                <a:effectLst/>
                <a:latin typeface="Bell MT" panose="02020503060305020303" pitchFamily="18" charset="0"/>
              </a:rPr>
              <a:t>img</a:t>
            </a:r>
            <a:r>
              <a:rPr kumimoji="0" lang="en-US" sz="2300" b="0" i="0" u="none" strike="noStrike" cap="none" normalizeH="0" baseline="0" dirty="0" smtClean="0">
                <a:ln>
                  <a:noFill/>
                </a:ln>
                <a:solidFill>
                  <a:srgbClr val="DC143C"/>
                </a:solidFill>
                <a:effectLst/>
                <a:latin typeface="Bell MT" panose="02020503060305020303" pitchFamily="18" charset="0"/>
              </a:rPr>
              <a:t>&gt;</a:t>
            </a:r>
            <a:r>
              <a:rPr kumimoji="0" lang="en-US" sz="2300" b="0" i="0" u="none" strike="noStrike" cap="none" normalizeH="0" baseline="0" dirty="0" smtClean="0">
                <a:ln>
                  <a:noFill/>
                </a:ln>
                <a:solidFill>
                  <a:srgbClr val="000000"/>
                </a:solidFill>
                <a:effectLst/>
                <a:latin typeface="Bell MT" panose="02020503060305020303" pitchFamily="18" charset="0"/>
              </a:rPr>
              <a:t> provides an alternate text for an image</a:t>
            </a:r>
          </a:p>
          <a:p>
            <a:pPr marL="282575" marR="0" lvl="0" indent="-282575" algn="l" defTabSz="914400" rtl="0" eaLnBrk="0" fontAlgn="base" latinLnBrk="0" hangingPunct="0">
              <a:lnSpc>
                <a:spcPct val="150000"/>
              </a:lnSpc>
              <a:spcBef>
                <a:spcPct val="0"/>
              </a:spcBef>
              <a:spcAft>
                <a:spcPct val="0"/>
              </a:spcAft>
              <a:buClrTx/>
              <a:buSzTx/>
              <a:buFontTx/>
              <a:buChar char="•"/>
              <a:tabLst/>
            </a:pPr>
            <a:r>
              <a:rPr kumimoji="0" lang="en-US" sz="2300" b="0" i="0" u="none" strike="noStrike" cap="none" normalizeH="0" baseline="0" dirty="0" smtClean="0">
                <a:ln>
                  <a:noFill/>
                </a:ln>
                <a:solidFill>
                  <a:srgbClr val="000000"/>
                </a:solidFill>
                <a:effectLst/>
                <a:latin typeface="Bell MT" panose="02020503060305020303" pitchFamily="18" charset="0"/>
              </a:rPr>
              <a:t>The </a:t>
            </a:r>
            <a:r>
              <a:rPr kumimoji="0" lang="en-US" sz="2300" b="0" i="0" u="none" strike="noStrike" cap="none" normalizeH="0" baseline="0" dirty="0" smtClean="0">
                <a:ln>
                  <a:noFill/>
                </a:ln>
                <a:solidFill>
                  <a:srgbClr val="DC143C"/>
                </a:solidFill>
                <a:effectLst/>
                <a:latin typeface="Bell MT" panose="02020503060305020303" pitchFamily="18" charset="0"/>
              </a:rPr>
              <a:t>style</a:t>
            </a:r>
            <a:r>
              <a:rPr kumimoji="0" lang="en-US" sz="2300" b="0" i="0" u="none" strike="noStrike" cap="none" normalizeH="0" baseline="0" dirty="0" smtClean="0">
                <a:ln>
                  <a:noFill/>
                </a:ln>
                <a:solidFill>
                  <a:srgbClr val="000000"/>
                </a:solidFill>
                <a:effectLst/>
                <a:latin typeface="Bell MT" panose="02020503060305020303" pitchFamily="18" charset="0"/>
              </a:rPr>
              <a:t> attribute is used to add styles to an element, such as color, font, size, and more</a:t>
            </a:r>
          </a:p>
          <a:p>
            <a:pPr marL="282575" marR="0" lvl="0" indent="-282575" algn="l" defTabSz="914400" rtl="0" eaLnBrk="0" fontAlgn="base" latinLnBrk="0" hangingPunct="0">
              <a:lnSpc>
                <a:spcPct val="150000"/>
              </a:lnSpc>
              <a:spcBef>
                <a:spcPct val="0"/>
              </a:spcBef>
              <a:spcAft>
                <a:spcPct val="0"/>
              </a:spcAft>
              <a:buClrTx/>
              <a:buSzTx/>
              <a:buFontTx/>
              <a:buChar char="•"/>
              <a:tabLst/>
            </a:pPr>
            <a:r>
              <a:rPr kumimoji="0" lang="en-US" sz="2300" b="0" i="0" u="none" strike="noStrike" cap="none" normalizeH="0" baseline="0" dirty="0" smtClean="0">
                <a:ln>
                  <a:noFill/>
                </a:ln>
                <a:solidFill>
                  <a:srgbClr val="000000"/>
                </a:solidFill>
                <a:effectLst/>
                <a:latin typeface="Bell MT" panose="02020503060305020303" pitchFamily="18" charset="0"/>
              </a:rPr>
              <a:t>The </a:t>
            </a:r>
            <a:r>
              <a:rPr kumimoji="0" lang="en-US" sz="2300" b="0" i="0" u="none" strike="noStrike" cap="none" normalizeH="0" baseline="0" dirty="0" err="1" smtClean="0">
                <a:ln>
                  <a:noFill/>
                </a:ln>
                <a:solidFill>
                  <a:srgbClr val="DC143C"/>
                </a:solidFill>
                <a:effectLst/>
                <a:latin typeface="Bell MT" panose="02020503060305020303" pitchFamily="18" charset="0"/>
              </a:rPr>
              <a:t>lang</a:t>
            </a:r>
            <a:r>
              <a:rPr kumimoji="0" lang="en-US" sz="2300" b="0" i="0" u="none" strike="noStrike" cap="none" normalizeH="0" baseline="0" dirty="0" smtClean="0">
                <a:ln>
                  <a:noFill/>
                </a:ln>
                <a:solidFill>
                  <a:srgbClr val="000000"/>
                </a:solidFill>
                <a:effectLst/>
                <a:latin typeface="Bell MT" panose="02020503060305020303" pitchFamily="18" charset="0"/>
              </a:rPr>
              <a:t> attribute of the </a:t>
            </a:r>
            <a:r>
              <a:rPr kumimoji="0" lang="en-US" sz="2300" b="0" i="0" u="none" strike="noStrike" cap="none" normalizeH="0" baseline="0" dirty="0" smtClean="0">
                <a:ln>
                  <a:noFill/>
                </a:ln>
                <a:solidFill>
                  <a:srgbClr val="DC143C"/>
                </a:solidFill>
                <a:effectLst/>
                <a:latin typeface="Bell MT" panose="02020503060305020303" pitchFamily="18" charset="0"/>
              </a:rPr>
              <a:t>&lt;html&gt;</a:t>
            </a:r>
            <a:r>
              <a:rPr kumimoji="0" lang="en-US" sz="2300" b="0" i="0" u="none" strike="noStrike" cap="none" normalizeH="0" baseline="0" dirty="0" smtClean="0">
                <a:ln>
                  <a:noFill/>
                </a:ln>
                <a:solidFill>
                  <a:srgbClr val="000000"/>
                </a:solidFill>
                <a:effectLst/>
                <a:latin typeface="Bell MT" panose="02020503060305020303" pitchFamily="18" charset="0"/>
              </a:rPr>
              <a:t> tag declares the language of the Web page</a:t>
            </a:r>
          </a:p>
          <a:p>
            <a:pPr marL="282575" marR="0" lvl="0" indent="-282575" algn="l" defTabSz="914400" rtl="0" eaLnBrk="0" fontAlgn="base" latinLnBrk="0" hangingPunct="0">
              <a:lnSpc>
                <a:spcPct val="150000"/>
              </a:lnSpc>
              <a:spcBef>
                <a:spcPct val="0"/>
              </a:spcBef>
              <a:spcAft>
                <a:spcPct val="0"/>
              </a:spcAft>
              <a:buClrTx/>
              <a:buSzTx/>
              <a:buFontTx/>
              <a:buChar char="•"/>
              <a:tabLst/>
            </a:pPr>
            <a:r>
              <a:rPr kumimoji="0" lang="en-US" sz="2300" b="0" i="0" u="none" strike="noStrike" cap="none" normalizeH="0" baseline="0" dirty="0" smtClean="0">
                <a:ln>
                  <a:noFill/>
                </a:ln>
                <a:solidFill>
                  <a:srgbClr val="000000"/>
                </a:solidFill>
                <a:effectLst/>
                <a:latin typeface="Bell MT" panose="02020503060305020303" pitchFamily="18" charset="0"/>
              </a:rPr>
              <a:t>The </a:t>
            </a:r>
            <a:r>
              <a:rPr kumimoji="0" lang="en-US" sz="2300" b="0" i="0" u="none" strike="noStrike" cap="none" normalizeH="0" baseline="0" dirty="0" smtClean="0">
                <a:ln>
                  <a:noFill/>
                </a:ln>
                <a:solidFill>
                  <a:srgbClr val="DC143C"/>
                </a:solidFill>
                <a:effectLst/>
                <a:latin typeface="Bell MT" panose="02020503060305020303" pitchFamily="18" charset="0"/>
              </a:rPr>
              <a:t>title</a:t>
            </a:r>
            <a:r>
              <a:rPr kumimoji="0" lang="en-US" sz="2300" b="0" i="0" u="none" strike="noStrike" cap="none" normalizeH="0" baseline="0" dirty="0" smtClean="0">
                <a:ln>
                  <a:noFill/>
                </a:ln>
                <a:solidFill>
                  <a:srgbClr val="000000"/>
                </a:solidFill>
                <a:effectLst/>
                <a:latin typeface="Bell MT" panose="02020503060305020303" pitchFamily="18" charset="0"/>
              </a:rPr>
              <a:t> attribute defines some extra information about an element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23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63819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0843"/>
            <a:ext cx="10515600" cy="534572"/>
          </a:xfrm>
        </p:spPr>
        <p:txBody>
          <a:bodyPr>
            <a:noAutofit/>
          </a:bodyPr>
          <a:lstStyle/>
          <a:p>
            <a:r>
              <a:rPr lang="en-US" sz="3400" b="1" dirty="0">
                <a:latin typeface="Bell MT" panose="02020503060305020303" pitchFamily="18" charset="0"/>
              </a:rPr>
              <a:t>Color Values</a:t>
            </a:r>
          </a:p>
        </p:txBody>
      </p:sp>
      <p:sp>
        <p:nvSpPr>
          <p:cNvPr id="3" name="Content Placeholder 2"/>
          <p:cNvSpPr>
            <a:spLocks noGrp="1"/>
          </p:cNvSpPr>
          <p:nvPr>
            <p:ph idx="1"/>
          </p:nvPr>
        </p:nvSpPr>
        <p:spPr>
          <a:xfrm>
            <a:off x="838200" y="1304365"/>
            <a:ext cx="10515600" cy="4872598"/>
          </a:xfrm>
        </p:spPr>
        <p:txBody>
          <a:bodyPr>
            <a:normAutofit/>
          </a:bodyPr>
          <a:lstStyle/>
          <a:p>
            <a:pPr marL="0" indent="0">
              <a:lnSpc>
                <a:spcPct val="150000"/>
              </a:lnSpc>
              <a:buNone/>
            </a:pPr>
            <a:r>
              <a:rPr lang="en-US" sz="2400" dirty="0">
                <a:latin typeface="Bell MT" panose="02020503060305020303" pitchFamily="18" charset="0"/>
              </a:rPr>
              <a:t>&lt;h1 style="</a:t>
            </a:r>
            <a:r>
              <a:rPr lang="en-US" sz="2400" dirty="0" err="1">
                <a:latin typeface="Bell MT" panose="02020503060305020303" pitchFamily="18" charset="0"/>
              </a:rPr>
              <a:t>background-color:rgb</a:t>
            </a:r>
            <a:r>
              <a:rPr lang="en-US" sz="2400" dirty="0">
                <a:latin typeface="Bell MT" panose="02020503060305020303" pitchFamily="18" charset="0"/>
              </a:rPr>
              <a:t>(255, 99, 71);"&gt;...&lt;/h1&gt;</a:t>
            </a:r>
            <a:r>
              <a:rPr lang="en-US" sz="2400" dirty="0" smtClean="0">
                <a:latin typeface="Bell MT" panose="02020503060305020303" pitchFamily="18" charset="0"/>
              </a:rPr>
              <a:t/>
            </a:r>
            <a:br>
              <a:rPr lang="en-US" sz="2400" dirty="0" smtClean="0">
                <a:latin typeface="Bell MT" panose="02020503060305020303" pitchFamily="18" charset="0"/>
              </a:rPr>
            </a:br>
            <a:r>
              <a:rPr lang="en-US" sz="2400" dirty="0">
                <a:latin typeface="Bell MT" panose="02020503060305020303" pitchFamily="18" charset="0"/>
              </a:rPr>
              <a:t>&lt;h1 style="background-color:#ff6347;"&gt;...&lt;/h1&gt;</a:t>
            </a:r>
            <a:r>
              <a:rPr lang="en-US" sz="2400" dirty="0" smtClean="0">
                <a:latin typeface="Bell MT" panose="02020503060305020303" pitchFamily="18" charset="0"/>
              </a:rPr>
              <a:t/>
            </a:r>
            <a:br>
              <a:rPr lang="en-US" sz="2400" dirty="0" smtClean="0">
                <a:latin typeface="Bell MT" panose="02020503060305020303" pitchFamily="18" charset="0"/>
              </a:rPr>
            </a:br>
            <a:r>
              <a:rPr lang="en-US" sz="2400" dirty="0">
                <a:latin typeface="Bell MT" panose="02020503060305020303" pitchFamily="18" charset="0"/>
              </a:rPr>
              <a:t>&lt;h1 style="</a:t>
            </a:r>
            <a:r>
              <a:rPr lang="en-US" sz="2400" dirty="0" err="1">
                <a:latin typeface="Bell MT" panose="02020503060305020303" pitchFamily="18" charset="0"/>
              </a:rPr>
              <a:t>background-color:hsl</a:t>
            </a:r>
            <a:r>
              <a:rPr lang="en-US" sz="2400" dirty="0">
                <a:latin typeface="Bell MT" panose="02020503060305020303" pitchFamily="18" charset="0"/>
              </a:rPr>
              <a:t>(9, 100%, 64%);"&gt;...&lt;/h1&gt;</a:t>
            </a:r>
            <a:r>
              <a:rPr lang="en-US" sz="2400" dirty="0" smtClean="0">
                <a:latin typeface="Bell MT" panose="02020503060305020303" pitchFamily="18" charset="0"/>
              </a:rPr>
              <a:t/>
            </a:r>
            <a:br>
              <a:rPr lang="en-US" sz="2400" dirty="0" smtClean="0">
                <a:latin typeface="Bell MT" panose="02020503060305020303" pitchFamily="18" charset="0"/>
              </a:rPr>
            </a:br>
            <a:r>
              <a:rPr lang="en-US" sz="2400" dirty="0" smtClean="0">
                <a:latin typeface="Bell MT" panose="02020503060305020303" pitchFamily="18" charset="0"/>
              </a:rPr>
              <a:t>&lt;</a:t>
            </a:r>
            <a:r>
              <a:rPr lang="en-US" sz="2400" dirty="0">
                <a:latin typeface="Bell MT" panose="02020503060305020303" pitchFamily="18" charset="0"/>
              </a:rPr>
              <a:t>h1 style="</a:t>
            </a:r>
            <a:r>
              <a:rPr lang="en-US" sz="2400" dirty="0" err="1">
                <a:latin typeface="Bell MT" panose="02020503060305020303" pitchFamily="18" charset="0"/>
              </a:rPr>
              <a:t>background-color:rgba</a:t>
            </a:r>
            <a:r>
              <a:rPr lang="en-US" sz="2400" dirty="0">
                <a:latin typeface="Bell MT" panose="02020503060305020303" pitchFamily="18" charset="0"/>
              </a:rPr>
              <a:t>(255, 99, 71, 0.5);"&gt;...&lt;/h1&gt;</a:t>
            </a:r>
            <a:r>
              <a:rPr lang="en-US" sz="2400" dirty="0" smtClean="0">
                <a:latin typeface="Bell MT" panose="02020503060305020303" pitchFamily="18" charset="0"/>
              </a:rPr>
              <a:t/>
            </a:r>
            <a:br>
              <a:rPr lang="en-US" sz="2400" dirty="0" smtClean="0">
                <a:latin typeface="Bell MT" panose="02020503060305020303" pitchFamily="18" charset="0"/>
              </a:rPr>
            </a:br>
            <a:r>
              <a:rPr lang="en-US" sz="2400" dirty="0">
                <a:latin typeface="Bell MT" panose="02020503060305020303" pitchFamily="18" charset="0"/>
              </a:rPr>
              <a:t>&lt;h1 style="</a:t>
            </a:r>
            <a:r>
              <a:rPr lang="en-US" sz="2400" dirty="0" err="1">
                <a:latin typeface="Bell MT" panose="02020503060305020303" pitchFamily="18" charset="0"/>
              </a:rPr>
              <a:t>background-color:hsla</a:t>
            </a:r>
            <a:r>
              <a:rPr lang="en-US" sz="2400" dirty="0">
                <a:latin typeface="Bell MT" panose="02020503060305020303" pitchFamily="18" charset="0"/>
              </a:rPr>
              <a:t>(9, 100%, 64%, 0.5);"&gt;...&lt;/h1&gt;</a:t>
            </a:r>
          </a:p>
        </p:txBody>
      </p:sp>
    </p:spTree>
    <p:extLst>
      <p:ext uri="{BB962C8B-B14F-4D97-AF65-F5344CB8AC3E}">
        <p14:creationId xmlns:p14="http://schemas.microsoft.com/office/powerpoint/2010/main" val="191867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882"/>
            <a:ext cx="10515600" cy="728210"/>
          </a:xfrm>
        </p:spPr>
        <p:txBody>
          <a:bodyPr>
            <a:normAutofit/>
          </a:bodyPr>
          <a:lstStyle/>
          <a:p>
            <a:r>
              <a:rPr lang="en-US" sz="3400" b="1" dirty="0">
                <a:latin typeface="Bell MT" panose="02020503060305020303" pitchFamily="18" charset="0"/>
              </a:rPr>
              <a:t>HTML RGB and RGBA Colors</a:t>
            </a:r>
          </a:p>
        </p:txBody>
      </p:sp>
      <p:sp>
        <p:nvSpPr>
          <p:cNvPr id="3" name="Content Placeholder 2"/>
          <p:cNvSpPr>
            <a:spLocks noGrp="1"/>
          </p:cNvSpPr>
          <p:nvPr>
            <p:ph idx="1"/>
          </p:nvPr>
        </p:nvSpPr>
        <p:spPr>
          <a:xfrm>
            <a:off x="838200" y="1266092"/>
            <a:ext cx="10515600" cy="4699855"/>
          </a:xfrm>
        </p:spPr>
        <p:txBody>
          <a:bodyPr>
            <a:normAutofit fontScale="92500"/>
          </a:bodyPr>
          <a:lstStyle/>
          <a:p>
            <a:pPr>
              <a:lnSpc>
                <a:spcPct val="150000"/>
              </a:lnSpc>
              <a:spcBef>
                <a:spcPts val="0"/>
              </a:spcBef>
            </a:pPr>
            <a:r>
              <a:rPr lang="en-US" sz="2400" dirty="0">
                <a:latin typeface="Bell MT" panose="02020503060305020303" pitchFamily="18" charset="0"/>
              </a:rPr>
              <a:t>An RGB color value represents RED, GREEN, and BLUE light sources.</a:t>
            </a:r>
          </a:p>
          <a:p>
            <a:pPr>
              <a:lnSpc>
                <a:spcPct val="150000"/>
              </a:lnSpc>
              <a:spcBef>
                <a:spcPts val="0"/>
              </a:spcBef>
            </a:pPr>
            <a:r>
              <a:rPr lang="en-US" sz="2400" dirty="0">
                <a:latin typeface="Bell MT" panose="02020503060305020303" pitchFamily="18" charset="0"/>
              </a:rPr>
              <a:t>An RGBA color value is an extension of RGB with an Alpha channel (opacity).</a:t>
            </a:r>
          </a:p>
          <a:p>
            <a:pPr>
              <a:lnSpc>
                <a:spcPct val="150000"/>
              </a:lnSpc>
              <a:spcBef>
                <a:spcPts val="0"/>
              </a:spcBef>
            </a:pPr>
            <a:r>
              <a:rPr lang="en-US" sz="2400" dirty="0">
                <a:latin typeface="Bell MT" panose="02020503060305020303" pitchFamily="18" charset="0"/>
              </a:rPr>
              <a:t>In HTML, a color can be specified as an RGB value, using this formula:</a:t>
            </a:r>
          </a:p>
          <a:p>
            <a:pPr marL="0" indent="0">
              <a:lnSpc>
                <a:spcPct val="150000"/>
              </a:lnSpc>
              <a:spcBef>
                <a:spcPts val="0"/>
              </a:spcBef>
              <a:buNone/>
            </a:pPr>
            <a:r>
              <a:rPr lang="en-US" sz="2400" b="1" dirty="0" smtClean="0">
                <a:latin typeface="Bell MT" panose="02020503060305020303" pitchFamily="18" charset="0"/>
              </a:rPr>
              <a:t>	</a:t>
            </a:r>
            <a:r>
              <a:rPr lang="en-US" sz="2400" b="1" dirty="0" err="1" smtClean="0">
                <a:latin typeface="Bell MT" panose="02020503060305020303" pitchFamily="18" charset="0"/>
              </a:rPr>
              <a:t>rgb</a:t>
            </a:r>
            <a:r>
              <a:rPr lang="en-US" sz="2400" b="1" dirty="0" smtClean="0">
                <a:latin typeface="Bell MT" panose="02020503060305020303" pitchFamily="18" charset="0"/>
              </a:rPr>
              <a:t>(</a:t>
            </a:r>
            <a:r>
              <a:rPr lang="en-US" sz="2400" b="1" i="1" dirty="0" smtClean="0">
                <a:latin typeface="Bell MT" panose="02020503060305020303" pitchFamily="18" charset="0"/>
              </a:rPr>
              <a:t>red</a:t>
            </a:r>
            <a:r>
              <a:rPr lang="en-US" sz="2400" b="1" i="1" dirty="0">
                <a:latin typeface="Bell MT" panose="02020503060305020303" pitchFamily="18" charset="0"/>
              </a:rPr>
              <a:t>,</a:t>
            </a:r>
            <a:r>
              <a:rPr lang="en-US" sz="2400" b="1" dirty="0">
                <a:latin typeface="Bell MT" panose="02020503060305020303" pitchFamily="18" charset="0"/>
              </a:rPr>
              <a:t> </a:t>
            </a:r>
            <a:r>
              <a:rPr lang="en-US" sz="2400" b="1" i="1" dirty="0">
                <a:latin typeface="Bell MT" panose="02020503060305020303" pitchFamily="18" charset="0"/>
              </a:rPr>
              <a:t>green</a:t>
            </a:r>
            <a:r>
              <a:rPr lang="en-US" sz="2400" b="1" dirty="0">
                <a:latin typeface="Bell MT" panose="02020503060305020303" pitchFamily="18" charset="0"/>
              </a:rPr>
              <a:t>, </a:t>
            </a:r>
            <a:r>
              <a:rPr lang="en-US" sz="2400" b="1" i="1" dirty="0">
                <a:latin typeface="Bell MT" panose="02020503060305020303" pitchFamily="18" charset="0"/>
              </a:rPr>
              <a:t>blue</a:t>
            </a:r>
            <a:r>
              <a:rPr lang="en-US" sz="2400" b="1" dirty="0">
                <a:latin typeface="Bell MT" panose="02020503060305020303" pitchFamily="18" charset="0"/>
              </a:rPr>
              <a:t>)</a:t>
            </a:r>
          </a:p>
          <a:p>
            <a:pPr>
              <a:lnSpc>
                <a:spcPct val="150000"/>
              </a:lnSpc>
              <a:spcBef>
                <a:spcPts val="0"/>
              </a:spcBef>
            </a:pPr>
            <a:r>
              <a:rPr lang="en-US" sz="2400" dirty="0">
                <a:latin typeface="Bell MT" panose="02020503060305020303" pitchFamily="18" charset="0"/>
              </a:rPr>
              <a:t>Each parameter (red, green, and blue) defines the intensity of the color with a value between 0 and 255.</a:t>
            </a:r>
          </a:p>
          <a:p>
            <a:pPr>
              <a:lnSpc>
                <a:spcPct val="150000"/>
              </a:lnSpc>
              <a:spcBef>
                <a:spcPts val="0"/>
              </a:spcBef>
            </a:pPr>
            <a:r>
              <a:rPr lang="en-US" sz="2400" dirty="0">
                <a:latin typeface="Bell MT" panose="02020503060305020303" pitchFamily="18" charset="0"/>
              </a:rPr>
              <a:t>This means that there are 256 x 256 x 256 = 16777216 possible colors!</a:t>
            </a:r>
          </a:p>
          <a:p>
            <a:pPr>
              <a:lnSpc>
                <a:spcPct val="150000"/>
              </a:lnSpc>
              <a:spcBef>
                <a:spcPts val="0"/>
              </a:spcBef>
            </a:pPr>
            <a:r>
              <a:rPr lang="en-US" sz="2400" dirty="0">
                <a:latin typeface="Bell MT" panose="02020503060305020303" pitchFamily="18" charset="0"/>
              </a:rPr>
              <a:t>To display black, set all color parameters to 0, like this: </a:t>
            </a:r>
            <a:r>
              <a:rPr lang="en-US" sz="2400" dirty="0" err="1">
                <a:latin typeface="Bell MT" panose="02020503060305020303" pitchFamily="18" charset="0"/>
              </a:rPr>
              <a:t>rgb</a:t>
            </a:r>
            <a:r>
              <a:rPr lang="en-US" sz="2400" dirty="0">
                <a:latin typeface="Bell MT" panose="02020503060305020303" pitchFamily="18" charset="0"/>
              </a:rPr>
              <a:t>(0, 0, 0).</a:t>
            </a:r>
          </a:p>
          <a:p>
            <a:pPr>
              <a:lnSpc>
                <a:spcPct val="150000"/>
              </a:lnSpc>
              <a:spcBef>
                <a:spcPts val="0"/>
              </a:spcBef>
            </a:pPr>
            <a:r>
              <a:rPr lang="en-US" sz="2400" dirty="0">
                <a:latin typeface="Bell MT" panose="02020503060305020303" pitchFamily="18" charset="0"/>
              </a:rPr>
              <a:t>To display white, set all color parameters to 255, like this: </a:t>
            </a:r>
            <a:r>
              <a:rPr lang="en-US" sz="2400" dirty="0" err="1">
                <a:latin typeface="Bell MT" panose="02020503060305020303" pitchFamily="18" charset="0"/>
              </a:rPr>
              <a:t>rgb</a:t>
            </a:r>
            <a:r>
              <a:rPr lang="en-US" sz="2400" dirty="0">
                <a:latin typeface="Bell MT" panose="02020503060305020303" pitchFamily="18" charset="0"/>
              </a:rPr>
              <a:t>(255, 255, 255).</a:t>
            </a:r>
          </a:p>
          <a:p>
            <a:pPr marL="0" indent="0">
              <a:buNone/>
            </a:pPr>
            <a:endParaRPr lang="en-US" dirty="0"/>
          </a:p>
        </p:txBody>
      </p:sp>
    </p:spTree>
    <p:extLst>
      <p:ext uri="{BB962C8B-B14F-4D97-AF65-F5344CB8AC3E}">
        <p14:creationId xmlns:p14="http://schemas.microsoft.com/office/powerpoint/2010/main" val="10089313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4020"/>
          </a:xfrm>
        </p:spPr>
        <p:txBody>
          <a:bodyPr>
            <a:normAutofit/>
          </a:bodyPr>
          <a:lstStyle/>
          <a:p>
            <a:r>
              <a:rPr lang="en-US" sz="3400" b="1" dirty="0">
                <a:latin typeface="Bell MT" panose="02020503060305020303" pitchFamily="18" charset="0"/>
              </a:rPr>
              <a:t>HTML Links</a:t>
            </a:r>
          </a:p>
        </p:txBody>
      </p:sp>
      <p:sp>
        <p:nvSpPr>
          <p:cNvPr id="3" name="Content Placeholder 2"/>
          <p:cNvSpPr>
            <a:spLocks noGrp="1"/>
          </p:cNvSpPr>
          <p:nvPr>
            <p:ph idx="1"/>
          </p:nvPr>
        </p:nvSpPr>
        <p:spPr>
          <a:xfrm>
            <a:off x="838200" y="1069146"/>
            <a:ext cx="10515600" cy="5107817"/>
          </a:xfrm>
        </p:spPr>
        <p:txBody>
          <a:bodyPr>
            <a:normAutofit/>
          </a:bodyPr>
          <a:lstStyle/>
          <a:p>
            <a:pPr>
              <a:lnSpc>
                <a:spcPct val="150000"/>
              </a:lnSpc>
              <a:spcBef>
                <a:spcPts val="0"/>
              </a:spcBef>
            </a:pPr>
            <a:r>
              <a:rPr lang="en-US" sz="2400" dirty="0">
                <a:latin typeface="Bell MT" panose="02020503060305020303" pitchFamily="18" charset="0"/>
              </a:rPr>
              <a:t>Links are found in nearly all web pages. Links allow users to click their way from page to page</a:t>
            </a:r>
            <a:r>
              <a:rPr lang="en-US" sz="2400" dirty="0" smtClean="0">
                <a:latin typeface="Bell MT" panose="02020503060305020303" pitchFamily="18" charset="0"/>
              </a:rPr>
              <a:t>.</a:t>
            </a:r>
          </a:p>
          <a:p>
            <a:pPr>
              <a:lnSpc>
                <a:spcPct val="150000"/>
              </a:lnSpc>
              <a:spcBef>
                <a:spcPts val="0"/>
              </a:spcBef>
            </a:pPr>
            <a:r>
              <a:rPr lang="en-US" sz="2400" dirty="0">
                <a:latin typeface="Bell MT" panose="02020503060305020303" pitchFamily="18" charset="0"/>
              </a:rPr>
              <a:t>HTML Links - Hyperlinks</a:t>
            </a:r>
          </a:p>
          <a:p>
            <a:pPr>
              <a:lnSpc>
                <a:spcPct val="150000"/>
              </a:lnSpc>
              <a:spcBef>
                <a:spcPts val="0"/>
              </a:spcBef>
            </a:pPr>
            <a:r>
              <a:rPr lang="en-US" sz="2400" dirty="0">
                <a:latin typeface="Bell MT" panose="02020503060305020303" pitchFamily="18" charset="0"/>
              </a:rPr>
              <a:t>HTML links are hyperlinks.</a:t>
            </a:r>
          </a:p>
          <a:p>
            <a:pPr>
              <a:lnSpc>
                <a:spcPct val="150000"/>
              </a:lnSpc>
              <a:spcBef>
                <a:spcPts val="0"/>
              </a:spcBef>
            </a:pPr>
            <a:r>
              <a:rPr lang="en-US" sz="2400" dirty="0">
                <a:latin typeface="Bell MT" panose="02020503060305020303" pitchFamily="18" charset="0"/>
              </a:rPr>
              <a:t>You can click on a link and jump to another document.</a:t>
            </a:r>
          </a:p>
          <a:p>
            <a:pPr>
              <a:lnSpc>
                <a:spcPct val="150000"/>
              </a:lnSpc>
              <a:spcBef>
                <a:spcPts val="0"/>
              </a:spcBef>
            </a:pPr>
            <a:r>
              <a:rPr lang="en-US" sz="2400" dirty="0">
                <a:latin typeface="Bell MT" panose="02020503060305020303" pitchFamily="18" charset="0"/>
              </a:rPr>
              <a:t>When you move the mouse over a link, the mouse arrow will turn into a little hand</a:t>
            </a:r>
            <a:r>
              <a:rPr lang="en-US" sz="2400" dirty="0" smtClean="0">
                <a:latin typeface="Bell MT" panose="02020503060305020303" pitchFamily="18" charset="0"/>
              </a:rPr>
              <a:t>.</a:t>
            </a:r>
          </a:p>
          <a:p>
            <a:pPr>
              <a:lnSpc>
                <a:spcPct val="150000"/>
              </a:lnSpc>
              <a:spcBef>
                <a:spcPts val="0"/>
              </a:spcBef>
            </a:pPr>
            <a:r>
              <a:rPr lang="en-US" sz="2400" dirty="0" smtClean="0">
                <a:latin typeface="Bell MT" panose="02020503060305020303" pitchFamily="18" charset="0"/>
              </a:rPr>
              <a:t>The HTML &lt;a&gt; tag defines a hyperlink. It has the following syntax:</a:t>
            </a:r>
          </a:p>
          <a:p>
            <a:pPr marL="0" indent="0">
              <a:lnSpc>
                <a:spcPct val="150000"/>
              </a:lnSpc>
              <a:spcBef>
                <a:spcPts val="0"/>
              </a:spcBef>
              <a:buNone/>
            </a:pPr>
            <a:r>
              <a:rPr lang="en-US" sz="2400" dirty="0" smtClean="0">
                <a:latin typeface="Bell MT" panose="02020503060305020303" pitchFamily="18" charset="0"/>
              </a:rPr>
              <a:t>	&lt;a </a:t>
            </a:r>
            <a:r>
              <a:rPr lang="en-US" sz="2400" dirty="0" err="1" smtClean="0">
                <a:latin typeface="Bell MT" panose="02020503060305020303" pitchFamily="18" charset="0"/>
              </a:rPr>
              <a:t>href</a:t>
            </a:r>
            <a:r>
              <a:rPr lang="en-US" sz="2400" dirty="0" smtClean="0">
                <a:latin typeface="Bell MT" panose="02020503060305020303" pitchFamily="18" charset="0"/>
              </a:rPr>
              <a:t>="</a:t>
            </a:r>
            <a:r>
              <a:rPr lang="en-US" sz="2400" dirty="0" err="1" smtClean="0">
                <a:latin typeface="Bell MT" panose="02020503060305020303" pitchFamily="18" charset="0"/>
              </a:rPr>
              <a:t>url</a:t>
            </a:r>
            <a:r>
              <a:rPr lang="en-US" sz="2400" dirty="0" smtClean="0">
                <a:latin typeface="Bell MT" panose="02020503060305020303" pitchFamily="18" charset="0"/>
              </a:rPr>
              <a:t>"&gt;link text&lt;/a&gt;</a:t>
            </a:r>
            <a:endParaRPr lang="en-US" sz="2400" dirty="0">
              <a:latin typeface="Bell MT" panose="02020503060305020303" pitchFamily="18" charset="0"/>
            </a:endParaRPr>
          </a:p>
        </p:txBody>
      </p:sp>
    </p:spTree>
    <p:extLst>
      <p:ext uri="{BB962C8B-B14F-4D97-AF65-F5344CB8AC3E}">
        <p14:creationId xmlns:p14="http://schemas.microsoft.com/office/powerpoint/2010/main" val="39014193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7749"/>
          </a:xfrm>
        </p:spPr>
        <p:txBody>
          <a:bodyPr>
            <a:normAutofit/>
          </a:bodyPr>
          <a:lstStyle/>
          <a:p>
            <a:r>
              <a:rPr lang="en-US" sz="3400" b="1" dirty="0">
                <a:latin typeface="Bell MT" panose="02020503060305020303" pitchFamily="18" charset="0"/>
              </a:rPr>
              <a:t>HTML Links</a:t>
            </a:r>
          </a:p>
        </p:txBody>
      </p:sp>
      <p:sp>
        <p:nvSpPr>
          <p:cNvPr id="3" name="Content Placeholder 2"/>
          <p:cNvSpPr>
            <a:spLocks noGrp="1"/>
          </p:cNvSpPr>
          <p:nvPr>
            <p:ph idx="1"/>
          </p:nvPr>
        </p:nvSpPr>
        <p:spPr>
          <a:xfrm>
            <a:off x="838200" y="1122240"/>
            <a:ext cx="10515600" cy="5170984"/>
          </a:xfrm>
        </p:spPr>
        <p:txBody>
          <a:bodyPr>
            <a:normAutofit fontScale="85000" lnSpcReduction="20000"/>
          </a:bodyPr>
          <a:lstStyle/>
          <a:p>
            <a:pPr>
              <a:lnSpc>
                <a:spcPct val="150000"/>
              </a:lnSpc>
              <a:spcBef>
                <a:spcPts val="0"/>
              </a:spcBef>
            </a:pPr>
            <a:r>
              <a:rPr lang="en-US" dirty="0" smtClean="0">
                <a:latin typeface="Bell MT" panose="02020503060305020303" pitchFamily="18" charset="0"/>
              </a:rPr>
              <a:t>The most important attribute of the &lt;a&gt; element is the </a:t>
            </a:r>
            <a:r>
              <a:rPr lang="en-US" dirty="0" err="1" smtClean="0">
                <a:latin typeface="Bell MT" panose="02020503060305020303" pitchFamily="18" charset="0"/>
              </a:rPr>
              <a:t>href</a:t>
            </a:r>
            <a:r>
              <a:rPr lang="en-US" dirty="0" smtClean="0">
                <a:latin typeface="Bell MT" panose="02020503060305020303" pitchFamily="18" charset="0"/>
              </a:rPr>
              <a:t> attribute, which indicates the link's destination.</a:t>
            </a:r>
          </a:p>
          <a:p>
            <a:pPr>
              <a:lnSpc>
                <a:spcPct val="150000"/>
              </a:lnSpc>
              <a:spcBef>
                <a:spcPts val="0"/>
              </a:spcBef>
            </a:pPr>
            <a:r>
              <a:rPr lang="en-US" dirty="0" smtClean="0">
                <a:latin typeface="Bell MT" panose="02020503060305020303" pitchFamily="18" charset="0"/>
              </a:rPr>
              <a:t>The link text is the part that will be visible to the reader.</a:t>
            </a:r>
          </a:p>
          <a:p>
            <a:pPr>
              <a:lnSpc>
                <a:spcPct val="150000"/>
              </a:lnSpc>
              <a:spcBef>
                <a:spcPts val="0"/>
              </a:spcBef>
            </a:pPr>
            <a:r>
              <a:rPr lang="en-US" dirty="0" smtClean="0">
                <a:latin typeface="Bell MT" panose="02020503060305020303" pitchFamily="18" charset="0"/>
              </a:rPr>
              <a:t>Clicking on the link text, will send the reader to the specified URL address.</a:t>
            </a:r>
          </a:p>
          <a:p>
            <a:pPr>
              <a:lnSpc>
                <a:spcPct val="150000"/>
              </a:lnSpc>
              <a:spcBef>
                <a:spcPts val="0"/>
              </a:spcBef>
            </a:pPr>
            <a:r>
              <a:rPr lang="en-US" sz="2400" dirty="0" smtClean="0">
                <a:latin typeface="Bell MT" panose="02020503060305020303" pitchFamily="18" charset="0"/>
              </a:rPr>
              <a:t>This </a:t>
            </a:r>
            <a:r>
              <a:rPr lang="en-US" sz="2400" dirty="0">
                <a:latin typeface="Bell MT" panose="02020503060305020303" pitchFamily="18" charset="0"/>
              </a:rPr>
              <a:t>example shows how to create a link to W3Schools.com:</a:t>
            </a:r>
          </a:p>
          <a:p>
            <a:pPr marL="0" indent="0">
              <a:lnSpc>
                <a:spcPct val="150000"/>
              </a:lnSpc>
              <a:spcBef>
                <a:spcPts val="1200"/>
              </a:spcBef>
              <a:spcAft>
                <a:spcPts val="1200"/>
              </a:spcAft>
              <a:buNone/>
            </a:pPr>
            <a:r>
              <a:rPr lang="en-US" sz="2400" dirty="0" smtClean="0">
                <a:latin typeface="Bell MT" panose="02020503060305020303" pitchFamily="18" charset="0"/>
              </a:rPr>
              <a:t>	</a:t>
            </a:r>
            <a:r>
              <a:rPr lang="en-US" dirty="0" smtClean="0">
                <a:latin typeface="Bell MT" panose="02020503060305020303" pitchFamily="18" charset="0"/>
              </a:rPr>
              <a:t>&lt;</a:t>
            </a:r>
            <a:r>
              <a:rPr lang="en-US" dirty="0">
                <a:latin typeface="Bell MT" panose="02020503060305020303" pitchFamily="18" charset="0"/>
              </a:rPr>
              <a:t>a </a:t>
            </a:r>
            <a:r>
              <a:rPr lang="en-US" dirty="0" err="1">
                <a:latin typeface="Bell MT" panose="02020503060305020303" pitchFamily="18" charset="0"/>
              </a:rPr>
              <a:t>href</a:t>
            </a:r>
            <a:r>
              <a:rPr lang="en-US" dirty="0">
                <a:latin typeface="Bell MT" panose="02020503060305020303" pitchFamily="18" charset="0"/>
              </a:rPr>
              <a:t>="https://www.w3schools.com/"&gt;Visit W3Schools.com!&lt;/a&gt;</a:t>
            </a:r>
          </a:p>
          <a:p>
            <a:pPr marL="0" indent="0">
              <a:lnSpc>
                <a:spcPct val="150000"/>
              </a:lnSpc>
              <a:spcBef>
                <a:spcPts val="1200"/>
              </a:spcBef>
              <a:buNone/>
            </a:pPr>
            <a:r>
              <a:rPr lang="en-US" sz="2600" dirty="0" smtClean="0">
                <a:latin typeface="Bell MT" panose="02020503060305020303" pitchFamily="18" charset="0"/>
              </a:rPr>
              <a:t>By </a:t>
            </a:r>
            <a:r>
              <a:rPr lang="en-US" sz="2600" dirty="0">
                <a:latin typeface="Bell MT" panose="02020503060305020303" pitchFamily="18" charset="0"/>
              </a:rPr>
              <a:t>default, links will appear as follows in all browsers:</a:t>
            </a:r>
          </a:p>
          <a:p>
            <a:pPr>
              <a:lnSpc>
                <a:spcPct val="150000"/>
              </a:lnSpc>
              <a:spcBef>
                <a:spcPts val="0"/>
              </a:spcBef>
            </a:pPr>
            <a:r>
              <a:rPr lang="en-US" sz="2600" dirty="0">
                <a:latin typeface="Bell MT" panose="02020503060305020303" pitchFamily="18" charset="0"/>
              </a:rPr>
              <a:t>An unvisited link is underlined and blue</a:t>
            </a:r>
          </a:p>
          <a:p>
            <a:pPr>
              <a:lnSpc>
                <a:spcPct val="150000"/>
              </a:lnSpc>
              <a:spcBef>
                <a:spcPts val="0"/>
              </a:spcBef>
            </a:pPr>
            <a:r>
              <a:rPr lang="en-US" sz="2600" dirty="0">
                <a:latin typeface="Bell MT" panose="02020503060305020303" pitchFamily="18" charset="0"/>
              </a:rPr>
              <a:t>A visited link is underlined and purple</a:t>
            </a:r>
          </a:p>
          <a:p>
            <a:pPr>
              <a:lnSpc>
                <a:spcPct val="150000"/>
              </a:lnSpc>
              <a:spcBef>
                <a:spcPts val="0"/>
              </a:spcBef>
            </a:pPr>
            <a:r>
              <a:rPr lang="en-US" sz="2600" dirty="0">
                <a:latin typeface="Bell MT" panose="02020503060305020303" pitchFamily="18" charset="0"/>
              </a:rPr>
              <a:t>An active link is underlined and red</a:t>
            </a:r>
          </a:p>
          <a:p>
            <a:endParaRPr lang="en-US" dirty="0">
              <a:latin typeface="Bell MT" panose="02020503060305020303" pitchFamily="18" charset="0"/>
            </a:endParaRPr>
          </a:p>
        </p:txBody>
      </p:sp>
    </p:spTree>
    <p:extLst>
      <p:ext uri="{BB962C8B-B14F-4D97-AF65-F5344CB8AC3E}">
        <p14:creationId xmlns:p14="http://schemas.microsoft.com/office/powerpoint/2010/main" val="3337946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7874"/>
          </a:xfrm>
        </p:spPr>
        <p:txBody>
          <a:bodyPr>
            <a:normAutofit/>
          </a:bodyPr>
          <a:lstStyle/>
          <a:p>
            <a:r>
              <a:rPr lang="en-US" sz="3400" b="1" dirty="0">
                <a:latin typeface="Bell MT" panose="02020503060305020303" pitchFamily="18" charset="0"/>
              </a:rPr>
              <a:t>HTML Links - The target Attribute</a:t>
            </a:r>
          </a:p>
        </p:txBody>
      </p:sp>
      <p:sp>
        <p:nvSpPr>
          <p:cNvPr id="3" name="Content Placeholder 2"/>
          <p:cNvSpPr>
            <a:spLocks noGrp="1"/>
          </p:cNvSpPr>
          <p:nvPr>
            <p:ph idx="1"/>
          </p:nvPr>
        </p:nvSpPr>
        <p:spPr>
          <a:xfrm>
            <a:off x="838200" y="1143000"/>
            <a:ext cx="10515600" cy="5204012"/>
          </a:xfrm>
        </p:spPr>
        <p:txBody>
          <a:bodyPr>
            <a:normAutofit/>
          </a:bodyPr>
          <a:lstStyle/>
          <a:p>
            <a:pPr>
              <a:lnSpc>
                <a:spcPct val="150000"/>
              </a:lnSpc>
              <a:spcBef>
                <a:spcPts val="0"/>
              </a:spcBef>
            </a:pPr>
            <a:r>
              <a:rPr lang="en-US" sz="2200" dirty="0" smtClean="0">
                <a:latin typeface="Bell MT" panose="02020503060305020303" pitchFamily="18" charset="0"/>
              </a:rPr>
              <a:t>By default, the linked page will be displayed in the current browser window. To change this, you must specify another target for the link.</a:t>
            </a:r>
          </a:p>
          <a:p>
            <a:pPr>
              <a:lnSpc>
                <a:spcPct val="150000"/>
              </a:lnSpc>
              <a:spcBef>
                <a:spcPts val="0"/>
              </a:spcBef>
            </a:pPr>
            <a:r>
              <a:rPr lang="en-US" sz="2200" dirty="0" smtClean="0">
                <a:latin typeface="Bell MT" panose="02020503060305020303" pitchFamily="18" charset="0"/>
              </a:rPr>
              <a:t>The target attribute specifies where to open the linked document.</a:t>
            </a:r>
          </a:p>
          <a:p>
            <a:pPr>
              <a:lnSpc>
                <a:spcPct val="150000"/>
              </a:lnSpc>
              <a:spcBef>
                <a:spcPts val="0"/>
              </a:spcBef>
            </a:pPr>
            <a:r>
              <a:rPr lang="en-US" sz="2200" dirty="0" smtClean="0">
                <a:latin typeface="Bell MT" panose="02020503060305020303" pitchFamily="18" charset="0"/>
              </a:rPr>
              <a:t>The target attribute can have one of the following values:</a:t>
            </a:r>
          </a:p>
          <a:p>
            <a:pPr lvl="1">
              <a:lnSpc>
                <a:spcPct val="150000"/>
              </a:lnSpc>
              <a:spcBef>
                <a:spcPts val="0"/>
              </a:spcBef>
            </a:pPr>
            <a:r>
              <a:rPr lang="en-US" sz="2200" dirty="0" smtClean="0">
                <a:latin typeface="Bell MT" panose="02020503060305020303" pitchFamily="18" charset="0"/>
              </a:rPr>
              <a:t>_self - Default. Opens the document in the same window/tab as it was clicked</a:t>
            </a:r>
          </a:p>
          <a:p>
            <a:pPr lvl="1">
              <a:lnSpc>
                <a:spcPct val="150000"/>
              </a:lnSpc>
              <a:spcBef>
                <a:spcPts val="0"/>
              </a:spcBef>
            </a:pPr>
            <a:r>
              <a:rPr lang="en-US" sz="2200" dirty="0" smtClean="0">
                <a:latin typeface="Bell MT" panose="02020503060305020303" pitchFamily="18" charset="0"/>
              </a:rPr>
              <a:t>_blank - Opens the document in a new window or tab</a:t>
            </a:r>
          </a:p>
          <a:p>
            <a:pPr lvl="1">
              <a:lnSpc>
                <a:spcPct val="150000"/>
              </a:lnSpc>
              <a:spcBef>
                <a:spcPts val="0"/>
              </a:spcBef>
            </a:pPr>
            <a:r>
              <a:rPr lang="en-US" sz="2200" dirty="0" smtClean="0">
                <a:latin typeface="Bell MT" panose="02020503060305020303" pitchFamily="18" charset="0"/>
              </a:rPr>
              <a:t>_parent - Opens the document in the parent frame</a:t>
            </a:r>
          </a:p>
          <a:p>
            <a:pPr lvl="1">
              <a:lnSpc>
                <a:spcPct val="150000"/>
              </a:lnSpc>
              <a:spcBef>
                <a:spcPts val="0"/>
              </a:spcBef>
            </a:pPr>
            <a:r>
              <a:rPr lang="en-US" sz="2200" dirty="0" smtClean="0">
                <a:latin typeface="Bell MT" panose="02020503060305020303" pitchFamily="18" charset="0"/>
              </a:rPr>
              <a:t>_top - Opens the document in the full body of the window</a:t>
            </a:r>
          </a:p>
          <a:p>
            <a:pPr>
              <a:lnSpc>
                <a:spcPct val="150000"/>
              </a:lnSpc>
              <a:spcBef>
                <a:spcPts val="0"/>
              </a:spcBef>
            </a:pPr>
            <a:r>
              <a:rPr lang="en-US" sz="2200" dirty="0" smtClean="0">
                <a:latin typeface="Bell MT" panose="02020503060305020303" pitchFamily="18" charset="0"/>
              </a:rPr>
              <a:t>Use </a:t>
            </a:r>
            <a:r>
              <a:rPr lang="en-US" sz="2200" dirty="0">
                <a:latin typeface="Bell MT" panose="02020503060305020303" pitchFamily="18" charset="0"/>
              </a:rPr>
              <a:t>target="_blank" to open the linked document in a new browser window or tab:</a:t>
            </a:r>
          </a:p>
          <a:p>
            <a:pPr marL="0" indent="0">
              <a:lnSpc>
                <a:spcPct val="150000"/>
              </a:lnSpc>
              <a:spcBef>
                <a:spcPts val="0"/>
              </a:spcBef>
              <a:buNone/>
            </a:pPr>
            <a:r>
              <a:rPr lang="en-US" sz="2200" dirty="0" smtClean="0">
                <a:latin typeface="Bell MT" panose="02020503060305020303" pitchFamily="18" charset="0"/>
              </a:rPr>
              <a:t>	&lt;</a:t>
            </a:r>
            <a:r>
              <a:rPr lang="en-US" sz="2200" dirty="0">
                <a:latin typeface="Bell MT" panose="02020503060305020303" pitchFamily="18" charset="0"/>
              </a:rPr>
              <a:t>a </a:t>
            </a:r>
            <a:r>
              <a:rPr lang="en-US" sz="2200" dirty="0" err="1">
                <a:latin typeface="Bell MT" panose="02020503060305020303" pitchFamily="18" charset="0"/>
              </a:rPr>
              <a:t>href</a:t>
            </a:r>
            <a:r>
              <a:rPr lang="en-US" sz="2200" dirty="0">
                <a:latin typeface="Bell MT" panose="02020503060305020303" pitchFamily="18" charset="0"/>
              </a:rPr>
              <a:t>="https://www.w3schools.com/" target="_blank"&gt;</a:t>
            </a:r>
            <a:r>
              <a:rPr lang="en-US" sz="2200" dirty="0" smtClean="0">
                <a:latin typeface="Bell MT" panose="02020503060305020303" pitchFamily="18" charset="0"/>
              </a:rPr>
              <a:t>VisitW3Schools</a:t>
            </a:r>
            <a:r>
              <a:rPr lang="en-US" sz="2200" dirty="0">
                <a:latin typeface="Bell MT" panose="02020503060305020303" pitchFamily="18" charset="0"/>
              </a:rPr>
              <a:t>!&lt;/a&gt;</a:t>
            </a:r>
          </a:p>
          <a:p>
            <a:pPr marL="457200" lvl="1" indent="0">
              <a:buNone/>
            </a:pPr>
            <a:endParaRPr lang="en-US" dirty="0">
              <a:latin typeface="Bell MT" panose="02020503060305020303" pitchFamily="18" charset="0"/>
            </a:endParaRPr>
          </a:p>
        </p:txBody>
      </p:sp>
    </p:spTree>
    <p:extLst>
      <p:ext uri="{BB962C8B-B14F-4D97-AF65-F5344CB8AC3E}">
        <p14:creationId xmlns:p14="http://schemas.microsoft.com/office/powerpoint/2010/main" val="13255659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7534"/>
          </a:xfrm>
        </p:spPr>
        <p:txBody>
          <a:bodyPr>
            <a:normAutofit/>
          </a:bodyPr>
          <a:lstStyle/>
          <a:p>
            <a:r>
              <a:rPr lang="en-US" sz="3400" b="1" dirty="0">
                <a:latin typeface="Bell MT" panose="02020503060305020303" pitchFamily="18" charset="0"/>
              </a:rPr>
              <a:t>HTML Links - The target Attribute</a:t>
            </a:r>
          </a:p>
        </p:txBody>
      </p:sp>
      <p:sp>
        <p:nvSpPr>
          <p:cNvPr id="3" name="Content Placeholder 2"/>
          <p:cNvSpPr>
            <a:spLocks noGrp="1"/>
          </p:cNvSpPr>
          <p:nvPr>
            <p:ph idx="1"/>
          </p:nvPr>
        </p:nvSpPr>
        <p:spPr>
          <a:xfrm>
            <a:off x="838200" y="968189"/>
            <a:ext cx="10515600" cy="5513293"/>
          </a:xfrm>
        </p:spPr>
        <p:txBody>
          <a:bodyPr>
            <a:noAutofit/>
          </a:bodyPr>
          <a:lstStyle/>
          <a:p>
            <a:pPr marL="0" indent="0">
              <a:lnSpc>
                <a:spcPct val="170000"/>
              </a:lnSpc>
              <a:spcBef>
                <a:spcPts val="0"/>
              </a:spcBef>
              <a:buNone/>
            </a:pPr>
            <a:r>
              <a:rPr lang="en-US" sz="1800" dirty="0" smtClean="0">
                <a:latin typeface="Bell MT" panose="02020503060305020303" pitchFamily="18" charset="0"/>
              </a:rPr>
              <a:t>HTML Links - Use an Image as a Link</a:t>
            </a:r>
          </a:p>
          <a:p>
            <a:pPr marL="0" indent="0">
              <a:lnSpc>
                <a:spcPct val="170000"/>
              </a:lnSpc>
              <a:spcBef>
                <a:spcPts val="0"/>
              </a:spcBef>
              <a:buNone/>
            </a:pPr>
            <a:r>
              <a:rPr lang="en-US" sz="1800" dirty="0" smtClean="0">
                <a:latin typeface="Bell MT" panose="02020503060305020303" pitchFamily="18" charset="0"/>
              </a:rPr>
              <a:t>To use an image as a link, just put the &lt;</a:t>
            </a:r>
            <a:r>
              <a:rPr lang="en-US" sz="1800" dirty="0" err="1" smtClean="0">
                <a:latin typeface="Bell MT" panose="02020503060305020303" pitchFamily="18" charset="0"/>
              </a:rPr>
              <a:t>img</a:t>
            </a:r>
            <a:r>
              <a:rPr lang="en-US" sz="1800" dirty="0" smtClean="0">
                <a:latin typeface="Bell MT" panose="02020503060305020303" pitchFamily="18" charset="0"/>
              </a:rPr>
              <a:t>&gt; tag inside the &lt;a&gt; tag:</a:t>
            </a:r>
          </a:p>
          <a:p>
            <a:pPr marL="0" indent="0">
              <a:lnSpc>
                <a:spcPct val="170000"/>
              </a:lnSpc>
              <a:spcBef>
                <a:spcPts val="0"/>
              </a:spcBef>
              <a:buNone/>
            </a:pPr>
            <a:r>
              <a:rPr lang="en-US" sz="1800" dirty="0">
                <a:latin typeface="Bell MT" panose="02020503060305020303" pitchFamily="18" charset="0"/>
              </a:rPr>
              <a:t> </a:t>
            </a:r>
            <a:r>
              <a:rPr lang="en-US" sz="1800" dirty="0" smtClean="0">
                <a:latin typeface="Bell MT" panose="02020503060305020303" pitchFamily="18" charset="0"/>
              </a:rPr>
              <a:t> &lt;a </a:t>
            </a:r>
            <a:r>
              <a:rPr lang="en-US" sz="1800" dirty="0" err="1" smtClean="0">
                <a:latin typeface="Bell MT" panose="02020503060305020303" pitchFamily="18" charset="0"/>
              </a:rPr>
              <a:t>href</a:t>
            </a:r>
            <a:r>
              <a:rPr lang="en-US" sz="1800" dirty="0" smtClean="0">
                <a:latin typeface="Bell MT" panose="02020503060305020303" pitchFamily="18" charset="0"/>
              </a:rPr>
              <a:t>="default.asp"&gt;&lt;</a:t>
            </a:r>
            <a:r>
              <a:rPr lang="en-US" sz="1800" dirty="0" err="1" smtClean="0">
                <a:latin typeface="Bell MT" panose="02020503060305020303" pitchFamily="18" charset="0"/>
              </a:rPr>
              <a:t>img</a:t>
            </a:r>
            <a:r>
              <a:rPr lang="en-US" sz="1800" dirty="0" smtClean="0">
                <a:latin typeface="Bell MT" panose="02020503060305020303" pitchFamily="18" charset="0"/>
              </a:rPr>
              <a:t> </a:t>
            </a:r>
            <a:r>
              <a:rPr lang="en-US" sz="1800" dirty="0" err="1" smtClean="0">
                <a:latin typeface="Bell MT" panose="02020503060305020303" pitchFamily="18" charset="0"/>
              </a:rPr>
              <a:t>src</a:t>
            </a:r>
            <a:r>
              <a:rPr lang="en-US" sz="1800" dirty="0" smtClean="0">
                <a:latin typeface="Bell MT" panose="02020503060305020303" pitchFamily="18" charset="0"/>
              </a:rPr>
              <a:t>="smiley.gif" alt="HTML tutorial" style="width:42px;height:42px;"&gt; &lt;/a&gt;</a:t>
            </a:r>
          </a:p>
          <a:p>
            <a:pPr marL="0" indent="0">
              <a:lnSpc>
                <a:spcPct val="170000"/>
              </a:lnSpc>
              <a:spcBef>
                <a:spcPts val="0"/>
              </a:spcBef>
              <a:buNone/>
            </a:pPr>
            <a:r>
              <a:rPr lang="en-US" sz="1800" b="1" dirty="0" smtClean="0">
                <a:latin typeface="Bell MT" panose="02020503060305020303" pitchFamily="18" charset="0"/>
              </a:rPr>
              <a:t>Link to an Email Address</a:t>
            </a:r>
          </a:p>
          <a:p>
            <a:pPr marL="0" indent="0">
              <a:lnSpc>
                <a:spcPct val="170000"/>
              </a:lnSpc>
              <a:spcBef>
                <a:spcPts val="0"/>
              </a:spcBef>
              <a:buNone/>
            </a:pPr>
            <a:r>
              <a:rPr lang="en-US" sz="1800" dirty="0" smtClean="0">
                <a:latin typeface="Bell MT" panose="02020503060305020303" pitchFamily="18" charset="0"/>
              </a:rPr>
              <a:t>Use mailto: inside the </a:t>
            </a:r>
            <a:r>
              <a:rPr lang="en-US" sz="1800" dirty="0" err="1" smtClean="0">
                <a:latin typeface="Bell MT" panose="02020503060305020303" pitchFamily="18" charset="0"/>
              </a:rPr>
              <a:t>href</a:t>
            </a:r>
            <a:r>
              <a:rPr lang="en-US" sz="1800" dirty="0" smtClean="0">
                <a:latin typeface="Bell MT" panose="02020503060305020303" pitchFamily="18" charset="0"/>
              </a:rPr>
              <a:t> attribute to create a link that opens the user's email program (to let them send a new email):</a:t>
            </a:r>
          </a:p>
          <a:p>
            <a:pPr marL="0" indent="0">
              <a:lnSpc>
                <a:spcPct val="170000"/>
              </a:lnSpc>
              <a:spcBef>
                <a:spcPts val="0"/>
              </a:spcBef>
              <a:buNone/>
            </a:pPr>
            <a:r>
              <a:rPr lang="en-US" sz="1800" dirty="0" smtClean="0">
                <a:latin typeface="Bell MT" panose="02020503060305020303" pitchFamily="18" charset="0"/>
              </a:rPr>
              <a:t>&lt;a </a:t>
            </a:r>
            <a:r>
              <a:rPr lang="en-US" sz="1800" dirty="0" err="1" smtClean="0">
                <a:latin typeface="Bell MT" panose="02020503060305020303" pitchFamily="18" charset="0"/>
              </a:rPr>
              <a:t>href</a:t>
            </a:r>
            <a:r>
              <a:rPr lang="en-US" sz="1800" dirty="0" smtClean="0">
                <a:latin typeface="Bell MT" panose="02020503060305020303" pitchFamily="18" charset="0"/>
              </a:rPr>
              <a:t>="mailto:someone@example.com"&gt;Send email&lt;/a&gt;</a:t>
            </a:r>
          </a:p>
          <a:p>
            <a:pPr marL="0" indent="0">
              <a:lnSpc>
                <a:spcPct val="170000"/>
              </a:lnSpc>
              <a:spcBef>
                <a:spcPts val="0"/>
              </a:spcBef>
              <a:buNone/>
            </a:pPr>
            <a:r>
              <a:rPr lang="en-US" sz="1800" b="1" dirty="0" smtClean="0">
                <a:latin typeface="Bell MT" panose="02020503060305020303" pitchFamily="18" charset="0"/>
              </a:rPr>
              <a:t>Button as a Link</a:t>
            </a:r>
          </a:p>
          <a:p>
            <a:pPr marL="0" indent="0">
              <a:lnSpc>
                <a:spcPct val="170000"/>
              </a:lnSpc>
              <a:spcBef>
                <a:spcPts val="0"/>
              </a:spcBef>
              <a:buNone/>
            </a:pPr>
            <a:r>
              <a:rPr lang="en-US" sz="1800" dirty="0" smtClean="0">
                <a:latin typeface="Bell MT" panose="02020503060305020303" pitchFamily="18" charset="0"/>
              </a:rPr>
              <a:t>To use an HTML button as a link, you have to add some JavaScript code.</a:t>
            </a:r>
          </a:p>
          <a:p>
            <a:pPr marL="0" indent="0">
              <a:lnSpc>
                <a:spcPct val="170000"/>
              </a:lnSpc>
              <a:spcBef>
                <a:spcPts val="0"/>
              </a:spcBef>
              <a:buNone/>
            </a:pPr>
            <a:r>
              <a:rPr lang="en-US" sz="1800" dirty="0" smtClean="0">
                <a:latin typeface="Bell MT" panose="02020503060305020303" pitchFamily="18" charset="0"/>
              </a:rPr>
              <a:t>JavaScript allows you to specify what happens at certain events, such as a click of a button:</a:t>
            </a:r>
          </a:p>
          <a:p>
            <a:pPr marL="0" indent="0">
              <a:lnSpc>
                <a:spcPct val="170000"/>
              </a:lnSpc>
              <a:spcBef>
                <a:spcPts val="0"/>
              </a:spcBef>
              <a:buNone/>
            </a:pPr>
            <a:r>
              <a:rPr lang="en-US" sz="1800" b="1" dirty="0" smtClean="0">
                <a:latin typeface="Bell MT" panose="02020503060305020303" pitchFamily="18" charset="0"/>
              </a:rPr>
              <a:t>Example</a:t>
            </a:r>
          </a:p>
          <a:p>
            <a:pPr marL="0" indent="0">
              <a:lnSpc>
                <a:spcPct val="170000"/>
              </a:lnSpc>
              <a:spcBef>
                <a:spcPts val="0"/>
              </a:spcBef>
              <a:buNone/>
            </a:pPr>
            <a:r>
              <a:rPr lang="en-US" sz="1800" dirty="0" smtClean="0">
                <a:latin typeface="Bell MT" panose="02020503060305020303" pitchFamily="18" charset="0"/>
              </a:rPr>
              <a:t>&lt;button </a:t>
            </a:r>
            <a:r>
              <a:rPr lang="en-US" sz="1800" dirty="0" err="1" smtClean="0">
                <a:latin typeface="Bell MT" panose="02020503060305020303" pitchFamily="18" charset="0"/>
              </a:rPr>
              <a:t>onclick</a:t>
            </a:r>
            <a:r>
              <a:rPr lang="en-US" sz="1800" dirty="0" smtClean="0">
                <a:latin typeface="Bell MT" panose="02020503060305020303" pitchFamily="18" charset="0"/>
              </a:rPr>
              <a:t>="</a:t>
            </a:r>
            <a:r>
              <a:rPr lang="en-US" sz="1800" dirty="0" err="1" smtClean="0">
                <a:latin typeface="Bell MT" panose="02020503060305020303" pitchFamily="18" charset="0"/>
              </a:rPr>
              <a:t>document.location</a:t>
            </a:r>
            <a:r>
              <a:rPr lang="en-US" sz="1800" dirty="0" smtClean="0">
                <a:latin typeface="Bell MT" panose="02020503060305020303" pitchFamily="18" charset="0"/>
              </a:rPr>
              <a:t>='</a:t>
            </a:r>
            <a:r>
              <a:rPr lang="en-US" sz="1800" dirty="0" err="1" smtClean="0">
                <a:latin typeface="Bell MT" panose="02020503060305020303" pitchFamily="18" charset="0"/>
              </a:rPr>
              <a:t>default.php</a:t>
            </a:r>
            <a:r>
              <a:rPr lang="en-US" sz="1800" dirty="0" smtClean="0">
                <a:latin typeface="Bell MT" panose="02020503060305020303" pitchFamily="18" charset="0"/>
              </a:rPr>
              <a:t>'"&gt;HTML Tutorial&lt;/button&gt;</a:t>
            </a:r>
            <a:endParaRPr lang="en-US" sz="1800" dirty="0">
              <a:latin typeface="Bell MT" panose="02020503060305020303" pitchFamily="18" charset="0"/>
            </a:endParaRPr>
          </a:p>
        </p:txBody>
      </p:sp>
    </p:spTree>
    <p:extLst>
      <p:ext uri="{BB962C8B-B14F-4D97-AF65-F5344CB8AC3E}">
        <p14:creationId xmlns:p14="http://schemas.microsoft.com/office/powerpoint/2010/main" val="16510168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5451"/>
          </a:xfrm>
        </p:spPr>
        <p:txBody>
          <a:bodyPr>
            <a:normAutofit/>
          </a:bodyPr>
          <a:lstStyle/>
          <a:p>
            <a:r>
              <a:rPr lang="en-US" sz="3400" b="1" dirty="0">
                <a:latin typeface="Bell MT" panose="02020503060305020303" pitchFamily="18" charset="0"/>
              </a:rPr>
              <a:t>HTML Images</a:t>
            </a:r>
          </a:p>
        </p:txBody>
      </p:sp>
      <p:sp>
        <p:nvSpPr>
          <p:cNvPr id="3" name="Content Placeholder 2"/>
          <p:cNvSpPr>
            <a:spLocks noGrp="1"/>
          </p:cNvSpPr>
          <p:nvPr>
            <p:ph idx="1"/>
          </p:nvPr>
        </p:nvSpPr>
        <p:spPr>
          <a:xfrm>
            <a:off x="838200" y="1250577"/>
            <a:ext cx="10515600" cy="4926386"/>
          </a:xfrm>
        </p:spPr>
        <p:txBody>
          <a:bodyPr>
            <a:normAutofit fontScale="92500"/>
          </a:bodyPr>
          <a:lstStyle/>
          <a:p>
            <a:pPr>
              <a:lnSpc>
                <a:spcPct val="150000"/>
              </a:lnSpc>
              <a:spcBef>
                <a:spcPts val="0"/>
              </a:spcBef>
            </a:pPr>
            <a:r>
              <a:rPr lang="en-US" sz="2400" dirty="0" smtClean="0">
                <a:latin typeface="Bell MT" panose="02020503060305020303" pitchFamily="18" charset="0"/>
              </a:rPr>
              <a:t>Images </a:t>
            </a:r>
            <a:r>
              <a:rPr lang="en-US" sz="2400" dirty="0">
                <a:latin typeface="Bell MT" panose="02020503060305020303" pitchFamily="18" charset="0"/>
              </a:rPr>
              <a:t>can improve the design and the appearance of a web page</a:t>
            </a:r>
            <a:r>
              <a:rPr lang="en-US" sz="2400" dirty="0" smtClean="0">
                <a:latin typeface="Bell MT" panose="02020503060305020303" pitchFamily="18" charset="0"/>
              </a:rPr>
              <a:t>.</a:t>
            </a:r>
          </a:p>
          <a:p>
            <a:pPr marL="0" indent="0">
              <a:lnSpc>
                <a:spcPct val="150000"/>
              </a:lnSpc>
              <a:spcBef>
                <a:spcPts val="0"/>
              </a:spcBef>
              <a:buNone/>
            </a:pPr>
            <a:r>
              <a:rPr lang="en-US" sz="2400" dirty="0">
                <a:latin typeface="Bell MT" panose="02020503060305020303" pitchFamily="18" charset="0"/>
              </a:rPr>
              <a:t>HTML Images Syntax</a:t>
            </a:r>
          </a:p>
          <a:p>
            <a:pPr>
              <a:lnSpc>
                <a:spcPct val="150000"/>
              </a:lnSpc>
              <a:spcBef>
                <a:spcPts val="0"/>
              </a:spcBef>
            </a:pPr>
            <a:r>
              <a:rPr lang="en-US" sz="2400" dirty="0">
                <a:latin typeface="Bell MT" panose="02020503060305020303" pitchFamily="18" charset="0"/>
              </a:rPr>
              <a:t>The HTML &lt;</a:t>
            </a:r>
            <a:r>
              <a:rPr lang="en-US" sz="2400" dirty="0" err="1">
                <a:latin typeface="Bell MT" panose="02020503060305020303" pitchFamily="18" charset="0"/>
              </a:rPr>
              <a:t>img</a:t>
            </a:r>
            <a:r>
              <a:rPr lang="en-US" sz="2400" dirty="0">
                <a:latin typeface="Bell MT" panose="02020503060305020303" pitchFamily="18" charset="0"/>
              </a:rPr>
              <a:t>&gt; tag is used to embed an image in a web page.</a:t>
            </a:r>
          </a:p>
          <a:p>
            <a:pPr>
              <a:lnSpc>
                <a:spcPct val="150000"/>
              </a:lnSpc>
              <a:spcBef>
                <a:spcPts val="0"/>
              </a:spcBef>
            </a:pPr>
            <a:r>
              <a:rPr lang="en-US" sz="2400" dirty="0" smtClean="0">
                <a:latin typeface="Bell MT" panose="02020503060305020303" pitchFamily="18" charset="0"/>
              </a:rPr>
              <a:t>Images </a:t>
            </a:r>
            <a:r>
              <a:rPr lang="en-US" sz="2400" dirty="0">
                <a:latin typeface="Bell MT" panose="02020503060305020303" pitchFamily="18" charset="0"/>
              </a:rPr>
              <a:t>are not technically inserted into a web page; images are linked to web pages. The &lt;</a:t>
            </a:r>
            <a:r>
              <a:rPr lang="en-US" sz="2400" dirty="0" err="1">
                <a:latin typeface="Bell MT" panose="02020503060305020303" pitchFamily="18" charset="0"/>
              </a:rPr>
              <a:t>img</a:t>
            </a:r>
            <a:r>
              <a:rPr lang="en-US" sz="2400" dirty="0">
                <a:latin typeface="Bell MT" panose="02020503060305020303" pitchFamily="18" charset="0"/>
              </a:rPr>
              <a:t>&gt; tag creates a holding space for the referenced image.</a:t>
            </a:r>
          </a:p>
          <a:p>
            <a:pPr>
              <a:lnSpc>
                <a:spcPct val="150000"/>
              </a:lnSpc>
              <a:spcBef>
                <a:spcPts val="0"/>
              </a:spcBef>
            </a:pPr>
            <a:r>
              <a:rPr lang="en-US" sz="2400" dirty="0" smtClean="0">
                <a:latin typeface="Bell MT" panose="02020503060305020303" pitchFamily="18" charset="0"/>
              </a:rPr>
              <a:t>The </a:t>
            </a:r>
            <a:r>
              <a:rPr lang="en-US" sz="2400" dirty="0">
                <a:latin typeface="Bell MT" panose="02020503060305020303" pitchFamily="18" charset="0"/>
              </a:rPr>
              <a:t>&lt;</a:t>
            </a:r>
            <a:r>
              <a:rPr lang="en-US" sz="2400" dirty="0" err="1">
                <a:latin typeface="Bell MT" panose="02020503060305020303" pitchFamily="18" charset="0"/>
              </a:rPr>
              <a:t>img</a:t>
            </a:r>
            <a:r>
              <a:rPr lang="en-US" sz="2400" dirty="0">
                <a:latin typeface="Bell MT" panose="02020503060305020303" pitchFamily="18" charset="0"/>
              </a:rPr>
              <a:t>&gt; tag is empty, it contains attributes only, and does not have a closing tag.</a:t>
            </a:r>
          </a:p>
          <a:p>
            <a:pPr>
              <a:lnSpc>
                <a:spcPct val="150000"/>
              </a:lnSpc>
              <a:spcBef>
                <a:spcPts val="0"/>
              </a:spcBef>
            </a:pPr>
            <a:r>
              <a:rPr lang="en-US" sz="2400" dirty="0" smtClean="0">
                <a:latin typeface="Bell MT" panose="02020503060305020303" pitchFamily="18" charset="0"/>
              </a:rPr>
              <a:t>The </a:t>
            </a:r>
            <a:r>
              <a:rPr lang="en-US" sz="2400" dirty="0">
                <a:latin typeface="Bell MT" panose="02020503060305020303" pitchFamily="18" charset="0"/>
              </a:rPr>
              <a:t>&lt;</a:t>
            </a:r>
            <a:r>
              <a:rPr lang="en-US" sz="2400" dirty="0" err="1">
                <a:latin typeface="Bell MT" panose="02020503060305020303" pitchFamily="18" charset="0"/>
              </a:rPr>
              <a:t>img</a:t>
            </a:r>
            <a:r>
              <a:rPr lang="en-US" sz="2400" dirty="0">
                <a:latin typeface="Bell MT" panose="02020503060305020303" pitchFamily="18" charset="0"/>
              </a:rPr>
              <a:t>&gt; tag has two required attributes:</a:t>
            </a:r>
          </a:p>
          <a:p>
            <a:pPr marL="806450" lvl="1" indent="-349250">
              <a:lnSpc>
                <a:spcPct val="150000"/>
              </a:lnSpc>
              <a:spcBef>
                <a:spcPts val="0"/>
              </a:spcBef>
              <a:buFont typeface="Wingdings" panose="05000000000000000000" pitchFamily="2" charset="2"/>
              <a:buChar char="Ø"/>
            </a:pPr>
            <a:r>
              <a:rPr lang="en-US" sz="2000" dirty="0" err="1" smtClean="0">
                <a:latin typeface="Bell MT" panose="02020503060305020303" pitchFamily="18" charset="0"/>
              </a:rPr>
              <a:t>src</a:t>
            </a:r>
            <a:r>
              <a:rPr lang="en-US" sz="2000" dirty="0" smtClean="0">
                <a:latin typeface="Bell MT" panose="02020503060305020303" pitchFamily="18" charset="0"/>
              </a:rPr>
              <a:t> </a:t>
            </a:r>
            <a:r>
              <a:rPr lang="en-US" sz="2000" dirty="0">
                <a:latin typeface="Bell MT" panose="02020503060305020303" pitchFamily="18" charset="0"/>
              </a:rPr>
              <a:t>- Specifies the path to the image</a:t>
            </a:r>
          </a:p>
          <a:p>
            <a:pPr marL="806450" lvl="1" indent="-349250">
              <a:lnSpc>
                <a:spcPct val="150000"/>
              </a:lnSpc>
              <a:spcBef>
                <a:spcPts val="0"/>
              </a:spcBef>
              <a:buFont typeface="Wingdings" panose="05000000000000000000" pitchFamily="2" charset="2"/>
              <a:buChar char="Ø"/>
            </a:pPr>
            <a:r>
              <a:rPr lang="en-US" sz="2000" dirty="0">
                <a:latin typeface="Bell MT" panose="02020503060305020303" pitchFamily="18" charset="0"/>
              </a:rPr>
              <a:t>alt - Specifies an alternate text for the image</a:t>
            </a:r>
          </a:p>
        </p:txBody>
      </p:sp>
    </p:spTree>
    <p:extLst>
      <p:ext uri="{BB962C8B-B14F-4D97-AF65-F5344CB8AC3E}">
        <p14:creationId xmlns:p14="http://schemas.microsoft.com/office/powerpoint/2010/main" val="21433554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0299"/>
          </a:xfrm>
        </p:spPr>
        <p:txBody>
          <a:bodyPr>
            <a:normAutofit/>
          </a:bodyPr>
          <a:lstStyle/>
          <a:p>
            <a:r>
              <a:rPr lang="en-US" sz="3400" b="1" dirty="0">
                <a:latin typeface="Bell MT" panose="02020503060305020303" pitchFamily="18" charset="0"/>
              </a:rPr>
              <a:t>HTML Tables</a:t>
            </a:r>
          </a:p>
        </p:txBody>
      </p:sp>
      <p:sp>
        <p:nvSpPr>
          <p:cNvPr id="3" name="Content Placeholder 2"/>
          <p:cNvSpPr>
            <a:spLocks noGrp="1"/>
          </p:cNvSpPr>
          <p:nvPr>
            <p:ph idx="1"/>
          </p:nvPr>
        </p:nvSpPr>
        <p:spPr>
          <a:xfrm>
            <a:off x="838200" y="1129553"/>
            <a:ext cx="10515600" cy="5047410"/>
          </a:xfrm>
        </p:spPr>
        <p:txBody>
          <a:bodyPr>
            <a:normAutofit/>
          </a:bodyPr>
          <a:lstStyle/>
          <a:p>
            <a:r>
              <a:rPr lang="en-US" sz="2400" dirty="0">
                <a:latin typeface="Bell MT" panose="02020503060305020303" pitchFamily="18" charset="0"/>
              </a:rPr>
              <a:t>HTML tables allow web developers to arrange data into rows and </a:t>
            </a:r>
            <a:r>
              <a:rPr lang="en-US" sz="2400" dirty="0" smtClean="0">
                <a:latin typeface="Bell MT" panose="02020503060305020303" pitchFamily="18" charset="0"/>
              </a:rPr>
              <a:t>columns.</a:t>
            </a:r>
          </a:p>
          <a:p>
            <a:pPr marL="0" indent="0">
              <a:buNone/>
            </a:pPr>
            <a:endParaRPr lang="en-US" sz="2400" dirty="0">
              <a:latin typeface="Bell MT" panose="02020503060305020303" pitchFamily="18" charset="0"/>
            </a:endParaRPr>
          </a:p>
        </p:txBody>
      </p:sp>
      <p:pic>
        <p:nvPicPr>
          <p:cNvPr id="4" name="Picture 3"/>
          <p:cNvPicPr>
            <a:picLocks noChangeAspect="1"/>
          </p:cNvPicPr>
          <p:nvPr/>
        </p:nvPicPr>
        <p:blipFill rotWithShape="1">
          <a:blip r:embed="rId2"/>
          <a:srcRect l="19270" t="28085" r="18617" b="33711"/>
          <a:stretch/>
        </p:blipFill>
        <p:spPr>
          <a:xfrm>
            <a:off x="1062319" y="1842459"/>
            <a:ext cx="8498540" cy="2806182"/>
          </a:xfrm>
          <a:prstGeom prst="rect">
            <a:avLst/>
          </a:prstGeom>
        </p:spPr>
      </p:pic>
      <p:sp>
        <p:nvSpPr>
          <p:cNvPr id="5" name="Rectangle 4"/>
          <p:cNvSpPr/>
          <p:nvPr/>
        </p:nvSpPr>
        <p:spPr>
          <a:xfrm>
            <a:off x="941294" y="4742770"/>
            <a:ext cx="9735671" cy="461665"/>
          </a:xfrm>
          <a:prstGeom prst="rect">
            <a:avLst/>
          </a:prstGeom>
        </p:spPr>
        <p:txBody>
          <a:bodyPr wrap="square">
            <a:spAutoFit/>
          </a:bodyPr>
          <a:lstStyle/>
          <a:p>
            <a:r>
              <a:rPr lang="en-US" sz="2400" dirty="0" smtClean="0">
                <a:solidFill>
                  <a:srgbClr val="000000"/>
                </a:solidFill>
                <a:latin typeface="Bell MT" panose="02020503060305020303" pitchFamily="18" charset="0"/>
              </a:rPr>
              <a:t>A </a:t>
            </a:r>
            <a:r>
              <a:rPr lang="en-US" sz="2400" dirty="0">
                <a:solidFill>
                  <a:srgbClr val="000000"/>
                </a:solidFill>
                <a:latin typeface="Bell MT" panose="02020503060305020303" pitchFamily="18" charset="0"/>
              </a:rPr>
              <a:t>table in HTML consists of table cells inside rows and columns</a:t>
            </a:r>
            <a:endParaRPr lang="en-US" sz="2400" b="0" i="0" dirty="0">
              <a:solidFill>
                <a:srgbClr val="000000"/>
              </a:solidFill>
              <a:effectLst/>
              <a:latin typeface="Bell MT" panose="02020503060305020303" pitchFamily="18" charset="0"/>
            </a:endParaRPr>
          </a:p>
        </p:txBody>
      </p:sp>
    </p:spTree>
    <p:extLst>
      <p:ext uri="{BB962C8B-B14F-4D97-AF65-F5344CB8AC3E}">
        <p14:creationId xmlns:p14="http://schemas.microsoft.com/office/powerpoint/2010/main" val="1396918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0981"/>
          </a:xfrm>
        </p:spPr>
        <p:txBody>
          <a:bodyPr>
            <a:normAutofit/>
          </a:bodyPr>
          <a:lstStyle/>
          <a:p>
            <a:r>
              <a:rPr lang="en-US" sz="3200" b="1" dirty="0">
                <a:latin typeface="Bell MT" panose="02020503060305020303" pitchFamily="18" charset="0"/>
              </a:rPr>
              <a:t>HTML Table –Example</a:t>
            </a:r>
          </a:p>
        </p:txBody>
      </p:sp>
      <p:sp>
        <p:nvSpPr>
          <p:cNvPr id="3" name="Content Placeholder 2"/>
          <p:cNvSpPr>
            <a:spLocks noGrp="1"/>
          </p:cNvSpPr>
          <p:nvPr>
            <p:ph idx="1"/>
          </p:nvPr>
        </p:nvSpPr>
        <p:spPr>
          <a:xfrm>
            <a:off x="838200" y="1116106"/>
            <a:ext cx="10515600" cy="5311587"/>
          </a:xfrm>
        </p:spPr>
        <p:txBody>
          <a:bodyPr>
            <a:normAutofit fontScale="62500" lnSpcReduction="20000"/>
          </a:bodyPr>
          <a:lstStyle/>
          <a:p>
            <a:pPr marL="0" indent="0">
              <a:lnSpc>
                <a:spcPct val="140000"/>
              </a:lnSpc>
              <a:spcBef>
                <a:spcPts val="0"/>
              </a:spcBef>
              <a:buNone/>
            </a:pPr>
            <a:r>
              <a:rPr lang="en-US" sz="2500" dirty="0" smtClean="0">
                <a:latin typeface="Bell MT" panose="02020503060305020303" pitchFamily="18" charset="0"/>
              </a:rPr>
              <a:t>&lt;</a:t>
            </a:r>
            <a:r>
              <a:rPr lang="en-US" sz="2500" dirty="0">
                <a:latin typeface="Bell MT" panose="02020503060305020303" pitchFamily="18" charset="0"/>
              </a:rPr>
              <a:t>table&gt;</a:t>
            </a:r>
            <a:br>
              <a:rPr lang="en-US" sz="2500" dirty="0">
                <a:latin typeface="Bell MT" panose="02020503060305020303" pitchFamily="18" charset="0"/>
              </a:rPr>
            </a:br>
            <a:r>
              <a:rPr lang="en-US" sz="2500" dirty="0">
                <a:latin typeface="Bell MT" panose="02020503060305020303" pitchFamily="18" charset="0"/>
              </a:rPr>
              <a:t>  &lt;</a:t>
            </a:r>
            <a:r>
              <a:rPr lang="en-US" sz="2500" dirty="0" err="1">
                <a:latin typeface="Bell MT" panose="02020503060305020303" pitchFamily="18" charset="0"/>
              </a:rPr>
              <a:t>tr</a:t>
            </a:r>
            <a:r>
              <a:rPr lang="en-US" sz="2500" dirty="0">
                <a:latin typeface="Bell MT" panose="02020503060305020303" pitchFamily="18" charset="0"/>
              </a:rPr>
              <a:t>&gt;</a:t>
            </a:r>
            <a:br>
              <a:rPr lang="en-US" sz="2500" dirty="0">
                <a:latin typeface="Bell MT" panose="02020503060305020303" pitchFamily="18" charset="0"/>
              </a:rPr>
            </a:br>
            <a:r>
              <a:rPr lang="en-US" sz="2500" dirty="0">
                <a:latin typeface="Bell MT" panose="02020503060305020303" pitchFamily="18" charset="0"/>
              </a:rPr>
              <a:t>    &lt;</a:t>
            </a:r>
            <a:r>
              <a:rPr lang="en-US" sz="2500" dirty="0" err="1">
                <a:latin typeface="Bell MT" panose="02020503060305020303" pitchFamily="18" charset="0"/>
              </a:rPr>
              <a:t>th</a:t>
            </a:r>
            <a:r>
              <a:rPr lang="en-US" sz="2500" dirty="0">
                <a:latin typeface="Bell MT" panose="02020503060305020303" pitchFamily="18" charset="0"/>
              </a:rPr>
              <a:t>&gt;Company&lt;/</a:t>
            </a:r>
            <a:r>
              <a:rPr lang="en-US" sz="2500" dirty="0" err="1">
                <a:latin typeface="Bell MT" panose="02020503060305020303" pitchFamily="18" charset="0"/>
              </a:rPr>
              <a:t>th</a:t>
            </a:r>
            <a:r>
              <a:rPr lang="en-US" sz="2500" dirty="0">
                <a:latin typeface="Bell MT" panose="02020503060305020303" pitchFamily="18" charset="0"/>
              </a:rPr>
              <a:t>&gt;</a:t>
            </a:r>
            <a:br>
              <a:rPr lang="en-US" sz="2500" dirty="0">
                <a:latin typeface="Bell MT" panose="02020503060305020303" pitchFamily="18" charset="0"/>
              </a:rPr>
            </a:br>
            <a:r>
              <a:rPr lang="en-US" sz="2500" dirty="0">
                <a:latin typeface="Bell MT" panose="02020503060305020303" pitchFamily="18" charset="0"/>
              </a:rPr>
              <a:t>    &lt;</a:t>
            </a:r>
            <a:r>
              <a:rPr lang="en-US" sz="2500" dirty="0" err="1">
                <a:latin typeface="Bell MT" panose="02020503060305020303" pitchFamily="18" charset="0"/>
              </a:rPr>
              <a:t>th</a:t>
            </a:r>
            <a:r>
              <a:rPr lang="en-US" sz="2500" dirty="0">
                <a:latin typeface="Bell MT" panose="02020503060305020303" pitchFamily="18" charset="0"/>
              </a:rPr>
              <a:t>&gt;Contact&lt;/</a:t>
            </a:r>
            <a:r>
              <a:rPr lang="en-US" sz="2500" dirty="0" err="1">
                <a:latin typeface="Bell MT" panose="02020503060305020303" pitchFamily="18" charset="0"/>
              </a:rPr>
              <a:t>th</a:t>
            </a:r>
            <a:r>
              <a:rPr lang="en-US" sz="2500" dirty="0">
                <a:latin typeface="Bell MT" panose="02020503060305020303" pitchFamily="18" charset="0"/>
              </a:rPr>
              <a:t>&gt;</a:t>
            </a:r>
            <a:br>
              <a:rPr lang="en-US" sz="2500" dirty="0">
                <a:latin typeface="Bell MT" panose="02020503060305020303" pitchFamily="18" charset="0"/>
              </a:rPr>
            </a:br>
            <a:r>
              <a:rPr lang="en-US" sz="2500" dirty="0">
                <a:latin typeface="Bell MT" panose="02020503060305020303" pitchFamily="18" charset="0"/>
              </a:rPr>
              <a:t>    &lt;</a:t>
            </a:r>
            <a:r>
              <a:rPr lang="en-US" sz="2500" dirty="0" err="1">
                <a:latin typeface="Bell MT" panose="02020503060305020303" pitchFamily="18" charset="0"/>
              </a:rPr>
              <a:t>th</a:t>
            </a:r>
            <a:r>
              <a:rPr lang="en-US" sz="2500" dirty="0">
                <a:latin typeface="Bell MT" panose="02020503060305020303" pitchFamily="18" charset="0"/>
              </a:rPr>
              <a:t>&gt;Country&lt;/</a:t>
            </a:r>
            <a:r>
              <a:rPr lang="en-US" sz="2500" dirty="0" err="1">
                <a:latin typeface="Bell MT" panose="02020503060305020303" pitchFamily="18" charset="0"/>
              </a:rPr>
              <a:t>th</a:t>
            </a:r>
            <a:r>
              <a:rPr lang="en-US" sz="2500" dirty="0">
                <a:latin typeface="Bell MT" panose="02020503060305020303" pitchFamily="18" charset="0"/>
              </a:rPr>
              <a:t>&gt;</a:t>
            </a:r>
            <a:br>
              <a:rPr lang="en-US" sz="2500" dirty="0">
                <a:latin typeface="Bell MT" panose="02020503060305020303" pitchFamily="18" charset="0"/>
              </a:rPr>
            </a:br>
            <a:r>
              <a:rPr lang="en-US" sz="2500" dirty="0">
                <a:latin typeface="Bell MT" panose="02020503060305020303" pitchFamily="18" charset="0"/>
              </a:rPr>
              <a:t>  &lt;/</a:t>
            </a:r>
            <a:r>
              <a:rPr lang="en-US" sz="2500" dirty="0" err="1">
                <a:latin typeface="Bell MT" panose="02020503060305020303" pitchFamily="18" charset="0"/>
              </a:rPr>
              <a:t>tr</a:t>
            </a:r>
            <a:r>
              <a:rPr lang="en-US" sz="2500" dirty="0">
                <a:latin typeface="Bell MT" panose="02020503060305020303" pitchFamily="18" charset="0"/>
              </a:rPr>
              <a:t>&gt;</a:t>
            </a:r>
            <a:br>
              <a:rPr lang="en-US" sz="2500" dirty="0">
                <a:latin typeface="Bell MT" panose="02020503060305020303" pitchFamily="18" charset="0"/>
              </a:rPr>
            </a:br>
            <a:r>
              <a:rPr lang="en-US" sz="2500" dirty="0">
                <a:latin typeface="Bell MT" panose="02020503060305020303" pitchFamily="18" charset="0"/>
              </a:rPr>
              <a:t>  &lt;</a:t>
            </a:r>
            <a:r>
              <a:rPr lang="en-US" sz="2500" dirty="0" err="1">
                <a:latin typeface="Bell MT" panose="02020503060305020303" pitchFamily="18" charset="0"/>
              </a:rPr>
              <a:t>tr</a:t>
            </a:r>
            <a:r>
              <a:rPr lang="en-US" sz="2500" dirty="0">
                <a:latin typeface="Bell MT" panose="02020503060305020303" pitchFamily="18" charset="0"/>
              </a:rPr>
              <a:t>&gt;</a:t>
            </a:r>
            <a:br>
              <a:rPr lang="en-US" sz="2500" dirty="0">
                <a:latin typeface="Bell MT" panose="02020503060305020303" pitchFamily="18" charset="0"/>
              </a:rPr>
            </a:br>
            <a:r>
              <a:rPr lang="en-US" sz="2500" dirty="0">
                <a:latin typeface="Bell MT" panose="02020503060305020303" pitchFamily="18" charset="0"/>
              </a:rPr>
              <a:t>    &lt;td&gt;</a:t>
            </a:r>
            <a:r>
              <a:rPr lang="en-US" sz="2500" dirty="0" err="1">
                <a:latin typeface="Bell MT" panose="02020503060305020303" pitchFamily="18" charset="0"/>
              </a:rPr>
              <a:t>Alfreds</a:t>
            </a:r>
            <a:r>
              <a:rPr lang="en-US" sz="2500" dirty="0">
                <a:latin typeface="Bell MT" panose="02020503060305020303" pitchFamily="18" charset="0"/>
              </a:rPr>
              <a:t> </a:t>
            </a:r>
            <a:r>
              <a:rPr lang="en-US" sz="2500" dirty="0" err="1">
                <a:latin typeface="Bell MT" panose="02020503060305020303" pitchFamily="18" charset="0"/>
              </a:rPr>
              <a:t>Futterkiste</a:t>
            </a:r>
            <a:r>
              <a:rPr lang="en-US" sz="2500" dirty="0">
                <a:latin typeface="Bell MT" panose="02020503060305020303" pitchFamily="18" charset="0"/>
              </a:rPr>
              <a:t>&lt;/td&gt;</a:t>
            </a:r>
            <a:br>
              <a:rPr lang="en-US" sz="2500" dirty="0">
                <a:latin typeface="Bell MT" panose="02020503060305020303" pitchFamily="18" charset="0"/>
              </a:rPr>
            </a:br>
            <a:r>
              <a:rPr lang="en-US" sz="2500" dirty="0">
                <a:latin typeface="Bell MT" panose="02020503060305020303" pitchFamily="18" charset="0"/>
              </a:rPr>
              <a:t>    &lt;td&gt;Maria Anders&lt;/td&gt;</a:t>
            </a:r>
            <a:br>
              <a:rPr lang="en-US" sz="2500" dirty="0">
                <a:latin typeface="Bell MT" panose="02020503060305020303" pitchFamily="18" charset="0"/>
              </a:rPr>
            </a:br>
            <a:r>
              <a:rPr lang="en-US" sz="2500" dirty="0">
                <a:latin typeface="Bell MT" panose="02020503060305020303" pitchFamily="18" charset="0"/>
              </a:rPr>
              <a:t>    &lt;td&gt;Germany&lt;/td&gt;</a:t>
            </a:r>
            <a:br>
              <a:rPr lang="en-US" sz="2500" dirty="0">
                <a:latin typeface="Bell MT" panose="02020503060305020303" pitchFamily="18" charset="0"/>
              </a:rPr>
            </a:br>
            <a:r>
              <a:rPr lang="en-US" sz="2500" dirty="0">
                <a:latin typeface="Bell MT" panose="02020503060305020303" pitchFamily="18" charset="0"/>
              </a:rPr>
              <a:t>  &lt;/</a:t>
            </a:r>
            <a:r>
              <a:rPr lang="en-US" sz="2500" dirty="0" err="1">
                <a:latin typeface="Bell MT" panose="02020503060305020303" pitchFamily="18" charset="0"/>
              </a:rPr>
              <a:t>tr</a:t>
            </a:r>
            <a:r>
              <a:rPr lang="en-US" sz="2500" dirty="0">
                <a:latin typeface="Bell MT" panose="02020503060305020303" pitchFamily="18" charset="0"/>
              </a:rPr>
              <a:t>&gt;</a:t>
            </a:r>
            <a:br>
              <a:rPr lang="en-US" sz="2500" dirty="0">
                <a:latin typeface="Bell MT" panose="02020503060305020303" pitchFamily="18" charset="0"/>
              </a:rPr>
            </a:br>
            <a:r>
              <a:rPr lang="en-US" sz="2500" dirty="0">
                <a:latin typeface="Bell MT" panose="02020503060305020303" pitchFamily="18" charset="0"/>
              </a:rPr>
              <a:t>  &lt;</a:t>
            </a:r>
            <a:r>
              <a:rPr lang="en-US" sz="2500" dirty="0" err="1">
                <a:latin typeface="Bell MT" panose="02020503060305020303" pitchFamily="18" charset="0"/>
              </a:rPr>
              <a:t>tr</a:t>
            </a:r>
            <a:r>
              <a:rPr lang="en-US" sz="2500" dirty="0">
                <a:latin typeface="Bell MT" panose="02020503060305020303" pitchFamily="18" charset="0"/>
              </a:rPr>
              <a:t>&gt;</a:t>
            </a:r>
            <a:br>
              <a:rPr lang="en-US" sz="2500" dirty="0">
                <a:latin typeface="Bell MT" panose="02020503060305020303" pitchFamily="18" charset="0"/>
              </a:rPr>
            </a:br>
            <a:r>
              <a:rPr lang="en-US" sz="2500" dirty="0">
                <a:latin typeface="Bell MT" panose="02020503060305020303" pitchFamily="18" charset="0"/>
              </a:rPr>
              <a:t>    &lt;td&gt;Centro </a:t>
            </a:r>
            <a:r>
              <a:rPr lang="en-US" sz="2500" dirty="0" err="1">
                <a:latin typeface="Bell MT" panose="02020503060305020303" pitchFamily="18" charset="0"/>
              </a:rPr>
              <a:t>comercial</a:t>
            </a:r>
            <a:r>
              <a:rPr lang="en-US" sz="2500" dirty="0">
                <a:latin typeface="Bell MT" panose="02020503060305020303" pitchFamily="18" charset="0"/>
              </a:rPr>
              <a:t> </a:t>
            </a:r>
            <a:r>
              <a:rPr lang="en-US" sz="2500" dirty="0" err="1">
                <a:latin typeface="Bell MT" panose="02020503060305020303" pitchFamily="18" charset="0"/>
              </a:rPr>
              <a:t>Moctezuma</a:t>
            </a:r>
            <a:r>
              <a:rPr lang="en-US" sz="2500" dirty="0">
                <a:latin typeface="Bell MT" panose="02020503060305020303" pitchFamily="18" charset="0"/>
              </a:rPr>
              <a:t>&lt;/td&gt;</a:t>
            </a:r>
            <a:br>
              <a:rPr lang="en-US" sz="2500" dirty="0">
                <a:latin typeface="Bell MT" panose="02020503060305020303" pitchFamily="18" charset="0"/>
              </a:rPr>
            </a:br>
            <a:r>
              <a:rPr lang="en-US" sz="2500" dirty="0">
                <a:latin typeface="Bell MT" panose="02020503060305020303" pitchFamily="18" charset="0"/>
              </a:rPr>
              <a:t>    &lt;td&gt;Francisco Chang&lt;/td&gt;</a:t>
            </a:r>
            <a:br>
              <a:rPr lang="en-US" sz="2500" dirty="0">
                <a:latin typeface="Bell MT" panose="02020503060305020303" pitchFamily="18" charset="0"/>
              </a:rPr>
            </a:br>
            <a:r>
              <a:rPr lang="en-US" sz="2500" dirty="0">
                <a:latin typeface="Bell MT" panose="02020503060305020303" pitchFamily="18" charset="0"/>
              </a:rPr>
              <a:t>    &lt;td&gt;Mexico&lt;/td&gt;</a:t>
            </a:r>
            <a:br>
              <a:rPr lang="en-US" sz="2500" dirty="0">
                <a:latin typeface="Bell MT" panose="02020503060305020303" pitchFamily="18" charset="0"/>
              </a:rPr>
            </a:br>
            <a:r>
              <a:rPr lang="en-US" sz="2500" dirty="0">
                <a:latin typeface="Bell MT" panose="02020503060305020303" pitchFamily="18" charset="0"/>
              </a:rPr>
              <a:t>  &lt;/</a:t>
            </a:r>
            <a:r>
              <a:rPr lang="en-US" sz="2500" dirty="0" err="1">
                <a:latin typeface="Bell MT" panose="02020503060305020303" pitchFamily="18" charset="0"/>
              </a:rPr>
              <a:t>tr</a:t>
            </a:r>
            <a:r>
              <a:rPr lang="en-US" sz="2500" dirty="0">
                <a:latin typeface="Bell MT" panose="02020503060305020303" pitchFamily="18" charset="0"/>
              </a:rPr>
              <a:t>&gt;</a:t>
            </a:r>
            <a:br>
              <a:rPr lang="en-US" sz="2500" dirty="0">
                <a:latin typeface="Bell MT" panose="02020503060305020303" pitchFamily="18" charset="0"/>
              </a:rPr>
            </a:br>
            <a:r>
              <a:rPr lang="en-US" sz="2500" dirty="0">
                <a:latin typeface="Bell MT" panose="02020503060305020303" pitchFamily="18" charset="0"/>
              </a:rPr>
              <a:t>&lt;/table&gt;</a:t>
            </a:r>
          </a:p>
          <a:p>
            <a:pPr marL="0" indent="0">
              <a:buNone/>
            </a:pPr>
            <a:endParaRPr lang="en-US" dirty="0"/>
          </a:p>
        </p:txBody>
      </p:sp>
    </p:spTree>
    <p:extLst>
      <p:ext uri="{BB962C8B-B14F-4D97-AF65-F5344CB8AC3E}">
        <p14:creationId xmlns:p14="http://schemas.microsoft.com/office/powerpoint/2010/main" val="10761401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8134" t="22075" r="16652" b="7143"/>
          <a:stretch/>
        </p:blipFill>
        <p:spPr>
          <a:xfrm>
            <a:off x="860612" y="510988"/>
            <a:ext cx="11080376" cy="5688106"/>
          </a:xfrm>
          <a:prstGeom prst="rect">
            <a:avLst/>
          </a:prstGeom>
        </p:spPr>
      </p:pic>
    </p:spTree>
    <p:extLst>
      <p:ext uri="{BB962C8B-B14F-4D97-AF65-F5344CB8AC3E}">
        <p14:creationId xmlns:p14="http://schemas.microsoft.com/office/powerpoint/2010/main" val="2961633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2380"/>
          </a:xfrm>
        </p:spPr>
        <p:txBody>
          <a:bodyPr>
            <a:noAutofit/>
          </a:bodyPr>
          <a:lstStyle/>
          <a:p>
            <a:r>
              <a:rPr lang="en-US" sz="3400" b="1" dirty="0">
                <a:latin typeface="Bell MT" panose="02020503060305020303" pitchFamily="18" charset="0"/>
              </a:rPr>
              <a:t>HTML Headings</a:t>
            </a:r>
          </a:p>
        </p:txBody>
      </p:sp>
      <p:sp>
        <p:nvSpPr>
          <p:cNvPr id="3" name="Content Placeholder 2"/>
          <p:cNvSpPr>
            <a:spLocks noGrp="1"/>
          </p:cNvSpPr>
          <p:nvPr>
            <p:ph idx="1"/>
          </p:nvPr>
        </p:nvSpPr>
        <p:spPr>
          <a:xfrm>
            <a:off x="838200" y="887506"/>
            <a:ext cx="10874188" cy="5289457"/>
          </a:xfrm>
        </p:spPr>
        <p:txBody>
          <a:bodyPr>
            <a:normAutofit fontScale="62500" lnSpcReduction="20000"/>
          </a:bodyPr>
          <a:lstStyle/>
          <a:p>
            <a:endParaRPr lang="en-US" sz="2400" dirty="0" smtClean="0">
              <a:latin typeface="Bell MT" panose="02020503060305020303" pitchFamily="18" charset="0"/>
            </a:endParaRPr>
          </a:p>
          <a:p>
            <a:r>
              <a:rPr lang="en-US" sz="3100" dirty="0" smtClean="0">
                <a:latin typeface="Bell MT" panose="02020503060305020303" pitchFamily="18" charset="0"/>
              </a:rPr>
              <a:t>HTML headings </a:t>
            </a:r>
            <a:r>
              <a:rPr lang="en-US" sz="3100" dirty="0">
                <a:latin typeface="Bell MT" panose="02020503060305020303" pitchFamily="18" charset="0"/>
              </a:rPr>
              <a:t>are titles or subtitles that </a:t>
            </a:r>
            <a:r>
              <a:rPr lang="en-US" sz="3100" dirty="0" smtClean="0">
                <a:latin typeface="Bell MT" panose="02020503060305020303" pitchFamily="18" charset="0"/>
              </a:rPr>
              <a:t>you </a:t>
            </a:r>
            <a:r>
              <a:rPr lang="en-US" sz="3100" dirty="0">
                <a:latin typeface="Bell MT" panose="02020503060305020303" pitchFamily="18" charset="0"/>
              </a:rPr>
              <a:t>want to display on a webpage</a:t>
            </a:r>
            <a:r>
              <a:rPr lang="en-US" sz="3100" dirty="0" smtClean="0">
                <a:latin typeface="Bell MT" panose="02020503060305020303" pitchFamily="18" charset="0"/>
              </a:rPr>
              <a:t>.</a:t>
            </a:r>
          </a:p>
          <a:p>
            <a:r>
              <a:rPr lang="en-US" sz="3100" dirty="0" smtClean="0">
                <a:latin typeface="Bell MT" panose="02020503060305020303" pitchFamily="18" charset="0"/>
              </a:rPr>
              <a:t>HTML headings are defined with the &lt;h1&gt; to &lt;h6&gt; tags.</a:t>
            </a:r>
          </a:p>
          <a:p>
            <a:pPr>
              <a:spcAft>
                <a:spcPts val="1200"/>
              </a:spcAft>
            </a:pPr>
            <a:r>
              <a:rPr lang="en-US" sz="3100" dirty="0" smtClean="0">
                <a:latin typeface="Bell MT" panose="02020503060305020303" pitchFamily="18" charset="0"/>
              </a:rPr>
              <a:t>&lt;h1&gt; defines the most important heading. &lt;h6&gt; defines the least important heading.</a:t>
            </a:r>
            <a:endParaRPr lang="en-US" sz="3100" dirty="0">
              <a:latin typeface="Bell MT" panose="02020503060305020303" pitchFamily="18" charset="0"/>
            </a:endParaRPr>
          </a:p>
          <a:p>
            <a:pPr marL="0" indent="0">
              <a:buNone/>
            </a:pPr>
            <a:r>
              <a:rPr lang="en-US" sz="3100" dirty="0" smtClean="0">
                <a:latin typeface="Bell MT" panose="02020503060305020303" pitchFamily="18" charset="0"/>
              </a:rPr>
              <a:t>&lt;!DOCTYPE html&gt;</a:t>
            </a:r>
          </a:p>
          <a:p>
            <a:pPr marL="0" indent="0">
              <a:buNone/>
            </a:pPr>
            <a:r>
              <a:rPr lang="en-US" sz="3100" dirty="0" smtClean="0">
                <a:latin typeface="Bell MT" panose="02020503060305020303" pitchFamily="18" charset="0"/>
              </a:rPr>
              <a:t>&lt;html&gt;</a:t>
            </a:r>
          </a:p>
          <a:p>
            <a:pPr marL="0" indent="0">
              <a:buNone/>
            </a:pPr>
            <a:r>
              <a:rPr lang="en-US" sz="3100" dirty="0" smtClean="0">
                <a:latin typeface="Bell MT" panose="02020503060305020303" pitchFamily="18" charset="0"/>
              </a:rPr>
              <a:t>&lt;body&gt;</a:t>
            </a:r>
          </a:p>
          <a:p>
            <a:pPr marL="457200" lvl="1" indent="0">
              <a:lnSpc>
                <a:spcPct val="140000"/>
              </a:lnSpc>
              <a:buNone/>
            </a:pPr>
            <a:r>
              <a:rPr lang="en-US" sz="2700" dirty="0" smtClean="0">
                <a:latin typeface="Bell MT" panose="02020503060305020303" pitchFamily="18" charset="0"/>
              </a:rPr>
              <a:t>&lt;h1&gt;Heading 1&lt;/h1&gt;</a:t>
            </a:r>
          </a:p>
          <a:p>
            <a:pPr marL="457200" lvl="1" indent="0">
              <a:lnSpc>
                <a:spcPct val="140000"/>
              </a:lnSpc>
              <a:buNone/>
            </a:pPr>
            <a:r>
              <a:rPr lang="en-US" sz="2700" dirty="0" smtClean="0">
                <a:latin typeface="Bell MT" panose="02020503060305020303" pitchFamily="18" charset="0"/>
              </a:rPr>
              <a:t>&lt;h2&gt;Heading 2&lt;/h2&gt;</a:t>
            </a:r>
          </a:p>
          <a:p>
            <a:pPr marL="457200" lvl="1" indent="0">
              <a:lnSpc>
                <a:spcPct val="140000"/>
              </a:lnSpc>
              <a:buNone/>
            </a:pPr>
            <a:r>
              <a:rPr lang="en-US" sz="2700" dirty="0" smtClean="0">
                <a:latin typeface="Bell MT" panose="02020503060305020303" pitchFamily="18" charset="0"/>
              </a:rPr>
              <a:t>&lt;h3&gt;Heading 3&lt;/h3&gt;</a:t>
            </a:r>
          </a:p>
          <a:p>
            <a:pPr marL="457200" lvl="1" indent="0">
              <a:lnSpc>
                <a:spcPct val="140000"/>
              </a:lnSpc>
              <a:buNone/>
            </a:pPr>
            <a:r>
              <a:rPr lang="en-US" sz="2700" dirty="0" smtClean="0">
                <a:latin typeface="Bell MT" panose="02020503060305020303" pitchFamily="18" charset="0"/>
              </a:rPr>
              <a:t>&lt;h4&gt;Heading 4&lt;/h4&gt;</a:t>
            </a:r>
          </a:p>
          <a:p>
            <a:pPr marL="457200" lvl="1" indent="0">
              <a:lnSpc>
                <a:spcPct val="140000"/>
              </a:lnSpc>
              <a:buNone/>
            </a:pPr>
            <a:r>
              <a:rPr lang="en-US" sz="2700" dirty="0" smtClean="0">
                <a:latin typeface="Bell MT" panose="02020503060305020303" pitchFamily="18" charset="0"/>
              </a:rPr>
              <a:t>&lt;h5&gt;Heading 5&lt;/h5&gt;</a:t>
            </a:r>
          </a:p>
          <a:p>
            <a:pPr marL="457200" lvl="1" indent="0">
              <a:lnSpc>
                <a:spcPct val="140000"/>
              </a:lnSpc>
              <a:buNone/>
            </a:pPr>
            <a:r>
              <a:rPr lang="en-US" sz="2700" dirty="0" smtClean="0">
                <a:latin typeface="Bell MT" panose="02020503060305020303" pitchFamily="18" charset="0"/>
              </a:rPr>
              <a:t>&lt;h6&gt;Heading 6&lt;/h6&gt;</a:t>
            </a:r>
          </a:p>
          <a:p>
            <a:pPr marL="0" indent="0">
              <a:buNone/>
            </a:pPr>
            <a:r>
              <a:rPr lang="en-US" sz="3100" dirty="0" smtClean="0">
                <a:latin typeface="Bell MT" panose="02020503060305020303" pitchFamily="18" charset="0"/>
              </a:rPr>
              <a:t>&lt;/body&gt;</a:t>
            </a:r>
          </a:p>
          <a:p>
            <a:pPr marL="0" indent="0">
              <a:buNone/>
            </a:pPr>
            <a:r>
              <a:rPr lang="en-US" sz="3100" dirty="0" smtClean="0">
                <a:latin typeface="Bell MT" panose="02020503060305020303" pitchFamily="18" charset="0"/>
              </a:rPr>
              <a:t>&lt;/html&gt;</a:t>
            </a:r>
            <a:endParaRPr lang="en-US" sz="3100" dirty="0">
              <a:latin typeface="Bell MT" panose="02020503060305020303" pitchFamily="18" charset="0"/>
            </a:endParaRPr>
          </a:p>
        </p:txBody>
      </p:sp>
    </p:spTree>
    <p:extLst>
      <p:ext uri="{BB962C8B-B14F-4D97-AF65-F5344CB8AC3E}">
        <p14:creationId xmlns:p14="http://schemas.microsoft.com/office/powerpoint/2010/main" val="12335086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9615"/>
          </a:xfrm>
        </p:spPr>
        <p:txBody>
          <a:bodyPr>
            <a:normAutofit/>
          </a:bodyPr>
          <a:lstStyle/>
          <a:p>
            <a:r>
              <a:rPr lang="en-US" sz="3600" b="1" dirty="0">
                <a:latin typeface="Bell MT" panose="02020503060305020303" pitchFamily="18" charset="0"/>
              </a:rPr>
              <a:t>HTML &lt;col&gt; </a:t>
            </a:r>
            <a:r>
              <a:rPr lang="en-US" sz="3600" b="1" dirty="0" smtClean="0">
                <a:latin typeface="Bell MT" panose="02020503060305020303" pitchFamily="18" charset="0"/>
              </a:rPr>
              <a:t>Tag</a:t>
            </a:r>
            <a:endParaRPr lang="en-US" sz="3600" b="1" dirty="0">
              <a:latin typeface="Bell MT" panose="02020503060305020303" pitchFamily="18" charset="0"/>
            </a:endParaRPr>
          </a:p>
        </p:txBody>
      </p:sp>
      <p:sp>
        <p:nvSpPr>
          <p:cNvPr id="3" name="Content Placeholder 2"/>
          <p:cNvSpPr>
            <a:spLocks noGrp="1"/>
          </p:cNvSpPr>
          <p:nvPr>
            <p:ph idx="1"/>
          </p:nvPr>
        </p:nvSpPr>
        <p:spPr>
          <a:xfrm>
            <a:off x="578224" y="1062318"/>
            <a:ext cx="10959352" cy="5620870"/>
          </a:xfrm>
        </p:spPr>
        <p:txBody>
          <a:bodyPr numCol="2">
            <a:normAutofit fontScale="55000" lnSpcReduction="20000"/>
          </a:bodyPr>
          <a:lstStyle/>
          <a:p>
            <a:r>
              <a:rPr lang="en-US" sz="2400" dirty="0">
                <a:latin typeface="Bell MT" panose="02020503060305020303" pitchFamily="18" charset="0"/>
              </a:rPr>
              <a:t>The &lt;col&gt; tag specifies column properties for each column within a &lt;</a:t>
            </a:r>
            <a:r>
              <a:rPr lang="en-US" sz="2400" dirty="0" err="1">
                <a:latin typeface="Bell MT" panose="02020503060305020303" pitchFamily="18" charset="0"/>
              </a:rPr>
              <a:t>colgroup</a:t>
            </a:r>
            <a:r>
              <a:rPr lang="en-US" sz="2400" dirty="0">
                <a:latin typeface="Bell MT" panose="02020503060305020303" pitchFamily="18" charset="0"/>
              </a:rPr>
              <a:t>&gt; element</a:t>
            </a:r>
            <a:r>
              <a:rPr lang="en-US" sz="2400" dirty="0" smtClean="0">
                <a:latin typeface="Bell MT" panose="02020503060305020303" pitchFamily="18" charset="0"/>
              </a:rPr>
              <a:t>.</a:t>
            </a:r>
            <a:endParaRPr lang="en-US" sz="2400" dirty="0">
              <a:latin typeface="Bell MT" panose="02020503060305020303" pitchFamily="18" charset="0"/>
            </a:endParaRPr>
          </a:p>
          <a:p>
            <a:r>
              <a:rPr lang="en-US" sz="2400" dirty="0">
                <a:latin typeface="Bell MT" panose="02020503060305020303" pitchFamily="18" charset="0"/>
              </a:rPr>
              <a:t>The &lt;col&gt; tag is useful for applying styles to entire columns, instead of repeating the styles for each cell, for each row</a:t>
            </a:r>
            <a:r>
              <a:rPr lang="en-US" sz="2400" dirty="0" smtClean="0">
                <a:latin typeface="Bell MT" panose="02020503060305020303" pitchFamily="18" charset="0"/>
              </a:rPr>
              <a:t>.</a:t>
            </a:r>
          </a:p>
          <a:p>
            <a:r>
              <a:rPr lang="en-US" sz="2400" dirty="0">
                <a:latin typeface="Bell MT" panose="02020503060305020303" pitchFamily="18" charset="0"/>
              </a:rPr>
              <a:t>Set the background color of the three columns with the &lt;</a:t>
            </a:r>
            <a:r>
              <a:rPr lang="en-US" sz="2400" dirty="0" err="1">
                <a:latin typeface="Bell MT" panose="02020503060305020303" pitchFamily="18" charset="0"/>
              </a:rPr>
              <a:t>colgroup</a:t>
            </a:r>
            <a:r>
              <a:rPr lang="en-US" sz="2400" dirty="0">
                <a:latin typeface="Bell MT" panose="02020503060305020303" pitchFamily="18" charset="0"/>
              </a:rPr>
              <a:t>&gt; and &lt;col&gt; tags</a:t>
            </a:r>
            <a:r>
              <a:rPr lang="en-US" sz="2400" dirty="0" smtClean="0">
                <a:latin typeface="Bell MT" panose="02020503060305020303" pitchFamily="18" charset="0"/>
              </a:rPr>
              <a:t>:</a:t>
            </a:r>
          </a:p>
          <a:p>
            <a:pPr marL="0" indent="0">
              <a:buNone/>
            </a:pPr>
            <a:endParaRPr lang="en-US" sz="2400" dirty="0" smtClean="0">
              <a:latin typeface="Bell MT" panose="02020503060305020303" pitchFamily="18" charset="0"/>
            </a:endParaRPr>
          </a:p>
          <a:p>
            <a:pPr marL="0" indent="0">
              <a:buNone/>
            </a:pPr>
            <a:r>
              <a:rPr lang="en-US" sz="2400" dirty="0">
                <a:latin typeface="Bell MT" panose="02020503060305020303" pitchFamily="18" charset="0"/>
              </a:rPr>
              <a:t>&lt;!DOCTYPE html&gt;</a:t>
            </a:r>
          </a:p>
          <a:p>
            <a:pPr marL="0" indent="0">
              <a:buNone/>
            </a:pPr>
            <a:r>
              <a:rPr lang="en-US" sz="2400" dirty="0">
                <a:latin typeface="Bell MT" panose="02020503060305020303" pitchFamily="18" charset="0"/>
              </a:rPr>
              <a:t>&lt;html&gt;</a:t>
            </a:r>
          </a:p>
          <a:p>
            <a:pPr marL="0" indent="0">
              <a:buNone/>
            </a:pPr>
            <a:r>
              <a:rPr lang="en-US" sz="2400" dirty="0">
                <a:latin typeface="Bell MT" panose="02020503060305020303" pitchFamily="18" charset="0"/>
              </a:rPr>
              <a:t>&lt;head&gt;</a:t>
            </a:r>
          </a:p>
          <a:p>
            <a:pPr marL="0" indent="0">
              <a:buNone/>
            </a:pPr>
            <a:r>
              <a:rPr lang="en-US" sz="2400" dirty="0">
                <a:latin typeface="Bell MT" panose="02020503060305020303" pitchFamily="18" charset="0"/>
              </a:rPr>
              <a:t>&lt;style&gt;</a:t>
            </a:r>
          </a:p>
          <a:p>
            <a:pPr marL="0" indent="0">
              <a:buNone/>
            </a:pPr>
            <a:r>
              <a:rPr lang="en-US" sz="2400" dirty="0">
                <a:latin typeface="Bell MT" panose="02020503060305020303" pitchFamily="18" charset="0"/>
              </a:rPr>
              <a:t>table, </a:t>
            </a:r>
            <a:r>
              <a:rPr lang="en-US" sz="2400" dirty="0" err="1">
                <a:latin typeface="Bell MT" panose="02020503060305020303" pitchFamily="18" charset="0"/>
              </a:rPr>
              <a:t>th</a:t>
            </a:r>
            <a:r>
              <a:rPr lang="en-US" sz="2400" dirty="0">
                <a:latin typeface="Bell MT" panose="02020503060305020303" pitchFamily="18" charset="0"/>
              </a:rPr>
              <a:t>, td {</a:t>
            </a:r>
          </a:p>
          <a:p>
            <a:pPr marL="0" indent="0">
              <a:buNone/>
            </a:pPr>
            <a:r>
              <a:rPr lang="en-US" sz="2400" dirty="0">
                <a:latin typeface="Bell MT" panose="02020503060305020303" pitchFamily="18" charset="0"/>
              </a:rPr>
              <a:t>  border: 1px solid black;</a:t>
            </a:r>
          </a:p>
          <a:p>
            <a:pPr marL="0" indent="0">
              <a:buNone/>
            </a:pPr>
            <a:r>
              <a:rPr lang="en-US" sz="2400" dirty="0">
                <a:latin typeface="Bell MT" panose="02020503060305020303" pitchFamily="18" charset="0"/>
              </a:rPr>
              <a:t>}</a:t>
            </a:r>
          </a:p>
          <a:p>
            <a:pPr marL="0" indent="0">
              <a:buNone/>
            </a:pPr>
            <a:r>
              <a:rPr lang="en-US" sz="2400" dirty="0">
                <a:latin typeface="Bell MT" panose="02020503060305020303" pitchFamily="18" charset="0"/>
              </a:rPr>
              <a:t>&lt;/style&gt;</a:t>
            </a:r>
          </a:p>
          <a:p>
            <a:pPr marL="0" indent="0">
              <a:buNone/>
            </a:pPr>
            <a:r>
              <a:rPr lang="en-US" sz="2400" dirty="0">
                <a:latin typeface="Bell MT" panose="02020503060305020303" pitchFamily="18" charset="0"/>
              </a:rPr>
              <a:t>&lt;/head&gt;</a:t>
            </a:r>
          </a:p>
          <a:p>
            <a:pPr marL="0" indent="0">
              <a:buNone/>
            </a:pPr>
            <a:r>
              <a:rPr lang="en-US" sz="2400" dirty="0">
                <a:latin typeface="Bell MT" panose="02020503060305020303" pitchFamily="18" charset="0"/>
              </a:rPr>
              <a:t>&lt;body</a:t>
            </a:r>
            <a:r>
              <a:rPr lang="en-US" sz="2400" dirty="0" smtClean="0">
                <a:latin typeface="Bell MT" panose="02020503060305020303" pitchFamily="18" charset="0"/>
              </a:rPr>
              <a:t>&gt;</a:t>
            </a:r>
            <a:endParaRPr lang="en-US" sz="2400" dirty="0">
              <a:latin typeface="Bell MT" panose="02020503060305020303" pitchFamily="18" charset="0"/>
            </a:endParaRPr>
          </a:p>
          <a:p>
            <a:pPr marL="0" indent="0">
              <a:buNone/>
            </a:pPr>
            <a:r>
              <a:rPr lang="en-US" sz="2400" dirty="0">
                <a:latin typeface="Bell MT" panose="02020503060305020303" pitchFamily="18" charset="0"/>
              </a:rPr>
              <a:t>&lt;h1&gt;The col element&lt;/h1</a:t>
            </a:r>
            <a:r>
              <a:rPr lang="en-US" sz="2400" dirty="0" smtClean="0">
                <a:latin typeface="Bell MT" panose="02020503060305020303" pitchFamily="18" charset="0"/>
              </a:rPr>
              <a:t>&gt;</a:t>
            </a:r>
            <a:endParaRPr lang="en-US" sz="2400" dirty="0">
              <a:latin typeface="Bell MT" panose="02020503060305020303" pitchFamily="18" charset="0"/>
            </a:endParaRPr>
          </a:p>
          <a:p>
            <a:pPr marL="0" indent="0">
              <a:buNone/>
            </a:pPr>
            <a:r>
              <a:rPr lang="en-US" sz="2400" dirty="0">
                <a:latin typeface="Bell MT" panose="02020503060305020303" pitchFamily="18" charset="0"/>
              </a:rPr>
              <a:t>&lt;table&gt;</a:t>
            </a:r>
          </a:p>
          <a:p>
            <a:pPr marL="0" indent="0">
              <a:buNone/>
            </a:pPr>
            <a:r>
              <a:rPr lang="en-US" sz="2400" dirty="0">
                <a:latin typeface="Bell MT" panose="02020503060305020303" pitchFamily="18" charset="0"/>
              </a:rPr>
              <a:t>  &lt;</a:t>
            </a:r>
            <a:r>
              <a:rPr lang="en-US" sz="2400" dirty="0" err="1">
                <a:latin typeface="Bell MT" panose="02020503060305020303" pitchFamily="18" charset="0"/>
              </a:rPr>
              <a:t>colgroup</a:t>
            </a:r>
            <a:r>
              <a:rPr lang="en-US" sz="2400" dirty="0">
                <a:latin typeface="Bell MT" panose="02020503060305020303" pitchFamily="18" charset="0"/>
              </a:rPr>
              <a:t>&gt;</a:t>
            </a:r>
          </a:p>
          <a:p>
            <a:pPr marL="0" indent="0">
              <a:buNone/>
            </a:pPr>
            <a:r>
              <a:rPr lang="en-US" sz="2400" dirty="0">
                <a:latin typeface="Bell MT" panose="02020503060305020303" pitchFamily="18" charset="0"/>
              </a:rPr>
              <a:t>    &lt;col span="2" style="</a:t>
            </a:r>
            <a:r>
              <a:rPr lang="en-US" sz="2400" dirty="0" err="1">
                <a:latin typeface="Bell MT" panose="02020503060305020303" pitchFamily="18" charset="0"/>
              </a:rPr>
              <a:t>background-color:red</a:t>
            </a:r>
            <a:r>
              <a:rPr lang="en-US" sz="2400" dirty="0">
                <a:latin typeface="Bell MT" panose="02020503060305020303" pitchFamily="18" charset="0"/>
              </a:rPr>
              <a:t>"&gt;</a:t>
            </a:r>
          </a:p>
          <a:p>
            <a:pPr marL="0" indent="0">
              <a:buNone/>
            </a:pPr>
            <a:r>
              <a:rPr lang="en-US" sz="2400" dirty="0">
                <a:latin typeface="Bell MT" panose="02020503060305020303" pitchFamily="18" charset="0"/>
              </a:rPr>
              <a:t>    &lt;col style="</a:t>
            </a:r>
            <a:r>
              <a:rPr lang="en-US" sz="2400" dirty="0" err="1">
                <a:latin typeface="Bell MT" panose="02020503060305020303" pitchFamily="18" charset="0"/>
              </a:rPr>
              <a:t>background-color:yellow</a:t>
            </a:r>
            <a:r>
              <a:rPr lang="en-US" sz="2400" dirty="0">
                <a:latin typeface="Bell MT" panose="02020503060305020303" pitchFamily="18" charset="0"/>
              </a:rPr>
              <a:t>"&gt;</a:t>
            </a:r>
          </a:p>
          <a:p>
            <a:pPr marL="0" indent="0">
              <a:buNone/>
            </a:pPr>
            <a:r>
              <a:rPr lang="en-US" sz="2400" dirty="0">
                <a:latin typeface="Bell MT" panose="02020503060305020303" pitchFamily="18" charset="0"/>
              </a:rPr>
              <a:t>  &lt;/</a:t>
            </a:r>
            <a:r>
              <a:rPr lang="en-US" sz="2400" dirty="0" err="1">
                <a:latin typeface="Bell MT" panose="02020503060305020303" pitchFamily="18" charset="0"/>
              </a:rPr>
              <a:t>colgroup</a:t>
            </a:r>
            <a:r>
              <a:rPr lang="en-US" sz="2400" dirty="0">
                <a:latin typeface="Bell MT" panose="02020503060305020303" pitchFamily="18" charset="0"/>
              </a:rPr>
              <a:t>&gt;</a:t>
            </a:r>
          </a:p>
          <a:p>
            <a:pPr marL="0" indent="0">
              <a:buNone/>
            </a:pPr>
            <a:r>
              <a:rPr lang="en-US" sz="2400" dirty="0">
                <a:latin typeface="Bell MT" panose="02020503060305020303" pitchFamily="18" charset="0"/>
              </a:rPr>
              <a:t>  &lt;</a:t>
            </a:r>
            <a:r>
              <a:rPr lang="en-US" sz="2400" dirty="0" err="1">
                <a:latin typeface="Bell MT" panose="02020503060305020303" pitchFamily="18" charset="0"/>
              </a:rPr>
              <a:t>tr</a:t>
            </a:r>
            <a:r>
              <a:rPr lang="en-US" sz="2400" dirty="0">
                <a:latin typeface="Bell MT" panose="02020503060305020303" pitchFamily="18" charset="0"/>
              </a:rPr>
              <a:t>&gt;</a:t>
            </a:r>
          </a:p>
          <a:p>
            <a:pPr marL="0" indent="0">
              <a:buNone/>
            </a:pPr>
            <a:r>
              <a:rPr lang="en-US" sz="2400" dirty="0">
                <a:latin typeface="Bell MT" panose="02020503060305020303" pitchFamily="18" charset="0"/>
              </a:rPr>
              <a:t>    &lt;</a:t>
            </a:r>
            <a:r>
              <a:rPr lang="en-US" sz="2400" dirty="0" err="1">
                <a:latin typeface="Bell MT" panose="02020503060305020303" pitchFamily="18" charset="0"/>
              </a:rPr>
              <a:t>th</a:t>
            </a:r>
            <a:r>
              <a:rPr lang="en-US" sz="2400" dirty="0">
                <a:latin typeface="Bell MT" panose="02020503060305020303" pitchFamily="18" charset="0"/>
              </a:rPr>
              <a:t>&gt;ISBN&lt;/</a:t>
            </a:r>
            <a:r>
              <a:rPr lang="en-US" sz="2400" dirty="0" err="1">
                <a:latin typeface="Bell MT" panose="02020503060305020303" pitchFamily="18" charset="0"/>
              </a:rPr>
              <a:t>th</a:t>
            </a:r>
            <a:r>
              <a:rPr lang="en-US" sz="2400" dirty="0">
                <a:latin typeface="Bell MT" panose="02020503060305020303" pitchFamily="18" charset="0"/>
              </a:rPr>
              <a:t>&gt;</a:t>
            </a:r>
          </a:p>
          <a:p>
            <a:pPr marL="0" indent="0">
              <a:buNone/>
            </a:pPr>
            <a:r>
              <a:rPr lang="en-US" sz="2400" dirty="0">
                <a:latin typeface="Bell MT" panose="02020503060305020303" pitchFamily="18" charset="0"/>
              </a:rPr>
              <a:t>    &lt;</a:t>
            </a:r>
            <a:r>
              <a:rPr lang="en-US" sz="2400" dirty="0" err="1">
                <a:latin typeface="Bell MT" panose="02020503060305020303" pitchFamily="18" charset="0"/>
              </a:rPr>
              <a:t>th</a:t>
            </a:r>
            <a:r>
              <a:rPr lang="en-US" sz="2400" dirty="0">
                <a:latin typeface="Bell MT" panose="02020503060305020303" pitchFamily="18" charset="0"/>
              </a:rPr>
              <a:t>&gt;Title&lt;/</a:t>
            </a:r>
            <a:r>
              <a:rPr lang="en-US" sz="2400" dirty="0" err="1">
                <a:latin typeface="Bell MT" panose="02020503060305020303" pitchFamily="18" charset="0"/>
              </a:rPr>
              <a:t>th</a:t>
            </a:r>
            <a:r>
              <a:rPr lang="en-US" sz="2400" dirty="0">
                <a:latin typeface="Bell MT" panose="02020503060305020303" pitchFamily="18" charset="0"/>
              </a:rPr>
              <a:t>&gt;</a:t>
            </a:r>
          </a:p>
          <a:p>
            <a:pPr marL="0" indent="0">
              <a:buNone/>
            </a:pPr>
            <a:r>
              <a:rPr lang="en-US" sz="2400" dirty="0">
                <a:latin typeface="Bell MT" panose="02020503060305020303" pitchFamily="18" charset="0"/>
              </a:rPr>
              <a:t>    &lt;</a:t>
            </a:r>
            <a:r>
              <a:rPr lang="en-US" sz="2400" dirty="0" err="1">
                <a:latin typeface="Bell MT" panose="02020503060305020303" pitchFamily="18" charset="0"/>
              </a:rPr>
              <a:t>th</a:t>
            </a:r>
            <a:r>
              <a:rPr lang="en-US" sz="2400" dirty="0">
                <a:latin typeface="Bell MT" panose="02020503060305020303" pitchFamily="18" charset="0"/>
              </a:rPr>
              <a:t>&gt;Price&lt;/</a:t>
            </a:r>
            <a:r>
              <a:rPr lang="en-US" sz="2400" dirty="0" err="1">
                <a:latin typeface="Bell MT" panose="02020503060305020303" pitchFamily="18" charset="0"/>
              </a:rPr>
              <a:t>th</a:t>
            </a:r>
            <a:r>
              <a:rPr lang="en-US" sz="2400" dirty="0">
                <a:latin typeface="Bell MT" panose="02020503060305020303" pitchFamily="18" charset="0"/>
              </a:rPr>
              <a:t>&gt;</a:t>
            </a:r>
          </a:p>
          <a:p>
            <a:pPr marL="0" indent="0">
              <a:buNone/>
            </a:pPr>
            <a:r>
              <a:rPr lang="en-US" sz="2400" dirty="0">
                <a:latin typeface="Bell MT" panose="02020503060305020303" pitchFamily="18" charset="0"/>
              </a:rPr>
              <a:t>  &lt;/</a:t>
            </a:r>
            <a:r>
              <a:rPr lang="en-US" sz="2400" dirty="0" err="1">
                <a:latin typeface="Bell MT" panose="02020503060305020303" pitchFamily="18" charset="0"/>
              </a:rPr>
              <a:t>tr</a:t>
            </a:r>
            <a:r>
              <a:rPr lang="en-US" sz="2400" dirty="0">
                <a:latin typeface="Bell MT" panose="02020503060305020303" pitchFamily="18" charset="0"/>
              </a:rPr>
              <a:t>&gt;</a:t>
            </a:r>
          </a:p>
          <a:p>
            <a:pPr marL="0" indent="0">
              <a:buNone/>
            </a:pPr>
            <a:r>
              <a:rPr lang="en-US" sz="2400" dirty="0">
                <a:latin typeface="Bell MT" panose="02020503060305020303" pitchFamily="18" charset="0"/>
              </a:rPr>
              <a:t>  &lt;</a:t>
            </a:r>
            <a:r>
              <a:rPr lang="en-US" sz="2400" dirty="0" err="1">
                <a:latin typeface="Bell MT" panose="02020503060305020303" pitchFamily="18" charset="0"/>
              </a:rPr>
              <a:t>tr</a:t>
            </a:r>
            <a:r>
              <a:rPr lang="en-US" sz="2400" dirty="0">
                <a:latin typeface="Bell MT" panose="02020503060305020303" pitchFamily="18" charset="0"/>
              </a:rPr>
              <a:t>&gt;</a:t>
            </a:r>
          </a:p>
          <a:p>
            <a:pPr marL="0" indent="0">
              <a:buNone/>
            </a:pPr>
            <a:r>
              <a:rPr lang="en-US" sz="2400" dirty="0">
                <a:latin typeface="Bell MT" panose="02020503060305020303" pitchFamily="18" charset="0"/>
              </a:rPr>
              <a:t>    &lt;td&gt;3476896&lt;/td&gt;</a:t>
            </a:r>
          </a:p>
          <a:p>
            <a:pPr marL="0" indent="0">
              <a:buNone/>
            </a:pPr>
            <a:r>
              <a:rPr lang="en-US" sz="2400" dirty="0">
                <a:latin typeface="Bell MT" panose="02020503060305020303" pitchFamily="18" charset="0"/>
              </a:rPr>
              <a:t>    &lt;td&gt;My first HTML&lt;/td&gt;</a:t>
            </a:r>
          </a:p>
          <a:p>
            <a:pPr marL="0" indent="0">
              <a:buNone/>
            </a:pPr>
            <a:r>
              <a:rPr lang="en-US" sz="2400" dirty="0">
                <a:latin typeface="Bell MT" panose="02020503060305020303" pitchFamily="18" charset="0"/>
              </a:rPr>
              <a:t>    &lt;td&gt;$53&lt;/td&gt;</a:t>
            </a:r>
          </a:p>
          <a:p>
            <a:pPr marL="0" indent="0">
              <a:buNone/>
            </a:pPr>
            <a:r>
              <a:rPr lang="en-US" sz="2400" dirty="0">
                <a:latin typeface="Bell MT" panose="02020503060305020303" pitchFamily="18" charset="0"/>
              </a:rPr>
              <a:t>  &lt;/</a:t>
            </a:r>
            <a:r>
              <a:rPr lang="en-US" sz="2400" dirty="0" err="1">
                <a:latin typeface="Bell MT" panose="02020503060305020303" pitchFamily="18" charset="0"/>
              </a:rPr>
              <a:t>tr</a:t>
            </a:r>
            <a:r>
              <a:rPr lang="en-US" sz="2400" dirty="0">
                <a:latin typeface="Bell MT" panose="02020503060305020303" pitchFamily="18" charset="0"/>
              </a:rPr>
              <a:t>&gt;</a:t>
            </a:r>
          </a:p>
          <a:p>
            <a:pPr marL="0" indent="0">
              <a:buNone/>
            </a:pPr>
            <a:r>
              <a:rPr lang="en-US" sz="2400" dirty="0">
                <a:latin typeface="Bell MT" panose="02020503060305020303" pitchFamily="18" charset="0"/>
              </a:rPr>
              <a:t>  &lt;</a:t>
            </a:r>
            <a:r>
              <a:rPr lang="en-US" sz="2400" dirty="0" err="1">
                <a:latin typeface="Bell MT" panose="02020503060305020303" pitchFamily="18" charset="0"/>
              </a:rPr>
              <a:t>tr</a:t>
            </a:r>
            <a:r>
              <a:rPr lang="en-US" sz="2400" dirty="0">
                <a:latin typeface="Bell MT" panose="02020503060305020303" pitchFamily="18" charset="0"/>
              </a:rPr>
              <a:t>&gt;</a:t>
            </a:r>
          </a:p>
          <a:p>
            <a:pPr marL="0" indent="0">
              <a:buNone/>
            </a:pPr>
            <a:r>
              <a:rPr lang="en-US" sz="2400" dirty="0">
                <a:latin typeface="Bell MT" panose="02020503060305020303" pitchFamily="18" charset="0"/>
              </a:rPr>
              <a:t>    &lt;td&gt;5869207&lt;/td&gt;</a:t>
            </a:r>
          </a:p>
          <a:p>
            <a:pPr marL="0" indent="0">
              <a:buNone/>
            </a:pPr>
            <a:r>
              <a:rPr lang="en-US" sz="2400" dirty="0">
                <a:latin typeface="Bell MT" panose="02020503060305020303" pitchFamily="18" charset="0"/>
              </a:rPr>
              <a:t>    &lt;td&gt;My first CSS&lt;/td&gt;</a:t>
            </a:r>
          </a:p>
          <a:p>
            <a:pPr marL="0" indent="0">
              <a:buNone/>
            </a:pPr>
            <a:r>
              <a:rPr lang="en-US" sz="2400" dirty="0">
                <a:latin typeface="Bell MT" panose="02020503060305020303" pitchFamily="18" charset="0"/>
              </a:rPr>
              <a:t>    &lt;td&gt;$49&lt;/td&gt;</a:t>
            </a:r>
          </a:p>
          <a:p>
            <a:pPr marL="0" indent="0">
              <a:buNone/>
            </a:pPr>
            <a:r>
              <a:rPr lang="en-US" sz="2400" dirty="0">
                <a:latin typeface="Bell MT" panose="02020503060305020303" pitchFamily="18" charset="0"/>
              </a:rPr>
              <a:t>  &lt;/</a:t>
            </a:r>
            <a:r>
              <a:rPr lang="en-US" sz="2400" dirty="0" err="1">
                <a:latin typeface="Bell MT" panose="02020503060305020303" pitchFamily="18" charset="0"/>
              </a:rPr>
              <a:t>tr</a:t>
            </a:r>
            <a:r>
              <a:rPr lang="en-US" sz="2400" dirty="0">
                <a:latin typeface="Bell MT" panose="02020503060305020303" pitchFamily="18" charset="0"/>
              </a:rPr>
              <a:t>&gt;</a:t>
            </a:r>
          </a:p>
          <a:p>
            <a:pPr marL="0" indent="0">
              <a:buNone/>
            </a:pPr>
            <a:r>
              <a:rPr lang="en-US" sz="2400" dirty="0">
                <a:latin typeface="Bell MT" panose="02020503060305020303" pitchFamily="18" charset="0"/>
              </a:rPr>
              <a:t>&lt;/table</a:t>
            </a:r>
            <a:r>
              <a:rPr lang="en-US" sz="2400" dirty="0" smtClean="0">
                <a:latin typeface="Bell MT" panose="02020503060305020303" pitchFamily="18" charset="0"/>
              </a:rPr>
              <a:t>&gt;</a:t>
            </a:r>
            <a:endParaRPr lang="en-US" sz="2400" dirty="0">
              <a:latin typeface="Bell MT" panose="02020503060305020303" pitchFamily="18" charset="0"/>
            </a:endParaRPr>
          </a:p>
          <a:p>
            <a:pPr marL="0" indent="0">
              <a:buNone/>
            </a:pPr>
            <a:r>
              <a:rPr lang="en-US" sz="2400" dirty="0">
                <a:latin typeface="Bell MT" panose="02020503060305020303" pitchFamily="18" charset="0"/>
              </a:rPr>
              <a:t>&lt;/body&gt;</a:t>
            </a:r>
          </a:p>
          <a:p>
            <a:pPr marL="0" indent="0">
              <a:buNone/>
            </a:pPr>
            <a:r>
              <a:rPr lang="en-US" sz="2400" dirty="0">
                <a:latin typeface="Bell MT" panose="02020503060305020303" pitchFamily="18" charset="0"/>
              </a:rPr>
              <a:t>&lt;/html&gt;</a:t>
            </a:r>
          </a:p>
          <a:p>
            <a:pPr marL="0" indent="0">
              <a:buNone/>
            </a:pPr>
            <a:endParaRPr lang="en-US" sz="2400" dirty="0">
              <a:latin typeface="Bell MT" panose="02020503060305020303" pitchFamily="18" charset="0"/>
            </a:endParaRPr>
          </a:p>
        </p:txBody>
      </p:sp>
    </p:spTree>
    <p:extLst>
      <p:ext uri="{BB962C8B-B14F-4D97-AF65-F5344CB8AC3E}">
        <p14:creationId xmlns:p14="http://schemas.microsoft.com/office/powerpoint/2010/main" val="10603879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404"/>
          </a:xfrm>
        </p:spPr>
        <p:txBody>
          <a:bodyPr>
            <a:normAutofit/>
          </a:bodyPr>
          <a:lstStyle/>
          <a:p>
            <a:r>
              <a:rPr lang="en-US" sz="3600" b="1" dirty="0">
                <a:latin typeface="Bell MT" panose="02020503060305020303" pitchFamily="18" charset="0"/>
              </a:rPr>
              <a:t>HTML &lt;</a:t>
            </a:r>
            <a:r>
              <a:rPr lang="en-US" sz="3600" b="1" dirty="0" err="1">
                <a:latin typeface="Bell MT" panose="02020503060305020303" pitchFamily="18" charset="0"/>
              </a:rPr>
              <a:t>colgroup</a:t>
            </a:r>
            <a:r>
              <a:rPr lang="en-US" sz="3600" b="1" dirty="0">
                <a:latin typeface="Bell MT" panose="02020503060305020303" pitchFamily="18" charset="0"/>
              </a:rPr>
              <a:t>&gt; </a:t>
            </a:r>
            <a:r>
              <a:rPr lang="en-US" sz="3600" b="1" dirty="0" smtClean="0">
                <a:latin typeface="Bell MT" panose="02020503060305020303" pitchFamily="18" charset="0"/>
              </a:rPr>
              <a:t>Tag</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156447"/>
            <a:ext cx="10515600" cy="5020516"/>
          </a:xfrm>
        </p:spPr>
        <p:txBody>
          <a:bodyPr>
            <a:normAutofit/>
          </a:bodyPr>
          <a:lstStyle/>
          <a:p>
            <a:pPr>
              <a:lnSpc>
                <a:spcPct val="150000"/>
              </a:lnSpc>
              <a:spcBef>
                <a:spcPts val="0"/>
              </a:spcBef>
            </a:pPr>
            <a:r>
              <a:rPr lang="en-US" sz="2000" dirty="0">
                <a:latin typeface="Bell MT" panose="02020503060305020303" pitchFamily="18" charset="0"/>
              </a:rPr>
              <a:t>The &lt;</a:t>
            </a:r>
            <a:r>
              <a:rPr lang="en-US" sz="2000" dirty="0" err="1">
                <a:latin typeface="Bell MT" panose="02020503060305020303" pitchFamily="18" charset="0"/>
              </a:rPr>
              <a:t>colgroup</a:t>
            </a:r>
            <a:r>
              <a:rPr lang="en-US" sz="2000" dirty="0">
                <a:latin typeface="Bell MT" panose="02020503060305020303" pitchFamily="18" charset="0"/>
              </a:rPr>
              <a:t>&gt; tag specifies a group of one or more columns in a table for formatting</a:t>
            </a:r>
            <a:r>
              <a:rPr lang="en-US" sz="2000" dirty="0" smtClean="0">
                <a:latin typeface="Bell MT" panose="02020503060305020303" pitchFamily="18" charset="0"/>
              </a:rPr>
              <a:t>.</a:t>
            </a:r>
            <a:endParaRPr lang="en-US" sz="2000" dirty="0">
              <a:latin typeface="Bell MT" panose="02020503060305020303" pitchFamily="18" charset="0"/>
            </a:endParaRPr>
          </a:p>
          <a:p>
            <a:pPr>
              <a:lnSpc>
                <a:spcPct val="150000"/>
              </a:lnSpc>
              <a:spcBef>
                <a:spcPts val="0"/>
              </a:spcBef>
            </a:pPr>
            <a:r>
              <a:rPr lang="en-US" sz="2000" dirty="0">
                <a:latin typeface="Bell MT" panose="02020503060305020303" pitchFamily="18" charset="0"/>
              </a:rPr>
              <a:t>The &lt;</a:t>
            </a:r>
            <a:r>
              <a:rPr lang="en-US" sz="2000" dirty="0" err="1">
                <a:latin typeface="Bell MT" panose="02020503060305020303" pitchFamily="18" charset="0"/>
              </a:rPr>
              <a:t>colgroup</a:t>
            </a:r>
            <a:r>
              <a:rPr lang="en-US" sz="2000" dirty="0">
                <a:latin typeface="Bell MT" panose="02020503060305020303" pitchFamily="18" charset="0"/>
              </a:rPr>
              <a:t>&gt; tag is useful for applying styles to entire columns, instead of repeating the styles for each cell, for each row</a:t>
            </a:r>
            <a:r>
              <a:rPr lang="en-US" sz="2000" dirty="0" smtClean="0">
                <a:latin typeface="Bell MT" panose="02020503060305020303" pitchFamily="18" charset="0"/>
              </a:rPr>
              <a:t>.</a:t>
            </a:r>
            <a:endParaRPr lang="en-US" sz="2000" dirty="0">
              <a:latin typeface="Bell MT" panose="02020503060305020303" pitchFamily="18" charset="0"/>
            </a:endParaRPr>
          </a:p>
          <a:p>
            <a:pPr>
              <a:lnSpc>
                <a:spcPct val="150000"/>
              </a:lnSpc>
              <a:spcBef>
                <a:spcPts val="0"/>
              </a:spcBef>
            </a:pPr>
            <a:r>
              <a:rPr lang="en-US" sz="2000" dirty="0">
                <a:latin typeface="Bell MT" panose="02020503060305020303" pitchFamily="18" charset="0"/>
              </a:rPr>
              <a:t>Note: The &lt;</a:t>
            </a:r>
            <a:r>
              <a:rPr lang="en-US" sz="2000" dirty="0" err="1">
                <a:latin typeface="Bell MT" panose="02020503060305020303" pitchFamily="18" charset="0"/>
              </a:rPr>
              <a:t>colgroup</a:t>
            </a:r>
            <a:r>
              <a:rPr lang="en-US" sz="2000" dirty="0">
                <a:latin typeface="Bell MT" panose="02020503060305020303" pitchFamily="18" charset="0"/>
              </a:rPr>
              <a:t>&gt; tag must be a child of a &lt;table&gt; element, after any &lt;caption&gt; elements and before any &lt;</a:t>
            </a:r>
            <a:r>
              <a:rPr lang="en-US" sz="2000" dirty="0" err="1">
                <a:latin typeface="Bell MT" panose="02020503060305020303" pitchFamily="18" charset="0"/>
              </a:rPr>
              <a:t>thead</a:t>
            </a:r>
            <a:r>
              <a:rPr lang="en-US" sz="2000" dirty="0">
                <a:latin typeface="Bell MT" panose="02020503060305020303" pitchFamily="18" charset="0"/>
              </a:rPr>
              <a:t>&gt;, &lt;</a:t>
            </a:r>
            <a:r>
              <a:rPr lang="en-US" sz="2000" dirty="0" err="1">
                <a:latin typeface="Bell MT" panose="02020503060305020303" pitchFamily="18" charset="0"/>
              </a:rPr>
              <a:t>tbody</a:t>
            </a:r>
            <a:r>
              <a:rPr lang="en-US" sz="2000" dirty="0">
                <a:latin typeface="Bell MT" panose="02020503060305020303" pitchFamily="18" charset="0"/>
              </a:rPr>
              <a:t>&gt;, &lt;</a:t>
            </a:r>
            <a:r>
              <a:rPr lang="en-US" sz="2000" dirty="0" err="1">
                <a:latin typeface="Bell MT" panose="02020503060305020303" pitchFamily="18" charset="0"/>
              </a:rPr>
              <a:t>tfoot</a:t>
            </a:r>
            <a:r>
              <a:rPr lang="en-US" sz="2000" dirty="0">
                <a:latin typeface="Bell MT" panose="02020503060305020303" pitchFamily="18" charset="0"/>
              </a:rPr>
              <a:t>&gt;, and &lt;</a:t>
            </a:r>
            <a:r>
              <a:rPr lang="en-US" sz="2000" dirty="0" err="1">
                <a:latin typeface="Bell MT" panose="02020503060305020303" pitchFamily="18" charset="0"/>
              </a:rPr>
              <a:t>tr</a:t>
            </a:r>
            <a:r>
              <a:rPr lang="en-US" sz="2000" dirty="0">
                <a:latin typeface="Bell MT" panose="02020503060305020303" pitchFamily="18" charset="0"/>
              </a:rPr>
              <a:t>&gt; elements</a:t>
            </a:r>
            <a:r>
              <a:rPr lang="en-US" sz="2000" dirty="0" smtClean="0">
                <a:latin typeface="Bell MT" panose="02020503060305020303" pitchFamily="18" charset="0"/>
              </a:rPr>
              <a:t>.</a:t>
            </a:r>
            <a:endParaRPr lang="en-US" sz="2000" dirty="0">
              <a:latin typeface="Bell MT" panose="02020503060305020303" pitchFamily="18" charset="0"/>
            </a:endParaRPr>
          </a:p>
          <a:p>
            <a:pPr>
              <a:lnSpc>
                <a:spcPct val="150000"/>
              </a:lnSpc>
              <a:spcBef>
                <a:spcPts val="0"/>
              </a:spcBef>
            </a:pPr>
            <a:r>
              <a:rPr lang="en-US" sz="2000" dirty="0">
                <a:latin typeface="Bell MT" panose="02020503060305020303" pitchFamily="18" charset="0"/>
              </a:rPr>
              <a:t>Tip: To define different properties to a column within a &lt;</a:t>
            </a:r>
            <a:r>
              <a:rPr lang="en-US" sz="2000" dirty="0" err="1">
                <a:latin typeface="Bell MT" panose="02020503060305020303" pitchFamily="18" charset="0"/>
              </a:rPr>
              <a:t>colgroup</a:t>
            </a:r>
            <a:r>
              <a:rPr lang="en-US" sz="2000" dirty="0">
                <a:latin typeface="Bell MT" panose="02020503060305020303" pitchFamily="18" charset="0"/>
              </a:rPr>
              <a:t>&gt;, use the &lt;col&gt; tag within the &lt;</a:t>
            </a:r>
            <a:r>
              <a:rPr lang="en-US" sz="2000" dirty="0" err="1">
                <a:latin typeface="Bell MT" panose="02020503060305020303" pitchFamily="18" charset="0"/>
              </a:rPr>
              <a:t>colgroup</a:t>
            </a:r>
            <a:r>
              <a:rPr lang="en-US" sz="2000" dirty="0">
                <a:latin typeface="Bell MT" panose="02020503060305020303" pitchFamily="18" charset="0"/>
              </a:rPr>
              <a:t>&gt; tag.</a:t>
            </a:r>
          </a:p>
        </p:txBody>
      </p:sp>
    </p:spTree>
    <p:extLst>
      <p:ext uri="{BB962C8B-B14F-4D97-AF65-F5344CB8AC3E}">
        <p14:creationId xmlns:p14="http://schemas.microsoft.com/office/powerpoint/2010/main" val="13314831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4087"/>
          </a:xfrm>
        </p:spPr>
        <p:txBody>
          <a:bodyPr>
            <a:normAutofit/>
          </a:bodyPr>
          <a:lstStyle/>
          <a:p>
            <a:r>
              <a:rPr lang="en-US" sz="3600" b="1" dirty="0">
                <a:latin typeface="Bell MT" panose="02020503060305020303" pitchFamily="18" charset="0"/>
              </a:rPr>
              <a:t>HTML &lt;</a:t>
            </a:r>
            <a:r>
              <a:rPr lang="en-US" sz="3600" b="1" dirty="0" err="1">
                <a:latin typeface="Bell MT" panose="02020503060305020303" pitchFamily="18" charset="0"/>
              </a:rPr>
              <a:t>colgroup</a:t>
            </a:r>
            <a:r>
              <a:rPr lang="en-US" sz="3600" b="1" dirty="0">
                <a:latin typeface="Bell MT" panose="02020503060305020303" pitchFamily="18" charset="0"/>
              </a:rPr>
              <a:t>&gt; Tag</a:t>
            </a:r>
            <a:endParaRPr lang="en-US" sz="3600" dirty="0"/>
          </a:p>
        </p:txBody>
      </p:sp>
      <p:sp>
        <p:nvSpPr>
          <p:cNvPr id="3" name="Content Placeholder 2"/>
          <p:cNvSpPr>
            <a:spLocks noGrp="1"/>
          </p:cNvSpPr>
          <p:nvPr>
            <p:ph idx="1"/>
          </p:nvPr>
        </p:nvSpPr>
        <p:spPr>
          <a:xfrm>
            <a:off x="838200" y="1290918"/>
            <a:ext cx="10515600" cy="5365375"/>
          </a:xfrm>
        </p:spPr>
        <p:txBody>
          <a:bodyPr numCol="2">
            <a:normAutofit fontScale="55000" lnSpcReduction="20000"/>
          </a:bodyPr>
          <a:lstStyle/>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t>table, </a:t>
            </a:r>
            <a:r>
              <a:rPr lang="en-US" dirty="0" err="1"/>
              <a:t>th</a:t>
            </a:r>
            <a:r>
              <a:rPr lang="en-US" dirty="0"/>
              <a:t>, td {</a:t>
            </a:r>
          </a:p>
          <a:p>
            <a:pPr marL="0" indent="0">
              <a:buNone/>
            </a:pPr>
            <a:r>
              <a:rPr lang="en-US" dirty="0"/>
              <a:t>  border: 1px solid black;</a:t>
            </a:r>
          </a:p>
          <a:p>
            <a:pPr marL="0" indent="0">
              <a:buNone/>
            </a:pPr>
            <a:r>
              <a:rPr lang="en-US" dirty="0"/>
              <a:t>}</a:t>
            </a:r>
          </a:p>
          <a:p>
            <a:pPr marL="0" indent="0">
              <a:buNone/>
            </a:pPr>
            <a:r>
              <a:rPr lang="en-US" dirty="0"/>
              <a:t>&lt;/style&gt;</a:t>
            </a:r>
          </a:p>
          <a:p>
            <a:pPr marL="0" indent="0">
              <a:buNone/>
            </a:pPr>
            <a:r>
              <a:rPr lang="en-US" dirty="0"/>
              <a:t>&lt;/head&gt;</a:t>
            </a:r>
          </a:p>
          <a:p>
            <a:pPr marL="0" indent="0">
              <a:buNone/>
            </a:pPr>
            <a:r>
              <a:rPr lang="en-US" dirty="0"/>
              <a:t>&lt;body</a:t>
            </a:r>
            <a:r>
              <a:rPr lang="en-US" dirty="0" smtClean="0"/>
              <a:t>&gt;</a:t>
            </a:r>
            <a:endParaRPr lang="en-US" dirty="0"/>
          </a:p>
          <a:p>
            <a:pPr marL="0" indent="0">
              <a:buNone/>
            </a:pPr>
            <a:r>
              <a:rPr lang="en-US" dirty="0"/>
              <a:t>&lt;h1&gt;The </a:t>
            </a:r>
            <a:r>
              <a:rPr lang="en-US" dirty="0" err="1"/>
              <a:t>colgroup</a:t>
            </a:r>
            <a:r>
              <a:rPr lang="en-US" dirty="0"/>
              <a:t> element&lt;/h1</a:t>
            </a:r>
            <a:r>
              <a:rPr lang="en-US" dirty="0" smtClean="0"/>
              <a:t>&gt;</a:t>
            </a:r>
            <a:endParaRPr lang="en-US" dirty="0"/>
          </a:p>
          <a:p>
            <a:pPr marL="0" indent="0">
              <a:buNone/>
            </a:pPr>
            <a:r>
              <a:rPr lang="en-US" dirty="0"/>
              <a:t>&lt;table&gt;</a:t>
            </a:r>
          </a:p>
          <a:p>
            <a:pPr marL="0" indent="0">
              <a:buNone/>
            </a:pPr>
            <a:r>
              <a:rPr lang="en-US" dirty="0"/>
              <a:t>  &lt;</a:t>
            </a:r>
            <a:r>
              <a:rPr lang="en-US" dirty="0" err="1"/>
              <a:t>colgroup</a:t>
            </a:r>
            <a:r>
              <a:rPr lang="en-US" dirty="0"/>
              <a:t>&gt;</a:t>
            </a:r>
          </a:p>
          <a:p>
            <a:pPr marL="0" indent="0">
              <a:buNone/>
            </a:pPr>
            <a:r>
              <a:rPr lang="en-US" dirty="0"/>
              <a:t>    &lt;col span="2" style="</a:t>
            </a:r>
            <a:r>
              <a:rPr lang="en-US" dirty="0" err="1"/>
              <a:t>background-color:red</a:t>
            </a:r>
            <a:r>
              <a:rPr lang="en-US" dirty="0"/>
              <a:t>"&gt;</a:t>
            </a:r>
          </a:p>
          <a:p>
            <a:pPr marL="0" indent="0">
              <a:buNone/>
            </a:pPr>
            <a:r>
              <a:rPr lang="en-US" dirty="0"/>
              <a:t>    &lt;col style="</a:t>
            </a:r>
            <a:r>
              <a:rPr lang="en-US" dirty="0" err="1"/>
              <a:t>background-color:yellow</a:t>
            </a:r>
            <a:r>
              <a:rPr lang="en-US" dirty="0"/>
              <a:t>"&gt;</a:t>
            </a:r>
          </a:p>
          <a:p>
            <a:pPr marL="0" indent="0">
              <a:buNone/>
            </a:pPr>
            <a:r>
              <a:rPr lang="en-US" dirty="0"/>
              <a:t>  &lt;/</a:t>
            </a:r>
            <a:r>
              <a:rPr lang="en-US" dirty="0" err="1"/>
              <a:t>colgroup</a:t>
            </a:r>
            <a:r>
              <a:rPr lang="en-US" dirty="0"/>
              <a:t>&gt;</a:t>
            </a:r>
          </a:p>
          <a:p>
            <a:pPr marL="0" indent="0">
              <a:buNone/>
            </a:pPr>
            <a:r>
              <a:rPr lang="en-US" dirty="0"/>
              <a:t>  &lt;</a:t>
            </a:r>
            <a:r>
              <a:rPr lang="en-US" dirty="0" err="1"/>
              <a:t>tr</a:t>
            </a:r>
            <a:r>
              <a:rPr lang="en-US" dirty="0"/>
              <a:t>&gt;</a:t>
            </a:r>
          </a:p>
          <a:p>
            <a:pPr marL="0" indent="0">
              <a:buNone/>
            </a:pPr>
            <a:r>
              <a:rPr lang="en-US" dirty="0"/>
              <a:t>    &lt;</a:t>
            </a:r>
            <a:r>
              <a:rPr lang="en-US" dirty="0" err="1"/>
              <a:t>th</a:t>
            </a:r>
            <a:r>
              <a:rPr lang="en-US" dirty="0"/>
              <a:t>&gt;ISBN&lt;/</a:t>
            </a:r>
            <a:r>
              <a:rPr lang="en-US" dirty="0" err="1"/>
              <a:t>th</a:t>
            </a:r>
            <a:r>
              <a:rPr lang="en-US" dirty="0"/>
              <a:t>&gt;</a:t>
            </a:r>
          </a:p>
          <a:p>
            <a:pPr marL="0" indent="0">
              <a:buNone/>
            </a:pPr>
            <a:r>
              <a:rPr lang="en-US" dirty="0"/>
              <a:t>    &lt;</a:t>
            </a:r>
            <a:r>
              <a:rPr lang="en-US" dirty="0" err="1"/>
              <a:t>th</a:t>
            </a:r>
            <a:r>
              <a:rPr lang="en-US" dirty="0"/>
              <a:t>&gt;Title&lt;/</a:t>
            </a:r>
            <a:r>
              <a:rPr lang="en-US" dirty="0" err="1"/>
              <a:t>th</a:t>
            </a:r>
            <a:r>
              <a:rPr lang="en-US" dirty="0"/>
              <a:t>&gt;</a:t>
            </a:r>
          </a:p>
          <a:p>
            <a:pPr marL="0" indent="0">
              <a:buNone/>
            </a:pPr>
            <a:r>
              <a:rPr lang="en-US" dirty="0"/>
              <a:t>    &lt;</a:t>
            </a:r>
            <a:r>
              <a:rPr lang="en-US" dirty="0" err="1"/>
              <a:t>th</a:t>
            </a:r>
            <a:r>
              <a:rPr lang="en-US" dirty="0"/>
              <a:t>&gt;Price&lt;/</a:t>
            </a:r>
            <a:r>
              <a:rPr lang="en-US" dirty="0" err="1"/>
              <a:t>th</a:t>
            </a:r>
            <a:r>
              <a:rPr lang="en-US" dirty="0"/>
              <a:t>&gt;</a:t>
            </a:r>
          </a:p>
          <a:p>
            <a:pPr marL="0" indent="0">
              <a:buNone/>
            </a:pPr>
            <a:r>
              <a:rPr lang="en-US" dirty="0"/>
              <a:t>  &lt;/</a:t>
            </a:r>
            <a:r>
              <a:rPr lang="en-US" dirty="0" err="1"/>
              <a:t>tr</a:t>
            </a:r>
            <a:r>
              <a:rPr lang="en-US" dirty="0"/>
              <a:t>&gt;</a:t>
            </a:r>
          </a:p>
          <a:p>
            <a:pPr marL="0" indent="0">
              <a:buNone/>
            </a:pPr>
            <a:r>
              <a:rPr lang="en-US" dirty="0"/>
              <a:t>  &lt;</a:t>
            </a:r>
            <a:r>
              <a:rPr lang="en-US" dirty="0" err="1"/>
              <a:t>tr</a:t>
            </a:r>
            <a:r>
              <a:rPr lang="en-US" dirty="0"/>
              <a:t>&gt;</a:t>
            </a:r>
          </a:p>
          <a:p>
            <a:pPr marL="0" indent="0">
              <a:buNone/>
            </a:pPr>
            <a:r>
              <a:rPr lang="en-US" dirty="0"/>
              <a:t>    &lt;td&gt;3476896&lt;/td&gt;</a:t>
            </a:r>
          </a:p>
          <a:p>
            <a:pPr marL="0" indent="0">
              <a:buNone/>
            </a:pPr>
            <a:r>
              <a:rPr lang="en-US" dirty="0"/>
              <a:t>    &lt;td&gt;My first HTML&lt;/td&gt;</a:t>
            </a:r>
          </a:p>
          <a:p>
            <a:pPr marL="0" indent="0">
              <a:buNone/>
            </a:pPr>
            <a:r>
              <a:rPr lang="en-US" dirty="0"/>
              <a:t>    &lt;td&gt;$53&lt;/td&gt;</a:t>
            </a:r>
          </a:p>
          <a:p>
            <a:pPr marL="0" indent="0">
              <a:buNone/>
            </a:pPr>
            <a:r>
              <a:rPr lang="en-US" dirty="0"/>
              <a:t>  &lt;/</a:t>
            </a:r>
            <a:r>
              <a:rPr lang="en-US" dirty="0" err="1"/>
              <a:t>tr</a:t>
            </a:r>
            <a:r>
              <a:rPr lang="en-US" dirty="0"/>
              <a:t>&gt;</a:t>
            </a:r>
          </a:p>
          <a:p>
            <a:pPr marL="0" indent="0">
              <a:buNone/>
            </a:pPr>
            <a:r>
              <a:rPr lang="en-US" dirty="0"/>
              <a:t>  &lt;</a:t>
            </a:r>
            <a:r>
              <a:rPr lang="en-US" dirty="0" err="1"/>
              <a:t>tr</a:t>
            </a:r>
            <a:r>
              <a:rPr lang="en-US" dirty="0"/>
              <a:t>&gt;</a:t>
            </a:r>
          </a:p>
          <a:p>
            <a:pPr marL="0" indent="0">
              <a:buNone/>
            </a:pPr>
            <a:r>
              <a:rPr lang="en-US" dirty="0"/>
              <a:t>    &lt;td&gt;5869207&lt;/td&gt;</a:t>
            </a:r>
          </a:p>
          <a:p>
            <a:pPr marL="0" indent="0">
              <a:buNone/>
            </a:pPr>
            <a:r>
              <a:rPr lang="en-US" dirty="0"/>
              <a:t>    &lt;td&gt;My first CSS&lt;/td&gt;</a:t>
            </a:r>
          </a:p>
          <a:p>
            <a:pPr marL="0" indent="0">
              <a:buNone/>
            </a:pPr>
            <a:r>
              <a:rPr lang="en-US" dirty="0"/>
              <a:t>    &lt;td&gt;$49&lt;/td&gt;</a:t>
            </a:r>
          </a:p>
          <a:p>
            <a:pPr marL="0" indent="0">
              <a:buNone/>
            </a:pPr>
            <a:r>
              <a:rPr lang="en-US" dirty="0"/>
              <a:t>  &lt;/</a:t>
            </a:r>
            <a:r>
              <a:rPr lang="en-US" dirty="0" err="1"/>
              <a:t>tr</a:t>
            </a:r>
            <a:r>
              <a:rPr lang="en-US" dirty="0"/>
              <a:t>&gt;</a:t>
            </a:r>
          </a:p>
          <a:p>
            <a:pPr marL="0" indent="0">
              <a:buNone/>
            </a:pPr>
            <a:r>
              <a:rPr lang="en-US" dirty="0"/>
              <a:t>&lt;/table</a:t>
            </a:r>
            <a:r>
              <a:rPr lang="en-US" dirty="0" smtClean="0"/>
              <a:t>&gt;</a:t>
            </a:r>
            <a:endParaRPr lang="en-US" dirty="0"/>
          </a:p>
          <a:p>
            <a:pPr marL="0" indent="0">
              <a:buNone/>
            </a:pPr>
            <a:r>
              <a:rPr lang="en-US" dirty="0"/>
              <a:t>&lt;/body&gt;</a:t>
            </a:r>
          </a:p>
          <a:p>
            <a:pPr marL="0" indent="0">
              <a:buNone/>
            </a:pPr>
            <a:r>
              <a:rPr lang="en-US" dirty="0"/>
              <a:t>&lt;/html&gt;</a:t>
            </a:r>
          </a:p>
          <a:p>
            <a:pPr marL="0" indent="0">
              <a:buNone/>
            </a:pPr>
            <a:endParaRPr lang="en-US" dirty="0"/>
          </a:p>
        </p:txBody>
      </p:sp>
    </p:spTree>
    <p:extLst>
      <p:ext uri="{BB962C8B-B14F-4D97-AF65-F5344CB8AC3E}">
        <p14:creationId xmlns:p14="http://schemas.microsoft.com/office/powerpoint/2010/main" val="2360693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4428"/>
          </a:xfrm>
        </p:spPr>
        <p:txBody>
          <a:bodyPr>
            <a:normAutofit/>
          </a:bodyPr>
          <a:lstStyle/>
          <a:p>
            <a:r>
              <a:rPr lang="en-US" sz="3600" b="1" dirty="0">
                <a:latin typeface="Bell MT" panose="02020503060305020303" pitchFamily="18" charset="0"/>
              </a:rPr>
              <a:t>HTML &lt;div&gt; </a:t>
            </a:r>
            <a:r>
              <a:rPr lang="en-US" sz="3600" b="1" dirty="0" smtClean="0">
                <a:latin typeface="Bell MT" panose="02020503060305020303" pitchFamily="18" charset="0"/>
              </a:rPr>
              <a:t>Tag</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304365"/>
            <a:ext cx="10515600" cy="4872598"/>
          </a:xfrm>
        </p:spPr>
        <p:txBody>
          <a:bodyPr>
            <a:normAutofit/>
          </a:bodyPr>
          <a:lstStyle/>
          <a:p>
            <a:pPr>
              <a:lnSpc>
                <a:spcPct val="150000"/>
              </a:lnSpc>
              <a:spcBef>
                <a:spcPts val="0"/>
              </a:spcBef>
            </a:pPr>
            <a:r>
              <a:rPr lang="en-US" sz="2400" dirty="0" smtClean="0">
                <a:latin typeface="Bell MT" panose="02020503060305020303" pitchFamily="18" charset="0"/>
              </a:rPr>
              <a:t>The </a:t>
            </a:r>
            <a:r>
              <a:rPr lang="en-US" sz="2400" dirty="0">
                <a:latin typeface="Bell MT" panose="02020503060305020303" pitchFamily="18" charset="0"/>
              </a:rPr>
              <a:t>&lt;div&gt; tag defines a division or a section in an HTML document.</a:t>
            </a:r>
          </a:p>
          <a:p>
            <a:pPr>
              <a:lnSpc>
                <a:spcPct val="150000"/>
              </a:lnSpc>
              <a:spcBef>
                <a:spcPts val="0"/>
              </a:spcBef>
            </a:pPr>
            <a:r>
              <a:rPr lang="en-US" sz="2400" dirty="0" smtClean="0">
                <a:latin typeface="Bell MT" panose="02020503060305020303" pitchFamily="18" charset="0"/>
              </a:rPr>
              <a:t>The </a:t>
            </a:r>
            <a:r>
              <a:rPr lang="en-US" sz="2400" dirty="0">
                <a:latin typeface="Bell MT" panose="02020503060305020303" pitchFamily="18" charset="0"/>
              </a:rPr>
              <a:t>&lt;div&gt; tag is used as a container for HTML elements - which is then styled with CSS or manipulated with JavaScript.</a:t>
            </a:r>
          </a:p>
          <a:p>
            <a:pPr>
              <a:lnSpc>
                <a:spcPct val="150000"/>
              </a:lnSpc>
              <a:spcBef>
                <a:spcPts val="0"/>
              </a:spcBef>
            </a:pPr>
            <a:r>
              <a:rPr lang="en-US" sz="2400" dirty="0" smtClean="0">
                <a:latin typeface="Bell MT" panose="02020503060305020303" pitchFamily="18" charset="0"/>
              </a:rPr>
              <a:t>The </a:t>
            </a:r>
            <a:r>
              <a:rPr lang="en-US" sz="2400" dirty="0">
                <a:latin typeface="Bell MT" panose="02020503060305020303" pitchFamily="18" charset="0"/>
              </a:rPr>
              <a:t>&lt;div&gt; tag is easily styled by using the class or id attribute.</a:t>
            </a:r>
          </a:p>
          <a:p>
            <a:pPr>
              <a:lnSpc>
                <a:spcPct val="150000"/>
              </a:lnSpc>
              <a:spcBef>
                <a:spcPts val="0"/>
              </a:spcBef>
            </a:pPr>
            <a:r>
              <a:rPr lang="en-US" sz="2400" dirty="0" smtClean="0">
                <a:latin typeface="Bell MT" panose="02020503060305020303" pitchFamily="18" charset="0"/>
              </a:rPr>
              <a:t>Any </a:t>
            </a:r>
            <a:r>
              <a:rPr lang="en-US" sz="2400" dirty="0">
                <a:latin typeface="Bell MT" panose="02020503060305020303" pitchFamily="18" charset="0"/>
              </a:rPr>
              <a:t>sort of content can be put inside the &lt;div&gt; tag! </a:t>
            </a:r>
          </a:p>
          <a:p>
            <a:pPr>
              <a:lnSpc>
                <a:spcPct val="150000"/>
              </a:lnSpc>
              <a:spcBef>
                <a:spcPts val="0"/>
              </a:spcBef>
            </a:pPr>
            <a:r>
              <a:rPr lang="en-US" sz="2400" dirty="0" smtClean="0">
                <a:latin typeface="Bell MT" panose="02020503060305020303" pitchFamily="18" charset="0"/>
              </a:rPr>
              <a:t>Note</a:t>
            </a:r>
            <a:r>
              <a:rPr lang="en-US" sz="2400" dirty="0">
                <a:latin typeface="Bell MT" panose="02020503060305020303" pitchFamily="18" charset="0"/>
              </a:rPr>
              <a:t>: By default, browsers always place a line break before and after the &lt;div&gt; element.</a:t>
            </a:r>
          </a:p>
        </p:txBody>
      </p:sp>
    </p:spTree>
    <p:extLst>
      <p:ext uri="{BB962C8B-B14F-4D97-AF65-F5344CB8AC3E}">
        <p14:creationId xmlns:p14="http://schemas.microsoft.com/office/powerpoint/2010/main" val="38241132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3"/>
          </a:xfrm>
        </p:spPr>
        <p:txBody>
          <a:bodyPr/>
          <a:lstStyle/>
          <a:p>
            <a:r>
              <a:rPr lang="en-US" sz="3600" b="1" dirty="0">
                <a:latin typeface="Bell MT" panose="02020503060305020303" pitchFamily="18" charset="0"/>
              </a:rPr>
              <a:t>HTML </a:t>
            </a:r>
            <a:r>
              <a:rPr lang="en-US" sz="3600" b="1" dirty="0" smtClean="0">
                <a:latin typeface="Bell MT" panose="02020503060305020303" pitchFamily="18" charset="0"/>
              </a:rPr>
              <a:t>Lists</a:t>
            </a:r>
            <a:endParaRPr lang="en-US" dirty="0"/>
          </a:p>
        </p:txBody>
      </p:sp>
      <p:sp>
        <p:nvSpPr>
          <p:cNvPr id="3" name="Content Placeholder 2"/>
          <p:cNvSpPr>
            <a:spLocks noGrp="1"/>
          </p:cNvSpPr>
          <p:nvPr>
            <p:ph idx="1"/>
          </p:nvPr>
        </p:nvSpPr>
        <p:spPr>
          <a:xfrm>
            <a:off x="838200" y="1246910"/>
            <a:ext cx="10515600" cy="4930054"/>
          </a:xfrm>
        </p:spPr>
        <p:txBody>
          <a:bodyPr>
            <a:normAutofit/>
          </a:bodyPr>
          <a:lstStyle/>
          <a:p>
            <a:r>
              <a:rPr lang="en-US" sz="2400" dirty="0">
                <a:latin typeface="Bell MT" panose="02020503060305020303" pitchFamily="18" charset="0"/>
              </a:rPr>
              <a:t>HTML lists allow web developers to group a set of related items in lists.</a:t>
            </a:r>
          </a:p>
        </p:txBody>
      </p:sp>
      <p:pic>
        <p:nvPicPr>
          <p:cNvPr id="4" name="Picture 3"/>
          <p:cNvPicPr>
            <a:picLocks noChangeAspect="1"/>
          </p:cNvPicPr>
          <p:nvPr/>
        </p:nvPicPr>
        <p:blipFill rotWithShape="1">
          <a:blip r:embed="rId2"/>
          <a:srcRect l="18393" t="30372" r="16627" b="36762"/>
          <a:stretch/>
        </p:blipFill>
        <p:spPr>
          <a:xfrm>
            <a:off x="1096215" y="1790434"/>
            <a:ext cx="8454683" cy="2278967"/>
          </a:xfrm>
          <a:prstGeom prst="rect">
            <a:avLst/>
          </a:prstGeom>
        </p:spPr>
      </p:pic>
    </p:spTree>
    <p:extLst>
      <p:ext uri="{BB962C8B-B14F-4D97-AF65-F5344CB8AC3E}">
        <p14:creationId xmlns:p14="http://schemas.microsoft.com/office/powerpoint/2010/main" val="1987503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normAutofit/>
          </a:bodyPr>
          <a:lstStyle/>
          <a:p>
            <a:r>
              <a:rPr lang="en-US" sz="3600" b="1" dirty="0">
                <a:latin typeface="Bell MT" panose="02020503060305020303" pitchFamily="18" charset="0"/>
              </a:rPr>
              <a:t>Unordered HTML </a:t>
            </a:r>
            <a:r>
              <a:rPr lang="en-US" sz="3600" b="1" dirty="0" smtClean="0">
                <a:latin typeface="Bell MT" panose="02020503060305020303" pitchFamily="18" charset="0"/>
              </a:rPr>
              <a:t>List</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122218"/>
            <a:ext cx="10515600" cy="5054745"/>
          </a:xfrm>
        </p:spPr>
        <p:txBody>
          <a:bodyPr>
            <a:normAutofit lnSpcReduction="10000"/>
          </a:bodyPr>
          <a:lstStyle/>
          <a:p>
            <a:r>
              <a:rPr lang="en-US" sz="2400" dirty="0" smtClean="0">
                <a:latin typeface="Bell MT" panose="02020503060305020303" pitchFamily="18" charset="0"/>
              </a:rPr>
              <a:t>An </a:t>
            </a:r>
            <a:r>
              <a:rPr lang="en-US" sz="2400" dirty="0">
                <a:latin typeface="Bell MT" panose="02020503060305020303" pitchFamily="18" charset="0"/>
              </a:rPr>
              <a:t>unordered list starts with the &lt;</a:t>
            </a:r>
            <a:r>
              <a:rPr lang="en-US" sz="2400" dirty="0" err="1">
                <a:latin typeface="Bell MT" panose="02020503060305020303" pitchFamily="18" charset="0"/>
              </a:rPr>
              <a:t>ul</a:t>
            </a:r>
            <a:r>
              <a:rPr lang="en-US" sz="2400" dirty="0">
                <a:latin typeface="Bell MT" panose="02020503060305020303" pitchFamily="18" charset="0"/>
              </a:rPr>
              <a:t>&gt; tag. Each list item starts with the &lt;li&gt; tag</a:t>
            </a:r>
            <a:r>
              <a:rPr lang="en-US" sz="2400" dirty="0" smtClean="0">
                <a:latin typeface="Bell MT" panose="02020503060305020303" pitchFamily="18" charset="0"/>
              </a:rPr>
              <a:t>.</a:t>
            </a:r>
            <a:endParaRPr lang="en-US" sz="2400" dirty="0">
              <a:latin typeface="Bell MT" panose="02020503060305020303" pitchFamily="18" charset="0"/>
            </a:endParaRPr>
          </a:p>
          <a:p>
            <a:r>
              <a:rPr lang="en-US" sz="2400" dirty="0">
                <a:latin typeface="Bell MT" panose="02020503060305020303" pitchFamily="18" charset="0"/>
              </a:rPr>
              <a:t>The </a:t>
            </a:r>
            <a:r>
              <a:rPr lang="en-US" sz="2400" dirty="0" smtClean="0">
                <a:latin typeface="Bell MT" panose="02020503060305020303" pitchFamily="18" charset="0"/>
              </a:rPr>
              <a:t>list </a:t>
            </a:r>
            <a:r>
              <a:rPr lang="en-US" sz="2400" dirty="0">
                <a:latin typeface="Bell MT" panose="02020503060305020303" pitchFamily="18" charset="0"/>
              </a:rPr>
              <a:t>items will be marked with bullets (small black circles) by default</a:t>
            </a:r>
            <a:r>
              <a:rPr lang="en-US" sz="2400" dirty="0" smtClean="0">
                <a:latin typeface="Bell MT" panose="02020503060305020303" pitchFamily="18" charset="0"/>
              </a:rPr>
              <a:t>:</a:t>
            </a:r>
          </a:p>
          <a:p>
            <a:pPr marL="0" indent="0">
              <a:buNone/>
            </a:pPr>
            <a:r>
              <a:rPr lang="en-US" sz="2400" dirty="0">
                <a:latin typeface="Bell MT" panose="02020503060305020303" pitchFamily="18" charset="0"/>
              </a:rPr>
              <a:t>&lt;!DOCTYPE html&gt;</a:t>
            </a:r>
          </a:p>
          <a:p>
            <a:pPr marL="0" indent="0">
              <a:buNone/>
            </a:pPr>
            <a:r>
              <a:rPr lang="en-US" sz="2400" dirty="0">
                <a:latin typeface="Bell MT" panose="02020503060305020303" pitchFamily="18" charset="0"/>
              </a:rPr>
              <a:t>&lt;html&gt;</a:t>
            </a:r>
          </a:p>
          <a:p>
            <a:pPr marL="0" indent="0">
              <a:buNone/>
            </a:pPr>
            <a:r>
              <a:rPr lang="en-US" sz="2400" dirty="0">
                <a:latin typeface="Bell MT" panose="02020503060305020303" pitchFamily="18" charset="0"/>
              </a:rPr>
              <a:t>&lt;body</a:t>
            </a:r>
            <a:r>
              <a:rPr lang="en-US" sz="2400" dirty="0" smtClean="0">
                <a:latin typeface="Bell MT" panose="02020503060305020303" pitchFamily="18" charset="0"/>
              </a:rPr>
              <a:t>&gt;</a:t>
            </a:r>
            <a:endParaRPr lang="en-US" sz="2400" dirty="0">
              <a:latin typeface="Bell MT" panose="02020503060305020303" pitchFamily="18" charset="0"/>
            </a:endParaRPr>
          </a:p>
          <a:p>
            <a:pPr marL="457200" lvl="1" indent="0">
              <a:buNone/>
            </a:pPr>
            <a:r>
              <a:rPr lang="en-US" sz="2000" dirty="0">
                <a:latin typeface="Bell MT" panose="02020503060305020303" pitchFamily="18" charset="0"/>
              </a:rPr>
              <a:t>&lt;h2&gt;An unordered HTML list&lt;/h2</a:t>
            </a:r>
            <a:r>
              <a:rPr lang="en-US" sz="2000" dirty="0" smtClean="0">
                <a:latin typeface="Bell MT" panose="02020503060305020303" pitchFamily="18" charset="0"/>
              </a:rPr>
              <a:t>&gt;</a:t>
            </a:r>
            <a:endParaRPr lang="en-US" sz="2000" dirty="0">
              <a:latin typeface="Bell MT" panose="02020503060305020303" pitchFamily="18" charset="0"/>
            </a:endParaRPr>
          </a:p>
          <a:p>
            <a:pPr marL="457200" lvl="1" indent="0">
              <a:buNone/>
            </a:pPr>
            <a:r>
              <a:rPr lang="en-US" sz="2000" dirty="0">
                <a:latin typeface="Bell MT" panose="02020503060305020303" pitchFamily="18" charset="0"/>
              </a:rPr>
              <a:t>&lt;</a:t>
            </a:r>
            <a:r>
              <a:rPr lang="en-US" sz="2000" dirty="0" err="1">
                <a:latin typeface="Bell MT" panose="02020503060305020303" pitchFamily="18" charset="0"/>
              </a:rPr>
              <a:t>ul</a:t>
            </a:r>
            <a:r>
              <a:rPr lang="en-US" sz="2000" dirty="0">
                <a:latin typeface="Bell MT" panose="02020503060305020303" pitchFamily="18" charset="0"/>
              </a:rPr>
              <a:t>&gt;</a:t>
            </a:r>
          </a:p>
          <a:p>
            <a:pPr marL="457200" lvl="1" indent="0">
              <a:buNone/>
            </a:pPr>
            <a:r>
              <a:rPr lang="en-US" sz="2000" dirty="0">
                <a:latin typeface="Bell MT" panose="02020503060305020303" pitchFamily="18" charset="0"/>
              </a:rPr>
              <a:t>  &lt;li&gt;Coffee&lt;/li&gt;</a:t>
            </a:r>
          </a:p>
          <a:p>
            <a:pPr marL="457200" lvl="1" indent="0">
              <a:buNone/>
            </a:pPr>
            <a:r>
              <a:rPr lang="en-US" sz="2000" dirty="0">
                <a:latin typeface="Bell MT" panose="02020503060305020303" pitchFamily="18" charset="0"/>
              </a:rPr>
              <a:t>  &lt;li&gt;Tea&lt;/li&gt;</a:t>
            </a:r>
          </a:p>
          <a:p>
            <a:pPr marL="457200" lvl="1" indent="0">
              <a:buNone/>
            </a:pPr>
            <a:r>
              <a:rPr lang="en-US" sz="2000" dirty="0">
                <a:latin typeface="Bell MT" panose="02020503060305020303" pitchFamily="18" charset="0"/>
              </a:rPr>
              <a:t>  &lt;li&gt;Milk&lt;/li&gt;</a:t>
            </a:r>
          </a:p>
          <a:p>
            <a:pPr marL="457200" lvl="1" indent="0">
              <a:buNone/>
            </a:pPr>
            <a:r>
              <a:rPr lang="en-US" sz="2000" dirty="0">
                <a:latin typeface="Bell MT" panose="02020503060305020303" pitchFamily="18" charset="0"/>
              </a:rPr>
              <a:t>&lt;/</a:t>
            </a:r>
            <a:r>
              <a:rPr lang="en-US" sz="2000" dirty="0" err="1">
                <a:latin typeface="Bell MT" panose="02020503060305020303" pitchFamily="18" charset="0"/>
              </a:rPr>
              <a:t>ul</a:t>
            </a:r>
            <a:r>
              <a:rPr lang="en-US" sz="2000" dirty="0">
                <a:latin typeface="Bell MT" panose="02020503060305020303" pitchFamily="18" charset="0"/>
              </a:rPr>
              <a:t>&gt;  </a:t>
            </a:r>
          </a:p>
          <a:p>
            <a:pPr marL="0" indent="0">
              <a:buNone/>
            </a:pPr>
            <a:r>
              <a:rPr lang="en-US" sz="2400" dirty="0">
                <a:latin typeface="Bell MT" panose="02020503060305020303" pitchFamily="18" charset="0"/>
              </a:rPr>
              <a:t>&lt;/body&gt;</a:t>
            </a:r>
          </a:p>
          <a:p>
            <a:pPr marL="0" indent="0">
              <a:buNone/>
            </a:pPr>
            <a:r>
              <a:rPr lang="en-US" sz="2400" dirty="0">
                <a:latin typeface="Bell MT" panose="02020503060305020303" pitchFamily="18" charset="0"/>
              </a:rPr>
              <a:t>&lt;/html&gt;</a:t>
            </a:r>
          </a:p>
          <a:p>
            <a:pPr marL="0" indent="0">
              <a:buNone/>
            </a:pPr>
            <a:endParaRPr lang="en-US" sz="2400" dirty="0">
              <a:latin typeface="Bell MT" panose="02020503060305020303" pitchFamily="18" charset="0"/>
            </a:endParaRPr>
          </a:p>
        </p:txBody>
      </p:sp>
    </p:spTree>
    <p:extLst>
      <p:ext uri="{BB962C8B-B14F-4D97-AF65-F5344CB8AC3E}">
        <p14:creationId xmlns:p14="http://schemas.microsoft.com/office/powerpoint/2010/main" val="3511106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ell MT" panose="02020503060305020303" pitchFamily="18" charset="0"/>
              </a:rPr>
              <a:t>Unordered HTML List - Choose List Item </a:t>
            </a:r>
            <a:r>
              <a:rPr lang="en-US" sz="3600" b="1" dirty="0" smtClean="0">
                <a:latin typeface="Bell MT" panose="02020503060305020303" pitchFamily="18" charset="0"/>
              </a:rPr>
              <a:t>Marker</a:t>
            </a:r>
            <a:endParaRPr lang="en-US" sz="3600" b="1" dirty="0">
              <a:latin typeface="Bell MT" panose="02020503060305020303"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a:latin typeface="Bell MT" panose="02020503060305020303" pitchFamily="18" charset="0"/>
              </a:rPr>
              <a:t>The CSS list-style-type property is used to define the style of the list item marker. It can have one of the following values:</a:t>
            </a:r>
          </a:p>
        </p:txBody>
      </p:sp>
      <p:pic>
        <p:nvPicPr>
          <p:cNvPr id="4" name="Picture 3"/>
          <p:cNvPicPr>
            <a:picLocks noChangeAspect="1"/>
          </p:cNvPicPr>
          <p:nvPr/>
        </p:nvPicPr>
        <p:blipFill rotWithShape="1">
          <a:blip r:embed="rId2"/>
          <a:srcRect l="17195" t="27734" r="19871" b="24172"/>
          <a:stretch/>
        </p:blipFill>
        <p:spPr>
          <a:xfrm>
            <a:off x="1073195" y="2976892"/>
            <a:ext cx="8188569" cy="3335008"/>
          </a:xfrm>
          <a:prstGeom prst="rect">
            <a:avLst/>
          </a:prstGeom>
        </p:spPr>
      </p:pic>
    </p:spTree>
    <p:extLst>
      <p:ext uri="{BB962C8B-B14F-4D97-AF65-F5344CB8AC3E}">
        <p14:creationId xmlns:p14="http://schemas.microsoft.com/office/powerpoint/2010/main" val="4235638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7930"/>
          </a:xfrm>
        </p:spPr>
        <p:txBody>
          <a:bodyPr>
            <a:normAutofit/>
          </a:bodyPr>
          <a:lstStyle/>
          <a:p>
            <a:r>
              <a:rPr lang="en-US" sz="3600" b="1" dirty="0" smtClean="0">
                <a:latin typeface="Bell MT" panose="02020503060305020303" pitchFamily="18" charset="0"/>
              </a:rPr>
              <a:t>Unordered List Example</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233056"/>
            <a:ext cx="10515600" cy="5306289"/>
          </a:xfrm>
        </p:spPr>
        <p:txBody>
          <a:bodyPr>
            <a:normAutofit/>
          </a:bodyPr>
          <a:lstStyle/>
          <a:p>
            <a:pPr marL="0" indent="0">
              <a:buNone/>
            </a:pPr>
            <a:r>
              <a:rPr lang="en-US" sz="2400" dirty="0">
                <a:latin typeface="Bell MT" panose="02020503060305020303" pitchFamily="18" charset="0"/>
              </a:rPr>
              <a:t>&lt;!DOCTYPE html&gt;</a:t>
            </a:r>
          </a:p>
          <a:p>
            <a:pPr marL="0" indent="0">
              <a:buNone/>
            </a:pPr>
            <a:r>
              <a:rPr lang="en-US" sz="2400" dirty="0">
                <a:latin typeface="Bell MT" panose="02020503060305020303" pitchFamily="18" charset="0"/>
              </a:rPr>
              <a:t>&lt;html&gt;</a:t>
            </a:r>
          </a:p>
          <a:p>
            <a:pPr marL="0" indent="0">
              <a:buNone/>
            </a:pPr>
            <a:r>
              <a:rPr lang="en-US" sz="2400" dirty="0">
                <a:latin typeface="Bell MT" panose="02020503060305020303" pitchFamily="18" charset="0"/>
              </a:rPr>
              <a:t>&lt;body</a:t>
            </a:r>
            <a:r>
              <a:rPr lang="en-US" sz="2400" dirty="0" smtClean="0">
                <a:latin typeface="Bell MT" panose="02020503060305020303" pitchFamily="18" charset="0"/>
              </a:rPr>
              <a:t>&gt;</a:t>
            </a:r>
            <a:endParaRPr lang="en-US" sz="2400" dirty="0">
              <a:latin typeface="Bell MT" panose="02020503060305020303" pitchFamily="18" charset="0"/>
            </a:endParaRPr>
          </a:p>
          <a:p>
            <a:pPr marL="0" indent="0">
              <a:buNone/>
            </a:pPr>
            <a:r>
              <a:rPr lang="en-US" sz="2400" dirty="0">
                <a:latin typeface="Bell MT" panose="02020503060305020303" pitchFamily="18" charset="0"/>
              </a:rPr>
              <a:t>&lt;h2&gt;Unordered List with Disc Bullets&lt;/h2</a:t>
            </a:r>
            <a:r>
              <a:rPr lang="en-US" sz="2400" dirty="0" smtClean="0">
                <a:latin typeface="Bell MT" panose="02020503060305020303" pitchFamily="18" charset="0"/>
              </a:rPr>
              <a:t>&gt;</a:t>
            </a:r>
            <a:endParaRPr lang="en-US" sz="2400" dirty="0">
              <a:latin typeface="Bell MT" panose="02020503060305020303" pitchFamily="18" charset="0"/>
            </a:endParaRPr>
          </a:p>
          <a:p>
            <a:pPr marL="0" indent="0">
              <a:buNone/>
            </a:pPr>
            <a:r>
              <a:rPr lang="en-US" sz="2400" dirty="0">
                <a:latin typeface="Bell MT" panose="02020503060305020303" pitchFamily="18" charset="0"/>
              </a:rPr>
              <a:t>&lt;</a:t>
            </a:r>
            <a:r>
              <a:rPr lang="en-US" sz="2400" dirty="0" err="1">
                <a:latin typeface="Bell MT" panose="02020503060305020303" pitchFamily="18" charset="0"/>
              </a:rPr>
              <a:t>ul</a:t>
            </a:r>
            <a:r>
              <a:rPr lang="en-US" sz="2400" dirty="0">
                <a:latin typeface="Bell MT" panose="02020503060305020303" pitchFamily="18" charset="0"/>
              </a:rPr>
              <a:t> style="</a:t>
            </a:r>
            <a:r>
              <a:rPr lang="en-US" sz="2400" dirty="0" err="1">
                <a:latin typeface="Bell MT" panose="02020503060305020303" pitchFamily="18" charset="0"/>
              </a:rPr>
              <a:t>list-style-type:disc</a:t>
            </a:r>
            <a:r>
              <a:rPr lang="en-US" sz="2400" dirty="0">
                <a:latin typeface="Bell MT" panose="02020503060305020303" pitchFamily="18" charset="0"/>
              </a:rPr>
              <a:t>;"&gt;</a:t>
            </a:r>
          </a:p>
          <a:p>
            <a:pPr marL="457200" lvl="1" indent="0">
              <a:buNone/>
            </a:pPr>
            <a:r>
              <a:rPr lang="en-US" sz="2000" dirty="0">
                <a:latin typeface="Bell MT" panose="02020503060305020303" pitchFamily="18" charset="0"/>
              </a:rPr>
              <a:t>  &lt;li&gt;Coffee&lt;/li&gt;</a:t>
            </a:r>
          </a:p>
          <a:p>
            <a:pPr marL="457200" lvl="1" indent="0">
              <a:buNone/>
            </a:pPr>
            <a:r>
              <a:rPr lang="en-US" sz="2000" dirty="0">
                <a:latin typeface="Bell MT" panose="02020503060305020303" pitchFamily="18" charset="0"/>
              </a:rPr>
              <a:t>  &lt;li&gt;Tea&lt;/li&gt;</a:t>
            </a:r>
          </a:p>
          <a:p>
            <a:pPr marL="457200" lvl="1" indent="0">
              <a:buNone/>
            </a:pPr>
            <a:r>
              <a:rPr lang="en-US" sz="2000" dirty="0">
                <a:latin typeface="Bell MT" panose="02020503060305020303" pitchFamily="18" charset="0"/>
              </a:rPr>
              <a:t>  &lt;li&gt;Milk&lt;/li&gt;</a:t>
            </a:r>
          </a:p>
          <a:p>
            <a:pPr marL="0" indent="0">
              <a:buNone/>
            </a:pPr>
            <a:r>
              <a:rPr lang="en-US" sz="2400" dirty="0">
                <a:latin typeface="Bell MT" panose="02020503060305020303" pitchFamily="18" charset="0"/>
              </a:rPr>
              <a:t>&lt;/</a:t>
            </a:r>
            <a:r>
              <a:rPr lang="en-US" sz="2400" dirty="0" err="1">
                <a:latin typeface="Bell MT" panose="02020503060305020303" pitchFamily="18" charset="0"/>
              </a:rPr>
              <a:t>ul</a:t>
            </a:r>
            <a:r>
              <a:rPr lang="en-US" sz="2400" dirty="0">
                <a:latin typeface="Bell MT" panose="02020503060305020303" pitchFamily="18" charset="0"/>
              </a:rPr>
              <a:t>&gt;  </a:t>
            </a:r>
          </a:p>
          <a:p>
            <a:pPr marL="0" indent="0">
              <a:buNone/>
            </a:pPr>
            <a:r>
              <a:rPr lang="en-US" sz="2400" dirty="0">
                <a:latin typeface="Bell MT" panose="02020503060305020303" pitchFamily="18" charset="0"/>
              </a:rPr>
              <a:t>&lt;/body&gt;</a:t>
            </a:r>
          </a:p>
          <a:p>
            <a:pPr marL="0" indent="0">
              <a:buNone/>
            </a:pPr>
            <a:r>
              <a:rPr lang="en-US" sz="2400" dirty="0">
                <a:latin typeface="Bell MT" panose="02020503060305020303" pitchFamily="18" charset="0"/>
              </a:rPr>
              <a:t>&lt;/html&gt;</a:t>
            </a:r>
          </a:p>
        </p:txBody>
      </p:sp>
    </p:spTree>
    <p:extLst>
      <p:ext uri="{BB962C8B-B14F-4D97-AF65-F5344CB8AC3E}">
        <p14:creationId xmlns:p14="http://schemas.microsoft.com/office/powerpoint/2010/main" val="21179534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493"/>
          </a:xfrm>
        </p:spPr>
        <p:txBody>
          <a:bodyPr>
            <a:normAutofit/>
          </a:bodyPr>
          <a:lstStyle/>
          <a:p>
            <a:r>
              <a:rPr lang="en-US" sz="3600" b="1" dirty="0">
                <a:latin typeface="Bell MT" panose="02020503060305020303" pitchFamily="18" charset="0"/>
              </a:rPr>
              <a:t>Ordered HTML </a:t>
            </a:r>
            <a:r>
              <a:rPr lang="en-US" sz="3600" b="1" dirty="0" smtClean="0">
                <a:latin typeface="Bell MT" panose="02020503060305020303" pitchFamily="18" charset="0"/>
              </a:rPr>
              <a:t>List</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274618"/>
            <a:ext cx="10515600" cy="4902345"/>
          </a:xfrm>
        </p:spPr>
        <p:txBody>
          <a:bodyPr>
            <a:normAutofit fontScale="92500" lnSpcReduction="20000"/>
          </a:bodyPr>
          <a:lstStyle/>
          <a:p>
            <a:r>
              <a:rPr lang="en-US" sz="2400" dirty="0" smtClean="0">
                <a:latin typeface="Bell MT" panose="02020503060305020303" pitchFamily="18" charset="0"/>
              </a:rPr>
              <a:t>An </a:t>
            </a:r>
            <a:r>
              <a:rPr lang="en-US" sz="2400" dirty="0">
                <a:latin typeface="Bell MT" panose="02020503060305020303" pitchFamily="18" charset="0"/>
              </a:rPr>
              <a:t>ordered list starts with the &lt;</a:t>
            </a:r>
            <a:r>
              <a:rPr lang="en-US" sz="2400" dirty="0" err="1">
                <a:latin typeface="Bell MT" panose="02020503060305020303" pitchFamily="18" charset="0"/>
              </a:rPr>
              <a:t>ol</a:t>
            </a:r>
            <a:r>
              <a:rPr lang="en-US" sz="2400" dirty="0">
                <a:latin typeface="Bell MT" panose="02020503060305020303" pitchFamily="18" charset="0"/>
              </a:rPr>
              <a:t>&gt; tag. Each list item starts with the &lt;li&gt; tag</a:t>
            </a:r>
            <a:r>
              <a:rPr lang="en-US" sz="2400" dirty="0" smtClean="0">
                <a:latin typeface="Bell MT" panose="02020503060305020303" pitchFamily="18" charset="0"/>
              </a:rPr>
              <a:t>.</a:t>
            </a:r>
            <a:endParaRPr lang="en-US" sz="2400" dirty="0">
              <a:latin typeface="Bell MT" panose="02020503060305020303" pitchFamily="18" charset="0"/>
            </a:endParaRPr>
          </a:p>
          <a:p>
            <a:r>
              <a:rPr lang="en-US" sz="2400" dirty="0">
                <a:latin typeface="Bell MT" panose="02020503060305020303" pitchFamily="18" charset="0"/>
              </a:rPr>
              <a:t>The list items will be marked with numbers by default</a:t>
            </a:r>
            <a:r>
              <a:rPr lang="en-US" sz="2400" dirty="0" smtClean="0">
                <a:latin typeface="Bell MT" panose="02020503060305020303" pitchFamily="18" charset="0"/>
              </a:rPr>
              <a:t>:</a:t>
            </a:r>
          </a:p>
          <a:p>
            <a:pPr marL="0" indent="0">
              <a:buNone/>
            </a:pPr>
            <a:r>
              <a:rPr lang="en-US" sz="2400" dirty="0">
                <a:latin typeface="Bell MT" panose="02020503060305020303" pitchFamily="18" charset="0"/>
              </a:rPr>
              <a:t>&lt;!DOCTYPE html&gt;</a:t>
            </a:r>
          </a:p>
          <a:p>
            <a:pPr marL="0" indent="0">
              <a:buNone/>
            </a:pPr>
            <a:r>
              <a:rPr lang="en-US" sz="2400" dirty="0">
                <a:latin typeface="Bell MT" panose="02020503060305020303" pitchFamily="18" charset="0"/>
              </a:rPr>
              <a:t>&lt;html&gt;</a:t>
            </a:r>
          </a:p>
          <a:p>
            <a:pPr marL="0" indent="0">
              <a:buNone/>
            </a:pPr>
            <a:r>
              <a:rPr lang="en-US" sz="2400" dirty="0">
                <a:latin typeface="Bell MT" panose="02020503060305020303" pitchFamily="18" charset="0"/>
              </a:rPr>
              <a:t>&lt;body</a:t>
            </a:r>
            <a:r>
              <a:rPr lang="en-US" sz="2400" dirty="0" smtClean="0">
                <a:latin typeface="Bell MT" panose="02020503060305020303" pitchFamily="18" charset="0"/>
              </a:rPr>
              <a:t>&gt;</a:t>
            </a:r>
            <a:endParaRPr lang="en-US" sz="2400" dirty="0">
              <a:latin typeface="Bell MT" panose="02020503060305020303" pitchFamily="18" charset="0"/>
            </a:endParaRPr>
          </a:p>
          <a:p>
            <a:pPr marL="0" indent="0">
              <a:buNone/>
            </a:pPr>
            <a:r>
              <a:rPr lang="en-US" sz="2400" dirty="0">
                <a:latin typeface="Bell MT" panose="02020503060305020303" pitchFamily="18" charset="0"/>
              </a:rPr>
              <a:t>&lt;h2&gt;An ordered HTML list&lt;/h2</a:t>
            </a:r>
            <a:r>
              <a:rPr lang="en-US" sz="2400" dirty="0" smtClean="0">
                <a:latin typeface="Bell MT" panose="02020503060305020303" pitchFamily="18" charset="0"/>
              </a:rPr>
              <a:t>&gt;</a:t>
            </a:r>
            <a:endParaRPr lang="en-US" sz="2400" dirty="0">
              <a:latin typeface="Bell MT" panose="02020503060305020303" pitchFamily="18" charset="0"/>
            </a:endParaRPr>
          </a:p>
          <a:p>
            <a:pPr marL="0" indent="0">
              <a:buNone/>
            </a:pPr>
            <a:r>
              <a:rPr lang="en-US" sz="2400" dirty="0">
                <a:latin typeface="Bell MT" panose="02020503060305020303" pitchFamily="18" charset="0"/>
              </a:rPr>
              <a:t>&lt;</a:t>
            </a:r>
            <a:r>
              <a:rPr lang="en-US" sz="2400" dirty="0" err="1">
                <a:latin typeface="Bell MT" panose="02020503060305020303" pitchFamily="18" charset="0"/>
              </a:rPr>
              <a:t>ol</a:t>
            </a:r>
            <a:r>
              <a:rPr lang="en-US" sz="2400" dirty="0">
                <a:latin typeface="Bell MT" panose="02020503060305020303" pitchFamily="18" charset="0"/>
              </a:rPr>
              <a:t>&gt;</a:t>
            </a:r>
          </a:p>
          <a:p>
            <a:pPr marL="0" indent="0">
              <a:buNone/>
            </a:pPr>
            <a:r>
              <a:rPr lang="en-US" sz="2400" dirty="0">
                <a:latin typeface="Bell MT" panose="02020503060305020303" pitchFamily="18" charset="0"/>
              </a:rPr>
              <a:t>  &lt;li&gt;Coffee&lt;/li&gt;</a:t>
            </a:r>
          </a:p>
          <a:p>
            <a:pPr marL="0" indent="0">
              <a:buNone/>
            </a:pPr>
            <a:r>
              <a:rPr lang="en-US" sz="2400" dirty="0">
                <a:latin typeface="Bell MT" panose="02020503060305020303" pitchFamily="18" charset="0"/>
              </a:rPr>
              <a:t>  &lt;li&gt;Tea&lt;/li&gt;</a:t>
            </a:r>
          </a:p>
          <a:p>
            <a:pPr marL="0" indent="0">
              <a:buNone/>
            </a:pPr>
            <a:r>
              <a:rPr lang="en-US" sz="2400" dirty="0">
                <a:latin typeface="Bell MT" panose="02020503060305020303" pitchFamily="18" charset="0"/>
              </a:rPr>
              <a:t>  &lt;li&gt;Milk&lt;/li&gt;</a:t>
            </a:r>
          </a:p>
          <a:p>
            <a:pPr marL="0" indent="0">
              <a:buNone/>
            </a:pPr>
            <a:r>
              <a:rPr lang="en-US" sz="2400" dirty="0">
                <a:latin typeface="Bell MT" panose="02020503060305020303" pitchFamily="18" charset="0"/>
              </a:rPr>
              <a:t>&lt;/</a:t>
            </a:r>
            <a:r>
              <a:rPr lang="en-US" sz="2400" dirty="0" err="1">
                <a:latin typeface="Bell MT" panose="02020503060305020303" pitchFamily="18" charset="0"/>
              </a:rPr>
              <a:t>ol</a:t>
            </a:r>
            <a:r>
              <a:rPr lang="en-US" sz="2400" dirty="0">
                <a:latin typeface="Bell MT" panose="02020503060305020303" pitchFamily="18" charset="0"/>
              </a:rPr>
              <a:t>&gt;  </a:t>
            </a:r>
          </a:p>
          <a:p>
            <a:pPr marL="0" indent="0">
              <a:buNone/>
            </a:pPr>
            <a:r>
              <a:rPr lang="en-US" sz="2400" dirty="0">
                <a:latin typeface="Bell MT" panose="02020503060305020303" pitchFamily="18" charset="0"/>
              </a:rPr>
              <a:t>&lt;/body&gt;</a:t>
            </a:r>
          </a:p>
          <a:p>
            <a:pPr marL="0" indent="0">
              <a:buNone/>
            </a:pPr>
            <a:r>
              <a:rPr lang="en-US" sz="2400" dirty="0">
                <a:latin typeface="Bell MT" panose="02020503060305020303" pitchFamily="18" charset="0"/>
              </a:rPr>
              <a:t>&lt;/html&gt;</a:t>
            </a:r>
          </a:p>
        </p:txBody>
      </p:sp>
    </p:spTree>
    <p:extLst>
      <p:ext uri="{BB962C8B-B14F-4D97-AF65-F5344CB8AC3E}">
        <p14:creationId xmlns:p14="http://schemas.microsoft.com/office/powerpoint/2010/main" val="431952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8501" t="29155" r="16985" b="20938"/>
          <a:stretch/>
        </p:blipFill>
        <p:spPr>
          <a:xfrm>
            <a:off x="888383" y="180928"/>
            <a:ext cx="8394162" cy="3460653"/>
          </a:xfrm>
          <a:prstGeom prst="rect">
            <a:avLst/>
          </a:prstGeom>
        </p:spPr>
      </p:pic>
      <p:sp>
        <p:nvSpPr>
          <p:cNvPr id="5" name="Rectangle 4"/>
          <p:cNvSpPr/>
          <p:nvPr/>
        </p:nvSpPr>
        <p:spPr>
          <a:xfrm>
            <a:off x="1787236" y="3749457"/>
            <a:ext cx="7273636" cy="2800767"/>
          </a:xfrm>
          <a:prstGeom prst="rect">
            <a:avLst/>
          </a:prstGeom>
        </p:spPr>
        <p:txBody>
          <a:bodyPr wrap="square">
            <a:spAutoFit/>
          </a:bodyPr>
          <a:lstStyle/>
          <a:p>
            <a:r>
              <a:rPr lang="en-US" sz="1600" dirty="0">
                <a:latin typeface="Bell MT" panose="02020503060305020303" pitchFamily="18" charset="0"/>
              </a:rPr>
              <a:t>&lt;!DOCTYPE html&gt;</a:t>
            </a:r>
          </a:p>
          <a:p>
            <a:r>
              <a:rPr lang="en-US" sz="1600" dirty="0">
                <a:latin typeface="Bell MT" panose="02020503060305020303" pitchFamily="18" charset="0"/>
              </a:rPr>
              <a:t>&lt;html&gt;</a:t>
            </a:r>
          </a:p>
          <a:p>
            <a:r>
              <a:rPr lang="en-US" sz="1600" dirty="0">
                <a:latin typeface="Bell MT" panose="02020503060305020303" pitchFamily="18" charset="0"/>
              </a:rPr>
              <a:t>&lt;body&gt;</a:t>
            </a:r>
          </a:p>
          <a:p>
            <a:r>
              <a:rPr lang="en-US" sz="1600" dirty="0" smtClean="0">
                <a:latin typeface="Bell MT" panose="02020503060305020303" pitchFamily="18" charset="0"/>
              </a:rPr>
              <a:t>&lt;</a:t>
            </a:r>
            <a:r>
              <a:rPr lang="en-US" sz="1600" dirty="0">
                <a:latin typeface="Bell MT" panose="02020503060305020303" pitchFamily="18" charset="0"/>
              </a:rPr>
              <a:t>h2&gt;Ordered List with Numbers&lt;/h2&gt;</a:t>
            </a:r>
          </a:p>
          <a:p>
            <a:r>
              <a:rPr lang="en-US" sz="1600" dirty="0" smtClean="0">
                <a:latin typeface="Bell MT" panose="02020503060305020303" pitchFamily="18" charset="0"/>
              </a:rPr>
              <a:t>&lt;</a:t>
            </a:r>
            <a:r>
              <a:rPr lang="en-US" sz="1600" dirty="0" err="1">
                <a:latin typeface="Bell MT" panose="02020503060305020303" pitchFamily="18" charset="0"/>
              </a:rPr>
              <a:t>ol</a:t>
            </a:r>
            <a:r>
              <a:rPr lang="en-US" sz="1600" dirty="0">
                <a:latin typeface="Bell MT" panose="02020503060305020303" pitchFamily="18" charset="0"/>
              </a:rPr>
              <a:t> type="1"&gt;</a:t>
            </a:r>
          </a:p>
          <a:p>
            <a:r>
              <a:rPr lang="en-US" sz="1600" dirty="0">
                <a:latin typeface="Bell MT" panose="02020503060305020303" pitchFamily="18" charset="0"/>
              </a:rPr>
              <a:t>  &lt;li&gt;Coffee&lt;/li&gt;</a:t>
            </a:r>
          </a:p>
          <a:p>
            <a:r>
              <a:rPr lang="en-US" sz="1600" dirty="0">
                <a:latin typeface="Bell MT" panose="02020503060305020303" pitchFamily="18" charset="0"/>
              </a:rPr>
              <a:t>  &lt;li&gt;Tea&lt;/li&gt;</a:t>
            </a:r>
          </a:p>
          <a:p>
            <a:r>
              <a:rPr lang="en-US" sz="1600" dirty="0">
                <a:latin typeface="Bell MT" panose="02020503060305020303" pitchFamily="18" charset="0"/>
              </a:rPr>
              <a:t>  &lt;li&gt;Milk&lt;/li&gt;</a:t>
            </a:r>
          </a:p>
          <a:p>
            <a:r>
              <a:rPr lang="en-US" sz="1600" dirty="0">
                <a:latin typeface="Bell MT" panose="02020503060305020303" pitchFamily="18" charset="0"/>
              </a:rPr>
              <a:t>&lt;/</a:t>
            </a:r>
            <a:r>
              <a:rPr lang="en-US" sz="1600" dirty="0" err="1">
                <a:latin typeface="Bell MT" panose="02020503060305020303" pitchFamily="18" charset="0"/>
              </a:rPr>
              <a:t>ol</a:t>
            </a:r>
            <a:r>
              <a:rPr lang="en-US" sz="1600" dirty="0">
                <a:latin typeface="Bell MT" panose="02020503060305020303" pitchFamily="18" charset="0"/>
              </a:rPr>
              <a:t>&gt;  </a:t>
            </a:r>
          </a:p>
          <a:p>
            <a:r>
              <a:rPr lang="en-US" sz="1600" dirty="0">
                <a:latin typeface="Bell MT" panose="02020503060305020303" pitchFamily="18" charset="0"/>
              </a:rPr>
              <a:t>&lt;/body&gt;</a:t>
            </a:r>
          </a:p>
          <a:p>
            <a:r>
              <a:rPr lang="en-US" sz="1600" dirty="0">
                <a:latin typeface="Bell MT" panose="02020503060305020303" pitchFamily="18" charset="0"/>
              </a:rPr>
              <a:t>&lt;/html&gt;</a:t>
            </a:r>
          </a:p>
        </p:txBody>
      </p:sp>
    </p:spTree>
    <p:extLst>
      <p:ext uri="{BB962C8B-B14F-4D97-AF65-F5344CB8AC3E}">
        <p14:creationId xmlns:p14="http://schemas.microsoft.com/office/powerpoint/2010/main" val="2104846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4428"/>
          </a:xfrm>
        </p:spPr>
        <p:txBody>
          <a:bodyPr>
            <a:normAutofit/>
          </a:bodyPr>
          <a:lstStyle/>
          <a:p>
            <a:r>
              <a:rPr lang="en-US" sz="3400" b="1" dirty="0">
                <a:latin typeface="Bell MT" panose="02020503060305020303" pitchFamily="18" charset="0"/>
              </a:rPr>
              <a:t>HTML Headings</a:t>
            </a:r>
          </a:p>
        </p:txBody>
      </p:sp>
      <p:sp>
        <p:nvSpPr>
          <p:cNvPr id="3" name="Content Placeholder 2"/>
          <p:cNvSpPr>
            <a:spLocks noGrp="1"/>
          </p:cNvSpPr>
          <p:nvPr>
            <p:ph idx="1"/>
          </p:nvPr>
        </p:nvSpPr>
        <p:spPr>
          <a:xfrm>
            <a:off x="838200" y="1341530"/>
            <a:ext cx="10515600" cy="4351338"/>
          </a:xfrm>
        </p:spPr>
        <p:txBody>
          <a:bodyPr>
            <a:normAutofit/>
          </a:bodyPr>
          <a:lstStyle/>
          <a:p>
            <a:pPr>
              <a:lnSpc>
                <a:spcPct val="150000"/>
              </a:lnSpc>
            </a:pPr>
            <a:r>
              <a:rPr lang="en-US" sz="2400" dirty="0" smtClean="0">
                <a:latin typeface="Bell MT" panose="02020503060305020303" pitchFamily="18" charset="0"/>
              </a:rPr>
              <a:t>Search engines use the headings to index the structure and content of your web pages.</a:t>
            </a:r>
          </a:p>
          <a:p>
            <a:pPr>
              <a:lnSpc>
                <a:spcPct val="150000"/>
              </a:lnSpc>
            </a:pPr>
            <a:r>
              <a:rPr lang="en-US" sz="2400" dirty="0" smtClean="0">
                <a:latin typeface="Bell MT" panose="02020503060305020303" pitchFamily="18" charset="0"/>
              </a:rPr>
              <a:t>Users often skim a page by its headings. It is important to use headings to show the document structure.</a:t>
            </a:r>
          </a:p>
          <a:p>
            <a:pPr>
              <a:lnSpc>
                <a:spcPct val="150000"/>
              </a:lnSpc>
            </a:pPr>
            <a:r>
              <a:rPr lang="en-US" sz="2400" dirty="0" smtClean="0">
                <a:latin typeface="Bell MT" panose="02020503060305020303" pitchFamily="18" charset="0"/>
              </a:rPr>
              <a:t>&lt;h1&gt; headings should be used for main headings, followed by &lt;h2&gt; headings, then the less important &lt;h3&gt;, and so on.</a:t>
            </a:r>
            <a:endParaRPr lang="en-US" sz="2400" dirty="0">
              <a:latin typeface="Bell MT" panose="02020503060305020303" pitchFamily="18" charset="0"/>
            </a:endParaRPr>
          </a:p>
        </p:txBody>
      </p:sp>
    </p:spTree>
    <p:extLst>
      <p:ext uri="{BB962C8B-B14F-4D97-AF65-F5344CB8AC3E}">
        <p14:creationId xmlns:p14="http://schemas.microsoft.com/office/powerpoint/2010/main" val="15784462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normAutofit/>
          </a:bodyPr>
          <a:lstStyle/>
          <a:p>
            <a:r>
              <a:rPr lang="en-US" sz="3600" b="1" dirty="0">
                <a:latin typeface="Bell MT" panose="02020503060305020303" pitchFamily="18" charset="0"/>
              </a:rPr>
              <a:t>Control List </a:t>
            </a:r>
            <a:r>
              <a:rPr lang="en-US" sz="3600" b="1" dirty="0" smtClean="0">
                <a:latin typeface="Bell MT" panose="02020503060305020303" pitchFamily="18" charset="0"/>
              </a:rPr>
              <a:t>Counting</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233055"/>
            <a:ext cx="10515600" cy="4943908"/>
          </a:xfrm>
        </p:spPr>
        <p:txBody>
          <a:bodyPr numCol="2">
            <a:normAutofit lnSpcReduction="10000"/>
          </a:bodyPr>
          <a:lstStyle/>
          <a:p>
            <a:pPr marL="0" indent="0">
              <a:buNone/>
            </a:pPr>
            <a:r>
              <a:rPr lang="en-US" sz="2400" dirty="0" smtClean="0">
                <a:latin typeface="Bell MT" panose="02020503060305020303" pitchFamily="18" charset="0"/>
              </a:rPr>
              <a:t>By </a:t>
            </a:r>
            <a:r>
              <a:rPr lang="en-US" sz="2400" dirty="0">
                <a:latin typeface="Bell MT" panose="02020503060305020303" pitchFamily="18" charset="0"/>
              </a:rPr>
              <a:t>default, an ordered list will start counting from 1. If you want to start counting from a specified number, you can use the start attribute</a:t>
            </a:r>
            <a:r>
              <a:rPr lang="en-US" sz="2400" dirty="0" smtClean="0">
                <a:latin typeface="Bell MT" panose="02020503060305020303" pitchFamily="18" charset="0"/>
              </a:rPr>
              <a:t>:</a:t>
            </a:r>
          </a:p>
          <a:p>
            <a:pPr marL="0" indent="0">
              <a:buNone/>
            </a:pPr>
            <a:r>
              <a:rPr lang="en-US" sz="2400" dirty="0">
                <a:latin typeface="Bell MT" panose="02020503060305020303" pitchFamily="18" charset="0"/>
              </a:rPr>
              <a:t>&lt;!DOCTYPE html&gt;</a:t>
            </a:r>
          </a:p>
          <a:p>
            <a:pPr marL="0" indent="0">
              <a:buNone/>
            </a:pPr>
            <a:r>
              <a:rPr lang="en-US" sz="2400" dirty="0">
                <a:latin typeface="Bell MT" panose="02020503060305020303" pitchFamily="18" charset="0"/>
              </a:rPr>
              <a:t>&lt;html&gt;</a:t>
            </a:r>
          </a:p>
          <a:p>
            <a:pPr marL="0" indent="0">
              <a:buNone/>
            </a:pPr>
            <a:r>
              <a:rPr lang="en-US" sz="2400" dirty="0">
                <a:latin typeface="Bell MT" panose="02020503060305020303" pitchFamily="18" charset="0"/>
              </a:rPr>
              <a:t>&lt;body</a:t>
            </a:r>
            <a:r>
              <a:rPr lang="en-US" sz="2400" dirty="0" smtClean="0">
                <a:latin typeface="Bell MT" panose="02020503060305020303" pitchFamily="18" charset="0"/>
              </a:rPr>
              <a:t>&gt;</a:t>
            </a:r>
            <a:endParaRPr lang="en-US" sz="2400" dirty="0">
              <a:latin typeface="Bell MT" panose="02020503060305020303" pitchFamily="18" charset="0"/>
            </a:endParaRPr>
          </a:p>
          <a:p>
            <a:pPr marL="0" indent="0">
              <a:buNone/>
            </a:pPr>
            <a:r>
              <a:rPr lang="en-US" sz="2400" dirty="0">
                <a:latin typeface="Bell MT" panose="02020503060305020303" pitchFamily="18" charset="0"/>
              </a:rPr>
              <a:t>&lt;h2&gt;The start attribute&lt;/h2&gt;</a:t>
            </a:r>
          </a:p>
          <a:p>
            <a:pPr marL="0" indent="0">
              <a:buNone/>
            </a:pPr>
            <a:r>
              <a:rPr lang="en-US" sz="2400" dirty="0">
                <a:latin typeface="Bell MT" panose="02020503060305020303" pitchFamily="18" charset="0"/>
              </a:rPr>
              <a:t>&lt;p&gt;By default, an ordered list will start counting from 1. Use the start attribute to start counting from a specified number:&lt;/p</a:t>
            </a:r>
            <a:r>
              <a:rPr lang="en-US" sz="2400" dirty="0" smtClean="0">
                <a:latin typeface="Bell MT" panose="02020503060305020303" pitchFamily="18" charset="0"/>
              </a:rPr>
              <a:t>&gt;</a:t>
            </a:r>
            <a:endParaRPr lang="en-US" sz="2400" dirty="0">
              <a:latin typeface="Bell MT" panose="02020503060305020303" pitchFamily="18" charset="0"/>
            </a:endParaRPr>
          </a:p>
          <a:p>
            <a:pPr marL="0" indent="0">
              <a:buNone/>
            </a:pPr>
            <a:r>
              <a:rPr lang="en-US" sz="2400" dirty="0">
                <a:latin typeface="Bell MT" panose="02020503060305020303" pitchFamily="18" charset="0"/>
              </a:rPr>
              <a:t>&lt;</a:t>
            </a:r>
            <a:r>
              <a:rPr lang="en-US" sz="2400" dirty="0" err="1">
                <a:latin typeface="Bell MT" panose="02020503060305020303" pitchFamily="18" charset="0"/>
              </a:rPr>
              <a:t>ol</a:t>
            </a:r>
            <a:r>
              <a:rPr lang="en-US" sz="2400" dirty="0">
                <a:latin typeface="Bell MT" panose="02020503060305020303" pitchFamily="18" charset="0"/>
              </a:rPr>
              <a:t> start="50"&gt;</a:t>
            </a:r>
          </a:p>
          <a:p>
            <a:pPr marL="166688" indent="-166688">
              <a:buNone/>
            </a:pPr>
            <a:r>
              <a:rPr lang="en-US" sz="2400" dirty="0">
                <a:latin typeface="Bell MT" panose="02020503060305020303" pitchFamily="18" charset="0"/>
              </a:rPr>
              <a:t>  &lt;li&gt;Coffee&lt;/li&gt;</a:t>
            </a:r>
          </a:p>
          <a:p>
            <a:pPr marL="166688" indent="-166688">
              <a:buNone/>
            </a:pPr>
            <a:r>
              <a:rPr lang="en-US" sz="2400" dirty="0">
                <a:latin typeface="Bell MT" panose="02020503060305020303" pitchFamily="18" charset="0"/>
              </a:rPr>
              <a:t>  &lt;li&gt;Tea&lt;/li&gt;</a:t>
            </a:r>
          </a:p>
          <a:p>
            <a:pPr marL="166688" indent="-166688">
              <a:buNone/>
            </a:pPr>
            <a:r>
              <a:rPr lang="en-US" sz="2400" dirty="0">
                <a:latin typeface="Bell MT" panose="02020503060305020303" pitchFamily="18" charset="0"/>
              </a:rPr>
              <a:t>  &lt;li&gt;Milk&lt;/li&gt;</a:t>
            </a:r>
          </a:p>
          <a:p>
            <a:pPr marL="166688" indent="-166688">
              <a:buNone/>
            </a:pPr>
            <a:r>
              <a:rPr lang="en-US" sz="2400" dirty="0">
                <a:latin typeface="Bell MT" panose="02020503060305020303" pitchFamily="18" charset="0"/>
              </a:rPr>
              <a:t>&lt;/</a:t>
            </a:r>
            <a:r>
              <a:rPr lang="en-US" sz="2400" dirty="0" err="1">
                <a:latin typeface="Bell MT" panose="02020503060305020303" pitchFamily="18" charset="0"/>
              </a:rPr>
              <a:t>ol</a:t>
            </a:r>
            <a:r>
              <a:rPr lang="en-US" sz="2400" dirty="0" smtClean="0">
                <a:latin typeface="Bell MT" panose="02020503060305020303" pitchFamily="18" charset="0"/>
              </a:rPr>
              <a:t>&gt;</a:t>
            </a:r>
            <a:endParaRPr lang="en-US" sz="2400" dirty="0">
              <a:latin typeface="Bell MT" panose="02020503060305020303" pitchFamily="18" charset="0"/>
            </a:endParaRPr>
          </a:p>
          <a:p>
            <a:pPr marL="166688" indent="-166688">
              <a:buNone/>
            </a:pPr>
            <a:r>
              <a:rPr lang="en-US" sz="2400" dirty="0">
                <a:latin typeface="Bell MT" panose="02020503060305020303" pitchFamily="18" charset="0"/>
              </a:rPr>
              <a:t>&lt;</a:t>
            </a:r>
            <a:r>
              <a:rPr lang="en-US" sz="2400" dirty="0" err="1">
                <a:latin typeface="Bell MT" panose="02020503060305020303" pitchFamily="18" charset="0"/>
              </a:rPr>
              <a:t>ol</a:t>
            </a:r>
            <a:r>
              <a:rPr lang="en-US" sz="2400" dirty="0">
                <a:latin typeface="Bell MT" panose="02020503060305020303" pitchFamily="18" charset="0"/>
              </a:rPr>
              <a:t> type="I" start="50"&gt;</a:t>
            </a:r>
          </a:p>
          <a:p>
            <a:pPr marL="166688" indent="-166688">
              <a:buNone/>
            </a:pPr>
            <a:r>
              <a:rPr lang="en-US" sz="2400" dirty="0">
                <a:latin typeface="Bell MT" panose="02020503060305020303" pitchFamily="18" charset="0"/>
              </a:rPr>
              <a:t>  &lt;li&gt;Coffee&lt;/li&gt;</a:t>
            </a:r>
          </a:p>
          <a:p>
            <a:pPr marL="166688" indent="-166688">
              <a:buNone/>
            </a:pPr>
            <a:r>
              <a:rPr lang="en-US" sz="2400" dirty="0">
                <a:latin typeface="Bell MT" panose="02020503060305020303" pitchFamily="18" charset="0"/>
              </a:rPr>
              <a:t>  &lt;li&gt;Tea&lt;/li&gt;</a:t>
            </a:r>
          </a:p>
          <a:p>
            <a:pPr marL="166688" indent="-166688">
              <a:buNone/>
            </a:pPr>
            <a:r>
              <a:rPr lang="en-US" sz="2400" dirty="0">
                <a:latin typeface="Bell MT" panose="02020503060305020303" pitchFamily="18" charset="0"/>
              </a:rPr>
              <a:t>  &lt;li&gt;Milk&lt;/li&gt;</a:t>
            </a:r>
          </a:p>
          <a:p>
            <a:pPr marL="166688" indent="-166688">
              <a:buNone/>
            </a:pPr>
            <a:r>
              <a:rPr lang="en-US" sz="2400" dirty="0">
                <a:latin typeface="Bell MT" panose="02020503060305020303" pitchFamily="18" charset="0"/>
              </a:rPr>
              <a:t>&lt;/</a:t>
            </a:r>
            <a:r>
              <a:rPr lang="en-US" sz="2400" dirty="0" err="1">
                <a:latin typeface="Bell MT" panose="02020503060305020303" pitchFamily="18" charset="0"/>
              </a:rPr>
              <a:t>ol</a:t>
            </a:r>
            <a:r>
              <a:rPr lang="en-US" sz="2400" dirty="0" smtClean="0">
                <a:latin typeface="Bell MT" panose="02020503060305020303" pitchFamily="18" charset="0"/>
              </a:rPr>
              <a:t>&gt;</a:t>
            </a:r>
            <a:endParaRPr lang="en-US" sz="2400" dirty="0">
              <a:latin typeface="Bell MT" panose="02020503060305020303" pitchFamily="18" charset="0"/>
            </a:endParaRPr>
          </a:p>
          <a:p>
            <a:pPr marL="166688" indent="-166688">
              <a:buNone/>
            </a:pPr>
            <a:r>
              <a:rPr lang="en-US" sz="2400" dirty="0">
                <a:latin typeface="Bell MT" panose="02020503060305020303" pitchFamily="18" charset="0"/>
              </a:rPr>
              <a:t>&lt;/body&gt;</a:t>
            </a:r>
          </a:p>
          <a:p>
            <a:pPr marL="166688" indent="-166688">
              <a:buNone/>
            </a:pPr>
            <a:r>
              <a:rPr lang="en-US" sz="2400" dirty="0">
                <a:latin typeface="Bell MT" panose="02020503060305020303" pitchFamily="18" charset="0"/>
              </a:rPr>
              <a:t>&lt;/html&gt;</a:t>
            </a:r>
          </a:p>
        </p:txBody>
      </p:sp>
    </p:spTree>
    <p:extLst>
      <p:ext uri="{BB962C8B-B14F-4D97-AF65-F5344CB8AC3E}">
        <p14:creationId xmlns:p14="http://schemas.microsoft.com/office/powerpoint/2010/main" val="156537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7930"/>
          </a:xfrm>
        </p:spPr>
        <p:txBody>
          <a:bodyPr>
            <a:normAutofit/>
          </a:bodyPr>
          <a:lstStyle/>
          <a:p>
            <a:r>
              <a:rPr lang="en-US" sz="3600" b="1" dirty="0" smtClean="0">
                <a:latin typeface="Bell MT" panose="02020503060305020303" pitchFamily="18" charset="0"/>
              </a:rPr>
              <a:t>HTML Lists</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427018"/>
            <a:ext cx="10515600" cy="4749945"/>
          </a:xfrm>
        </p:spPr>
        <p:txBody>
          <a:bodyPr>
            <a:normAutofit/>
          </a:bodyPr>
          <a:lstStyle/>
          <a:p>
            <a:pPr marL="346075" indent="-346075">
              <a:lnSpc>
                <a:spcPct val="150000"/>
              </a:lnSpc>
              <a:spcBef>
                <a:spcPts val="0"/>
              </a:spcBef>
            </a:pPr>
            <a:r>
              <a:rPr lang="en-US" sz="2400" dirty="0">
                <a:latin typeface="Bell MT" panose="02020503060305020303" pitchFamily="18" charset="0"/>
              </a:rPr>
              <a:t>Use the HTML &lt;</a:t>
            </a:r>
            <a:r>
              <a:rPr lang="en-US" sz="2400" dirty="0" err="1">
                <a:latin typeface="Bell MT" panose="02020503060305020303" pitchFamily="18" charset="0"/>
              </a:rPr>
              <a:t>ol</a:t>
            </a:r>
            <a:r>
              <a:rPr lang="en-US" sz="2400" dirty="0">
                <a:latin typeface="Bell MT" panose="02020503060305020303" pitchFamily="18" charset="0"/>
              </a:rPr>
              <a:t>&gt; element to define an ordered list</a:t>
            </a:r>
          </a:p>
          <a:p>
            <a:pPr marL="346075" indent="-346075">
              <a:lnSpc>
                <a:spcPct val="150000"/>
              </a:lnSpc>
              <a:spcBef>
                <a:spcPts val="0"/>
              </a:spcBef>
            </a:pPr>
            <a:r>
              <a:rPr lang="en-US" sz="2400" dirty="0">
                <a:latin typeface="Bell MT" panose="02020503060305020303" pitchFamily="18" charset="0"/>
              </a:rPr>
              <a:t>Use the HTML type attribute to define the numbering type</a:t>
            </a:r>
          </a:p>
          <a:p>
            <a:pPr marL="346075" indent="-346075">
              <a:lnSpc>
                <a:spcPct val="150000"/>
              </a:lnSpc>
              <a:spcBef>
                <a:spcPts val="0"/>
              </a:spcBef>
            </a:pPr>
            <a:r>
              <a:rPr lang="en-US" sz="2400" dirty="0">
                <a:latin typeface="Bell MT" panose="02020503060305020303" pitchFamily="18" charset="0"/>
              </a:rPr>
              <a:t>Use the HTML &lt;li&gt; element to define a list item</a:t>
            </a:r>
          </a:p>
          <a:p>
            <a:pPr marL="346075" indent="-346075">
              <a:lnSpc>
                <a:spcPct val="150000"/>
              </a:lnSpc>
              <a:spcBef>
                <a:spcPts val="0"/>
              </a:spcBef>
            </a:pPr>
            <a:r>
              <a:rPr lang="en-US" sz="2400" dirty="0">
                <a:latin typeface="Bell MT" panose="02020503060305020303" pitchFamily="18" charset="0"/>
              </a:rPr>
              <a:t>Lists can be nested</a:t>
            </a:r>
          </a:p>
          <a:p>
            <a:pPr marL="346075" indent="-346075">
              <a:lnSpc>
                <a:spcPct val="150000"/>
              </a:lnSpc>
              <a:spcBef>
                <a:spcPts val="0"/>
              </a:spcBef>
            </a:pPr>
            <a:r>
              <a:rPr lang="en-US" sz="2400" dirty="0">
                <a:latin typeface="Bell MT" panose="02020503060305020303" pitchFamily="18" charset="0"/>
              </a:rPr>
              <a:t>List items can contain other HTML elements</a:t>
            </a:r>
          </a:p>
        </p:txBody>
      </p:sp>
    </p:spTree>
    <p:extLst>
      <p:ext uri="{BB962C8B-B14F-4D97-AF65-F5344CB8AC3E}">
        <p14:creationId xmlns:p14="http://schemas.microsoft.com/office/powerpoint/2010/main" val="1638995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3130"/>
          </a:xfrm>
        </p:spPr>
        <p:txBody>
          <a:bodyPr>
            <a:normAutofit fontScale="90000"/>
          </a:bodyPr>
          <a:lstStyle/>
          <a:p>
            <a:r>
              <a:rPr lang="en-US" sz="3600" b="1" dirty="0">
                <a:latin typeface="Bell MT" panose="02020503060305020303" pitchFamily="18" charset="0"/>
              </a:rPr>
              <a:t>HTML Description </a:t>
            </a:r>
            <a:r>
              <a:rPr lang="en-US" sz="3600" b="1" dirty="0" smtClean="0">
                <a:latin typeface="Bell MT" panose="02020503060305020303" pitchFamily="18" charset="0"/>
              </a:rPr>
              <a:t>Lists</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928256"/>
            <a:ext cx="10515600" cy="5248707"/>
          </a:xfrm>
        </p:spPr>
        <p:txBody>
          <a:bodyPr>
            <a:normAutofit/>
          </a:bodyPr>
          <a:lstStyle/>
          <a:p>
            <a:r>
              <a:rPr lang="en-US" sz="2000" dirty="0" smtClean="0">
                <a:latin typeface="Bell MT" panose="02020503060305020303" pitchFamily="18" charset="0"/>
              </a:rPr>
              <a:t>HTML </a:t>
            </a:r>
            <a:r>
              <a:rPr lang="en-US" sz="2000" dirty="0">
                <a:latin typeface="Bell MT" panose="02020503060305020303" pitchFamily="18" charset="0"/>
              </a:rPr>
              <a:t>also supports description lists</a:t>
            </a:r>
            <a:r>
              <a:rPr lang="en-US" sz="2000" dirty="0" smtClean="0">
                <a:latin typeface="Bell MT" panose="02020503060305020303" pitchFamily="18" charset="0"/>
              </a:rPr>
              <a:t>.</a:t>
            </a:r>
            <a:endParaRPr lang="en-US" sz="2000" dirty="0">
              <a:latin typeface="Bell MT" panose="02020503060305020303" pitchFamily="18" charset="0"/>
            </a:endParaRPr>
          </a:p>
          <a:p>
            <a:r>
              <a:rPr lang="en-US" sz="2000" dirty="0">
                <a:latin typeface="Bell MT" panose="02020503060305020303" pitchFamily="18" charset="0"/>
              </a:rPr>
              <a:t>A description list is a list of terms, with a description of each term</a:t>
            </a:r>
            <a:r>
              <a:rPr lang="en-US" sz="2000" dirty="0" smtClean="0">
                <a:latin typeface="Bell MT" panose="02020503060305020303" pitchFamily="18" charset="0"/>
              </a:rPr>
              <a:t>.</a:t>
            </a:r>
            <a:endParaRPr lang="en-US" sz="2000" dirty="0">
              <a:latin typeface="Bell MT" panose="02020503060305020303" pitchFamily="18" charset="0"/>
            </a:endParaRPr>
          </a:p>
          <a:p>
            <a:r>
              <a:rPr lang="en-US" sz="2000" dirty="0">
                <a:latin typeface="Bell MT" panose="02020503060305020303" pitchFamily="18" charset="0"/>
              </a:rPr>
              <a:t>The &lt;dl&gt; tag defines the description list, the &lt;</a:t>
            </a:r>
            <a:r>
              <a:rPr lang="en-US" sz="2000" dirty="0" err="1">
                <a:latin typeface="Bell MT" panose="02020503060305020303" pitchFamily="18" charset="0"/>
              </a:rPr>
              <a:t>dt</a:t>
            </a:r>
            <a:r>
              <a:rPr lang="en-US" sz="2000" dirty="0">
                <a:latin typeface="Bell MT" panose="02020503060305020303" pitchFamily="18" charset="0"/>
              </a:rPr>
              <a:t>&gt; tag defines the term (name), and the &lt;</a:t>
            </a:r>
            <a:r>
              <a:rPr lang="en-US" sz="2000" dirty="0" err="1">
                <a:latin typeface="Bell MT" panose="02020503060305020303" pitchFamily="18" charset="0"/>
              </a:rPr>
              <a:t>dd</a:t>
            </a:r>
            <a:r>
              <a:rPr lang="en-US" sz="2000" dirty="0">
                <a:latin typeface="Bell MT" panose="02020503060305020303" pitchFamily="18" charset="0"/>
              </a:rPr>
              <a:t>&gt; tag describes each term:&lt;dl&gt;</a:t>
            </a:r>
          </a:p>
          <a:p>
            <a:pPr marL="457200" lvl="1" indent="0">
              <a:buNone/>
            </a:pPr>
            <a:r>
              <a:rPr lang="en-US" sz="1800" dirty="0">
                <a:latin typeface="Bell MT" panose="02020503060305020303" pitchFamily="18" charset="0"/>
              </a:rPr>
              <a:t>  &lt;</a:t>
            </a:r>
            <a:r>
              <a:rPr lang="en-US" sz="1800" dirty="0" err="1">
                <a:latin typeface="Bell MT" panose="02020503060305020303" pitchFamily="18" charset="0"/>
              </a:rPr>
              <a:t>dt</a:t>
            </a:r>
            <a:r>
              <a:rPr lang="en-US" sz="1800" dirty="0">
                <a:latin typeface="Bell MT" panose="02020503060305020303" pitchFamily="18" charset="0"/>
              </a:rPr>
              <a:t>&gt;Coffee&lt;/</a:t>
            </a:r>
            <a:r>
              <a:rPr lang="en-US" sz="1800" dirty="0" err="1">
                <a:latin typeface="Bell MT" panose="02020503060305020303" pitchFamily="18" charset="0"/>
              </a:rPr>
              <a:t>dt</a:t>
            </a:r>
            <a:r>
              <a:rPr lang="en-US" sz="1800" dirty="0">
                <a:latin typeface="Bell MT" panose="02020503060305020303" pitchFamily="18" charset="0"/>
              </a:rPr>
              <a:t>&gt;</a:t>
            </a:r>
          </a:p>
          <a:p>
            <a:pPr marL="457200" lvl="1" indent="0">
              <a:buNone/>
            </a:pPr>
            <a:r>
              <a:rPr lang="en-US" sz="1800" dirty="0">
                <a:latin typeface="Bell MT" panose="02020503060305020303" pitchFamily="18" charset="0"/>
              </a:rPr>
              <a:t>  &lt;</a:t>
            </a:r>
            <a:r>
              <a:rPr lang="en-US" sz="1800" dirty="0" err="1">
                <a:latin typeface="Bell MT" panose="02020503060305020303" pitchFamily="18" charset="0"/>
              </a:rPr>
              <a:t>dd</a:t>
            </a:r>
            <a:r>
              <a:rPr lang="en-US" sz="1800" dirty="0">
                <a:latin typeface="Bell MT" panose="02020503060305020303" pitchFamily="18" charset="0"/>
              </a:rPr>
              <a:t>&gt;- black hot drink&lt;/</a:t>
            </a:r>
            <a:r>
              <a:rPr lang="en-US" sz="1800" dirty="0" err="1">
                <a:latin typeface="Bell MT" panose="02020503060305020303" pitchFamily="18" charset="0"/>
              </a:rPr>
              <a:t>dd</a:t>
            </a:r>
            <a:r>
              <a:rPr lang="en-US" sz="1800" dirty="0">
                <a:latin typeface="Bell MT" panose="02020503060305020303" pitchFamily="18" charset="0"/>
              </a:rPr>
              <a:t>&gt;</a:t>
            </a:r>
          </a:p>
          <a:p>
            <a:pPr marL="457200" lvl="1" indent="0">
              <a:buNone/>
            </a:pPr>
            <a:r>
              <a:rPr lang="en-US" sz="1800" dirty="0">
                <a:latin typeface="Bell MT" panose="02020503060305020303" pitchFamily="18" charset="0"/>
              </a:rPr>
              <a:t>  &lt;</a:t>
            </a:r>
            <a:r>
              <a:rPr lang="en-US" sz="1800" dirty="0" err="1">
                <a:latin typeface="Bell MT" panose="02020503060305020303" pitchFamily="18" charset="0"/>
              </a:rPr>
              <a:t>dt</a:t>
            </a:r>
            <a:r>
              <a:rPr lang="en-US" sz="1800" dirty="0">
                <a:latin typeface="Bell MT" panose="02020503060305020303" pitchFamily="18" charset="0"/>
              </a:rPr>
              <a:t>&gt;Milk&lt;/</a:t>
            </a:r>
            <a:r>
              <a:rPr lang="en-US" sz="1800" dirty="0" err="1">
                <a:latin typeface="Bell MT" panose="02020503060305020303" pitchFamily="18" charset="0"/>
              </a:rPr>
              <a:t>dt</a:t>
            </a:r>
            <a:r>
              <a:rPr lang="en-US" sz="1800" dirty="0">
                <a:latin typeface="Bell MT" panose="02020503060305020303" pitchFamily="18" charset="0"/>
              </a:rPr>
              <a:t>&gt;</a:t>
            </a:r>
          </a:p>
          <a:p>
            <a:pPr marL="457200" lvl="1" indent="0">
              <a:buNone/>
            </a:pPr>
            <a:r>
              <a:rPr lang="en-US" sz="1800" dirty="0">
                <a:latin typeface="Bell MT" panose="02020503060305020303" pitchFamily="18" charset="0"/>
              </a:rPr>
              <a:t>  &lt;</a:t>
            </a:r>
            <a:r>
              <a:rPr lang="en-US" sz="1800" dirty="0" err="1">
                <a:latin typeface="Bell MT" panose="02020503060305020303" pitchFamily="18" charset="0"/>
              </a:rPr>
              <a:t>dd</a:t>
            </a:r>
            <a:r>
              <a:rPr lang="en-US" sz="1800" dirty="0">
                <a:latin typeface="Bell MT" panose="02020503060305020303" pitchFamily="18" charset="0"/>
              </a:rPr>
              <a:t>&gt;- white cold drink&lt;/</a:t>
            </a:r>
            <a:r>
              <a:rPr lang="en-US" sz="1800" dirty="0" err="1">
                <a:latin typeface="Bell MT" panose="02020503060305020303" pitchFamily="18" charset="0"/>
              </a:rPr>
              <a:t>dd</a:t>
            </a:r>
            <a:r>
              <a:rPr lang="en-US" sz="1800" dirty="0">
                <a:latin typeface="Bell MT" panose="02020503060305020303" pitchFamily="18" charset="0"/>
              </a:rPr>
              <a:t>&gt;</a:t>
            </a:r>
          </a:p>
          <a:p>
            <a:pPr marL="457200" lvl="1" indent="0">
              <a:buNone/>
            </a:pPr>
            <a:r>
              <a:rPr lang="en-US" sz="1800" dirty="0">
                <a:latin typeface="Bell MT" panose="02020503060305020303" pitchFamily="18" charset="0"/>
              </a:rPr>
              <a:t>&lt;/dl&gt;</a:t>
            </a:r>
          </a:p>
          <a:p>
            <a:pPr marL="0" indent="0">
              <a:buNone/>
            </a:pPr>
            <a:endParaRPr lang="en-US" sz="2400" dirty="0">
              <a:latin typeface="Bell MT" panose="02020503060305020303" pitchFamily="18" charset="0"/>
            </a:endParaRPr>
          </a:p>
        </p:txBody>
      </p:sp>
      <p:pic>
        <p:nvPicPr>
          <p:cNvPr id="4" name="Picture 3"/>
          <p:cNvPicPr>
            <a:picLocks noChangeAspect="1"/>
          </p:cNvPicPr>
          <p:nvPr/>
        </p:nvPicPr>
        <p:blipFill rotWithShape="1">
          <a:blip r:embed="rId2"/>
          <a:srcRect l="17312" t="27532" r="47658" b="22967"/>
          <a:stretch/>
        </p:blipFill>
        <p:spPr>
          <a:xfrm>
            <a:off x="6096000" y="2812472"/>
            <a:ext cx="5257800" cy="2673928"/>
          </a:xfrm>
          <a:prstGeom prst="rect">
            <a:avLst/>
          </a:prstGeom>
        </p:spPr>
      </p:pic>
    </p:spTree>
    <p:extLst>
      <p:ext uri="{BB962C8B-B14F-4D97-AF65-F5344CB8AC3E}">
        <p14:creationId xmlns:p14="http://schemas.microsoft.com/office/powerpoint/2010/main" val="3292122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4769"/>
          </a:xfrm>
        </p:spPr>
        <p:txBody>
          <a:bodyPr>
            <a:normAutofit/>
          </a:bodyPr>
          <a:lstStyle/>
          <a:p>
            <a:r>
              <a:rPr lang="en-US" sz="3400" b="1" dirty="0">
                <a:latin typeface="Bell MT" panose="02020503060305020303" pitchFamily="18" charset="0"/>
              </a:rPr>
              <a:t>HTML &lt;div&gt; </a:t>
            </a:r>
            <a:r>
              <a:rPr lang="en-US" sz="3400" b="1" dirty="0" smtClean="0">
                <a:latin typeface="Bell MT" panose="02020503060305020303" pitchFamily="18" charset="0"/>
              </a:rPr>
              <a:t>Tag:- Example</a:t>
            </a:r>
            <a:endParaRPr lang="en-US" sz="3400" dirty="0"/>
          </a:p>
        </p:txBody>
      </p:sp>
      <p:sp>
        <p:nvSpPr>
          <p:cNvPr id="3" name="Content Placeholder 2"/>
          <p:cNvSpPr>
            <a:spLocks noGrp="1"/>
          </p:cNvSpPr>
          <p:nvPr>
            <p:ph idx="1"/>
          </p:nvPr>
        </p:nvSpPr>
        <p:spPr>
          <a:xfrm>
            <a:off x="838200" y="1169894"/>
            <a:ext cx="10515600" cy="5007069"/>
          </a:xfrm>
        </p:spPr>
        <p:txBody>
          <a:bodyPr numCol="2">
            <a:noAutofit/>
          </a:bodyPr>
          <a:lstStyle/>
          <a:p>
            <a:pPr marL="0" indent="0">
              <a:buNone/>
            </a:pPr>
            <a:r>
              <a:rPr lang="en-US" sz="2000" dirty="0">
                <a:latin typeface="Bell MT" panose="02020503060305020303" pitchFamily="18" charset="0"/>
              </a:rPr>
              <a:t>&lt;!DOCTYPE html&gt;</a:t>
            </a:r>
          </a:p>
          <a:p>
            <a:pPr marL="0" indent="0">
              <a:buNone/>
            </a:pPr>
            <a:r>
              <a:rPr lang="en-US" sz="2000" dirty="0">
                <a:latin typeface="Bell MT" panose="02020503060305020303" pitchFamily="18" charset="0"/>
              </a:rPr>
              <a:t>&lt;html&gt;</a:t>
            </a:r>
          </a:p>
          <a:p>
            <a:pPr marL="0" indent="0">
              <a:buNone/>
            </a:pPr>
            <a:r>
              <a:rPr lang="en-US" sz="2000" dirty="0">
                <a:latin typeface="Bell MT" panose="02020503060305020303" pitchFamily="18" charset="0"/>
              </a:rPr>
              <a:t>&lt;head&gt;</a:t>
            </a:r>
          </a:p>
          <a:p>
            <a:pPr marL="0" indent="0">
              <a:buNone/>
            </a:pPr>
            <a:r>
              <a:rPr lang="en-US" sz="2000" dirty="0">
                <a:latin typeface="Bell MT" panose="02020503060305020303" pitchFamily="18" charset="0"/>
              </a:rPr>
              <a:t>&lt;style&gt;</a:t>
            </a:r>
          </a:p>
          <a:p>
            <a:pPr marL="0" indent="0">
              <a:buNone/>
            </a:pPr>
            <a:r>
              <a:rPr lang="en-US" sz="2000" dirty="0">
                <a:latin typeface="Bell MT" panose="02020503060305020303" pitchFamily="18" charset="0"/>
              </a:rPr>
              <a:t>.</a:t>
            </a:r>
            <a:r>
              <a:rPr lang="en-US" sz="2000" dirty="0" err="1">
                <a:latin typeface="Bell MT" panose="02020503060305020303" pitchFamily="18" charset="0"/>
              </a:rPr>
              <a:t>myDiv</a:t>
            </a:r>
            <a:r>
              <a:rPr lang="en-US" sz="2000" dirty="0">
                <a:latin typeface="Bell MT" panose="02020503060305020303" pitchFamily="18" charset="0"/>
              </a:rPr>
              <a:t> {</a:t>
            </a:r>
          </a:p>
          <a:p>
            <a:pPr marL="0" indent="0">
              <a:buNone/>
            </a:pPr>
            <a:r>
              <a:rPr lang="en-US" sz="2000" dirty="0">
                <a:latin typeface="Bell MT" panose="02020503060305020303" pitchFamily="18" charset="0"/>
              </a:rPr>
              <a:t>  border: 5px outset red;</a:t>
            </a:r>
          </a:p>
          <a:p>
            <a:pPr marL="0" indent="0">
              <a:buNone/>
            </a:pPr>
            <a:r>
              <a:rPr lang="en-US" sz="2000" dirty="0">
                <a:latin typeface="Bell MT" panose="02020503060305020303" pitchFamily="18" charset="0"/>
              </a:rPr>
              <a:t>  background-color: </a:t>
            </a:r>
            <a:r>
              <a:rPr lang="en-US" sz="2000" dirty="0" err="1">
                <a:latin typeface="Bell MT" panose="02020503060305020303" pitchFamily="18" charset="0"/>
              </a:rPr>
              <a:t>lightblue</a:t>
            </a:r>
            <a:r>
              <a:rPr lang="en-US" sz="2000" dirty="0">
                <a:latin typeface="Bell MT" panose="02020503060305020303" pitchFamily="18" charset="0"/>
              </a:rPr>
              <a:t>;    </a:t>
            </a:r>
          </a:p>
          <a:p>
            <a:pPr marL="0" indent="0">
              <a:buNone/>
            </a:pPr>
            <a:r>
              <a:rPr lang="en-US" sz="2000" dirty="0">
                <a:latin typeface="Bell MT" panose="02020503060305020303" pitchFamily="18" charset="0"/>
              </a:rPr>
              <a:t>  text-align: center;</a:t>
            </a:r>
          </a:p>
          <a:p>
            <a:pPr marL="0" indent="0">
              <a:buNone/>
            </a:pPr>
            <a:r>
              <a:rPr lang="en-US" sz="2000" dirty="0">
                <a:latin typeface="Bell MT" panose="02020503060305020303" pitchFamily="18" charset="0"/>
              </a:rPr>
              <a:t>}</a:t>
            </a:r>
          </a:p>
          <a:p>
            <a:pPr marL="0" indent="0">
              <a:buNone/>
            </a:pPr>
            <a:r>
              <a:rPr lang="en-US" sz="2000" dirty="0">
                <a:latin typeface="Bell MT" panose="02020503060305020303" pitchFamily="18" charset="0"/>
              </a:rPr>
              <a:t>&lt;/style&gt;</a:t>
            </a:r>
          </a:p>
          <a:p>
            <a:pPr marL="0" indent="0">
              <a:buNone/>
            </a:pPr>
            <a:r>
              <a:rPr lang="en-US" sz="2000" dirty="0">
                <a:latin typeface="Bell MT" panose="02020503060305020303" pitchFamily="18" charset="0"/>
              </a:rPr>
              <a:t>&lt;/head&gt;</a:t>
            </a:r>
          </a:p>
          <a:p>
            <a:pPr marL="0" indent="0">
              <a:buNone/>
            </a:pPr>
            <a:r>
              <a:rPr lang="en-US" sz="2000" dirty="0">
                <a:latin typeface="Bell MT" panose="02020503060305020303" pitchFamily="18" charset="0"/>
              </a:rPr>
              <a:t>&lt;body&gt;</a:t>
            </a:r>
          </a:p>
          <a:p>
            <a:pPr marL="0" indent="0">
              <a:buNone/>
            </a:pPr>
            <a:endParaRPr lang="en-US" sz="2000" dirty="0">
              <a:latin typeface="Bell MT" panose="02020503060305020303" pitchFamily="18" charset="0"/>
            </a:endParaRPr>
          </a:p>
          <a:p>
            <a:pPr marL="0" indent="0">
              <a:buNone/>
            </a:pPr>
            <a:r>
              <a:rPr lang="en-US" sz="2000" dirty="0">
                <a:latin typeface="Bell MT" panose="02020503060305020303" pitchFamily="18" charset="0"/>
              </a:rPr>
              <a:t>&lt;h1&gt;The div element&lt;/h1&gt;</a:t>
            </a:r>
          </a:p>
          <a:p>
            <a:pPr marL="0" indent="0">
              <a:buNone/>
            </a:pPr>
            <a:endParaRPr lang="en-US" sz="2000" dirty="0">
              <a:latin typeface="Bell MT" panose="02020503060305020303" pitchFamily="18" charset="0"/>
            </a:endParaRPr>
          </a:p>
          <a:p>
            <a:pPr marL="0" indent="0">
              <a:buNone/>
            </a:pPr>
            <a:r>
              <a:rPr lang="en-US" sz="2000" dirty="0">
                <a:latin typeface="Bell MT" panose="02020503060305020303" pitchFamily="18" charset="0"/>
              </a:rPr>
              <a:t>&lt;div class="</a:t>
            </a:r>
            <a:r>
              <a:rPr lang="en-US" sz="2000" dirty="0" err="1">
                <a:latin typeface="Bell MT" panose="02020503060305020303" pitchFamily="18" charset="0"/>
              </a:rPr>
              <a:t>myDiv</a:t>
            </a:r>
            <a:r>
              <a:rPr lang="en-US" sz="2000" dirty="0">
                <a:latin typeface="Bell MT" panose="02020503060305020303" pitchFamily="18" charset="0"/>
              </a:rPr>
              <a:t>"&gt;</a:t>
            </a:r>
          </a:p>
          <a:p>
            <a:pPr marL="0" indent="0">
              <a:buNone/>
            </a:pPr>
            <a:r>
              <a:rPr lang="en-US" sz="2000" dirty="0">
                <a:latin typeface="Bell MT" panose="02020503060305020303" pitchFamily="18" charset="0"/>
              </a:rPr>
              <a:t>  &lt;h2&gt;This is a heading in a div element&lt;/h2&gt;</a:t>
            </a:r>
          </a:p>
          <a:p>
            <a:pPr marL="0" indent="0">
              <a:buNone/>
            </a:pPr>
            <a:r>
              <a:rPr lang="en-US" sz="2000" dirty="0">
                <a:latin typeface="Bell MT" panose="02020503060305020303" pitchFamily="18" charset="0"/>
              </a:rPr>
              <a:t>  &lt;p&gt;This is some text in a div element.&lt;/p&gt;</a:t>
            </a:r>
          </a:p>
          <a:p>
            <a:pPr marL="0" indent="0">
              <a:buNone/>
            </a:pPr>
            <a:r>
              <a:rPr lang="en-US" sz="2000" dirty="0">
                <a:latin typeface="Bell MT" panose="02020503060305020303" pitchFamily="18" charset="0"/>
              </a:rPr>
              <a:t>&lt;/div&gt;</a:t>
            </a:r>
          </a:p>
          <a:p>
            <a:pPr marL="0" indent="0">
              <a:buNone/>
            </a:pPr>
            <a:endParaRPr lang="en-US" sz="2000" dirty="0">
              <a:latin typeface="Bell MT" panose="02020503060305020303" pitchFamily="18" charset="0"/>
            </a:endParaRPr>
          </a:p>
          <a:p>
            <a:pPr marL="0" indent="0">
              <a:buNone/>
            </a:pPr>
            <a:r>
              <a:rPr lang="en-US" sz="2000" dirty="0">
                <a:latin typeface="Bell MT" panose="02020503060305020303" pitchFamily="18" charset="0"/>
              </a:rPr>
              <a:t>&lt;p&gt;This is some text outside the div element.&lt;/p&gt;</a:t>
            </a:r>
          </a:p>
          <a:p>
            <a:pPr marL="0" indent="0">
              <a:buNone/>
            </a:pPr>
            <a:endParaRPr lang="en-US" sz="2000" dirty="0">
              <a:latin typeface="Bell MT" panose="02020503060305020303" pitchFamily="18" charset="0"/>
            </a:endParaRPr>
          </a:p>
          <a:p>
            <a:pPr marL="0" indent="0">
              <a:buNone/>
            </a:pPr>
            <a:r>
              <a:rPr lang="en-US" sz="2000" dirty="0">
                <a:latin typeface="Bell MT" panose="02020503060305020303" pitchFamily="18" charset="0"/>
              </a:rPr>
              <a:t>&lt;/body&gt;</a:t>
            </a:r>
          </a:p>
          <a:p>
            <a:pPr marL="0" indent="0">
              <a:buNone/>
            </a:pPr>
            <a:r>
              <a:rPr lang="en-US" sz="2000" dirty="0">
                <a:latin typeface="Bell MT" panose="02020503060305020303" pitchFamily="18" charset="0"/>
              </a:rPr>
              <a:t>&lt;/html&gt;</a:t>
            </a:r>
          </a:p>
        </p:txBody>
      </p:sp>
    </p:spTree>
    <p:extLst>
      <p:ext uri="{BB962C8B-B14F-4D97-AF65-F5344CB8AC3E}">
        <p14:creationId xmlns:p14="http://schemas.microsoft.com/office/powerpoint/2010/main" val="4155501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9616"/>
          </a:xfrm>
        </p:spPr>
        <p:txBody>
          <a:bodyPr>
            <a:normAutofit/>
          </a:bodyPr>
          <a:lstStyle/>
          <a:p>
            <a:r>
              <a:rPr lang="en-US" sz="3600" b="1" dirty="0">
                <a:latin typeface="Bell MT" panose="02020503060305020303" pitchFamily="18" charset="0"/>
              </a:rPr>
              <a:t>HTML &lt;header&gt; </a:t>
            </a:r>
            <a:r>
              <a:rPr lang="en-US" sz="3600" b="1" dirty="0" smtClean="0">
                <a:latin typeface="Bell MT" panose="02020503060305020303" pitchFamily="18" charset="0"/>
              </a:rPr>
              <a:t>Tag</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156447"/>
            <a:ext cx="10515600" cy="5020516"/>
          </a:xfrm>
        </p:spPr>
        <p:txBody>
          <a:bodyPr>
            <a:normAutofit fontScale="92500" lnSpcReduction="10000"/>
          </a:bodyPr>
          <a:lstStyle/>
          <a:p>
            <a:pPr>
              <a:lnSpc>
                <a:spcPct val="150000"/>
              </a:lnSpc>
              <a:spcBef>
                <a:spcPts val="0"/>
              </a:spcBef>
            </a:pPr>
            <a:r>
              <a:rPr lang="en-US" dirty="0">
                <a:latin typeface="Bell MT" panose="02020503060305020303" pitchFamily="18" charset="0"/>
              </a:rPr>
              <a:t>The &lt;header&gt; element represents a container for introductory content or a set of navigational links.</a:t>
            </a:r>
          </a:p>
          <a:p>
            <a:pPr>
              <a:lnSpc>
                <a:spcPct val="150000"/>
              </a:lnSpc>
              <a:spcBef>
                <a:spcPts val="0"/>
              </a:spcBef>
            </a:pPr>
            <a:r>
              <a:rPr lang="en-US" dirty="0" smtClean="0">
                <a:latin typeface="Bell MT" panose="02020503060305020303" pitchFamily="18" charset="0"/>
              </a:rPr>
              <a:t>A </a:t>
            </a:r>
            <a:r>
              <a:rPr lang="en-US" dirty="0">
                <a:latin typeface="Bell MT" panose="02020503060305020303" pitchFamily="18" charset="0"/>
              </a:rPr>
              <a:t>&lt;header&gt; element typically contains:</a:t>
            </a:r>
          </a:p>
          <a:p>
            <a:pPr marL="860425" lvl="1" indent="-403225">
              <a:lnSpc>
                <a:spcPct val="150000"/>
              </a:lnSpc>
              <a:spcBef>
                <a:spcPts val="0"/>
              </a:spcBef>
              <a:buFont typeface="Wingdings" panose="05000000000000000000" pitchFamily="2" charset="2"/>
              <a:buChar char="Ø"/>
            </a:pPr>
            <a:r>
              <a:rPr lang="en-US" dirty="0" smtClean="0">
                <a:latin typeface="Bell MT" panose="02020503060305020303" pitchFamily="18" charset="0"/>
              </a:rPr>
              <a:t>one </a:t>
            </a:r>
            <a:r>
              <a:rPr lang="en-US" dirty="0">
                <a:latin typeface="Bell MT" panose="02020503060305020303" pitchFamily="18" charset="0"/>
              </a:rPr>
              <a:t>or more heading elements (&lt;h1&gt; - &lt;h6&gt;)</a:t>
            </a:r>
          </a:p>
          <a:p>
            <a:pPr marL="860425" lvl="1" indent="-403225">
              <a:lnSpc>
                <a:spcPct val="150000"/>
              </a:lnSpc>
              <a:spcBef>
                <a:spcPts val="0"/>
              </a:spcBef>
              <a:buFont typeface="Wingdings" panose="05000000000000000000" pitchFamily="2" charset="2"/>
              <a:buChar char="Ø"/>
            </a:pPr>
            <a:r>
              <a:rPr lang="en-US" dirty="0">
                <a:latin typeface="Bell MT" panose="02020503060305020303" pitchFamily="18" charset="0"/>
              </a:rPr>
              <a:t>logo or icon</a:t>
            </a:r>
          </a:p>
          <a:p>
            <a:pPr marL="860425" lvl="1" indent="-403225">
              <a:lnSpc>
                <a:spcPct val="150000"/>
              </a:lnSpc>
              <a:spcBef>
                <a:spcPts val="0"/>
              </a:spcBef>
              <a:buFont typeface="Wingdings" panose="05000000000000000000" pitchFamily="2" charset="2"/>
              <a:buChar char="Ø"/>
            </a:pPr>
            <a:r>
              <a:rPr lang="en-US" dirty="0">
                <a:latin typeface="Bell MT" panose="02020503060305020303" pitchFamily="18" charset="0"/>
              </a:rPr>
              <a:t>authorship information</a:t>
            </a:r>
          </a:p>
          <a:p>
            <a:pPr>
              <a:lnSpc>
                <a:spcPct val="150000"/>
              </a:lnSpc>
              <a:spcBef>
                <a:spcPts val="0"/>
              </a:spcBef>
            </a:pPr>
            <a:r>
              <a:rPr lang="en-US" dirty="0">
                <a:latin typeface="Bell MT" panose="02020503060305020303" pitchFamily="18" charset="0"/>
              </a:rPr>
              <a:t>Note: You can have several &lt;header&gt; elements in one HTML document. However, &lt;header&gt; cannot be placed within a &lt;footer&gt;, &lt;address&gt; or another &lt;header&gt; element.</a:t>
            </a:r>
          </a:p>
        </p:txBody>
      </p:sp>
    </p:spTree>
    <p:extLst>
      <p:ext uri="{BB962C8B-B14F-4D97-AF65-F5344CB8AC3E}">
        <p14:creationId xmlns:p14="http://schemas.microsoft.com/office/powerpoint/2010/main" val="27103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600" b="1" dirty="0">
                <a:latin typeface="Bell MT" panose="02020503060305020303" pitchFamily="18" charset="0"/>
              </a:rPr>
              <a:t>HTML &lt;header&gt; </a:t>
            </a:r>
            <a:r>
              <a:rPr lang="en-US" sz="3600" b="1" dirty="0" smtClean="0">
                <a:latin typeface="Bell MT" panose="02020503060305020303" pitchFamily="18" charset="0"/>
              </a:rPr>
              <a:t>Tag:-Example</a:t>
            </a:r>
            <a:endParaRPr lang="en-US" sz="3600" dirty="0"/>
          </a:p>
        </p:txBody>
      </p:sp>
      <p:sp>
        <p:nvSpPr>
          <p:cNvPr id="3" name="Content Placeholder 2"/>
          <p:cNvSpPr>
            <a:spLocks noGrp="1"/>
          </p:cNvSpPr>
          <p:nvPr>
            <p:ph idx="1"/>
          </p:nvPr>
        </p:nvSpPr>
        <p:spPr>
          <a:xfrm>
            <a:off x="838200" y="1264024"/>
            <a:ext cx="10515600" cy="4993622"/>
          </a:xfrm>
        </p:spPr>
        <p:txBody>
          <a:bodyPr>
            <a:normAutofit fontScale="62500" lnSpcReduction="20000"/>
          </a:bodyPr>
          <a:lstStyle/>
          <a:p>
            <a:pPr marL="0" indent="0">
              <a:buNone/>
            </a:pPr>
            <a:r>
              <a:rPr lang="en-US" dirty="0">
                <a:latin typeface="Bell MT" panose="02020503060305020303" pitchFamily="18" charset="0"/>
              </a:rPr>
              <a:t>&lt;!DOCTYPE html&gt;</a:t>
            </a:r>
          </a:p>
          <a:p>
            <a:pPr marL="0" indent="0">
              <a:buNone/>
            </a:pPr>
            <a:r>
              <a:rPr lang="en-US" dirty="0">
                <a:latin typeface="Bell MT" panose="02020503060305020303" pitchFamily="18" charset="0"/>
              </a:rPr>
              <a:t>&lt;html&gt;</a:t>
            </a:r>
          </a:p>
          <a:p>
            <a:pPr marL="0" indent="0">
              <a:buNone/>
            </a:pPr>
            <a:r>
              <a:rPr lang="en-US" dirty="0">
                <a:latin typeface="Bell MT" panose="02020503060305020303" pitchFamily="18" charset="0"/>
              </a:rPr>
              <a:t>&lt;body&gt;</a:t>
            </a:r>
          </a:p>
          <a:p>
            <a:pPr marL="0" indent="0">
              <a:buNone/>
            </a:pPr>
            <a:endParaRPr lang="en-US" dirty="0">
              <a:latin typeface="Bell MT" panose="02020503060305020303" pitchFamily="18" charset="0"/>
            </a:endParaRPr>
          </a:p>
          <a:p>
            <a:pPr marL="0" indent="0">
              <a:buNone/>
            </a:pPr>
            <a:r>
              <a:rPr lang="en-US" dirty="0">
                <a:latin typeface="Bell MT" panose="02020503060305020303" pitchFamily="18" charset="0"/>
              </a:rPr>
              <a:t>&lt;article&gt;</a:t>
            </a:r>
          </a:p>
          <a:p>
            <a:pPr marL="0" indent="0">
              <a:buNone/>
            </a:pPr>
            <a:r>
              <a:rPr lang="en-US" dirty="0">
                <a:latin typeface="Bell MT" panose="02020503060305020303" pitchFamily="18" charset="0"/>
              </a:rPr>
              <a:t>  &lt;header&gt;</a:t>
            </a:r>
          </a:p>
          <a:p>
            <a:pPr marL="0" indent="0">
              <a:buNone/>
            </a:pPr>
            <a:r>
              <a:rPr lang="en-US" dirty="0">
                <a:latin typeface="Bell MT" panose="02020503060305020303" pitchFamily="18" charset="0"/>
              </a:rPr>
              <a:t>    &lt;h1&gt;A heading here&lt;/h1&gt;</a:t>
            </a:r>
          </a:p>
          <a:p>
            <a:pPr marL="0" indent="0">
              <a:buNone/>
            </a:pPr>
            <a:r>
              <a:rPr lang="en-US" dirty="0">
                <a:latin typeface="Bell MT" panose="02020503060305020303" pitchFamily="18" charset="0"/>
              </a:rPr>
              <a:t>    &lt;p&gt;Posted by John Doe&lt;/p&gt;</a:t>
            </a:r>
          </a:p>
          <a:p>
            <a:pPr marL="0" indent="0">
              <a:buNone/>
            </a:pPr>
            <a:r>
              <a:rPr lang="en-US" dirty="0">
                <a:latin typeface="Bell MT" panose="02020503060305020303" pitchFamily="18" charset="0"/>
              </a:rPr>
              <a:t>    &lt;p&gt;Some additional information here&lt;/p&gt;</a:t>
            </a:r>
          </a:p>
          <a:p>
            <a:pPr marL="0" indent="0">
              <a:buNone/>
            </a:pPr>
            <a:r>
              <a:rPr lang="en-US" dirty="0">
                <a:latin typeface="Bell MT" panose="02020503060305020303" pitchFamily="18" charset="0"/>
              </a:rPr>
              <a:t>  &lt;/header&gt;</a:t>
            </a:r>
          </a:p>
          <a:p>
            <a:pPr marL="0" indent="0">
              <a:buNone/>
            </a:pPr>
            <a:r>
              <a:rPr lang="en-US" dirty="0">
                <a:latin typeface="Bell MT" panose="02020503060305020303" pitchFamily="18" charset="0"/>
              </a:rPr>
              <a:t>  &lt;p&gt;</a:t>
            </a:r>
            <a:r>
              <a:rPr lang="en-US" dirty="0" err="1">
                <a:latin typeface="Bell MT" panose="02020503060305020303" pitchFamily="18" charset="0"/>
              </a:rPr>
              <a:t>Lorem</a:t>
            </a:r>
            <a:r>
              <a:rPr lang="en-US" dirty="0">
                <a:latin typeface="Bell MT" panose="02020503060305020303" pitchFamily="18" charset="0"/>
              </a:rPr>
              <a:t> </a:t>
            </a:r>
            <a:r>
              <a:rPr lang="en-US" dirty="0" err="1">
                <a:latin typeface="Bell MT" panose="02020503060305020303" pitchFamily="18" charset="0"/>
              </a:rPr>
              <a:t>Ipsum</a:t>
            </a:r>
            <a:r>
              <a:rPr lang="en-US" dirty="0">
                <a:latin typeface="Bell MT" panose="02020503060305020303" pitchFamily="18" charset="0"/>
              </a:rPr>
              <a:t> dolor set </a:t>
            </a:r>
            <a:r>
              <a:rPr lang="en-US" dirty="0" err="1">
                <a:latin typeface="Bell MT" panose="02020503060305020303" pitchFamily="18" charset="0"/>
              </a:rPr>
              <a:t>amet</a:t>
            </a:r>
            <a:r>
              <a:rPr lang="en-US" dirty="0">
                <a:latin typeface="Bell MT" panose="02020503060305020303" pitchFamily="18" charset="0"/>
              </a:rPr>
              <a:t>....&lt;/p&gt;</a:t>
            </a:r>
          </a:p>
          <a:p>
            <a:pPr marL="0" indent="0">
              <a:buNone/>
            </a:pPr>
            <a:r>
              <a:rPr lang="en-US" dirty="0">
                <a:latin typeface="Bell MT" panose="02020503060305020303" pitchFamily="18" charset="0"/>
              </a:rPr>
              <a:t>&lt;/article&gt;</a:t>
            </a:r>
          </a:p>
          <a:p>
            <a:pPr marL="0" indent="0">
              <a:buNone/>
            </a:pPr>
            <a:endParaRPr lang="en-US" dirty="0">
              <a:latin typeface="Bell MT" panose="02020503060305020303" pitchFamily="18" charset="0"/>
            </a:endParaRPr>
          </a:p>
          <a:p>
            <a:pPr marL="0" indent="0">
              <a:buNone/>
            </a:pPr>
            <a:r>
              <a:rPr lang="en-US" dirty="0">
                <a:latin typeface="Bell MT" panose="02020503060305020303" pitchFamily="18" charset="0"/>
              </a:rPr>
              <a:t>&lt;/body&gt;</a:t>
            </a:r>
          </a:p>
          <a:p>
            <a:pPr marL="0" indent="0">
              <a:buNone/>
            </a:pPr>
            <a:r>
              <a:rPr lang="en-US" dirty="0">
                <a:latin typeface="Bell MT" panose="02020503060305020303" pitchFamily="18" charset="0"/>
              </a:rPr>
              <a:t>&lt;/html&gt;</a:t>
            </a:r>
          </a:p>
          <a:p>
            <a:pPr marL="0" indent="0">
              <a:buNone/>
            </a:pPr>
            <a:endParaRPr lang="en-US" dirty="0"/>
          </a:p>
        </p:txBody>
      </p:sp>
    </p:spTree>
    <p:extLst>
      <p:ext uri="{BB962C8B-B14F-4D97-AF65-F5344CB8AC3E}">
        <p14:creationId xmlns:p14="http://schemas.microsoft.com/office/powerpoint/2010/main" val="1363806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1322"/>
          </a:xfrm>
        </p:spPr>
        <p:txBody>
          <a:bodyPr>
            <a:normAutofit/>
          </a:bodyPr>
          <a:lstStyle/>
          <a:p>
            <a:r>
              <a:rPr lang="en-US" sz="3600" b="1" dirty="0">
                <a:latin typeface="Bell MT" panose="02020503060305020303" pitchFamily="18" charset="0"/>
              </a:rPr>
              <a:t>HTML &lt;span&gt; </a:t>
            </a:r>
            <a:r>
              <a:rPr lang="en-US" sz="3600" b="1" dirty="0" smtClean="0">
                <a:latin typeface="Bell MT" panose="02020503060305020303" pitchFamily="18" charset="0"/>
              </a:rPr>
              <a:t>Tag</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290918"/>
            <a:ext cx="10515600" cy="4886045"/>
          </a:xfrm>
        </p:spPr>
        <p:txBody>
          <a:bodyPr>
            <a:normAutofit/>
          </a:bodyPr>
          <a:lstStyle/>
          <a:p>
            <a:pPr>
              <a:lnSpc>
                <a:spcPct val="150000"/>
              </a:lnSpc>
              <a:spcBef>
                <a:spcPts val="0"/>
              </a:spcBef>
            </a:pPr>
            <a:r>
              <a:rPr lang="en-US" sz="2400" dirty="0">
                <a:latin typeface="Bell MT" panose="02020503060305020303" pitchFamily="18" charset="0"/>
              </a:rPr>
              <a:t>The &lt;span&gt; tag is an inline container used to mark up a part of a text, or a part of a document.</a:t>
            </a:r>
          </a:p>
          <a:p>
            <a:pPr>
              <a:lnSpc>
                <a:spcPct val="150000"/>
              </a:lnSpc>
              <a:spcBef>
                <a:spcPts val="0"/>
              </a:spcBef>
            </a:pPr>
            <a:r>
              <a:rPr lang="en-US" sz="2400" dirty="0" smtClean="0">
                <a:latin typeface="Bell MT" panose="02020503060305020303" pitchFamily="18" charset="0"/>
              </a:rPr>
              <a:t>The </a:t>
            </a:r>
            <a:r>
              <a:rPr lang="en-US" sz="2400" dirty="0">
                <a:latin typeface="Bell MT" panose="02020503060305020303" pitchFamily="18" charset="0"/>
              </a:rPr>
              <a:t>&lt;span&gt; tag is easily styled by CSS or manipulated with JavaScript using the class or id attribute.</a:t>
            </a:r>
          </a:p>
          <a:p>
            <a:pPr>
              <a:lnSpc>
                <a:spcPct val="150000"/>
              </a:lnSpc>
              <a:spcBef>
                <a:spcPts val="0"/>
              </a:spcBef>
            </a:pPr>
            <a:r>
              <a:rPr lang="en-US" sz="2400" dirty="0" smtClean="0">
                <a:latin typeface="Bell MT" panose="02020503060305020303" pitchFamily="18" charset="0"/>
              </a:rPr>
              <a:t>The </a:t>
            </a:r>
            <a:r>
              <a:rPr lang="en-US" sz="2400" dirty="0">
                <a:latin typeface="Bell MT" panose="02020503060305020303" pitchFamily="18" charset="0"/>
              </a:rPr>
              <a:t>&lt;span&gt; tag is much like the &lt;div&gt; element, but &lt;div&gt; is a block-level element and &lt;span&gt; is an inline element.</a:t>
            </a:r>
          </a:p>
        </p:txBody>
      </p:sp>
    </p:spTree>
    <p:extLst>
      <p:ext uri="{BB962C8B-B14F-4D97-AF65-F5344CB8AC3E}">
        <p14:creationId xmlns:p14="http://schemas.microsoft.com/office/powerpoint/2010/main" val="2299598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a:bodyPr>
          <a:lstStyle/>
          <a:p>
            <a:r>
              <a:rPr lang="en-US" sz="3600" b="1" dirty="0">
                <a:latin typeface="Bell MT" panose="02020503060305020303" pitchFamily="18" charset="0"/>
              </a:rPr>
              <a:t>HTML &lt;span&gt; </a:t>
            </a:r>
            <a:r>
              <a:rPr lang="en-US" sz="3600" b="1" dirty="0" smtClean="0">
                <a:latin typeface="Bell MT" panose="02020503060305020303" pitchFamily="18" charset="0"/>
              </a:rPr>
              <a:t>Tag-Example</a:t>
            </a:r>
            <a:endParaRPr lang="en-US" sz="3600" dirty="0"/>
          </a:p>
        </p:txBody>
      </p:sp>
      <p:sp>
        <p:nvSpPr>
          <p:cNvPr id="3" name="Content Placeholder 2"/>
          <p:cNvSpPr>
            <a:spLocks noGrp="1"/>
          </p:cNvSpPr>
          <p:nvPr>
            <p:ph idx="1"/>
          </p:nvPr>
        </p:nvSpPr>
        <p:spPr>
          <a:xfrm>
            <a:off x="838200" y="1277470"/>
            <a:ext cx="10515600" cy="4859151"/>
          </a:xfrm>
        </p:spPr>
        <p:txBody>
          <a:bodyPr>
            <a:normAutofit fontScale="92500" lnSpcReduction="20000"/>
          </a:bodyPr>
          <a:lstStyle/>
          <a:p>
            <a:pPr marL="0" indent="0">
              <a:lnSpc>
                <a:spcPct val="160000"/>
              </a:lnSpc>
              <a:spcBef>
                <a:spcPts val="0"/>
              </a:spcBef>
              <a:buNone/>
            </a:pPr>
            <a:r>
              <a:rPr lang="en-US" dirty="0">
                <a:latin typeface="Bell MT" panose="02020503060305020303" pitchFamily="18" charset="0"/>
              </a:rPr>
              <a:t>&lt;!DOCTYPE html&gt;</a:t>
            </a:r>
          </a:p>
          <a:p>
            <a:pPr marL="0" indent="0">
              <a:lnSpc>
                <a:spcPct val="160000"/>
              </a:lnSpc>
              <a:spcBef>
                <a:spcPts val="0"/>
              </a:spcBef>
              <a:buNone/>
            </a:pPr>
            <a:r>
              <a:rPr lang="en-US" dirty="0">
                <a:latin typeface="Bell MT" panose="02020503060305020303" pitchFamily="18" charset="0"/>
              </a:rPr>
              <a:t>&lt;html&gt;</a:t>
            </a:r>
          </a:p>
          <a:p>
            <a:pPr marL="0" indent="0">
              <a:lnSpc>
                <a:spcPct val="160000"/>
              </a:lnSpc>
              <a:spcBef>
                <a:spcPts val="0"/>
              </a:spcBef>
              <a:buNone/>
            </a:pPr>
            <a:r>
              <a:rPr lang="en-US" dirty="0">
                <a:latin typeface="Bell MT" panose="02020503060305020303" pitchFamily="18" charset="0"/>
              </a:rPr>
              <a:t>&lt;body</a:t>
            </a:r>
            <a:r>
              <a:rPr lang="en-US" dirty="0" smtClean="0">
                <a:latin typeface="Bell MT" panose="02020503060305020303" pitchFamily="18" charset="0"/>
              </a:rPr>
              <a:t>&gt;</a:t>
            </a:r>
            <a:endParaRPr lang="en-US" dirty="0">
              <a:latin typeface="Bell MT" panose="02020503060305020303" pitchFamily="18" charset="0"/>
            </a:endParaRPr>
          </a:p>
          <a:p>
            <a:pPr marL="457200" lvl="1" indent="0">
              <a:lnSpc>
                <a:spcPct val="160000"/>
              </a:lnSpc>
              <a:spcBef>
                <a:spcPts val="0"/>
              </a:spcBef>
              <a:buNone/>
            </a:pPr>
            <a:r>
              <a:rPr lang="en-US" dirty="0">
                <a:latin typeface="Bell MT" panose="02020503060305020303" pitchFamily="18" charset="0"/>
              </a:rPr>
              <a:t>&lt;h1&gt;The span element&lt;/h1</a:t>
            </a:r>
            <a:r>
              <a:rPr lang="en-US" dirty="0" smtClean="0">
                <a:latin typeface="Bell MT" panose="02020503060305020303" pitchFamily="18" charset="0"/>
              </a:rPr>
              <a:t>&gt;</a:t>
            </a:r>
            <a:endParaRPr lang="en-US" dirty="0">
              <a:latin typeface="Bell MT" panose="02020503060305020303" pitchFamily="18" charset="0"/>
            </a:endParaRPr>
          </a:p>
          <a:p>
            <a:pPr marL="457200" lvl="1" indent="0">
              <a:lnSpc>
                <a:spcPct val="160000"/>
              </a:lnSpc>
              <a:spcBef>
                <a:spcPts val="0"/>
              </a:spcBef>
              <a:buNone/>
            </a:pPr>
            <a:r>
              <a:rPr lang="en-US" dirty="0">
                <a:latin typeface="Bell MT" panose="02020503060305020303" pitchFamily="18" charset="0"/>
              </a:rPr>
              <a:t>&lt;p&gt;My mother has &lt;span style="</a:t>
            </a:r>
            <a:r>
              <a:rPr lang="en-US" dirty="0" err="1">
                <a:latin typeface="Bell MT" panose="02020503060305020303" pitchFamily="18" charset="0"/>
              </a:rPr>
              <a:t>color:blue;font-weight:bold</a:t>
            </a:r>
            <a:r>
              <a:rPr lang="en-US" dirty="0">
                <a:latin typeface="Bell MT" panose="02020503060305020303" pitchFamily="18" charset="0"/>
              </a:rPr>
              <a:t>"&gt;blue&lt;/span&gt; eyes and my father has &lt;span style="</a:t>
            </a:r>
            <a:r>
              <a:rPr lang="en-US" dirty="0" err="1">
                <a:latin typeface="Bell MT" panose="02020503060305020303" pitchFamily="18" charset="0"/>
              </a:rPr>
              <a:t>color:darkolivegreen;font-weight:bold</a:t>
            </a:r>
            <a:r>
              <a:rPr lang="en-US" dirty="0">
                <a:latin typeface="Bell MT" panose="02020503060305020303" pitchFamily="18" charset="0"/>
              </a:rPr>
              <a:t>"&gt;dark green&lt;/span&gt; eyes.&lt;/p</a:t>
            </a:r>
            <a:r>
              <a:rPr lang="en-US" dirty="0" smtClean="0">
                <a:latin typeface="Bell MT" panose="02020503060305020303" pitchFamily="18" charset="0"/>
              </a:rPr>
              <a:t>&gt;</a:t>
            </a:r>
            <a:endParaRPr lang="en-US" dirty="0">
              <a:latin typeface="Bell MT" panose="02020503060305020303" pitchFamily="18" charset="0"/>
            </a:endParaRPr>
          </a:p>
          <a:p>
            <a:pPr marL="0" indent="0">
              <a:lnSpc>
                <a:spcPct val="160000"/>
              </a:lnSpc>
              <a:spcBef>
                <a:spcPts val="0"/>
              </a:spcBef>
              <a:buNone/>
            </a:pPr>
            <a:r>
              <a:rPr lang="en-US" dirty="0">
                <a:latin typeface="Bell MT" panose="02020503060305020303" pitchFamily="18" charset="0"/>
              </a:rPr>
              <a:t>&lt;/body&gt;</a:t>
            </a:r>
          </a:p>
          <a:p>
            <a:pPr marL="0" indent="0">
              <a:lnSpc>
                <a:spcPct val="160000"/>
              </a:lnSpc>
              <a:spcBef>
                <a:spcPts val="0"/>
              </a:spcBef>
              <a:buNone/>
            </a:pPr>
            <a:r>
              <a:rPr lang="en-US" dirty="0">
                <a:latin typeface="Bell MT" panose="02020503060305020303" pitchFamily="18" charset="0"/>
              </a:rPr>
              <a:t>&lt;/html&gt;</a:t>
            </a:r>
          </a:p>
        </p:txBody>
      </p:sp>
    </p:spTree>
    <p:extLst>
      <p:ext uri="{BB962C8B-B14F-4D97-AF65-F5344CB8AC3E}">
        <p14:creationId xmlns:p14="http://schemas.microsoft.com/office/powerpoint/2010/main" val="856458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0981"/>
          </a:xfrm>
        </p:spPr>
        <p:txBody>
          <a:bodyPr/>
          <a:lstStyle/>
          <a:p>
            <a:r>
              <a:rPr lang="en-US" sz="3600" b="1" dirty="0">
                <a:latin typeface="Bell MT" panose="02020503060305020303" pitchFamily="18" charset="0"/>
              </a:rPr>
              <a:t>HTML &lt;</a:t>
            </a:r>
            <a:r>
              <a:rPr lang="en-US" sz="3600" b="1" dirty="0" err="1">
                <a:latin typeface="Bell MT" panose="02020503060305020303" pitchFamily="18" charset="0"/>
              </a:rPr>
              <a:t>nav</a:t>
            </a:r>
            <a:r>
              <a:rPr lang="en-US" sz="3600" b="1" dirty="0">
                <a:latin typeface="Bell MT" panose="02020503060305020303" pitchFamily="18" charset="0"/>
              </a:rPr>
              <a:t>&gt; </a:t>
            </a:r>
            <a:r>
              <a:rPr lang="en-US" sz="3600" b="1" dirty="0" smtClean="0">
                <a:latin typeface="Bell MT" panose="02020503060305020303" pitchFamily="18" charset="0"/>
              </a:rPr>
              <a:t>Tag</a:t>
            </a:r>
            <a:endParaRPr lang="en-US" dirty="0"/>
          </a:p>
        </p:txBody>
      </p:sp>
      <p:sp>
        <p:nvSpPr>
          <p:cNvPr id="3" name="Content Placeholder 2"/>
          <p:cNvSpPr>
            <a:spLocks noGrp="1"/>
          </p:cNvSpPr>
          <p:nvPr>
            <p:ph idx="1"/>
          </p:nvPr>
        </p:nvSpPr>
        <p:spPr>
          <a:xfrm>
            <a:off x="838200" y="1116106"/>
            <a:ext cx="10515600" cy="5060857"/>
          </a:xfrm>
        </p:spPr>
        <p:txBody>
          <a:bodyPr/>
          <a:lstStyle/>
          <a:p>
            <a:pPr>
              <a:lnSpc>
                <a:spcPct val="150000"/>
              </a:lnSpc>
              <a:spcBef>
                <a:spcPts val="0"/>
              </a:spcBef>
            </a:pPr>
            <a:r>
              <a:rPr lang="en-US" sz="2400" dirty="0">
                <a:latin typeface="Bell MT" panose="02020503060305020303" pitchFamily="18" charset="0"/>
              </a:rPr>
              <a:t>The &lt;</a:t>
            </a:r>
            <a:r>
              <a:rPr lang="en-US" sz="2400" dirty="0" err="1">
                <a:latin typeface="Bell MT" panose="02020503060305020303" pitchFamily="18" charset="0"/>
              </a:rPr>
              <a:t>nav</a:t>
            </a:r>
            <a:r>
              <a:rPr lang="en-US" sz="2400" dirty="0">
                <a:latin typeface="Bell MT" panose="02020503060305020303" pitchFamily="18" charset="0"/>
              </a:rPr>
              <a:t>&gt; tag defines a set of navigation links.</a:t>
            </a:r>
          </a:p>
          <a:p>
            <a:pPr>
              <a:lnSpc>
                <a:spcPct val="150000"/>
              </a:lnSpc>
              <a:spcBef>
                <a:spcPts val="0"/>
              </a:spcBef>
            </a:pPr>
            <a:r>
              <a:rPr lang="en-US" sz="2400" dirty="0" smtClean="0">
                <a:latin typeface="Bell MT" panose="02020503060305020303" pitchFamily="18" charset="0"/>
              </a:rPr>
              <a:t>Notice </a:t>
            </a:r>
            <a:r>
              <a:rPr lang="en-US" sz="2400" dirty="0">
                <a:latin typeface="Bell MT" panose="02020503060305020303" pitchFamily="18" charset="0"/>
              </a:rPr>
              <a:t>that NOT all links of a document should be inside a &lt;</a:t>
            </a:r>
            <a:r>
              <a:rPr lang="en-US" sz="2400" dirty="0" err="1">
                <a:latin typeface="Bell MT" panose="02020503060305020303" pitchFamily="18" charset="0"/>
              </a:rPr>
              <a:t>nav</a:t>
            </a:r>
            <a:r>
              <a:rPr lang="en-US" sz="2400" dirty="0">
                <a:latin typeface="Bell MT" panose="02020503060305020303" pitchFamily="18" charset="0"/>
              </a:rPr>
              <a:t>&gt; element. The &lt;</a:t>
            </a:r>
            <a:r>
              <a:rPr lang="en-US" sz="2400" dirty="0" err="1">
                <a:latin typeface="Bell MT" panose="02020503060305020303" pitchFamily="18" charset="0"/>
              </a:rPr>
              <a:t>nav</a:t>
            </a:r>
            <a:r>
              <a:rPr lang="en-US" sz="2400" dirty="0">
                <a:latin typeface="Bell MT" panose="02020503060305020303" pitchFamily="18" charset="0"/>
              </a:rPr>
              <a:t>&gt; element is intended only for major block of navigation links.</a:t>
            </a:r>
          </a:p>
          <a:p>
            <a:pPr>
              <a:lnSpc>
                <a:spcPct val="150000"/>
              </a:lnSpc>
              <a:spcBef>
                <a:spcPts val="0"/>
              </a:spcBef>
            </a:pPr>
            <a:r>
              <a:rPr lang="en-US" sz="2400" dirty="0" smtClean="0">
                <a:latin typeface="Bell MT" panose="02020503060305020303" pitchFamily="18" charset="0"/>
              </a:rPr>
              <a:t>Browsers</a:t>
            </a:r>
            <a:r>
              <a:rPr lang="en-US" sz="2400" dirty="0">
                <a:latin typeface="Bell MT" panose="02020503060305020303" pitchFamily="18" charset="0"/>
              </a:rPr>
              <a:t>, such as screen readers for disabled users, can use this element to determine whether to omit the initial rendering of this content.</a:t>
            </a:r>
          </a:p>
          <a:p>
            <a:endParaRPr lang="en-US" dirty="0"/>
          </a:p>
          <a:p>
            <a:endParaRPr lang="en-US" dirty="0"/>
          </a:p>
        </p:txBody>
      </p:sp>
    </p:spTree>
    <p:extLst>
      <p:ext uri="{BB962C8B-B14F-4D97-AF65-F5344CB8AC3E}">
        <p14:creationId xmlns:p14="http://schemas.microsoft.com/office/powerpoint/2010/main" val="3219645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9957"/>
          </a:xfrm>
        </p:spPr>
        <p:txBody>
          <a:bodyPr>
            <a:normAutofit/>
          </a:bodyPr>
          <a:lstStyle/>
          <a:p>
            <a:r>
              <a:rPr lang="en-US" sz="3600" b="1" dirty="0">
                <a:latin typeface="Bell MT" panose="02020503060305020303" pitchFamily="18" charset="0"/>
              </a:rPr>
              <a:t>HTML &lt;</a:t>
            </a:r>
            <a:r>
              <a:rPr lang="en-US" sz="3600" b="1" dirty="0" err="1">
                <a:latin typeface="Bell MT" panose="02020503060305020303" pitchFamily="18" charset="0"/>
              </a:rPr>
              <a:t>nav</a:t>
            </a:r>
            <a:r>
              <a:rPr lang="en-US" sz="3600" b="1" dirty="0">
                <a:latin typeface="Bell MT" panose="02020503060305020303" pitchFamily="18" charset="0"/>
              </a:rPr>
              <a:t>&gt; </a:t>
            </a:r>
            <a:r>
              <a:rPr lang="en-US" sz="3600" b="1" dirty="0" smtClean="0">
                <a:latin typeface="Bell MT" panose="02020503060305020303" pitchFamily="18" charset="0"/>
              </a:rPr>
              <a:t>Tag-Example</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237129"/>
            <a:ext cx="10515600" cy="4939834"/>
          </a:xfrm>
        </p:spPr>
        <p:txBody>
          <a:bodyPr>
            <a:normAutofit fontScale="85000" lnSpcReduction="20000"/>
          </a:bodyPr>
          <a:lstStyle/>
          <a:p>
            <a:pPr marL="0" indent="0">
              <a:buNone/>
            </a:pPr>
            <a:r>
              <a:rPr lang="en-US" dirty="0">
                <a:latin typeface="Bell MT" panose="02020503060305020303" pitchFamily="18" charset="0"/>
                <a:ea typeface="Verdana" panose="020B0604030504040204" pitchFamily="34" charset="0"/>
                <a:cs typeface="Verdana" panose="020B0604030504040204" pitchFamily="34" charset="0"/>
              </a:rPr>
              <a:t>&lt;!DOCTYPE html&gt;</a:t>
            </a:r>
          </a:p>
          <a:p>
            <a:pPr marL="0" indent="0">
              <a:buNone/>
            </a:pPr>
            <a:r>
              <a:rPr lang="en-US" dirty="0">
                <a:latin typeface="Bell MT" panose="02020503060305020303" pitchFamily="18" charset="0"/>
                <a:ea typeface="Verdana" panose="020B0604030504040204" pitchFamily="34" charset="0"/>
                <a:cs typeface="Verdana" panose="020B0604030504040204" pitchFamily="34" charset="0"/>
              </a:rPr>
              <a:t>&lt;html&gt;</a:t>
            </a:r>
          </a:p>
          <a:p>
            <a:pPr marL="0" indent="0">
              <a:buNone/>
            </a:pPr>
            <a:r>
              <a:rPr lang="en-US" dirty="0">
                <a:latin typeface="Bell MT" panose="02020503060305020303" pitchFamily="18" charset="0"/>
                <a:ea typeface="Verdana" panose="020B0604030504040204" pitchFamily="34" charset="0"/>
                <a:cs typeface="Verdana" panose="020B0604030504040204" pitchFamily="34" charset="0"/>
              </a:rPr>
              <a:t>&lt;body</a:t>
            </a:r>
            <a:r>
              <a:rPr lang="en-US" dirty="0" smtClean="0">
                <a:latin typeface="Bell MT" panose="02020503060305020303" pitchFamily="18" charset="0"/>
                <a:ea typeface="Verdana" panose="020B0604030504040204" pitchFamily="34" charset="0"/>
                <a:cs typeface="Verdana" panose="020B0604030504040204" pitchFamily="34" charset="0"/>
              </a:rPr>
              <a:t>&gt;</a:t>
            </a:r>
            <a:endParaRPr lang="en-US" dirty="0">
              <a:latin typeface="Bell MT" panose="02020503060305020303" pitchFamily="18" charset="0"/>
              <a:ea typeface="Verdana" panose="020B0604030504040204" pitchFamily="34" charset="0"/>
              <a:cs typeface="Verdana" panose="020B0604030504040204" pitchFamily="34" charset="0"/>
            </a:endParaRPr>
          </a:p>
          <a:p>
            <a:pPr marL="0" indent="0">
              <a:buNone/>
            </a:pPr>
            <a:r>
              <a:rPr lang="en-US" dirty="0">
                <a:latin typeface="Bell MT" panose="02020503060305020303" pitchFamily="18" charset="0"/>
                <a:ea typeface="Verdana" panose="020B0604030504040204" pitchFamily="34" charset="0"/>
                <a:cs typeface="Verdana" panose="020B0604030504040204" pitchFamily="34" charset="0"/>
              </a:rPr>
              <a:t>&lt;h1&gt;The </a:t>
            </a:r>
            <a:r>
              <a:rPr lang="en-US" dirty="0" err="1">
                <a:latin typeface="Bell MT" panose="02020503060305020303" pitchFamily="18" charset="0"/>
                <a:ea typeface="Verdana" panose="020B0604030504040204" pitchFamily="34" charset="0"/>
                <a:cs typeface="Verdana" panose="020B0604030504040204" pitchFamily="34" charset="0"/>
              </a:rPr>
              <a:t>nav</a:t>
            </a:r>
            <a:r>
              <a:rPr lang="en-US" dirty="0">
                <a:latin typeface="Bell MT" panose="02020503060305020303" pitchFamily="18" charset="0"/>
                <a:ea typeface="Verdana" panose="020B0604030504040204" pitchFamily="34" charset="0"/>
                <a:cs typeface="Verdana" panose="020B0604030504040204" pitchFamily="34" charset="0"/>
              </a:rPr>
              <a:t> element&lt;/h1</a:t>
            </a:r>
            <a:r>
              <a:rPr lang="en-US" dirty="0" smtClean="0">
                <a:latin typeface="Bell MT" panose="02020503060305020303" pitchFamily="18" charset="0"/>
                <a:ea typeface="Verdana" panose="020B0604030504040204" pitchFamily="34" charset="0"/>
                <a:cs typeface="Verdana" panose="020B0604030504040204" pitchFamily="34" charset="0"/>
              </a:rPr>
              <a:t>&gt;</a:t>
            </a:r>
            <a:endParaRPr lang="en-US" dirty="0">
              <a:latin typeface="Bell MT" panose="02020503060305020303" pitchFamily="18" charset="0"/>
              <a:ea typeface="Verdana" panose="020B0604030504040204" pitchFamily="34" charset="0"/>
              <a:cs typeface="Verdana" panose="020B0604030504040204" pitchFamily="34" charset="0"/>
            </a:endParaRPr>
          </a:p>
          <a:p>
            <a:pPr marL="0" indent="0">
              <a:buNone/>
            </a:pPr>
            <a:r>
              <a:rPr lang="en-US" dirty="0">
                <a:latin typeface="Bell MT" panose="02020503060305020303" pitchFamily="18" charset="0"/>
                <a:ea typeface="Verdana" panose="020B0604030504040204" pitchFamily="34" charset="0"/>
                <a:cs typeface="Verdana" panose="020B0604030504040204" pitchFamily="34" charset="0"/>
              </a:rPr>
              <a:t>&lt;p&gt;The </a:t>
            </a:r>
            <a:r>
              <a:rPr lang="en-US" dirty="0" err="1">
                <a:latin typeface="Bell MT" panose="02020503060305020303" pitchFamily="18" charset="0"/>
                <a:ea typeface="Verdana" panose="020B0604030504040204" pitchFamily="34" charset="0"/>
                <a:cs typeface="Verdana" panose="020B0604030504040204" pitchFamily="34" charset="0"/>
              </a:rPr>
              <a:t>nav</a:t>
            </a:r>
            <a:r>
              <a:rPr lang="en-US" dirty="0">
                <a:latin typeface="Bell MT" panose="02020503060305020303" pitchFamily="18" charset="0"/>
                <a:ea typeface="Verdana" panose="020B0604030504040204" pitchFamily="34" charset="0"/>
                <a:cs typeface="Verdana" panose="020B0604030504040204" pitchFamily="34" charset="0"/>
              </a:rPr>
              <a:t> element defines a set of navigation links:&lt;/p</a:t>
            </a:r>
            <a:r>
              <a:rPr lang="en-US" dirty="0" smtClean="0">
                <a:latin typeface="Bell MT" panose="02020503060305020303" pitchFamily="18" charset="0"/>
                <a:ea typeface="Verdana" panose="020B0604030504040204" pitchFamily="34" charset="0"/>
                <a:cs typeface="Verdana" panose="020B0604030504040204" pitchFamily="34" charset="0"/>
              </a:rPr>
              <a:t>&gt;</a:t>
            </a:r>
            <a:endParaRPr lang="en-US" dirty="0">
              <a:latin typeface="Bell MT" panose="02020503060305020303" pitchFamily="18" charset="0"/>
              <a:ea typeface="Verdana" panose="020B0604030504040204" pitchFamily="34" charset="0"/>
              <a:cs typeface="Verdana" panose="020B0604030504040204" pitchFamily="34" charset="0"/>
            </a:endParaRPr>
          </a:p>
          <a:p>
            <a:pPr marL="0" indent="0">
              <a:buNone/>
            </a:pPr>
            <a:r>
              <a:rPr lang="en-US" dirty="0">
                <a:latin typeface="Bell MT" panose="02020503060305020303" pitchFamily="18" charset="0"/>
                <a:ea typeface="Verdana" panose="020B0604030504040204" pitchFamily="34" charset="0"/>
                <a:cs typeface="Verdana" panose="020B0604030504040204" pitchFamily="34" charset="0"/>
              </a:rPr>
              <a:t>&lt;</a:t>
            </a:r>
            <a:r>
              <a:rPr lang="en-US" dirty="0" err="1">
                <a:latin typeface="Bell MT" panose="02020503060305020303" pitchFamily="18" charset="0"/>
                <a:ea typeface="Verdana" panose="020B0604030504040204" pitchFamily="34" charset="0"/>
                <a:cs typeface="Verdana" panose="020B0604030504040204" pitchFamily="34" charset="0"/>
              </a:rPr>
              <a:t>nav</a:t>
            </a:r>
            <a:r>
              <a:rPr lang="en-US" dirty="0">
                <a:latin typeface="Bell MT" panose="02020503060305020303" pitchFamily="18" charset="0"/>
                <a:ea typeface="Verdana" panose="020B0604030504040204" pitchFamily="34" charset="0"/>
                <a:cs typeface="Verdana" panose="020B0604030504040204" pitchFamily="34" charset="0"/>
              </a:rPr>
              <a:t>&gt;</a:t>
            </a:r>
          </a:p>
          <a:p>
            <a:pPr marL="457200" lvl="1" indent="0">
              <a:buNone/>
            </a:pPr>
            <a:r>
              <a:rPr lang="en-US" sz="2800" dirty="0">
                <a:latin typeface="Bell MT" panose="02020503060305020303" pitchFamily="18" charset="0"/>
                <a:ea typeface="Verdana" panose="020B0604030504040204" pitchFamily="34" charset="0"/>
                <a:cs typeface="Verdana" panose="020B0604030504040204" pitchFamily="34" charset="0"/>
              </a:rPr>
              <a:t>&lt;a </a:t>
            </a:r>
            <a:r>
              <a:rPr lang="en-US" sz="2800" dirty="0" err="1">
                <a:latin typeface="Bell MT" panose="02020503060305020303" pitchFamily="18" charset="0"/>
                <a:ea typeface="Verdana" panose="020B0604030504040204" pitchFamily="34" charset="0"/>
                <a:cs typeface="Verdana" panose="020B0604030504040204" pitchFamily="34" charset="0"/>
              </a:rPr>
              <a:t>href</a:t>
            </a:r>
            <a:r>
              <a:rPr lang="en-US" sz="2800" dirty="0">
                <a:latin typeface="Bell MT" panose="02020503060305020303" pitchFamily="18" charset="0"/>
                <a:ea typeface="Verdana" panose="020B0604030504040204" pitchFamily="34" charset="0"/>
                <a:cs typeface="Verdana" panose="020B0604030504040204" pitchFamily="34" charset="0"/>
              </a:rPr>
              <a:t>="/html/"&gt;HTML&lt;/a&gt; |</a:t>
            </a:r>
          </a:p>
          <a:p>
            <a:pPr marL="457200" lvl="1" indent="0">
              <a:buNone/>
            </a:pPr>
            <a:r>
              <a:rPr lang="en-US" sz="2800" dirty="0">
                <a:latin typeface="Bell MT" panose="02020503060305020303" pitchFamily="18" charset="0"/>
                <a:ea typeface="Verdana" panose="020B0604030504040204" pitchFamily="34" charset="0"/>
                <a:cs typeface="Verdana" panose="020B0604030504040204" pitchFamily="34" charset="0"/>
              </a:rPr>
              <a:t>&lt;a </a:t>
            </a:r>
            <a:r>
              <a:rPr lang="en-US" sz="2800" dirty="0" err="1">
                <a:latin typeface="Bell MT" panose="02020503060305020303" pitchFamily="18" charset="0"/>
                <a:ea typeface="Verdana" panose="020B0604030504040204" pitchFamily="34" charset="0"/>
                <a:cs typeface="Verdana" panose="020B0604030504040204" pitchFamily="34" charset="0"/>
              </a:rPr>
              <a:t>href</a:t>
            </a:r>
            <a:r>
              <a:rPr lang="en-US" sz="2800" dirty="0">
                <a:latin typeface="Bell MT" panose="02020503060305020303" pitchFamily="18" charset="0"/>
                <a:ea typeface="Verdana" panose="020B0604030504040204" pitchFamily="34" charset="0"/>
                <a:cs typeface="Verdana" panose="020B0604030504040204" pitchFamily="34" charset="0"/>
              </a:rPr>
              <a:t>="/</a:t>
            </a:r>
            <a:r>
              <a:rPr lang="en-US" sz="2800" dirty="0" err="1">
                <a:latin typeface="Bell MT" panose="02020503060305020303" pitchFamily="18" charset="0"/>
                <a:ea typeface="Verdana" panose="020B0604030504040204" pitchFamily="34" charset="0"/>
                <a:cs typeface="Verdana" panose="020B0604030504040204" pitchFamily="34" charset="0"/>
              </a:rPr>
              <a:t>css</a:t>
            </a:r>
            <a:r>
              <a:rPr lang="en-US" sz="2800" dirty="0">
                <a:latin typeface="Bell MT" panose="02020503060305020303" pitchFamily="18" charset="0"/>
                <a:ea typeface="Verdana" panose="020B0604030504040204" pitchFamily="34" charset="0"/>
                <a:cs typeface="Verdana" panose="020B0604030504040204" pitchFamily="34" charset="0"/>
              </a:rPr>
              <a:t>/"&gt;CSS&lt;/a&gt; |</a:t>
            </a:r>
          </a:p>
          <a:p>
            <a:pPr marL="457200" lvl="1" indent="0">
              <a:buNone/>
            </a:pPr>
            <a:r>
              <a:rPr lang="en-US" sz="2800" dirty="0">
                <a:latin typeface="Bell MT" panose="02020503060305020303" pitchFamily="18" charset="0"/>
                <a:ea typeface="Verdana" panose="020B0604030504040204" pitchFamily="34" charset="0"/>
                <a:cs typeface="Verdana" panose="020B0604030504040204" pitchFamily="34" charset="0"/>
              </a:rPr>
              <a:t>&lt;a </a:t>
            </a:r>
            <a:r>
              <a:rPr lang="en-US" sz="2800" dirty="0" err="1">
                <a:latin typeface="Bell MT" panose="02020503060305020303" pitchFamily="18" charset="0"/>
                <a:ea typeface="Verdana" panose="020B0604030504040204" pitchFamily="34" charset="0"/>
                <a:cs typeface="Verdana" panose="020B0604030504040204" pitchFamily="34" charset="0"/>
              </a:rPr>
              <a:t>href</a:t>
            </a:r>
            <a:r>
              <a:rPr lang="en-US" sz="2800" dirty="0">
                <a:latin typeface="Bell MT" panose="02020503060305020303" pitchFamily="18" charset="0"/>
                <a:ea typeface="Verdana" panose="020B0604030504040204" pitchFamily="34" charset="0"/>
                <a:cs typeface="Verdana" panose="020B0604030504040204" pitchFamily="34" charset="0"/>
              </a:rPr>
              <a:t>="/</a:t>
            </a:r>
            <a:r>
              <a:rPr lang="en-US" sz="2800" dirty="0" err="1">
                <a:latin typeface="Bell MT" panose="02020503060305020303" pitchFamily="18" charset="0"/>
                <a:ea typeface="Verdana" panose="020B0604030504040204" pitchFamily="34" charset="0"/>
                <a:cs typeface="Verdana" panose="020B0604030504040204" pitchFamily="34" charset="0"/>
              </a:rPr>
              <a:t>js</a:t>
            </a:r>
            <a:r>
              <a:rPr lang="en-US" sz="2800" dirty="0">
                <a:latin typeface="Bell MT" panose="02020503060305020303" pitchFamily="18" charset="0"/>
                <a:ea typeface="Verdana" panose="020B0604030504040204" pitchFamily="34" charset="0"/>
                <a:cs typeface="Verdana" panose="020B0604030504040204" pitchFamily="34" charset="0"/>
              </a:rPr>
              <a:t>/"&gt;JavaScript&lt;/a&gt; |</a:t>
            </a:r>
          </a:p>
          <a:p>
            <a:pPr marL="457200" lvl="1" indent="0">
              <a:buNone/>
            </a:pPr>
            <a:r>
              <a:rPr lang="en-US" sz="2800" dirty="0">
                <a:latin typeface="Bell MT" panose="02020503060305020303" pitchFamily="18" charset="0"/>
                <a:ea typeface="Verdana" panose="020B0604030504040204" pitchFamily="34" charset="0"/>
                <a:cs typeface="Verdana" panose="020B0604030504040204" pitchFamily="34" charset="0"/>
              </a:rPr>
              <a:t>&lt;a </a:t>
            </a:r>
            <a:r>
              <a:rPr lang="en-US" sz="2800" dirty="0" err="1">
                <a:latin typeface="Bell MT" panose="02020503060305020303" pitchFamily="18" charset="0"/>
                <a:ea typeface="Verdana" panose="020B0604030504040204" pitchFamily="34" charset="0"/>
                <a:cs typeface="Verdana" panose="020B0604030504040204" pitchFamily="34" charset="0"/>
              </a:rPr>
              <a:t>href</a:t>
            </a:r>
            <a:r>
              <a:rPr lang="en-US" sz="2800" dirty="0">
                <a:latin typeface="Bell MT" panose="02020503060305020303" pitchFamily="18" charset="0"/>
                <a:ea typeface="Verdana" panose="020B0604030504040204" pitchFamily="34" charset="0"/>
                <a:cs typeface="Verdana" panose="020B0604030504040204" pitchFamily="34" charset="0"/>
              </a:rPr>
              <a:t>="/python/"&gt;Python&lt;/a&gt;</a:t>
            </a:r>
          </a:p>
          <a:p>
            <a:pPr marL="0" indent="0">
              <a:buNone/>
            </a:pPr>
            <a:r>
              <a:rPr lang="en-US" dirty="0">
                <a:latin typeface="Bell MT" panose="02020503060305020303" pitchFamily="18" charset="0"/>
                <a:ea typeface="Verdana" panose="020B0604030504040204" pitchFamily="34" charset="0"/>
                <a:cs typeface="Verdana" panose="020B0604030504040204" pitchFamily="34" charset="0"/>
              </a:rPr>
              <a:t>&lt;/</a:t>
            </a:r>
            <a:r>
              <a:rPr lang="en-US" dirty="0" err="1">
                <a:latin typeface="Bell MT" panose="02020503060305020303" pitchFamily="18" charset="0"/>
                <a:ea typeface="Verdana" panose="020B0604030504040204" pitchFamily="34" charset="0"/>
                <a:cs typeface="Verdana" panose="020B0604030504040204" pitchFamily="34" charset="0"/>
              </a:rPr>
              <a:t>nav</a:t>
            </a:r>
            <a:r>
              <a:rPr lang="en-US" dirty="0" smtClean="0">
                <a:latin typeface="Bell MT" panose="02020503060305020303" pitchFamily="18" charset="0"/>
                <a:ea typeface="Verdana" panose="020B0604030504040204" pitchFamily="34" charset="0"/>
                <a:cs typeface="Verdana" panose="020B0604030504040204" pitchFamily="34" charset="0"/>
              </a:rPr>
              <a:t>&gt;</a:t>
            </a:r>
            <a:endParaRPr lang="en-US" dirty="0">
              <a:latin typeface="Bell MT" panose="02020503060305020303" pitchFamily="18" charset="0"/>
              <a:ea typeface="Verdana" panose="020B0604030504040204" pitchFamily="34" charset="0"/>
              <a:cs typeface="Verdana" panose="020B0604030504040204" pitchFamily="34" charset="0"/>
            </a:endParaRPr>
          </a:p>
          <a:p>
            <a:pPr marL="0" indent="0">
              <a:buNone/>
            </a:pPr>
            <a:r>
              <a:rPr lang="en-US" dirty="0">
                <a:latin typeface="Bell MT" panose="02020503060305020303" pitchFamily="18" charset="0"/>
                <a:ea typeface="Verdana" panose="020B0604030504040204" pitchFamily="34" charset="0"/>
                <a:cs typeface="Verdana" panose="020B0604030504040204" pitchFamily="34" charset="0"/>
              </a:rPr>
              <a:t>&lt;/body&gt;</a:t>
            </a:r>
          </a:p>
          <a:p>
            <a:pPr marL="0" indent="0">
              <a:buNone/>
            </a:pPr>
            <a:r>
              <a:rPr lang="en-US" dirty="0">
                <a:latin typeface="Bell MT" panose="02020503060305020303" pitchFamily="18" charset="0"/>
                <a:ea typeface="Verdana" panose="020B0604030504040204" pitchFamily="34" charset="0"/>
                <a:cs typeface="Verdana" panose="020B0604030504040204" pitchFamily="34" charset="0"/>
              </a:rPr>
              <a:t>&lt;/html&gt;</a:t>
            </a:r>
          </a:p>
          <a:p>
            <a:pPr marL="0" indent="0">
              <a:buNone/>
            </a:pPr>
            <a:endParaRPr lang="en-US" dirty="0"/>
          </a:p>
        </p:txBody>
      </p:sp>
    </p:spTree>
    <p:extLst>
      <p:ext uri="{BB962C8B-B14F-4D97-AF65-F5344CB8AC3E}">
        <p14:creationId xmlns:p14="http://schemas.microsoft.com/office/powerpoint/2010/main" val="3202260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7533"/>
          </a:xfrm>
        </p:spPr>
        <p:txBody>
          <a:bodyPr>
            <a:normAutofit/>
          </a:bodyPr>
          <a:lstStyle/>
          <a:p>
            <a:r>
              <a:rPr lang="en-US" sz="3400" b="1" dirty="0">
                <a:latin typeface="Bell MT" panose="02020503060305020303" pitchFamily="18" charset="0"/>
              </a:rPr>
              <a:t>HTML Paragraphs</a:t>
            </a:r>
          </a:p>
        </p:txBody>
      </p:sp>
      <p:sp>
        <p:nvSpPr>
          <p:cNvPr id="3" name="Content Placeholder 2"/>
          <p:cNvSpPr>
            <a:spLocks noGrp="1"/>
          </p:cNvSpPr>
          <p:nvPr>
            <p:ph idx="1"/>
          </p:nvPr>
        </p:nvSpPr>
        <p:spPr>
          <a:xfrm>
            <a:off x="838200" y="1102659"/>
            <a:ext cx="10515600" cy="5074304"/>
          </a:xfrm>
        </p:spPr>
        <p:txBody>
          <a:bodyPr>
            <a:normAutofit/>
          </a:bodyPr>
          <a:lstStyle/>
          <a:p>
            <a:pPr>
              <a:lnSpc>
                <a:spcPct val="150000"/>
              </a:lnSpc>
              <a:spcBef>
                <a:spcPts val="0"/>
              </a:spcBef>
            </a:pPr>
            <a:r>
              <a:rPr lang="en-US" sz="2400" dirty="0">
                <a:latin typeface="Bell MT" panose="02020503060305020303" pitchFamily="18" charset="0"/>
              </a:rPr>
              <a:t>A paragraph always starts on a new line, and is usually a block of </a:t>
            </a:r>
            <a:r>
              <a:rPr lang="en-US" sz="2400" dirty="0" smtClean="0">
                <a:latin typeface="Bell MT" panose="02020503060305020303" pitchFamily="18" charset="0"/>
              </a:rPr>
              <a:t>text.</a:t>
            </a:r>
          </a:p>
          <a:p>
            <a:pPr>
              <a:lnSpc>
                <a:spcPct val="150000"/>
              </a:lnSpc>
              <a:spcBef>
                <a:spcPts val="0"/>
              </a:spcBef>
            </a:pPr>
            <a:r>
              <a:rPr lang="en-US" sz="2400" dirty="0" smtClean="0">
                <a:latin typeface="Bell MT" panose="02020503060305020303" pitchFamily="18" charset="0"/>
              </a:rPr>
              <a:t>The HTML &lt;p&gt; element defines a paragraph.</a:t>
            </a:r>
          </a:p>
          <a:p>
            <a:pPr>
              <a:lnSpc>
                <a:spcPct val="150000"/>
              </a:lnSpc>
              <a:spcBef>
                <a:spcPts val="0"/>
              </a:spcBef>
            </a:pPr>
            <a:r>
              <a:rPr lang="en-US" sz="2400" dirty="0" smtClean="0">
                <a:latin typeface="Bell MT" panose="02020503060305020303" pitchFamily="18" charset="0"/>
              </a:rPr>
              <a:t>A paragraph always starts on a new line, and browsers automatically add some white space (a margin) before and after a paragraph.</a:t>
            </a:r>
          </a:p>
          <a:p>
            <a:pPr>
              <a:lnSpc>
                <a:spcPct val="150000"/>
              </a:lnSpc>
              <a:spcBef>
                <a:spcPts val="0"/>
              </a:spcBef>
            </a:pPr>
            <a:r>
              <a:rPr lang="en-US" sz="2400" dirty="0" smtClean="0">
                <a:latin typeface="Bell MT" panose="02020503060305020303" pitchFamily="18" charset="0"/>
              </a:rPr>
              <a:t>Example </a:t>
            </a:r>
          </a:p>
          <a:p>
            <a:pPr marL="457200" lvl="1" indent="0">
              <a:lnSpc>
                <a:spcPct val="150000"/>
              </a:lnSpc>
              <a:buNone/>
            </a:pPr>
            <a:r>
              <a:rPr lang="en-US" dirty="0" smtClean="0">
                <a:latin typeface="Bell MT" panose="02020503060305020303" pitchFamily="18" charset="0"/>
              </a:rPr>
              <a:t>&lt;p&gt;This </a:t>
            </a:r>
            <a:r>
              <a:rPr lang="en-US" dirty="0">
                <a:latin typeface="Bell MT" panose="02020503060305020303" pitchFamily="18" charset="0"/>
              </a:rPr>
              <a:t>is a paragraph.&lt;/p&gt;</a:t>
            </a:r>
            <a:r>
              <a:rPr lang="en-US" dirty="0" smtClean="0">
                <a:latin typeface="Bell MT" panose="02020503060305020303" pitchFamily="18" charset="0"/>
              </a:rPr>
              <a:t/>
            </a:r>
            <a:br>
              <a:rPr lang="en-US" dirty="0" smtClean="0">
                <a:latin typeface="Bell MT" panose="02020503060305020303" pitchFamily="18" charset="0"/>
              </a:rPr>
            </a:br>
            <a:r>
              <a:rPr lang="en-US" dirty="0">
                <a:latin typeface="Bell MT" panose="02020503060305020303" pitchFamily="18" charset="0"/>
              </a:rPr>
              <a:t>&lt;p&gt;This is another paragraph.&lt;/p&gt;</a:t>
            </a:r>
          </a:p>
        </p:txBody>
      </p:sp>
    </p:spTree>
    <p:extLst>
      <p:ext uri="{BB962C8B-B14F-4D97-AF65-F5344CB8AC3E}">
        <p14:creationId xmlns:p14="http://schemas.microsoft.com/office/powerpoint/2010/main" val="14632439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3746"/>
          </a:xfrm>
        </p:spPr>
        <p:txBody>
          <a:bodyPr>
            <a:normAutofit/>
          </a:bodyPr>
          <a:lstStyle/>
          <a:p>
            <a:r>
              <a:rPr lang="en-US" sz="3600" b="1" dirty="0">
                <a:latin typeface="Bell MT" panose="02020503060305020303" pitchFamily="18" charset="0"/>
              </a:rPr>
              <a:t>HTML &lt;section&gt; Tag</a:t>
            </a:r>
            <a:endParaRPr lang="en-US" sz="3600" b="1" dirty="0"/>
          </a:p>
        </p:txBody>
      </p:sp>
      <p:sp>
        <p:nvSpPr>
          <p:cNvPr id="3" name="Content Placeholder 2"/>
          <p:cNvSpPr>
            <a:spLocks noGrp="1"/>
          </p:cNvSpPr>
          <p:nvPr>
            <p:ph idx="1"/>
          </p:nvPr>
        </p:nvSpPr>
        <p:spPr>
          <a:xfrm>
            <a:off x="838200" y="1048872"/>
            <a:ext cx="10820400" cy="5567081"/>
          </a:xfrm>
        </p:spPr>
        <p:txBody>
          <a:bodyPr numCol="2">
            <a:noAutofit/>
          </a:bodyPr>
          <a:lstStyle/>
          <a:p>
            <a:pPr marL="0" indent="0">
              <a:buNone/>
            </a:pPr>
            <a:r>
              <a:rPr lang="en-US" sz="1600" b="1" dirty="0">
                <a:latin typeface="Bell MT" panose="02020503060305020303" pitchFamily="18" charset="0"/>
              </a:rPr>
              <a:t>The &lt;section&gt; tag defines a section in a document.</a:t>
            </a:r>
          </a:p>
          <a:p>
            <a:pPr marL="0" indent="0">
              <a:buNone/>
            </a:pPr>
            <a:endParaRPr lang="en-US" sz="1600" dirty="0" smtClean="0">
              <a:latin typeface="Bell MT" panose="02020503060305020303" pitchFamily="18" charset="0"/>
            </a:endParaRPr>
          </a:p>
          <a:p>
            <a:pPr marL="0" indent="0">
              <a:buNone/>
            </a:pPr>
            <a:r>
              <a:rPr lang="en-US" sz="1600" dirty="0" smtClean="0">
                <a:latin typeface="Bell MT" panose="02020503060305020303" pitchFamily="18" charset="0"/>
              </a:rPr>
              <a:t>&lt;!</a:t>
            </a:r>
            <a:r>
              <a:rPr lang="en-US" sz="1600" dirty="0">
                <a:latin typeface="Bell MT" panose="02020503060305020303" pitchFamily="18" charset="0"/>
              </a:rPr>
              <a:t>DOCTYPE html&gt;</a:t>
            </a:r>
          </a:p>
          <a:p>
            <a:pPr marL="0" indent="0">
              <a:buNone/>
            </a:pPr>
            <a:r>
              <a:rPr lang="en-US" sz="1600" dirty="0">
                <a:latin typeface="Bell MT" panose="02020503060305020303" pitchFamily="18" charset="0"/>
              </a:rPr>
              <a:t>&lt;html&gt;</a:t>
            </a:r>
          </a:p>
          <a:p>
            <a:pPr marL="0" indent="0">
              <a:buNone/>
            </a:pPr>
            <a:r>
              <a:rPr lang="en-US" sz="1600" dirty="0">
                <a:latin typeface="Bell MT" panose="02020503060305020303" pitchFamily="18" charset="0"/>
              </a:rPr>
              <a:t>&lt;body</a:t>
            </a:r>
            <a:r>
              <a:rPr lang="en-US" sz="1600" dirty="0" smtClean="0">
                <a:latin typeface="Bell MT" panose="02020503060305020303" pitchFamily="18" charset="0"/>
              </a:rPr>
              <a:t>&gt;</a:t>
            </a:r>
            <a:endParaRPr lang="en-US" sz="1600" dirty="0">
              <a:latin typeface="Bell MT" panose="02020503060305020303" pitchFamily="18" charset="0"/>
            </a:endParaRPr>
          </a:p>
          <a:p>
            <a:pPr marL="0" indent="0">
              <a:buNone/>
            </a:pPr>
            <a:r>
              <a:rPr lang="en-US" sz="1600" dirty="0">
                <a:latin typeface="Bell MT" panose="02020503060305020303" pitchFamily="18" charset="0"/>
              </a:rPr>
              <a:t>&lt;h1&gt;The section element&lt;/h1</a:t>
            </a:r>
            <a:r>
              <a:rPr lang="en-US" sz="1600" dirty="0" smtClean="0">
                <a:latin typeface="Bell MT" panose="02020503060305020303" pitchFamily="18" charset="0"/>
              </a:rPr>
              <a:t>&gt;</a:t>
            </a:r>
            <a:endParaRPr lang="en-US" sz="1600" dirty="0">
              <a:latin typeface="Bell MT" panose="02020503060305020303" pitchFamily="18" charset="0"/>
            </a:endParaRPr>
          </a:p>
          <a:p>
            <a:pPr marL="0" indent="0">
              <a:buNone/>
            </a:pPr>
            <a:r>
              <a:rPr lang="en-US" sz="1600" dirty="0">
                <a:latin typeface="Bell MT" panose="02020503060305020303" pitchFamily="18" charset="0"/>
              </a:rPr>
              <a:t>&lt;section&gt;</a:t>
            </a:r>
          </a:p>
          <a:p>
            <a:pPr marL="0" indent="0">
              <a:buNone/>
            </a:pPr>
            <a:r>
              <a:rPr lang="en-US" sz="1600" dirty="0">
                <a:latin typeface="Bell MT" panose="02020503060305020303" pitchFamily="18" charset="0"/>
              </a:rPr>
              <a:t>  &lt;h2&gt;WWF History&lt;/h2&gt;</a:t>
            </a:r>
          </a:p>
          <a:p>
            <a:pPr marL="0" indent="0">
              <a:buNone/>
            </a:pPr>
            <a:r>
              <a:rPr lang="en-US" sz="1600" dirty="0">
                <a:latin typeface="Bell MT" panose="02020503060305020303" pitchFamily="18" charset="0"/>
              </a:rPr>
              <a:t>  &lt;p&gt;The World Wide Fund for Nature (WWF) is an international organization working on issues regarding the conservation, research and restoration of the environment, formerly named the World Wildlife Fund. WWF was founded in 1961.&lt;/p&gt;</a:t>
            </a:r>
          </a:p>
          <a:p>
            <a:pPr marL="0" indent="0">
              <a:buNone/>
            </a:pPr>
            <a:r>
              <a:rPr lang="en-US" sz="1600" dirty="0">
                <a:latin typeface="Bell MT" panose="02020503060305020303" pitchFamily="18" charset="0"/>
              </a:rPr>
              <a:t>&lt;/section</a:t>
            </a:r>
            <a:r>
              <a:rPr lang="en-US" sz="1600" dirty="0" smtClean="0">
                <a:latin typeface="Bell MT" panose="02020503060305020303" pitchFamily="18" charset="0"/>
              </a:rPr>
              <a:t>&gt;</a:t>
            </a:r>
            <a:endParaRPr lang="en-US" sz="1600" dirty="0">
              <a:latin typeface="Bell MT" panose="02020503060305020303" pitchFamily="18" charset="0"/>
            </a:endParaRPr>
          </a:p>
          <a:p>
            <a:pPr marL="0" indent="0">
              <a:buNone/>
            </a:pPr>
            <a:r>
              <a:rPr lang="en-US" sz="1600" dirty="0">
                <a:latin typeface="Bell MT" panose="02020503060305020303" pitchFamily="18" charset="0"/>
              </a:rPr>
              <a:t>&lt;section&gt;</a:t>
            </a:r>
          </a:p>
          <a:p>
            <a:pPr marL="0" indent="0">
              <a:buNone/>
            </a:pPr>
            <a:r>
              <a:rPr lang="en-US" sz="1600" dirty="0">
                <a:latin typeface="Bell MT" panose="02020503060305020303" pitchFamily="18" charset="0"/>
              </a:rPr>
              <a:t>  &lt;h2&gt;WWF's Symbol&lt;/h2&gt;</a:t>
            </a:r>
          </a:p>
          <a:p>
            <a:pPr marL="0" indent="0">
              <a:buNone/>
            </a:pPr>
            <a:r>
              <a:rPr lang="en-US" sz="1600" dirty="0">
                <a:latin typeface="Bell MT" panose="02020503060305020303" pitchFamily="18" charset="0"/>
              </a:rPr>
              <a:t>  &lt;p&gt;The Panda has become the symbol of WWF. The well-known panda logo of WWF originated from a panda named Chi </a:t>
            </a:r>
            <a:r>
              <a:rPr lang="en-US" sz="1600" dirty="0" err="1">
                <a:latin typeface="Bell MT" panose="02020503060305020303" pitchFamily="18" charset="0"/>
              </a:rPr>
              <a:t>Chi</a:t>
            </a:r>
            <a:r>
              <a:rPr lang="en-US" sz="1600" dirty="0">
                <a:latin typeface="Bell MT" panose="02020503060305020303" pitchFamily="18" charset="0"/>
              </a:rPr>
              <a:t> that was transferred from the Beijing Zoo to the London Zoo in the same year of the establishment of WWF.&lt;/p&gt;</a:t>
            </a:r>
          </a:p>
          <a:p>
            <a:pPr marL="0" indent="0">
              <a:buNone/>
            </a:pPr>
            <a:r>
              <a:rPr lang="en-US" sz="1600" dirty="0">
                <a:latin typeface="Bell MT" panose="02020503060305020303" pitchFamily="18" charset="0"/>
              </a:rPr>
              <a:t>&lt;/section</a:t>
            </a:r>
            <a:r>
              <a:rPr lang="en-US" sz="1600" dirty="0" smtClean="0">
                <a:latin typeface="Bell MT" panose="02020503060305020303" pitchFamily="18" charset="0"/>
              </a:rPr>
              <a:t>&gt;</a:t>
            </a:r>
            <a:endParaRPr lang="en-US" sz="1600" dirty="0">
              <a:latin typeface="Bell MT" panose="02020503060305020303" pitchFamily="18" charset="0"/>
            </a:endParaRPr>
          </a:p>
          <a:p>
            <a:pPr marL="0" indent="0">
              <a:buNone/>
            </a:pPr>
            <a:r>
              <a:rPr lang="en-US" sz="1600" dirty="0">
                <a:latin typeface="Bell MT" panose="02020503060305020303" pitchFamily="18" charset="0"/>
              </a:rPr>
              <a:t>&lt;/body&gt;</a:t>
            </a:r>
          </a:p>
          <a:p>
            <a:pPr marL="0" indent="0">
              <a:buNone/>
            </a:pPr>
            <a:r>
              <a:rPr lang="en-US" sz="1600" dirty="0">
                <a:latin typeface="Bell MT" panose="02020503060305020303" pitchFamily="18" charset="0"/>
              </a:rPr>
              <a:t>&lt;/html&gt;</a:t>
            </a:r>
          </a:p>
        </p:txBody>
      </p:sp>
    </p:spTree>
    <p:extLst>
      <p:ext uri="{BB962C8B-B14F-4D97-AF65-F5344CB8AC3E}">
        <p14:creationId xmlns:p14="http://schemas.microsoft.com/office/powerpoint/2010/main" val="31316570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a:bodyPr>
          <a:lstStyle/>
          <a:p>
            <a:r>
              <a:rPr lang="en-US" sz="3600" b="1" dirty="0">
                <a:latin typeface="Bell MT" panose="02020503060305020303" pitchFamily="18" charset="0"/>
              </a:rPr>
              <a:t>HTML &lt;</a:t>
            </a:r>
            <a:r>
              <a:rPr lang="en-US" sz="3600" b="1" dirty="0" err="1">
                <a:latin typeface="Bell MT" panose="02020503060305020303" pitchFamily="18" charset="0"/>
              </a:rPr>
              <a:t>iframe</a:t>
            </a:r>
            <a:r>
              <a:rPr lang="en-US" sz="3600" b="1" dirty="0">
                <a:latin typeface="Bell MT" panose="02020503060305020303" pitchFamily="18" charset="0"/>
              </a:rPr>
              <a:t>&gt; </a:t>
            </a:r>
            <a:r>
              <a:rPr lang="en-US" sz="3600" b="1" dirty="0" smtClean="0">
                <a:latin typeface="Bell MT" panose="02020503060305020303" pitchFamily="18" charset="0"/>
              </a:rPr>
              <a:t>Tag</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210235"/>
            <a:ext cx="10515600" cy="4966728"/>
          </a:xfrm>
        </p:spPr>
        <p:txBody>
          <a:bodyPr>
            <a:normAutofit/>
          </a:bodyPr>
          <a:lstStyle/>
          <a:p>
            <a:pPr>
              <a:lnSpc>
                <a:spcPct val="150000"/>
              </a:lnSpc>
              <a:spcBef>
                <a:spcPts val="0"/>
              </a:spcBef>
            </a:pPr>
            <a:r>
              <a:rPr lang="en-US" sz="2400" dirty="0">
                <a:latin typeface="Bell MT" panose="02020503060305020303" pitchFamily="18" charset="0"/>
              </a:rPr>
              <a:t>The &lt;</a:t>
            </a:r>
            <a:r>
              <a:rPr lang="en-US" sz="2400" dirty="0" err="1">
                <a:latin typeface="Bell MT" panose="02020503060305020303" pitchFamily="18" charset="0"/>
              </a:rPr>
              <a:t>iframe</a:t>
            </a:r>
            <a:r>
              <a:rPr lang="en-US" sz="2400" dirty="0">
                <a:latin typeface="Bell MT" panose="02020503060305020303" pitchFamily="18" charset="0"/>
              </a:rPr>
              <a:t>&gt; tag specifies an inline frame.</a:t>
            </a:r>
          </a:p>
          <a:p>
            <a:pPr>
              <a:lnSpc>
                <a:spcPct val="150000"/>
              </a:lnSpc>
              <a:spcBef>
                <a:spcPts val="0"/>
              </a:spcBef>
            </a:pPr>
            <a:r>
              <a:rPr lang="en-US" sz="2400" dirty="0" smtClean="0">
                <a:latin typeface="Bell MT" panose="02020503060305020303" pitchFamily="18" charset="0"/>
              </a:rPr>
              <a:t>An </a:t>
            </a:r>
            <a:r>
              <a:rPr lang="en-US" sz="2400" dirty="0">
                <a:latin typeface="Bell MT" panose="02020503060305020303" pitchFamily="18" charset="0"/>
              </a:rPr>
              <a:t>inline frame is used to embed another document within the current HTML document.</a:t>
            </a:r>
          </a:p>
          <a:p>
            <a:pPr>
              <a:lnSpc>
                <a:spcPct val="150000"/>
              </a:lnSpc>
              <a:spcBef>
                <a:spcPts val="0"/>
              </a:spcBef>
            </a:pPr>
            <a:r>
              <a:rPr lang="en-US" sz="2400" dirty="0" smtClean="0">
                <a:latin typeface="Bell MT" panose="02020503060305020303" pitchFamily="18" charset="0"/>
              </a:rPr>
              <a:t>Tip</a:t>
            </a:r>
            <a:r>
              <a:rPr lang="en-US" sz="2400" dirty="0">
                <a:latin typeface="Bell MT" panose="02020503060305020303" pitchFamily="18" charset="0"/>
              </a:rPr>
              <a:t>: Use CSS to style the &lt;</a:t>
            </a:r>
            <a:r>
              <a:rPr lang="en-US" sz="2400" dirty="0" err="1">
                <a:latin typeface="Bell MT" panose="02020503060305020303" pitchFamily="18" charset="0"/>
              </a:rPr>
              <a:t>iframe</a:t>
            </a:r>
            <a:r>
              <a:rPr lang="en-US" sz="2400" dirty="0">
                <a:latin typeface="Bell MT" panose="02020503060305020303" pitchFamily="18" charset="0"/>
              </a:rPr>
              <a:t>&gt; (see example below). </a:t>
            </a:r>
          </a:p>
          <a:p>
            <a:pPr>
              <a:lnSpc>
                <a:spcPct val="150000"/>
              </a:lnSpc>
              <a:spcBef>
                <a:spcPts val="0"/>
              </a:spcBef>
            </a:pPr>
            <a:r>
              <a:rPr lang="en-US" sz="2400" dirty="0" smtClean="0">
                <a:latin typeface="Bell MT" panose="02020503060305020303" pitchFamily="18" charset="0"/>
              </a:rPr>
              <a:t>Tip</a:t>
            </a:r>
            <a:r>
              <a:rPr lang="en-US" sz="2400" dirty="0">
                <a:latin typeface="Bell MT" panose="02020503060305020303" pitchFamily="18" charset="0"/>
              </a:rPr>
              <a:t>: It is a good practice to always include a title attribute for the &lt;</a:t>
            </a:r>
            <a:r>
              <a:rPr lang="en-US" sz="2400" dirty="0" err="1">
                <a:latin typeface="Bell MT" panose="02020503060305020303" pitchFamily="18" charset="0"/>
              </a:rPr>
              <a:t>iframe</a:t>
            </a:r>
            <a:r>
              <a:rPr lang="en-US" sz="2400" dirty="0">
                <a:latin typeface="Bell MT" panose="02020503060305020303" pitchFamily="18" charset="0"/>
              </a:rPr>
              <a:t>&gt;. This is used by screen readers to read out what the content of the &lt;</a:t>
            </a:r>
            <a:r>
              <a:rPr lang="en-US" sz="2400" dirty="0" err="1">
                <a:latin typeface="Bell MT" panose="02020503060305020303" pitchFamily="18" charset="0"/>
              </a:rPr>
              <a:t>iframe</a:t>
            </a:r>
            <a:r>
              <a:rPr lang="en-US" sz="2400" dirty="0">
                <a:latin typeface="Bell MT" panose="02020503060305020303" pitchFamily="18" charset="0"/>
              </a:rPr>
              <a:t>&gt; is.</a:t>
            </a:r>
          </a:p>
        </p:txBody>
      </p:sp>
    </p:spTree>
    <p:extLst>
      <p:ext uri="{BB962C8B-B14F-4D97-AF65-F5344CB8AC3E}">
        <p14:creationId xmlns:p14="http://schemas.microsoft.com/office/powerpoint/2010/main" val="22051332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0299"/>
          </a:xfrm>
        </p:spPr>
        <p:txBody>
          <a:bodyPr>
            <a:normAutofit/>
          </a:bodyPr>
          <a:lstStyle/>
          <a:p>
            <a:r>
              <a:rPr lang="en-US" sz="3600" b="1" dirty="0">
                <a:latin typeface="Bell MT" panose="02020503060305020303" pitchFamily="18" charset="0"/>
              </a:rPr>
              <a:t>HTML &lt;</a:t>
            </a:r>
            <a:r>
              <a:rPr lang="en-US" sz="3600" b="1" dirty="0" err="1">
                <a:latin typeface="Bell MT" panose="02020503060305020303" pitchFamily="18" charset="0"/>
              </a:rPr>
              <a:t>iframe</a:t>
            </a:r>
            <a:r>
              <a:rPr lang="en-US" sz="3600" b="1" dirty="0">
                <a:latin typeface="Bell MT" panose="02020503060305020303" pitchFamily="18" charset="0"/>
              </a:rPr>
              <a:t>&gt; Tag</a:t>
            </a:r>
            <a:endParaRPr lang="en-US" sz="3600" b="1" dirty="0"/>
          </a:p>
        </p:txBody>
      </p:sp>
      <p:sp>
        <p:nvSpPr>
          <p:cNvPr id="3" name="Content Placeholder 2"/>
          <p:cNvSpPr>
            <a:spLocks noGrp="1"/>
          </p:cNvSpPr>
          <p:nvPr>
            <p:ph idx="1"/>
          </p:nvPr>
        </p:nvSpPr>
        <p:spPr>
          <a:xfrm>
            <a:off x="838200" y="1183341"/>
            <a:ext cx="10515600" cy="4993622"/>
          </a:xfrm>
        </p:spPr>
        <p:txBody>
          <a:bodyPr>
            <a:normAutofit fontScale="77500" lnSpcReduction="20000"/>
          </a:bodyPr>
          <a:lstStyle/>
          <a:p>
            <a:pPr marL="0" indent="0">
              <a:lnSpc>
                <a:spcPct val="170000"/>
              </a:lnSpc>
              <a:spcBef>
                <a:spcPts val="0"/>
              </a:spcBef>
              <a:buNone/>
            </a:pPr>
            <a:r>
              <a:rPr lang="en-US" dirty="0">
                <a:latin typeface="Bell MT" panose="02020503060305020303" pitchFamily="18" charset="0"/>
              </a:rPr>
              <a:t>&lt;!DOCTYPE html&gt;</a:t>
            </a:r>
          </a:p>
          <a:p>
            <a:pPr marL="0" indent="0">
              <a:lnSpc>
                <a:spcPct val="170000"/>
              </a:lnSpc>
              <a:spcBef>
                <a:spcPts val="0"/>
              </a:spcBef>
              <a:buNone/>
            </a:pPr>
            <a:r>
              <a:rPr lang="en-US" dirty="0">
                <a:latin typeface="Bell MT" panose="02020503060305020303" pitchFamily="18" charset="0"/>
              </a:rPr>
              <a:t>&lt;html&gt;</a:t>
            </a:r>
          </a:p>
          <a:p>
            <a:pPr marL="0" indent="0">
              <a:lnSpc>
                <a:spcPct val="170000"/>
              </a:lnSpc>
              <a:spcBef>
                <a:spcPts val="0"/>
              </a:spcBef>
              <a:buNone/>
            </a:pPr>
            <a:r>
              <a:rPr lang="en-US" dirty="0">
                <a:latin typeface="Bell MT" panose="02020503060305020303" pitchFamily="18" charset="0"/>
              </a:rPr>
              <a:t>&lt;body</a:t>
            </a:r>
            <a:r>
              <a:rPr lang="en-US" dirty="0" smtClean="0">
                <a:latin typeface="Bell MT" panose="02020503060305020303" pitchFamily="18" charset="0"/>
              </a:rPr>
              <a:t>&gt;</a:t>
            </a:r>
            <a:endParaRPr lang="en-US" dirty="0">
              <a:latin typeface="Bell MT" panose="02020503060305020303" pitchFamily="18" charset="0"/>
            </a:endParaRPr>
          </a:p>
          <a:p>
            <a:pPr marL="0" indent="0">
              <a:lnSpc>
                <a:spcPct val="170000"/>
              </a:lnSpc>
              <a:spcBef>
                <a:spcPts val="0"/>
              </a:spcBef>
              <a:buNone/>
            </a:pPr>
            <a:r>
              <a:rPr lang="en-US" dirty="0">
                <a:latin typeface="Bell MT" panose="02020503060305020303" pitchFamily="18" charset="0"/>
              </a:rPr>
              <a:t>&lt;h1&gt;The </a:t>
            </a:r>
            <a:r>
              <a:rPr lang="en-US" dirty="0" err="1">
                <a:latin typeface="Bell MT" panose="02020503060305020303" pitchFamily="18" charset="0"/>
              </a:rPr>
              <a:t>iframe</a:t>
            </a:r>
            <a:r>
              <a:rPr lang="en-US" dirty="0">
                <a:latin typeface="Bell MT" panose="02020503060305020303" pitchFamily="18" charset="0"/>
              </a:rPr>
              <a:t> element&lt;/h1</a:t>
            </a:r>
            <a:r>
              <a:rPr lang="en-US" dirty="0" smtClean="0">
                <a:latin typeface="Bell MT" panose="02020503060305020303" pitchFamily="18" charset="0"/>
              </a:rPr>
              <a:t>&gt;</a:t>
            </a:r>
            <a:endParaRPr lang="en-US" dirty="0">
              <a:latin typeface="Bell MT" panose="02020503060305020303" pitchFamily="18" charset="0"/>
            </a:endParaRPr>
          </a:p>
          <a:p>
            <a:pPr marL="0" indent="0">
              <a:lnSpc>
                <a:spcPct val="170000"/>
              </a:lnSpc>
              <a:spcBef>
                <a:spcPts val="0"/>
              </a:spcBef>
              <a:buNone/>
            </a:pPr>
            <a:r>
              <a:rPr lang="en-US" dirty="0">
                <a:latin typeface="Bell MT" panose="02020503060305020303" pitchFamily="18" charset="0"/>
              </a:rPr>
              <a:t>&lt;</a:t>
            </a:r>
            <a:r>
              <a:rPr lang="en-US" dirty="0" err="1">
                <a:latin typeface="Bell MT" panose="02020503060305020303" pitchFamily="18" charset="0"/>
              </a:rPr>
              <a:t>iframe</a:t>
            </a:r>
            <a:r>
              <a:rPr lang="en-US" dirty="0">
                <a:latin typeface="Bell MT" panose="02020503060305020303" pitchFamily="18" charset="0"/>
              </a:rPr>
              <a:t> </a:t>
            </a:r>
            <a:r>
              <a:rPr lang="en-US" dirty="0" err="1">
                <a:latin typeface="Bell MT" panose="02020503060305020303" pitchFamily="18" charset="0"/>
              </a:rPr>
              <a:t>src</a:t>
            </a:r>
            <a:r>
              <a:rPr lang="en-US" dirty="0">
                <a:latin typeface="Bell MT" panose="02020503060305020303" pitchFamily="18" charset="0"/>
              </a:rPr>
              <a:t>="https://www.w3schools.com" title="W3Schools Free Online Web Tutorials"&gt;</a:t>
            </a:r>
          </a:p>
          <a:p>
            <a:pPr marL="0" indent="0">
              <a:lnSpc>
                <a:spcPct val="170000"/>
              </a:lnSpc>
              <a:spcBef>
                <a:spcPts val="0"/>
              </a:spcBef>
              <a:buNone/>
            </a:pPr>
            <a:r>
              <a:rPr lang="en-US" dirty="0">
                <a:latin typeface="Bell MT" panose="02020503060305020303" pitchFamily="18" charset="0"/>
              </a:rPr>
              <a:t>&lt;/</a:t>
            </a:r>
            <a:r>
              <a:rPr lang="en-US" dirty="0" err="1">
                <a:latin typeface="Bell MT" panose="02020503060305020303" pitchFamily="18" charset="0"/>
              </a:rPr>
              <a:t>iframe</a:t>
            </a:r>
            <a:r>
              <a:rPr lang="en-US" dirty="0" smtClean="0">
                <a:latin typeface="Bell MT" panose="02020503060305020303" pitchFamily="18" charset="0"/>
              </a:rPr>
              <a:t>&gt;</a:t>
            </a:r>
            <a:endParaRPr lang="en-US" dirty="0">
              <a:latin typeface="Bell MT" panose="02020503060305020303" pitchFamily="18" charset="0"/>
            </a:endParaRPr>
          </a:p>
          <a:p>
            <a:pPr marL="0" indent="0">
              <a:lnSpc>
                <a:spcPct val="170000"/>
              </a:lnSpc>
              <a:spcBef>
                <a:spcPts val="0"/>
              </a:spcBef>
              <a:buNone/>
            </a:pPr>
            <a:r>
              <a:rPr lang="en-US" dirty="0">
                <a:latin typeface="Bell MT" panose="02020503060305020303" pitchFamily="18" charset="0"/>
              </a:rPr>
              <a:t>&lt;/body&gt;</a:t>
            </a:r>
          </a:p>
          <a:p>
            <a:pPr marL="0" indent="0">
              <a:lnSpc>
                <a:spcPct val="170000"/>
              </a:lnSpc>
              <a:spcBef>
                <a:spcPts val="0"/>
              </a:spcBef>
              <a:buNone/>
            </a:pPr>
            <a:r>
              <a:rPr lang="en-US" dirty="0">
                <a:latin typeface="Bell MT" panose="02020503060305020303" pitchFamily="18" charset="0"/>
              </a:rPr>
              <a:t>&lt;/html&gt;</a:t>
            </a:r>
          </a:p>
          <a:p>
            <a:pPr marL="0" indent="0">
              <a:buNone/>
            </a:pPr>
            <a:endParaRPr lang="en-US" dirty="0"/>
          </a:p>
        </p:txBody>
      </p:sp>
    </p:spTree>
    <p:extLst>
      <p:ext uri="{BB962C8B-B14F-4D97-AF65-F5344CB8AC3E}">
        <p14:creationId xmlns:p14="http://schemas.microsoft.com/office/powerpoint/2010/main" val="28646360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0299"/>
          </a:xfrm>
        </p:spPr>
        <p:txBody>
          <a:bodyPr>
            <a:normAutofit/>
          </a:bodyPr>
          <a:lstStyle/>
          <a:p>
            <a:r>
              <a:rPr lang="en-US" sz="3600" b="1" dirty="0">
                <a:latin typeface="Bell MT" panose="02020503060305020303" pitchFamily="18" charset="0"/>
              </a:rPr>
              <a:t>HTML &lt;article&gt; Tag</a:t>
            </a:r>
            <a:endParaRPr lang="en-US" sz="3600" dirty="0"/>
          </a:p>
        </p:txBody>
      </p:sp>
      <p:sp>
        <p:nvSpPr>
          <p:cNvPr id="3" name="Content Placeholder 2"/>
          <p:cNvSpPr>
            <a:spLocks noGrp="1"/>
          </p:cNvSpPr>
          <p:nvPr>
            <p:ph idx="1"/>
          </p:nvPr>
        </p:nvSpPr>
        <p:spPr>
          <a:xfrm>
            <a:off x="838200" y="1183341"/>
            <a:ext cx="10515600" cy="4993622"/>
          </a:xfrm>
        </p:spPr>
        <p:txBody>
          <a:bodyPr>
            <a:normAutofit/>
          </a:bodyPr>
          <a:lstStyle/>
          <a:p>
            <a:pPr>
              <a:lnSpc>
                <a:spcPct val="150000"/>
              </a:lnSpc>
              <a:spcBef>
                <a:spcPts val="0"/>
              </a:spcBef>
            </a:pPr>
            <a:r>
              <a:rPr lang="en-US" dirty="0">
                <a:latin typeface="Bell MT" panose="02020503060305020303" pitchFamily="18" charset="0"/>
              </a:rPr>
              <a:t>The &lt;article&gt; tag specifies independent, self-contained content.</a:t>
            </a:r>
          </a:p>
          <a:p>
            <a:pPr>
              <a:lnSpc>
                <a:spcPct val="150000"/>
              </a:lnSpc>
              <a:spcBef>
                <a:spcPts val="0"/>
              </a:spcBef>
            </a:pPr>
            <a:r>
              <a:rPr lang="en-US" dirty="0" smtClean="0">
                <a:latin typeface="Bell MT" panose="02020503060305020303" pitchFamily="18" charset="0"/>
              </a:rPr>
              <a:t>An </a:t>
            </a:r>
            <a:r>
              <a:rPr lang="en-US" dirty="0">
                <a:latin typeface="Bell MT" panose="02020503060305020303" pitchFamily="18" charset="0"/>
              </a:rPr>
              <a:t>article should make sense on its own and it should be possible to distribute it independently from the rest of the site.</a:t>
            </a:r>
          </a:p>
          <a:p>
            <a:pPr>
              <a:lnSpc>
                <a:spcPct val="150000"/>
              </a:lnSpc>
              <a:spcBef>
                <a:spcPts val="0"/>
              </a:spcBef>
            </a:pPr>
            <a:r>
              <a:rPr lang="en-US" dirty="0" smtClean="0">
                <a:latin typeface="Bell MT" panose="02020503060305020303" pitchFamily="18" charset="0"/>
              </a:rPr>
              <a:t>Potential </a:t>
            </a:r>
            <a:r>
              <a:rPr lang="en-US" dirty="0">
                <a:latin typeface="Bell MT" panose="02020503060305020303" pitchFamily="18" charset="0"/>
              </a:rPr>
              <a:t>sources for the &lt;article&gt; element:</a:t>
            </a:r>
          </a:p>
          <a:p>
            <a:pPr marL="457200" lvl="1" indent="0">
              <a:lnSpc>
                <a:spcPct val="150000"/>
              </a:lnSpc>
              <a:spcBef>
                <a:spcPts val="0"/>
              </a:spcBef>
              <a:buNone/>
            </a:pPr>
            <a:r>
              <a:rPr lang="en-US" dirty="0" smtClean="0">
                <a:latin typeface="Bell MT" panose="02020503060305020303" pitchFamily="18" charset="0"/>
              </a:rPr>
              <a:t>Forum </a:t>
            </a:r>
            <a:r>
              <a:rPr lang="en-US" dirty="0">
                <a:latin typeface="Bell MT" panose="02020503060305020303" pitchFamily="18" charset="0"/>
              </a:rPr>
              <a:t>post</a:t>
            </a:r>
          </a:p>
          <a:p>
            <a:pPr marL="457200" lvl="1" indent="0">
              <a:lnSpc>
                <a:spcPct val="150000"/>
              </a:lnSpc>
              <a:spcBef>
                <a:spcPts val="0"/>
              </a:spcBef>
              <a:buNone/>
            </a:pPr>
            <a:r>
              <a:rPr lang="en-US" dirty="0">
                <a:latin typeface="Bell MT" panose="02020503060305020303" pitchFamily="18" charset="0"/>
              </a:rPr>
              <a:t>Blog post</a:t>
            </a:r>
          </a:p>
          <a:p>
            <a:pPr marL="457200" lvl="1" indent="0">
              <a:lnSpc>
                <a:spcPct val="150000"/>
              </a:lnSpc>
              <a:spcBef>
                <a:spcPts val="0"/>
              </a:spcBef>
              <a:buNone/>
            </a:pPr>
            <a:r>
              <a:rPr lang="en-US" dirty="0">
                <a:latin typeface="Bell MT" panose="02020503060305020303" pitchFamily="18" charset="0"/>
              </a:rPr>
              <a:t>News story</a:t>
            </a:r>
          </a:p>
        </p:txBody>
      </p:sp>
    </p:spTree>
    <p:extLst>
      <p:ext uri="{BB962C8B-B14F-4D97-AF65-F5344CB8AC3E}">
        <p14:creationId xmlns:p14="http://schemas.microsoft.com/office/powerpoint/2010/main" val="39804888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5110"/>
          </a:xfrm>
        </p:spPr>
        <p:txBody>
          <a:bodyPr>
            <a:normAutofit/>
          </a:bodyPr>
          <a:lstStyle/>
          <a:p>
            <a:r>
              <a:rPr lang="en-US" sz="3200" b="1" dirty="0">
                <a:latin typeface="Bell MT" panose="02020503060305020303" pitchFamily="18" charset="0"/>
              </a:rPr>
              <a:t>HTML &lt;article&gt; </a:t>
            </a:r>
            <a:r>
              <a:rPr lang="en-US" sz="3200" b="1" dirty="0" smtClean="0">
                <a:latin typeface="Bell MT" panose="02020503060305020303" pitchFamily="18" charset="0"/>
              </a:rPr>
              <a:t>Tag-Example</a:t>
            </a:r>
            <a:endParaRPr lang="en-US" sz="3200" b="1" dirty="0">
              <a:latin typeface="Bell MT" panose="02020503060305020303" pitchFamily="18" charset="0"/>
            </a:endParaRPr>
          </a:p>
        </p:txBody>
      </p:sp>
      <p:sp>
        <p:nvSpPr>
          <p:cNvPr id="3" name="Content Placeholder 2"/>
          <p:cNvSpPr>
            <a:spLocks noGrp="1"/>
          </p:cNvSpPr>
          <p:nvPr>
            <p:ph idx="1"/>
          </p:nvPr>
        </p:nvSpPr>
        <p:spPr>
          <a:xfrm>
            <a:off x="838200" y="1210236"/>
            <a:ext cx="10515600" cy="5190564"/>
          </a:xfrm>
        </p:spPr>
        <p:txBody>
          <a:bodyPr>
            <a:normAutofit fontScale="77500" lnSpcReduction="20000"/>
          </a:bodyPr>
          <a:lstStyle/>
          <a:p>
            <a:pPr marL="0" indent="0">
              <a:lnSpc>
                <a:spcPct val="170000"/>
              </a:lnSpc>
              <a:spcBef>
                <a:spcPts val="0"/>
              </a:spcBef>
              <a:spcAft>
                <a:spcPts val="1200"/>
              </a:spcAft>
              <a:buNone/>
            </a:pPr>
            <a:r>
              <a:rPr lang="en-US" dirty="0" smtClean="0">
                <a:latin typeface="Bell MT" panose="02020503060305020303" pitchFamily="18" charset="0"/>
              </a:rPr>
              <a:t>Three </a:t>
            </a:r>
            <a:r>
              <a:rPr lang="en-US" dirty="0">
                <a:latin typeface="Bell MT" panose="02020503060305020303" pitchFamily="18" charset="0"/>
              </a:rPr>
              <a:t>articles with independent, self-contained content:</a:t>
            </a:r>
          </a:p>
          <a:p>
            <a:pPr marL="0" indent="0">
              <a:buNone/>
            </a:pPr>
            <a:r>
              <a:rPr lang="en-US" dirty="0" smtClean="0">
                <a:latin typeface="Bell MT" panose="02020503060305020303" pitchFamily="18" charset="0"/>
              </a:rPr>
              <a:t>&lt;</a:t>
            </a:r>
            <a:r>
              <a:rPr lang="en-US" dirty="0">
                <a:latin typeface="Bell MT" panose="02020503060305020303" pitchFamily="18" charset="0"/>
              </a:rPr>
              <a:t>article&gt;</a:t>
            </a:r>
          </a:p>
          <a:p>
            <a:pPr marL="457200" lvl="1" indent="0">
              <a:buNone/>
            </a:pPr>
            <a:r>
              <a:rPr lang="en-US" dirty="0">
                <a:latin typeface="Bell MT" panose="02020503060305020303" pitchFamily="18" charset="0"/>
              </a:rPr>
              <a:t>&lt;h2&gt;Google Chrome&lt;/h2&gt;</a:t>
            </a:r>
          </a:p>
          <a:p>
            <a:pPr marL="457200" lvl="1" indent="0">
              <a:buNone/>
            </a:pPr>
            <a:r>
              <a:rPr lang="en-US" dirty="0">
                <a:latin typeface="Bell MT" panose="02020503060305020303" pitchFamily="18" charset="0"/>
              </a:rPr>
              <a:t>&lt;p&gt;Google Chrome is a web browser developed by Google, released in 2008. Chrome is the world's most popular web browser today!&lt;/p&gt;</a:t>
            </a:r>
          </a:p>
          <a:p>
            <a:pPr marL="0" indent="0">
              <a:buNone/>
            </a:pPr>
            <a:r>
              <a:rPr lang="en-US" dirty="0">
                <a:latin typeface="Bell MT" panose="02020503060305020303" pitchFamily="18" charset="0"/>
              </a:rPr>
              <a:t>&lt;/article&gt;</a:t>
            </a:r>
          </a:p>
          <a:p>
            <a:pPr marL="0" indent="0">
              <a:buNone/>
            </a:pPr>
            <a:r>
              <a:rPr lang="en-US" dirty="0" smtClean="0">
                <a:latin typeface="Bell MT" panose="02020503060305020303" pitchFamily="18" charset="0"/>
              </a:rPr>
              <a:t>&lt;</a:t>
            </a:r>
            <a:r>
              <a:rPr lang="en-US" dirty="0">
                <a:latin typeface="Bell MT" panose="02020503060305020303" pitchFamily="18" charset="0"/>
              </a:rPr>
              <a:t>article&gt;</a:t>
            </a:r>
          </a:p>
          <a:p>
            <a:pPr marL="457200" lvl="1" indent="0">
              <a:buNone/>
            </a:pPr>
            <a:r>
              <a:rPr lang="en-US" dirty="0">
                <a:latin typeface="Bell MT" panose="02020503060305020303" pitchFamily="18" charset="0"/>
              </a:rPr>
              <a:t>&lt;h2&gt;Mozilla Firefox&lt;/h2&gt;</a:t>
            </a:r>
          </a:p>
          <a:p>
            <a:pPr marL="457200" lvl="1" indent="0">
              <a:buNone/>
            </a:pPr>
            <a:r>
              <a:rPr lang="en-US" dirty="0">
                <a:latin typeface="Bell MT" panose="02020503060305020303" pitchFamily="18" charset="0"/>
              </a:rPr>
              <a:t>&lt;p&gt;Mozilla Firefox is an open-source web browser developed by Mozilla. Firefox has been the second most popular web browser since January, 2018.&lt;/p&gt;</a:t>
            </a:r>
          </a:p>
          <a:p>
            <a:pPr marL="0" indent="0">
              <a:buNone/>
            </a:pPr>
            <a:r>
              <a:rPr lang="en-US" dirty="0">
                <a:latin typeface="Bell MT" panose="02020503060305020303" pitchFamily="18" charset="0"/>
              </a:rPr>
              <a:t>&lt;/article&gt;</a:t>
            </a:r>
          </a:p>
          <a:p>
            <a:pPr marL="0" indent="0">
              <a:buNone/>
            </a:pPr>
            <a:r>
              <a:rPr lang="en-US" dirty="0" smtClean="0">
                <a:latin typeface="Bell MT" panose="02020503060305020303" pitchFamily="18" charset="0"/>
              </a:rPr>
              <a:t>&lt;</a:t>
            </a:r>
            <a:r>
              <a:rPr lang="en-US" dirty="0">
                <a:latin typeface="Bell MT" panose="02020503060305020303" pitchFamily="18" charset="0"/>
              </a:rPr>
              <a:t>article&gt;</a:t>
            </a:r>
          </a:p>
          <a:p>
            <a:pPr marL="457200" lvl="1" indent="0">
              <a:buNone/>
            </a:pPr>
            <a:r>
              <a:rPr lang="en-US" dirty="0">
                <a:latin typeface="Bell MT" panose="02020503060305020303" pitchFamily="18" charset="0"/>
              </a:rPr>
              <a:t>&lt;h2&gt;Microsoft Edge&lt;/h2&gt;</a:t>
            </a:r>
          </a:p>
          <a:p>
            <a:pPr marL="457200" lvl="1" indent="0">
              <a:buNone/>
            </a:pPr>
            <a:r>
              <a:rPr lang="en-US" dirty="0" smtClean="0">
                <a:latin typeface="Bell MT" panose="02020503060305020303" pitchFamily="18" charset="0"/>
              </a:rPr>
              <a:t>&lt;p&gt;Microsoft Edge is a web browser developed by Microsoft, released in 2015. Microsoft Edge replaced Internet Explorer.&lt;/p&gt;</a:t>
            </a:r>
          </a:p>
          <a:p>
            <a:pPr marL="0" indent="0">
              <a:buNone/>
            </a:pPr>
            <a:r>
              <a:rPr lang="en-US" dirty="0" smtClean="0">
                <a:latin typeface="Bell MT" panose="02020503060305020303" pitchFamily="18" charset="0"/>
              </a:rPr>
              <a:t>&lt;/article&gt;</a:t>
            </a:r>
            <a:endParaRPr lang="en-US" dirty="0">
              <a:latin typeface="Bell MT" panose="02020503060305020303" pitchFamily="18" charset="0"/>
            </a:endParaRPr>
          </a:p>
        </p:txBody>
      </p:sp>
    </p:spTree>
    <p:extLst>
      <p:ext uri="{BB962C8B-B14F-4D97-AF65-F5344CB8AC3E}">
        <p14:creationId xmlns:p14="http://schemas.microsoft.com/office/powerpoint/2010/main" val="28738841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4769"/>
          </a:xfrm>
        </p:spPr>
        <p:txBody>
          <a:bodyPr>
            <a:normAutofit/>
          </a:bodyPr>
          <a:lstStyle/>
          <a:p>
            <a:r>
              <a:rPr lang="en-US" sz="3600" dirty="0">
                <a:latin typeface="Bell MT" panose="02020503060305020303" pitchFamily="18" charset="0"/>
              </a:rPr>
              <a:t>HTML &lt;aside&gt; </a:t>
            </a:r>
            <a:r>
              <a:rPr lang="en-US" sz="3600" dirty="0" smtClean="0">
                <a:latin typeface="Bell MT" panose="02020503060305020303" pitchFamily="18" charset="0"/>
              </a:rPr>
              <a:t>Tag</a:t>
            </a:r>
            <a:endParaRPr lang="en-US" sz="3600" dirty="0">
              <a:latin typeface="Bell MT" panose="02020503060305020303" pitchFamily="18" charset="0"/>
            </a:endParaRPr>
          </a:p>
        </p:txBody>
      </p:sp>
      <p:sp>
        <p:nvSpPr>
          <p:cNvPr id="3" name="Content Placeholder 2"/>
          <p:cNvSpPr>
            <a:spLocks noGrp="1"/>
          </p:cNvSpPr>
          <p:nvPr>
            <p:ph idx="1"/>
          </p:nvPr>
        </p:nvSpPr>
        <p:spPr>
          <a:xfrm>
            <a:off x="838200" y="1169894"/>
            <a:ext cx="10515600" cy="5007069"/>
          </a:xfrm>
        </p:spPr>
        <p:txBody>
          <a:bodyPr>
            <a:normAutofit/>
          </a:bodyPr>
          <a:lstStyle/>
          <a:p>
            <a:pPr>
              <a:lnSpc>
                <a:spcPct val="150000"/>
              </a:lnSpc>
              <a:spcBef>
                <a:spcPts val="0"/>
              </a:spcBef>
            </a:pPr>
            <a:r>
              <a:rPr lang="en-US" sz="2400" dirty="0">
                <a:latin typeface="Bell MT" panose="02020503060305020303" pitchFamily="18" charset="0"/>
              </a:rPr>
              <a:t>The &lt;aside&gt; tag defines some content aside from the content it is placed in.</a:t>
            </a:r>
          </a:p>
          <a:p>
            <a:pPr>
              <a:lnSpc>
                <a:spcPct val="150000"/>
              </a:lnSpc>
              <a:spcBef>
                <a:spcPts val="0"/>
              </a:spcBef>
            </a:pPr>
            <a:r>
              <a:rPr lang="en-US" sz="2400" dirty="0" smtClean="0">
                <a:latin typeface="Bell MT" panose="02020503060305020303" pitchFamily="18" charset="0"/>
              </a:rPr>
              <a:t>The </a:t>
            </a:r>
            <a:r>
              <a:rPr lang="en-US" sz="2400" dirty="0">
                <a:latin typeface="Bell MT" panose="02020503060305020303" pitchFamily="18" charset="0"/>
              </a:rPr>
              <a:t>aside content should be indirectly related to the surrounding content.</a:t>
            </a:r>
          </a:p>
          <a:p>
            <a:pPr>
              <a:lnSpc>
                <a:spcPct val="150000"/>
              </a:lnSpc>
              <a:spcBef>
                <a:spcPts val="0"/>
              </a:spcBef>
            </a:pPr>
            <a:r>
              <a:rPr lang="en-US" sz="2400" dirty="0" smtClean="0">
                <a:latin typeface="Bell MT" panose="02020503060305020303" pitchFamily="18" charset="0"/>
              </a:rPr>
              <a:t>Tip</a:t>
            </a:r>
            <a:r>
              <a:rPr lang="en-US" sz="2400" dirty="0">
                <a:latin typeface="Bell MT" panose="02020503060305020303" pitchFamily="18" charset="0"/>
              </a:rPr>
              <a:t>: The &lt;aside&gt; content is often placed as a sidebar in a document.</a:t>
            </a:r>
          </a:p>
          <a:p>
            <a:pPr>
              <a:lnSpc>
                <a:spcPct val="150000"/>
              </a:lnSpc>
              <a:spcBef>
                <a:spcPts val="0"/>
              </a:spcBef>
            </a:pPr>
            <a:r>
              <a:rPr lang="en-US" sz="2400" dirty="0" smtClean="0">
                <a:latin typeface="Bell MT" panose="02020503060305020303" pitchFamily="18" charset="0"/>
              </a:rPr>
              <a:t>Note</a:t>
            </a:r>
            <a:r>
              <a:rPr lang="en-US" sz="2400" dirty="0">
                <a:latin typeface="Bell MT" panose="02020503060305020303" pitchFamily="18" charset="0"/>
              </a:rPr>
              <a:t>: The &lt;aside&gt; element does not render as anything special in a browser. However, you can use CSS to style the &lt;aside&gt; </a:t>
            </a:r>
            <a:r>
              <a:rPr lang="en-US" sz="2400" dirty="0" smtClean="0">
                <a:latin typeface="Bell MT" panose="02020503060305020303" pitchFamily="18" charset="0"/>
              </a:rPr>
              <a:t>element.</a:t>
            </a:r>
            <a:endParaRPr lang="en-US" sz="2400" dirty="0">
              <a:latin typeface="Bell MT" panose="02020503060305020303" pitchFamily="18" charset="0"/>
            </a:endParaRPr>
          </a:p>
        </p:txBody>
      </p:sp>
    </p:spTree>
    <p:extLst>
      <p:ext uri="{BB962C8B-B14F-4D97-AF65-F5344CB8AC3E}">
        <p14:creationId xmlns:p14="http://schemas.microsoft.com/office/powerpoint/2010/main" val="28403031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8557"/>
          </a:xfrm>
        </p:spPr>
        <p:txBody>
          <a:bodyPr>
            <a:normAutofit/>
          </a:bodyPr>
          <a:lstStyle/>
          <a:p>
            <a:r>
              <a:rPr lang="en-US" sz="3600" dirty="0">
                <a:latin typeface="Bell MT" panose="02020503060305020303" pitchFamily="18" charset="0"/>
              </a:rPr>
              <a:t>HTML &lt;aside&gt; </a:t>
            </a:r>
            <a:r>
              <a:rPr lang="en-US" sz="3600" dirty="0" smtClean="0">
                <a:latin typeface="Bell MT" panose="02020503060305020303" pitchFamily="18" charset="0"/>
              </a:rPr>
              <a:t>Tag- Example</a:t>
            </a:r>
            <a:endParaRPr lang="en-US" sz="3600" dirty="0"/>
          </a:p>
        </p:txBody>
      </p:sp>
      <p:sp>
        <p:nvSpPr>
          <p:cNvPr id="3" name="Content Placeholder 2"/>
          <p:cNvSpPr>
            <a:spLocks noGrp="1"/>
          </p:cNvSpPr>
          <p:nvPr>
            <p:ph idx="1"/>
          </p:nvPr>
        </p:nvSpPr>
        <p:spPr>
          <a:xfrm>
            <a:off x="838200" y="1223682"/>
            <a:ext cx="10515600" cy="5150224"/>
          </a:xfrm>
        </p:spPr>
        <p:txBody>
          <a:bodyPr>
            <a:normAutofit fontScale="85000" lnSpcReduction="20000"/>
          </a:bodyPr>
          <a:lstStyle/>
          <a:p>
            <a:pPr>
              <a:lnSpc>
                <a:spcPct val="150000"/>
              </a:lnSpc>
              <a:spcBef>
                <a:spcPts val="0"/>
              </a:spcBef>
            </a:pPr>
            <a:r>
              <a:rPr lang="en-US" dirty="0" smtClean="0">
                <a:latin typeface="Bell MT" panose="02020503060305020303" pitchFamily="18" charset="0"/>
              </a:rPr>
              <a:t>Display </a:t>
            </a:r>
            <a:r>
              <a:rPr lang="en-US" dirty="0">
                <a:latin typeface="Bell MT" panose="02020503060305020303" pitchFamily="18" charset="0"/>
              </a:rPr>
              <a:t>some content aside from the content it is placed in:</a:t>
            </a:r>
          </a:p>
          <a:p>
            <a:pPr marL="0" indent="0">
              <a:lnSpc>
                <a:spcPct val="150000"/>
              </a:lnSpc>
              <a:spcBef>
                <a:spcPts val="0"/>
              </a:spcBef>
              <a:buNone/>
            </a:pPr>
            <a:r>
              <a:rPr lang="en-US" dirty="0">
                <a:latin typeface="Bell MT" panose="02020503060305020303" pitchFamily="18" charset="0"/>
              </a:rPr>
              <a:t>&lt;p&gt;My family and I visited The Epcot center this summer. The weather was nice, and Epcot was amazing! I had a great summer together with my family!&lt;/p&gt;</a:t>
            </a:r>
            <a:br>
              <a:rPr lang="en-US" dirty="0">
                <a:latin typeface="Bell MT" panose="02020503060305020303" pitchFamily="18" charset="0"/>
              </a:rPr>
            </a:br>
            <a:r>
              <a:rPr lang="en-US" dirty="0">
                <a:latin typeface="Bell MT" panose="02020503060305020303" pitchFamily="18" charset="0"/>
              </a:rPr>
              <a:t/>
            </a:r>
            <a:br>
              <a:rPr lang="en-US" dirty="0">
                <a:latin typeface="Bell MT" panose="02020503060305020303" pitchFamily="18" charset="0"/>
              </a:rPr>
            </a:br>
            <a:r>
              <a:rPr lang="en-US" dirty="0">
                <a:latin typeface="Bell MT" panose="02020503060305020303" pitchFamily="18" charset="0"/>
              </a:rPr>
              <a:t>&lt;aside&gt;</a:t>
            </a:r>
            <a:br>
              <a:rPr lang="en-US" dirty="0">
                <a:latin typeface="Bell MT" panose="02020503060305020303" pitchFamily="18" charset="0"/>
              </a:rPr>
            </a:br>
            <a:r>
              <a:rPr lang="en-US" dirty="0">
                <a:latin typeface="Bell MT" panose="02020503060305020303" pitchFamily="18" charset="0"/>
              </a:rPr>
              <a:t>&lt;h4&gt;Epcot Center&lt;/h4&gt;</a:t>
            </a:r>
            <a:br>
              <a:rPr lang="en-US" dirty="0">
                <a:latin typeface="Bell MT" panose="02020503060305020303" pitchFamily="18" charset="0"/>
              </a:rPr>
            </a:br>
            <a:r>
              <a:rPr lang="en-US" dirty="0">
                <a:latin typeface="Bell MT" panose="02020503060305020303" pitchFamily="18" charset="0"/>
              </a:rPr>
              <a:t>&lt;p&gt;Epcot is a theme park at Walt Disney World Resort featuring exciting attractions, international pavilions, award-winning fireworks and seasonal special events.&lt;/p&gt;</a:t>
            </a:r>
            <a:br>
              <a:rPr lang="en-US" dirty="0">
                <a:latin typeface="Bell MT" panose="02020503060305020303" pitchFamily="18" charset="0"/>
              </a:rPr>
            </a:br>
            <a:r>
              <a:rPr lang="en-US" dirty="0">
                <a:latin typeface="Bell MT" panose="02020503060305020303" pitchFamily="18" charset="0"/>
              </a:rPr>
              <a:t>&lt;/aside&gt;</a:t>
            </a:r>
          </a:p>
          <a:p>
            <a:pPr marL="0" indent="0">
              <a:buNone/>
            </a:pPr>
            <a:endParaRPr lang="en-US" dirty="0"/>
          </a:p>
        </p:txBody>
      </p:sp>
    </p:spTree>
    <p:extLst>
      <p:ext uri="{BB962C8B-B14F-4D97-AF65-F5344CB8AC3E}">
        <p14:creationId xmlns:p14="http://schemas.microsoft.com/office/powerpoint/2010/main" val="1784530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9957"/>
          </a:xfrm>
        </p:spPr>
        <p:txBody>
          <a:bodyPr>
            <a:normAutofit/>
          </a:bodyPr>
          <a:lstStyle/>
          <a:p>
            <a:r>
              <a:rPr lang="en-US" sz="3600" b="1" dirty="0">
                <a:latin typeface="Bell MT" panose="02020503060305020303" pitchFamily="18" charset="0"/>
              </a:rPr>
              <a:t>HTML </a:t>
            </a:r>
            <a:r>
              <a:rPr lang="en-US" sz="3600" b="1" dirty="0" smtClean="0">
                <a:latin typeface="Bell MT" panose="02020503060305020303" pitchFamily="18" charset="0"/>
              </a:rPr>
              <a:t>Forms</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995082"/>
            <a:ext cx="10515600" cy="5181881"/>
          </a:xfrm>
        </p:spPr>
        <p:txBody>
          <a:bodyPr>
            <a:normAutofit/>
          </a:bodyPr>
          <a:lstStyle/>
          <a:p>
            <a:r>
              <a:rPr lang="en-US" sz="2400" dirty="0">
                <a:latin typeface="Bell MT" panose="02020503060305020303" pitchFamily="18" charset="0"/>
              </a:rPr>
              <a:t>An HTML form is used to collect user input. The user input is most often sent to a server for processing</a:t>
            </a:r>
            <a:r>
              <a:rPr lang="en-US" sz="2400" dirty="0" smtClean="0">
                <a:latin typeface="Bell MT" panose="02020503060305020303" pitchFamily="18" charset="0"/>
              </a:rPr>
              <a:t>.</a:t>
            </a:r>
          </a:p>
          <a:p>
            <a:pPr marL="0" indent="0">
              <a:lnSpc>
                <a:spcPct val="120000"/>
              </a:lnSpc>
              <a:spcAft>
                <a:spcPts val="1200"/>
              </a:spcAft>
              <a:buNone/>
            </a:pPr>
            <a:r>
              <a:rPr lang="en-US" sz="2400" dirty="0">
                <a:latin typeface="Bell MT" panose="02020503060305020303" pitchFamily="18" charset="0"/>
              </a:rPr>
              <a:t>The &lt;form&gt; Element</a:t>
            </a:r>
          </a:p>
          <a:p>
            <a:r>
              <a:rPr lang="en-US" sz="2400" dirty="0">
                <a:latin typeface="Bell MT" panose="02020503060305020303" pitchFamily="18" charset="0"/>
              </a:rPr>
              <a:t>The HTML &lt;form&gt; element is used to create an HTML form for user input:</a:t>
            </a:r>
          </a:p>
          <a:p>
            <a:pPr marL="457200" lvl="1" indent="0">
              <a:buNone/>
            </a:pPr>
            <a:r>
              <a:rPr lang="en-US" sz="2000" dirty="0" smtClean="0">
                <a:latin typeface="Bell MT" panose="02020503060305020303" pitchFamily="18" charset="0"/>
              </a:rPr>
              <a:t>&lt;</a:t>
            </a:r>
            <a:r>
              <a:rPr lang="en-US" sz="2000" dirty="0">
                <a:latin typeface="Bell MT" panose="02020503060305020303" pitchFamily="18" charset="0"/>
              </a:rPr>
              <a:t>form&gt;</a:t>
            </a:r>
          </a:p>
          <a:p>
            <a:pPr marL="457200" lvl="1" indent="0">
              <a:buNone/>
            </a:pPr>
            <a:r>
              <a:rPr lang="en-US" sz="2000" dirty="0">
                <a:latin typeface="Bell MT" panose="02020503060305020303" pitchFamily="18" charset="0"/>
              </a:rPr>
              <a:t>.</a:t>
            </a:r>
          </a:p>
          <a:p>
            <a:pPr marL="457200" lvl="1" indent="0">
              <a:buNone/>
            </a:pPr>
            <a:r>
              <a:rPr lang="en-US" sz="2000" dirty="0">
                <a:latin typeface="Bell MT" panose="02020503060305020303" pitchFamily="18" charset="0"/>
              </a:rPr>
              <a:t>form elements</a:t>
            </a:r>
          </a:p>
          <a:p>
            <a:pPr marL="457200" lvl="1" indent="0">
              <a:buNone/>
            </a:pPr>
            <a:r>
              <a:rPr lang="en-US" sz="2000" dirty="0">
                <a:latin typeface="Bell MT" panose="02020503060305020303" pitchFamily="18" charset="0"/>
              </a:rPr>
              <a:t>.</a:t>
            </a:r>
          </a:p>
          <a:p>
            <a:pPr marL="457200" lvl="1" indent="0">
              <a:buNone/>
            </a:pPr>
            <a:r>
              <a:rPr lang="en-US" sz="2000" dirty="0">
                <a:latin typeface="Bell MT" panose="02020503060305020303" pitchFamily="18" charset="0"/>
              </a:rPr>
              <a:t>&lt;/form&gt;</a:t>
            </a:r>
          </a:p>
          <a:p>
            <a:r>
              <a:rPr lang="en-US" sz="2400" dirty="0">
                <a:latin typeface="Bell MT" panose="02020503060305020303" pitchFamily="18" charset="0"/>
              </a:rPr>
              <a:t>The &lt;form&gt; element is a container for different types of input elements, such as: text fields, checkboxes, radio buttons, submit buttons, etc</a:t>
            </a:r>
            <a:r>
              <a:rPr lang="en-US" sz="2400" dirty="0" smtClean="0">
                <a:latin typeface="Bell MT" panose="02020503060305020303" pitchFamily="18" charset="0"/>
              </a:rPr>
              <a:t>.</a:t>
            </a:r>
            <a:endParaRPr lang="en-US" sz="2400" dirty="0">
              <a:latin typeface="Bell MT" panose="02020503060305020303" pitchFamily="18" charset="0"/>
            </a:endParaRPr>
          </a:p>
        </p:txBody>
      </p:sp>
    </p:spTree>
    <p:extLst>
      <p:ext uri="{BB962C8B-B14F-4D97-AF65-F5344CB8AC3E}">
        <p14:creationId xmlns:p14="http://schemas.microsoft.com/office/powerpoint/2010/main" val="26313405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404"/>
          </a:xfrm>
        </p:spPr>
        <p:txBody>
          <a:bodyPr>
            <a:normAutofit/>
          </a:bodyPr>
          <a:lstStyle/>
          <a:p>
            <a:r>
              <a:rPr lang="en-US" sz="3600" b="1" dirty="0">
                <a:latin typeface="Bell MT" panose="02020503060305020303" pitchFamily="18" charset="0"/>
              </a:rPr>
              <a:t>The &lt;input&gt; </a:t>
            </a:r>
            <a:r>
              <a:rPr lang="en-US" sz="3600" b="1" dirty="0" smtClean="0">
                <a:latin typeface="Bell MT" panose="02020503060305020303" pitchFamily="18" charset="0"/>
              </a:rPr>
              <a:t>Element</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129554"/>
            <a:ext cx="10515600" cy="5168433"/>
          </a:xfrm>
        </p:spPr>
        <p:txBody>
          <a:bodyPr>
            <a:normAutofit/>
          </a:bodyPr>
          <a:lstStyle/>
          <a:p>
            <a:r>
              <a:rPr lang="en-US" sz="2400" dirty="0" smtClean="0">
                <a:latin typeface="Bell MT" panose="02020503060305020303" pitchFamily="18" charset="0"/>
              </a:rPr>
              <a:t>The </a:t>
            </a:r>
            <a:r>
              <a:rPr lang="en-US" sz="2400" dirty="0">
                <a:latin typeface="Bell MT" panose="02020503060305020303" pitchFamily="18" charset="0"/>
              </a:rPr>
              <a:t>HTML &lt;input&gt; element is the most used form element</a:t>
            </a:r>
            <a:r>
              <a:rPr lang="en-US" sz="2400" dirty="0" smtClean="0">
                <a:latin typeface="Bell MT" panose="02020503060305020303" pitchFamily="18" charset="0"/>
              </a:rPr>
              <a:t>.</a:t>
            </a:r>
            <a:endParaRPr lang="en-US" sz="2400" dirty="0">
              <a:latin typeface="Bell MT" panose="02020503060305020303" pitchFamily="18" charset="0"/>
            </a:endParaRPr>
          </a:p>
          <a:p>
            <a:r>
              <a:rPr lang="en-US" sz="2400" dirty="0">
                <a:latin typeface="Bell MT" panose="02020503060305020303" pitchFamily="18" charset="0"/>
              </a:rPr>
              <a:t>An &lt;input&gt; element can be displayed in many ways, depending on the type attribute</a:t>
            </a:r>
            <a:r>
              <a:rPr lang="en-US" sz="2400" dirty="0" smtClean="0">
                <a:latin typeface="Bell MT" panose="02020503060305020303" pitchFamily="18" charset="0"/>
              </a:rPr>
              <a:t>.</a:t>
            </a:r>
            <a:endParaRPr lang="en-US" sz="2400" dirty="0">
              <a:latin typeface="Bell MT" panose="02020503060305020303" pitchFamily="18" charset="0"/>
            </a:endParaRPr>
          </a:p>
          <a:p>
            <a:pPr marL="0" indent="0">
              <a:buNone/>
            </a:pPr>
            <a:r>
              <a:rPr lang="en-US" sz="2400" dirty="0">
                <a:latin typeface="Bell MT" panose="02020503060305020303" pitchFamily="18" charset="0"/>
              </a:rPr>
              <a:t>Here are some examples:</a:t>
            </a:r>
          </a:p>
        </p:txBody>
      </p:sp>
      <p:pic>
        <p:nvPicPr>
          <p:cNvPr id="4" name="Picture 3"/>
          <p:cNvPicPr>
            <a:picLocks noChangeAspect="1"/>
          </p:cNvPicPr>
          <p:nvPr/>
        </p:nvPicPr>
        <p:blipFill rotWithShape="1">
          <a:blip r:embed="rId2"/>
          <a:srcRect l="17927" t="25372" r="16756" b="40885"/>
          <a:stretch/>
        </p:blipFill>
        <p:spPr>
          <a:xfrm>
            <a:off x="838199" y="2904565"/>
            <a:ext cx="8951259" cy="2487706"/>
          </a:xfrm>
          <a:prstGeom prst="rect">
            <a:avLst/>
          </a:prstGeom>
        </p:spPr>
      </p:pic>
    </p:spTree>
    <p:extLst>
      <p:ext uri="{BB962C8B-B14F-4D97-AF65-F5344CB8AC3E}">
        <p14:creationId xmlns:p14="http://schemas.microsoft.com/office/powerpoint/2010/main" val="31200404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9616"/>
          </a:xfrm>
        </p:spPr>
        <p:txBody>
          <a:bodyPr>
            <a:normAutofit/>
          </a:bodyPr>
          <a:lstStyle/>
          <a:p>
            <a:r>
              <a:rPr lang="en-US" sz="3600" b="1" dirty="0">
                <a:latin typeface="Bell MT" panose="02020503060305020303" pitchFamily="18" charset="0"/>
              </a:rPr>
              <a:t>Text </a:t>
            </a:r>
            <a:r>
              <a:rPr lang="en-US" sz="3600" b="1" dirty="0" smtClean="0">
                <a:latin typeface="Bell MT" panose="02020503060305020303" pitchFamily="18" charset="0"/>
              </a:rPr>
              <a:t>Fields</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089212"/>
            <a:ext cx="10515600" cy="5087751"/>
          </a:xfrm>
        </p:spPr>
        <p:txBody>
          <a:bodyPr>
            <a:normAutofit/>
          </a:bodyPr>
          <a:lstStyle/>
          <a:p>
            <a:pPr marL="0" indent="0">
              <a:buNone/>
            </a:pPr>
            <a:r>
              <a:rPr lang="en-US" sz="2400" dirty="0" smtClean="0">
                <a:latin typeface="Bell MT" panose="02020503060305020303" pitchFamily="18" charset="0"/>
              </a:rPr>
              <a:t>The </a:t>
            </a:r>
            <a:r>
              <a:rPr lang="en-US" sz="2400" dirty="0">
                <a:latin typeface="Bell MT" panose="02020503060305020303" pitchFamily="18" charset="0"/>
              </a:rPr>
              <a:t>&lt;input type="text"&gt; defines a single-line input field for text input.</a:t>
            </a:r>
          </a:p>
        </p:txBody>
      </p:sp>
      <p:pic>
        <p:nvPicPr>
          <p:cNvPr id="5" name="Picture 4"/>
          <p:cNvPicPr>
            <a:picLocks noChangeAspect="1"/>
          </p:cNvPicPr>
          <p:nvPr/>
        </p:nvPicPr>
        <p:blipFill rotWithShape="1">
          <a:blip r:embed="rId2"/>
          <a:srcRect t="37783" r="15619" b="8500"/>
          <a:stretch/>
        </p:blipFill>
        <p:spPr>
          <a:xfrm>
            <a:off x="606518" y="1770668"/>
            <a:ext cx="10978963" cy="3724837"/>
          </a:xfrm>
          <a:prstGeom prst="rect">
            <a:avLst/>
          </a:prstGeom>
        </p:spPr>
      </p:pic>
    </p:spTree>
    <p:extLst>
      <p:ext uri="{BB962C8B-B14F-4D97-AF65-F5344CB8AC3E}">
        <p14:creationId xmlns:p14="http://schemas.microsoft.com/office/powerpoint/2010/main" val="144625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Improve search suggestions</a:t>
            </a:r>
          </a:p>
          <a:p>
            <a:pPr marL="0" indent="0">
              <a:buNone/>
            </a:pPr>
            <a:r>
              <a:rPr lang="en-US" dirty="0"/>
              <a:t>When you type in the address bar or search box, Chrome sends what you type to your default search engine to get better suggestions</a:t>
            </a:r>
            <a:r>
              <a:rPr lang="en-US" dirty="0" smtClean="0"/>
              <a:t>.</a:t>
            </a:r>
          </a:p>
          <a:p>
            <a:pPr marL="0" indent="0">
              <a:buNone/>
            </a:pPr>
            <a:r>
              <a:rPr lang="en-US" dirty="0" smtClean="0"/>
              <a:t> </a:t>
            </a:r>
            <a:r>
              <a:rPr lang="en-US" dirty="0"/>
              <a:t>This is off in Incognito.</a:t>
            </a:r>
          </a:p>
          <a:p>
            <a:pPr marL="0" indent="0">
              <a:buNone/>
            </a:pPr>
            <a:endParaRPr lang="en-US" dirty="0"/>
          </a:p>
        </p:txBody>
      </p:sp>
    </p:spTree>
    <p:extLst>
      <p:ext uri="{BB962C8B-B14F-4D97-AF65-F5344CB8AC3E}">
        <p14:creationId xmlns:p14="http://schemas.microsoft.com/office/powerpoint/2010/main" val="24605917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4428"/>
          </a:xfrm>
        </p:spPr>
        <p:txBody>
          <a:bodyPr>
            <a:normAutofit/>
          </a:bodyPr>
          <a:lstStyle/>
          <a:p>
            <a:r>
              <a:rPr lang="en-US" sz="3600" b="1" dirty="0">
                <a:latin typeface="Bell MT" panose="02020503060305020303" pitchFamily="18" charset="0"/>
              </a:rPr>
              <a:t>The &lt;label&gt; </a:t>
            </a:r>
            <a:r>
              <a:rPr lang="en-US" sz="3600" b="1" dirty="0" smtClean="0">
                <a:latin typeface="Bell MT" panose="02020503060305020303" pitchFamily="18" charset="0"/>
              </a:rPr>
              <a:t>Element and Radio Buttons</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129554"/>
            <a:ext cx="10515600" cy="5047409"/>
          </a:xfrm>
        </p:spPr>
        <p:txBody>
          <a:bodyPr>
            <a:normAutofit fontScale="62500" lnSpcReduction="20000"/>
          </a:bodyPr>
          <a:lstStyle/>
          <a:p>
            <a:pPr marL="0" indent="0">
              <a:lnSpc>
                <a:spcPct val="150000"/>
              </a:lnSpc>
              <a:spcBef>
                <a:spcPts val="1200"/>
              </a:spcBef>
              <a:spcAft>
                <a:spcPts val="1200"/>
              </a:spcAft>
              <a:buNone/>
            </a:pPr>
            <a:r>
              <a:rPr lang="en-US" sz="3200" dirty="0">
                <a:solidFill>
                  <a:srgbClr val="7030A0"/>
                </a:solidFill>
                <a:latin typeface="Bell MT" panose="02020503060305020303" pitchFamily="18" charset="0"/>
              </a:rPr>
              <a:t>The &lt;label&gt;</a:t>
            </a:r>
          </a:p>
          <a:p>
            <a:pPr>
              <a:lnSpc>
                <a:spcPct val="150000"/>
              </a:lnSpc>
              <a:spcBef>
                <a:spcPts val="0"/>
              </a:spcBef>
            </a:pPr>
            <a:r>
              <a:rPr lang="en-US" dirty="0" smtClean="0">
                <a:latin typeface="Bell MT" panose="02020503060305020303" pitchFamily="18" charset="0"/>
              </a:rPr>
              <a:t>The </a:t>
            </a:r>
            <a:r>
              <a:rPr lang="en-US" dirty="0">
                <a:latin typeface="Bell MT" panose="02020503060305020303" pitchFamily="18" charset="0"/>
              </a:rPr>
              <a:t>&lt;label&gt; tag defines a label for many form elements</a:t>
            </a:r>
            <a:r>
              <a:rPr lang="en-US" dirty="0" smtClean="0">
                <a:latin typeface="Bell MT" panose="02020503060305020303" pitchFamily="18" charset="0"/>
              </a:rPr>
              <a:t>.</a:t>
            </a:r>
            <a:endParaRPr lang="en-US" dirty="0">
              <a:latin typeface="Bell MT" panose="02020503060305020303" pitchFamily="18" charset="0"/>
            </a:endParaRPr>
          </a:p>
          <a:p>
            <a:pPr>
              <a:lnSpc>
                <a:spcPct val="150000"/>
              </a:lnSpc>
              <a:spcBef>
                <a:spcPts val="0"/>
              </a:spcBef>
            </a:pPr>
            <a:r>
              <a:rPr lang="en-US" dirty="0">
                <a:latin typeface="Bell MT" panose="02020503060305020303" pitchFamily="18" charset="0"/>
              </a:rPr>
              <a:t>The &lt;label&gt; element is useful for screen-reader users, because the screen-reader will read out loud the label when the user focus on the input element.</a:t>
            </a:r>
          </a:p>
          <a:p>
            <a:pPr>
              <a:lnSpc>
                <a:spcPct val="150000"/>
              </a:lnSpc>
              <a:spcBef>
                <a:spcPts val="0"/>
              </a:spcBef>
            </a:pPr>
            <a:r>
              <a:rPr lang="en-US" dirty="0" smtClean="0">
                <a:latin typeface="Bell MT" panose="02020503060305020303" pitchFamily="18" charset="0"/>
              </a:rPr>
              <a:t>The </a:t>
            </a:r>
            <a:r>
              <a:rPr lang="en-US" dirty="0">
                <a:latin typeface="Bell MT" panose="02020503060305020303" pitchFamily="18" charset="0"/>
              </a:rPr>
              <a:t>&lt;label&gt; element also help users who have difficulty clicking on very small regions (such as radio buttons or checkboxes) - because when the user clicks the text within the &lt;label&gt; element, it toggles the radio button/checkbox.</a:t>
            </a:r>
          </a:p>
          <a:p>
            <a:pPr>
              <a:lnSpc>
                <a:spcPct val="150000"/>
              </a:lnSpc>
              <a:spcBef>
                <a:spcPts val="0"/>
              </a:spcBef>
            </a:pPr>
            <a:r>
              <a:rPr lang="en-US" dirty="0" smtClean="0">
                <a:latin typeface="Bell MT" panose="02020503060305020303" pitchFamily="18" charset="0"/>
              </a:rPr>
              <a:t>The </a:t>
            </a:r>
            <a:r>
              <a:rPr lang="en-US" dirty="0">
                <a:latin typeface="Bell MT" panose="02020503060305020303" pitchFamily="18" charset="0"/>
              </a:rPr>
              <a:t>for attribute of the &lt;label&gt; tag should be equal to the id attribute of the &lt;input&gt; element to bind them together.</a:t>
            </a:r>
          </a:p>
          <a:p>
            <a:pPr marL="0" indent="0">
              <a:lnSpc>
                <a:spcPct val="150000"/>
              </a:lnSpc>
              <a:spcBef>
                <a:spcPts val="1200"/>
              </a:spcBef>
              <a:spcAft>
                <a:spcPts val="1200"/>
              </a:spcAft>
              <a:buNone/>
            </a:pPr>
            <a:r>
              <a:rPr lang="en-US" sz="3200" dirty="0" smtClean="0">
                <a:solidFill>
                  <a:srgbClr val="7030A0"/>
                </a:solidFill>
                <a:latin typeface="Bell MT" panose="02020503060305020303" pitchFamily="18" charset="0"/>
              </a:rPr>
              <a:t>Radio </a:t>
            </a:r>
            <a:r>
              <a:rPr lang="en-US" sz="3200" dirty="0">
                <a:solidFill>
                  <a:srgbClr val="7030A0"/>
                </a:solidFill>
                <a:latin typeface="Bell MT" panose="02020503060305020303" pitchFamily="18" charset="0"/>
              </a:rPr>
              <a:t>Buttons</a:t>
            </a:r>
          </a:p>
          <a:p>
            <a:pPr>
              <a:lnSpc>
                <a:spcPct val="150000"/>
              </a:lnSpc>
              <a:spcBef>
                <a:spcPts val="0"/>
              </a:spcBef>
            </a:pPr>
            <a:r>
              <a:rPr lang="en-US" dirty="0">
                <a:latin typeface="Bell MT" panose="02020503060305020303" pitchFamily="18" charset="0"/>
              </a:rPr>
              <a:t>The &lt;input type="radio"&gt; defines a radio button.</a:t>
            </a:r>
          </a:p>
          <a:p>
            <a:pPr>
              <a:lnSpc>
                <a:spcPct val="150000"/>
              </a:lnSpc>
              <a:spcBef>
                <a:spcPts val="0"/>
              </a:spcBef>
            </a:pPr>
            <a:r>
              <a:rPr lang="en-US" dirty="0" smtClean="0">
                <a:latin typeface="Bell MT" panose="02020503060305020303" pitchFamily="18" charset="0"/>
              </a:rPr>
              <a:t>Radio </a:t>
            </a:r>
            <a:r>
              <a:rPr lang="en-US" dirty="0">
                <a:latin typeface="Bell MT" panose="02020503060305020303" pitchFamily="18" charset="0"/>
              </a:rPr>
              <a:t>buttons let a user select ONE of a limited number of choices.</a:t>
            </a:r>
          </a:p>
        </p:txBody>
      </p:sp>
    </p:spTree>
    <p:extLst>
      <p:ext uri="{BB962C8B-B14F-4D97-AF65-F5344CB8AC3E}">
        <p14:creationId xmlns:p14="http://schemas.microsoft.com/office/powerpoint/2010/main" val="34687853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004"/>
          </a:xfrm>
        </p:spPr>
        <p:txBody>
          <a:bodyPr>
            <a:normAutofit/>
          </a:bodyPr>
          <a:lstStyle/>
          <a:p>
            <a:r>
              <a:rPr lang="en-US" sz="3600" b="1" dirty="0">
                <a:latin typeface="Bell MT" panose="02020503060305020303" pitchFamily="18" charset="0"/>
              </a:rPr>
              <a:t>Radio </a:t>
            </a:r>
            <a:r>
              <a:rPr lang="en-US" sz="3600" b="1" dirty="0" smtClean="0">
                <a:latin typeface="Bell MT" panose="02020503060305020303" pitchFamily="18" charset="0"/>
              </a:rPr>
              <a:t>Buttons-Example</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492624"/>
            <a:ext cx="10515600" cy="4684339"/>
          </a:xfrm>
        </p:spPr>
        <p:txBody>
          <a:bodyPr numCol="2">
            <a:noAutofit/>
          </a:bodyPr>
          <a:lstStyle/>
          <a:p>
            <a:pPr marL="0" indent="0">
              <a:lnSpc>
                <a:spcPct val="150000"/>
              </a:lnSpc>
              <a:spcBef>
                <a:spcPts val="0"/>
              </a:spcBef>
              <a:buNone/>
            </a:pPr>
            <a:r>
              <a:rPr lang="en-US" sz="1600" dirty="0">
                <a:latin typeface="Bell MT" panose="02020503060305020303" pitchFamily="18" charset="0"/>
              </a:rPr>
              <a:t>&lt;!DOCTYPE html&gt;</a:t>
            </a:r>
          </a:p>
          <a:p>
            <a:pPr marL="0" indent="0">
              <a:lnSpc>
                <a:spcPct val="150000"/>
              </a:lnSpc>
              <a:spcBef>
                <a:spcPts val="0"/>
              </a:spcBef>
              <a:buNone/>
            </a:pPr>
            <a:r>
              <a:rPr lang="en-US" sz="1600" dirty="0">
                <a:latin typeface="Bell MT" panose="02020503060305020303" pitchFamily="18" charset="0"/>
              </a:rPr>
              <a:t>&lt;html&gt;</a:t>
            </a:r>
          </a:p>
          <a:p>
            <a:pPr marL="0" indent="0">
              <a:lnSpc>
                <a:spcPct val="150000"/>
              </a:lnSpc>
              <a:spcBef>
                <a:spcPts val="0"/>
              </a:spcBef>
              <a:buNone/>
            </a:pPr>
            <a:r>
              <a:rPr lang="en-US" sz="1600" dirty="0">
                <a:latin typeface="Bell MT" panose="02020503060305020303" pitchFamily="18" charset="0"/>
              </a:rPr>
              <a:t>&lt;body</a:t>
            </a:r>
            <a:r>
              <a:rPr lang="en-US" sz="1600" dirty="0" smtClean="0">
                <a:latin typeface="Bell MT" panose="02020503060305020303" pitchFamily="18" charset="0"/>
              </a:rPr>
              <a:t>&gt;</a:t>
            </a:r>
            <a:endParaRPr lang="en-US" sz="1600" dirty="0">
              <a:latin typeface="Bell MT" panose="02020503060305020303" pitchFamily="18" charset="0"/>
            </a:endParaRPr>
          </a:p>
          <a:p>
            <a:pPr marL="0" indent="0">
              <a:lnSpc>
                <a:spcPct val="150000"/>
              </a:lnSpc>
              <a:spcBef>
                <a:spcPts val="0"/>
              </a:spcBef>
              <a:buNone/>
            </a:pPr>
            <a:r>
              <a:rPr lang="en-US" sz="1600" dirty="0">
                <a:latin typeface="Bell MT" panose="02020503060305020303" pitchFamily="18" charset="0"/>
              </a:rPr>
              <a:t>&lt;h2&gt;Radio Buttons&lt;/h2</a:t>
            </a:r>
            <a:r>
              <a:rPr lang="en-US" sz="1600" dirty="0" smtClean="0">
                <a:latin typeface="Bell MT" panose="02020503060305020303" pitchFamily="18" charset="0"/>
              </a:rPr>
              <a:t>&gt;</a:t>
            </a:r>
            <a:endParaRPr lang="en-US" sz="1600" dirty="0">
              <a:latin typeface="Bell MT" panose="02020503060305020303" pitchFamily="18" charset="0"/>
            </a:endParaRPr>
          </a:p>
          <a:p>
            <a:pPr marL="0" indent="0">
              <a:lnSpc>
                <a:spcPct val="150000"/>
              </a:lnSpc>
              <a:spcBef>
                <a:spcPts val="0"/>
              </a:spcBef>
              <a:buNone/>
            </a:pPr>
            <a:r>
              <a:rPr lang="en-US" sz="1600" dirty="0">
                <a:latin typeface="Bell MT" panose="02020503060305020303" pitchFamily="18" charset="0"/>
              </a:rPr>
              <a:t>&lt;p&gt;Choose your favorite Web language:&lt;/p</a:t>
            </a:r>
            <a:r>
              <a:rPr lang="en-US" sz="1600" dirty="0" smtClean="0">
                <a:latin typeface="Bell MT" panose="02020503060305020303" pitchFamily="18" charset="0"/>
              </a:rPr>
              <a:t>&gt;</a:t>
            </a:r>
            <a:endParaRPr lang="en-US" sz="1600" dirty="0">
              <a:latin typeface="Bell MT" panose="02020503060305020303" pitchFamily="18" charset="0"/>
            </a:endParaRPr>
          </a:p>
          <a:p>
            <a:pPr marL="0" indent="0">
              <a:lnSpc>
                <a:spcPct val="150000"/>
              </a:lnSpc>
              <a:spcBef>
                <a:spcPts val="0"/>
              </a:spcBef>
              <a:buNone/>
            </a:pPr>
            <a:r>
              <a:rPr lang="en-US" sz="1600" dirty="0">
                <a:latin typeface="Bell MT" panose="02020503060305020303" pitchFamily="18" charset="0"/>
              </a:rPr>
              <a:t>&lt;form&gt;</a:t>
            </a:r>
          </a:p>
          <a:p>
            <a:pPr marL="0" indent="0">
              <a:lnSpc>
                <a:spcPct val="150000"/>
              </a:lnSpc>
              <a:spcBef>
                <a:spcPts val="0"/>
              </a:spcBef>
              <a:buNone/>
            </a:pPr>
            <a:r>
              <a:rPr lang="en-US" sz="1600" dirty="0">
                <a:latin typeface="Bell MT" panose="02020503060305020303" pitchFamily="18" charset="0"/>
              </a:rPr>
              <a:t>  &lt;input type="radio" id="html" name="</a:t>
            </a:r>
            <a:r>
              <a:rPr lang="en-US" sz="1600" dirty="0" err="1">
                <a:latin typeface="Bell MT" panose="02020503060305020303" pitchFamily="18" charset="0"/>
              </a:rPr>
              <a:t>fav_language</a:t>
            </a:r>
            <a:r>
              <a:rPr lang="en-US" sz="1600" dirty="0">
                <a:latin typeface="Bell MT" panose="02020503060305020303" pitchFamily="18" charset="0"/>
              </a:rPr>
              <a:t>" value="HTML"&gt;</a:t>
            </a:r>
          </a:p>
          <a:p>
            <a:pPr marL="0" indent="0">
              <a:lnSpc>
                <a:spcPct val="150000"/>
              </a:lnSpc>
              <a:spcBef>
                <a:spcPts val="0"/>
              </a:spcBef>
              <a:buNone/>
            </a:pPr>
            <a:r>
              <a:rPr lang="en-US" sz="1600" dirty="0">
                <a:latin typeface="Bell MT" panose="02020503060305020303" pitchFamily="18" charset="0"/>
              </a:rPr>
              <a:t>  &lt;label for="html"&gt;HTML&lt;/label&gt;&lt;</a:t>
            </a:r>
            <a:r>
              <a:rPr lang="en-US" sz="1600" dirty="0" err="1">
                <a:latin typeface="Bell MT" panose="02020503060305020303" pitchFamily="18" charset="0"/>
              </a:rPr>
              <a:t>br</a:t>
            </a:r>
            <a:r>
              <a:rPr lang="en-US" sz="1600" dirty="0">
                <a:latin typeface="Bell MT" panose="02020503060305020303" pitchFamily="18" charset="0"/>
              </a:rPr>
              <a:t>&gt;</a:t>
            </a:r>
          </a:p>
          <a:p>
            <a:pPr marL="0" indent="0">
              <a:lnSpc>
                <a:spcPct val="150000"/>
              </a:lnSpc>
              <a:spcBef>
                <a:spcPts val="0"/>
              </a:spcBef>
              <a:buNone/>
            </a:pPr>
            <a:r>
              <a:rPr lang="en-US" sz="1600" dirty="0">
                <a:latin typeface="Bell MT" panose="02020503060305020303" pitchFamily="18" charset="0"/>
              </a:rPr>
              <a:t>  &lt;input type="radio" id="</a:t>
            </a:r>
            <a:r>
              <a:rPr lang="en-US" sz="1600" dirty="0" err="1">
                <a:latin typeface="Bell MT" panose="02020503060305020303" pitchFamily="18" charset="0"/>
              </a:rPr>
              <a:t>css</a:t>
            </a:r>
            <a:r>
              <a:rPr lang="en-US" sz="1600" dirty="0">
                <a:latin typeface="Bell MT" panose="02020503060305020303" pitchFamily="18" charset="0"/>
              </a:rPr>
              <a:t>" name="</a:t>
            </a:r>
            <a:r>
              <a:rPr lang="en-US" sz="1600" dirty="0" err="1">
                <a:latin typeface="Bell MT" panose="02020503060305020303" pitchFamily="18" charset="0"/>
              </a:rPr>
              <a:t>fav_language</a:t>
            </a:r>
            <a:r>
              <a:rPr lang="en-US" sz="1600" dirty="0">
                <a:latin typeface="Bell MT" panose="02020503060305020303" pitchFamily="18" charset="0"/>
              </a:rPr>
              <a:t>" value="CSS"&gt;</a:t>
            </a:r>
          </a:p>
          <a:p>
            <a:pPr marL="0" indent="0">
              <a:lnSpc>
                <a:spcPct val="150000"/>
              </a:lnSpc>
              <a:spcBef>
                <a:spcPts val="0"/>
              </a:spcBef>
              <a:buNone/>
            </a:pPr>
            <a:r>
              <a:rPr lang="en-US" sz="1600" dirty="0">
                <a:latin typeface="Bell MT" panose="02020503060305020303" pitchFamily="18" charset="0"/>
              </a:rPr>
              <a:t>  &lt;label for="</a:t>
            </a:r>
            <a:r>
              <a:rPr lang="en-US" sz="1600" dirty="0" err="1">
                <a:latin typeface="Bell MT" panose="02020503060305020303" pitchFamily="18" charset="0"/>
              </a:rPr>
              <a:t>css</a:t>
            </a:r>
            <a:r>
              <a:rPr lang="en-US" sz="1600" dirty="0">
                <a:latin typeface="Bell MT" panose="02020503060305020303" pitchFamily="18" charset="0"/>
              </a:rPr>
              <a:t>"&gt;CSS&lt;/label&gt;&lt;</a:t>
            </a:r>
            <a:r>
              <a:rPr lang="en-US" sz="1600" dirty="0" err="1">
                <a:latin typeface="Bell MT" panose="02020503060305020303" pitchFamily="18" charset="0"/>
              </a:rPr>
              <a:t>br</a:t>
            </a:r>
            <a:r>
              <a:rPr lang="en-US" sz="1600" dirty="0">
                <a:latin typeface="Bell MT" panose="02020503060305020303" pitchFamily="18" charset="0"/>
              </a:rPr>
              <a:t>&gt;</a:t>
            </a:r>
          </a:p>
          <a:p>
            <a:pPr marL="0" indent="0">
              <a:lnSpc>
                <a:spcPct val="150000"/>
              </a:lnSpc>
              <a:spcBef>
                <a:spcPts val="0"/>
              </a:spcBef>
              <a:buNone/>
            </a:pPr>
            <a:r>
              <a:rPr lang="en-US" sz="1600" dirty="0">
                <a:latin typeface="Bell MT" panose="02020503060305020303" pitchFamily="18" charset="0"/>
              </a:rPr>
              <a:t>  &lt;input type="radio" id="</a:t>
            </a:r>
            <a:r>
              <a:rPr lang="en-US" sz="1600" dirty="0" err="1">
                <a:latin typeface="Bell MT" panose="02020503060305020303" pitchFamily="18" charset="0"/>
              </a:rPr>
              <a:t>javascript</a:t>
            </a:r>
            <a:r>
              <a:rPr lang="en-US" sz="1600" dirty="0">
                <a:latin typeface="Bell MT" panose="02020503060305020303" pitchFamily="18" charset="0"/>
              </a:rPr>
              <a:t>" name="</a:t>
            </a:r>
            <a:r>
              <a:rPr lang="en-US" sz="1600" dirty="0" err="1">
                <a:latin typeface="Bell MT" panose="02020503060305020303" pitchFamily="18" charset="0"/>
              </a:rPr>
              <a:t>fav_language</a:t>
            </a:r>
            <a:r>
              <a:rPr lang="en-US" sz="1600" dirty="0">
                <a:latin typeface="Bell MT" panose="02020503060305020303" pitchFamily="18" charset="0"/>
              </a:rPr>
              <a:t>" value="JavaScript"&gt;</a:t>
            </a:r>
          </a:p>
          <a:p>
            <a:pPr marL="0" indent="0">
              <a:lnSpc>
                <a:spcPct val="150000"/>
              </a:lnSpc>
              <a:spcBef>
                <a:spcPts val="0"/>
              </a:spcBef>
              <a:buNone/>
            </a:pPr>
            <a:r>
              <a:rPr lang="en-US" sz="1600" dirty="0">
                <a:latin typeface="Bell MT" panose="02020503060305020303" pitchFamily="18" charset="0"/>
              </a:rPr>
              <a:t>  &lt;label for="</a:t>
            </a:r>
            <a:r>
              <a:rPr lang="en-US" sz="1600" dirty="0" err="1">
                <a:latin typeface="Bell MT" panose="02020503060305020303" pitchFamily="18" charset="0"/>
              </a:rPr>
              <a:t>javascript</a:t>
            </a:r>
            <a:r>
              <a:rPr lang="en-US" sz="1600" dirty="0">
                <a:latin typeface="Bell MT" panose="02020503060305020303" pitchFamily="18" charset="0"/>
              </a:rPr>
              <a:t>"&gt;JavaScript&lt;/label&gt;</a:t>
            </a:r>
          </a:p>
          <a:p>
            <a:pPr marL="0" indent="0">
              <a:lnSpc>
                <a:spcPct val="150000"/>
              </a:lnSpc>
              <a:spcBef>
                <a:spcPts val="0"/>
              </a:spcBef>
              <a:buNone/>
            </a:pPr>
            <a:r>
              <a:rPr lang="en-US" sz="1600" dirty="0">
                <a:latin typeface="Bell MT" panose="02020503060305020303" pitchFamily="18" charset="0"/>
              </a:rPr>
              <a:t>&lt;/form&gt; </a:t>
            </a:r>
          </a:p>
          <a:p>
            <a:pPr marL="0" indent="0">
              <a:lnSpc>
                <a:spcPct val="150000"/>
              </a:lnSpc>
              <a:spcBef>
                <a:spcPts val="0"/>
              </a:spcBef>
              <a:buNone/>
            </a:pPr>
            <a:r>
              <a:rPr lang="en-US" sz="1600" dirty="0">
                <a:latin typeface="Bell MT" panose="02020503060305020303" pitchFamily="18" charset="0"/>
              </a:rPr>
              <a:t>&lt;/body&gt;</a:t>
            </a:r>
          </a:p>
          <a:p>
            <a:pPr marL="0" indent="0">
              <a:lnSpc>
                <a:spcPct val="150000"/>
              </a:lnSpc>
              <a:spcBef>
                <a:spcPts val="0"/>
              </a:spcBef>
              <a:buNone/>
            </a:pPr>
            <a:r>
              <a:rPr lang="en-US" sz="1600" dirty="0">
                <a:latin typeface="Bell MT" panose="02020503060305020303" pitchFamily="18" charset="0"/>
              </a:rPr>
              <a:t>&lt;/html&gt;</a:t>
            </a:r>
          </a:p>
        </p:txBody>
      </p:sp>
    </p:spTree>
    <p:extLst>
      <p:ext uri="{BB962C8B-B14F-4D97-AF65-F5344CB8AC3E}">
        <p14:creationId xmlns:p14="http://schemas.microsoft.com/office/powerpoint/2010/main" val="1041769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0299"/>
          </a:xfrm>
        </p:spPr>
        <p:txBody>
          <a:bodyPr>
            <a:normAutofit/>
          </a:bodyPr>
          <a:lstStyle/>
          <a:p>
            <a:r>
              <a:rPr lang="en-US" sz="3600" b="1" dirty="0" smtClean="0">
                <a:latin typeface="Bell MT" panose="02020503060305020303" pitchFamily="18" charset="0"/>
              </a:rPr>
              <a:t>Checkboxes</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143000"/>
            <a:ext cx="10515600" cy="5033963"/>
          </a:xfrm>
        </p:spPr>
        <p:txBody>
          <a:bodyPr numCol="2">
            <a:normAutofit fontScale="62500" lnSpcReduction="20000"/>
          </a:bodyPr>
          <a:lstStyle/>
          <a:p>
            <a:pPr marL="174625" indent="0">
              <a:lnSpc>
                <a:spcPct val="140000"/>
              </a:lnSpc>
              <a:spcBef>
                <a:spcPts val="0"/>
              </a:spcBef>
              <a:buNone/>
            </a:pPr>
            <a:r>
              <a:rPr lang="en-US" dirty="0" smtClean="0">
                <a:latin typeface="Bell MT" panose="02020503060305020303" pitchFamily="18" charset="0"/>
              </a:rPr>
              <a:t>The </a:t>
            </a:r>
            <a:r>
              <a:rPr lang="en-US" dirty="0">
                <a:latin typeface="Bell MT" panose="02020503060305020303" pitchFamily="18" charset="0"/>
              </a:rPr>
              <a:t>&lt;input type="checkbox"&gt; defines a checkbox</a:t>
            </a:r>
            <a:r>
              <a:rPr lang="en-US" dirty="0" smtClean="0">
                <a:latin typeface="Bell MT" panose="02020503060305020303" pitchFamily="18" charset="0"/>
              </a:rPr>
              <a:t>.</a:t>
            </a:r>
            <a:endParaRPr lang="en-US" dirty="0">
              <a:latin typeface="Bell MT" panose="02020503060305020303" pitchFamily="18" charset="0"/>
            </a:endParaRPr>
          </a:p>
          <a:p>
            <a:pPr marL="174625" indent="0">
              <a:lnSpc>
                <a:spcPct val="140000"/>
              </a:lnSpc>
              <a:spcBef>
                <a:spcPts val="0"/>
              </a:spcBef>
              <a:buNone/>
            </a:pPr>
            <a:r>
              <a:rPr lang="en-US" dirty="0">
                <a:latin typeface="Bell MT" panose="02020503060305020303" pitchFamily="18" charset="0"/>
              </a:rPr>
              <a:t>Checkboxes let a user select ZERO or MORE options of a limited number of </a:t>
            </a:r>
            <a:r>
              <a:rPr lang="en-US" dirty="0" smtClean="0">
                <a:latin typeface="Bell MT" panose="02020503060305020303" pitchFamily="18" charset="0"/>
              </a:rPr>
              <a:t>choices</a:t>
            </a:r>
          </a:p>
          <a:p>
            <a:pPr marL="174625" indent="0">
              <a:lnSpc>
                <a:spcPct val="140000"/>
              </a:lnSpc>
              <a:spcBef>
                <a:spcPts val="0"/>
              </a:spcBef>
              <a:buNone/>
            </a:pPr>
            <a:endParaRPr lang="en-US" dirty="0" smtClean="0">
              <a:latin typeface="Bell MT" panose="02020503060305020303" pitchFamily="18" charset="0"/>
            </a:endParaRPr>
          </a:p>
          <a:p>
            <a:pPr marL="174625" indent="0">
              <a:lnSpc>
                <a:spcPct val="140000"/>
              </a:lnSpc>
              <a:spcBef>
                <a:spcPts val="0"/>
              </a:spcBef>
              <a:buNone/>
            </a:pPr>
            <a:r>
              <a:rPr lang="en-US" dirty="0" smtClean="0">
                <a:latin typeface="Bell MT" panose="02020503060305020303" pitchFamily="18" charset="0"/>
              </a:rPr>
              <a:t>&lt;!</a:t>
            </a:r>
            <a:r>
              <a:rPr lang="en-US" dirty="0">
                <a:latin typeface="Bell MT" panose="02020503060305020303" pitchFamily="18" charset="0"/>
              </a:rPr>
              <a:t>DOCTYPE html&gt;</a:t>
            </a:r>
          </a:p>
          <a:p>
            <a:pPr marL="174625" indent="0">
              <a:lnSpc>
                <a:spcPct val="140000"/>
              </a:lnSpc>
              <a:spcBef>
                <a:spcPts val="0"/>
              </a:spcBef>
              <a:buNone/>
            </a:pPr>
            <a:r>
              <a:rPr lang="en-US" dirty="0">
                <a:latin typeface="Bell MT" panose="02020503060305020303" pitchFamily="18" charset="0"/>
              </a:rPr>
              <a:t>&lt;html&gt;</a:t>
            </a:r>
          </a:p>
          <a:p>
            <a:pPr marL="174625" indent="0">
              <a:lnSpc>
                <a:spcPct val="140000"/>
              </a:lnSpc>
              <a:spcBef>
                <a:spcPts val="0"/>
              </a:spcBef>
              <a:buNone/>
            </a:pPr>
            <a:r>
              <a:rPr lang="en-US" dirty="0">
                <a:latin typeface="Bell MT" panose="02020503060305020303" pitchFamily="18" charset="0"/>
              </a:rPr>
              <a:t>&lt;body</a:t>
            </a:r>
            <a:r>
              <a:rPr lang="en-US" dirty="0" smtClean="0">
                <a:latin typeface="Bell MT" panose="02020503060305020303" pitchFamily="18" charset="0"/>
              </a:rPr>
              <a:t>&gt;</a:t>
            </a:r>
            <a:endParaRPr lang="en-US" dirty="0">
              <a:latin typeface="Bell MT" panose="02020503060305020303" pitchFamily="18" charset="0"/>
            </a:endParaRPr>
          </a:p>
          <a:p>
            <a:pPr marL="174625" indent="0">
              <a:lnSpc>
                <a:spcPct val="140000"/>
              </a:lnSpc>
              <a:spcBef>
                <a:spcPts val="0"/>
              </a:spcBef>
              <a:buNone/>
            </a:pPr>
            <a:r>
              <a:rPr lang="en-US" dirty="0">
                <a:latin typeface="Bell MT" panose="02020503060305020303" pitchFamily="18" charset="0"/>
              </a:rPr>
              <a:t>&lt;h2&gt;Checkboxes&lt;/h2&gt;</a:t>
            </a:r>
          </a:p>
          <a:p>
            <a:pPr marL="174625" indent="0">
              <a:lnSpc>
                <a:spcPct val="140000"/>
              </a:lnSpc>
              <a:spcBef>
                <a:spcPts val="0"/>
              </a:spcBef>
              <a:buNone/>
            </a:pPr>
            <a:r>
              <a:rPr lang="en-US" dirty="0">
                <a:latin typeface="Bell MT" panose="02020503060305020303" pitchFamily="18" charset="0"/>
              </a:rPr>
              <a:t>&lt;p&gt;The &lt;strong&gt;input type="checkbox"&lt;/strong&gt; defines a checkbox:&lt;/p</a:t>
            </a:r>
            <a:r>
              <a:rPr lang="en-US" dirty="0" smtClean="0">
                <a:latin typeface="Bell MT" panose="02020503060305020303" pitchFamily="18" charset="0"/>
              </a:rPr>
              <a:t>&gt;</a:t>
            </a:r>
            <a:endParaRPr lang="en-US" dirty="0">
              <a:latin typeface="Bell MT" panose="02020503060305020303" pitchFamily="18" charset="0"/>
            </a:endParaRPr>
          </a:p>
          <a:p>
            <a:pPr marL="174625" indent="0">
              <a:lnSpc>
                <a:spcPct val="140000"/>
              </a:lnSpc>
              <a:spcBef>
                <a:spcPts val="0"/>
              </a:spcBef>
              <a:buNone/>
            </a:pPr>
            <a:r>
              <a:rPr lang="en-US" dirty="0">
                <a:latin typeface="Bell MT" panose="02020503060305020303" pitchFamily="18" charset="0"/>
              </a:rPr>
              <a:t>&lt;form action="/</a:t>
            </a:r>
            <a:r>
              <a:rPr lang="en-US" dirty="0" err="1">
                <a:latin typeface="Bell MT" panose="02020503060305020303" pitchFamily="18" charset="0"/>
              </a:rPr>
              <a:t>action_page.php</a:t>
            </a:r>
            <a:r>
              <a:rPr lang="en-US" dirty="0">
                <a:latin typeface="Bell MT" panose="02020503060305020303" pitchFamily="18" charset="0"/>
              </a:rPr>
              <a:t>"&gt;</a:t>
            </a:r>
          </a:p>
          <a:p>
            <a:pPr marL="174625" indent="0">
              <a:lnSpc>
                <a:spcPct val="140000"/>
              </a:lnSpc>
              <a:spcBef>
                <a:spcPts val="0"/>
              </a:spcBef>
              <a:buNone/>
            </a:pPr>
            <a:r>
              <a:rPr lang="en-US" dirty="0">
                <a:latin typeface="Bell MT" panose="02020503060305020303" pitchFamily="18" charset="0"/>
              </a:rPr>
              <a:t>  &lt;input type="checkbox" id="vehicle1" name="vehicle1" value="Bike"&gt;</a:t>
            </a:r>
          </a:p>
          <a:p>
            <a:pPr marL="174625" indent="0">
              <a:lnSpc>
                <a:spcPct val="140000"/>
              </a:lnSpc>
              <a:spcBef>
                <a:spcPts val="0"/>
              </a:spcBef>
              <a:buNone/>
            </a:pPr>
            <a:r>
              <a:rPr lang="en-US" dirty="0">
                <a:latin typeface="Bell MT" panose="02020503060305020303" pitchFamily="18" charset="0"/>
              </a:rPr>
              <a:t>  &lt;label for="vehicle1"&gt; I have a bike&lt;/label&gt;&lt;</a:t>
            </a:r>
            <a:r>
              <a:rPr lang="en-US" dirty="0" err="1">
                <a:latin typeface="Bell MT" panose="02020503060305020303" pitchFamily="18" charset="0"/>
              </a:rPr>
              <a:t>br</a:t>
            </a:r>
            <a:r>
              <a:rPr lang="en-US" dirty="0">
                <a:latin typeface="Bell MT" panose="02020503060305020303" pitchFamily="18" charset="0"/>
              </a:rPr>
              <a:t>&gt;</a:t>
            </a:r>
          </a:p>
          <a:p>
            <a:pPr marL="174625" indent="0">
              <a:lnSpc>
                <a:spcPct val="140000"/>
              </a:lnSpc>
              <a:spcBef>
                <a:spcPts val="0"/>
              </a:spcBef>
              <a:buNone/>
            </a:pPr>
            <a:r>
              <a:rPr lang="en-US" dirty="0">
                <a:latin typeface="Bell MT" panose="02020503060305020303" pitchFamily="18" charset="0"/>
              </a:rPr>
              <a:t>  &lt;input type="checkbox" id="vehicle2" name="vehicle2" value="Car"&gt;</a:t>
            </a:r>
          </a:p>
          <a:p>
            <a:pPr marL="174625" indent="0">
              <a:lnSpc>
                <a:spcPct val="140000"/>
              </a:lnSpc>
              <a:spcBef>
                <a:spcPts val="0"/>
              </a:spcBef>
              <a:buNone/>
            </a:pPr>
            <a:r>
              <a:rPr lang="en-US" dirty="0">
                <a:latin typeface="Bell MT" panose="02020503060305020303" pitchFamily="18" charset="0"/>
              </a:rPr>
              <a:t>  &lt;label for="vehicle2"&gt; I have a car&lt;/label&gt;&lt;</a:t>
            </a:r>
            <a:r>
              <a:rPr lang="en-US" dirty="0" err="1">
                <a:latin typeface="Bell MT" panose="02020503060305020303" pitchFamily="18" charset="0"/>
              </a:rPr>
              <a:t>br</a:t>
            </a:r>
            <a:r>
              <a:rPr lang="en-US" dirty="0">
                <a:latin typeface="Bell MT" panose="02020503060305020303" pitchFamily="18" charset="0"/>
              </a:rPr>
              <a:t>&gt;</a:t>
            </a:r>
          </a:p>
          <a:p>
            <a:pPr marL="174625" indent="0">
              <a:lnSpc>
                <a:spcPct val="140000"/>
              </a:lnSpc>
              <a:spcBef>
                <a:spcPts val="0"/>
              </a:spcBef>
              <a:buNone/>
            </a:pPr>
            <a:r>
              <a:rPr lang="en-US" dirty="0">
                <a:latin typeface="Bell MT" panose="02020503060305020303" pitchFamily="18" charset="0"/>
              </a:rPr>
              <a:t>  &lt;input type="checkbox" id="vehicle3" name="vehicle3" value="Boat"&gt;</a:t>
            </a:r>
          </a:p>
          <a:p>
            <a:pPr marL="174625" indent="0">
              <a:lnSpc>
                <a:spcPct val="140000"/>
              </a:lnSpc>
              <a:spcBef>
                <a:spcPts val="0"/>
              </a:spcBef>
              <a:buNone/>
            </a:pPr>
            <a:r>
              <a:rPr lang="en-US" dirty="0">
                <a:latin typeface="Bell MT" panose="02020503060305020303" pitchFamily="18" charset="0"/>
              </a:rPr>
              <a:t>  &lt;label for="vehicle3"&gt; I have a boat&lt;/label&gt;&lt;</a:t>
            </a:r>
            <a:r>
              <a:rPr lang="en-US" dirty="0" err="1">
                <a:latin typeface="Bell MT" panose="02020503060305020303" pitchFamily="18" charset="0"/>
              </a:rPr>
              <a:t>br</a:t>
            </a:r>
            <a:r>
              <a:rPr lang="en-US" dirty="0">
                <a:latin typeface="Bell MT" panose="02020503060305020303" pitchFamily="18" charset="0"/>
              </a:rPr>
              <a:t>&gt;&lt;</a:t>
            </a:r>
            <a:r>
              <a:rPr lang="en-US" dirty="0" err="1">
                <a:latin typeface="Bell MT" panose="02020503060305020303" pitchFamily="18" charset="0"/>
              </a:rPr>
              <a:t>br</a:t>
            </a:r>
            <a:r>
              <a:rPr lang="en-US" dirty="0">
                <a:latin typeface="Bell MT" panose="02020503060305020303" pitchFamily="18" charset="0"/>
              </a:rPr>
              <a:t>&gt;</a:t>
            </a:r>
          </a:p>
          <a:p>
            <a:pPr marL="174625" indent="0">
              <a:lnSpc>
                <a:spcPct val="140000"/>
              </a:lnSpc>
              <a:spcBef>
                <a:spcPts val="0"/>
              </a:spcBef>
              <a:buNone/>
            </a:pPr>
            <a:r>
              <a:rPr lang="en-US" dirty="0">
                <a:latin typeface="Bell MT" panose="02020503060305020303" pitchFamily="18" charset="0"/>
              </a:rPr>
              <a:t>  &lt;input type="submit" value="Submit"&gt;</a:t>
            </a:r>
          </a:p>
          <a:p>
            <a:pPr marL="174625" indent="0">
              <a:lnSpc>
                <a:spcPct val="140000"/>
              </a:lnSpc>
              <a:spcBef>
                <a:spcPts val="0"/>
              </a:spcBef>
              <a:buNone/>
            </a:pPr>
            <a:r>
              <a:rPr lang="en-US" dirty="0">
                <a:latin typeface="Bell MT" panose="02020503060305020303" pitchFamily="18" charset="0"/>
              </a:rPr>
              <a:t>&lt;/form&gt; </a:t>
            </a:r>
          </a:p>
          <a:p>
            <a:pPr marL="174625" indent="0">
              <a:lnSpc>
                <a:spcPct val="140000"/>
              </a:lnSpc>
              <a:spcBef>
                <a:spcPts val="0"/>
              </a:spcBef>
              <a:buNone/>
            </a:pPr>
            <a:r>
              <a:rPr lang="en-US" dirty="0">
                <a:latin typeface="Bell MT" panose="02020503060305020303" pitchFamily="18" charset="0"/>
              </a:rPr>
              <a:t>&lt;/body&gt;</a:t>
            </a:r>
          </a:p>
          <a:p>
            <a:pPr marL="174625" indent="0">
              <a:lnSpc>
                <a:spcPct val="140000"/>
              </a:lnSpc>
              <a:spcBef>
                <a:spcPts val="0"/>
              </a:spcBef>
              <a:buNone/>
            </a:pPr>
            <a:r>
              <a:rPr lang="en-US" dirty="0">
                <a:latin typeface="Bell MT" panose="02020503060305020303" pitchFamily="18" charset="0"/>
              </a:rPr>
              <a:t>&lt;/html&gt;</a:t>
            </a:r>
          </a:p>
        </p:txBody>
      </p:sp>
    </p:spTree>
    <p:extLst>
      <p:ext uri="{BB962C8B-B14F-4D97-AF65-F5344CB8AC3E}">
        <p14:creationId xmlns:p14="http://schemas.microsoft.com/office/powerpoint/2010/main" val="33452239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004"/>
          </a:xfrm>
        </p:spPr>
        <p:txBody>
          <a:bodyPr>
            <a:normAutofit/>
          </a:bodyPr>
          <a:lstStyle/>
          <a:p>
            <a:r>
              <a:rPr lang="en-US" sz="3600" b="1" dirty="0">
                <a:latin typeface="Bell MT" panose="02020503060305020303" pitchFamily="18" charset="0"/>
              </a:rPr>
              <a:t>The Submit </a:t>
            </a:r>
            <a:r>
              <a:rPr lang="en-US" sz="3600" b="1" dirty="0" smtClean="0">
                <a:latin typeface="Bell MT" panose="02020503060305020303" pitchFamily="18" charset="0"/>
              </a:rPr>
              <a:t>Button</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237130"/>
            <a:ext cx="10515600" cy="5082988"/>
          </a:xfrm>
        </p:spPr>
        <p:txBody>
          <a:bodyPr numCol="2">
            <a:noAutofit/>
          </a:bodyPr>
          <a:lstStyle/>
          <a:p>
            <a:pPr>
              <a:lnSpc>
                <a:spcPct val="150000"/>
              </a:lnSpc>
              <a:spcBef>
                <a:spcPts val="0"/>
              </a:spcBef>
            </a:pPr>
            <a:r>
              <a:rPr lang="en-US" sz="1800" dirty="0" smtClean="0">
                <a:latin typeface="Bell MT" panose="02020503060305020303" pitchFamily="18" charset="0"/>
              </a:rPr>
              <a:t>The </a:t>
            </a:r>
            <a:r>
              <a:rPr lang="en-US" sz="1800" dirty="0">
                <a:latin typeface="Bell MT" panose="02020503060305020303" pitchFamily="18" charset="0"/>
              </a:rPr>
              <a:t>&lt;input type="submit"&gt; defines a button for submitting the form data to a form-handler</a:t>
            </a:r>
            <a:r>
              <a:rPr lang="en-US" sz="1800" dirty="0" smtClean="0">
                <a:latin typeface="Bell MT" panose="02020503060305020303" pitchFamily="18" charset="0"/>
              </a:rPr>
              <a:t>.</a:t>
            </a:r>
            <a:endParaRPr lang="en-US" sz="1800" dirty="0">
              <a:latin typeface="Bell MT" panose="02020503060305020303" pitchFamily="18" charset="0"/>
            </a:endParaRPr>
          </a:p>
          <a:p>
            <a:pPr>
              <a:lnSpc>
                <a:spcPct val="150000"/>
              </a:lnSpc>
              <a:spcBef>
                <a:spcPts val="0"/>
              </a:spcBef>
            </a:pPr>
            <a:r>
              <a:rPr lang="en-US" sz="1800" dirty="0">
                <a:latin typeface="Bell MT" panose="02020503060305020303" pitchFamily="18" charset="0"/>
              </a:rPr>
              <a:t>The form-handler is typically a file on the server with a script for processing input data</a:t>
            </a:r>
            <a:r>
              <a:rPr lang="en-US" sz="1800" dirty="0" smtClean="0">
                <a:latin typeface="Bell MT" panose="02020503060305020303" pitchFamily="18" charset="0"/>
              </a:rPr>
              <a:t>.</a:t>
            </a:r>
            <a:endParaRPr lang="en-US" sz="1800" dirty="0">
              <a:latin typeface="Bell MT" panose="02020503060305020303" pitchFamily="18" charset="0"/>
            </a:endParaRPr>
          </a:p>
          <a:p>
            <a:pPr>
              <a:lnSpc>
                <a:spcPct val="150000"/>
              </a:lnSpc>
              <a:spcBef>
                <a:spcPts val="0"/>
              </a:spcBef>
            </a:pPr>
            <a:r>
              <a:rPr lang="en-US" sz="1800" dirty="0">
                <a:latin typeface="Bell MT" panose="02020503060305020303" pitchFamily="18" charset="0"/>
              </a:rPr>
              <a:t>The form-handler </a:t>
            </a:r>
            <a:r>
              <a:rPr lang="en-US" sz="1800" dirty="0" smtClean="0">
                <a:latin typeface="Bell MT" panose="02020503060305020303" pitchFamily="18" charset="0"/>
              </a:rPr>
              <a:t>is </a:t>
            </a:r>
            <a:r>
              <a:rPr lang="en-US" sz="1800" dirty="0">
                <a:latin typeface="Bell MT" panose="02020503060305020303" pitchFamily="18" charset="0"/>
              </a:rPr>
              <a:t>specified in the form's action attribute</a:t>
            </a:r>
            <a:r>
              <a:rPr lang="en-US" sz="1800" dirty="0" smtClean="0">
                <a:latin typeface="Bell MT" panose="02020503060305020303" pitchFamily="18" charset="0"/>
              </a:rPr>
              <a:t>.</a:t>
            </a:r>
          </a:p>
          <a:p>
            <a:pPr marL="0" indent="0">
              <a:lnSpc>
                <a:spcPct val="150000"/>
              </a:lnSpc>
              <a:spcBef>
                <a:spcPts val="0"/>
              </a:spcBef>
              <a:buNone/>
            </a:pPr>
            <a:r>
              <a:rPr lang="en-US" sz="1800" dirty="0">
                <a:latin typeface="Bell MT" panose="02020503060305020303" pitchFamily="18" charset="0"/>
              </a:rPr>
              <a:t>&lt;!DOCTYPE html&gt;</a:t>
            </a:r>
          </a:p>
          <a:p>
            <a:pPr marL="0" indent="0">
              <a:lnSpc>
                <a:spcPct val="150000"/>
              </a:lnSpc>
              <a:spcBef>
                <a:spcPts val="0"/>
              </a:spcBef>
              <a:buNone/>
            </a:pPr>
            <a:r>
              <a:rPr lang="en-US" sz="1800" dirty="0">
                <a:latin typeface="Bell MT" panose="02020503060305020303" pitchFamily="18" charset="0"/>
              </a:rPr>
              <a:t>&lt;html&gt;</a:t>
            </a:r>
          </a:p>
          <a:p>
            <a:pPr marL="0" indent="0">
              <a:lnSpc>
                <a:spcPct val="150000"/>
              </a:lnSpc>
              <a:spcBef>
                <a:spcPts val="0"/>
              </a:spcBef>
              <a:buNone/>
            </a:pPr>
            <a:r>
              <a:rPr lang="en-US" sz="1800" dirty="0">
                <a:latin typeface="Bell MT" panose="02020503060305020303" pitchFamily="18" charset="0"/>
              </a:rPr>
              <a:t>&lt;body</a:t>
            </a:r>
            <a:r>
              <a:rPr lang="en-US" sz="1800" dirty="0" smtClean="0">
                <a:latin typeface="Bell MT" panose="02020503060305020303" pitchFamily="18" charset="0"/>
              </a:rPr>
              <a:t>&gt;</a:t>
            </a:r>
            <a:endParaRPr lang="en-US" sz="1800" dirty="0">
              <a:latin typeface="Bell MT" panose="02020503060305020303" pitchFamily="18" charset="0"/>
            </a:endParaRPr>
          </a:p>
          <a:p>
            <a:pPr marL="0" indent="0">
              <a:lnSpc>
                <a:spcPct val="150000"/>
              </a:lnSpc>
              <a:spcBef>
                <a:spcPts val="0"/>
              </a:spcBef>
              <a:buNone/>
            </a:pPr>
            <a:r>
              <a:rPr lang="en-US" sz="1800" dirty="0">
                <a:latin typeface="Bell MT" panose="02020503060305020303" pitchFamily="18" charset="0"/>
              </a:rPr>
              <a:t>&lt;h2&gt;HTML Forms&lt;/h2</a:t>
            </a:r>
            <a:r>
              <a:rPr lang="en-US" sz="1800" dirty="0" smtClean="0">
                <a:latin typeface="Bell MT" panose="02020503060305020303" pitchFamily="18" charset="0"/>
              </a:rPr>
              <a:t>&gt;</a:t>
            </a:r>
            <a:endParaRPr lang="en-US" sz="1800" dirty="0">
              <a:latin typeface="Bell MT" panose="02020503060305020303" pitchFamily="18" charset="0"/>
            </a:endParaRPr>
          </a:p>
          <a:p>
            <a:pPr marL="0" indent="0">
              <a:lnSpc>
                <a:spcPct val="150000"/>
              </a:lnSpc>
              <a:spcBef>
                <a:spcPts val="0"/>
              </a:spcBef>
              <a:buNone/>
            </a:pPr>
            <a:r>
              <a:rPr lang="en-US" sz="1800" dirty="0">
                <a:latin typeface="Bell MT" panose="02020503060305020303" pitchFamily="18" charset="0"/>
              </a:rPr>
              <a:t>&lt;form action="/</a:t>
            </a:r>
            <a:r>
              <a:rPr lang="en-US" sz="1800" dirty="0" err="1">
                <a:latin typeface="Bell MT" panose="02020503060305020303" pitchFamily="18" charset="0"/>
              </a:rPr>
              <a:t>action_page.php</a:t>
            </a:r>
            <a:r>
              <a:rPr lang="en-US" sz="1800" dirty="0">
                <a:latin typeface="Bell MT" panose="02020503060305020303" pitchFamily="18" charset="0"/>
              </a:rPr>
              <a:t>"&gt;</a:t>
            </a:r>
          </a:p>
          <a:p>
            <a:pPr marL="0" indent="0">
              <a:lnSpc>
                <a:spcPct val="150000"/>
              </a:lnSpc>
              <a:spcBef>
                <a:spcPts val="0"/>
              </a:spcBef>
              <a:buNone/>
            </a:pPr>
            <a:r>
              <a:rPr lang="en-US" sz="1800" dirty="0">
                <a:latin typeface="Bell MT" panose="02020503060305020303" pitchFamily="18" charset="0"/>
              </a:rPr>
              <a:t>  &lt;label for="</a:t>
            </a:r>
            <a:r>
              <a:rPr lang="en-US" sz="1800" dirty="0" err="1">
                <a:latin typeface="Bell MT" panose="02020503060305020303" pitchFamily="18" charset="0"/>
              </a:rPr>
              <a:t>fname</a:t>
            </a:r>
            <a:r>
              <a:rPr lang="en-US" sz="1800" dirty="0">
                <a:latin typeface="Bell MT" panose="02020503060305020303" pitchFamily="18" charset="0"/>
              </a:rPr>
              <a:t>"&gt;First name:&lt;/label&gt;&lt;</a:t>
            </a:r>
            <a:r>
              <a:rPr lang="en-US" sz="1800" dirty="0" err="1">
                <a:latin typeface="Bell MT" panose="02020503060305020303" pitchFamily="18" charset="0"/>
              </a:rPr>
              <a:t>br</a:t>
            </a:r>
            <a:r>
              <a:rPr lang="en-US" sz="1800" dirty="0">
                <a:latin typeface="Bell MT" panose="02020503060305020303" pitchFamily="18" charset="0"/>
              </a:rPr>
              <a:t>&gt;</a:t>
            </a:r>
          </a:p>
          <a:p>
            <a:pPr marL="0" indent="0">
              <a:lnSpc>
                <a:spcPct val="150000"/>
              </a:lnSpc>
              <a:spcBef>
                <a:spcPts val="0"/>
              </a:spcBef>
              <a:buNone/>
            </a:pPr>
            <a:r>
              <a:rPr lang="en-US" sz="1800" dirty="0">
                <a:latin typeface="Bell MT" panose="02020503060305020303" pitchFamily="18" charset="0"/>
              </a:rPr>
              <a:t>  &lt;input type="text" id="</a:t>
            </a:r>
            <a:r>
              <a:rPr lang="en-US" sz="1800" dirty="0" err="1">
                <a:latin typeface="Bell MT" panose="02020503060305020303" pitchFamily="18" charset="0"/>
              </a:rPr>
              <a:t>fname</a:t>
            </a:r>
            <a:r>
              <a:rPr lang="en-US" sz="1800" dirty="0">
                <a:latin typeface="Bell MT" panose="02020503060305020303" pitchFamily="18" charset="0"/>
              </a:rPr>
              <a:t>" name="</a:t>
            </a:r>
            <a:r>
              <a:rPr lang="en-US" sz="1800" dirty="0" err="1">
                <a:latin typeface="Bell MT" panose="02020503060305020303" pitchFamily="18" charset="0"/>
              </a:rPr>
              <a:t>fname</a:t>
            </a:r>
            <a:r>
              <a:rPr lang="en-US" sz="1800" dirty="0">
                <a:latin typeface="Bell MT" panose="02020503060305020303" pitchFamily="18" charset="0"/>
              </a:rPr>
              <a:t>" value="John"&gt;&lt;</a:t>
            </a:r>
            <a:r>
              <a:rPr lang="en-US" sz="1800" dirty="0" err="1">
                <a:latin typeface="Bell MT" panose="02020503060305020303" pitchFamily="18" charset="0"/>
              </a:rPr>
              <a:t>br</a:t>
            </a:r>
            <a:r>
              <a:rPr lang="en-US" sz="1800" dirty="0">
                <a:latin typeface="Bell MT" panose="02020503060305020303" pitchFamily="18" charset="0"/>
              </a:rPr>
              <a:t>&gt;</a:t>
            </a:r>
          </a:p>
          <a:p>
            <a:pPr marL="0" indent="0">
              <a:lnSpc>
                <a:spcPct val="150000"/>
              </a:lnSpc>
              <a:spcBef>
                <a:spcPts val="0"/>
              </a:spcBef>
              <a:buNone/>
            </a:pPr>
            <a:r>
              <a:rPr lang="en-US" sz="1800" dirty="0">
                <a:latin typeface="Bell MT" panose="02020503060305020303" pitchFamily="18" charset="0"/>
              </a:rPr>
              <a:t>  &lt;label for="</a:t>
            </a:r>
            <a:r>
              <a:rPr lang="en-US" sz="1800" dirty="0" err="1">
                <a:latin typeface="Bell MT" panose="02020503060305020303" pitchFamily="18" charset="0"/>
              </a:rPr>
              <a:t>lname</a:t>
            </a:r>
            <a:r>
              <a:rPr lang="en-US" sz="1800" dirty="0">
                <a:latin typeface="Bell MT" panose="02020503060305020303" pitchFamily="18" charset="0"/>
              </a:rPr>
              <a:t>"&gt;Last name:&lt;/label&gt;&lt;</a:t>
            </a:r>
            <a:r>
              <a:rPr lang="en-US" sz="1800" dirty="0" err="1">
                <a:latin typeface="Bell MT" panose="02020503060305020303" pitchFamily="18" charset="0"/>
              </a:rPr>
              <a:t>br</a:t>
            </a:r>
            <a:r>
              <a:rPr lang="en-US" sz="1800" dirty="0">
                <a:latin typeface="Bell MT" panose="02020503060305020303" pitchFamily="18" charset="0"/>
              </a:rPr>
              <a:t>&gt;</a:t>
            </a:r>
          </a:p>
          <a:p>
            <a:pPr marL="0" indent="0">
              <a:lnSpc>
                <a:spcPct val="150000"/>
              </a:lnSpc>
              <a:spcBef>
                <a:spcPts val="0"/>
              </a:spcBef>
              <a:buNone/>
            </a:pPr>
            <a:r>
              <a:rPr lang="en-US" sz="1800" dirty="0">
                <a:latin typeface="Bell MT" panose="02020503060305020303" pitchFamily="18" charset="0"/>
              </a:rPr>
              <a:t>  &lt;input type="text" id="</a:t>
            </a:r>
            <a:r>
              <a:rPr lang="en-US" sz="1800" dirty="0" err="1">
                <a:latin typeface="Bell MT" panose="02020503060305020303" pitchFamily="18" charset="0"/>
              </a:rPr>
              <a:t>lname</a:t>
            </a:r>
            <a:r>
              <a:rPr lang="en-US" sz="1800" dirty="0">
                <a:latin typeface="Bell MT" panose="02020503060305020303" pitchFamily="18" charset="0"/>
              </a:rPr>
              <a:t>" name="</a:t>
            </a:r>
            <a:r>
              <a:rPr lang="en-US" sz="1800" dirty="0" err="1">
                <a:latin typeface="Bell MT" panose="02020503060305020303" pitchFamily="18" charset="0"/>
              </a:rPr>
              <a:t>lname</a:t>
            </a:r>
            <a:r>
              <a:rPr lang="en-US" sz="1800" dirty="0">
                <a:latin typeface="Bell MT" panose="02020503060305020303" pitchFamily="18" charset="0"/>
              </a:rPr>
              <a:t>" value="Doe"&gt;&lt;</a:t>
            </a:r>
            <a:r>
              <a:rPr lang="en-US" sz="1800" dirty="0" err="1">
                <a:latin typeface="Bell MT" panose="02020503060305020303" pitchFamily="18" charset="0"/>
              </a:rPr>
              <a:t>br</a:t>
            </a:r>
            <a:r>
              <a:rPr lang="en-US" sz="1800" dirty="0">
                <a:latin typeface="Bell MT" panose="02020503060305020303" pitchFamily="18" charset="0"/>
              </a:rPr>
              <a:t>&gt;&lt;</a:t>
            </a:r>
            <a:r>
              <a:rPr lang="en-US" sz="1800" dirty="0" err="1">
                <a:latin typeface="Bell MT" panose="02020503060305020303" pitchFamily="18" charset="0"/>
              </a:rPr>
              <a:t>br</a:t>
            </a:r>
            <a:r>
              <a:rPr lang="en-US" sz="1800" dirty="0">
                <a:latin typeface="Bell MT" panose="02020503060305020303" pitchFamily="18" charset="0"/>
              </a:rPr>
              <a:t>&gt;</a:t>
            </a:r>
          </a:p>
          <a:p>
            <a:pPr marL="0" indent="0">
              <a:lnSpc>
                <a:spcPct val="150000"/>
              </a:lnSpc>
              <a:spcBef>
                <a:spcPts val="0"/>
              </a:spcBef>
              <a:buNone/>
            </a:pPr>
            <a:r>
              <a:rPr lang="en-US" sz="1800" dirty="0">
                <a:latin typeface="Bell MT" panose="02020503060305020303" pitchFamily="18" charset="0"/>
              </a:rPr>
              <a:t>  &lt;input type="submit" value="Submit"&gt;</a:t>
            </a:r>
          </a:p>
          <a:p>
            <a:pPr marL="0" indent="0">
              <a:lnSpc>
                <a:spcPct val="150000"/>
              </a:lnSpc>
              <a:spcBef>
                <a:spcPts val="0"/>
              </a:spcBef>
              <a:buNone/>
            </a:pPr>
            <a:r>
              <a:rPr lang="en-US" sz="1800" dirty="0">
                <a:latin typeface="Bell MT" panose="02020503060305020303" pitchFamily="18" charset="0"/>
              </a:rPr>
              <a:t>&lt;/form&gt; </a:t>
            </a:r>
          </a:p>
          <a:p>
            <a:pPr marL="0" indent="0">
              <a:lnSpc>
                <a:spcPct val="150000"/>
              </a:lnSpc>
              <a:spcBef>
                <a:spcPts val="0"/>
              </a:spcBef>
              <a:buNone/>
            </a:pPr>
            <a:r>
              <a:rPr lang="en-US" sz="1800" dirty="0">
                <a:latin typeface="Bell MT" panose="02020503060305020303" pitchFamily="18" charset="0"/>
              </a:rPr>
              <a:t>&lt;p&gt;If you click the "Submit" button, the form-data will be sent to a page called "/</a:t>
            </a:r>
            <a:r>
              <a:rPr lang="en-US" sz="1800" dirty="0" err="1">
                <a:latin typeface="Bell MT" panose="02020503060305020303" pitchFamily="18" charset="0"/>
              </a:rPr>
              <a:t>action_page.php</a:t>
            </a:r>
            <a:r>
              <a:rPr lang="en-US" sz="1800" dirty="0">
                <a:latin typeface="Bell MT" panose="02020503060305020303" pitchFamily="18" charset="0"/>
              </a:rPr>
              <a:t>".&lt;/p</a:t>
            </a:r>
            <a:r>
              <a:rPr lang="en-US" sz="1800" dirty="0" smtClean="0">
                <a:latin typeface="Bell MT" panose="02020503060305020303" pitchFamily="18" charset="0"/>
              </a:rPr>
              <a:t>&gt;</a:t>
            </a:r>
            <a:endParaRPr lang="en-US" sz="1800" dirty="0">
              <a:latin typeface="Bell MT" panose="02020503060305020303" pitchFamily="18" charset="0"/>
            </a:endParaRPr>
          </a:p>
          <a:p>
            <a:pPr marL="0" indent="0">
              <a:lnSpc>
                <a:spcPct val="150000"/>
              </a:lnSpc>
              <a:spcBef>
                <a:spcPts val="0"/>
              </a:spcBef>
              <a:buNone/>
            </a:pPr>
            <a:r>
              <a:rPr lang="en-US" sz="1800" dirty="0">
                <a:latin typeface="Bell MT" panose="02020503060305020303" pitchFamily="18" charset="0"/>
              </a:rPr>
              <a:t>&lt;/body&gt;</a:t>
            </a:r>
          </a:p>
          <a:p>
            <a:pPr marL="0" indent="0">
              <a:lnSpc>
                <a:spcPct val="150000"/>
              </a:lnSpc>
              <a:spcBef>
                <a:spcPts val="0"/>
              </a:spcBef>
              <a:buNone/>
            </a:pPr>
            <a:r>
              <a:rPr lang="en-US" sz="1800" dirty="0">
                <a:latin typeface="Bell MT" panose="02020503060305020303" pitchFamily="18" charset="0"/>
              </a:rPr>
              <a:t>&lt;/html</a:t>
            </a:r>
            <a:r>
              <a:rPr lang="en-US" sz="1800" dirty="0" smtClean="0">
                <a:latin typeface="Bell MT" panose="02020503060305020303" pitchFamily="18" charset="0"/>
              </a:rPr>
              <a:t>&gt;</a:t>
            </a:r>
            <a:endParaRPr lang="en-US" sz="1800" dirty="0">
              <a:latin typeface="Bell MT" panose="02020503060305020303" pitchFamily="18" charset="0"/>
            </a:endParaRPr>
          </a:p>
          <a:p>
            <a:pPr marL="0" indent="0">
              <a:lnSpc>
                <a:spcPct val="150000"/>
              </a:lnSpc>
              <a:spcBef>
                <a:spcPts val="0"/>
              </a:spcBef>
              <a:buNone/>
            </a:pPr>
            <a:endParaRPr lang="en-US" sz="1800" dirty="0">
              <a:latin typeface="Bell MT" panose="02020503060305020303" pitchFamily="18" charset="0"/>
            </a:endParaRPr>
          </a:p>
        </p:txBody>
      </p:sp>
    </p:spTree>
    <p:extLst>
      <p:ext uri="{BB962C8B-B14F-4D97-AF65-F5344CB8AC3E}">
        <p14:creationId xmlns:p14="http://schemas.microsoft.com/office/powerpoint/2010/main" val="30862119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1663"/>
          </a:xfrm>
        </p:spPr>
        <p:txBody>
          <a:bodyPr>
            <a:normAutofit/>
          </a:bodyPr>
          <a:lstStyle/>
          <a:p>
            <a:r>
              <a:rPr lang="en-US" sz="3600" b="1" dirty="0">
                <a:latin typeface="Bell MT" panose="02020503060305020303" pitchFamily="18" charset="0"/>
              </a:rPr>
              <a:t>The Name Attribute for &lt;input</a:t>
            </a:r>
            <a:r>
              <a:rPr lang="en-US" sz="3600" b="1" dirty="0" smtClean="0">
                <a:latin typeface="Bell MT" panose="02020503060305020303" pitchFamily="18" charset="0"/>
              </a:rPr>
              <a:t>&gt;</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196788"/>
            <a:ext cx="10515600" cy="5123330"/>
          </a:xfrm>
        </p:spPr>
        <p:txBody>
          <a:bodyPr numCol="2">
            <a:noAutofit/>
          </a:bodyPr>
          <a:lstStyle/>
          <a:p>
            <a:pPr>
              <a:lnSpc>
                <a:spcPct val="120000"/>
              </a:lnSpc>
              <a:spcBef>
                <a:spcPts val="0"/>
              </a:spcBef>
            </a:pPr>
            <a:r>
              <a:rPr lang="en-US" sz="2200" dirty="0" smtClean="0">
                <a:latin typeface="Bell MT" panose="02020503060305020303" pitchFamily="18" charset="0"/>
              </a:rPr>
              <a:t>Notice </a:t>
            </a:r>
            <a:r>
              <a:rPr lang="en-US" sz="2200" dirty="0">
                <a:latin typeface="Bell MT" panose="02020503060305020303" pitchFamily="18" charset="0"/>
              </a:rPr>
              <a:t>that each input field must have a name attribute to be submitted</a:t>
            </a:r>
            <a:r>
              <a:rPr lang="en-US" sz="2200" dirty="0" smtClean="0">
                <a:latin typeface="Bell MT" panose="02020503060305020303" pitchFamily="18" charset="0"/>
              </a:rPr>
              <a:t>.</a:t>
            </a:r>
            <a:endParaRPr lang="en-US" sz="2200" dirty="0">
              <a:latin typeface="Bell MT" panose="02020503060305020303" pitchFamily="18" charset="0"/>
            </a:endParaRPr>
          </a:p>
          <a:p>
            <a:pPr>
              <a:lnSpc>
                <a:spcPct val="120000"/>
              </a:lnSpc>
              <a:spcBef>
                <a:spcPts val="0"/>
              </a:spcBef>
            </a:pPr>
            <a:r>
              <a:rPr lang="en-US" sz="2200" dirty="0">
                <a:latin typeface="Bell MT" panose="02020503060305020303" pitchFamily="18" charset="0"/>
              </a:rPr>
              <a:t>If the name attribute is omitted, the value of the input field will not be sent at all</a:t>
            </a:r>
            <a:r>
              <a:rPr lang="en-US" sz="2200" dirty="0" smtClean="0">
                <a:latin typeface="Bell MT" panose="02020503060305020303" pitchFamily="18" charset="0"/>
              </a:rPr>
              <a:t>.</a:t>
            </a:r>
          </a:p>
          <a:p>
            <a:pPr marL="0" indent="0">
              <a:lnSpc>
                <a:spcPct val="120000"/>
              </a:lnSpc>
              <a:spcBef>
                <a:spcPts val="0"/>
              </a:spcBef>
              <a:buNone/>
            </a:pPr>
            <a:r>
              <a:rPr lang="en-US" sz="2200" dirty="0">
                <a:latin typeface="Bell MT" panose="02020503060305020303" pitchFamily="18" charset="0"/>
              </a:rPr>
              <a:t>&lt;!DOCTYPE html&gt;</a:t>
            </a:r>
          </a:p>
          <a:p>
            <a:pPr marL="0" indent="0">
              <a:lnSpc>
                <a:spcPct val="120000"/>
              </a:lnSpc>
              <a:spcBef>
                <a:spcPts val="0"/>
              </a:spcBef>
              <a:buNone/>
            </a:pPr>
            <a:r>
              <a:rPr lang="en-US" sz="2200" dirty="0">
                <a:latin typeface="Bell MT" panose="02020503060305020303" pitchFamily="18" charset="0"/>
              </a:rPr>
              <a:t>&lt;html&gt;</a:t>
            </a:r>
          </a:p>
          <a:p>
            <a:pPr marL="0" indent="0">
              <a:lnSpc>
                <a:spcPct val="120000"/>
              </a:lnSpc>
              <a:spcBef>
                <a:spcPts val="0"/>
              </a:spcBef>
              <a:buNone/>
            </a:pPr>
            <a:r>
              <a:rPr lang="en-US" sz="2200" dirty="0">
                <a:latin typeface="Bell MT" panose="02020503060305020303" pitchFamily="18" charset="0"/>
              </a:rPr>
              <a:t>&lt;body</a:t>
            </a:r>
            <a:r>
              <a:rPr lang="en-US" sz="2200" dirty="0" smtClean="0">
                <a:latin typeface="Bell MT" panose="02020503060305020303" pitchFamily="18" charset="0"/>
              </a:rPr>
              <a:t>&gt;</a:t>
            </a:r>
            <a:endParaRPr lang="en-US" sz="2200" dirty="0">
              <a:latin typeface="Bell MT" panose="02020503060305020303" pitchFamily="18" charset="0"/>
            </a:endParaRPr>
          </a:p>
          <a:p>
            <a:pPr marL="0" indent="0">
              <a:lnSpc>
                <a:spcPct val="120000"/>
              </a:lnSpc>
              <a:spcBef>
                <a:spcPts val="0"/>
              </a:spcBef>
              <a:buNone/>
            </a:pPr>
            <a:r>
              <a:rPr lang="en-US" sz="2200" dirty="0">
                <a:latin typeface="Bell MT" panose="02020503060305020303" pitchFamily="18" charset="0"/>
              </a:rPr>
              <a:t>&lt;h2&gt;The name Attribute&lt;/h2</a:t>
            </a:r>
            <a:r>
              <a:rPr lang="en-US" sz="2200" dirty="0" smtClean="0">
                <a:latin typeface="Bell MT" panose="02020503060305020303" pitchFamily="18" charset="0"/>
              </a:rPr>
              <a:t>&gt;</a:t>
            </a:r>
            <a:endParaRPr lang="en-US" sz="2200" dirty="0">
              <a:latin typeface="Bell MT" panose="02020503060305020303" pitchFamily="18" charset="0"/>
            </a:endParaRPr>
          </a:p>
          <a:p>
            <a:pPr marL="0" indent="0">
              <a:lnSpc>
                <a:spcPct val="120000"/>
              </a:lnSpc>
              <a:spcBef>
                <a:spcPts val="0"/>
              </a:spcBef>
              <a:buNone/>
            </a:pPr>
            <a:r>
              <a:rPr lang="en-US" sz="2200" dirty="0">
                <a:latin typeface="Bell MT" panose="02020503060305020303" pitchFamily="18" charset="0"/>
              </a:rPr>
              <a:t>&lt;form action="/</a:t>
            </a:r>
            <a:r>
              <a:rPr lang="en-US" sz="2200" dirty="0" err="1">
                <a:latin typeface="Bell MT" panose="02020503060305020303" pitchFamily="18" charset="0"/>
              </a:rPr>
              <a:t>action_page.php</a:t>
            </a:r>
            <a:r>
              <a:rPr lang="en-US" sz="2200" dirty="0">
                <a:latin typeface="Bell MT" panose="02020503060305020303" pitchFamily="18" charset="0"/>
              </a:rPr>
              <a:t>"&gt;</a:t>
            </a:r>
          </a:p>
          <a:p>
            <a:pPr marL="0" indent="0">
              <a:lnSpc>
                <a:spcPct val="120000"/>
              </a:lnSpc>
              <a:spcBef>
                <a:spcPts val="0"/>
              </a:spcBef>
              <a:buNone/>
            </a:pPr>
            <a:r>
              <a:rPr lang="en-US" sz="2200" dirty="0">
                <a:latin typeface="Bell MT" panose="02020503060305020303" pitchFamily="18" charset="0"/>
              </a:rPr>
              <a:t>  &lt;label for="</a:t>
            </a:r>
            <a:r>
              <a:rPr lang="en-US" sz="2200" dirty="0" err="1">
                <a:latin typeface="Bell MT" panose="02020503060305020303" pitchFamily="18" charset="0"/>
              </a:rPr>
              <a:t>fname</a:t>
            </a:r>
            <a:r>
              <a:rPr lang="en-US" sz="2200" dirty="0">
                <a:latin typeface="Bell MT" panose="02020503060305020303" pitchFamily="18" charset="0"/>
              </a:rPr>
              <a:t>"&gt;First name:&lt;/label&gt;&lt;</a:t>
            </a:r>
            <a:r>
              <a:rPr lang="en-US" sz="2200" dirty="0" err="1">
                <a:latin typeface="Bell MT" panose="02020503060305020303" pitchFamily="18" charset="0"/>
              </a:rPr>
              <a:t>br</a:t>
            </a:r>
            <a:r>
              <a:rPr lang="en-US" sz="2200" dirty="0">
                <a:latin typeface="Bell MT" panose="02020503060305020303" pitchFamily="18" charset="0"/>
              </a:rPr>
              <a:t>&gt;</a:t>
            </a:r>
          </a:p>
          <a:p>
            <a:pPr marL="0" indent="0">
              <a:lnSpc>
                <a:spcPct val="120000"/>
              </a:lnSpc>
              <a:spcBef>
                <a:spcPts val="0"/>
              </a:spcBef>
              <a:buNone/>
            </a:pPr>
            <a:r>
              <a:rPr lang="en-US" sz="2200" dirty="0">
                <a:latin typeface="Bell MT" panose="02020503060305020303" pitchFamily="18" charset="0"/>
              </a:rPr>
              <a:t>  &lt;input type="text" id="</a:t>
            </a:r>
            <a:r>
              <a:rPr lang="en-US" sz="2200" dirty="0" err="1">
                <a:latin typeface="Bell MT" panose="02020503060305020303" pitchFamily="18" charset="0"/>
              </a:rPr>
              <a:t>fname</a:t>
            </a:r>
            <a:r>
              <a:rPr lang="en-US" sz="2200" dirty="0">
                <a:latin typeface="Bell MT" panose="02020503060305020303" pitchFamily="18" charset="0"/>
              </a:rPr>
              <a:t>" value="John"&gt;&lt;</a:t>
            </a:r>
            <a:r>
              <a:rPr lang="en-US" sz="2200" dirty="0" err="1">
                <a:latin typeface="Bell MT" panose="02020503060305020303" pitchFamily="18" charset="0"/>
              </a:rPr>
              <a:t>br</a:t>
            </a:r>
            <a:r>
              <a:rPr lang="en-US" sz="2200" dirty="0">
                <a:latin typeface="Bell MT" panose="02020503060305020303" pitchFamily="18" charset="0"/>
              </a:rPr>
              <a:t>&gt;&lt;</a:t>
            </a:r>
            <a:r>
              <a:rPr lang="en-US" sz="2200" dirty="0" err="1">
                <a:latin typeface="Bell MT" panose="02020503060305020303" pitchFamily="18" charset="0"/>
              </a:rPr>
              <a:t>br</a:t>
            </a:r>
            <a:r>
              <a:rPr lang="en-US" sz="2200" dirty="0">
                <a:latin typeface="Bell MT" panose="02020503060305020303" pitchFamily="18" charset="0"/>
              </a:rPr>
              <a:t>&gt;</a:t>
            </a:r>
          </a:p>
          <a:p>
            <a:pPr marL="0" indent="0">
              <a:lnSpc>
                <a:spcPct val="120000"/>
              </a:lnSpc>
              <a:spcBef>
                <a:spcPts val="0"/>
              </a:spcBef>
              <a:buNone/>
            </a:pPr>
            <a:r>
              <a:rPr lang="en-US" sz="2200" dirty="0">
                <a:latin typeface="Bell MT" panose="02020503060305020303" pitchFamily="18" charset="0"/>
              </a:rPr>
              <a:t>  &lt;input type="submit" value="Submit"&gt;</a:t>
            </a:r>
          </a:p>
          <a:p>
            <a:pPr marL="0" indent="0">
              <a:lnSpc>
                <a:spcPct val="120000"/>
              </a:lnSpc>
              <a:spcBef>
                <a:spcPts val="0"/>
              </a:spcBef>
              <a:buNone/>
            </a:pPr>
            <a:r>
              <a:rPr lang="en-US" sz="2200" dirty="0">
                <a:latin typeface="Bell MT" panose="02020503060305020303" pitchFamily="18" charset="0"/>
              </a:rPr>
              <a:t>&lt;/form&gt; </a:t>
            </a:r>
          </a:p>
          <a:p>
            <a:pPr marL="0" indent="0">
              <a:lnSpc>
                <a:spcPct val="120000"/>
              </a:lnSpc>
              <a:spcBef>
                <a:spcPts val="0"/>
              </a:spcBef>
              <a:buNone/>
            </a:pPr>
            <a:r>
              <a:rPr lang="en-US" sz="2200" dirty="0">
                <a:latin typeface="Bell MT" panose="02020503060305020303" pitchFamily="18" charset="0"/>
              </a:rPr>
              <a:t>&lt;p&gt;If you click the "Submit" button, the form-data will be sent to a page called "/</a:t>
            </a:r>
            <a:r>
              <a:rPr lang="en-US" sz="2200" dirty="0" err="1">
                <a:latin typeface="Bell MT" panose="02020503060305020303" pitchFamily="18" charset="0"/>
              </a:rPr>
              <a:t>action_page.php</a:t>
            </a:r>
            <a:r>
              <a:rPr lang="en-US" sz="2200" dirty="0">
                <a:latin typeface="Bell MT" panose="02020503060305020303" pitchFamily="18" charset="0"/>
              </a:rPr>
              <a:t>".&lt;/p</a:t>
            </a:r>
            <a:r>
              <a:rPr lang="en-US" sz="2200" dirty="0" smtClean="0">
                <a:latin typeface="Bell MT" panose="02020503060305020303" pitchFamily="18" charset="0"/>
              </a:rPr>
              <a:t>&gt;</a:t>
            </a:r>
            <a:endParaRPr lang="en-US" sz="2200" dirty="0">
              <a:latin typeface="Bell MT" panose="02020503060305020303" pitchFamily="18" charset="0"/>
            </a:endParaRPr>
          </a:p>
          <a:p>
            <a:pPr marL="0" indent="0">
              <a:lnSpc>
                <a:spcPct val="120000"/>
              </a:lnSpc>
              <a:spcBef>
                <a:spcPts val="0"/>
              </a:spcBef>
              <a:buNone/>
            </a:pPr>
            <a:r>
              <a:rPr lang="en-US" sz="2200" dirty="0">
                <a:latin typeface="Bell MT" panose="02020503060305020303" pitchFamily="18" charset="0"/>
              </a:rPr>
              <a:t>&lt;p&gt;Notice that the value of the "First name" field will not be submitted, because the input element does not have a name attribute.&lt;/p</a:t>
            </a:r>
            <a:r>
              <a:rPr lang="en-US" sz="2200" dirty="0" smtClean="0">
                <a:latin typeface="Bell MT" panose="02020503060305020303" pitchFamily="18" charset="0"/>
              </a:rPr>
              <a:t>&gt;</a:t>
            </a:r>
            <a:endParaRPr lang="en-US" sz="2200" dirty="0">
              <a:latin typeface="Bell MT" panose="02020503060305020303" pitchFamily="18" charset="0"/>
            </a:endParaRPr>
          </a:p>
          <a:p>
            <a:pPr marL="0" indent="0">
              <a:lnSpc>
                <a:spcPct val="120000"/>
              </a:lnSpc>
              <a:spcBef>
                <a:spcPts val="0"/>
              </a:spcBef>
              <a:buNone/>
            </a:pPr>
            <a:r>
              <a:rPr lang="en-US" sz="2200" dirty="0">
                <a:latin typeface="Bell MT" panose="02020503060305020303" pitchFamily="18" charset="0"/>
              </a:rPr>
              <a:t>&lt;/body&gt;</a:t>
            </a:r>
          </a:p>
          <a:p>
            <a:pPr marL="0" indent="0">
              <a:lnSpc>
                <a:spcPct val="120000"/>
              </a:lnSpc>
              <a:spcBef>
                <a:spcPts val="0"/>
              </a:spcBef>
              <a:buNone/>
            </a:pPr>
            <a:r>
              <a:rPr lang="en-US" sz="2200" dirty="0">
                <a:latin typeface="Bell MT" panose="02020503060305020303" pitchFamily="18" charset="0"/>
              </a:rPr>
              <a:t>&lt;/html&gt;</a:t>
            </a:r>
          </a:p>
        </p:txBody>
      </p:sp>
    </p:spTree>
    <p:extLst>
      <p:ext uri="{BB962C8B-B14F-4D97-AF65-F5344CB8AC3E}">
        <p14:creationId xmlns:p14="http://schemas.microsoft.com/office/powerpoint/2010/main" val="2262998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193"/>
          </a:xfrm>
        </p:spPr>
        <p:txBody>
          <a:bodyPr>
            <a:normAutofit/>
          </a:bodyPr>
          <a:lstStyle/>
          <a:p>
            <a:r>
              <a:rPr lang="en-US" sz="3600" b="1" dirty="0">
                <a:latin typeface="Bell MT" panose="02020503060305020303" pitchFamily="18" charset="0"/>
              </a:rPr>
              <a:t>HTML Form </a:t>
            </a:r>
            <a:r>
              <a:rPr lang="en-US" sz="3600" b="1" dirty="0" smtClean="0">
                <a:latin typeface="Bell MT" panose="02020503060305020303" pitchFamily="18" charset="0"/>
              </a:rPr>
              <a:t>Attributes</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062318"/>
            <a:ext cx="10515600" cy="5114645"/>
          </a:xfrm>
        </p:spPr>
        <p:txBody>
          <a:bodyPr numCol="2">
            <a:normAutofit fontScale="92500" lnSpcReduction="10000"/>
          </a:bodyPr>
          <a:lstStyle/>
          <a:p>
            <a:pPr marL="0" indent="0">
              <a:buNone/>
            </a:pPr>
            <a:r>
              <a:rPr lang="en-US" sz="2400" b="1" dirty="0">
                <a:latin typeface="Bell MT" panose="02020503060305020303" pitchFamily="18" charset="0"/>
              </a:rPr>
              <a:t>The Action Attribute</a:t>
            </a:r>
          </a:p>
          <a:p>
            <a:r>
              <a:rPr lang="en-US" sz="2400" dirty="0">
                <a:latin typeface="Bell MT" panose="02020503060305020303" pitchFamily="18" charset="0"/>
              </a:rPr>
              <a:t>The action attribute defines the action to be performed when the form is </a:t>
            </a:r>
            <a:r>
              <a:rPr lang="en-US" sz="2400" dirty="0" smtClean="0">
                <a:latin typeface="Bell MT" panose="02020503060305020303" pitchFamily="18" charset="0"/>
              </a:rPr>
              <a:t>submitted.</a:t>
            </a:r>
          </a:p>
          <a:p>
            <a:r>
              <a:rPr lang="en-US" sz="2400" dirty="0" smtClean="0">
                <a:latin typeface="Bell MT" panose="02020503060305020303" pitchFamily="18" charset="0"/>
              </a:rPr>
              <a:t>Usually</a:t>
            </a:r>
            <a:r>
              <a:rPr lang="en-US" sz="2400" dirty="0">
                <a:latin typeface="Bell MT" panose="02020503060305020303" pitchFamily="18" charset="0"/>
              </a:rPr>
              <a:t>, the form data is sent to a file on the server when the user clicks on the submit button</a:t>
            </a:r>
            <a:r>
              <a:rPr lang="en-US" sz="2400" dirty="0" smtClean="0">
                <a:latin typeface="Bell MT" panose="02020503060305020303" pitchFamily="18" charset="0"/>
              </a:rPr>
              <a:t>.</a:t>
            </a:r>
          </a:p>
          <a:p>
            <a:pPr>
              <a:spcBef>
                <a:spcPts val="0"/>
              </a:spcBef>
              <a:spcAft>
                <a:spcPts val="1200"/>
              </a:spcAft>
            </a:pPr>
            <a:r>
              <a:rPr lang="en-US" sz="2400" dirty="0">
                <a:latin typeface="Bell MT" panose="02020503060305020303" pitchFamily="18" charset="0"/>
              </a:rPr>
              <a:t>Tip: If the action attribute is omitted, the action is set to the current page.</a:t>
            </a:r>
          </a:p>
          <a:p>
            <a:pPr marL="0" indent="0">
              <a:buNone/>
            </a:pPr>
            <a:r>
              <a:rPr lang="en-US" sz="2400" dirty="0">
                <a:latin typeface="Bell MT" panose="02020503060305020303" pitchFamily="18" charset="0"/>
              </a:rPr>
              <a:t>&lt;!DOCTYPE html&gt;</a:t>
            </a:r>
          </a:p>
          <a:p>
            <a:pPr marL="0" indent="0">
              <a:buNone/>
            </a:pPr>
            <a:r>
              <a:rPr lang="en-US" sz="2400" dirty="0">
                <a:latin typeface="Bell MT" panose="02020503060305020303" pitchFamily="18" charset="0"/>
              </a:rPr>
              <a:t>&lt;html&gt;</a:t>
            </a:r>
          </a:p>
          <a:p>
            <a:pPr marL="0" indent="0">
              <a:buNone/>
            </a:pPr>
            <a:r>
              <a:rPr lang="en-US" sz="2400" dirty="0">
                <a:latin typeface="Bell MT" panose="02020503060305020303" pitchFamily="18" charset="0"/>
              </a:rPr>
              <a:t>&lt;body</a:t>
            </a:r>
            <a:r>
              <a:rPr lang="en-US" sz="2400" dirty="0" smtClean="0">
                <a:latin typeface="Bell MT" panose="02020503060305020303" pitchFamily="18" charset="0"/>
              </a:rPr>
              <a:t>&gt;</a:t>
            </a:r>
            <a:endParaRPr lang="en-US" sz="2400" dirty="0">
              <a:latin typeface="Bell MT" panose="02020503060305020303" pitchFamily="18" charset="0"/>
            </a:endParaRPr>
          </a:p>
          <a:p>
            <a:pPr marL="0" indent="0">
              <a:buNone/>
            </a:pPr>
            <a:r>
              <a:rPr lang="en-US" sz="2400" dirty="0">
                <a:latin typeface="Bell MT" panose="02020503060305020303" pitchFamily="18" charset="0"/>
              </a:rPr>
              <a:t>&lt;h2&gt;HTML Forms&lt;/h2</a:t>
            </a:r>
            <a:r>
              <a:rPr lang="en-US" sz="2400" dirty="0" smtClean="0">
                <a:latin typeface="Bell MT" panose="02020503060305020303" pitchFamily="18" charset="0"/>
              </a:rPr>
              <a:t>&gt;</a:t>
            </a:r>
            <a:endParaRPr lang="en-US" sz="2400" dirty="0">
              <a:latin typeface="Bell MT" panose="02020503060305020303" pitchFamily="18" charset="0"/>
            </a:endParaRPr>
          </a:p>
          <a:p>
            <a:pPr marL="0" indent="0">
              <a:buNone/>
            </a:pPr>
            <a:r>
              <a:rPr lang="en-US" sz="2400" dirty="0">
                <a:latin typeface="Bell MT" panose="02020503060305020303" pitchFamily="18" charset="0"/>
              </a:rPr>
              <a:t>&lt;form action="/</a:t>
            </a:r>
            <a:r>
              <a:rPr lang="en-US" sz="2400" dirty="0" err="1">
                <a:latin typeface="Bell MT" panose="02020503060305020303" pitchFamily="18" charset="0"/>
              </a:rPr>
              <a:t>action_page.php</a:t>
            </a:r>
            <a:r>
              <a:rPr lang="en-US" sz="2400" dirty="0">
                <a:latin typeface="Bell MT" panose="02020503060305020303" pitchFamily="18" charset="0"/>
              </a:rPr>
              <a:t>"&gt;</a:t>
            </a:r>
          </a:p>
          <a:p>
            <a:pPr marL="0" indent="0">
              <a:buNone/>
            </a:pPr>
            <a:r>
              <a:rPr lang="en-US" sz="2400" dirty="0">
                <a:latin typeface="Bell MT" panose="02020503060305020303" pitchFamily="18" charset="0"/>
              </a:rPr>
              <a:t>  &lt;label for="</a:t>
            </a:r>
            <a:r>
              <a:rPr lang="en-US" sz="2400" dirty="0" err="1">
                <a:latin typeface="Bell MT" panose="02020503060305020303" pitchFamily="18" charset="0"/>
              </a:rPr>
              <a:t>fname</a:t>
            </a:r>
            <a:r>
              <a:rPr lang="en-US" sz="2400" dirty="0">
                <a:latin typeface="Bell MT" panose="02020503060305020303" pitchFamily="18" charset="0"/>
              </a:rPr>
              <a:t>"&gt;First name:&lt;/label&gt;&lt;</a:t>
            </a:r>
            <a:r>
              <a:rPr lang="en-US" sz="2400" dirty="0" err="1">
                <a:latin typeface="Bell MT" panose="02020503060305020303" pitchFamily="18" charset="0"/>
              </a:rPr>
              <a:t>br</a:t>
            </a:r>
            <a:r>
              <a:rPr lang="en-US" sz="2400" dirty="0">
                <a:latin typeface="Bell MT" panose="02020503060305020303" pitchFamily="18" charset="0"/>
              </a:rPr>
              <a:t>&gt;</a:t>
            </a:r>
          </a:p>
          <a:p>
            <a:pPr marL="0" indent="0">
              <a:buNone/>
            </a:pPr>
            <a:r>
              <a:rPr lang="en-US" sz="2400" dirty="0">
                <a:latin typeface="Bell MT" panose="02020503060305020303" pitchFamily="18" charset="0"/>
              </a:rPr>
              <a:t>  &lt;input type="text" id="</a:t>
            </a:r>
            <a:r>
              <a:rPr lang="en-US" sz="2400" dirty="0" err="1">
                <a:latin typeface="Bell MT" panose="02020503060305020303" pitchFamily="18" charset="0"/>
              </a:rPr>
              <a:t>fname</a:t>
            </a:r>
            <a:r>
              <a:rPr lang="en-US" sz="2400" dirty="0">
                <a:latin typeface="Bell MT" panose="02020503060305020303" pitchFamily="18" charset="0"/>
              </a:rPr>
              <a:t>" name="</a:t>
            </a:r>
            <a:r>
              <a:rPr lang="en-US" sz="2400" dirty="0" err="1">
                <a:latin typeface="Bell MT" panose="02020503060305020303" pitchFamily="18" charset="0"/>
              </a:rPr>
              <a:t>fname</a:t>
            </a:r>
            <a:r>
              <a:rPr lang="en-US" sz="2400" dirty="0">
                <a:latin typeface="Bell MT" panose="02020503060305020303" pitchFamily="18" charset="0"/>
              </a:rPr>
              <a:t>" value="John"&gt;&lt;</a:t>
            </a:r>
            <a:r>
              <a:rPr lang="en-US" sz="2400" dirty="0" err="1">
                <a:latin typeface="Bell MT" panose="02020503060305020303" pitchFamily="18" charset="0"/>
              </a:rPr>
              <a:t>br</a:t>
            </a:r>
            <a:r>
              <a:rPr lang="en-US" sz="2400" dirty="0">
                <a:latin typeface="Bell MT" panose="02020503060305020303" pitchFamily="18" charset="0"/>
              </a:rPr>
              <a:t>&gt;</a:t>
            </a:r>
          </a:p>
          <a:p>
            <a:pPr marL="0" indent="0">
              <a:buNone/>
            </a:pPr>
            <a:r>
              <a:rPr lang="en-US" sz="2400" dirty="0">
                <a:latin typeface="Bell MT" panose="02020503060305020303" pitchFamily="18" charset="0"/>
              </a:rPr>
              <a:t>  &lt;label for="</a:t>
            </a:r>
            <a:r>
              <a:rPr lang="en-US" sz="2400" dirty="0" err="1">
                <a:latin typeface="Bell MT" panose="02020503060305020303" pitchFamily="18" charset="0"/>
              </a:rPr>
              <a:t>lname</a:t>
            </a:r>
            <a:r>
              <a:rPr lang="en-US" sz="2400" dirty="0">
                <a:latin typeface="Bell MT" panose="02020503060305020303" pitchFamily="18" charset="0"/>
              </a:rPr>
              <a:t>"&gt;Last name:&lt;/label&gt;&lt;</a:t>
            </a:r>
            <a:r>
              <a:rPr lang="en-US" sz="2400" dirty="0" err="1">
                <a:latin typeface="Bell MT" panose="02020503060305020303" pitchFamily="18" charset="0"/>
              </a:rPr>
              <a:t>br</a:t>
            </a:r>
            <a:r>
              <a:rPr lang="en-US" sz="2400" dirty="0">
                <a:latin typeface="Bell MT" panose="02020503060305020303" pitchFamily="18" charset="0"/>
              </a:rPr>
              <a:t>&gt;</a:t>
            </a:r>
          </a:p>
          <a:p>
            <a:pPr marL="0" indent="0">
              <a:buNone/>
            </a:pPr>
            <a:r>
              <a:rPr lang="en-US" sz="2400" dirty="0">
                <a:latin typeface="Bell MT" panose="02020503060305020303" pitchFamily="18" charset="0"/>
              </a:rPr>
              <a:t>  &lt;input type="text" id="</a:t>
            </a:r>
            <a:r>
              <a:rPr lang="en-US" sz="2400" dirty="0" err="1">
                <a:latin typeface="Bell MT" panose="02020503060305020303" pitchFamily="18" charset="0"/>
              </a:rPr>
              <a:t>lname</a:t>
            </a:r>
            <a:r>
              <a:rPr lang="en-US" sz="2400" dirty="0">
                <a:latin typeface="Bell MT" panose="02020503060305020303" pitchFamily="18" charset="0"/>
              </a:rPr>
              <a:t>" name="</a:t>
            </a:r>
            <a:r>
              <a:rPr lang="en-US" sz="2400" dirty="0" err="1">
                <a:latin typeface="Bell MT" panose="02020503060305020303" pitchFamily="18" charset="0"/>
              </a:rPr>
              <a:t>lname</a:t>
            </a:r>
            <a:r>
              <a:rPr lang="en-US" sz="2400" dirty="0">
                <a:latin typeface="Bell MT" panose="02020503060305020303" pitchFamily="18" charset="0"/>
              </a:rPr>
              <a:t>" value="Doe"&gt;&lt;</a:t>
            </a:r>
            <a:r>
              <a:rPr lang="en-US" sz="2400" dirty="0" err="1">
                <a:latin typeface="Bell MT" panose="02020503060305020303" pitchFamily="18" charset="0"/>
              </a:rPr>
              <a:t>br</a:t>
            </a:r>
            <a:r>
              <a:rPr lang="en-US" sz="2400" dirty="0">
                <a:latin typeface="Bell MT" panose="02020503060305020303" pitchFamily="18" charset="0"/>
              </a:rPr>
              <a:t>&gt;&lt;</a:t>
            </a:r>
            <a:r>
              <a:rPr lang="en-US" sz="2400" dirty="0" err="1">
                <a:latin typeface="Bell MT" panose="02020503060305020303" pitchFamily="18" charset="0"/>
              </a:rPr>
              <a:t>br</a:t>
            </a:r>
            <a:r>
              <a:rPr lang="en-US" sz="2400" dirty="0">
                <a:latin typeface="Bell MT" panose="02020503060305020303" pitchFamily="18" charset="0"/>
              </a:rPr>
              <a:t>&gt;</a:t>
            </a:r>
          </a:p>
          <a:p>
            <a:pPr marL="0" indent="0">
              <a:buNone/>
            </a:pPr>
            <a:r>
              <a:rPr lang="en-US" sz="2400" dirty="0">
                <a:latin typeface="Bell MT" panose="02020503060305020303" pitchFamily="18" charset="0"/>
              </a:rPr>
              <a:t>  &lt;input type="submit" value="Submit"&gt;</a:t>
            </a:r>
          </a:p>
          <a:p>
            <a:pPr marL="0" indent="0">
              <a:buNone/>
            </a:pPr>
            <a:r>
              <a:rPr lang="en-US" sz="2400" dirty="0">
                <a:latin typeface="Bell MT" panose="02020503060305020303" pitchFamily="18" charset="0"/>
              </a:rPr>
              <a:t>&lt;/form&gt; </a:t>
            </a:r>
          </a:p>
          <a:p>
            <a:pPr marL="0" indent="0">
              <a:buNone/>
            </a:pPr>
            <a:r>
              <a:rPr lang="en-US" sz="2400" dirty="0">
                <a:latin typeface="Bell MT" panose="02020503060305020303" pitchFamily="18" charset="0"/>
              </a:rPr>
              <a:t>&lt;p&gt;If you click the "Submit" button, the form-data will be sent to a page called "/</a:t>
            </a:r>
            <a:r>
              <a:rPr lang="en-US" sz="2400" dirty="0" err="1">
                <a:latin typeface="Bell MT" panose="02020503060305020303" pitchFamily="18" charset="0"/>
              </a:rPr>
              <a:t>action_page.php</a:t>
            </a:r>
            <a:r>
              <a:rPr lang="en-US" sz="2400" dirty="0">
                <a:latin typeface="Bell MT" panose="02020503060305020303" pitchFamily="18" charset="0"/>
              </a:rPr>
              <a:t>".&lt;/p</a:t>
            </a:r>
            <a:r>
              <a:rPr lang="en-US" sz="2400" dirty="0" smtClean="0">
                <a:latin typeface="Bell MT" panose="02020503060305020303" pitchFamily="18" charset="0"/>
              </a:rPr>
              <a:t>&gt;</a:t>
            </a:r>
            <a:endParaRPr lang="en-US" sz="2400" dirty="0">
              <a:latin typeface="Bell MT" panose="02020503060305020303" pitchFamily="18" charset="0"/>
            </a:endParaRPr>
          </a:p>
          <a:p>
            <a:pPr marL="0" indent="0">
              <a:buNone/>
            </a:pPr>
            <a:r>
              <a:rPr lang="en-US" sz="2400" dirty="0">
                <a:latin typeface="Bell MT" panose="02020503060305020303" pitchFamily="18" charset="0"/>
              </a:rPr>
              <a:t>&lt;/body&gt;</a:t>
            </a:r>
          </a:p>
          <a:p>
            <a:pPr marL="0" indent="0">
              <a:buNone/>
            </a:pPr>
            <a:r>
              <a:rPr lang="en-US" sz="2400" dirty="0">
                <a:latin typeface="Bell MT" panose="02020503060305020303" pitchFamily="18" charset="0"/>
              </a:rPr>
              <a:t>&lt;/html&gt;</a:t>
            </a:r>
          </a:p>
        </p:txBody>
      </p:sp>
    </p:spTree>
    <p:extLst>
      <p:ext uri="{BB962C8B-B14F-4D97-AF65-F5344CB8AC3E}">
        <p14:creationId xmlns:p14="http://schemas.microsoft.com/office/powerpoint/2010/main" val="17139839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0299"/>
          </a:xfrm>
        </p:spPr>
        <p:txBody>
          <a:bodyPr>
            <a:normAutofit/>
          </a:bodyPr>
          <a:lstStyle/>
          <a:p>
            <a:r>
              <a:rPr lang="en-US" sz="3600" b="1" dirty="0">
                <a:latin typeface="Bell MT" panose="02020503060305020303" pitchFamily="18" charset="0"/>
              </a:rPr>
              <a:t>The Target </a:t>
            </a:r>
            <a:r>
              <a:rPr lang="en-US" sz="3600" b="1" dirty="0" smtClean="0">
                <a:latin typeface="Bell MT" panose="02020503060305020303" pitchFamily="18" charset="0"/>
              </a:rPr>
              <a:t>Attribute</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035424"/>
            <a:ext cx="10515600" cy="5141539"/>
          </a:xfrm>
        </p:spPr>
        <p:txBody>
          <a:bodyPr>
            <a:normAutofit/>
          </a:bodyPr>
          <a:lstStyle/>
          <a:p>
            <a:r>
              <a:rPr lang="en-US" sz="2400" dirty="0" smtClean="0">
                <a:latin typeface="Bell MT" panose="02020503060305020303" pitchFamily="18" charset="0"/>
              </a:rPr>
              <a:t>The </a:t>
            </a:r>
            <a:r>
              <a:rPr lang="en-US" sz="2400" dirty="0">
                <a:latin typeface="Bell MT" panose="02020503060305020303" pitchFamily="18" charset="0"/>
              </a:rPr>
              <a:t>target attribute specifies where to display the response that is received after submitting the form</a:t>
            </a:r>
            <a:r>
              <a:rPr lang="en-US" sz="2400" dirty="0" smtClean="0">
                <a:latin typeface="Bell MT" panose="02020503060305020303" pitchFamily="18" charset="0"/>
              </a:rPr>
              <a:t>.</a:t>
            </a:r>
            <a:endParaRPr lang="en-US" sz="2400" dirty="0">
              <a:latin typeface="Bell MT" panose="02020503060305020303" pitchFamily="18" charset="0"/>
            </a:endParaRPr>
          </a:p>
          <a:p>
            <a:r>
              <a:rPr lang="en-US" sz="2400" dirty="0">
                <a:latin typeface="Bell MT" panose="02020503060305020303" pitchFamily="18" charset="0"/>
              </a:rPr>
              <a:t>The target attribute can have one of the following values:</a:t>
            </a:r>
          </a:p>
        </p:txBody>
      </p:sp>
      <p:pic>
        <p:nvPicPr>
          <p:cNvPr id="5" name="Picture 4"/>
          <p:cNvPicPr>
            <a:picLocks noChangeAspect="1"/>
          </p:cNvPicPr>
          <p:nvPr/>
        </p:nvPicPr>
        <p:blipFill rotWithShape="1">
          <a:blip r:embed="rId2"/>
          <a:srcRect l="18030" t="21882" r="16446" b="16644"/>
          <a:stretch/>
        </p:blipFill>
        <p:spPr>
          <a:xfrm>
            <a:off x="1116104" y="2433917"/>
            <a:ext cx="8525437" cy="4262718"/>
          </a:xfrm>
          <a:prstGeom prst="rect">
            <a:avLst/>
          </a:prstGeom>
        </p:spPr>
      </p:pic>
    </p:spTree>
    <p:extLst>
      <p:ext uri="{BB962C8B-B14F-4D97-AF65-F5344CB8AC3E}">
        <p14:creationId xmlns:p14="http://schemas.microsoft.com/office/powerpoint/2010/main" val="37311399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4087"/>
          </a:xfrm>
        </p:spPr>
        <p:txBody>
          <a:bodyPr>
            <a:normAutofit/>
          </a:bodyPr>
          <a:lstStyle/>
          <a:p>
            <a:r>
              <a:rPr lang="en-US" sz="3600" b="1" dirty="0">
                <a:latin typeface="Bell MT" panose="02020503060305020303" pitchFamily="18" charset="0"/>
              </a:rPr>
              <a:t>The Method </a:t>
            </a:r>
            <a:r>
              <a:rPr lang="en-US" sz="3600" b="1" dirty="0" smtClean="0">
                <a:latin typeface="Bell MT" panose="02020503060305020303" pitchFamily="18" charset="0"/>
              </a:rPr>
              <a:t>Attribute</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089212"/>
            <a:ext cx="10515600" cy="5087751"/>
          </a:xfrm>
        </p:spPr>
        <p:txBody>
          <a:bodyPr>
            <a:normAutofit/>
          </a:bodyPr>
          <a:lstStyle/>
          <a:p>
            <a:pPr>
              <a:lnSpc>
                <a:spcPct val="120000"/>
              </a:lnSpc>
              <a:spcBef>
                <a:spcPts val="0"/>
              </a:spcBef>
            </a:pPr>
            <a:r>
              <a:rPr lang="en-US" sz="2600" dirty="0" smtClean="0">
                <a:latin typeface="Bell MT" panose="02020503060305020303" pitchFamily="18" charset="0"/>
              </a:rPr>
              <a:t>The </a:t>
            </a:r>
            <a:r>
              <a:rPr lang="en-US" sz="2600" dirty="0">
                <a:latin typeface="Bell MT" panose="02020503060305020303" pitchFamily="18" charset="0"/>
              </a:rPr>
              <a:t>method attribute specifies the HTTP method to be used when submitting the form data</a:t>
            </a:r>
            <a:r>
              <a:rPr lang="en-US" sz="2600" dirty="0" smtClean="0">
                <a:latin typeface="Bell MT" panose="02020503060305020303" pitchFamily="18" charset="0"/>
              </a:rPr>
              <a:t>.</a:t>
            </a:r>
            <a:endParaRPr lang="en-US" sz="2600" dirty="0">
              <a:latin typeface="Bell MT" panose="02020503060305020303" pitchFamily="18" charset="0"/>
            </a:endParaRPr>
          </a:p>
          <a:p>
            <a:pPr>
              <a:lnSpc>
                <a:spcPct val="120000"/>
              </a:lnSpc>
              <a:spcBef>
                <a:spcPts val="0"/>
              </a:spcBef>
            </a:pPr>
            <a:r>
              <a:rPr lang="en-US" sz="2600" dirty="0">
                <a:latin typeface="Bell MT" panose="02020503060305020303" pitchFamily="18" charset="0"/>
              </a:rPr>
              <a:t>The form-data can be sent as URL variables (with method="get") or as HTTP post transaction (with method="post</a:t>
            </a:r>
            <a:r>
              <a:rPr lang="en-US" sz="2600" dirty="0" smtClean="0">
                <a:latin typeface="Bell MT" panose="02020503060305020303" pitchFamily="18" charset="0"/>
              </a:rPr>
              <a:t>").</a:t>
            </a:r>
            <a:endParaRPr lang="en-US" sz="2600" dirty="0">
              <a:latin typeface="Bell MT" panose="02020503060305020303" pitchFamily="18" charset="0"/>
            </a:endParaRPr>
          </a:p>
          <a:p>
            <a:pPr>
              <a:lnSpc>
                <a:spcPct val="120000"/>
              </a:lnSpc>
              <a:spcBef>
                <a:spcPts val="0"/>
              </a:spcBef>
            </a:pPr>
            <a:r>
              <a:rPr lang="en-US" sz="2600" dirty="0">
                <a:latin typeface="Bell MT" panose="02020503060305020303" pitchFamily="18" charset="0"/>
              </a:rPr>
              <a:t>The default HTTP method when submitting form data is GET. </a:t>
            </a:r>
            <a:endParaRPr lang="en-US" dirty="0">
              <a:latin typeface="Bell MT" panose="02020503060305020303" pitchFamily="18" charset="0"/>
            </a:endParaRPr>
          </a:p>
          <a:p>
            <a:pPr marL="0" indent="0">
              <a:lnSpc>
                <a:spcPct val="120000"/>
              </a:lnSpc>
              <a:spcBef>
                <a:spcPts val="0"/>
              </a:spcBef>
              <a:buNone/>
            </a:pPr>
            <a:r>
              <a:rPr lang="en-US" b="1" dirty="0">
                <a:solidFill>
                  <a:srgbClr val="7030A0"/>
                </a:solidFill>
                <a:latin typeface="Bell MT" panose="02020503060305020303" pitchFamily="18" charset="0"/>
              </a:rPr>
              <a:t>Example</a:t>
            </a:r>
          </a:p>
          <a:p>
            <a:pPr>
              <a:lnSpc>
                <a:spcPct val="120000"/>
              </a:lnSpc>
              <a:spcBef>
                <a:spcPts val="0"/>
              </a:spcBef>
            </a:pPr>
            <a:r>
              <a:rPr lang="en-US" dirty="0">
                <a:latin typeface="Bell MT" panose="02020503060305020303" pitchFamily="18" charset="0"/>
              </a:rPr>
              <a:t>This example uses the GET method when submitting the form data</a:t>
            </a:r>
            <a:r>
              <a:rPr lang="en-US" dirty="0" smtClean="0">
                <a:latin typeface="Bell MT" panose="02020503060305020303" pitchFamily="18" charset="0"/>
              </a:rPr>
              <a:t>:</a:t>
            </a:r>
            <a:endParaRPr lang="en-US" dirty="0">
              <a:latin typeface="Bell MT" panose="02020503060305020303" pitchFamily="18" charset="0"/>
            </a:endParaRPr>
          </a:p>
          <a:p>
            <a:pPr marL="0" indent="0">
              <a:lnSpc>
                <a:spcPct val="120000"/>
              </a:lnSpc>
              <a:spcBef>
                <a:spcPts val="0"/>
              </a:spcBef>
              <a:buNone/>
            </a:pPr>
            <a:r>
              <a:rPr lang="en-US" dirty="0" smtClean="0">
                <a:latin typeface="Bell MT" panose="02020503060305020303" pitchFamily="18" charset="0"/>
              </a:rPr>
              <a:t>	&lt;</a:t>
            </a:r>
            <a:r>
              <a:rPr lang="en-US" dirty="0">
                <a:latin typeface="Bell MT" panose="02020503060305020303" pitchFamily="18" charset="0"/>
              </a:rPr>
              <a:t>form action="/</a:t>
            </a:r>
            <a:r>
              <a:rPr lang="en-US" dirty="0" err="1">
                <a:latin typeface="Bell MT" panose="02020503060305020303" pitchFamily="18" charset="0"/>
              </a:rPr>
              <a:t>action_page.php</a:t>
            </a:r>
            <a:r>
              <a:rPr lang="en-US" dirty="0">
                <a:latin typeface="Bell MT" panose="02020503060305020303" pitchFamily="18" charset="0"/>
              </a:rPr>
              <a:t>" method="get</a:t>
            </a:r>
            <a:r>
              <a:rPr lang="en-US" dirty="0" smtClean="0">
                <a:latin typeface="Bell MT" panose="02020503060305020303" pitchFamily="18" charset="0"/>
              </a:rPr>
              <a:t>"&gt;</a:t>
            </a:r>
          </a:p>
          <a:p>
            <a:r>
              <a:rPr lang="en-US" dirty="0">
                <a:latin typeface="Bell MT" panose="02020503060305020303" pitchFamily="18" charset="0"/>
              </a:rPr>
              <a:t>This example uses the POST method when submitting the form data:</a:t>
            </a:r>
          </a:p>
          <a:p>
            <a:pPr marL="0" indent="0">
              <a:buNone/>
            </a:pPr>
            <a:r>
              <a:rPr lang="en-US" dirty="0" smtClean="0">
                <a:latin typeface="Bell MT" panose="02020503060305020303" pitchFamily="18" charset="0"/>
              </a:rPr>
              <a:t>	&lt;</a:t>
            </a:r>
            <a:r>
              <a:rPr lang="en-US" dirty="0">
                <a:latin typeface="Bell MT" panose="02020503060305020303" pitchFamily="18" charset="0"/>
              </a:rPr>
              <a:t>form action="/</a:t>
            </a:r>
            <a:r>
              <a:rPr lang="en-US" dirty="0" err="1">
                <a:latin typeface="Bell MT" panose="02020503060305020303" pitchFamily="18" charset="0"/>
              </a:rPr>
              <a:t>action_page.php</a:t>
            </a:r>
            <a:r>
              <a:rPr lang="en-US" dirty="0">
                <a:latin typeface="Bell MT" panose="02020503060305020303" pitchFamily="18" charset="0"/>
              </a:rPr>
              <a:t>" method="post"&gt;</a:t>
            </a:r>
          </a:p>
          <a:p>
            <a:pPr marL="0" indent="0">
              <a:lnSpc>
                <a:spcPct val="120000"/>
              </a:lnSpc>
              <a:spcBef>
                <a:spcPts val="0"/>
              </a:spcBef>
              <a:buNone/>
            </a:pPr>
            <a:endParaRPr lang="en-US" dirty="0">
              <a:latin typeface="Bell MT" panose="02020503060305020303" pitchFamily="18" charset="0"/>
            </a:endParaRPr>
          </a:p>
        </p:txBody>
      </p:sp>
    </p:spTree>
    <p:extLst>
      <p:ext uri="{BB962C8B-B14F-4D97-AF65-F5344CB8AC3E}">
        <p14:creationId xmlns:p14="http://schemas.microsoft.com/office/powerpoint/2010/main" val="6018377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5451"/>
          </a:xfrm>
        </p:spPr>
        <p:txBody>
          <a:bodyPr>
            <a:normAutofit/>
          </a:bodyPr>
          <a:lstStyle/>
          <a:p>
            <a:r>
              <a:rPr lang="en-US" sz="3600" b="1" dirty="0" smtClean="0">
                <a:latin typeface="Bell MT" panose="02020503060305020303" pitchFamily="18" charset="0"/>
              </a:rPr>
              <a:t>GET </a:t>
            </a:r>
            <a:r>
              <a:rPr lang="en-US" sz="3600" b="1" dirty="0" err="1" smtClean="0">
                <a:latin typeface="Bell MT" panose="02020503060305020303" pitchFamily="18" charset="0"/>
              </a:rPr>
              <a:t>vs</a:t>
            </a:r>
            <a:r>
              <a:rPr lang="en-US" sz="3600" b="1" dirty="0" smtClean="0">
                <a:latin typeface="Bell MT" panose="02020503060305020303" pitchFamily="18" charset="0"/>
              </a:rPr>
              <a:t> POST method</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250576"/>
            <a:ext cx="10515600" cy="5271248"/>
          </a:xfrm>
        </p:spPr>
        <p:txBody>
          <a:bodyPr>
            <a:noAutofit/>
          </a:bodyPr>
          <a:lstStyle/>
          <a:p>
            <a:pPr marL="0" indent="0">
              <a:lnSpc>
                <a:spcPct val="120000"/>
              </a:lnSpc>
              <a:spcBef>
                <a:spcPts val="0"/>
              </a:spcBef>
              <a:spcAft>
                <a:spcPts val="1200"/>
              </a:spcAft>
              <a:buNone/>
            </a:pPr>
            <a:r>
              <a:rPr lang="en-US" sz="2200" b="1" dirty="0">
                <a:latin typeface="Bell MT" panose="02020503060305020303" pitchFamily="18" charset="0"/>
              </a:rPr>
              <a:t>Notes on GET:</a:t>
            </a:r>
            <a:endParaRPr lang="en-US" sz="2200" dirty="0">
              <a:latin typeface="Bell MT" panose="02020503060305020303" pitchFamily="18" charset="0"/>
            </a:endParaRPr>
          </a:p>
          <a:p>
            <a:pPr>
              <a:lnSpc>
                <a:spcPct val="120000"/>
              </a:lnSpc>
              <a:spcBef>
                <a:spcPts val="0"/>
              </a:spcBef>
            </a:pPr>
            <a:r>
              <a:rPr lang="en-US" sz="2200" dirty="0">
                <a:latin typeface="Bell MT" panose="02020503060305020303" pitchFamily="18" charset="0"/>
              </a:rPr>
              <a:t>Appends the form data to the URL, in name/value pairs</a:t>
            </a:r>
          </a:p>
          <a:p>
            <a:pPr>
              <a:lnSpc>
                <a:spcPct val="120000"/>
              </a:lnSpc>
              <a:spcBef>
                <a:spcPts val="0"/>
              </a:spcBef>
            </a:pPr>
            <a:r>
              <a:rPr lang="en-US" sz="2200" dirty="0">
                <a:latin typeface="Bell MT" panose="02020503060305020303" pitchFamily="18" charset="0"/>
              </a:rPr>
              <a:t>NEVER use GET to send sensitive data! (the submitted form data is visible in the URL!)</a:t>
            </a:r>
          </a:p>
          <a:p>
            <a:pPr>
              <a:lnSpc>
                <a:spcPct val="120000"/>
              </a:lnSpc>
              <a:spcBef>
                <a:spcPts val="0"/>
              </a:spcBef>
            </a:pPr>
            <a:r>
              <a:rPr lang="en-US" sz="2200" dirty="0">
                <a:latin typeface="Bell MT" panose="02020503060305020303" pitchFamily="18" charset="0"/>
              </a:rPr>
              <a:t>The length of a URL is limited (2048 characters)</a:t>
            </a:r>
          </a:p>
          <a:p>
            <a:pPr>
              <a:lnSpc>
                <a:spcPct val="120000"/>
              </a:lnSpc>
              <a:spcBef>
                <a:spcPts val="0"/>
              </a:spcBef>
            </a:pPr>
            <a:r>
              <a:rPr lang="en-US" sz="2200" dirty="0">
                <a:latin typeface="Bell MT" panose="02020503060305020303" pitchFamily="18" charset="0"/>
              </a:rPr>
              <a:t>Useful for form submissions where a user wants to bookmark the result</a:t>
            </a:r>
          </a:p>
          <a:p>
            <a:pPr>
              <a:lnSpc>
                <a:spcPct val="120000"/>
              </a:lnSpc>
              <a:spcBef>
                <a:spcPts val="0"/>
              </a:spcBef>
            </a:pPr>
            <a:r>
              <a:rPr lang="en-US" sz="2200" dirty="0">
                <a:latin typeface="Bell MT" panose="02020503060305020303" pitchFamily="18" charset="0"/>
              </a:rPr>
              <a:t>GET is good for non-secure data, like query strings in Google</a:t>
            </a:r>
          </a:p>
          <a:p>
            <a:pPr marL="0" indent="0">
              <a:lnSpc>
                <a:spcPct val="120000"/>
              </a:lnSpc>
              <a:spcBef>
                <a:spcPts val="1200"/>
              </a:spcBef>
              <a:spcAft>
                <a:spcPts val="600"/>
              </a:spcAft>
              <a:buNone/>
            </a:pPr>
            <a:r>
              <a:rPr lang="en-US" sz="2200" b="1" dirty="0">
                <a:latin typeface="Bell MT" panose="02020503060305020303" pitchFamily="18" charset="0"/>
              </a:rPr>
              <a:t>Notes on POST:</a:t>
            </a:r>
            <a:endParaRPr lang="en-US" sz="2200" dirty="0">
              <a:latin typeface="Bell MT" panose="02020503060305020303" pitchFamily="18" charset="0"/>
            </a:endParaRPr>
          </a:p>
          <a:p>
            <a:pPr>
              <a:lnSpc>
                <a:spcPct val="120000"/>
              </a:lnSpc>
              <a:spcBef>
                <a:spcPts val="0"/>
              </a:spcBef>
            </a:pPr>
            <a:r>
              <a:rPr lang="en-US" sz="2200" dirty="0">
                <a:latin typeface="Bell MT" panose="02020503060305020303" pitchFamily="18" charset="0"/>
              </a:rPr>
              <a:t>Appends the form data inside the body of the HTTP request (the submitted form data is not shown in the URL)</a:t>
            </a:r>
          </a:p>
          <a:p>
            <a:pPr>
              <a:lnSpc>
                <a:spcPct val="120000"/>
              </a:lnSpc>
              <a:spcBef>
                <a:spcPts val="0"/>
              </a:spcBef>
            </a:pPr>
            <a:r>
              <a:rPr lang="en-US" sz="2200" dirty="0">
                <a:latin typeface="Bell MT" panose="02020503060305020303" pitchFamily="18" charset="0"/>
              </a:rPr>
              <a:t>POST has no size limitations, and can be used to send large amounts of data.</a:t>
            </a:r>
          </a:p>
          <a:p>
            <a:pPr>
              <a:lnSpc>
                <a:spcPct val="120000"/>
              </a:lnSpc>
              <a:spcBef>
                <a:spcPts val="0"/>
              </a:spcBef>
            </a:pPr>
            <a:r>
              <a:rPr lang="en-US" sz="2200" dirty="0">
                <a:latin typeface="Bell MT" panose="02020503060305020303" pitchFamily="18" charset="0"/>
              </a:rPr>
              <a:t>Form submissions with POST cannot be bookmarked</a:t>
            </a:r>
          </a:p>
          <a:p>
            <a:pPr>
              <a:lnSpc>
                <a:spcPct val="120000"/>
              </a:lnSpc>
              <a:spcBef>
                <a:spcPts val="0"/>
              </a:spcBef>
            </a:pPr>
            <a:endParaRPr lang="en-US" sz="2400" dirty="0">
              <a:latin typeface="Bell MT" panose="02020503060305020303" pitchFamily="18" charset="0"/>
            </a:endParaRPr>
          </a:p>
        </p:txBody>
      </p:sp>
    </p:spTree>
    <p:extLst>
      <p:ext uri="{BB962C8B-B14F-4D97-AF65-F5344CB8AC3E}">
        <p14:creationId xmlns:p14="http://schemas.microsoft.com/office/powerpoint/2010/main" val="34611009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7617" t="20718" r="16963" b="7725"/>
          <a:stretch/>
        </p:blipFill>
        <p:spPr>
          <a:xfrm>
            <a:off x="524435" y="457200"/>
            <a:ext cx="10650071" cy="5526742"/>
          </a:xfrm>
          <a:prstGeom prst="rect">
            <a:avLst/>
          </a:prstGeom>
        </p:spPr>
      </p:pic>
    </p:spTree>
    <p:extLst>
      <p:ext uri="{BB962C8B-B14F-4D97-AF65-F5344CB8AC3E}">
        <p14:creationId xmlns:p14="http://schemas.microsoft.com/office/powerpoint/2010/main" val="1624760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2361"/>
            <a:ext cx="10515600" cy="562722"/>
          </a:xfrm>
        </p:spPr>
        <p:txBody>
          <a:bodyPr>
            <a:normAutofit/>
          </a:bodyPr>
          <a:lstStyle/>
          <a:p>
            <a:r>
              <a:rPr lang="en-US" sz="3400" b="1" dirty="0">
                <a:latin typeface="Bell MT" panose="02020503060305020303" pitchFamily="18" charset="0"/>
              </a:rPr>
              <a:t>HTML Display</a:t>
            </a:r>
          </a:p>
        </p:txBody>
      </p:sp>
      <p:sp>
        <p:nvSpPr>
          <p:cNvPr id="3" name="Content Placeholder 2"/>
          <p:cNvSpPr>
            <a:spLocks noGrp="1"/>
          </p:cNvSpPr>
          <p:nvPr>
            <p:ph idx="1"/>
          </p:nvPr>
        </p:nvSpPr>
        <p:spPr>
          <a:xfrm>
            <a:off x="838200" y="1102659"/>
            <a:ext cx="10515600" cy="5204012"/>
          </a:xfrm>
        </p:spPr>
        <p:txBody>
          <a:bodyPr numCol="2">
            <a:noAutofit/>
          </a:bodyPr>
          <a:lstStyle/>
          <a:p>
            <a:pPr marL="349250" indent="-349250">
              <a:lnSpc>
                <a:spcPct val="120000"/>
              </a:lnSpc>
              <a:spcBef>
                <a:spcPts val="0"/>
              </a:spcBef>
            </a:pPr>
            <a:r>
              <a:rPr lang="en-US" sz="2000" dirty="0" smtClean="0">
                <a:latin typeface="Bell MT" panose="02020503060305020303" pitchFamily="18" charset="0"/>
              </a:rPr>
              <a:t>You cannot be sure how HTML will be displayed.</a:t>
            </a:r>
          </a:p>
          <a:p>
            <a:pPr marL="349250" indent="-349250">
              <a:lnSpc>
                <a:spcPct val="120000"/>
              </a:lnSpc>
              <a:spcBef>
                <a:spcPts val="0"/>
              </a:spcBef>
            </a:pPr>
            <a:r>
              <a:rPr lang="en-US" sz="2000" dirty="0" smtClean="0">
                <a:latin typeface="Bell MT" panose="02020503060305020303" pitchFamily="18" charset="0"/>
              </a:rPr>
              <a:t>Large or small screens, and resized windows will create different results.</a:t>
            </a:r>
          </a:p>
          <a:p>
            <a:pPr marL="349250" indent="-349250">
              <a:lnSpc>
                <a:spcPct val="120000"/>
              </a:lnSpc>
              <a:spcBef>
                <a:spcPts val="0"/>
              </a:spcBef>
            </a:pPr>
            <a:r>
              <a:rPr lang="en-US" sz="2000" dirty="0" smtClean="0">
                <a:latin typeface="Bell MT" panose="02020503060305020303" pitchFamily="18" charset="0"/>
              </a:rPr>
              <a:t>With HTML, you cannot change the display by adding extra spaces or extra lines in your HTML code.</a:t>
            </a:r>
          </a:p>
          <a:p>
            <a:pPr marL="349250" indent="-349250">
              <a:lnSpc>
                <a:spcPct val="120000"/>
              </a:lnSpc>
              <a:spcBef>
                <a:spcPts val="0"/>
              </a:spcBef>
            </a:pPr>
            <a:r>
              <a:rPr lang="en-US" sz="2000" dirty="0" smtClean="0">
                <a:latin typeface="Bell MT" panose="02020503060305020303" pitchFamily="18" charset="0"/>
              </a:rPr>
              <a:t>The browser will automatically remove any extra spaces and lines when the page is displayed:</a:t>
            </a:r>
          </a:p>
          <a:p>
            <a:pPr marL="0" indent="0">
              <a:lnSpc>
                <a:spcPct val="100000"/>
              </a:lnSpc>
              <a:spcBef>
                <a:spcPts val="0"/>
              </a:spcBef>
              <a:buNone/>
            </a:pPr>
            <a:endParaRPr lang="en-US" sz="2000" dirty="0" smtClean="0">
              <a:latin typeface="Bell MT" panose="02020503060305020303" pitchFamily="18" charset="0"/>
            </a:endParaRPr>
          </a:p>
          <a:p>
            <a:pPr marL="0" indent="0">
              <a:lnSpc>
                <a:spcPct val="100000"/>
              </a:lnSpc>
              <a:spcBef>
                <a:spcPts val="0"/>
              </a:spcBef>
              <a:buNone/>
            </a:pPr>
            <a:endParaRPr lang="en-US" sz="2000" dirty="0">
              <a:latin typeface="Bell MT" panose="02020503060305020303" pitchFamily="18" charset="0"/>
            </a:endParaRPr>
          </a:p>
          <a:p>
            <a:pPr marL="0" indent="0">
              <a:lnSpc>
                <a:spcPct val="100000"/>
              </a:lnSpc>
              <a:spcBef>
                <a:spcPts val="0"/>
              </a:spcBef>
              <a:buNone/>
            </a:pPr>
            <a:endParaRPr lang="en-US" sz="2000" dirty="0" smtClean="0">
              <a:latin typeface="Bell MT" panose="02020503060305020303" pitchFamily="18" charset="0"/>
            </a:endParaRPr>
          </a:p>
          <a:p>
            <a:pPr marL="0" indent="0">
              <a:lnSpc>
                <a:spcPct val="100000"/>
              </a:lnSpc>
              <a:spcBef>
                <a:spcPts val="0"/>
              </a:spcBef>
              <a:buNone/>
            </a:pPr>
            <a:endParaRPr lang="en-US" sz="2000" dirty="0">
              <a:latin typeface="Bell MT" panose="02020503060305020303" pitchFamily="18" charset="0"/>
            </a:endParaRPr>
          </a:p>
          <a:p>
            <a:pPr marL="0" indent="0">
              <a:lnSpc>
                <a:spcPct val="100000"/>
              </a:lnSpc>
              <a:spcBef>
                <a:spcPts val="0"/>
              </a:spcBef>
              <a:buNone/>
            </a:pPr>
            <a:endParaRPr lang="en-US" sz="2000" dirty="0" smtClean="0">
              <a:latin typeface="Bell MT" panose="02020503060305020303" pitchFamily="18" charset="0"/>
            </a:endParaRPr>
          </a:p>
          <a:p>
            <a:pPr marL="0" indent="0">
              <a:lnSpc>
                <a:spcPct val="100000"/>
              </a:lnSpc>
              <a:spcBef>
                <a:spcPts val="0"/>
              </a:spcBef>
              <a:buNone/>
            </a:pPr>
            <a:endParaRPr lang="en-US" sz="2000" dirty="0">
              <a:latin typeface="Bell MT" panose="02020503060305020303" pitchFamily="18" charset="0"/>
            </a:endParaRPr>
          </a:p>
          <a:p>
            <a:pPr marL="457200" indent="0">
              <a:lnSpc>
                <a:spcPct val="120000"/>
              </a:lnSpc>
              <a:spcBef>
                <a:spcPts val="0"/>
              </a:spcBef>
              <a:buNone/>
            </a:pPr>
            <a:r>
              <a:rPr lang="en-US" sz="2000" dirty="0" smtClean="0">
                <a:latin typeface="Bell MT" panose="02020503060305020303" pitchFamily="18" charset="0"/>
              </a:rPr>
              <a:t>&lt;p&gt;</a:t>
            </a:r>
          </a:p>
          <a:p>
            <a:pPr marL="457200" indent="0">
              <a:lnSpc>
                <a:spcPct val="120000"/>
              </a:lnSpc>
              <a:spcBef>
                <a:spcPts val="0"/>
              </a:spcBef>
              <a:buNone/>
            </a:pPr>
            <a:r>
              <a:rPr lang="en-US" sz="2000" dirty="0" smtClean="0">
                <a:latin typeface="Bell MT" panose="02020503060305020303" pitchFamily="18" charset="0"/>
              </a:rPr>
              <a:t>This paragraph</a:t>
            </a:r>
          </a:p>
          <a:p>
            <a:pPr marL="457200" indent="0">
              <a:lnSpc>
                <a:spcPct val="120000"/>
              </a:lnSpc>
              <a:spcBef>
                <a:spcPts val="0"/>
              </a:spcBef>
              <a:buNone/>
            </a:pPr>
            <a:r>
              <a:rPr lang="en-US" sz="2000" dirty="0" smtClean="0">
                <a:latin typeface="Bell MT" panose="02020503060305020303" pitchFamily="18" charset="0"/>
              </a:rPr>
              <a:t>contains a lot of lines</a:t>
            </a:r>
          </a:p>
          <a:p>
            <a:pPr marL="457200" indent="0">
              <a:lnSpc>
                <a:spcPct val="120000"/>
              </a:lnSpc>
              <a:spcBef>
                <a:spcPts val="0"/>
              </a:spcBef>
              <a:buNone/>
            </a:pPr>
            <a:r>
              <a:rPr lang="en-US" sz="2000" dirty="0" smtClean="0">
                <a:latin typeface="Bell MT" panose="02020503060305020303" pitchFamily="18" charset="0"/>
              </a:rPr>
              <a:t>in the source code,</a:t>
            </a:r>
          </a:p>
          <a:p>
            <a:pPr marL="457200" indent="0">
              <a:lnSpc>
                <a:spcPct val="120000"/>
              </a:lnSpc>
              <a:spcBef>
                <a:spcPts val="0"/>
              </a:spcBef>
              <a:buNone/>
            </a:pPr>
            <a:r>
              <a:rPr lang="en-US" sz="2000" dirty="0" smtClean="0">
                <a:latin typeface="Bell MT" panose="02020503060305020303" pitchFamily="18" charset="0"/>
              </a:rPr>
              <a:t>but the browser</a:t>
            </a:r>
          </a:p>
          <a:p>
            <a:pPr marL="457200" indent="0">
              <a:lnSpc>
                <a:spcPct val="120000"/>
              </a:lnSpc>
              <a:spcBef>
                <a:spcPts val="0"/>
              </a:spcBef>
              <a:buNone/>
            </a:pPr>
            <a:r>
              <a:rPr lang="en-US" sz="2000" dirty="0" smtClean="0">
                <a:latin typeface="Bell MT" panose="02020503060305020303" pitchFamily="18" charset="0"/>
              </a:rPr>
              <a:t>ignores it.</a:t>
            </a:r>
          </a:p>
          <a:p>
            <a:pPr marL="457200" indent="0">
              <a:lnSpc>
                <a:spcPct val="120000"/>
              </a:lnSpc>
              <a:spcBef>
                <a:spcPts val="0"/>
              </a:spcBef>
              <a:buNone/>
            </a:pPr>
            <a:r>
              <a:rPr lang="en-US" sz="2000" dirty="0" smtClean="0">
                <a:latin typeface="Bell MT" panose="02020503060305020303" pitchFamily="18" charset="0"/>
              </a:rPr>
              <a:t>&lt;/p&gt;</a:t>
            </a:r>
          </a:p>
          <a:p>
            <a:pPr marL="457200" indent="0">
              <a:lnSpc>
                <a:spcPct val="120000"/>
              </a:lnSpc>
              <a:spcBef>
                <a:spcPts val="0"/>
              </a:spcBef>
              <a:buNone/>
            </a:pPr>
            <a:r>
              <a:rPr lang="en-US" sz="2000" dirty="0" smtClean="0">
                <a:latin typeface="Bell MT" panose="02020503060305020303" pitchFamily="18" charset="0"/>
              </a:rPr>
              <a:t>&lt;p&gt;</a:t>
            </a:r>
          </a:p>
          <a:p>
            <a:pPr marL="457200" indent="0">
              <a:lnSpc>
                <a:spcPct val="120000"/>
              </a:lnSpc>
              <a:spcBef>
                <a:spcPts val="0"/>
              </a:spcBef>
              <a:buNone/>
            </a:pPr>
            <a:r>
              <a:rPr lang="en-US" sz="2000" dirty="0" smtClean="0">
                <a:latin typeface="Bell MT" panose="02020503060305020303" pitchFamily="18" charset="0"/>
              </a:rPr>
              <a:t>This paragraph</a:t>
            </a:r>
          </a:p>
          <a:p>
            <a:pPr marL="457200" indent="0">
              <a:lnSpc>
                <a:spcPct val="120000"/>
              </a:lnSpc>
              <a:spcBef>
                <a:spcPts val="0"/>
              </a:spcBef>
              <a:buNone/>
            </a:pPr>
            <a:r>
              <a:rPr lang="en-US" sz="2000" dirty="0" smtClean="0">
                <a:latin typeface="Bell MT" panose="02020503060305020303" pitchFamily="18" charset="0"/>
              </a:rPr>
              <a:t>contains         a lot of spaces</a:t>
            </a:r>
          </a:p>
          <a:p>
            <a:pPr marL="457200" indent="0">
              <a:lnSpc>
                <a:spcPct val="120000"/>
              </a:lnSpc>
              <a:spcBef>
                <a:spcPts val="0"/>
              </a:spcBef>
              <a:buNone/>
            </a:pPr>
            <a:r>
              <a:rPr lang="en-US" sz="2000" dirty="0" smtClean="0">
                <a:latin typeface="Bell MT" panose="02020503060305020303" pitchFamily="18" charset="0"/>
              </a:rPr>
              <a:t>in the source         code,</a:t>
            </a:r>
          </a:p>
          <a:p>
            <a:pPr marL="457200" indent="0">
              <a:lnSpc>
                <a:spcPct val="120000"/>
              </a:lnSpc>
              <a:spcBef>
                <a:spcPts val="0"/>
              </a:spcBef>
              <a:buNone/>
            </a:pPr>
            <a:r>
              <a:rPr lang="en-US" sz="2000" dirty="0" smtClean="0">
                <a:latin typeface="Bell MT" panose="02020503060305020303" pitchFamily="18" charset="0"/>
              </a:rPr>
              <a:t>but the        browser</a:t>
            </a:r>
          </a:p>
          <a:p>
            <a:pPr marL="457200" indent="0">
              <a:lnSpc>
                <a:spcPct val="120000"/>
              </a:lnSpc>
              <a:spcBef>
                <a:spcPts val="0"/>
              </a:spcBef>
              <a:buNone/>
            </a:pPr>
            <a:r>
              <a:rPr lang="en-US" sz="2000" dirty="0" smtClean="0">
                <a:latin typeface="Bell MT" panose="02020503060305020303" pitchFamily="18" charset="0"/>
              </a:rPr>
              <a:t>ignores it.</a:t>
            </a:r>
          </a:p>
          <a:p>
            <a:pPr marL="457200" indent="0">
              <a:lnSpc>
                <a:spcPct val="120000"/>
              </a:lnSpc>
              <a:spcBef>
                <a:spcPts val="0"/>
              </a:spcBef>
              <a:buNone/>
            </a:pPr>
            <a:r>
              <a:rPr lang="en-US" sz="2000" dirty="0" smtClean="0">
                <a:latin typeface="Bell MT" panose="02020503060305020303" pitchFamily="18" charset="0"/>
              </a:rPr>
              <a:t>&lt;/p&gt;</a:t>
            </a:r>
            <a:endParaRPr lang="en-US" sz="2000" dirty="0">
              <a:latin typeface="Bell MT" panose="02020503060305020303" pitchFamily="18" charset="0"/>
            </a:endParaRPr>
          </a:p>
        </p:txBody>
      </p:sp>
    </p:spTree>
    <p:extLst>
      <p:ext uri="{BB962C8B-B14F-4D97-AF65-F5344CB8AC3E}">
        <p14:creationId xmlns:p14="http://schemas.microsoft.com/office/powerpoint/2010/main" val="41111991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0299"/>
          </a:xfrm>
        </p:spPr>
        <p:txBody>
          <a:bodyPr>
            <a:normAutofit fontScale="90000"/>
          </a:bodyPr>
          <a:lstStyle/>
          <a:p>
            <a:r>
              <a:rPr lang="en-US" dirty="0"/>
              <a:t>T</a:t>
            </a:r>
            <a:r>
              <a:rPr lang="en-US" sz="3600" b="1" dirty="0">
                <a:latin typeface="Bell MT" panose="02020503060305020303" pitchFamily="18" charset="0"/>
              </a:rPr>
              <a:t>he HTML &lt;form&gt; </a:t>
            </a:r>
            <a:r>
              <a:rPr lang="en-US" sz="3600" b="1" dirty="0" smtClean="0">
                <a:latin typeface="Bell MT" panose="02020503060305020303" pitchFamily="18" charset="0"/>
              </a:rPr>
              <a:t>Elements</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223682"/>
            <a:ext cx="10515600" cy="5163671"/>
          </a:xfrm>
        </p:spPr>
        <p:txBody>
          <a:bodyPr>
            <a:normAutofit fontScale="70000" lnSpcReduction="20000"/>
          </a:bodyPr>
          <a:lstStyle/>
          <a:p>
            <a:pPr marL="0" indent="0">
              <a:lnSpc>
                <a:spcPct val="150000"/>
              </a:lnSpc>
              <a:spcBef>
                <a:spcPts val="0"/>
              </a:spcBef>
              <a:buNone/>
            </a:pPr>
            <a:r>
              <a:rPr lang="en-US" dirty="0" smtClean="0">
                <a:latin typeface="Bell MT" panose="02020503060305020303" pitchFamily="18" charset="0"/>
              </a:rPr>
              <a:t>The </a:t>
            </a:r>
            <a:r>
              <a:rPr lang="en-US" dirty="0">
                <a:latin typeface="Bell MT" panose="02020503060305020303" pitchFamily="18" charset="0"/>
              </a:rPr>
              <a:t>HTML &lt;form&gt; element can contain one or more of the following form elements</a:t>
            </a:r>
            <a:r>
              <a:rPr lang="en-US" dirty="0" smtClean="0">
                <a:latin typeface="Bell MT" panose="02020503060305020303" pitchFamily="18" charset="0"/>
              </a:rPr>
              <a:t>:</a:t>
            </a:r>
            <a:endParaRPr lang="en-US" dirty="0">
              <a:latin typeface="Bell MT" panose="02020503060305020303" pitchFamily="18" charset="0"/>
            </a:endParaRPr>
          </a:p>
          <a:p>
            <a:pPr marL="0" indent="0">
              <a:lnSpc>
                <a:spcPct val="150000"/>
              </a:lnSpc>
              <a:spcBef>
                <a:spcPts val="0"/>
              </a:spcBef>
              <a:buNone/>
            </a:pPr>
            <a:r>
              <a:rPr lang="en-US" dirty="0">
                <a:latin typeface="Bell MT" panose="02020503060305020303" pitchFamily="18" charset="0"/>
              </a:rPr>
              <a:t>&lt;input&gt;</a:t>
            </a:r>
          </a:p>
          <a:p>
            <a:pPr marL="0" indent="0">
              <a:lnSpc>
                <a:spcPct val="150000"/>
              </a:lnSpc>
              <a:spcBef>
                <a:spcPts val="0"/>
              </a:spcBef>
              <a:buNone/>
            </a:pPr>
            <a:r>
              <a:rPr lang="en-US" dirty="0">
                <a:latin typeface="Bell MT" panose="02020503060305020303" pitchFamily="18" charset="0"/>
              </a:rPr>
              <a:t>&lt;label&gt;</a:t>
            </a:r>
          </a:p>
          <a:p>
            <a:pPr marL="0" indent="0">
              <a:lnSpc>
                <a:spcPct val="150000"/>
              </a:lnSpc>
              <a:spcBef>
                <a:spcPts val="0"/>
              </a:spcBef>
              <a:buNone/>
            </a:pPr>
            <a:r>
              <a:rPr lang="en-US" dirty="0">
                <a:latin typeface="Bell MT" panose="02020503060305020303" pitchFamily="18" charset="0"/>
              </a:rPr>
              <a:t>&lt;select&gt;</a:t>
            </a:r>
          </a:p>
          <a:p>
            <a:pPr marL="0" indent="0">
              <a:lnSpc>
                <a:spcPct val="150000"/>
              </a:lnSpc>
              <a:spcBef>
                <a:spcPts val="0"/>
              </a:spcBef>
              <a:buNone/>
            </a:pPr>
            <a:r>
              <a:rPr lang="en-US" dirty="0">
                <a:latin typeface="Bell MT" panose="02020503060305020303" pitchFamily="18" charset="0"/>
              </a:rPr>
              <a:t>&lt;</a:t>
            </a:r>
            <a:r>
              <a:rPr lang="en-US" dirty="0" err="1">
                <a:latin typeface="Bell MT" panose="02020503060305020303" pitchFamily="18" charset="0"/>
              </a:rPr>
              <a:t>textarea</a:t>
            </a:r>
            <a:r>
              <a:rPr lang="en-US" dirty="0">
                <a:latin typeface="Bell MT" panose="02020503060305020303" pitchFamily="18" charset="0"/>
              </a:rPr>
              <a:t>&gt;</a:t>
            </a:r>
          </a:p>
          <a:p>
            <a:pPr marL="0" indent="0">
              <a:lnSpc>
                <a:spcPct val="150000"/>
              </a:lnSpc>
              <a:spcBef>
                <a:spcPts val="0"/>
              </a:spcBef>
              <a:buNone/>
            </a:pPr>
            <a:r>
              <a:rPr lang="en-US" dirty="0">
                <a:latin typeface="Bell MT" panose="02020503060305020303" pitchFamily="18" charset="0"/>
              </a:rPr>
              <a:t>&lt;button&gt;</a:t>
            </a:r>
          </a:p>
          <a:p>
            <a:pPr marL="0" indent="0">
              <a:lnSpc>
                <a:spcPct val="150000"/>
              </a:lnSpc>
              <a:spcBef>
                <a:spcPts val="0"/>
              </a:spcBef>
              <a:buNone/>
            </a:pPr>
            <a:r>
              <a:rPr lang="en-US" dirty="0">
                <a:latin typeface="Bell MT" panose="02020503060305020303" pitchFamily="18" charset="0"/>
              </a:rPr>
              <a:t>&lt;</a:t>
            </a:r>
            <a:r>
              <a:rPr lang="en-US" dirty="0" err="1">
                <a:latin typeface="Bell MT" panose="02020503060305020303" pitchFamily="18" charset="0"/>
              </a:rPr>
              <a:t>fieldset</a:t>
            </a:r>
            <a:r>
              <a:rPr lang="en-US" dirty="0">
                <a:latin typeface="Bell MT" panose="02020503060305020303" pitchFamily="18" charset="0"/>
              </a:rPr>
              <a:t>&gt;</a:t>
            </a:r>
          </a:p>
          <a:p>
            <a:pPr marL="0" indent="0">
              <a:lnSpc>
                <a:spcPct val="150000"/>
              </a:lnSpc>
              <a:spcBef>
                <a:spcPts val="0"/>
              </a:spcBef>
              <a:buNone/>
            </a:pPr>
            <a:r>
              <a:rPr lang="en-US" dirty="0">
                <a:latin typeface="Bell MT" panose="02020503060305020303" pitchFamily="18" charset="0"/>
              </a:rPr>
              <a:t>&lt;legend&gt;</a:t>
            </a:r>
          </a:p>
          <a:p>
            <a:pPr marL="0" indent="0">
              <a:lnSpc>
                <a:spcPct val="150000"/>
              </a:lnSpc>
              <a:spcBef>
                <a:spcPts val="0"/>
              </a:spcBef>
              <a:buNone/>
            </a:pPr>
            <a:r>
              <a:rPr lang="en-US" dirty="0">
                <a:latin typeface="Bell MT" panose="02020503060305020303" pitchFamily="18" charset="0"/>
              </a:rPr>
              <a:t>&lt;</a:t>
            </a:r>
            <a:r>
              <a:rPr lang="en-US" dirty="0" err="1">
                <a:latin typeface="Bell MT" panose="02020503060305020303" pitchFamily="18" charset="0"/>
              </a:rPr>
              <a:t>datalist</a:t>
            </a:r>
            <a:r>
              <a:rPr lang="en-US" dirty="0">
                <a:latin typeface="Bell MT" panose="02020503060305020303" pitchFamily="18" charset="0"/>
              </a:rPr>
              <a:t>&gt;</a:t>
            </a:r>
          </a:p>
          <a:p>
            <a:pPr marL="0" indent="0">
              <a:lnSpc>
                <a:spcPct val="150000"/>
              </a:lnSpc>
              <a:spcBef>
                <a:spcPts val="0"/>
              </a:spcBef>
              <a:buNone/>
            </a:pPr>
            <a:r>
              <a:rPr lang="en-US" dirty="0">
                <a:latin typeface="Bell MT" panose="02020503060305020303" pitchFamily="18" charset="0"/>
              </a:rPr>
              <a:t>&lt;output&gt;</a:t>
            </a:r>
          </a:p>
          <a:p>
            <a:pPr marL="0" indent="0">
              <a:lnSpc>
                <a:spcPct val="150000"/>
              </a:lnSpc>
              <a:spcBef>
                <a:spcPts val="0"/>
              </a:spcBef>
              <a:buNone/>
            </a:pPr>
            <a:r>
              <a:rPr lang="en-US" dirty="0">
                <a:latin typeface="Bell MT" panose="02020503060305020303" pitchFamily="18" charset="0"/>
              </a:rPr>
              <a:t>&lt;option&gt;</a:t>
            </a:r>
          </a:p>
          <a:p>
            <a:pPr marL="0" indent="0">
              <a:lnSpc>
                <a:spcPct val="150000"/>
              </a:lnSpc>
              <a:spcBef>
                <a:spcPts val="0"/>
              </a:spcBef>
              <a:buNone/>
            </a:pPr>
            <a:r>
              <a:rPr lang="en-US" dirty="0">
                <a:latin typeface="Bell MT" panose="02020503060305020303" pitchFamily="18" charset="0"/>
              </a:rPr>
              <a:t>&lt;</a:t>
            </a:r>
            <a:r>
              <a:rPr lang="en-US" dirty="0" err="1">
                <a:latin typeface="Bell MT" panose="02020503060305020303" pitchFamily="18" charset="0"/>
              </a:rPr>
              <a:t>optgroup</a:t>
            </a:r>
            <a:r>
              <a:rPr lang="en-US" dirty="0">
                <a:latin typeface="Bell MT" panose="02020503060305020303" pitchFamily="18" charset="0"/>
              </a:rPr>
              <a:t>&gt;</a:t>
            </a:r>
          </a:p>
        </p:txBody>
      </p:sp>
    </p:spTree>
    <p:extLst>
      <p:ext uri="{BB962C8B-B14F-4D97-AF65-F5344CB8AC3E}">
        <p14:creationId xmlns:p14="http://schemas.microsoft.com/office/powerpoint/2010/main" val="11214584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9957"/>
          </a:xfrm>
        </p:spPr>
        <p:txBody>
          <a:bodyPr>
            <a:normAutofit/>
          </a:bodyPr>
          <a:lstStyle/>
          <a:p>
            <a:r>
              <a:rPr lang="en-US" sz="3600" b="1" dirty="0">
                <a:latin typeface="Bell MT" panose="02020503060305020303" pitchFamily="18" charset="0"/>
              </a:rPr>
              <a:t>The &lt;input&gt; </a:t>
            </a:r>
            <a:r>
              <a:rPr lang="en-US" sz="3600" b="1" dirty="0" smtClean="0">
                <a:latin typeface="Bell MT" panose="02020503060305020303" pitchFamily="18" charset="0"/>
              </a:rPr>
              <a:t>Element</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290918"/>
            <a:ext cx="10515600" cy="4886045"/>
          </a:xfrm>
        </p:spPr>
        <p:txBody>
          <a:bodyPr>
            <a:normAutofit fontScale="92500" lnSpcReduction="20000"/>
          </a:bodyPr>
          <a:lstStyle/>
          <a:p>
            <a:r>
              <a:rPr lang="en-US" sz="2400" dirty="0" smtClean="0">
                <a:latin typeface="Bell MT" panose="02020503060305020303" pitchFamily="18" charset="0"/>
              </a:rPr>
              <a:t>One </a:t>
            </a:r>
            <a:r>
              <a:rPr lang="en-US" sz="2400" dirty="0">
                <a:latin typeface="Bell MT" panose="02020503060305020303" pitchFamily="18" charset="0"/>
              </a:rPr>
              <a:t>of the most used form element is the &lt;input&gt; element</a:t>
            </a:r>
            <a:r>
              <a:rPr lang="en-US" sz="2400" dirty="0" smtClean="0">
                <a:latin typeface="Bell MT" panose="02020503060305020303" pitchFamily="18" charset="0"/>
              </a:rPr>
              <a:t>.</a:t>
            </a:r>
            <a:endParaRPr lang="en-US" sz="2400" dirty="0">
              <a:latin typeface="Bell MT" panose="02020503060305020303" pitchFamily="18" charset="0"/>
            </a:endParaRPr>
          </a:p>
          <a:p>
            <a:r>
              <a:rPr lang="en-US" sz="2400" dirty="0">
                <a:latin typeface="Bell MT" panose="02020503060305020303" pitchFamily="18" charset="0"/>
              </a:rPr>
              <a:t>The &lt;input&gt; element can be displayed in several ways, depending on the type attribute</a:t>
            </a:r>
            <a:r>
              <a:rPr lang="en-US" sz="2400" dirty="0" smtClean="0">
                <a:latin typeface="Bell MT" panose="02020503060305020303" pitchFamily="18" charset="0"/>
              </a:rPr>
              <a:t>.</a:t>
            </a:r>
          </a:p>
          <a:p>
            <a:pPr marL="0" indent="0">
              <a:spcBef>
                <a:spcPts val="2400"/>
              </a:spcBef>
              <a:buNone/>
            </a:pPr>
            <a:r>
              <a:rPr lang="en-US" sz="2400" dirty="0">
                <a:latin typeface="Bell MT" panose="02020503060305020303" pitchFamily="18" charset="0"/>
              </a:rPr>
              <a:t>&lt;!DOCTYPE html&gt;</a:t>
            </a:r>
          </a:p>
          <a:p>
            <a:pPr marL="0" indent="0">
              <a:buNone/>
            </a:pPr>
            <a:r>
              <a:rPr lang="en-US" sz="2400" dirty="0">
                <a:latin typeface="Bell MT" panose="02020503060305020303" pitchFamily="18" charset="0"/>
              </a:rPr>
              <a:t>&lt;html&gt;</a:t>
            </a:r>
          </a:p>
          <a:p>
            <a:pPr marL="0" indent="0">
              <a:buNone/>
            </a:pPr>
            <a:r>
              <a:rPr lang="en-US" sz="2400" dirty="0">
                <a:latin typeface="Bell MT" panose="02020503060305020303" pitchFamily="18" charset="0"/>
              </a:rPr>
              <a:t>&lt;body</a:t>
            </a:r>
            <a:r>
              <a:rPr lang="en-US" sz="2400" dirty="0" smtClean="0">
                <a:latin typeface="Bell MT" panose="02020503060305020303" pitchFamily="18" charset="0"/>
              </a:rPr>
              <a:t>&gt;</a:t>
            </a:r>
            <a:endParaRPr lang="en-US" sz="2400" dirty="0">
              <a:latin typeface="Bell MT" panose="02020503060305020303" pitchFamily="18" charset="0"/>
            </a:endParaRPr>
          </a:p>
          <a:p>
            <a:pPr marL="0" indent="0">
              <a:buNone/>
            </a:pPr>
            <a:r>
              <a:rPr lang="en-US" sz="2400" dirty="0">
                <a:latin typeface="Bell MT" panose="02020503060305020303" pitchFamily="18" charset="0"/>
              </a:rPr>
              <a:t>&lt;h2&gt;The input Element&lt;/h2</a:t>
            </a:r>
            <a:r>
              <a:rPr lang="en-US" sz="2400" dirty="0" smtClean="0">
                <a:latin typeface="Bell MT" panose="02020503060305020303" pitchFamily="18" charset="0"/>
              </a:rPr>
              <a:t>&gt;</a:t>
            </a:r>
            <a:endParaRPr lang="en-US" sz="2400" dirty="0">
              <a:latin typeface="Bell MT" panose="02020503060305020303" pitchFamily="18" charset="0"/>
            </a:endParaRPr>
          </a:p>
          <a:p>
            <a:pPr marL="0" indent="0">
              <a:buNone/>
            </a:pPr>
            <a:r>
              <a:rPr lang="en-US" sz="2400" dirty="0">
                <a:latin typeface="Bell MT" panose="02020503060305020303" pitchFamily="18" charset="0"/>
              </a:rPr>
              <a:t>&lt;form action="/</a:t>
            </a:r>
            <a:r>
              <a:rPr lang="en-US" sz="2400" dirty="0" err="1">
                <a:latin typeface="Bell MT" panose="02020503060305020303" pitchFamily="18" charset="0"/>
              </a:rPr>
              <a:t>action_page.php</a:t>
            </a:r>
            <a:r>
              <a:rPr lang="en-US" sz="2400" dirty="0">
                <a:latin typeface="Bell MT" panose="02020503060305020303" pitchFamily="18" charset="0"/>
              </a:rPr>
              <a:t>"&gt;</a:t>
            </a:r>
          </a:p>
          <a:p>
            <a:pPr marL="0" indent="0">
              <a:buNone/>
            </a:pPr>
            <a:r>
              <a:rPr lang="en-US" sz="2400" dirty="0">
                <a:latin typeface="Bell MT" panose="02020503060305020303" pitchFamily="18" charset="0"/>
              </a:rPr>
              <a:t>  &lt;label for="</a:t>
            </a:r>
            <a:r>
              <a:rPr lang="en-US" sz="2400" dirty="0" err="1">
                <a:latin typeface="Bell MT" panose="02020503060305020303" pitchFamily="18" charset="0"/>
              </a:rPr>
              <a:t>fname</a:t>
            </a:r>
            <a:r>
              <a:rPr lang="en-US" sz="2400" dirty="0">
                <a:latin typeface="Bell MT" panose="02020503060305020303" pitchFamily="18" charset="0"/>
              </a:rPr>
              <a:t>"&gt;First name:&lt;/label&gt;&lt;</a:t>
            </a:r>
            <a:r>
              <a:rPr lang="en-US" sz="2400" dirty="0" err="1">
                <a:latin typeface="Bell MT" panose="02020503060305020303" pitchFamily="18" charset="0"/>
              </a:rPr>
              <a:t>br</a:t>
            </a:r>
            <a:r>
              <a:rPr lang="en-US" sz="2400" dirty="0">
                <a:latin typeface="Bell MT" panose="02020503060305020303" pitchFamily="18" charset="0"/>
              </a:rPr>
              <a:t>&gt;</a:t>
            </a:r>
          </a:p>
          <a:p>
            <a:pPr marL="0" indent="0">
              <a:buNone/>
            </a:pPr>
            <a:r>
              <a:rPr lang="en-US" sz="2400" dirty="0">
                <a:latin typeface="Bell MT" panose="02020503060305020303" pitchFamily="18" charset="0"/>
              </a:rPr>
              <a:t>  &lt;input type="text" id="</a:t>
            </a:r>
            <a:r>
              <a:rPr lang="en-US" sz="2400" dirty="0" err="1">
                <a:latin typeface="Bell MT" panose="02020503060305020303" pitchFamily="18" charset="0"/>
              </a:rPr>
              <a:t>fname</a:t>
            </a:r>
            <a:r>
              <a:rPr lang="en-US" sz="2400" dirty="0">
                <a:latin typeface="Bell MT" panose="02020503060305020303" pitchFamily="18" charset="0"/>
              </a:rPr>
              <a:t>" name="</a:t>
            </a:r>
            <a:r>
              <a:rPr lang="en-US" sz="2400" dirty="0" err="1">
                <a:latin typeface="Bell MT" panose="02020503060305020303" pitchFamily="18" charset="0"/>
              </a:rPr>
              <a:t>fname</a:t>
            </a:r>
            <a:r>
              <a:rPr lang="en-US" sz="2400" dirty="0">
                <a:latin typeface="Bell MT" panose="02020503060305020303" pitchFamily="18" charset="0"/>
              </a:rPr>
              <a:t>"&gt;&lt;</a:t>
            </a:r>
            <a:r>
              <a:rPr lang="en-US" sz="2400" dirty="0" err="1">
                <a:latin typeface="Bell MT" panose="02020503060305020303" pitchFamily="18" charset="0"/>
              </a:rPr>
              <a:t>br</a:t>
            </a:r>
            <a:r>
              <a:rPr lang="en-US" sz="2400" dirty="0">
                <a:latin typeface="Bell MT" panose="02020503060305020303" pitchFamily="18" charset="0"/>
              </a:rPr>
              <a:t>&gt;&lt;</a:t>
            </a:r>
            <a:r>
              <a:rPr lang="en-US" sz="2400" dirty="0" err="1">
                <a:latin typeface="Bell MT" panose="02020503060305020303" pitchFamily="18" charset="0"/>
              </a:rPr>
              <a:t>br</a:t>
            </a:r>
            <a:r>
              <a:rPr lang="en-US" sz="2400" dirty="0">
                <a:latin typeface="Bell MT" panose="02020503060305020303" pitchFamily="18" charset="0"/>
              </a:rPr>
              <a:t>&gt;</a:t>
            </a:r>
          </a:p>
          <a:p>
            <a:pPr marL="0" indent="0">
              <a:buNone/>
            </a:pPr>
            <a:r>
              <a:rPr lang="en-US" sz="2400" dirty="0">
                <a:latin typeface="Bell MT" panose="02020503060305020303" pitchFamily="18" charset="0"/>
              </a:rPr>
              <a:t>  &lt;input type="submit" value="Submit"&gt;</a:t>
            </a:r>
          </a:p>
          <a:p>
            <a:pPr marL="0" indent="0">
              <a:buNone/>
            </a:pPr>
            <a:r>
              <a:rPr lang="en-US" sz="2400" dirty="0">
                <a:latin typeface="Bell MT" panose="02020503060305020303" pitchFamily="18" charset="0"/>
              </a:rPr>
              <a:t>&lt;/form</a:t>
            </a:r>
            <a:r>
              <a:rPr lang="en-US" sz="2400" dirty="0" smtClean="0">
                <a:latin typeface="Bell MT" panose="02020503060305020303" pitchFamily="18" charset="0"/>
              </a:rPr>
              <a:t>&gt;</a:t>
            </a:r>
            <a:endParaRPr lang="en-US" sz="2400" dirty="0">
              <a:latin typeface="Bell MT" panose="02020503060305020303" pitchFamily="18" charset="0"/>
            </a:endParaRPr>
          </a:p>
          <a:p>
            <a:pPr marL="0" indent="0">
              <a:buNone/>
            </a:pPr>
            <a:r>
              <a:rPr lang="en-US" sz="2400" dirty="0">
                <a:latin typeface="Bell MT" panose="02020503060305020303" pitchFamily="18" charset="0"/>
              </a:rPr>
              <a:t>&lt;/body&gt;</a:t>
            </a:r>
          </a:p>
          <a:p>
            <a:pPr marL="0" indent="0">
              <a:buNone/>
            </a:pPr>
            <a:r>
              <a:rPr lang="en-US" sz="2400" dirty="0">
                <a:latin typeface="Bell MT" panose="02020503060305020303" pitchFamily="18" charset="0"/>
              </a:rPr>
              <a:t>&lt;/html&gt;</a:t>
            </a:r>
          </a:p>
        </p:txBody>
      </p:sp>
    </p:spTree>
    <p:extLst>
      <p:ext uri="{BB962C8B-B14F-4D97-AF65-F5344CB8AC3E}">
        <p14:creationId xmlns:p14="http://schemas.microsoft.com/office/powerpoint/2010/main" val="19930193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4428"/>
          </a:xfrm>
        </p:spPr>
        <p:txBody>
          <a:bodyPr>
            <a:normAutofit/>
          </a:bodyPr>
          <a:lstStyle/>
          <a:p>
            <a:r>
              <a:rPr lang="en-US" sz="3600" b="1" dirty="0">
                <a:latin typeface="Bell MT" panose="02020503060305020303" pitchFamily="18" charset="0"/>
              </a:rPr>
              <a:t>The &lt;label&gt; </a:t>
            </a:r>
            <a:r>
              <a:rPr lang="en-US" sz="3600" b="1" dirty="0" smtClean="0">
                <a:latin typeface="Bell MT" panose="02020503060305020303" pitchFamily="18" charset="0"/>
              </a:rPr>
              <a:t>Element</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129554"/>
            <a:ext cx="10515600" cy="5047409"/>
          </a:xfrm>
        </p:spPr>
        <p:txBody>
          <a:bodyPr>
            <a:normAutofit fontScale="85000" lnSpcReduction="10000"/>
          </a:bodyPr>
          <a:lstStyle/>
          <a:p>
            <a:pPr>
              <a:lnSpc>
                <a:spcPct val="160000"/>
              </a:lnSpc>
              <a:spcBef>
                <a:spcPts val="0"/>
              </a:spcBef>
            </a:pPr>
            <a:r>
              <a:rPr lang="en-US" dirty="0" smtClean="0">
                <a:latin typeface="Bell MT" panose="02020503060305020303" pitchFamily="18" charset="0"/>
              </a:rPr>
              <a:t>The </a:t>
            </a:r>
            <a:r>
              <a:rPr lang="en-US" dirty="0">
                <a:latin typeface="Bell MT" panose="02020503060305020303" pitchFamily="18" charset="0"/>
              </a:rPr>
              <a:t>&lt;label&gt; element defines a label for several form elements</a:t>
            </a:r>
            <a:r>
              <a:rPr lang="en-US" dirty="0" smtClean="0">
                <a:latin typeface="Bell MT" panose="02020503060305020303" pitchFamily="18" charset="0"/>
              </a:rPr>
              <a:t>.</a:t>
            </a:r>
            <a:endParaRPr lang="en-US" dirty="0">
              <a:latin typeface="Bell MT" panose="02020503060305020303" pitchFamily="18" charset="0"/>
            </a:endParaRPr>
          </a:p>
          <a:p>
            <a:pPr>
              <a:lnSpc>
                <a:spcPct val="160000"/>
              </a:lnSpc>
              <a:spcBef>
                <a:spcPts val="0"/>
              </a:spcBef>
            </a:pPr>
            <a:r>
              <a:rPr lang="en-US" dirty="0">
                <a:latin typeface="Bell MT" panose="02020503060305020303" pitchFamily="18" charset="0"/>
              </a:rPr>
              <a:t>The &lt;label&gt; element is useful for screen-reader users, because the screen-reader will read out loud the label when the user focus on the input element</a:t>
            </a:r>
            <a:r>
              <a:rPr lang="en-US" dirty="0" smtClean="0">
                <a:latin typeface="Bell MT" panose="02020503060305020303" pitchFamily="18" charset="0"/>
              </a:rPr>
              <a:t>.</a:t>
            </a:r>
            <a:endParaRPr lang="en-US" dirty="0">
              <a:latin typeface="Bell MT" panose="02020503060305020303" pitchFamily="18" charset="0"/>
            </a:endParaRPr>
          </a:p>
          <a:p>
            <a:pPr>
              <a:lnSpc>
                <a:spcPct val="160000"/>
              </a:lnSpc>
              <a:spcBef>
                <a:spcPts val="0"/>
              </a:spcBef>
            </a:pPr>
            <a:r>
              <a:rPr lang="en-US" dirty="0">
                <a:latin typeface="Bell MT" panose="02020503060305020303" pitchFamily="18" charset="0"/>
              </a:rPr>
              <a:t>The &lt;label&gt; element also help users who have difficulty clicking on very small regions (such as radio buttons or checkboxes) - because when the user clicks the text within the &lt;label&gt; element, it toggles the radio button/checkbox</a:t>
            </a:r>
            <a:r>
              <a:rPr lang="en-US" dirty="0" smtClean="0">
                <a:latin typeface="Bell MT" panose="02020503060305020303" pitchFamily="18" charset="0"/>
              </a:rPr>
              <a:t>.</a:t>
            </a:r>
            <a:endParaRPr lang="en-US" dirty="0">
              <a:latin typeface="Bell MT" panose="02020503060305020303" pitchFamily="18" charset="0"/>
            </a:endParaRPr>
          </a:p>
          <a:p>
            <a:pPr>
              <a:lnSpc>
                <a:spcPct val="160000"/>
              </a:lnSpc>
              <a:spcBef>
                <a:spcPts val="0"/>
              </a:spcBef>
            </a:pPr>
            <a:r>
              <a:rPr lang="en-US" dirty="0">
                <a:latin typeface="Bell MT" panose="02020503060305020303" pitchFamily="18" charset="0"/>
              </a:rPr>
              <a:t>The for attribute of the &lt;label&gt; tag should be equal to the id attribute of the &lt;input&gt; element to bind them together</a:t>
            </a:r>
            <a:r>
              <a:rPr lang="en-US" dirty="0" smtClean="0">
                <a:latin typeface="Bell MT" panose="02020503060305020303" pitchFamily="18" charset="0"/>
              </a:rPr>
              <a:t>.</a:t>
            </a:r>
            <a:endParaRPr lang="en-US" dirty="0">
              <a:latin typeface="Bell MT" panose="02020503060305020303" pitchFamily="18" charset="0"/>
            </a:endParaRPr>
          </a:p>
        </p:txBody>
      </p:sp>
    </p:spTree>
    <p:extLst>
      <p:ext uri="{BB962C8B-B14F-4D97-AF65-F5344CB8AC3E}">
        <p14:creationId xmlns:p14="http://schemas.microsoft.com/office/powerpoint/2010/main" val="41954053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1322"/>
          </a:xfrm>
        </p:spPr>
        <p:txBody>
          <a:bodyPr>
            <a:normAutofit/>
          </a:bodyPr>
          <a:lstStyle/>
          <a:p>
            <a:r>
              <a:rPr lang="en-US" sz="3600" b="1" dirty="0">
                <a:latin typeface="Bell MT" panose="02020503060305020303" pitchFamily="18" charset="0"/>
              </a:rPr>
              <a:t>The &lt;select&gt; </a:t>
            </a:r>
            <a:r>
              <a:rPr lang="en-US" sz="3600" b="1" dirty="0" smtClean="0">
                <a:latin typeface="Bell MT" panose="02020503060305020303" pitchFamily="18" charset="0"/>
              </a:rPr>
              <a:t>Element</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156448"/>
            <a:ext cx="10515600" cy="5020515"/>
          </a:xfrm>
        </p:spPr>
        <p:txBody>
          <a:bodyPr numCol="2">
            <a:normAutofit fontScale="92500" lnSpcReduction="10000"/>
          </a:bodyPr>
          <a:lstStyle/>
          <a:p>
            <a:pPr marL="0" indent="0">
              <a:lnSpc>
                <a:spcPct val="140000"/>
              </a:lnSpc>
              <a:spcBef>
                <a:spcPts val="0"/>
              </a:spcBef>
              <a:buNone/>
            </a:pPr>
            <a:r>
              <a:rPr lang="en-US" sz="2400" dirty="0" smtClean="0">
                <a:latin typeface="Bell MT" panose="02020503060305020303" pitchFamily="18" charset="0"/>
              </a:rPr>
              <a:t>The </a:t>
            </a:r>
            <a:r>
              <a:rPr lang="en-US" sz="2400" dirty="0">
                <a:latin typeface="Bell MT" panose="02020503060305020303" pitchFamily="18" charset="0"/>
              </a:rPr>
              <a:t>&lt;select&gt; element defines a drop-down list</a:t>
            </a:r>
            <a:r>
              <a:rPr lang="en-US" sz="2400" dirty="0" smtClean="0">
                <a:latin typeface="Bell MT" panose="02020503060305020303" pitchFamily="18" charset="0"/>
              </a:rPr>
              <a:t>:</a:t>
            </a:r>
          </a:p>
          <a:p>
            <a:pPr marL="0" indent="0">
              <a:lnSpc>
                <a:spcPct val="140000"/>
              </a:lnSpc>
              <a:spcBef>
                <a:spcPts val="0"/>
              </a:spcBef>
              <a:buNone/>
            </a:pPr>
            <a:r>
              <a:rPr lang="en-US" sz="2400" dirty="0">
                <a:latin typeface="Bell MT" panose="02020503060305020303" pitchFamily="18" charset="0"/>
              </a:rPr>
              <a:t>&lt;!DOCTYPE html&gt;</a:t>
            </a:r>
          </a:p>
          <a:p>
            <a:pPr marL="0" indent="0">
              <a:lnSpc>
                <a:spcPct val="140000"/>
              </a:lnSpc>
              <a:spcBef>
                <a:spcPts val="0"/>
              </a:spcBef>
              <a:buNone/>
            </a:pPr>
            <a:r>
              <a:rPr lang="en-US" sz="2400" dirty="0">
                <a:latin typeface="Bell MT" panose="02020503060305020303" pitchFamily="18" charset="0"/>
              </a:rPr>
              <a:t>&lt;html&gt;</a:t>
            </a:r>
          </a:p>
          <a:p>
            <a:pPr marL="0" indent="0">
              <a:lnSpc>
                <a:spcPct val="140000"/>
              </a:lnSpc>
              <a:spcBef>
                <a:spcPts val="0"/>
              </a:spcBef>
              <a:buNone/>
            </a:pPr>
            <a:r>
              <a:rPr lang="en-US" sz="2400" dirty="0">
                <a:latin typeface="Bell MT" panose="02020503060305020303" pitchFamily="18" charset="0"/>
              </a:rPr>
              <a:t>&lt;body</a:t>
            </a:r>
            <a:r>
              <a:rPr lang="en-US" sz="2400" dirty="0" smtClean="0">
                <a:latin typeface="Bell MT" panose="02020503060305020303" pitchFamily="18" charset="0"/>
              </a:rPr>
              <a:t>&gt;</a:t>
            </a:r>
            <a:endParaRPr lang="en-US" sz="2400" dirty="0">
              <a:latin typeface="Bell MT" panose="02020503060305020303" pitchFamily="18" charset="0"/>
            </a:endParaRPr>
          </a:p>
          <a:p>
            <a:pPr marL="0" indent="0">
              <a:lnSpc>
                <a:spcPct val="140000"/>
              </a:lnSpc>
              <a:spcBef>
                <a:spcPts val="0"/>
              </a:spcBef>
              <a:buNone/>
            </a:pPr>
            <a:r>
              <a:rPr lang="en-US" sz="2400" dirty="0">
                <a:latin typeface="Bell MT" panose="02020503060305020303" pitchFamily="18" charset="0"/>
              </a:rPr>
              <a:t>&lt;h2&gt;The select Element&lt;/h2</a:t>
            </a:r>
            <a:r>
              <a:rPr lang="en-US" sz="2400" dirty="0" smtClean="0">
                <a:latin typeface="Bell MT" panose="02020503060305020303" pitchFamily="18" charset="0"/>
              </a:rPr>
              <a:t>&gt;</a:t>
            </a:r>
            <a:endParaRPr lang="en-US" sz="2400" dirty="0">
              <a:latin typeface="Bell MT" panose="02020503060305020303" pitchFamily="18" charset="0"/>
            </a:endParaRPr>
          </a:p>
          <a:p>
            <a:pPr marL="0" indent="0">
              <a:lnSpc>
                <a:spcPct val="140000"/>
              </a:lnSpc>
              <a:spcBef>
                <a:spcPts val="0"/>
              </a:spcBef>
              <a:buNone/>
            </a:pPr>
            <a:r>
              <a:rPr lang="en-US" sz="2400" dirty="0">
                <a:latin typeface="Bell MT" panose="02020503060305020303" pitchFamily="18" charset="0"/>
              </a:rPr>
              <a:t>&lt;p&gt;The select element defines a drop-down list:&lt;/p</a:t>
            </a:r>
            <a:r>
              <a:rPr lang="en-US" sz="2400" dirty="0" smtClean="0">
                <a:latin typeface="Bell MT" panose="02020503060305020303" pitchFamily="18" charset="0"/>
              </a:rPr>
              <a:t>&gt;</a:t>
            </a:r>
            <a:endParaRPr lang="en-US" sz="2400" dirty="0">
              <a:latin typeface="Bell MT" panose="02020503060305020303" pitchFamily="18" charset="0"/>
            </a:endParaRPr>
          </a:p>
          <a:p>
            <a:pPr marL="0" indent="0">
              <a:lnSpc>
                <a:spcPct val="140000"/>
              </a:lnSpc>
              <a:spcBef>
                <a:spcPts val="0"/>
              </a:spcBef>
              <a:buNone/>
            </a:pPr>
            <a:r>
              <a:rPr lang="en-US" sz="2400" dirty="0">
                <a:latin typeface="Bell MT" panose="02020503060305020303" pitchFamily="18" charset="0"/>
              </a:rPr>
              <a:t>&lt;form action="/</a:t>
            </a:r>
            <a:r>
              <a:rPr lang="en-US" sz="2400" dirty="0" err="1">
                <a:latin typeface="Bell MT" panose="02020503060305020303" pitchFamily="18" charset="0"/>
              </a:rPr>
              <a:t>action_page.php</a:t>
            </a:r>
            <a:r>
              <a:rPr lang="en-US" sz="2400" dirty="0">
                <a:latin typeface="Bell MT" panose="02020503060305020303" pitchFamily="18" charset="0"/>
              </a:rPr>
              <a:t>"&gt;</a:t>
            </a:r>
          </a:p>
          <a:p>
            <a:pPr marL="0" indent="0">
              <a:lnSpc>
                <a:spcPct val="140000"/>
              </a:lnSpc>
              <a:spcBef>
                <a:spcPts val="0"/>
              </a:spcBef>
              <a:buNone/>
            </a:pPr>
            <a:r>
              <a:rPr lang="en-US" sz="2400" dirty="0">
                <a:latin typeface="Bell MT" panose="02020503060305020303" pitchFamily="18" charset="0"/>
              </a:rPr>
              <a:t>  &lt;label for="cars"&gt;Choose a car:&lt;/label&gt;</a:t>
            </a:r>
          </a:p>
          <a:p>
            <a:pPr marL="0" indent="0">
              <a:lnSpc>
                <a:spcPct val="140000"/>
              </a:lnSpc>
              <a:spcBef>
                <a:spcPts val="0"/>
              </a:spcBef>
              <a:buNone/>
            </a:pPr>
            <a:r>
              <a:rPr lang="en-US" sz="2400" dirty="0">
                <a:latin typeface="Bell MT" panose="02020503060305020303" pitchFamily="18" charset="0"/>
              </a:rPr>
              <a:t>  &lt;select id="cars" name="cars"&gt;</a:t>
            </a:r>
          </a:p>
          <a:p>
            <a:pPr marL="0" indent="0">
              <a:lnSpc>
                <a:spcPct val="140000"/>
              </a:lnSpc>
              <a:spcBef>
                <a:spcPts val="0"/>
              </a:spcBef>
              <a:buNone/>
            </a:pPr>
            <a:r>
              <a:rPr lang="en-US" sz="2400" dirty="0">
                <a:latin typeface="Bell MT" panose="02020503060305020303" pitchFamily="18" charset="0"/>
              </a:rPr>
              <a:t>    &lt;option value="</a:t>
            </a:r>
            <a:r>
              <a:rPr lang="en-US" sz="2400" dirty="0" err="1">
                <a:latin typeface="Bell MT" panose="02020503060305020303" pitchFamily="18" charset="0"/>
              </a:rPr>
              <a:t>volvo</a:t>
            </a:r>
            <a:r>
              <a:rPr lang="en-US" sz="2400" dirty="0">
                <a:latin typeface="Bell MT" panose="02020503060305020303" pitchFamily="18" charset="0"/>
              </a:rPr>
              <a:t>"&gt;Volvo&lt;/option&gt;</a:t>
            </a:r>
          </a:p>
          <a:p>
            <a:pPr marL="0" indent="0">
              <a:lnSpc>
                <a:spcPct val="140000"/>
              </a:lnSpc>
              <a:spcBef>
                <a:spcPts val="0"/>
              </a:spcBef>
              <a:buNone/>
            </a:pPr>
            <a:r>
              <a:rPr lang="en-US" sz="2400" dirty="0">
                <a:latin typeface="Bell MT" panose="02020503060305020303" pitchFamily="18" charset="0"/>
              </a:rPr>
              <a:t>    &lt;option value="</a:t>
            </a:r>
            <a:r>
              <a:rPr lang="en-US" sz="2400" dirty="0" err="1">
                <a:latin typeface="Bell MT" panose="02020503060305020303" pitchFamily="18" charset="0"/>
              </a:rPr>
              <a:t>saab</a:t>
            </a:r>
            <a:r>
              <a:rPr lang="en-US" sz="2400" dirty="0">
                <a:latin typeface="Bell MT" panose="02020503060305020303" pitchFamily="18" charset="0"/>
              </a:rPr>
              <a:t>"&gt;Saab&lt;/option&gt;</a:t>
            </a:r>
          </a:p>
          <a:p>
            <a:pPr marL="0" indent="0">
              <a:lnSpc>
                <a:spcPct val="140000"/>
              </a:lnSpc>
              <a:spcBef>
                <a:spcPts val="0"/>
              </a:spcBef>
              <a:buNone/>
            </a:pPr>
            <a:r>
              <a:rPr lang="en-US" sz="2400" dirty="0">
                <a:latin typeface="Bell MT" panose="02020503060305020303" pitchFamily="18" charset="0"/>
              </a:rPr>
              <a:t>    &lt;option value="fiat"&gt;Fiat&lt;/option&gt;</a:t>
            </a:r>
          </a:p>
          <a:p>
            <a:pPr marL="0" indent="0">
              <a:lnSpc>
                <a:spcPct val="140000"/>
              </a:lnSpc>
              <a:spcBef>
                <a:spcPts val="0"/>
              </a:spcBef>
              <a:buNone/>
            </a:pPr>
            <a:r>
              <a:rPr lang="en-US" sz="2400" dirty="0">
                <a:latin typeface="Bell MT" panose="02020503060305020303" pitchFamily="18" charset="0"/>
              </a:rPr>
              <a:t>    &lt;option value="</a:t>
            </a:r>
            <a:r>
              <a:rPr lang="en-US" sz="2400" dirty="0" err="1">
                <a:latin typeface="Bell MT" panose="02020503060305020303" pitchFamily="18" charset="0"/>
              </a:rPr>
              <a:t>audi</a:t>
            </a:r>
            <a:r>
              <a:rPr lang="en-US" sz="2400" dirty="0">
                <a:latin typeface="Bell MT" panose="02020503060305020303" pitchFamily="18" charset="0"/>
              </a:rPr>
              <a:t>"&gt;Audi&lt;/option&gt;</a:t>
            </a:r>
          </a:p>
          <a:p>
            <a:pPr marL="0" indent="0">
              <a:lnSpc>
                <a:spcPct val="140000"/>
              </a:lnSpc>
              <a:spcBef>
                <a:spcPts val="0"/>
              </a:spcBef>
              <a:buNone/>
            </a:pPr>
            <a:r>
              <a:rPr lang="en-US" sz="2400" dirty="0">
                <a:latin typeface="Bell MT" panose="02020503060305020303" pitchFamily="18" charset="0"/>
              </a:rPr>
              <a:t>  &lt;/select&gt;</a:t>
            </a:r>
          </a:p>
          <a:p>
            <a:pPr marL="0" indent="0">
              <a:lnSpc>
                <a:spcPct val="140000"/>
              </a:lnSpc>
              <a:spcBef>
                <a:spcPts val="0"/>
              </a:spcBef>
              <a:buNone/>
            </a:pPr>
            <a:r>
              <a:rPr lang="en-US" sz="2400" dirty="0">
                <a:latin typeface="Bell MT" panose="02020503060305020303" pitchFamily="18" charset="0"/>
              </a:rPr>
              <a:t>  &lt;input type="submit"&gt;</a:t>
            </a:r>
          </a:p>
          <a:p>
            <a:pPr marL="0" indent="0">
              <a:lnSpc>
                <a:spcPct val="140000"/>
              </a:lnSpc>
              <a:spcBef>
                <a:spcPts val="0"/>
              </a:spcBef>
              <a:buNone/>
            </a:pPr>
            <a:r>
              <a:rPr lang="en-US" sz="2400" dirty="0">
                <a:latin typeface="Bell MT" panose="02020503060305020303" pitchFamily="18" charset="0"/>
              </a:rPr>
              <a:t>&lt;/form</a:t>
            </a:r>
            <a:r>
              <a:rPr lang="en-US" sz="2400" dirty="0" smtClean="0">
                <a:latin typeface="Bell MT" panose="02020503060305020303" pitchFamily="18" charset="0"/>
              </a:rPr>
              <a:t>&gt;</a:t>
            </a:r>
            <a:endParaRPr lang="en-US" sz="2400" dirty="0">
              <a:latin typeface="Bell MT" panose="02020503060305020303" pitchFamily="18" charset="0"/>
            </a:endParaRPr>
          </a:p>
          <a:p>
            <a:pPr marL="0" indent="0">
              <a:lnSpc>
                <a:spcPct val="140000"/>
              </a:lnSpc>
              <a:spcBef>
                <a:spcPts val="0"/>
              </a:spcBef>
              <a:buNone/>
            </a:pPr>
            <a:r>
              <a:rPr lang="en-US" sz="2400" dirty="0">
                <a:latin typeface="Bell MT" panose="02020503060305020303" pitchFamily="18" charset="0"/>
              </a:rPr>
              <a:t>&lt;/body&gt;</a:t>
            </a:r>
          </a:p>
          <a:p>
            <a:pPr marL="0" indent="0">
              <a:lnSpc>
                <a:spcPct val="140000"/>
              </a:lnSpc>
              <a:spcBef>
                <a:spcPts val="0"/>
              </a:spcBef>
              <a:buNone/>
            </a:pPr>
            <a:r>
              <a:rPr lang="en-US" sz="2400" dirty="0">
                <a:latin typeface="Bell MT" panose="02020503060305020303" pitchFamily="18" charset="0"/>
              </a:rPr>
              <a:t>&lt;/html&gt;</a:t>
            </a:r>
          </a:p>
          <a:p>
            <a:pPr marL="0" indent="0">
              <a:buNone/>
            </a:pPr>
            <a:endParaRPr lang="en-US" sz="2400" dirty="0">
              <a:latin typeface="Bell MT" panose="02020503060305020303" pitchFamily="18" charset="0"/>
            </a:endParaRPr>
          </a:p>
          <a:p>
            <a:pPr marL="0" indent="0">
              <a:buNone/>
            </a:pPr>
            <a:endParaRPr lang="en-US" sz="2400" dirty="0">
              <a:latin typeface="Bell MT" panose="02020503060305020303" pitchFamily="18" charset="0"/>
            </a:endParaRPr>
          </a:p>
        </p:txBody>
      </p:sp>
    </p:spTree>
    <p:extLst>
      <p:ext uri="{BB962C8B-B14F-4D97-AF65-F5344CB8AC3E}">
        <p14:creationId xmlns:p14="http://schemas.microsoft.com/office/powerpoint/2010/main" val="18162505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3404"/>
          </a:xfrm>
        </p:spPr>
        <p:txBody>
          <a:bodyPr>
            <a:normAutofit/>
          </a:bodyPr>
          <a:lstStyle/>
          <a:p>
            <a:r>
              <a:rPr lang="en-US" sz="3600" b="1" dirty="0" smtClean="0">
                <a:latin typeface="Bell MT" panose="02020503060305020303" pitchFamily="18" charset="0"/>
              </a:rPr>
              <a:t>The &lt;option&gt; elements</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156447"/>
            <a:ext cx="10515600" cy="5020516"/>
          </a:xfrm>
        </p:spPr>
        <p:txBody>
          <a:bodyPr>
            <a:normAutofit fontScale="92500" lnSpcReduction="20000"/>
          </a:bodyPr>
          <a:lstStyle/>
          <a:p>
            <a:pPr marL="0" indent="0">
              <a:lnSpc>
                <a:spcPct val="120000"/>
              </a:lnSpc>
              <a:spcBef>
                <a:spcPts val="0"/>
              </a:spcBef>
              <a:buNone/>
            </a:pPr>
            <a:r>
              <a:rPr lang="en-US" sz="2400" dirty="0">
                <a:latin typeface="Bell MT" panose="02020503060305020303" pitchFamily="18" charset="0"/>
              </a:rPr>
              <a:t>The &lt;option&gt; elements defines an option that can be selected</a:t>
            </a:r>
            <a:r>
              <a:rPr lang="en-US" sz="2400" dirty="0" smtClean="0">
                <a:latin typeface="Bell MT" panose="02020503060305020303" pitchFamily="18" charset="0"/>
              </a:rPr>
              <a:t>.</a:t>
            </a:r>
            <a:endParaRPr lang="en-US" sz="2400" dirty="0">
              <a:latin typeface="Bell MT" panose="02020503060305020303" pitchFamily="18" charset="0"/>
            </a:endParaRPr>
          </a:p>
          <a:p>
            <a:pPr marL="0" indent="0">
              <a:lnSpc>
                <a:spcPct val="120000"/>
              </a:lnSpc>
              <a:spcBef>
                <a:spcPts val="0"/>
              </a:spcBef>
              <a:buNone/>
            </a:pPr>
            <a:r>
              <a:rPr lang="en-US" sz="2400" dirty="0">
                <a:latin typeface="Bell MT" panose="02020503060305020303" pitchFamily="18" charset="0"/>
              </a:rPr>
              <a:t>By default, the first item in the drop-down list is selected</a:t>
            </a:r>
            <a:r>
              <a:rPr lang="en-US" sz="2400" dirty="0" smtClean="0">
                <a:latin typeface="Bell MT" panose="02020503060305020303" pitchFamily="18" charset="0"/>
              </a:rPr>
              <a:t>.</a:t>
            </a:r>
            <a:endParaRPr lang="en-US" sz="2400" dirty="0">
              <a:latin typeface="Bell MT" panose="02020503060305020303" pitchFamily="18" charset="0"/>
            </a:endParaRPr>
          </a:p>
          <a:p>
            <a:pPr marL="0" indent="0">
              <a:lnSpc>
                <a:spcPct val="120000"/>
              </a:lnSpc>
              <a:spcBef>
                <a:spcPts val="0"/>
              </a:spcBef>
              <a:buNone/>
            </a:pPr>
            <a:r>
              <a:rPr lang="en-US" sz="2400" dirty="0">
                <a:latin typeface="Bell MT" panose="02020503060305020303" pitchFamily="18" charset="0"/>
              </a:rPr>
              <a:t>To define a pre-selected option, add the selected attribute to the option</a:t>
            </a:r>
            <a:r>
              <a:rPr lang="en-US" sz="2400" dirty="0" smtClean="0">
                <a:latin typeface="Bell MT" panose="02020503060305020303" pitchFamily="18" charset="0"/>
              </a:rPr>
              <a:t>:</a:t>
            </a:r>
            <a:endParaRPr lang="en-US" sz="2400" dirty="0">
              <a:latin typeface="Bell MT" panose="02020503060305020303" pitchFamily="18" charset="0"/>
            </a:endParaRPr>
          </a:p>
          <a:p>
            <a:pPr marL="0" indent="0">
              <a:lnSpc>
                <a:spcPct val="120000"/>
              </a:lnSpc>
              <a:spcBef>
                <a:spcPts val="0"/>
              </a:spcBef>
              <a:buNone/>
            </a:pPr>
            <a:r>
              <a:rPr lang="en-US" sz="2400" dirty="0">
                <a:latin typeface="Bell MT" panose="02020503060305020303" pitchFamily="18" charset="0"/>
              </a:rPr>
              <a:t>Example</a:t>
            </a:r>
          </a:p>
          <a:p>
            <a:pPr marL="0" indent="0">
              <a:lnSpc>
                <a:spcPct val="120000"/>
              </a:lnSpc>
              <a:spcBef>
                <a:spcPts val="0"/>
              </a:spcBef>
              <a:buNone/>
            </a:pPr>
            <a:r>
              <a:rPr lang="en-US" sz="2400" dirty="0">
                <a:latin typeface="Bell MT" panose="02020503060305020303" pitchFamily="18" charset="0"/>
              </a:rPr>
              <a:t>&lt;option value="fiat" selected&gt;Fiat&lt;/option</a:t>
            </a:r>
            <a:r>
              <a:rPr lang="en-US" sz="2400" dirty="0" smtClean="0">
                <a:latin typeface="Bell MT" panose="02020503060305020303" pitchFamily="18" charset="0"/>
              </a:rPr>
              <a:t>&gt;</a:t>
            </a:r>
          </a:p>
          <a:p>
            <a:pPr marL="0" indent="0">
              <a:lnSpc>
                <a:spcPct val="120000"/>
              </a:lnSpc>
              <a:spcBef>
                <a:spcPts val="0"/>
              </a:spcBef>
              <a:buNone/>
            </a:pPr>
            <a:endParaRPr lang="en-US" sz="2400" dirty="0" smtClean="0">
              <a:latin typeface="Bell MT" panose="02020503060305020303" pitchFamily="18" charset="0"/>
            </a:endParaRPr>
          </a:p>
          <a:p>
            <a:pPr marL="0" indent="0">
              <a:lnSpc>
                <a:spcPct val="120000"/>
              </a:lnSpc>
              <a:spcBef>
                <a:spcPts val="0"/>
              </a:spcBef>
              <a:spcAft>
                <a:spcPts val="1200"/>
              </a:spcAft>
              <a:buNone/>
            </a:pPr>
            <a:r>
              <a:rPr lang="en-US" sz="2400" dirty="0" smtClean="0">
                <a:latin typeface="Bell MT" panose="02020503060305020303" pitchFamily="18" charset="0"/>
              </a:rPr>
              <a:t>Use the size attribute to specify the number of visible values:</a:t>
            </a:r>
          </a:p>
          <a:p>
            <a:pPr marL="0" indent="0">
              <a:lnSpc>
                <a:spcPct val="120000"/>
              </a:lnSpc>
              <a:spcBef>
                <a:spcPts val="0"/>
              </a:spcBef>
              <a:buNone/>
            </a:pPr>
            <a:r>
              <a:rPr lang="en-US" sz="2400" dirty="0" smtClean="0">
                <a:solidFill>
                  <a:srgbClr val="0000CD"/>
                </a:solidFill>
                <a:latin typeface="Bell MT" panose="02020503060305020303" pitchFamily="18" charset="0"/>
              </a:rPr>
              <a:t>&lt;</a:t>
            </a:r>
            <a:r>
              <a:rPr lang="en-US" sz="2400" dirty="0" smtClean="0">
                <a:solidFill>
                  <a:srgbClr val="A52A2A"/>
                </a:solidFill>
                <a:latin typeface="Bell MT" panose="02020503060305020303" pitchFamily="18" charset="0"/>
              </a:rPr>
              <a:t>label</a:t>
            </a:r>
            <a:r>
              <a:rPr lang="en-US" sz="2400" dirty="0" smtClean="0">
                <a:solidFill>
                  <a:srgbClr val="FF0000"/>
                </a:solidFill>
                <a:latin typeface="Bell MT" panose="02020503060305020303" pitchFamily="18" charset="0"/>
              </a:rPr>
              <a:t> for</a:t>
            </a:r>
            <a:r>
              <a:rPr lang="en-US" sz="2400" dirty="0" smtClean="0">
                <a:solidFill>
                  <a:srgbClr val="0000CD"/>
                </a:solidFill>
                <a:latin typeface="Bell MT" panose="02020503060305020303" pitchFamily="18" charset="0"/>
              </a:rPr>
              <a:t>="cars"&gt;</a:t>
            </a:r>
            <a:r>
              <a:rPr lang="en-US" sz="2400" dirty="0" smtClean="0">
                <a:solidFill>
                  <a:srgbClr val="000000"/>
                </a:solidFill>
                <a:latin typeface="Bell MT" panose="02020503060305020303" pitchFamily="18" charset="0"/>
              </a:rPr>
              <a:t>Choose a car:</a:t>
            </a:r>
            <a:r>
              <a:rPr lang="en-US" sz="2400" dirty="0" smtClean="0">
                <a:solidFill>
                  <a:srgbClr val="0000CD"/>
                </a:solidFill>
                <a:latin typeface="Bell MT" panose="02020503060305020303" pitchFamily="18" charset="0"/>
              </a:rPr>
              <a:t>&lt;</a:t>
            </a:r>
            <a:r>
              <a:rPr lang="en-US" sz="2400" dirty="0" smtClean="0">
                <a:solidFill>
                  <a:srgbClr val="A52A2A"/>
                </a:solidFill>
                <a:latin typeface="Bell MT" panose="02020503060305020303" pitchFamily="18" charset="0"/>
              </a:rPr>
              <a:t>/label</a:t>
            </a:r>
            <a:r>
              <a:rPr lang="en-US" sz="2400" dirty="0" smtClean="0">
                <a:solidFill>
                  <a:srgbClr val="0000CD"/>
                </a:solidFill>
                <a:latin typeface="Bell MT" panose="02020503060305020303" pitchFamily="18" charset="0"/>
              </a:rPr>
              <a:t>&gt;</a:t>
            </a:r>
            <a:r>
              <a:rPr lang="en-US" sz="2400" dirty="0" smtClean="0">
                <a:latin typeface="Bell MT" panose="02020503060305020303" pitchFamily="18" charset="0"/>
              </a:rPr>
              <a:t/>
            </a:r>
            <a:br>
              <a:rPr lang="en-US" sz="2400" dirty="0" smtClean="0">
                <a:latin typeface="Bell MT" panose="02020503060305020303" pitchFamily="18" charset="0"/>
              </a:rPr>
            </a:br>
            <a:r>
              <a:rPr lang="en-US" sz="2400" dirty="0" smtClean="0">
                <a:solidFill>
                  <a:srgbClr val="0000CD"/>
                </a:solidFill>
                <a:latin typeface="Bell MT" panose="02020503060305020303" pitchFamily="18" charset="0"/>
              </a:rPr>
              <a:t>&lt;</a:t>
            </a:r>
            <a:r>
              <a:rPr lang="en-US" sz="2400" dirty="0" smtClean="0">
                <a:solidFill>
                  <a:srgbClr val="A52A2A"/>
                </a:solidFill>
                <a:latin typeface="Bell MT" panose="02020503060305020303" pitchFamily="18" charset="0"/>
              </a:rPr>
              <a:t>select</a:t>
            </a:r>
            <a:r>
              <a:rPr lang="en-US" sz="2400" dirty="0" smtClean="0">
                <a:solidFill>
                  <a:srgbClr val="FF0000"/>
                </a:solidFill>
                <a:latin typeface="Bell MT" panose="02020503060305020303" pitchFamily="18" charset="0"/>
              </a:rPr>
              <a:t> id</a:t>
            </a:r>
            <a:r>
              <a:rPr lang="en-US" sz="2400" dirty="0" smtClean="0">
                <a:solidFill>
                  <a:srgbClr val="0000CD"/>
                </a:solidFill>
                <a:latin typeface="Bell MT" panose="02020503060305020303" pitchFamily="18" charset="0"/>
              </a:rPr>
              <a:t>="cars"</a:t>
            </a:r>
            <a:r>
              <a:rPr lang="en-US" sz="2400" dirty="0" smtClean="0">
                <a:solidFill>
                  <a:srgbClr val="FF0000"/>
                </a:solidFill>
                <a:latin typeface="Bell MT" panose="02020503060305020303" pitchFamily="18" charset="0"/>
              </a:rPr>
              <a:t> name</a:t>
            </a:r>
            <a:r>
              <a:rPr lang="en-US" sz="2400" dirty="0" smtClean="0">
                <a:solidFill>
                  <a:srgbClr val="0000CD"/>
                </a:solidFill>
                <a:latin typeface="Bell MT" panose="02020503060305020303" pitchFamily="18" charset="0"/>
              </a:rPr>
              <a:t>="cars"</a:t>
            </a:r>
            <a:r>
              <a:rPr lang="en-US" sz="2400" dirty="0" smtClean="0">
                <a:solidFill>
                  <a:srgbClr val="FF0000"/>
                </a:solidFill>
                <a:latin typeface="Bell MT" panose="02020503060305020303" pitchFamily="18" charset="0"/>
              </a:rPr>
              <a:t> size</a:t>
            </a:r>
            <a:r>
              <a:rPr lang="en-US" sz="2400" dirty="0" smtClean="0">
                <a:solidFill>
                  <a:srgbClr val="0000CD"/>
                </a:solidFill>
                <a:latin typeface="Bell MT" panose="02020503060305020303" pitchFamily="18" charset="0"/>
              </a:rPr>
              <a:t>="3"&gt;</a:t>
            </a:r>
            <a:r>
              <a:rPr lang="en-US" sz="2400" dirty="0" smtClean="0">
                <a:latin typeface="Bell MT" panose="02020503060305020303" pitchFamily="18" charset="0"/>
              </a:rPr>
              <a:t/>
            </a:r>
            <a:br>
              <a:rPr lang="en-US" sz="2400" dirty="0" smtClean="0">
                <a:latin typeface="Bell MT" panose="02020503060305020303" pitchFamily="18" charset="0"/>
              </a:rPr>
            </a:br>
            <a:r>
              <a:rPr lang="en-US" sz="2400" dirty="0" smtClean="0">
                <a:solidFill>
                  <a:srgbClr val="000000"/>
                </a:solidFill>
                <a:latin typeface="Bell MT" panose="02020503060305020303" pitchFamily="18" charset="0"/>
              </a:rPr>
              <a:t>  </a:t>
            </a:r>
            <a:r>
              <a:rPr lang="en-US" sz="2400" dirty="0" smtClean="0">
                <a:solidFill>
                  <a:srgbClr val="0000CD"/>
                </a:solidFill>
                <a:latin typeface="Bell MT" panose="02020503060305020303" pitchFamily="18" charset="0"/>
              </a:rPr>
              <a:t>&lt;</a:t>
            </a:r>
            <a:r>
              <a:rPr lang="en-US" sz="2400" dirty="0" smtClean="0">
                <a:solidFill>
                  <a:srgbClr val="A52A2A"/>
                </a:solidFill>
                <a:latin typeface="Bell MT" panose="02020503060305020303" pitchFamily="18" charset="0"/>
              </a:rPr>
              <a:t>option</a:t>
            </a:r>
            <a:r>
              <a:rPr lang="en-US" sz="2400" dirty="0" smtClean="0">
                <a:solidFill>
                  <a:srgbClr val="FF0000"/>
                </a:solidFill>
                <a:latin typeface="Bell MT" panose="02020503060305020303" pitchFamily="18" charset="0"/>
              </a:rPr>
              <a:t> value</a:t>
            </a:r>
            <a:r>
              <a:rPr lang="en-US" sz="2400" dirty="0" smtClean="0">
                <a:solidFill>
                  <a:srgbClr val="0000CD"/>
                </a:solidFill>
                <a:latin typeface="Bell MT" panose="02020503060305020303" pitchFamily="18" charset="0"/>
              </a:rPr>
              <a:t>="</a:t>
            </a:r>
            <a:r>
              <a:rPr lang="en-US" sz="2400" dirty="0" err="1" smtClean="0">
                <a:solidFill>
                  <a:srgbClr val="0000CD"/>
                </a:solidFill>
                <a:latin typeface="Bell MT" panose="02020503060305020303" pitchFamily="18" charset="0"/>
              </a:rPr>
              <a:t>volvo</a:t>
            </a:r>
            <a:r>
              <a:rPr lang="en-US" sz="2400" dirty="0" smtClean="0">
                <a:solidFill>
                  <a:srgbClr val="0000CD"/>
                </a:solidFill>
                <a:latin typeface="Bell MT" panose="02020503060305020303" pitchFamily="18" charset="0"/>
              </a:rPr>
              <a:t>"&gt;</a:t>
            </a:r>
            <a:r>
              <a:rPr lang="en-US" sz="2400" dirty="0" smtClean="0">
                <a:solidFill>
                  <a:srgbClr val="000000"/>
                </a:solidFill>
                <a:latin typeface="Bell MT" panose="02020503060305020303" pitchFamily="18" charset="0"/>
              </a:rPr>
              <a:t>Volvo</a:t>
            </a:r>
            <a:r>
              <a:rPr lang="en-US" sz="2400" dirty="0" smtClean="0">
                <a:solidFill>
                  <a:srgbClr val="0000CD"/>
                </a:solidFill>
                <a:latin typeface="Bell MT" panose="02020503060305020303" pitchFamily="18" charset="0"/>
              </a:rPr>
              <a:t>&lt;</a:t>
            </a:r>
            <a:r>
              <a:rPr lang="en-US" sz="2400" dirty="0" smtClean="0">
                <a:solidFill>
                  <a:srgbClr val="A52A2A"/>
                </a:solidFill>
                <a:latin typeface="Bell MT" panose="02020503060305020303" pitchFamily="18" charset="0"/>
              </a:rPr>
              <a:t>/option</a:t>
            </a:r>
            <a:r>
              <a:rPr lang="en-US" sz="2400" dirty="0" smtClean="0">
                <a:solidFill>
                  <a:srgbClr val="0000CD"/>
                </a:solidFill>
                <a:latin typeface="Bell MT" panose="02020503060305020303" pitchFamily="18" charset="0"/>
              </a:rPr>
              <a:t>&gt;</a:t>
            </a:r>
            <a:r>
              <a:rPr lang="en-US" sz="2400" dirty="0" smtClean="0">
                <a:latin typeface="Bell MT" panose="02020503060305020303" pitchFamily="18" charset="0"/>
              </a:rPr>
              <a:t/>
            </a:r>
            <a:br>
              <a:rPr lang="en-US" sz="2400" dirty="0" smtClean="0">
                <a:latin typeface="Bell MT" panose="02020503060305020303" pitchFamily="18" charset="0"/>
              </a:rPr>
            </a:br>
            <a:r>
              <a:rPr lang="en-US" sz="2400" dirty="0" smtClean="0">
                <a:solidFill>
                  <a:srgbClr val="000000"/>
                </a:solidFill>
                <a:latin typeface="Bell MT" panose="02020503060305020303" pitchFamily="18" charset="0"/>
              </a:rPr>
              <a:t>  </a:t>
            </a:r>
            <a:r>
              <a:rPr lang="en-US" sz="2400" dirty="0" smtClean="0">
                <a:solidFill>
                  <a:srgbClr val="0000CD"/>
                </a:solidFill>
                <a:latin typeface="Bell MT" panose="02020503060305020303" pitchFamily="18" charset="0"/>
              </a:rPr>
              <a:t>&lt;</a:t>
            </a:r>
            <a:r>
              <a:rPr lang="en-US" sz="2400" dirty="0" smtClean="0">
                <a:solidFill>
                  <a:srgbClr val="A52A2A"/>
                </a:solidFill>
                <a:latin typeface="Bell MT" panose="02020503060305020303" pitchFamily="18" charset="0"/>
              </a:rPr>
              <a:t>option</a:t>
            </a:r>
            <a:r>
              <a:rPr lang="en-US" sz="2400" dirty="0" smtClean="0">
                <a:solidFill>
                  <a:srgbClr val="FF0000"/>
                </a:solidFill>
                <a:latin typeface="Bell MT" panose="02020503060305020303" pitchFamily="18" charset="0"/>
              </a:rPr>
              <a:t> value</a:t>
            </a:r>
            <a:r>
              <a:rPr lang="en-US" sz="2400" dirty="0" smtClean="0">
                <a:solidFill>
                  <a:srgbClr val="0000CD"/>
                </a:solidFill>
                <a:latin typeface="Bell MT" panose="02020503060305020303" pitchFamily="18" charset="0"/>
              </a:rPr>
              <a:t>="</a:t>
            </a:r>
            <a:r>
              <a:rPr lang="en-US" sz="2400" dirty="0" err="1" smtClean="0">
                <a:solidFill>
                  <a:srgbClr val="0000CD"/>
                </a:solidFill>
                <a:latin typeface="Bell MT" panose="02020503060305020303" pitchFamily="18" charset="0"/>
              </a:rPr>
              <a:t>saab</a:t>
            </a:r>
            <a:r>
              <a:rPr lang="en-US" sz="2400" dirty="0" smtClean="0">
                <a:solidFill>
                  <a:srgbClr val="0000CD"/>
                </a:solidFill>
                <a:latin typeface="Bell MT" panose="02020503060305020303" pitchFamily="18" charset="0"/>
              </a:rPr>
              <a:t>"&gt;</a:t>
            </a:r>
            <a:r>
              <a:rPr lang="en-US" sz="2400" dirty="0" smtClean="0">
                <a:solidFill>
                  <a:srgbClr val="000000"/>
                </a:solidFill>
                <a:latin typeface="Bell MT" panose="02020503060305020303" pitchFamily="18" charset="0"/>
              </a:rPr>
              <a:t>Saab</a:t>
            </a:r>
            <a:r>
              <a:rPr lang="en-US" sz="2400" dirty="0" smtClean="0">
                <a:solidFill>
                  <a:srgbClr val="0000CD"/>
                </a:solidFill>
                <a:latin typeface="Bell MT" panose="02020503060305020303" pitchFamily="18" charset="0"/>
              </a:rPr>
              <a:t>&lt;</a:t>
            </a:r>
            <a:r>
              <a:rPr lang="en-US" sz="2400" dirty="0" smtClean="0">
                <a:solidFill>
                  <a:srgbClr val="A52A2A"/>
                </a:solidFill>
                <a:latin typeface="Bell MT" panose="02020503060305020303" pitchFamily="18" charset="0"/>
              </a:rPr>
              <a:t>/option</a:t>
            </a:r>
            <a:r>
              <a:rPr lang="en-US" sz="2400" dirty="0" smtClean="0">
                <a:solidFill>
                  <a:srgbClr val="0000CD"/>
                </a:solidFill>
                <a:latin typeface="Bell MT" panose="02020503060305020303" pitchFamily="18" charset="0"/>
              </a:rPr>
              <a:t>&gt;</a:t>
            </a:r>
            <a:r>
              <a:rPr lang="en-US" sz="2400" dirty="0" smtClean="0">
                <a:latin typeface="Bell MT" panose="02020503060305020303" pitchFamily="18" charset="0"/>
              </a:rPr>
              <a:t/>
            </a:r>
            <a:br>
              <a:rPr lang="en-US" sz="2400" dirty="0" smtClean="0">
                <a:latin typeface="Bell MT" panose="02020503060305020303" pitchFamily="18" charset="0"/>
              </a:rPr>
            </a:br>
            <a:r>
              <a:rPr lang="en-US" sz="2400" dirty="0" smtClean="0">
                <a:solidFill>
                  <a:srgbClr val="000000"/>
                </a:solidFill>
                <a:latin typeface="Bell MT" panose="02020503060305020303" pitchFamily="18" charset="0"/>
              </a:rPr>
              <a:t>  </a:t>
            </a:r>
            <a:r>
              <a:rPr lang="en-US" sz="2400" dirty="0" smtClean="0">
                <a:solidFill>
                  <a:srgbClr val="0000CD"/>
                </a:solidFill>
                <a:latin typeface="Bell MT" panose="02020503060305020303" pitchFamily="18" charset="0"/>
              </a:rPr>
              <a:t>&lt;</a:t>
            </a:r>
            <a:r>
              <a:rPr lang="en-US" sz="2400" dirty="0" smtClean="0">
                <a:solidFill>
                  <a:srgbClr val="A52A2A"/>
                </a:solidFill>
                <a:latin typeface="Bell MT" panose="02020503060305020303" pitchFamily="18" charset="0"/>
              </a:rPr>
              <a:t>option</a:t>
            </a:r>
            <a:r>
              <a:rPr lang="en-US" sz="2400" dirty="0" smtClean="0">
                <a:solidFill>
                  <a:srgbClr val="FF0000"/>
                </a:solidFill>
                <a:latin typeface="Bell MT" panose="02020503060305020303" pitchFamily="18" charset="0"/>
              </a:rPr>
              <a:t> value</a:t>
            </a:r>
            <a:r>
              <a:rPr lang="en-US" sz="2400" dirty="0" smtClean="0">
                <a:solidFill>
                  <a:srgbClr val="0000CD"/>
                </a:solidFill>
                <a:latin typeface="Bell MT" panose="02020503060305020303" pitchFamily="18" charset="0"/>
              </a:rPr>
              <a:t>="fiat"&gt;</a:t>
            </a:r>
            <a:r>
              <a:rPr lang="en-US" sz="2400" dirty="0" smtClean="0">
                <a:solidFill>
                  <a:srgbClr val="000000"/>
                </a:solidFill>
                <a:latin typeface="Bell MT" panose="02020503060305020303" pitchFamily="18" charset="0"/>
              </a:rPr>
              <a:t>Fiat</a:t>
            </a:r>
            <a:r>
              <a:rPr lang="en-US" sz="2400" dirty="0" smtClean="0">
                <a:solidFill>
                  <a:srgbClr val="0000CD"/>
                </a:solidFill>
                <a:latin typeface="Bell MT" panose="02020503060305020303" pitchFamily="18" charset="0"/>
              </a:rPr>
              <a:t>&lt;</a:t>
            </a:r>
            <a:r>
              <a:rPr lang="en-US" sz="2400" dirty="0" smtClean="0">
                <a:solidFill>
                  <a:srgbClr val="A52A2A"/>
                </a:solidFill>
                <a:latin typeface="Bell MT" panose="02020503060305020303" pitchFamily="18" charset="0"/>
              </a:rPr>
              <a:t>/option</a:t>
            </a:r>
            <a:r>
              <a:rPr lang="en-US" sz="2400" dirty="0" smtClean="0">
                <a:solidFill>
                  <a:srgbClr val="0000CD"/>
                </a:solidFill>
                <a:latin typeface="Bell MT" panose="02020503060305020303" pitchFamily="18" charset="0"/>
              </a:rPr>
              <a:t>&gt;</a:t>
            </a:r>
            <a:r>
              <a:rPr lang="en-US" sz="2400" dirty="0" smtClean="0">
                <a:latin typeface="Bell MT" panose="02020503060305020303" pitchFamily="18" charset="0"/>
              </a:rPr>
              <a:t/>
            </a:r>
            <a:br>
              <a:rPr lang="en-US" sz="2400" dirty="0" smtClean="0">
                <a:latin typeface="Bell MT" panose="02020503060305020303" pitchFamily="18" charset="0"/>
              </a:rPr>
            </a:br>
            <a:r>
              <a:rPr lang="en-US" sz="2400" dirty="0" smtClean="0">
                <a:solidFill>
                  <a:srgbClr val="000000"/>
                </a:solidFill>
                <a:latin typeface="Bell MT" panose="02020503060305020303" pitchFamily="18" charset="0"/>
              </a:rPr>
              <a:t>  </a:t>
            </a:r>
            <a:r>
              <a:rPr lang="en-US" sz="2400" dirty="0" smtClean="0">
                <a:solidFill>
                  <a:srgbClr val="0000CD"/>
                </a:solidFill>
                <a:latin typeface="Bell MT" panose="02020503060305020303" pitchFamily="18" charset="0"/>
              </a:rPr>
              <a:t>&lt;</a:t>
            </a:r>
            <a:r>
              <a:rPr lang="en-US" sz="2400" dirty="0" smtClean="0">
                <a:solidFill>
                  <a:srgbClr val="A52A2A"/>
                </a:solidFill>
                <a:latin typeface="Bell MT" panose="02020503060305020303" pitchFamily="18" charset="0"/>
              </a:rPr>
              <a:t>option</a:t>
            </a:r>
            <a:r>
              <a:rPr lang="en-US" sz="2400" dirty="0" smtClean="0">
                <a:solidFill>
                  <a:srgbClr val="FF0000"/>
                </a:solidFill>
                <a:latin typeface="Bell MT" panose="02020503060305020303" pitchFamily="18" charset="0"/>
              </a:rPr>
              <a:t> value</a:t>
            </a:r>
            <a:r>
              <a:rPr lang="en-US" sz="2400" dirty="0" smtClean="0">
                <a:solidFill>
                  <a:srgbClr val="0000CD"/>
                </a:solidFill>
                <a:latin typeface="Bell MT" panose="02020503060305020303" pitchFamily="18" charset="0"/>
              </a:rPr>
              <a:t>="</a:t>
            </a:r>
            <a:r>
              <a:rPr lang="en-US" sz="2400" dirty="0" err="1" smtClean="0">
                <a:solidFill>
                  <a:srgbClr val="0000CD"/>
                </a:solidFill>
                <a:latin typeface="Bell MT" panose="02020503060305020303" pitchFamily="18" charset="0"/>
              </a:rPr>
              <a:t>audi</a:t>
            </a:r>
            <a:r>
              <a:rPr lang="en-US" sz="2400" dirty="0" smtClean="0">
                <a:solidFill>
                  <a:srgbClr val="0000CD"/>
                </a:solidFill>
                <a:latin typeface="Bell MT" panose="02020503060305020303" pitchFamily="18" charset="0"/>
              </a:rPr>
              <a:t>"&gt;</a:t>
            </a:r>
            <a:r>
              <a:rPr lang="en-US" sz="2400" dirty="0" smtClean="0">
                <a:solidFill>
                  <a:srgbClr val="000000"/>
                </a:solidFill>
                <a:latin typeface="Bell MT" panose="02020503060305020303" pitchFamily="18" charset="0"/>
              </a:rPr>
              <a:t>Audi</a:t>
            </a:r>
            <a:r>
              <a:rPr lang="en-US" sz="2400" dirty="0" smtClean="0">
                <a:solidFill>
                  <a:srgbClr val="0000CD"/>
                </a:solidFill>
                <a:latin typeface="Bell MT" panose="02020503060305020303" pitchFamily="18" charset="0"/>
              </a:rPr>
              <a:t>&lt;</a:t>
            </a:r>
            <a:r>
              <a:rPr lang="en-US" sz="2400" dirty="0" smtClean="0">
                <a:solidFill>
                  <a:srgbClr val="A52A2A"/>
                </a:solidFill>
                <a:latin typeface="Bell MT" panose="02020503060305020303" pitchFamily="18" charset="0"/>
              </a:rPr>
              <a:t>/option</a:t>
            </a:r>
            <a:r>
              <a:rPr lang="en-US" sz="2400" dirty="0" smtClean="0">
                <a:solidFill>
                  <a:srgbClr val="0000CD"/>
                </a:solidFill>
                <a:latin typeface="Bell MT" panose="02020503060305020303" pitchFamily="18" charset="0"/>
              </a:rPr>
              <a:t>&gt;</a:t>
            </a:r>
            <a:r>
              <a:rPr lang="en-US" sz="2400" dirty="0" smtClean="0">
                <a:latin typeface="Bell MT" panose="02020503060305020303" pitchFamily="18" charset="0"/>
              </a:rPr>
              <a:t/>
            </a:r>
            <a:br>
              <a:rPr lang="en-US" sz="2400" dirty="0" smtClean="0">
                <a:latin typeface="Bell MT" panose="02020503060305020303" pitchFamily="18" charset="0"/>
              </a:rPr>
            </a:br>
            <a:r>
              <a:rPr lang="en-US" sz="2400" dirty="0" smtClean="0">
                <a:solidFill>
                  <a:srgbClr val="0000CD"/>
                </a:solidFill>
                <a:latin typeface="Bell MT" panose="02020503060305020303" pitchFamily="18" charset="0"/>
              </a:rPr>
              <a:t>&lt;</a:t>
            </a:r>
            <a:r>
              <a:rPr lang="en-US" sz="2400" dirty="0" smtClean="0">
                <a:solidFill>
                  <a:srgbClr val="A52A2A"/>
                </a:solidFill>
                <a:latin typeface="Bell MT" panose="02020503060305020303" pitchFamily="18" charset="0"/>
              </a:rPr>
              <a:t>/select</a:t>
            </a:r>
            <a:r>
              <a:rPr lang="en-US" sz="2400" dirty="0" smtClean="0">
                <a:solidFill>
                  <a:srgbClr val="0000CD"/>
                </a:solidFill>
                <a:latin typeface="Bell MT" panose="02020503060305020303" pitchFamily="18" charset="0"/>
              </a:rPr>
              <a:t>&gt;</a:t>
            </a:r>
            <a:endParaRPr lang="en-US" sz="2400" dirty="0">
              <a:latin typeface="Bell MT" panose="02020503060305020303" pitchFamily="18" charset="0"/>
            </a:endParaRPr>
          </a:p>
        </p:txBody>
      </p:sp>
    </p:spTree>
    <p:extLst>
      <p:ext uri="{BB962C8B-B14F-4D97-AF65-F5344CB8AC3E}">
        <p14:creationId xmlns:p14="http://schemas.microsoft.com/office/powerpoint/2010/main" val="20513508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5451"/>
          </a:xfrm>
        </p:spPr>
        <p:txBody>
          <a:bodyPr>
            <a:normAutofit/>
          </a:bodyPr>
          <a:lstStyle/>
          <a:p>
            <a:r>
              <a:rPr lang="en-US" sz="3600" b="1" dirty="0">
                <a:latin typeface="Bell MT" panose="02020503060305020303" pitchFamily="18" charset="0"/>
              </a:rPr>
              <a:t>multiple attribute </a:t>
            </a:r>
          </a:p>
        </p:txBody>
      </p:sp>
      <p:sp>
        <p:nvSpPr>
          <p:cNvPr id="3" name="Content Placeholder 2"/>
          <p:cNvSpPr>
            <a:spLocks noGrp="1"/>
          </p:cNvSpPr>
          <p:nvPr>
            <p:ph idx="1"/>
          </p:nvPr>
        </p:nvSpPr>
        <p:spPr>
          <a:xfrm>
            <a:off x="838200" y="1089212"/>
            <a:ext cx="10515600" cy="5087751"/>
          </a:xfrm>
        </p:spPr>
        <p:txBody>
          <a:bodyPr>
            <a:normAutofit/>
          </a:bodyPr>
          <a:lstStyle/>
          <a:p>
            <a:pPr marL="0" indent="0">
              <a:buNone/>
            </a:pPr>
            <a:r>
              <a:rPr lang="en-US" sz="2400" dirty="0">
                <a:latin typeface="Bell MT" panose="02020503060305020303" pitchFamily="18" charset="0"/>
              </a:rPr>
              <a:t>Use the </a:t>
            </a:r>
            <a:r>
              <a:rPr lang="en-US" sz="2400" dirty="0" smtClean="0">
                <a:latin typeface="Bell MT" panose="02020503060305020303" pitchFamily="18" charset="0"/>
              </a:rPr>
              <a:t>to </a:t>
            </a:r>
            <a:r>
              <a:rPr lang="en-US" sz="2400" dirty="0">
                <a:latin typeface="Bell MT" panose="02020503060305020303" pitchFamily="18" charset="0"/>
              </a:rPr>
              <a:t>allow the user to select more than one value</a:t>
            </a:r>
            <a:r>
              <a:rPr lang="en-US" sz="2400" dirty="0" smtClean="0">
                <a:latin typeface="Bell MT" panose="02020503060305020303" pitchFamily="18" charset="0"/>
              </a:rPr>
              <a:t>:</a:t>
            </a:r>
          </a:p>
          <a:p>
            <a:pPr marL="0" indent="0">
              <a:buNone/>
            </a:pPr>
            <a:r>
              <a:rPr lang="en-US" sz="2400" dirty="0" smtClean="0">
                <a:solidFill>
                  <a:srgbClr val="0000CD"/>
                </a:solidFill>
                <a:latin typeface="Bell MT" panose="02020503060305020303" pitchFamily="18" charset="0"/>
              </a:rPr>
              <a:t>&lt;</a:t>
            </a:r>
            <a:r>
              <a:rPr lang="en-US" sz="2400" dirty="0">
                <a:solidFill>
                  <a:srgbClr val="A52A2A"/>
                </a:solidFill>
                <a:latin typeface="Bell MT" panose="02020503060305020303" pitchFamily="18" charset="0"/>
              </a:rPr>
              <a:t>label</a:t>
            </a:r>
            <a:r>
              <a:rPr lang="en-US" sz="2400" dirty="0">
                <a:solidFill>
                  <a:srgbClr val="FF0000"/>
                </a:solidFill>
                <a:latin typeface="Bell MT" panose="02020503060305020303" pitchFamily="18" charset="0"/>
              </a:rPr>
              <a:t> for</a:t>
            </a:r>
            <a:r>
              <a:rPr lang="en-US" sz="2400" dirty="0">
                <a:solidFill>
                  <a:srgbClr val="0000CD"/>
                </a:solidFill>
                <a:latin typeface="Bell MT" panose="02020503060305020303" pitchFamily="18" charset="0"/>
              </a:rPr>
              <a:t>="cars"&gt;</a:t>
            </a:r>
            <a:r>
              <a:rPr lang="en-US" sz="2400" dirty="0">
                <a:solidFill>
                  <a:srgbClr val="000000"/>
                </a:solidFill>
                <a:latin typeface="Bell MT" panose="02020503060305020303" pitchFamily="18" charset="0"/>
              </a:rPr>
              <a:t>Choose a car:</a:t>
            </a:r>
            <a:r>
              <a:rPr lang="en-US" sz="2400" dirty="0">
                <a:solidFill>
                  <a:srgbClr val="0000CD"/>
                </a:solidFill>
                <a:latin typeface="Bell MT" panose="02020503060305020303" pitchFamily="18" charset="0"/>
              </a:rPr>
              <a:t>&lt;</a:t>
            </a:r>
            <a:r>
              <a:rPr lang="en-US" sz="2400" dirty="0">
                <a:solidFill>
                  <a:srgbClr val="A52A2A"/>
                </a:solidFill>
                <a:latin typeface="Bell MT" panose="02020503060305020303" pitchFamily="18" charset="0"/>
              </a:rPr>
              <a:t>/label</a:t>
            </a:r>
            <a:r>
              <a:rPr lang="en-US" sz="2400" dirty="0">
                <a:solidFill>
                  <a:srgbClr val="0000CD"/>
                </a:solidFill>
                <a:latin typeface="Bell MT" panose="02020503060305020303" pitchFamily="18" charset="0"/>
              </a:rPr>
              <a:t>&gt;</a:t>
            </a:r>
            <a:r>
              <a:rPr lang="en-US" sz="2400" dirty="0">
                <a:latin typeface="Bell MT" panose="02020503060305020303" pitchFamily="18" charset="0"/>
              </a:rPr>
              <a:t/>
            </a:r>
            <a:br>
              <a:rPr lang="en-US" sz="2400" dirty="0">
                <a:latin typeface="Bell MT" panose="02020503060305020303" pitchFamily="18" charset="0"/>
              </a:rPr>
            </a:br>
            <a:r>
              <a:rPr lang="en-US" sz="2400" dirty="0">
                <a:solidFill>
                  <a:srgbClr val="0000CD"/>
                </a:solidFill>
                <a:latin typeface="Bell MT" panose="02020503060305020303" pitchFamily="18" charset="0"/>
              </a:rPr>
              <a:t>&lt;</a:t>
            </a:r>
            <a:r>
              <a:rPr lang="en-US" sz="2400" dirty="0">
                <a:solidFill>
                  <a:srgbClr val="A52A2A"/>
                </a:solidFill>
                <a:latin typeface="Bell MT" panose="02020503060305020303" pitchFamily="18" charset="0"/>
              </a:rPr>
              <a:t>select</a:t>
            </a:r>
            <a:r>
              <a:rPr lang="en-US" sz="2400" dirty="0">
                <a:solidFill>
                  <a:srgbClr val="FF0000"/>
                </a:solidFill>
                <a:latin typeface="Bell MT" panose="02020503060305020303" pitchFamily="18" charset="0"/>
              </a:rPr>
              <a:t> id</a:t>
            </a:r>
            <a:r>
              <a:rPr lang="en-US" sz="2400" dirty="0">
                <a:solidFill>
                  <a:srgbClr val="0000CD"/>
                </a:solidFill>
                <a:latin typeface="Bell MT" panose="02020503060305020303" pitchFamily="18" charset="0"/>
              </a:rPr>
              <a:t>="cars"</a:t>
            </a:r>
            <a:r>
              <a:rPr lang="en-US" sz="2400" dirty="0">
                <a:solidFill>
                  <a:srgbClr val="FF0000"/>
                </a:solidFill>
                <a:latin typeface="Bell MT" panose="02020503060305020303" pitchFamily="18" charset="0"/>
              </a:rPr>
              <a:t> name</a:t>
            </a:r>
            <a:r>
              <a:rPr lang="en-US" sz="2400" dirty="0">
                <a:solidFill>
                  <a:srgbClr val="0000CD"/>
                </a:solidFill>
                <a:latin typeface="Bell MT" panose="02020503060305020303" pitchFamily="18" charset="0"/>
              </a:rPr>
              <a:t>="cars"</a:t>
            </a:r>
            <a:r>
              <a:rPr lang="en-US" sz="2400" dirty="0">
                <a:solidFill>
                  <a:srgbClr val="FF0000"/>
                </a:solidFill>
                <a:latin typeface="Bell MT" panose="02020503060305020303" pitchFamily="18" charset="0"/>
              </a:rPr>
              <a:t> size</a:t>
            </a:r>
            <a:r>
              <a:rPr lang="en-US" sz="2400" dirty="0">
                <a:solidFill>
                  <a:srgbClr val="0000CD"/>
                </a:solidFill>
                <a:latin typeface="Bell MT" panose="02020503060305020303" pitchFamily="18" charset="0"/>
              </a:rPr>
              <a:t>="4"</a:t>
            </a:r>
            <a:r>
              <a:rPr lang="en-US" sz="2400" b="1" dirty="0">
                <a:solidFill>
                  <a:srgbClr val="FF0000"/>
                </a:solidFill>
                <a:latin typeface="Bell MT" panose="02020503060305020303" pitchFamily="18" charset="0"/>
              </a:rPr>
              <a:t> </a:t>
            </a:r>
            <a:r>
              <a:rPr lang="en-US" sz="2400" dirty="0">
                <a:solidFill>
                  <a:srgbClr val="FF0000"/>
                </a:solidFill>
                <a:latin typeface="Bell MT" panose="02020503060305020303" pitchFamily="18" charset="0"/>
              </a:rPr>
              <a:t>multiple</a:t>
            </a:r>
            <a:r>
              <a:rPr lang="en-US" sz="2400" dirty="0">
                <a:solidFill>
                  <a:srgbClr val="0000CD"/>
                </a:solidFill>
                <a:latin typeface="Bell MT" panose="02020503060305020303" pitchFamily="18" charset="0"/>
              </a:rPr>
              <a:t>&gt;</a:t>
            </a:r>
            <a:r>
              <a:rPr lang="en-US" sz="2400" dirty="0">
                <a:latin typeface="Bell MT" panose="02020503060305020303" pitchFamily="18" charset="0"/>
              </a:rPr>
              <a:t/>
            </a:r>
            <a:br>
              <a:rPr lang="en-US" sz="2400" dirty="0">
                <a:latin typeface="Bell MT" panose="02020503060305020303" pitchFamily="18" charset="0"/>
              </a:rPr>
            </a:br>
            <a:r>
              <a:rPr lang="en-US" sz="2400" dirty="0">
                <a:solidFill>
                  <a:srgbClr val="000000"/>
                </a:solidFill>
                <a:latin typeface="Bell MT" panose="02020503060305020303" pitchFamily="18" charset="0"/>
              </a:rPr>
              <a:t>  </a:t>
            </a:r>
            <a:r>
              <a:rPr lang="en-US" sz="2400" dirty="0">
                <a:solidFill>
                  <a:srgbClr val="0000CD"/>
                </a:solidFill>
                <a:latin typeface="Bell MT" panose="02020503060305020303" pitchFamily="18" charset="0"/>
              </a:rPr>
              <a:t>&lt;</a:t>
            </a:r>
            <a:r>
              <a:rPr lang="en-US" sz="2400" dirty="0">
                <a:solidFill>
                  <a:srgbClr val="A52A2A"/>
                </a:solidFill>
                <a:latin typeface="Bell MT" panose="02020503060305020303" pitchFamily="18" charset="0"/>
              </a:rPr>
              <a:t>option</a:t>
            </a:r>
            <a:r>
              <a:rPr lang="en-US" sz="2400" dirty="0">
                <a:solidFill>
                  <a:srgbClr val="FF0000"/>
                </a:solidFill>
                <a:latin typeface="Bell MT" panose="02020503060305020303" pitchFamily="18" charset="0"/>
              </a:rPr>
              <a:t> value</a:t>
            </a:r>
            <a:r>
              <a:rPr lang="en-US" sz="2400" dirty="0">
                <a:solidFill>
                  <a:srgbClr val="0000CD"/>
                </a:solidFill>
                <a:latin typeface="Bell MT" panose="02020503060305020303" pitchFamily="18" charset="0"/>
              </a:rPr>
              <a:t>="</a:t>
            </a:r>
            <a:r>
              <a:rPr lang="en-US" sz="2400" dirty="0" err="1">
                <a:solidFill>
                  <a:srgbClr val="0000CD"/>
                </a:solidFill>
                <a:latin typeface="Bell MT" panose="02020503060305020303" pitchFamily="18" charset="0"/>
              </a:rPr>
              <a:t>volvo</a:t>
            </a:r>
            <a:r>
              <a:rPr lang="en-US" sz="2400" dirty="0">
                <a:solidFill>
                  <a:srgbClr val="0000CD"/>
                </a:solidFill>
                <a:latin typeface="Bell MT" panose="02020503060305020303" pitchFamily="18" charset="0"/>
              </a:rPr>
              <a:t>"&gt;</a:t>
            </a:r>
            <a:r>
              <a:rPr lang="en-US" sz="2400" dirty="0">
                <a:solidFill>
                  <a:srgbClr val="000000"/>
                </a:solidFill>
                <a:latin typeface="Bell MT" panose="02020503060305020303" pitchFamily="18" charset="0"/>
              </a:rPr>
              <a:t>Volvo</a:t>
            </a:r>
            <a:r>
              <a:rPr lang="en-US" sz="2400" dirty="0">
                <a:solidFill>
                  <a:srgbClr val="0000CD"/>
                </a:solidFill>
                <a:latin typeface="Bell MT" panose="02020503060305020303" pitchFamily="18" charset="0"/>
              </a:rPr>
              <a:t>&lt;</a:t>
            </a:r>
            <a:r>
              <a:rPr lang="en-US" sz="2400" dirty="0">
                <a:solidFill>
                  <a:srgbClr val="A52A2A"/>
                </a:solidFill>
                <a:latin typeface="Bell MT" panose="02020503060305020303" pitchFamily="18" charset="0"/>
              </a:rPr>
              <a:t>/option</a:t>
            </a:r>
            <a:r>
              <a:rPr lang="en-US" sz="2400" dirty="0">
                <a:solidFill>
                  <a:srgbClr val="0000CD"/>
                </a:solidFill>
                <a:latin typeface="Bell MT" panose="02020503060305020303" pitchFamily="18" charset="0"/>
              </a:rPr>
              <a:t>&gt;</a:t>
            </a:r>
            <a:r>
              <a:rPr lang="en-US" sz="2400" dirty="0">
                <a:latin typeface="Bell MT" panose="02020503060305020303" pitchFamily="18" charset="0"/>
              </a:rPr>
              <a:t/>
            </a:r>
            <a:br>
              <a:rPr lang="en-US" sz="2400" dirty="0">
                <a:latin typeface="Bell MT" panose="02020503060305020303" pitchFamily="18" charset="0"/>
              </a:rPr>
            </a:br>
            <a:r>
              <a:rPr lang="en-US" sz="2400" dirty="0">
                <a:solidFill>
                  <a:srgbClr val="000000"/>
                </a:solidFill>
                <a:latin typeface="Bell MT" panose="02020503060305020303" pitchFamily="18" charset="0"/>
              </a:rPr>
              <a:t>  </a:t>
            </a:r>
            <a:r>
              <a:rPr lang="en-US" sz="2400" dirty="0">
                <a:solidFill>
                  <a:srgbClr val="0000CD"/>
                </a:solidFill>
                <a:latin typeface="Bell MT" panose="02020503060305020303" pitchFamily="18" charset="0"/>
              </a:rPr>
              <a:t>&lt;</a:t>
            </a:r>
            <a:r>
              <a:rPr lang="en-US" sz="2400" dirty="0">
                <a:solidFill>
                  <a:srgbClr val="A52A2A"/>
                </a:solidFill>
                <a:latin typeface="Bell MT" panose="02020503060305020303" pitchFamily="18" charset="0"/>
              </a:rPr>
              <a:t>option</a:t>
            </a:r>
            <a:r>
              <a:rPr lang="en-US" sz="2400" dirty="0">
                <a:solidFill>
                  <a:srgbClr val="FF0000"/>
                </a:solidFill>
                <a:latin typeface="Bell MT" panose="02020503060305020303" pitchFamily="18" charset="0"/>
              </a:rPr>
              <a:t> value</a:t>
            </a:r>
            <a:r>
              <a:rPr lang="en-US" sz="2400" dirty="0">
                <a:solidFill>
                  <a:srgbClr val="0000CD"/>
                </a:solidFill>
                <a:latin typeface="Bell MT" panose="02020503060305020303" pitchFamily="18" charset="0"/>
              </a:rPr>
              <a:t>="</a:t>
            </a:r>
            <a:r>
              <a:rPr lang="en-US" sz="2400" dirty="0" err="1">
                <a:solidFill>
                  <a:srgbClr val="0000CD"/>
                </a:solidFill>
                <a:latin typeface="Bell MT" panose="02020503060305020303" pitchFamily="18" charset="0"/>
              </a:rPr>
              <a:t>saab</a:t>
            </a:r>
            <a:r>
              <a:rPr lang="en-US" sz="2400" dirty="0">
                <a:solidFill>
                  <a:srgbClr val="0000CD"/>
                </a:solidFill>
                <a:latin typeface="Bell MT" panose="02020503060305020303" pitchFamily="18" charset="0"/>
              </a:rPr>
              <a:t>"&gt;</a:t>
            </a:r>
            <a:r>
              <a:rPr lang="en-US" sz="2400" dirty="0">
                <a:solidFill>
                  <a:srgbClr val="000000"/>
                </a:solidFill>
                <a:latin typeface="Bell MT" panose="02020503060305020303" pitchFamily="18" charset="0"/>
              </a:rPr>
              <a:t>Saab</a:t>
            </a:r>
            <a:r>
              <a:rPr lang="en-US" sz="2400" dirty="0">
                <a:solidFill>
                  <a:srgbClr val="0000CD"/>
                </a:solidFill>
                <a:latin typeface="Bell MT" panose="02020503060305020303" pitchFamily="18" charset="0"/>
              </a:rPr>
              <a:t>&lt;</a:t>
            </a:r>
            <a:r>
              <a:rPr lang="en-US" sz="2400" dirty="0">
                <a:solidFill>
                  <a:srgbClr val="A52A2A"/>
                </a:solidFill>
                <a:latin typeface="Bell MT" panose="02020503060305020303" pitchFamily="18" charset="0"/>
              </a:rPr>
              <a:t>/option</a:t>
            </a:r>
            <a:r>
              <a:rPr lang="en-US" sz="2400" dirty="0">
                <a:solidFill>
                  <a:srgbClr val="0000CD"/>
                </a:solidFill>
                <a:latin typeface="Bell MT" panose="02020503060305020303" pitchFamily="18" charset="0"/>
              </a:rPr>
              <a:t>&gt;</a:t>
            </a:r>
            <a:r>
              <a:rPr lang="en-US" sz="2400" dirty="0">
                <a:latin typeface="Bell MT" panose="02020503060305020303" pitchFamily="18" charset="0"/>
              </a:rPr>
              <a:t/>
            </a:r>
            <a:br>
              <a:rPr lang="en-US" sz="2400" dirty="0">
                <a:latin typeface="Bell MT" panose="02020503060305020303" pitchFamily="18" charset="0"/>
              </a:rPr>
            </a:br>
            <a:r>
              <a:rPr lang="en-US" sz="2400" dirty="0">
                <a:solidFill>
                  <a:srgbClr val="000000"/>
                </a:solidFill>
                <a:latin typeface="Bell MT" panose="02020503060305020303" pitchFamily="18" charset="0"/>
              </a:rPr>
              <a:t>  </a:t>
            </a:r>
            <a:r>
              <a:rPr lang="en-US" sz="2400" dirty="0">
                <a:solidFill>
                  <a:srgbClr val="0000CD"/>
                </a:solidFill>
                <a:latin typeface="Bell MT" panose="02020503060305020303" pitchFamily="18" charset="0"/>
              </a:rPr>
              <a:t>&lt;</a:t>
            </a:r>
            <a:r>
              <a:rPr lang="en-US" sz="2400" dirty="0">
                <a:solidFill>
                  <a:srgbClr val="A52A2A"/>
                </a:solidFill>
                <a:latin typeface="Bell MT" panose="02020503060305020303" pitchFamily="18" charset="0"/>
              </a:rPr>
              <a:t>option</a:t>
            </a:r>
            <a:r>
              <a:rPr lang="en-US" sz="2400" dirty="0">
                <a:solidFill>
                  <a:srgbClr val="FF0000"/>
                </a:solidFill>
                <a:latin typeface="Bell MT" panose="02020503060305020303" pitchFamily="18" charset="0"/>
              </a:rPr>
              <a:t> value</a:t>
            </a:r>
            <a:r>
              <a:rPr lang="en-US" sz="2400" dirty="0">
                <a:solidFill>
                  <a:srgbClr val="0000CD"/>
                </a:solidFill>
                <a:latin typeface="Bell MT" panose="02020503060305020303" pitchFamily="18" charset="0"/>
              </a:rPr>
              <a:t>="fiat"&gt;</a:t>
            </a:r>
            <a:r>
              <a:rPr lang="en-US" sz="2400" dirty="0">
                <a:solidFill>
                  <a:srgbClr val="000000"/>
                </a:solidFill>
                <a:latin typeface="Bell MT" panose="02020503060305020303" pitchFamily="18" charset="0"/>
              </a:rPr>
              <a:t>Fiat</a:t>
            </a:r>
            <a:r>
              <a:rPr lang="en-US" sz="2400" dirty="0">
                <a:solidFill>
                  <a:srgbClr val="0000CD"/>
                </a:solidFill>
                <a:latin typeface="Bell MT" panose="02020503060305020303" pitchFamily="18" charset="0"/>
              </a:rPr>
              <a:t>&lt;</a:t>
            </a:r>
            <a:r>
              <a:rPr lang="en-US" sz="2400" dirty="0">
                <a:solidFill>
                  <a:srgbClr val="A52A2A"/>
                </a:solidFill>
                <a:latin typeface="Bell MT" panose="02020503060305020303" pitchFamily="18" charset="0"/>
              </a:rPr>
              <a:t>/option</a:t>
            </a:r>
            <a:r>
              <a:rPr lang="en-US" sz="2400" dirty="0">
                <a:solidFill>
                  <a:srgbClr val="0000CD"/>
                </a:solidFill>
                <a:latin typeface="Bell MT" panose="02020503060305020303" pitchFamily="18" charset="0"/>
              </a:rPr>
              <a:t>&gt;</a:t>
            </a:r>
            <a:r>
              <a:rPr lang="en-US" sz="2400" dirty="0">
                <a:latin typeface="Bell MT" panose="02020503060305020303" pitchFamily="18" charset="0"/>
              </a:rPr>
              <a:t/>
            </a:r>
            <a:br>
              <a:rPr lang="en-US" sz="2400" dirty="0">
                <a:latin typeface="Bell MT" panose="02020503060305020303" pitchFamily="18" charset="0"/>
              </a:rPr>
            </a:br>
            <a:r>
              <a:rPr lang="en-US" sz="2400" dirty="0">
                <a:solidFill>
                  <a:srgbClr val="000000"/>
                </a:solidFill>
                <a:latin typeface="Bell MT" panose="02020503060305020303" pitchFamily="18" charset="0"/>
              </a:rPr>
              <a:t>  </a:t>
            </a:r>
            <a:r>
              <a:rPr lang="en-US" sz="2400" dirty="0">
                <a:solidFill>
                  <a:srgbClr val="0000CD"/>
                </a:solidFill>
                <a:latin typeface="Bell MT" panose="02020503060305020303" pitchFamily="18" charset="0"/>
              </a:rPr>
              <a:t>&lt;</a:t>
            </a:r>
            <a:r>
              <a:rPr lang="en-US" sz="2400" dirty="0">
                <a:solidFill>
                  <a:srgbClr val="A52A2A"/>
                </a:solidFill>
                <a:latin typeface="Bell MT" panose="02020503060305020303" pitchFamily="18" charset="0"/>
              </a:rPr>
              <a:t>option</a:t>
            </a:r>
            <a:r>
              <a:rPr lang="en-US" sz="2400" dirty="0">
                <a:solidFill>
                  <a:srgbClr val="FF0000"/>
                </a:solidFill>
                <a:latin typeface="Bell MT" panose="02020503060305020303" pitchFamily="18" charset="0"/>
              </a:rPr>
              <a:t> value</a:t>
            </a:r>
            <a:r>
              <a:rPr lang="en-US" sz="2400" dirty="0">
                <a:solidFill>
                  <a:srgbClr val="0000CD"/>
                </a:solidFill>
                <a:latin typeface="Bell MT" panose="02020503060305020303" pitchFamily="18" charset="0"/>
              </a:rPr>
              <a:t>="</a:t>
            </a:r>
            <a:r>
              <a:rPr lang="en-US" sz="2400" dirty="0" err="1">
                <a:solidFill>
                  <a:srgbClr val="0000CD"/>
                </a:solidFill>
                <a:latin typeface="Bell MT" panose="02020503060305020303" pitchFamily="18" charset="0"/>
              </a:rPr>
              <a:t>audi</a:t>
            </a:r>
            <a:r>
              <a:rPr lang="en-US" sz="2400" dirty="0">
                <a:solidFill>
                  <a:srgbClr val="0000CD"/>
                </a:solidFill>
                <a:latin typeface="Bell MT" panose="02020503060305020303" pitchFamily="18" charset="0"/>
              </a:rPr>
              <a:t>"&gt;</a:t>
            </a:r>
            <a:r>
              <a:rPr lang="en-US" sz="2400" dirty="0">
                <a:solidFill>
                  <a:srgbClr val="000000"/>
                </a:solidFill>
                <a:latin typeface="Bell MT" panose="02020503060305020303" pitchFamily="18" charset="0"/>
              </a:rPr>
              <a:t>Audi</a:t>
            </a:r>
            <a:r>
              <a:rPr lang="en-US" sz="2400" dirty="0">
                <a:solidFill>
                  <a:srgbClr val="0000CD"/>
                </a:solidFill>
                <a:latin typeface="Bell MT" panose="02020503060305020303" pitchFamily="18" charset="0"/>
              </a:rPr>
              <a:t>&lt;</a:t>
            </a:r>
            <a:r>
              <a:rPr lang="en-US" sz="2400" dirty="0">
                <a:solidFill>
                  <a:srgbClr val="A52A2A"/>
                </a:solidFill>
                <a:latin typeface="Bell MT" panose="02020503060305020303" pitchFamily="18" charset="0"/>
              </a:rPr>
              <a:t>/option</a:t>
            </a:r>
            <a:r>
              <a:rPr lang="en-US" sz="2400" dirty="0">
                <a:solidFill>
                  <a:srgbClr val="0000CD"/>
                </a:solidFill>
                <a:latin typeface="Bell MT" panose="02020503060305020303" pitchFamily="18" charset="0"/>
              </a:rPr>
              <a:t>&gt;</a:t>
            </a:r>
            <a:r>
              <a:rPr lang="en-US" sz="2400" dirty="0">
                <a:latin typeface="Bell MT" panose="02020503060305020303" pitchFamily="18" charset="0"/>
              </a:rPr>
              <a:t/>
            </a:r>
            <a:br>
              <a:rPr lang="en-US" sz="2400" dirty="0">
                <a:latin typeface="Bell MT" panose="02020503060305020303" pitchFamily="18" charset="0"/>
              </a:rPr>
            </a:br>
            <a:r>
              <a:rPr lang="en-US" sz="2400" dirty="0">
                <a:solidFill>
                  <a:srgbClr val="0000CD"/>
                </a:solidFill>
                <a:latin typeface="Bell MT" panose="02020503060305020303" pitchFamily="18" charset="0"/>
              </a:rPr>
              <a:t>&lt;</a:t>
            </a:r>
            <a:r>
              <a:rPr lang="en-US" sz="2400" dirty="0">
                <a:solidFill>
                  <a:srgbClr val="A52A2A"/>
                </a:solidFill>
                <a:latin typeface="Bell MT" panose="02020503060305020303" pitchFamily="18" charset="0"/>
              </a:rPr>
              <a:t>/select</a:t>
            </a:r>
            <a:r>
              <a:rPr lang="en-US" sz="2400" dirty="0">
                <a:solidFill>
                  <a:srgbClr val="0000CD"/>
                </a:solidFill>
                <a:latin typeface="Bell MT" panose="02020503060305020303" pitchFamily="18" charset="0"/>
              </a:rPr>
              <a:t>&gt;</a:t>
            </a:r>
            <a:endParaRPr lang="en-US" sz="2400" dirty="0">
              <a:latin typeface="Bell MT" panose="02020503060305020303" pitchFamily="18" charset="0"/>
            </a:endParaRPr>
          </a:p>
        </p:txBody>
      </p:sp>
    </p:spTree>
    <p:extLst>
      <p:ext uri="{BB962C8B-B14F-4D97-AF65-F5344CB8AC3E}">
        <p14:creationId xmlns:p14="http://schemas.microsoft.com/office/powerpoint/2010/main" val="12139677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193"/>
          </a:xfrm>
        </p:spPr>
        <p:txBody>
          <a:bodyPr>
            <a:normAutofit/>
          </a:bodyPr>
          <a:lstStyle/>
          <a:p>
            <a:r>
              <a:rPr lang="en-US" sz="3600" b="1" dirty="0">
                <a:latin typeface="Bell MT" panose="02020503060305020303" pitchFamily="18" charset="0"/>
              </a:rPr>
              <a:t>The &lt;</a:t>
            </a:r>
            <a:r>
              <a:rPr lang="en-US" sz="3600" b="1" dirty="0" err="1">
                <a:latin typeface="Bell MT" panose="02020503060305020303" pitchFamily="18" charset="0"/>
              </a:rPr>
              <a:t>textarea</a:t>
            </a:r>
            <a:r>
              <a:rPr lang="en-US" sz="3600" b="1" dirty="0">
                <a:latin typeface="Bell MT" panose="02020503060305020303" pitchFamily="18" charset="0"/>
              </a:rPr>
              <a:t>&gt; </a:t>
            </a:r>
            <a:r>
              <a:rPr lang="en-US" sz="3600" b="1" dirty="0" smtClean="0">
                <a:latin typeface="Bell MT" panose="02020503060305020303" pitchFamily="18" charset="0"/>
              </a:rPr>
              <a:t>Element</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264024"/>
            <a:ext cx="10515600" cy="4912939"/>
          </a:xfrm>
        </p:spPr>
        <p:txBody>
          <a:bodyPr>
            <a:noAutofit/>
          </a:bodyPr>
          <a:lstStyle/>
          <a:p>
            <a:pPr marL="0" indent="0">
              <a:buNone/>
            </a:pPr>
            <a:r>
              <a:rPr lang="en-US" sz="2400" dirty="0" smtClean="0">
                <a:latin typeface="Bell MT" panose="02020503060305020303" pitchFamily="18" charset="0"/>
              </a:rPr>
              <a:t>The </a:t>
            </a:r>
            <a:r>
              <a:rPr lang="en-US" sz="2400" dirty="0">
                <a:latin typeface="Bell MT" panose="02020503060305020303" pitchFamily="18" charset="0"/>
              </a:rPr>
              <a:t>&lt;</a:t>
            </a:r>
            <a:r>
              <a:rPr lang="en-US" sz="2400" dirty="0" err="1">
                <a:latin typeface="Bell MT" panose="02020503060305020303" pitchFamily="18" charset="0"/>
              </a:rPr>
              <a:t>textarea</a:t>
            </a:r>
            <a:r>
              <a:rPr lang="en-US" sz="2400" dirty="0">
                <a:latin typeface="Bell MT" panose="02020503060305020303" pitchFamily="18" charset="0"/>
              </a:rPr>
              <a:t>&gt; element defines a multi-line input field (a text area</a:t>
            </a:r>
            <a:r>
              <a:rPr lang="en-US" sz="2400" dirty="0" smtClean="0">
                <a:latin typeface="Bell MT" panose="02020503060305020303" pitchFamily="18" charset="0"/>
              </a:rPr>
              <a:t>):</a:t>
            </a:r>
            <a:endParaRPr lang="en-US" sz="2400" dirty="0">
              <a:latin typeface="Bell MT" panose="02020503060305020303" pitchFamily="18" charset="0"/>
            </a:endParaRPr>
          </a:p>
          <a:p>
            <a:pPr marL="0" indent="0">
              <a:spcBef>
                <a:spcPts val="1200"/>
              </a:spcBef>
              <a:spcAft>
                <a:spcPts val="1200"/>
              </a:spcAft>
              <a:buNone/>
            </a:pPr>
            <a:r>
              <a:rPr lang="en-US" sz="2400" dirty="0">
                <a:latin typeface="Bell MT" panose="02020503060305020303" pitchFamily="18" charset="0"/>
              </a:rPr>
              <a:t>Example</a:t>
            </a:r>
          </a:p>
          <a:p>
            <a:pPr marL="0" indent="0">
              <a:buNone/>
            </a:pPr>
            <a:r>
              <a:rPr lang="en-US" sz="2400" dirty="0">
                <a:latin typeface="Bell MT" panose="02020503060305020303" pitchFamily="18" charset="0"/>
              </a:rPr>
              <a:t>&lt;</a:t>
            </a:r>
            <a:r>
              <a:rPr lang="en-US" sz="2400" dirty="0" err="1">
                <a:latin typeface="Bell MT" panose="02020503060305020303" pitchFamily="18" charset="0"/>
              </a:rPr>
              <a:t>textarea</a:t>
            </a:r>
            <a:r>
              <a:rPr lang="en-US" sz="2400" dirty="0">
                <a:latin typeface="Bell MT" panose="02020503060305020303" pitchFamily="18" charset="0"/>
              </a:rPr>
              <a:t> name="message" rows="10" cols="30"&gt;</a:t>
            </a:r>
          </a:p>
          <a:p>
            <a:pPr marL="0" indent="0">
              <a:buNone/>
            </a:pPr>
            <a:r>
              <a:rPr lang="en-US" sz="2400" dirty="0">
                <a:latin typeface="Bell MT" panose="02020503060305020303" pitchFamily="18" charset="0"/>
              </a:rPr>
              <a:t>The cat was playing in the garden.</a:t>
            </a:r>
          </a:p>
          <a:p>
            <a:pPr marL="0" indent="0">
              <a:buNone/>
            </a:pPr>
            <a:r>
              <a:rPr lang="en-US" sz="2400" dirty="0">
                <a:latin typeface="Bell MT" panose="02020503060305020303" pitchFamily="18" charset="0"/>
              </a:rPr>
              <a:t>&lt;/</a:t>
            </a:r>
            <a:r>
              <a:rPr lang="en-US" sz="2400" dirty="0" err="1">
                <a:latin typeface="Bell MT" panose="02020503060305020303" pitchFamily="18" charset="0"/>
              </a:rPr>
              <a:t>textarea</a:t>
            </a:r>
            <a:r>
              <a:rPr lang="en-US" sz="2400" dirty="0">
                <a:latin typeface="Bell MT" panose="02020503060305020303" pitchFamily="18" charset="0"/>
              </a:rPr>
              <a:t>&gt;</a:t>
            </a:r>
          </a:p>
          <a:p>
            <a:pPr marL="0" indent="0">
              <a:buNone/>
            </a:pPr>
            <a:r>
              <a:rPr lang="en-US" sz="2400" dirty="0">
                <a:latin typeface="Bell MT" panose="02020503060305020303" pitchFamily="18" charset="0"/>
              </a:rPr>
              <a:t>The rows attribute specifies the visible number of lines in a text area</a:t>
            </a:r>
            <a:r>
              <a:rPr lang="en-US" sz="2400" dirty="0" smtClean="0">
                <a:latin typeface="Bell MT" panose="02020503060305020303" pitchFamily="18" charset="0"/>
              </a:rPr>
              <a:t>.</a:t>
            </a:r>
            <a:endParaRPr lang="en-US" sz="2400" dirty="0">
              <a:latin typeface="Bell MT" panose="02020503060305020303" pitchFamily="18" charset="0"/>
            </a:endParaRPr>
          </a:p>
          <a:p>
            <a:pPr marL="0" indent="0">
              <a:buNone/>
            </a:pPr>
            <a:r>
              <a:rPr lang="en-US" sz="2400" dirty="0">
                <a:latin typeface="Bell MT" panose="02020503060305020303" pitchFamily="18" charset="0"/>
              </a:rPr>
              <a:t>The cols attribute specifies the visible width of a text area</a:t>
            </a:r>
            <a:r>
              <a:rPr lang="en-US" sz="2400" dirty="0" smtClean="0">
                <a:latin typeface="Bell MT" panose="02020503060305020303" pitchFamily="18" charset="0"/>
              </a:rPr>
              <a:t>.</a:t>
            </a:r>
            <a:endParaRPr lang="en-US" sz="2400" dirty="0">
              <a:latin typeface="Bell MT" panose="02020503060305020303" pitchFamily="18" charset="0"/>
            </a:endParaRPr>
          </a:p>
        </p:txBody>
      </p:sp>
    </p:spTree>
    <p:extLst>
      <p:ext uri="{BB962C8B-B14F-4D97-AF65-F5344CB8AC3E}">
        <p14:creationId xmlns:p14="http://schemas.microsoft.com/office/powerpoint/2010/main" val="9263819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3746"/>
          </a:xfrm>
        </p:spPr>
        <p:txBody>
          <a:bodyPr>
            <a:normAutofit/>
          </a:bodyPr>
          <a:lstStyle/>
          <a:p>
            <a:r>
              <a:rPr lang="en-US" sz="3600" b="1" dirty="0">
                <a:latin typeface="Bell MT" panose="02020503060305020303" pitchFamily="18" charset="0"/>
              </a:rPr>
              <a:t>The &lt;button&gt; </a:t>
            </a:r>
            <a:r>
              <a:rPr lang="en-US" sz="3600" b="1" dirty="0" smtClean="0">
                <a:latin typeface="Bell MT" panose="02020503060305020303" pitchFamily="18" charset="0"/>
              </a:rPr>
              <a:t>Element</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048872"/>
            <a:ext cx="10515600" cy="5128091"/>
          </a:xfrm>
        </p:spPr>
        <p:txBody>
          <a:bodyPr>
            <a:normAutofit fontScale="62500" lnSpcReduction="20000"/>
          </a:bodyPr>
          <a:lstStyle/>
          <a:p>
            <a:pPr marL="0" indent="0">
              <a:buNone/>
            </a:pPr>
            <a:r>
              <a:rPr lang="en-US" sz="2400" dirty="0" smtClean="0">
                <a:latin typeface="Bell MT" panose="02020503060305020303" pitchFamily="18" charset="0"/>
              </a:rPr>
              <a:t>The </a:t>
            </a:r>
            <a:r>
              <a:rPr lang="en-US" sz="2400" dirty="0">
                <a:latin typeface="Bell MT" panose="02020503060305020303" pitchFamily="18" charset="0"/>
              </a:rPr>
              <a:t>&lt;button&gt; element </a:t>
            </a:r>
            <a:r>
              <a:rPr lang="en-US" sz="2400" dirty="0" smtClean="0">
                <a:latin typeface="Bell MT" panose="02020503060305020303" pitchFamily="18" charset="0"/>
              </a:rPr>
              <a:t>defines </a:t>
            </a:r>
            <a:r>
              <a:rPr lang="en-US" sz="2400" dirty="0">
                <a:latin typeface="Bell MT" panose="02020503060305020303" pitchFamily="18" charset="0"/>
              </a:rPr>
              <a:t>a clickable </a:t>
            </a:r>
            <a:r>
              <a:rPr lang="en-US" sz="2400" dirty="0" smtClean="0">
                <a:latin typeface="Bell MT" panose="02020503060305020303" pitchFamily="18" charset="0"/>
              </a:rPr>
              <a:t>button</a:t>
            </a:r>
          </a:p>
          <a:p>
            <a:pPr marL="0" indent="0">
              <a:buNone/>
            </a:pPr>
            <a:r>
              <a:rPr lang="en-US" sz="2400" dirty="0">
                <a:latin typeface="Bell MT" panose="02020503060305020303" pitchFamily="18" charset="0"/>
              </a:rPr>
              <a:t>&lt;button type</a:t>
            </a:r>
            <a:r>
              <a:rPr lang="en-US" sz="2400" dirty="0" smtClean="0">
                <a:latin typeface="Bell MT" panose="02020503060305020303" pitchFamily="18" charset="0"/>
              </a:rPr>
              <a:t>=“button</a:t>
            </a:r>
            <a:r>
              <a:rPr lang="en-US" sz="2400" dirty="0">
                <a:latin typeface="Bell MT" panose="02020503060305020303" pitchFamily="18" charset="0"/>
              </a:rPr>
              <a:t>" </a:t>
            </a:r>
            <a:r>
              <a:rPr lang="en-US" sz="2400" dirty="0" err="1">
                <a:latin typeface="Bell MT" panose="02020503060305020303" pitchFamily="18" charset="0"/>
              </a:rPr>
              <a:t>onclick</a:t>
            </a:r>
            <a:r>
              <a:rPr lang="en-US" sz="2400" dirty="0">
                <a:latin typeface="Bell MT" panose="02020503060305020303" pitchFamily="18" charset="0"/>
              </a:rPr>
              <a:t>="alert('Hello World!')"&gt;Click Me!&lt;/button</a:t>
            </a:r>
            <a:r>
              <a:rPr lang="en-US" sz="2400" dirty="0" smtClean="0">
                <a:latin typeface="Bell MT" panose="02020503060305020303" pitchFamily="18" charset="0"/>
              </a:rPr>
              <a:t>&gt;</a:t>
            </a:r>
          </a:p>
          <a:p>
            <a:pPr marL="0" indent="0">
              <a:buNone/>
            </a:pPr>
            <a:endParaRPr lang="en-US" sz="2400" dirty="0">
              <a:latin typeface="Bell MT" panose="02020503060305020303" pitchFamily="18" charset="0"/>
            </a:endParaRPr>
          </a:p>
          <a:p>
            <a:pPr marL="0" indent="0">
              <a:spcBef>
                <a:spcPts val="1200"/>
              </a:spcBef>
              <a:spcAft>
                <a:spcPts val="1200"/>
              </a:spcAft>
              <a:buNone/>
            </a:pPr>
            <a:r>
              <a:rPr lang="en-US" sz="2400" b="1" dirty="0">
                <a:latin typeface="Bell MT" panose="02020503060305020303" pitchFamily="18" charset="0"/>
              </a:rPr>
              <a:t>The &lt;</a:t>
            </a:r>
            <a:r>
              <a:rPr lang="en-US" sz="2400" b="1" dirty="0" err="1">
                <a:latin typeface="Bell MT" panose="02020503060305020303" pitchFamily="18" charset="0"/>
              </a:rPr>
              <a:t>fieldset</a:t>
            </a:r>
            <a:r>
              <a:rPr lang="en-US" sz="2400" b="1" dirty="0">
                <a:latin typeface="Bell MT" panose="02020503060305020303" pitchFamily="18" charset="0"/>
              </a:rPr>
              <a:t>&gt; and &lt;legend&gt; Elements</a:t>
            </a:r>
          </a:p>
          <a:p>
            <a:pPr marL="0" indent="0">
              <a:buNone/>
            </a:pPr>
            <a:r>
              <a:rPr lang="en-US" sz="2400" dirty="0">
                <a:latin typeface="Bell MT" panose="02020503060305020303" pitchFamily="18" charset="0"/>
              </a:rPr>
              <a:t>The &lt;</a:t>
            </a:r>
            <a:r>
              <a:rPr lang="en-US" sz="2400" dirty="0" err="1">
                <a:latin typeface="Bell MT" panose="02020503060305020303" pitchFamily="18" charset="0"/>
              </a:rPr>
              <a:t>fieldset</a:t>
            </a:r>
            <a:r>
              <a:rPr lang="en-US" sz="2400" dirty="0">
                <a:latin typeface="Bell MT" panose="02020503060305020303" pitchFamily="18" charset="0"/>
              </a:rPr>
              <a:t>&gt; element is used to group related data in a form</a:t>
            </a:r>
            <a:r>
              <a:rPr lang="en-US" sz="2400" dirty="0" smtClean="0">
                <a:latin typeface="Bell MT" panose="02020503060305020303" pitchFamily="18" charset="0"/>
              </a:rPr>
              <a:t>.</a:t>
            </a:r>
            <a:endParaRPr lang="en-US" sz="2400" dirty="0">
              <a:latin typeface="Bell MT" panose="02020503060305020303" pitchFamily="18" charset="0"/>
            </a:endParaRPr>
          </a:p>
          <a:p>
            <a:pPr marL="0" indent="0">
              <a:buNone/>
            </a:pPr>
            <a:r>
              <a:rPr lang="en-US" sz="2400" dirty="0">
                <a:latin typeface="Bell MT" panose="02020503060305020303" pitchFamily="18" charset="0"/>
              </a:rPr>
              <a:t>The &lt;legend&gt; element defines a caption for the &lt;</a:t>
            </a:r>
            <a:r>
              <a:rPr lang="en-US" sz="2400" dirty="0" err="1">
                <a:latin typeface="Bell MT" panose="02020503060305020303" pitchFamily="18" charset="0"/>
              </a:rPr>
              <a:t>fieldset</a:t>
            </a:r>
            <a:r>
              <a:rPr lang="en-US" sz="2400" dirty="0">
                <a:latin typeface="Bell MT" panose="02020503060305020303" pitchFamily="18" charset="0"/>
              </a:rPr>
              <a:t>&gt; element</a:t>
            </a:r>
            <a:r>
              <a:rPr lang="en-US" sz="2400" dirty="0" smtClean="0">
                <a:latin typeface="Bell MT" panose="02020503060305020303" pitchFamily="18" charset="0"/>
              </a:rPr>
              <a:t>.</a:t>
            </a:r>
            <a:endParaRPr lang="en-US" sz="2400" dirty="0">
              <a:latin typeface="Bell MT" panose="02020503060305020303" pitchFamily="18" charset="0"/>
            </a:endParaRPr>
          </a:p>
          <a:p>
            <a:pPr marL="0" indent="0">
              <a:buNone/>
            </a:pPr>
            <a:r>
              <a:rPr lang="en-US" sz="2400" dirty="0">
                <a:latin typeface="Bell MT" panose="02020503060305020303" pitchFamily="18" charset="0"/>
              </a:rPr>
              <a:t>Example</a:t>
            </a:r>
          </a:p>
          <a:p>
            <a:pPr marL="0" indent="0">
              <a:buNone/>
            </a:pPr>
            <a:r>
              <a:rPr lang="en-US" sz="2400" dirty="0">
                <a:latin typeface="Bell MT" panose="02020503060305020303" pitchFamily="18" charset="0"/>
              </a:rPr>
              <a:t>&lt;form action="/</a:t>
            </a:r>
            <a:r>
              <a:rPr lang="en-US" sz="2400" dirty="0" err="1">
                <a:latin typeface="Bell MT" panose="02020503060305020303" pitchFamily="18" charset="0"/>
              </a:rPr>
              <a:t>action_page.php</a:t>
            </a:r>
            <a:r>
              <a:rPr lang="en-US" sz="2400" dirty="0">
                <a:latin typeface="Bell MT" panose="02020503060305020303" pitchFamily="18" charset="0"/>
              </a:rPr>
              <a:t>"&gt;</a:t>
            </a:r>
          </a:p>
          <a:p>
            <a:pPr marL="0" indent="0">
              <a:buNone/>
            </a:pPr>
            <a:r>
              <a:rPr lang="en-US" sz="2400" dirty="0">
                <a:latin typeface="Bell MT" panose="02020503060305020303" pitchFamily="18" charset="0"/>
              </a:rPr>
              <a:t>  &lt;</a:t>
            </a:r>
            <a:r>
              <a:rPr lang="en-US" sz="2400" dirty="0" err="1">
                <a:latin typeface="Bell MT" panose="02020503060305020303" pitchFamily="18" charset="0"/>
              </a:rPr>
              <a:t>fieldset</a:t>
            </a:r>
            <a:r>
              <a:rPr lang="en-US" sz="2400" dirty="0">
                <a:latin typeface="Bell MT" panose="02020503060305020303" pitchFamily="18" charset="0"/>
              </a:rPr>
              <a:t>&gt;</a:t>
            </a:r>
          </a:p>
          <a:p>
            <a:pPr marL="0" indent="0">
              <a:buNone/>
            </a:pPr>
            <a:r>
              <a:rPr lang="en-US" sz="2400" dirty="0">
                <a:latin typeface="Bell MT" panose="02020503060305020303" pitchFamily="18" charset="0"/>
              </a:rPr>
              <a:t>    &lt;legend&gt;</a:t>
            </a:r>
            <a:r>
              <a:rPr lang="en-US" sz="2400" dirty="0" err="1">
                <a:latin typeface="Bell MT" panose="02020503060305020303" pitchFamily="18" charset="0"/>
              </a:rPr>
              <a:t>Personalia</a:t>
            </a:r>
            <a:r>
              <a:rPr lang="en-US" sz="2400" dirty="0">
                <a:latin typeface="Bell MT" panose="02020503060305020303" pitchFamily="18" charset="0"/>
              </a:rPr>
              <a:t>:&lt;/legend&gt;</a:t>
            </a:r>
          </a:p>
          <a:p>
            <a:pPr marL="0" indent="0">
              <a:buNone/>
            </a:pPr>
            <a:r>
              <a:rPr lang="en-US" sz="2400" dirty="0">
                <a:latin typeface="Bell MT" panose="02020503060305020303" pitchFamily="18" charset="0"/>
              </a:rPr>
              <a:t>    &lt;label for="</a:t>
            </a:r>
            <a:r>
              <a:rPr lang="en-US" sz="2400" dirty="0" err="1">
                <a:latin typeface="Bell MT" panose="02020503060305020303" pitchFamily="18" charset="0"/>
              </a:rPr>
              <a:t>fname</a:t>
            </a:r>
            <a:r>
              <a:rPr lang="en-US" sz="2400" dirty="0">
                <a:latin typeface="Bell MT" panose="02020503060305020303" pitchFamily="18" charset="0"/>
              </a:rPr>
              <a:t>"&gt;First name:&lt;/label&gt;&lt;</a:t>
            </a:r>
            <a:r>
              <a:rPr lang="en-US" sz="2400" dirty="0" err="1">
                <a:latin typeface="Bell MT" panose="02020503060305020303" pitchFamily="18" charset="0"/>
              </a:rPr>
              <a:t>br</a:t>
            </a:r>
            <a:r>
              <a:rPr lang="en-US" sz="2400" dirty="0">
                <a:latin typeface="Bell MT" panose="02020503060305020303" pitchFamily="18" charset="0"/>
              </a:rPr>
              <a:t>&gt;</a:t>
            </a:r>
          </a:p>
          <a:p>
            <a:pPr marL="0" indent="0">
              <a:buNone/>
            </a:pPr>
            <a:r>
              <a:rPr lang="en-US" sz="2400" dirty="0">
                <a:latin typeface="Bell MT" panose="02020503060305020303" pitchFamily="18" charset="0"/>
              </a:rPr>
              <a:t>    &lt;input type="text" id="</a:t>
            </a:r>
            <a:r>
              <a:rPr lang="en-US" sz="2400" dirty="0" err="1">
                <a:latin typeface="Bell MT" panose="02020503060305020303" pitchFamily="18" charset="0"/>
              </a:rPr>
              <a:t>fname</a:t>
            </a:r>
            <a:r>
              <a:rPr lang="en-US" sz="2400" dirty="0">
                <a:latin typeface="Bell MT" panose="02020503060305020303" pitchFamily="18" charset="0"/>
              </a:rPr>
              <a:t>" name="</a:t>
            </a:r>
            <a:r>
              <a:rPr lang="en-US" sz="2400" dirty="0" err="1">
                <a:latin typeface="Bell MT" panose="02020503060305020303" pitchFamily="18" charset="0"/>
              </a:rPr>
              <a:t>fname</a:t>
            </a:r>
            <a:r>
              <a:rPr lang="en-US" sz="2400" dirty="0">
                <a:latin typeface="Bell MT" panose="02020503060305020303" pitchFamily="18" charset="0"/>
              </a:rPr>
              <a:t>" value="John"&gt;&lt;</a:t>
            </a:r>
            <a:r>
              <a:rPr lang="en-US" sz="2400" dirty="0" err="1">
                <a:latin typeface="Bell MT" panose="02020503060305020303" pitchFamily="18" charset="0"/>
              </a:rPr>
              <a:t>br</a:t>
            </a:r>
            <a:r>
              <a:rPr lang="en-US" sz="2400" dirty="0">
                <a:latin typeface="Bell MT" panose="02020503060305020303" pitchFamily="18" charset="0"/>
              </a:rPr>
              <a:t>&gt;</a:t>
            </a:r>
          </a:p>
          <a:p>
            <a:pPr marL="0" indent="0">
              <a:buNone/>
            </a:pPr>
            <a:r>
              <a:rPr lang="en-US" sz="2400" dirty="0">
                <a:latin typeface="Bell MT" panose="02020503060305020303" pitchFamily="18" charset="0"/>
              </a:rPr>
              <a:t>    &lt;label for="</a:t>
            </a:r>
            <a:r>
              <a:rPr lang="en-US" sz="2400" dirty="0" err="1">
                <a:latin typeface="Bell MT" panose="02020503060305020303" pitchFamily="18" charset="0"/>
              </a:rPr>
              <a:t>lname</a:t>
            </a:r>
            <a:r>
              <a:rPr lang="en-US" sz="2400" dirty="0">
                <a:latin typeface="Bell MT" panose="02020503060305020303" pitchFamily="18" charset="0"/>
              </a:rPr>
              <a:t>"&gt;Last name:&lt;/label&gt;&lt;</a:t>
            </a:r>
            <a:r>
              <a:rPr lang="en-US" sz="2400" dirty="0" err="1">
                <a:latin typeface="Bell MT" panose="02020503060305020303" pitchFamily="18" charset="0"/>
              </a:rPr>
              <a:t>br</a:t>
            </a:r>
            <a:r>
              <a:rPr lang="en-US" sz="2400" dirty="0">
                <a:latin typeface="Bell MT" panose="02020503060305020303" pitchFamily="18" charset="0"/>
              </a:rPr>
              <a:t>&gt;</a:t>
            </a:r>
          </a:p>
          <a:p>
            <a:pPr marL="0" indent="0">
              <a:buNone/>
            </a:pPr>
            <a:r>
              <a:rPr lang="en-US" sz="2400" dirty="0">
                <a:latin typeface="Bell MT" panose="02020503060305020303" pitchFamily="18" charset="0"/>
              </a:rPr>
              <a:t>    &lt;input type="text" id="</a:t>
            </a:r>
            <a:r>
              <a:rPr lang="en-US" sz="2400" dirty="0" err="1">
                <a:latin typeface="Bell MT" panose="02020503060305020303" pitchFamily="18" charset="0"/>
              </a:rPr>
              <a:t>lname</a:t>
            </a:r>
            <a:r>
              <a:rPr lang="en-US" sz="2400" dirty="0">
                <a:latin typeface="Bell MT" panose="02020503060305020303" pitchFamily="18" charset="0"/>
              </a:rPr>
              <a:t>" name="</a:t>
            </a:r>
            <a:r>
              <a:rPr lang="en-US" sz="2400" dirty="0" err="1">
                <a:latin typeface="Bell MT" panose="02020503060305020303" pitchFamily="18" charset="0"/>
              </a:rPr>
              <a:t>lname</a:t>
            </a:r>
            <a:r>
              <a:rPr lang="en-US" sz="2400" dirty="0">
                <a:latin typeface="Bell MT" panose="02020503060305020303" pitchFamily="18" charset="0"/>
              </a:rPr>
              <a:t>" value="Doe"&gt;&lt;</a:t>
            </a:r>
            <a:r>
              <a:rPr lang="en-US" sz="2400" dirty="0" err="1">
                <a:latin typeface="Bell MT" panose="02020503060305020303" pitchFamily="18" charset="0"/>
              </a:rPr>
              <a:t>br</a:t>
            </a:r>
            <a:r>
              <a:rPr lang="en-US" sz="2400" dirty="0">
                <a:latin typeface="Bell MT" panose="02020503060305020303" pitchFamily="18" charset="0"/>
              </a:rPr>
              <a:t>&gt;&lt;</a:t>
            </a:r>
            <a:r>
              <a:rPr lang="en-US" sz="2400" dirty="0" err="1">
                <a:latin typeface="Bell MT" panose="02020503060305020303" pitchFamily="18" charset="0"/>
              </a:rPr>
              <a:t>br</a:t>
            </a:r>
            <a:r>
              <a:rPr lang="en-US" sz="2400" dirty="0">
                <a:latin typeface="Bell MT" panose="02020503060305020303" pitchFamily="18" charset="0"/>
              </a:rPr>
              <a:t>&gt;</a:t>
            </a:r>
          </a:p>
          <a:p>
            <a:pPr marL="0" indent="0">
              <a:buNone/>
            </a:pPr>
            <a:r>
              <a:rPr lang="en-US" sz="2400" dirty="0">
                <a:latin typeface="Bell MT" panose="02020503060305020303" pitchFamily="18" charset="0"/>
              </a:rPr>
              <a:t>    &lt;input type="submit" value="Submit"&gt;</a:t>
            </a:r>
          </a:p>
          <a:p>
            <a:pPr marL="0" indent="0">
              <a:buNone/>
            </a:pPr>
            <a:r>
              <a:rPr lang="en-US" sz="2400" dirty="0">
                <a:latin typeface="Bell MT" panose="02020503060305020303" pitchFamily="18" charset="0"/>
              </a:rPr>
              <a:t>  &lt;/</a:t>
            </a:r>
            <a:r>
              <a:rPr lang="en-US" sz="2400" dirty="0" err="1">
                <a:latin typeface="Bell MT" panose="02020503060305020303" pitchFamily="18" charset="0"/>
              </a:rPr>
              <a:t>fieldset</a:t>
            </a:r>
            <a:r>
              <a:rPr lang="en-US" sz="2400" dirty="0">
                <a:latin typeface="Bell MT" panose="02020503060305020303" pitchFamily="18" charset="0"/>
              </a:rPr>
              <a:t>&gt;</a:t>
            </a:r>
          </a:p>
          <a:p>
            <a:pPr marL="0" indent="0">
              <a:buNone/>
            </a:pPr>
            <a:r>
              <a:rPr lang="en-US" sz="2400" dirty="0">
                <a:latin typeface="Bell MT" panose="02020503060305020303" pitchFamily="18" charset="0"/>
              </a:rPr>
              <a:t>&lt;/form&gt;</a:t>
            </a:r>
          </a:p>
        </p:txBody>
      </p:sp>
    </p:spTree>
    <p:extLst>
      <p:ext uri="{BB962C8B-B14F-4D97-AF65-F5344CB8AC3E}">
        <p14:creationId xmlns:p14="http://schemas.microsoft.com/office/powerpoint/2010/main" val="29912198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3746"/>
          </a:xfrm>
        </p:spPr>
        <p:txBody>
          <a:bodyPr>
            <a:normAutofit/>
          </a:bodyPr>
          <a:lstStyle/>
          <a:p>
            <a:r>
              <a:rPr lang="en-US" sz="3600" b="1" dirty="0">
                <a:latin typeface="Bell MT" panose="02020503060305020303" pitchFamily="18" charset="0"/>
              </a:rPr>
              <a:t>The &lt;</a:t>
            </a:r>
            <a:r>
              <a:rPr lang="en-US" sz="3600" b="1" dirty="0" err="1">
                <a:latin typeface="Bell MT" panose="02020503060305020303" pitchFamily="18" charset="0"/>
              </a:rPr>
              <a:t>datalist</a:t>
            </a:r>
            <a:r>
              <a:rPr lang="en-US" sz="3600" b="1" dirty="0">
                <a:latin typeface="Bell MT" panose="02020503060305020303" pitchFamily="18" charset="0"/>
              </a:rPr>
              <a:t>&gt; </a:t>
            </a:r>
            <a:r>
              <a:rPr lang="en-US" sz="3600" b="1" dirty="0" smtClean="0">
                <a:latin typeface="Bell MT" panose="02020503060305020303" pitchFamily="18" charset="0"/>
              </a:rPr>
              <a:t>Element</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237129"/>
            <a:ext cx="10515600" cy="4939834"/>
          </a:xfrm>
        </p:spPr>
        <p:txBody>
          <a:bodyPr>
            <a:normAutofit lnSpcReduction="10000"/>
          </a:bodyPr>
          <a:lstStyle/>
          <a:p>
            <a:r>
              <a:rPr lang="en-US" sz="2400" dirty="0" smtClean="0">
                <a:latin typeface="Bell MT" panose="02020503060305020303" pitchFamily="18" charset="0"/>
              </a:rPr>
              <a:t>The </a:t>
            </a:r>
            <a:r>
              <a:rPr lang="en-US" sz="2400" dirty="0">
                <a:latin typeface="Bell MT" panose="02020503060305020303" pitchFamily="18" charset="0"/>
              </a:rPr>
              <a:t>&lt;</a:t>
            </a:r>
            <a:r>
              <a:rPr lang="en-US" sz="2400" dirty="0" err="1">
                <a:latin typeface="Bell MT" panose="02020503060305020303" pitchFamily="18" charset="0"/>
              </a:rPr>
              <a:t>datalist</a:t>
            </a:r>
            <a:r>
              <a:rPr lang="en-US" sz="2400" dirty="0">
                <a:latin typeface="Bell MT" panose="02020503060305020303" pitchFamily="18" charset="0"/>
              </a:rPr>
              <a:t>&gt; element specifies a list of pre-defined options for an &lt;input&gt; element</a:t>
            </a:r>
            <a:r>
              <a:rPr lang="en-US" sz="2400" dirty="0" smtClean="0">
                <a:latin typeface="Bell MT" panose="02020503060305020303" pitchFamily="18" charset="0"/>
              </a:rPr>
              <a:t>.</a:t>
            </a:r>
            <a:endParaRPr lang="en-US" sz="2400" dirty="0">
              <a:latin typeface="Bell MT" panose="02020503060305020303" pitchFamily="18" charset="0"/>
            </a:endParaRPr>
          </a:p>
          <a:p>
            <a:r>
              <a:rPr lang="en-US" sz="2400" dirty="0">
                <a:latin typeface="Bell MT" panose="02020503060305020303" pitchFamily="18" charset="0"/>
              </a:rPr>
              <a:t>Users will see a drop-down list of the pre-defined options as they input data</a:t>
            </a:r>
            <a:r>
              <a:rPr lang="en-US" sz="2400" dirty="0" smtClean="0">
                <a:latin typeface="Bell MT" panose="02020503060305020303" pitchFamily="18" charset="0"/>
              </a:rPr>
              <a:t>.</a:t>
            </a:r>
            <a:endParaRPr lang="en-US" sz="2400" dirty="0">
              <a:latin typeface="Bell MT" panose="02020503060305020303" pitchFamily="18" charset="0"/>
            </a:endParaRPr>
          </a:p>
          <a:p>
            <a:r>
              <a:rPr lang="en-US" sz="2400" dirty="0">
                <a:latin typeface="Bell MT" panose="02020503060305020303" pitchFamily="18" charset="0"/>
              </a:rPr>
              <a:t>The list attribute of the &lt;input&gt; element, must refer to the id attribute of the &lt;</a:t>
            </a:r>
            <a:r>
              <a:rPr lang="en-US" sz="2400" dirty="0" err="1">
                <a:latin typeface="Bell MT" panose="02020503060305020303" pitchFamily="18" charset="0"/>
              </a:rPr>
              <a:t>datalist</a:t>
            </a:r>
            <a:r>
              <a:rPr lang="en-US" sz="2400" dirty="0">
                <a:latin typeface="Bell MT" panose="02020503060305020303" pitchFamily="18" charset="0"/>
              </a:rPr>
              <a:t>&gt; </a:t>
            </a:r>
            <a:r>
              <a:rPr lang="en-US" sz="2400" dirty="0" smtClean="0">
                <a:latin typeface="Bell MT" panose="02020503060305020303" pitchFamily="18" charset="0"/>
              </a:rPr>
              <a:t>element.</a:t>
            </a:r>
          </a:p>
          <a:p>
            <a:pPr marL="0" indent="0">
              <a:buNone/>
            </a:pPr>
            <a:r>
              <a:rPr lang="en-US" sz="2400" dirty="0">
                <a:solidFill>
                  <a:srgbClr val="0000CD"/>
                </a:solidFill>
                <a:latin typeface="Bell MT" panose="02020503060305020303" pitchFamily="18" charset="0"/>
              </a:rPr>
              <a:t>&lt;</a:t>
            </a:r>
            <a:r>
              <a:rPr lang="en-US" sz="2400" dirty="0">
                <a:solidFill>
                  <a:srgbClr val="A52A2A"/>
                </a:solidFill>
                <a:latin typeface="Bell MT" panose="02020503060305020303" pitchFamily="18" charset="0"/>
              </a:rPr>
              <a:t>form</a:t>
            </a:r>
            <a:r>
              <a:rPr lang="en-US" sz="2400" dirty="0">
                <a:solidFill>
                  <a:srgbClr val="FF0000"/>
                </a:solidFill>
                <a:latin typeface="Bell MT" panose="02020503060305020303" pitchFamily="18" charset="0"/>
              </a:rPr>
              <a:t> action</a:t>
            </a:r>
            <a:r>
              <a:rPr lang="en-US" sz="2400" dirty="0">
                <a:solidFill>
                  <a:srgbClr val="0000CD"/>
                </a:solidFill>
                <a:latin typeface="Bell MT" panose="02020503060305020303" pitchFamily="18" charset="0"/>
              </a:rPr>
              <a:t>="/</a:t>
            </a:r>
            <a:r>
              <a:rPr lang="en-US" sz="2400" dirty="0" err="1">
                <a:solidFill>
                  <a:srgbClr val="0000CD"/>
                </a:solidFill>
                <a:latin typeface="Bell MT" panose="02020503060305020303" pitchFamily="18" charset="0"/>
              </a:rPr>
              <a:t>action_page.php</a:t>
            </a:r>
            <a:r>
              <a:rPr lang="en-US" sz="2400" dirty="0">
                <a:solidFill>
                  <a:srgbClr val="0000CD"/>
                </a:solidFill>
                <a:latin typeface="Bell MT" panose="02020503060305020303" pitchFamily="18" charset="0"/>
              </a:rPr>
              <a:t>"&gt;</a:t>
            </a:r>
            <a:r>
              <a:rPr lang="en-US" sz="2400" dirty="0">
                <a:latin typeface="Bell MT" panose="02020503060305020303" pitchFamily="18" charset="0"/>
              </a:rPr>
              <a:t/>
            </a:r>
            <a:br>
              <a:rPr lang="en-US" sz="2400" dirty="0">
                <a:latin typeface="Bell MT" panose="02020503060305020303" pitchFamily="18" charset="0"/>
              </a:rPr>
            </a:br>
            <a:r>
              <a:rPr lang="en-US" sz="2400" dirty="0">
                <a:solidFill>
                  <a:srgbClr val="000000"/>
                </a:solidFill>
                <a:latin typeface="Bell MT" panose="02020503060305020303" pitchFamily="18" charset="0"/>
              </a:rPr>
              <a:t>  </a:t>
            </a:r>
            <a:r>
              <a:rPr lang="en-US" sz="2400" dirty="0">
                <a:solidFill>
                  <a:srgbClr val="0000CD"/>
                </a:solidFill>
                <a:latin typeface="Bell MT" panose="02020503060305020303" pitchFamily="18" charset="0"/>
              </a:rPr>
              <a:t>&lt;</a:t>
            </a:r>
            <a:r>
              <a:rPr lang="en-US" sz="2400" dirty="0">
                <a:solidFill>
                  <a:srgbClr val="A52A2A"/>
                </a:solidFill>
                <a:latin typeface="Bell MT" panose="02020503060305020303" pitchFamily="18" charset="0"/>
              </a:rPr>
              <a:t>input</a:t>
            </a:r>
            <a:r>
              <a:rPr lang="en-US" sz="2400" dirty="0">
                <a:solidFill>
                  <a:srgbClr val="FF0000"/>
                </a:solidFill>
                <a:latin typeface="Bell MT" panose="02020503060305020303" pitchFamily="18" charset="0"/>
              </a:rPr>
              <a:t> list</a:t>
            </a:r>
            <a:r>
              <a:rPr lang="en-US" sz="2400" dirty="0">
                <a:solidFill>
                  <a:srgbClr val="0000CD"/>
                </a:solidFill>
                <a:latin typeface="Bell MT" panose="02020503060305020303" pitchFamily="18" charset="0"/>
              </a:rPr>
              <a:t>="browsers"&gt;</a:t>
            </a:r>
            <a:r>
              <a:rPr lang="en-US" sz="2400" dirty="0">
                <a:latin typeface="Bell MT" panose="02020503060305020303" pitchFamily="18" charset="0"/>
              </a:rPr>
              <a:t/>
            </a:r>
            <a:br>
              <a:rPr lang="en-US" sz="2400" dirty="0">
                <a:latin typeface="Bell MT" panose="02020503060305020303" pitchFamily="18" charset="0"/>
              </a:rPr>
            </a:br>
            <a:r>
              <a:rPr lang="en-US" sz="2400" dirty="0">
                <a:solidFill>
                  <a:srgbClr val="000000"/>
                </a:solidFill>
                <a:latin typeface="Bell MT" panose="02020503060305020303" pitchFamily="18" charset="0"/>
              </a:rPr>
              <a:t>  </a:t>
            </a:r>
            <a:r>
              <a:rPr lang="en-US" sz="2400" dirty="0">
                <a:solidFill>
                  <a:srgbClr val="0000CD"/>
                </a:solidFill>
                <a:latin typeface="Bell MT" panose="02020503060305020303" pitchFamily="18" charset="0"/>
              </a:rPr>
              <a:t>&lt;</a:t>
            </a:r>
            <a:r>
              <a:rPr lang="en-US" sz="2400" dirty="0" err="1">
                <a:solidFill>
                  <a:srgbClr val="A52A2A"/>
                </a:solidFill>
                <a:latin typeface="Bell MT" panose="02020503060305020303" pitchFamily="18" charset="0"/>
              </a:rPr>
              <a:t>datalist</a:t>
            </a:r>
            <a:r>
              <a:rPr lang="en-US" sz="2400" dirty="0">
                <a:solidFill>
                  <a:srgbClr val="FF0000"/>
                </a:solidFill>
                <a:latin typeface="Bell MT" panose="02020503060305020303" pitchFamily="18" charset="0"/>
              </a:rPr>
              <a:t> id</a:t>
            </a:r>
            <a:r>
              <a:rPr lang="en-US" sz="2400" dirty="0">
                <a:solidFill>
                  <a:srgbClr val="0000CD"/>
                </a:solidFill>
                <a:latin typeface="Bell MT" panose="02020503060305020303" pitchFamily="18" charset="0"/>
              </a:rPr>
              <a:t>="browsers"&gt;</a:t>
            </a:r>
            <a:r>
              <a:rPr lang="en-US" sz="2400" dirty="0">
                <a:latin typeface="Bell MT" panose="02020503060305020303" pitchFamily="18" charset="0"/>
              </a:rPr>
              <a:t/>
            </a:r>
            <a:br>
              <a:rPr lang="en-US" sz="2400" dirty="0">
                <a:latin typeface="Bell MT" panose="02020503060305020303" pitchFamily="18" charset="0"/>
              </a:rPr>
            </a:br>
            <a:r>
              <a:rPr lang="en-US" sz="2400" dirty="0">
                <a:solidFill>
                  <a:srgbClr val="000000"/>
                </a:solidFill>
                <a:latin typeface="Bell MT" panose="02020503060305020303" pitchFamily="18" charset="0"/>
              </a:rPr>
              <a:t>    </a:t>
            </a:r>
            <a:r>
              <a:rPr lang="en-US" sz="2400" dirty="0">
                <a:solidFill>
                  <a:srgbClr val="0000CD"/>
                </a:solidFill>
                <a:latin typeface="Bell MT" panose="02020503060305020303" pitchFamily="18" charset="0"/>
              </a:rPr>
              <a:t>&lt;</a:t>
            </a:r>
            <a:r>
              <a:rPr lang="en-US" sz="2400" dirty="0">
                <a:solidFill>
                  <a:srgbClr val="A52A2A"/>
                </a:solidFill>
                <a:latin typeface="Bell MT" panose="02020503060305020303" pitchFamily="18" charset="0"/>
              </a:rPr>
              <a:t>option</a:t>
            </a:r>
            <a:r>
              <a:rPr lang="en-US" sz="2400" dirty="0">
                <a:solidFill>
                  <a:srgbClr val="FF0000"/>
                </a:solidFill>
                <a:latin typeface="Bell MT" panose="02020503060305020303" pitchFamily="18" charset="0"/>
              </a:rPr>
              <a:t> value</a:t>
            </a:r>
            <a:r>
              <a:rPr lang="en-US" sz="2400" dirty="0">
                <a:solidFill>
                  <a:srgbClr val="0000CD"/>
                </a:solidFill>
                <a:latin typeface="Bell MT" panose="02020503060305020303" pitchFamily="18" charset="0"/>
              </a:rPr>
              <a:t>="Internet Explorer"&gt;</a:t>
            </a:r>
            <a:r>
              <a:rPr lang="en-US" sz="2400" dirty="0">
                <a:latin typeface="Bell MT" panose="02020503060305020303" pitchFamily="18" charset="0"/>
              </a:rPr>
              <a:t/>
            </a:r>
            <a:br>
              <a:rPr lang="en-US" sz="2400" dirty="0">
                <a:latin typeface="Bell MT" panose="02020503060305020303" pitchFamily="18" charset="0"/>
              </a:rPr>
            </a:br>
            <a:r>
              <a:rPr lang="en-US" sz="2400" dirty="0">
                <a:solidFill>
                  <a:srgbClr val="000000"/>
                </a:solidFill>
                <a:latin typeface="Bell MT" panose="02020503060305020303" pitchFamily="18" charset="0"/>
              </a:rPr>
              <a:t>    </a:t>
            </a:r>
            <a:r>
              <a:rPr lang="en-US" sz="2400" dirty="0">
                <a:solidFill>
                  <a:srgbClr val="0000CD"/>
                </a:solidFill>
                <a:latin typeface="Bell MT" panose="02020503060305020303" pitchFamily="18" charset="0"/>
              </a:rPr>
              <a:t>&lt;</a:t>
            </a:r>
            <a:r>
              <a:rPr lang="en-US" sz="2400" dirty="0">
                <a:solidFill>
                  <a:srgbClr val="A52A2A"/>
                </a:solidFill>
                <a:latin typeface="Bell MT" panose="02020503060305020303" pitchFamily="18" charset="0"/>
              </a:rPr>
              <a:t>option</a:t>
            </a:r>
            <a:r>
              <a:rPr lang="en-US" sz="2400" dirty="0">
                <a:solidFill>
                  <a:srgbClr val="FF0000"/>
                </a:solidFill>
                <a:latin typeface="Bell MT" panose="02020503060305020303" pitchFamily="18" charset="0"/>
              </a:rPr>
              <a:t> value</a:t>
            </a:r>
            <a:r>
              <a:rPr lang="en-US" sz="2400" dirty="0">
                <a:solidFill>
                  <a:srgbClr val="0000CD"/>
                </a:solidFill>
                <a:latin typeface="Bell MT" panose="02020503060305020303" pitchFamily="18" charset="0"/>
              </a:rPr>
              <a:t>="Firefox"&gt;</a:t>
            </a:r>
            <a:r>
              <a:rPr lang="en-US" sz="2400" dirty="0">
                <a:latin typeface="Bell MT" panose="02020503060305020303" pitchFamily="18" charset="0"/>
              </a:rPr>
              <a:t/>
            </a:r>
            <a:br>
              <a:rPr lang="en-US" sz="2400" dirty="0">
                <a:latin typeface="Bell MT" panose="02020503060305020303" pitchFamily="18" charset="0"/>
              </a:rPr>
            </a:br>
            <a:r>
              <a:rPr lang="en-US" sz="2400" dirty="0">
                <a:solidFill>
                  <a:srgbClr val="000000"/>
                </a:solidFill>
                <a:latin typeface="Bell MT" panose="02020503060305020303" pitchFamily="18" charset="0"/>
              </a:rPr>
              <a:t>    </a:t>
            </a:r>
            <a:r>
              <a:rPr lang="en-US" sz="2400" dirty="0">
                <a:solidFill>
                  <a:srgbClr val="0000CD"/>
                </a:solidFill>
                <a:latin typeface="Bell MT" panose="02020503060305020303" pitchFamily="18" charset="0"/>
              </a:rPr>
              <a:t>&lt;</a:t>
            </a:r>
            <a:r>
              <a:rPr lang="en-US" sz="2400" dirty="0">
                <a:solidFill>
                  <a:srgbClr val="A52A2A"/>
                </a:solidFill>
                <a:latin typeface="Bell MT" panose="02020503060305020303" pitchFamily="18" charset="0"/>
              </a:rPr>
              <a:t>option</a:t>
            </a:r>
            <a:r>
              <a:rPr lang="en-US" sz="2400" dirty="0">
                <a:solidFill>
                  <a:srgbClr val="FF0000"/>
                </a:solidFill>
                <a:latin typeface="Bell MT" panose="02020503060305020303" pitchFamily="18" charset="0"/>
              </a:rPr>
              <a:t> value</a:t>
            </a:r>
            <a:r>
              <a:rPr lang="en-US" sz="2400" dirty="0">
                <a:solidFill>
                  <a:srgbClr val="0000CD"/>
                </a:solidFill>
                <a:latin typeface="Bell MT" panose="02020503060305020303" pitchFamily="18" charset="0"/>
              </a:rPr>
              <a:t>="Chrome"&gt;</a:t>
            </a:r>
            <a:r>
              <a:rPr lang="en-US" sz="2400" dirty="0">
                <a:latin typeface="Bell MT" panose="02020503060305020303" pitchFamily="18" charset="0"/>
              </a:rPr>
              <a:t/>
            </a:r>
            <a:br>
              <a:rPr lang="en-US" sz="2400" dirty="0">
                <a:latin typeface="Bell MT" panose="02020503060305020303" pitchFamily="18" charset="0"/>
              </a:rPr>
            </a:br>
            <a:r>
              <a:rPr lang="en-US" sz="2400" dirty="0">
                <a:solidFill>
                  <a:srgbClr val="000000"/>
                </a:solidFill>
                <a:latin typeface="Bell MT" panose="02020503060305020303" pitchFamily="18" charset="0"/>
              </a:rPr>
              <a:t>    </a:t>
            </a:r>
            <a:r>
              <a:rPr lang="en-US" sz="2400" dirty="0">
                <a:solidFill>
                  <a:srgbClr val="0000CD"/>
                </a:solidFill>
                <a:latin typeface="Bell MT" panose="02020503060305020303" pitchFamily="18" charset="0"/>
              </a:rPr>
              <a:t>&lt;</a:t>
            </a:r>
            <a:r>
              <a:rPr lang="en-US" sz="2400" dirty="0">
                <a:solidFill>
                  <a:srgbClr val="A52A2A"/>
                </a:solidFill>
                <a:latin typeface="Bell MT" panose="02020503060305020303" pitchFamily="18" charset="0"/>
              </a:rPr>
              <a:t>option</a:t>
            </a:r>
            <a:r>
              <a:rPr lang="en-US" sz="2400" dirty="0">
                <a:solidFill>
                  <a:srgbClr val="FF0000"/>
                </a:solidFill>
                <a:latin typeface="Bell MT" panose="02020503060305020303" pitchFamily="18" charset="0"/>
              </a:rPr>
              <a:t> value</a:t>
            </a:r>
            <a:r>
              <a:rPr lang="en-US" sz="2400" dirty="0">
                <a:solidFill>
                  <a:srgbClr val="0000CD"/>
                </a:solidFill>
                <a:latin typeface="Bell MT" panose="02020503060305020303" pitchFamily="18" charset="0"/>
              </a:rPr>
              <a:t>="Opera"&gt;</a:t>
            </a:r>
            <a:r>
              <a:rPr lang="en-US" sz="2400" dirty="0">
                <a:latin typeface="Bell MT" panose="02020503060305020303" pitchFamily="18" charset="0"/>
              </a:rPr>
              <a:t/>
            </a:r>
            <a:br>
              <a:rPr lang="en-US" sz="2400" dirty="0">
                <a:latin typeface="Bell MT" panose="02020503060305020303" pitchFamily="18" charset="0"/>
              </a:rPr>
            </a:br>
            <a:r>
              <a:rPr lang="en-US" sz="2400" dirty="0">
                <a:solidFill>
                  <a:srgbClr val="000000"/>
                </a:solidFill>
                <a:latin typeface="Bell MT" panose="02020503060305020303" pitchFamily="18" charset="0"/>
              </a:rPr>
              <a:t>    </a:t>
            </a:r>
            <a:r>
              <a:rPr lang="en-US" sz="2400" dirty="0">
                <a:solidFill>
                  <a:srgbClr val="0000CD"/>
                </a:solidFill>
                <a:latin typeface="Bell MT" panose="02020503060305020303" pitchFamily="18" charset="0"/>
              </a:rPr>
              <a:t>&lt;</a:t>
            </a:r>
            <a:r>
              <a:rPr lang="en-US" sz="2400" dirty="0">
                <a:solidFill>
                  <a:srgbClr val="A52A2A"/>
                </a:solidFill>
                <a:latin typeface="Bell MT" panose="02020503060305020303" pitchFamily="18" charset="0"/>
              </a:rPr>
              <a:t>option</a:t>
            </a:r>
            <a:r>
              <a:rPr lang="en-US" sz="2400" dirty="0">
                <a:solidFill>
                  <a:srgbClr val="FF0000"/>
                </a:solidFill>
                <a:latin typeface="Bell MT" panose="02020503060305020303" pitchFamily="18" charset="0"/>
              </a:rPr>
              <a:t> value</a:t>
            </a:r>
            <a:r>
              <a:rPr lang="en-US" sz="2400" dirty="0">
                <a:solidFill>
                  <a:srgbClr val="0000CD"/>
                </a:solidFill>
                <a:latin typeface="Bell MT" panose="02020503060305020303" pitchFamily="18" charset="0"/>
              </a:rPr>
              <a:t>="Safari"&gt;</a:t>
            </a:r>
            <a:r>
              <a:rPr lang="en-US" sz="2400" dirty="0">
                <a:latin typeface="Bell MT" panose="02020503060305020303" pitchFamily="18" charset="0"/>
              </a:rPr>
              <a:t/>
            </a:r>
            <a:br>
              <a:rPr lang="en-US" sz="2400" dirty="0">
                <a:latin typeface="Bell MT" panose="02020503060305020303" pitchFamily="18" charset="0"/>
              </a:rPr>
            </a:br>
            <a:r>
              <a:rPr lang="en-US" sz="2400" dirty="0">
                <a:solidFill>
                  <a:srgbClr val="000000"/>
                </a:solidFill>
                <a:latin typeface="Bell MT" panose="02020503060305020303" pitchFamily="18" charset="0"/>
              </a:rPr>
              <a:t>  </a:t>
            </a:r>
            <a:r>
              <a:rPr lang="en-US" sz="2400" dirty="0">
                <a:solidFill>
                  <a:srgbClr val="0000CD"/>
                </a:solidFill>
                <a:latin typeface="Bell MT" panose="02020503060305020303" pitchFamily="18" charset="0"/>
              </a:rPr>
              <a:t>&lt;</a:t>
            </a:r>
            <a:r>
              <a:rPr lang="en-US" sz="2400" dirty="0">
                <a:solidFill>
                  <a:srgbClr val="A52A2A"/>
                </a:solidFill>
                <a:latin typeface="Bell MT" panose="02020503060305020303" pitchFamily="18" charset="0"/>
              </a:rPr>
              <a:t>/</a:t>
            </a:r>
            <a:r>
              <a:rPr lang="en-US" sz="2400" dirty="0" err="1">
                <a:solidFill>
                  <a:srgbClr val="A52A2A"/>
                </a:solidFill>
                <a:latin typeface="Bell MT" panose="02020503060305020303" pitchFamily="18" charset="0"/>
              </a:rPr>
              <a:t>datalist</a:t>
            </a:r>
            <a:r>
              <a:rPr lang="en-US" sz="2400" dirty="0">
                <a:solidFill>
                  <a:srgbClr val="0000CD"/>
                </a:solidFill>
                <a:latin typeface="Bell MT" panose="02020503060305020303" pitchFamily="18" charset="0"/>
              </a:rPr>
              <a:t>&gt;</a:t>
            </a:r>
            <a:r>
              <a:rPr lang="en-US" sz="2400" dirty="0">
                <a:latin typeface="Bell MT" panose="02020503060305020303" pitchFamily="18" charset="0"/>
              </a:rPr>
              <a:t/>
            </a:r>
            <a:br>
              <a:rPr lang="en-US" sz="2400" dirty="0">
                <a:latin typeface="Bell MT" panose="02020503060305020303" pitchFamily="18" charset="0"/>
              </a:rPr>
            </a:br>
            <a:r>
              <a:rPr lang="en-US" sz="2400" dirty="0">
                <a:solidFill>
                  <a:srgbClr val="0000CD"/>
                </a:solidFill>
                <a:latin typeface="Bell MT" panose="02020503060305020303" pitchFamily="18" charset="0"/>
              </a:rPr>
              <a:t>&lt;</a:t>
            </a:r>
            <a:r>
              <a:rPr lang="en-US" sz="2400" dirty="0">
                <a:solidFill>
                  <a:srgbClr val="A52A2A"/>
                </a:solidFill>
                <a:latin typeface="Bell MT" panose="02020503060305020303" pitchFamily="18" charset="0"/>
              </a:rPr>
              <a:t>/form</a:t>
            </a:r>
            <a:r>
              <a:rPr lang="en-US" sz="2400" dirty="0">
                <a:solidFill>
                  <a:srgbClr val="0000CD"/>
                </a:solidFill>
                <a:latin typeface="Bell MT" panose="02020503060305020303" pitchFamily="18" charset="0"/>
              </a:rPr>
              <a:t>&gt;</a:t>
            </a:r>
            <a:endParaRPr lang="en-US" sz="2400" dirty="0">
              <a:latin typeface="Bell MT" panose="02020503060305020303" pitchFamily="18" charset="0"/>
            </a:endParaRPr>
          </a:p>
        </p:txBody>
      </p:sp>
    </p:spTree>
    <p:extLst>
      <p:ext uri="{BB962C8B-B14F-4D97-AF65-F5344CB8AC3E}">
        <p14:creationId xmlns:p14="http://schemas.microsoft.com/office/powerpoint/2010/main" val="8340145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8899"/>
          </a:xfrm>
        </p:spPr>
        <p:txBody>
          <a:bodyPr>
            <a:normAutofit/>
          </a:bodyPr>
          <a:lstStyle/>
          <a:p>
            <a:r>
              <a:rPr lang="en-US" sz="3600" b="1" dirty="0">
                <a:latin typeface="Bell MT" panose="02020503060305020303" pitchFamily="18" charset="0"/>
              </a:rPr>
              <a:t>HTML Input </a:t>
            </a:r>
            <a:r>
              <a:rPr lang="en-US" sz="3600" b="1" dirty="0" smtClean="0">
                <a:latin typeface="Bell MT" panose="02020503060305020303" pitchFamily="18" charset="0"/>
              </a:rPr>
              <a:t>Types</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264024"/>
            <a:ext cx="10515600" cy="5284694"/>
          </a:xfrm>
        </p:spPr>
        <p:txBody>
          <a:bodyPr numCol="2">
            <a:normAutofit fontScale="85000" lnSpcReduction="20000"/>
          </a:bodyPr>
          <a:lstStyle/>
          <a:p>
            <a:pPr marL="0" indent="0">
              <a:lnSpc>
                <a:spcPct val="120000"/>
              </a:lnSpc>
              <a:spcBef>
                <a:spcPts val="0"/>
              </a:spcBef>
              <a:buNone/>
            </a:pPr>
            <a:r>
              <a:rPr lang="en-US" dirty="0" smtClean="0">
                <a:latin typeface="Bell MT" panose="02020503060305020303" pitchFamily="18" charset="0"/>
              </a:rPr>
              <a:t>Here </a:t>
            </a:r>
            <a:r>
              <a:rPr lang="en-US" dirty="0">
                <a:latin typeface="Bell MT" panose="02020503060305020303" pitchFamily="18" charset="0"/>
              </a:rPr>
              <a:t>are the different input types you can use in HTML:</a:t>
            </a:r>
          </a:p>
          <a:p>
            <a:pPr marL="0" indent="0">
              <a:lnSpc>
                <a:spcPct val="120000"/>
              </a:lnSpc>
              <a:spcBef>
                <a:spcPts val="0"/>
              </a:spcBef>
              <a:buNone/>
            </a:pPr>
            <a:endParaRPr lang="en-US" dirty="0">
              <a:latin typeface="Bell MT" panose="02020503060305020303" pitchFamily="18" charset="0"/>
            </a:endParaRPr>
          </a:p>
          <a:p>
            <a:pPr marL="0" indent="0">
              <a:lnSpc>
                <a:spcPct val="120000"/>
              </a:lnSpc>
              <a:spcBef>
                <a:spcPts val="0"/>
              </a:spcBef>
              <a:buNone/>
            </a:pPr>
            <a:r>
              <a:rPr lang="en-US" dirty="0">
                <a:latin typeface="Bell MT" panose="02020503060305020303" pitchFamily="18" charset="0"/>
              </a:rPr>
              <a:t>&lt;input type="button"&gt;</a:t>
            </a:r>
          </a:p>
          <a:p>
            <a:pPr marL="0" indent="0">
              <a:lnSpc>
                <a:spcPct val="120000"/>
              </a:lnSpc>
              <a:spcBef>
                <a:spcPts val="0"/>
              </a:spcBef>
              <a:buNone/>
            </a:pPr>
            <a:r>
              <a:rPr lang="en-US" dirty="0">
                <a:latin typeface="Bell MT" panose="02020503060305020303" pitchFamily="18" charset="0"/>
              </a:rPr>
              <a:t>&lt;input type="checkbox"&gt;</a:t>
            </a:r>
          </a:p>
          <a:p>
            <a:pPr marL="0" indent="0">
              <a:lnSpc>
                <a:spcPct val="120000"/>
              </a:lnSpc>
              <a:spcBef>
                <a:spcPts val="0"/>
              </a:spcBef>
              <a:buNone/>
            </a:pPr>
            <a:r>
              <a:rPr lang="en-US" dirty="0">
                <a:latin typeface="Bell MT" panose="02020503060305020303" pitchFamily="18" charset="0"/>
              </a:rPr>
              <a:t>&lt;input type="color"&gt;</a:t>
            </a:r>
          </a:p>
          <a:p>
            <a:pPr marL="0" indent="0">
              <a:lnSpc>
                <a:spcPct val="120000"/>
              </a:lnSpc>
              <a:spcBef>
                <a:spcPts val="0"/>
              </a:spcBef>
              <a:buNone/>
            </a:pPr>
            <a:r>
              <a:rPr lang="en-US" dirty="0">
                <a:latin typeface="Bell MT" panose="02020503060305020303" pitchFamily="18" charset="0"/>
              </a:rPr>
              <a:t>&lt;input type="date"&gt;</a:t>
            </a:r>
          </a:p>
          <a:p>
            <a:pPr marL="0" indent="0">
              <a:lnSpc>
                <a:spcPct val="120000"/>
              </a:lnSpc>
              <a:spcBef>
                <a:spcPts val="0"/>
              </a:spcBef>
              <a:buNone/>
            </a:pPr>
            <a:r>
              <a:rPr lang="en-US" dirty="0">
                <a:latin typeface="Bell MT" panose="02020503060305020303" pitchFamily="18" charset="0"/>
              </a:rPr>
              <a:t>&lt;input type="</a:t>
            </a:r>
            <a:r>
              <a:rPr lang="en-US" dirty="0" err="1">
                <a:latin typeface="Bell MT" panose="02020503060305020303" pitchFamily="18" charset="0"/>
              </a:rPr>
              <a:t>datetime</a:t>
            </a:r>
            <a:r>
              <a:rPr lang="en-US" dirty="0">
                <a:latin typeface="Bell MT" panose="02020503060305020303" pitchFamily="18" charset="0"/>
              </a:rPr>
              <a:t>-local"&gt;</a:t>
            </a:r>
          </a:p>
          <a:p>
            <a:pPr marL="0" indent="0">
              <a:lnSpc>
                <a:spcPct val="120000"/>
              </a:lnSpc>
              <a:spcBef>
                <a:spcPts val="0"/>
              </a:spcBef>
              <a:buNone/>
            </a:pPr>
            <a:r>
              <a:rPr lang="en-US" dirty="0">
                <a:latin typeface="Bell MT" panose="02020503060305020303" pitchFamily="18" charset="0"/>
              </a:rPr>
              <a:t>&lt;input type="email"&gt;</a:t>
            </a:r>
          </a:p>
          <a:p>
            <a:pPr marL="0" indent="0">
              <a:lnSpc>
                <a:spcPct val="120000"/>
              </a:lnSpc>
              <a:spcBef>
                <a:spcPts val="0"/>
              </a:spcBef>
              <a:buNone/>
            </a:pPr>
            <a:r>
              <a:rPr lang="en-US" dirty="0">
                <a:latin typeface="Bell MT" panose="02020503060305020303" pitchFamily="18" charset="0"/>
              </a:rPr>
              <a:t>&lt;input type="file"&gt;</a:t>
            </a:r>
          </a:p>
          <a:p>
            <a:pPr marL="0" indent="0">
              <a:lnSpc>
                <a:spcPct val="120000"/>
              </a:lnSpc>
              <a:spcBef>
                <a:spcPts val="0"/>
              </a:spcBef>
              <a:buNone/>
            </a:pPr>
            <a:r>
              <a:rPr lang="en-US" dirty="0">
                <a:latin typeface="Bell MT" panose="02020503060305020303" pitchFamily="18" charset="0"/>
              </a:rPr>
              <a:t>&lt;input type="hidden</a:t>
            </a:r>
            <a:r>
              <a:rPr lang="en-US" dirty="0" smtClean="0">
                <a:latin typeface="Bell MT" panose="02020503060305020303" pitchFamily="18" charset="0"/>
              </a:rPr>
              <a:t>"&gt;</a:t>
            </a:r>
          </a:p>
          <a:p>
            <a:pPr marL="0" indent="0">
              <a:lnSpc>
                <a:spcPct val="120000"/>
              </a:lnSpc>
              <a:spcBef>
                <a:spcPts val="0"/>
              </a:spcBef>
              <a:buNone/>
            </a:pPr>
            <a:r>
              <a:rPr lang="en-US" dirty="0" smtClean="0">
                <a:latin typeface="Bell MT" panose="02020503060305020303" pitchFamily="18" charset="0"/>
              </a:rPr>
              <a:t>&lt;</a:t>
            </a:r>
            <a:r>
              <a:rPr lang="en-US" dirty="0">
                <a:latin typeface="Bell MT" panose="02020503060305020303" pitchFamily="18" charset="0"/>
              </a:rPr>
              <a:t>input type="image</a:t>
            </a:r>
            <a:r>
              <a:rPr lang="en-US" dirty="0" smtClean="0">
                <a:latin typeface="Bell MT" panose="02020503060305020303" pitchFamily="18" charset="0"/>
              </a:rPr>
              <a:t>"&gt;</a:t>
            </a:r>
          </a:p>
          <a:p>
            <a:pPr marL="0" indent="0">
              <a:lnSpc>
                <a:spcPct val="120000"/>
              </a:lnSpc>
              <a:spcBef>
                <a:spcPts val="0"/>
              </a:spcBef>
              <a:buNone/>
            </a:pPr>
            <a:r>
              <a:rPr lang="en-US" dirty="0" smtClean="0">
                <a:latin typeface="Bell MT" panose="02020503060305020303" pitchFamily="18" charset="0"/>
              </a:rPr>
              <a:t>&lt;</a:t>
            </a:r>
            <a:r>
              <a:rPr lang="en-US" dirty="0">
                <a:latin typeface="Bell MT" panose="02020503060305020303" pitchFamily="18" charset="0"/>
              </a:rPr>
              <a:t>input type="month</a:t>
            </a:r>
            <a:r>
              <a:rPr lang="en-US" dirty="0" smtClean="0">
                <a:latin typeface="Bell MT" panose="02020503060305020303" pitchFamily="18" charset="0"/>
              </a:rPr>
              <a:t>"&gt;</a:t>
            </a:r>
          </a:p>
          <a:p>
            <a:pPr marL="0" indent="0">
              <a:lnSpc>
                <a:spcPct val="120000"/>
              </a:lnSpc>
              <a:spcBef>
                <a:spcPts val="0"/>
              </a:spcBef>
              <a:buNone/>
            </a:pPr>
            <a:r>
              <a:rPr lang="en-US" dirty="0" smtClean="0">
                <a:latin typeface="Bell MT" panose="02020503060305020303" pitchFamily="18" charset="0"/>
              </a:rPr>
              <a:t>&lt;</a:t>
            </a:r>
            <a:r>
              <a:rPr lang="en-US" dirty="0">
                <a:latin typeface="Bell MT" panose="02020503060305020303" pitchFamily="18" charset="0"/>
              </a:rPr>
              <a:t>input type="number"&gt;</a:t>
            </a:r>
          </a:p>
          <a:p>
            <a:pPr indent="0">
              <a:lnSpc>
                <a:spcPct val="120000"/>
              </a:lnSpc>
              <a:spcBef>
                <a:spcPts val="0"/>
              </a:spcBef>
              <a:buNone/>
            </a:pPr>
            <a:r>
              <a:rPr lang="en-US" dirty="0">
                <a:latin typeface="Bell MT" panose="02020503060305020303" pitchFamily="18" charset="0"/>
              </a:rPr>
              <a:t>&lt;input type="password"&gt;</a:t>
            </a:r>
          </a:p>
          <a:p>
            <a:pPr indent="0">
              <a:lnSpc>
                <a:spcPct val="120000"/>
              </a:lnSpc>
              <a:spcBef>
                <a:spcPts val="0"/>
              </a:spcBef>
              <a:buNone/>
            </a:pPr>
            <a:r>
              <a:rPr lang="en-US" dirty="0">
                <a:latin typeface="Bell MT" panose="02020503060305020303" pitchFamily="18" charset="0"/>
              </a:rPr>
              <a:t>&lt;input type="radio"&gt;</a:t>
            </a:r>
          </a:p>
          <a:p>
            <a:pPr indent="0">
              <a:lnSpc>
                <a:spcPct val="120000"/>
              </a:lnSpc>
              <a:spcBef>
                <a:spcPts val="0"/>
              </a:spcBef>
              <a:buNone/>
            </a:pPr>
            <a:r>
              <a:rPr lang="en-US" dirty="0">
                <a:latin typeface="Bell MT" panose="02020503060305020303" pitchFamily="18" charset="0"/>
              </a:rPr>
              <a:t>&lt;input type="range"&gt;</a:t>
            </a:r>
          </a:p>
          <a:p>
            <a:pPr indent="0">
              <a:lnSpc>
                <a:spcPct val="120000"/>
              </a:lnSpc>
              <a:spcBef>
                <a:spcPts val="0"/>
              </a:spcBef>
              <a:buNone/>
            </a:pPr>
            <a:r>
              <a:rPr lang="en-US" dirty="0">
                <a:latin typeface="Bell MT" panose="02020503060305020303" pitchFamily="18" charset="0"/>
              </a:rPr>
              <a:t>&lt;input type="reset"&gt;</a:t>
            </a:r>
          </a:p>
          <a:p>
            <a:pPr indent="0">
              <a:lnSpc>
                <a:spcPct val="120000"/>
              </a:lnSpc>
              <a:spcBef>
                <a:spcPts val="0"/>
              </a:spcBef>
              <a:buNone/>
            </a:pPr>
            <a:r>
              <a:rPr lang="en-US" dirty="0">
                <a:latin typeface="Bell MT" panose="02020503060305020303" pitchFamily="18" charset="0"/>
              </a:rPr>
              <a:t>&lt;input type="search"&gt;</a:t>
            </a:r>
          </a:p>
          <a:p>
            <a:pPr indent="0">
              <a:lnSpc>
                <a:spcPct val="120000"/>
              </a:lnSpc>
              <a:spcBef>
                <a:spcPts val="0"/>
              </a:spcBef>
              <a:buNone/>
            </a:pPr>
            <a:r>
              <a:rPr lang="en-US" dirty="0">
                <a:latin typeface="Bell MT" panose="02020503060305020303" pitchFamily="18" charset="0"/>
              </a:rPr>
              <a:t>&lt;input type="submit"&gt;</a:t>
            </a:r>
          </a:p>
          <a:p>
            <a:pPr indent="0">
              <a:lnSpc>
                <a:spcPct val="120000"/>
              </a:lnSpc>
              <a:spcBef>
                <a:spcPts val="0"/>
              </a:spcBef>
              <a:buNone/>
            </a:pPr>
            <a:r>
              <a:rPr lang="en-US" dirty="0">
                <a:latin typeface="Bell MT" panose="02020503060305020303" pitchFamily="18" charset="0"/>
              </a:rPr>
              <a:t>&lt;input type="</a:t>
            </a:r>
            <a:r>
              <a:rPr lang="en-US" dirty="0" err="1">
                <a:latin typeface="Bell MT" panose="02020503060305020303" pitchFamily="18" charset="0"/>
              </a:rPr>
              <a:t>tel</a:t>
            </a:r>
            <a:r>
              <a:rPr lang="en-US" dirty="0">
                <a:latin typeface="Bell MT" panose="02020503060305020303" pitchFamily="18" charset="0"/>
              </a:rPr>
              <a:t>"&gt;</a:t>
            </a:r>
          </a:p>
          <a:p>
            <a:pPr indent="0">
              <a:lnSpc>
                <a:spcPct val="120000"/>
              </a:lnSpc>
              <a:spcBef>
                <a:spcPts val="0"/>
              </a:spcBef>
              <a:buNone/>
            </a:pPr>
            <a:r>
              <a:rPr lang="en-US" dirty="0">
                <a:latin typeface="Bell MT" panose="02020503060305020303" pitchFamily="18" charset="0"/>
              </a:rPr>
              <a:t>&lt;input type="text"&gt;</a:t>
            </a:r>
          </a:p>
          <a:p>
            <a:pPr indent="0">
              <a:lnSpc>
                <a:spcPct val="120000"/>
              </a:lnSpc>
              <a:spcBef>
                <a:spcPts val="0"/>
              </a:spcBef>
              <a:buNone/>
            </a:pPr>
            <a:r>
              <a:rPr lang="en-US" dirty="0">
                <a:latin typeface="Bell MT" panose="02020503060305020303" pitchFamily="18" charset="0"/>
              </a:rPr>
              <a:t>&lt;input type="time"&gt;</a:t>
            </a:r>
          </a:p>
          <a:p>
            <a:pPr indent="0">
              <a:lnSpc>
                <a:spcPct val="120000"/>
              </a:lnSpc>
              <a:spcBef>
                <a:spcPts val="0"/>
              </a:spcBef>
              <a:buNone/>
            </a:pPr>
            <a:r>
              <a:rPr lang="en-US" dirty="0">
                <a:latin typeface="Bell MT" panose="02020503060305020303" pitchFamily="18" charset="0"/>
              </a:rPr>
              <a:t>&lt;input type="</a:t>
            </a:r>
            <a:r>
              <a:rPr lang="en-US" dirty="0" err="1">
                <a:latin typeface="Bell MT" panose="02020503060305020303" pitchFamily="18" charset="0"/>
              </a:rPr>
              <a:t>url</a:t>
            </a:r>
            <a:r>
              <a:rPr lang="en-US" dirty="0">
                <a:latin typeface="Bell MT" panose="02020503060305020303" pitchFamily="18" charset="0"/>
              </a:rPr>
              <a:t>"&gt;</a:t>
            </a:r>
          </a:p>
          <a:p>
            <a:pPr indent="0">
              <a:lnSpc>
                <a:spcPct val="120000"/>
              </a:lnSpc>
              <a:spcBef>
                <a:spcPts val="0"/>
              </a:spcBef>
              <a:buNone/>
            </a:pPr>
            <a:r>
              <a:rPr lang="en-US" dirty="0">
                <a:latin typeface="Bell MT" panose="02020503060305020303" pitchFamily="18" charset="0"/>
              </a:rPr>
              <a:t>&lt;input type="week"&gt;</a:t>
            </a:r>
          </a:p>
        </p:txBody>
      </p:sp>
    </p:spTree>
    <p:extLst>
      <p:ext uri="{BB962C8B-B14F-4D97-AF65-F5344CB8AC3E}">
        <p14:creationId xmlns:p14="http://schemas.microsoft.com/office/powerpoint/2010/main" val="4121085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9334"/>
            <a:ext cx="10515600" cy="697193"/>
          </a:xfrm>
        </p:spPr>
        <p:txBody>
          <a:bodyPr>
            <a:normAutofit/>
          </a:bodyPr>
          <a:lstStyle/>
          <a:p>
            <a:r>
              <a:rPr lang="en-US" sz="3400" b="1" dirty="0" smtClean="0">
                <a:latin typeface="Bell MT" panose="02020503060305020303" pitchFamily="18" charset="0"/>
              </a:rPr>
              <a:t>HTML Horizontal Rules</a:t>
            </a:r>
            <a:endParaRPr lang="en-US" sz="3400" b="1" dirty="0">
              <a:latin typeface="Bell MT" panose="02020503060305020303" pitchFamily="18" charset="0"/>
            </a:endParaRPr>
          </a:p>
        </p:txBody>
      </p:sp>
      <p:sp>
        <p:nvSpPr>
          <p:cNvPr id="3" name="Content Placeholder 2"/>
          <p:cNvSpPr>
            <a:spLocks noGrp="1"/>
          </p:cNvSpPr>
          <p:nvPr>
            <p:ph idx="1"/>
          </p:nvPr>
        </p:nvSpPr>
        <p:spPr>
          <a:xfrm>
            <a:off x="838200" y="1250576"/>
            <a:ext cx="10515600" cy="5114645"/>
          </a:xfrm>
        </p:spPr>
        <p:txBody>
          <a:bodyPr>
            <a:normAutofit/>
          </a:bodyPr>
          <a:lstStyle/>
          <a:p>
            <a:pPr marL="0" indent="0">
              <a:buNone/>
            </a:pPr>
            <a:r>
              <a:rPr lang="en-US" sz="2200" dirty="0" smtClean="0">
                <a:latin typeface="Bell MT" panose="02020503060305020303" pitchFamily="18" charset="0"/>
              </a:rPr>
              <a:t>The &lt;</a:t>
            </a:r>
            <a:r>
              <a:rPr lang="en-US" sz="2200" dirty="0" err="1" smtClean="0">
                <a:latin typeface="Bell MT" panose="02020503060305020303" pitchFamily="18" charset="0"/>
              </a:rPr>
              <a:t>hr</a:t>
            </a:r>
            <a:r>
              <a:rPr lang="en-US" sz="2200" dirty="0" smtClean="0">
                <a:latin typeface="Bell MT" panose="02020503060305020303" pitchFamily="18" charset="0"/>
              </a:rPr>
              <a:t>&gt; tag defines a thematic break in an HTML page, and is most often displayed as a horizontal rule.</a:t>
            </a:r>
          </a:p>
          <a:p>
            <a:pPr marL="0" indent="0">
              <a:buNone/>
            </a:pPr>
            <a:endParaRPr lang="en-US" sz="2200" dirty="0" smtClean="0">
              <a:latin typeface="Bell MT" panose="02020503060305020303" pitchFamily="18" charset="0"/>
            </a:endParaRPr>
          </a:p>
          <a:p>
            <a:pPr marL="0" indent="0">
              <a:buNone/>
            </a:pPr>
            <a:r>
              <a:rPr lang="en-US" sz="2200" dirty="0" smtClean="0">
                <a:latin typeface="Bell MT" panose="02020503060305020303" pitchFamily="18" charset="0"/>
              </a:rPr>
              <a:t>The &lt;</a:t>
            </a:r>
            <a:r>
              <a:rPr lang="en-US" sz="2200" dirty="0" err="1" smtClean="0">
                <a:latin typeface="Bell MT" panose="02020503060305020303" pitchFamily="18" charset="0"/>
              </a:rPr>
              <a:t>hr</a:t>
            </a:r>
            <a:r>
              <a:rPr lang="en-US" sz="2200" dirty="0" smtClean="0">
                <a:latin typeface="Bell MT" panose="02020503060305020303" pitchFamily="18" charset="0"/>
              </a:rPr>
              <a:t>&gt; element is used to separate content (or define a change) in an HTML page:</a:t>
            </a:r>
          </a:p>
          <a:p>
            <a:pPr marL="0" indent="0">
              <a:buNone/>
            </a:pPr>
            <a:endParaRPr lang="en-US" sz="2200" dirty="0" smtClean="0">
              <a:latin typeface="Bell MT" panose="02020503060305020303" pitchFamily="18" charset="0"/>
            </a:endParaRPr>
          </a:p>
          <a:p>
            <a:pPr marL="0" indent="0">
              <a:buNone/>
            </a:pPr>
            <a:r>
              <a:rPr lang="en-US" sz="2200" dirty="0">
                <a:latin typeface="Bell MT" panose="02020503060305020303" pitchFamily="18" charset="0"/>
              </a:rPr>
              <a:t>&lt;h1&gt;This is heading 1&lt;/h1&gt;</a:t>
            </a:r>
            <a:r>
              <a:rPr lang="en-US" sz="2200" dirty="0" smtClean="0">
                <a:latin typeface="Bell MT" panose="02020503060305020303" pitchFamily="18" charset="0"/>
              </a:rPr>
              <a:t/>
            </a:r>
            <a:br>
              <a:rPr lang="en-US" sz="2200" dirty="0" smtClean="0">
                <a:latin typeface="Bell MT" panose="02020503060305020303" pitchFamily="18" charset="0"/>
              </a:rPr>
            </a:br>
            <a:r>
              <a:rPr lang="en-US" sz="2200" dirty="0">
                <a:latin typeface="Bell MT" panose="02020503060305020303" pitchFamily="18" charset="0"/>
              </a:rPr>
              <a:t>&lt;p&gt;This is some text.&lt;/p&gt;</a:t>
            </a:r>
            <a:r>
              <a:rPr lang="en-US" sz="2200" dirty="0" smtClean="0">
                <a:latin typeface="Bell MT" panose="02020503060305020303" pitchFamily="18" charset="0"/>
              </a:rPr>
              <a:t/>
            </a:r>
            <a:br>
              <a:rPr lang="en-US" sz="2200" dirty="0" smtClean="0">
                <a:latin typeface="Bell MT" panose="02020503060305020303" pitchFamily="18" charset="0"/>
              </a:rPr>
            </a:br>
            <a:r>
              <a:rPr lang="en-US" sz="2200" dirty="0">
                <a:latin typeface="Bell MT" panose="02020503060305020303" pitchFamily="18" charset="0"/>
              </a:rPr>
              <a:t>&lt;</a:t>
            </a:r>
            <a:r>
              <a:rPr lang="en-US" sz="2200" dirty="0" err="1">
                <a:latin typeface="Bell MT" panose="02020503060305020303" pitchFamily="18" charset="0"/>
              </a:rPr>
              <a:t>hr</a:t>
            </a:r>
            <a:r>
              <a:rPr lang="en-US" sz="2200" dirty="0">
                <a:latin typeface="Bell MT" panose="02020503060305020303" pitchFamily="18" charset="0"/>
              </a:rPr>
              <a:t>&gt;</a:t>
            </a:r>
            <a:r>
              <a:rPr lang="en-US" sz="2200" dirty="0" smtClean="0">
                <a:latin typeface="Bell MT" panose="02020503060305020303" pitchFamily="18" charset="0"/>
              </a:rPr>
              <a:t/>
            </a:r>
            <a:br>
              <a:rPr lang="en-US" sz="2200" dirty="0" smtClean="0">
                <a:latin typeface="Bell MT" panose="02020503060305020303" pitchFamily="18" charset="0"/>
              </a:rPr>
            </a:br>
            <a:r>
              <a:rPr lang="en-US" sz="2200" dirty="0">
                <a:latin typeface="Bell MT" panose="02020503060305020303" pitchFamily="18" charset="0"/>
              </a:rPr>
              <a:t>&lt;h2&gt;This is heading 2&lt;/h2&gt;</a:t>
            </a:r>
            <a:r>
              <a:rPr lang="en-US" sz="2200" dirty="0" smtClean="0">
                <a:latin typeface="Bell MT" panose="02020503060305020303" pitchFamily="18" charset="0"/>
              </a:rPr>
              <a:t/>
            </a:r>
            <a:br>
              <a:rPr lang="en-US" sz="2200" dirty="0" smtClean="0">
                <a:latin typeface="Bell MT" panose="02020503060305020303" pitchFamily="18" charset="0"/>
              </a:rPr>
            </a:br>
            <a:r>
              <a:rPr lang="en-US" sz="2200" dirty="0">
                <a:latin typeface="Bell MT" panose="02020503060305020303" pitchFamily="18" charset="0"/>
              </a:rPr>
              <a:t>&lt;p&gt;This is some other text.&lt;/p&gt;</a:t>
            </a:r>
            <a:r>
              <a:rPr lang="en-US" sz="2200" dirty="0" smtClean="0">
                <a:latin typeface="Bell MT" panose="02020503060305020303" pitchFamily="18" charset="0"/>
              </a:rPr>
              <a:t/>
            </a:r>
            <a:br>
              <a:rPr lang="en-US" sz="2200" dirty="0" smtClean="0">
                <a:latin typeface="Bell MT" panose="02020503060305020303" pitchFamily="18" charset="0"/>
              </a:rPr>
            </a:br>
            <a:r>
              <a:rPr lang="en-US" sz="2200" dirty="0">
                <a:latin typeface="Bell MT" panose="02020503060305020303" pitchFamily="18" charset="0"/>
              </a:rPr>
              <a:t>&lt;</a:t>
            </a:r>
            <a:r>
              <a:rPr lang="en-US" sz="2200" dirty="0" err="1">
                <a:latin typeface="Bell MT" panose="02020503060305020303" pitchFamily="18" charset="0"/>
              </a:rPr>
              <a:t>hr</a:t>
            </a:r>
            <a:r>
              <a:rPr lang="en-US" sz="2200" dirty="0">
                <a:latin typeface="Bell MT" panose="02020503060305020303" pitchFamily="18" charset="0"/>
              </a:rPr>
              <a:t>&gt;</a:t>
            </a:r>
          </a:p>
        </p:txBody>
      </p:sp>
      <p:pic>
        <p:nvPicPr>
          <p:cNvPr id="5" name="Picture 4"/>
          <p:cNvPicPr>
            <a:picLocks noChangeAspect="1"/>
          </p:cNvPicPr>
          <p:nvPr/>
        </p:nvPicPr>
        <p:blipFill rotWithShape="1">
          <a:blip r:embed="rId2"/>
          <a:srcRect l="50585" t="38171" r="6214" b="16257"/>
          <a:stretch/>
        </p:blipFill>
        <p:spPr>
          <a:xfrm>
            <a:off x="6096000" y="3025588"/>
            <a:ext cx="5428129" cy="2796988"/>
          </a:xfrm>
          <a:prstGeom prst="rect">
            <a:avLst/>
          </a:prstGeom>
        </p:spPr>
      </p:pic>
    </p:spTree>
    <p:extLst>
      <p:ext uri="{BB962C8B-B14F-4D97-AF65-F5344CB8AC3E}">
        <p14:creationId xmlns:p14="http://schemas.microsoft.com/office/powerpoint/2010/main" val="225901535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7193"/>
          </a:xfrm>
        </p:spPr>
        <p:txBody>
          <a:bodyPr>
            <a:normAutofit/>
          </a:bodyPr>
          <a:lstStyle/>
          <a:p>
            <a:r>
              <a:rPr lang="en-US" sz="3600" b="1" dirty="0" smtClean="0">
                <a:latin typeface="Bell MT" panose="02020503060305020303" pitchFamily="18" charset="0"/>
              </a:rPr>
              <a:t>HTML Input Attributes</a:t>
            </a:r>
            <a:endParaRPr lang="en-US" sz="3600" b="1" dirty="0">
              <a:latin typeface="Bell MT" panose="02020503060305020303" pitchFamily="18" charset="0"/>
            </a:endParaRPr>
          </a:p>
        </p:txBody>
      </p:sp>
      <p:sp>
        <p:nvSpPr>
          <p:cNvPr id="3" name="Content Placeholder 2"/>
          <p:cNvSpPr>
            <a:spLocks noGrp="1"/>
          </p:cNvSpPr>
          <p:nvPr>
            <p:ph idx="1"/>
          </p:nvPr>
        </p:nvSpPr>
        <p:spPr>
          <a:xfrm>
            <a:off x="838200" y="1223682"/>
            <a:ext cx="10515600" cy="4953281"/>
          </a:xfrm>
        </p:spPr>
        <p:txBody>
          <a:bodyPr>
            <a:normAutofit/>
          </a:bodyPr>
          <a:lstStyle/>
          <a:p>
            <a:pPr>
              <a:lnSpc>
                <a:spcPct val="130000"/>
              </a:lnSpc>
              <a:spcBef>
                <a:spcPts val="0"/>
              </a:spcBef>
            </a:pPr>
            <a:r>
              <a:rPr lang="en-US" sz="2400" dirty="0" smtClean="0">
                <a:latin typeface="Bell MT" panose="02020503060305020303" pitchFamily="18" charset="0"/>
              </a:rPr>
              <a:t>The </a:t>
            </a:r>
            <a:r>
              <a:rPr lang="en-US" sz="2400" dirty="0">
                <a:latin typeface="Bell MT" panose="02020503060305020303" pitchFamily="18" charset="0"/>
              </a:rPr>
              <a:t>input value attribute specifies an initial value for an input </a:t>
            </a:r>
            <a:r>
              <a:rPr lang="en-US" sz="2400" dirty="0" smtClean="0">
                <a:latin typeface="Bell MT" panose="02020503060305020303" pitchFamily="18" charset="0"/>
              </a:rPr>
              <a:t>field.</a:t>
            </a:r>
          </a:p>
          <a:p>
            <a:pPr>
              <a:lnSpc>
                <a:spcPct val="130000"/>
              </a:lnSpc>
              <a:spcBef>
                <a:spcPts val="0"/>
              </a:spcBef>
            </a:pPr>
            <a:r>
              <a:rPr lang="en-US" sz="2400" dirty="0" smtClean="0">
                <a:latin typeface="Bell MT" panose="02020503060305020303" pitchFamily="18" charset="0"/>
              </a:rPr>
              <a:t>The </a:t>
            </a:r>
            <a:r>
              <a:rPr lang="en-US" sz="2400" dirty="0">
                <a:latin typeface="Bell MT" panose="02020503060305020303" pitchFamily="18" charset="0"/>
              </a:rPr>
              <a:t>input disabled attribute specifies that an input field should be </a:t>
            </a:r>
            <a:r>
              <a:rPr lang="en-US" sz="2400" dirty="0" smtClean="0">
                <a:latin typeface="Bell MT" panose="02020503060305020303" pitchFamily="18" charset="0"/>
              </a:rPr>
              <a:t>disabled. A </a:t>
            </a:r>
            <a:r>
              <a:rPr lang="en-US" sz="2400" dirty="0">
                <a:latin typeface="Bell MT" panose="02020503060305020303" pitchFamily="18" charset="0"/>
              </a:rPr>
              <a:t>disabled input field is unusable and </a:t>
            </a:r>
            <a:r>
              <a:rPr lang="en-US" sz="2400" dirty="0" smtClean="0">
                <a:latin typeface="Bell MT" panose="02020503060305020303" pitchFamily="18" charset="0"/>
              </a:rPr>
              <a:t>un-clickable. The </a:t>
            </a:r>
            <a:r>
              <a:rPr lang="en-US" sz="2400" dirty="0">
                <a:latin typeface="Bell MT" panose="02020503060305020303" pitchFamily="18" charset="0"/>
              </a:rPr>
              <a:t>value of a disabled input field will not be sent when submitting the form! </a:t>
            </a:r>
            <a:endParaRPr lang="en-US" sz="2400" dirty="0" smtClean="0">
              <a:latin typeface="Bell MT" panose="02020503060305020303" pitchFamily="18" charset="0"/>
            </a:endParaRPr>
          </a:p>
          <a:p>
            <a:pPr>
              <a:lnSpc>
                <a:spcPct val="130000"/>
              </a:lnSpc>
              <a:spcBef>
                <a:spcPts val="0"/>
              </a:spcBef>
            </a:pPr>
            <a:r>
              <a:rPr lang="en-US" sz="2400" dirty="0" smtClean="0">
                <a:latin typeface="Bell MT" panose="02020503060305020303" pitchFamily="18" charset="0"/>
              </a:rPr>
              <a:t>The </a:t>
            </a:r>
            <a:r>
              <a:rPr lang="en-US" sz="2400" dirty="0">
                <a:latin typeface="Bell MT" panose="02020503060305020303" pitchFamily="18" charset="0"/>
              </a:rPr>
              <a:t>input size attribute specifies the visible width, in characters, of an input </a:t>
            </a:r>
            <a:r>
              <a:rPr lang="en-US" sz="2400" dirty="0" smtClean="0">
                <a:latin typeface="Bell MT" panose="02020503060305020303" pitchFamily="18" charset="0"/>
              </a:rPr>
              <a:t>field. The </a:t>
            </a:r>
            <a:r>
              <a:rPr lang="en-US" sz="2400" dirty="0">
                <a:latin typeface="Bell MT" panose="02020503060305020303" pitchFamily="18" charset="0"/>
              </a:rPr>
              <a:t>default value for size is 20</a:t>
            </a:r>
            <a:r>
              <a:rPr lang="en-US" sz="2400" dirty="0" smtClean="0">
                <a:latin typeface="Bell MT" panose="02020503060305020303" pitchFamily="18" charset="0"/>
              </a:rPr>
              <a:t>.  Note</a:t>
            </a:r>
            <a:r>
              <a:rPr lang="en-US" sz="2400" dirty="0">
                <a:latin typeface="Bell MT" panose="02020503060305020303" pitchFamily="18" charset="0"/>
              </a:rPr>
              <a:t>: The size attribute works with the following input types: text, search, </a:t>
            </a:r>
            <a:r>
              <a:rPr lang="en-US" sz="2400" dirty="0" err="1">
                <a:latin typeface="Bell MT" panose="02020503060305020303" pitchFamily="18" charset="0"/>
              </a:rPr>
              <a:t>tel</a:t>
            </a:r>
            <a:r>
              <a:rPr lang="en-US" sz="2400" dirty="0">
                <a:latin typeface="Bell MT" panose="02020503060305020303" pitchFamily="18" charset="0"/>
              </a:rPr>
              <a:t>, </a:t>
            </a:r>
            <a:r>
              <a:rPr lang="en-US" sz="2400" dirty="0" err="1">
                <a:latin typeface="Bell MT" panose="02020503060305020303" pitchFamily="18" charset="0"/>
              </a:rPr>
              <a:t>url</a:t>
            </a:r>
            <a:r>
              <a:rPr lang="en-US" sz="2400" dirty="0">
                <a:latin typeface="Bell MT" panose="02020503060305020303" pitchFamily="18" charset="0"/>
              </a:rPr>
              <a:t>, email, and password</a:t>
            </a:r>
            <a:r>
              <a:rPr lang="en-US" sz="2400" dirty="0" smtClean="0">
                <a:latin typeface="Bell MT" panose="02020503060305020303" pitchFamily="18" charset="0"/>
              </a:rPr>
              <a:t>.</a:t>
            </a:r>
          </a:p>
          <a:p>
            <a:pPr marL="0" indent="0">
              <a:lnSpc>
                <a:spcPct val="130000"/>
              </a:lnSpc>
              <a:spcBef>
                <a:spcPts val="0"/>
              </a:spcBef>
              <a:buNone/>
            </a:pPr>
            <a:endParaRPr lang="en-US" sz="2400" dirty="0" smtClean="0">
              <a:latin typeface="Bell MT" panose="02020503060305020303" pitchFamily="18" charset="0"/>
            </a:endParaRPr>
          </a:p>
          <a:p>
            <a:pPr>
              <a:lnSpc>
                <a:spcPct val="130000"/>
              </a:lnSpc>
              <a:spcBef>
                <a:spcPts val="0"/>
              </a:spcBef>
            </a:pPr>
            <a:endParaRPr lang="en-US" sz="2400" dirty="0">
              <a:latin typeface="Bell MT" panose="02020503060305020303" pitchFamily="18" charset="0"/>
            </a:endParaRPr>
          </a:p>
        </p:txBody>
      </p:sp>
    </p:spTree>
    <p:extLst>
      <p:ext uri="{BB962C8B-B14F-4D97-AF65-F5344CB8AC3E}">
        <p14:creationId xmlns:p14="http://schemas.microsoft.com/office/powerpoint/2010/main" val="4578945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4911"/>
          </a:xfrm>
        </p:spPr>
        <p:txBody>
          <a:bodyPr>
            <a:normAutofit/>
          </a:bodyPr>
          <a:lstStyle/>
          <a:p>
            <a:r>
              <a:rPr lang="en-US" sz="3600" b="1" dirty="0">
                <a:latin typeface="Bell MT" panose="02020503060305020303" pitchFamily="18" charset="0"/>
              </a:rPr>
              <a:t>HTML Input Attributes</a:t>
            </a:r>
            <a:endParaRPr lang="en-US" sz="3600" dirty="0"/>
          </a:p>
        </p:txBody>
      </p:sp>
      <p:sp>
        <p:nvSpPr>
          <p:cNvPr id="3" name="Content Placeholder 2"/>
          <p:cNvSpPr>
            <a:spLocks noGrp="1"/>
          </p:cNvSpPr>
          <p:nvPr>
            <p:ph idx="1"/>
          </p:nvPr>
        </p:nvSpPr>
        <p:spPr>
          <a:xfrm>
            <a:off x="838200" y="1330036"/>
            <a:ext cx="10515600" cy="4846927"/>
          </a:xfrm>
        </p:spPr>
        <p:txBody>
          <a:bodyPr/>
          <a:lstStyle/>
          <a:p>
            <a:pPr>
              <a:lnSpc>
                <a:spcPct val="150000"/>
              </a:lnSpc>
              <a:spcBef>
                <a:spcPts val="0"/>
              </a:spcBef>
            </a:pPr>
            <a:r>
              <a:rPr lang="en-US" sz="2400" dirty="0">
                <a:latin typeface="Bell MT" panose="02020503060305020303" pitchFamily="18" charset="0"/>
              </a:rPr>
              <a:t>The input read-only attribute specifies that an input field is read-only.</a:t>
            </a:r>
          </a:p>
          <a:p>
            <a:pPr>
              <a:lnSpc>
                <a:spcPct val="150000"/>
              </a:lnSpc>
              <a:spcBef>
                <a:spcPts val="0"/>
              </a:spcBef>
            </a:pPr>
            <a:r>
              <a:rPr lang="en-US" sz="2400" dirty="0" smtClean="0">
                <a:latin typeface="Bell MT" panose="02020503060305020303" pitchFamily="18" charset="0"/>
              </a:rPr>
              <a:t>The </a:t>
            </a:r>
            <a:r>
              <a:rPr lang="en-US" sz="2400" dirty="0">
                <a:latin typeface="Bell MT" panose="02020503060305020303" pitchFamily="18" charset="0"/>
              </a:rPr>
              <a:t>input </a:t>
            </a:r>
            <a:r>
              <a:rPr lang="en-US" sz="2400" dirty="0" err="1">
                <a:latin typeface="Bell MT" panose="02020503060305020303" pitchFamily="18" charset="0"/>
              </a:rPr>
              <a:t>maxlength</a:t>
            </a:r>
            <a:r>
              <a:rPr lang="en-US" sz="2400" dirty="0">
                <a:latin typeface="Bell MT" panose="02020503060305020303" pitchFamily="18" charset="0"/>
              </a:rPr>
              <a:t> attribute specifies the maximum number of characters allowed in an input field. </a:t>
            </a:r>
          </a:p>
          <a:p>
            <a:pPr>
              <a:lnSpc>
                <a:spcPct val="150000"/>
              </a:lnSpc>
              <a:spcBef>
                <a:spcPts val="0"/>
              </a:spcBef>
            </a:pPr>
            <a:r>
              <a:rPr lang="en-US" sz="2400" dirty="0">
                <a:latin typeface="Bell MT" panose="02020503060305020303" pitchFamily="18" charset="0"/>
              </a:rPr>
              <a:t>The input multiple attribute specifies that the user is allowed to enter more than one value in an input field. </a:t>
            </a:r>
          </a:p>
          <a:p>
            <a:pPr>
              <a:lnSpc>
                <a:spcPct val="150000"/>
              </a:lnSpc>
              <a:spcBef>
                <a:spcPts val="0"/>
              </a:spcBef>
            </a:pPr>
            <a:r>
              <a:rPr lang="en-US" sz="2400" dirty="0">
                <a:latin typeface="Bell MT" panose="02020503060305020303" pitchFamily="18" charset="0"/>
              </a:rPr>
              <a:t>The multiple attribute works with the following input types: email, and file.</a:t>
            </a:r>
          </a:p>
          <a:p>
            <a:endParaRPr lang="en-US" dirty="0">
              <a:latin typeface="Bell MT" panose="02020503060305020303" pitchFamily="18" charset="0"/>
            </a:endParaRPr>
          </a:p>
        </p:txBody>
      </p:sp>
    </p:spTree>
    <p:extLst>
      <p:ext uri="{BB962C8B-B14F-4D97-AF65-F5344CB8AC3E}">
        <p14:creationId xmlns:p14="http://schemas.microsoft.com/office/powerpoint/2010/main" val="31104238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normAutofit/>
          </a:bodyPr>
          <a:lstStyle/>
          <a:p>
            <a:r>
              <a:rPr lang="en-US" sz="3600" b="1" dirty="0">
                <a:latin typeface="Bell MT" panose="02020503060305020303" pitchFamily="18" charset="0"/>
              </a:rPr>
              <a:t>HTML Input Attributes</a:t>
            </a:r>
            <a:endParaRPr lang="en-US" sz="3600" dirty="0"/>
          </a:p>
        </p:txBody>
      </p:sp>
      <p:sp>
        <p:nvSpPr>
          <p:cNvPr id="3" name="Content Placeholder 2"/>
          <p:cNvSpPr>
            <a:spLocks noGrp="1"/>
          </p:cNvSpPr>
          <p:nvPr>
            <p:ph idx="1"/>
          </p:nvPr>
        </p:nvSpPr>
        <p:spPr>
          <a:xfrm>
            <a:off x="838200" y="1108364"/>
            <a:ext cx="10515600" cy="5068599"/>
          </a:xfrm>
        </p:spPr>
        <p:txBody>
          <a:bodyPr>
            <a:normAutofit/>
          </a:bodyPr>
          <a:lstStyle/>
          <a:p>
            <a:pPr>
              <a:lnSpc>
                <a:spcPct val="130000"/>
              </a:lnSpc>
              <a:spcBef>
                <a:spcPts val="0"/>
              </a:spcBef>
            </a:pPr>
            <a:r>
              <a:rPr lang="en-US" sz="2200" dirty="0" smtClean="0">
                <a:latin typeface="Bell MT" panose="02020503060305020303" pitchFamily="18" charset="0"/>
              </a:rPr>
              <a:t>The </a:t>
            </a:r>
            <a:r>
              <a:rPr lang="en-US" sz="2200" dirty="0">
                <a:latin typeface="Bell MT" panose="02020503060305020303" pitchFamily="18" charset="0"/>
              </a:rPr>
              <a:t>input placeholder attribute specifies a short hint that describes the expected value of an input field (a sample value or a short description of the expected format</a:t>
            </a:r>
            <a:r>
              <a:rPr lang="en-US" sz="2200" dirty="0" smtClean="0">
                <a:latin typeface="Bell MT" panose="02020503060305020303" pitchFamily="18" charset="0"/>
              </a:rPr>
              <a:t>).</a:t>
            </a:r>
          </a:p>
          <a:p>
            <a:pPr>
              <a:lnSpc>
                <a:spcPct val="130000"/>
              </a:lnSpc>
              <a:spcBef>
                <a:spcPts val="0"/>
              </a:spcBef>
            </a:pPr>
            <a:r>
              <a:rPr lang="en-US" sz="2200" dirty="0">
                <a:latin typeface="Bell MT" panose="02020503060305020303" pitchFamily="18" charset="0"/>
              </a:rPr>
              <a:t>The input required attribute specifies that an input field must be filled out before submitting the </a:t>
            </a:r>
            <a:r>
              <a:rPr lang="en-US" sz="2200" dirty="0" smtClean="0">
                <a:latin typeface="Bell MT" panose="02020503060305020303" pitchFamily="18" charset="0"/>
              </a:rPr>
              <a:t>form. The </a:t>
            </a:r>
            <a:r>
              <a:rPr lang="en-US" sz="2200" dirty="0">
                <a:latin typeface="Bell MT" panose="02020503060305020303" pitchFamily="18" charset="0"/>
              </a:rPr>
              <a:t>required attribute works with the following input types: text, search, </a:t>
            </a:r>
            <a:r>
              <a:rPr lang="en-US" sz="2200" dirty="0" err="1">
                <a:latin typeface="Bell MT" panose="02020503060305020303" pitchFamily="18" charset="0"/>
              </a:rPr>
              <a:t>url</a:t>
            </a:r>
            <a:r>
              <a:rPr lang="en-US" sz="2200" dirty="0">
                <a:latin typeface="Bell MT" panose="02020503060305020303" pitchFamily="18" charset="0"/>
              </a:rPr>
              <a:t>, </a:t>
            </a:r>
            <a:r>
              <a:rPr lang="en-US" sz="2200" dirty="0" err="1">
                <a:latin typeface="Bell MT" panose="02020503060305020303" pitchFamily="18" charset="0"/>
              </a:rPr>
              <a:t>tel</a:t>
            </a:r>
            <a:r>
              <a:rPr lang="en-US" sz="2200" dirty="0">
                <a:latin typeface="Bell MT" panose="02020503060305020303" pitchFamily="18" charset="0"/>
              </a:rPr>
              <a:t>, email, password, date pickers, number, checkbox, radio, and file</a:t>
            </a:r>
            <a:r>
              <a:rPr lang="en-US" sz="2200" dirty="0" smtClean="0">
                <a:latin typeface="Bell MT" panose="02020503060305020303" pitchFamily="18" charset="0"/>
              </a:rPr>
              <a:t>.</a:t>
            </a:r>
          </a:p>
          <a:p>
            <a:pPr>
              <a:lnSpc>
                <a:spcPct val="130000"/>
              </a:lnSpc>
              <a:spcBef>
                <a:spcPts val="0"/>
              </a:spcBef>
            </a:pPr>
            <a:r>
              <a:rPr lang="en-US" sz="2200" dirty="0">
                <a:latin typeface="Bell MT" panose="02020503060305020303" pitchFamily="18" charset="0"/>
              </a:rPr>
              <a:t>The input autofocus attribute specifies that an input field should automatically get focus when the page loads.</a:t>
            </a:r>
          </a:p>
          <a:p>
            <a:pPr marL="457200" lvl="1" indent="0">
              <a:lnSpc>
                <a:spcPct val="130000"/>
              </a:lnSpc>
              <a:spcBef>
                <a:spcPts val="0"/>
              </a:spcBef>
              <a:buNone/>
            </a:pPr>
            <a:r>
              <a:rPr lang="en-US" sz="2200" dirty="0" smtClean="0">
                <a:latin typeface="Bell MT" panose="02020503060305020303" pitchFamily="18" charset="0"/>
              </a:rPr>
              <a:t>&lt;</a:t>
            </a:r>
            <a:r>
              <a:rPr lang="en-US" sz="2200" dirty="0">
                <a:latin typeface="Bell MT" panose="02020503060305020303" pitchFamily="18" charset="0"/>
              </a:rPr>
              <a:t>label for="</a:t>
            </a:r>
            <a:r>
              <a:rPr lang="en-US" sz="2200" dirty="0" err="1">
                <a:latin typeface="Bell MT" panose="02020503060305020303" pitchFamily="18" charset="0"/>
              </a:rPr>
              <a:t>fname</a:t>
            </a:r>
            <a:r>
              <a:rPr lang="en-US" sz="2200" dirty="0">
                <a:latin typeface="Bell MT" panose="02020503060305020303" pitchFamily="18" charset="0"/>
              </a:rPr>
              <a:t>"&gt;First name:&lt;/label&gt;&lt;</a:t>
            </a:r>
            <a:r>
              <a:rPr lang="en-US" sz="2200" dirty="0" err="1">
                <a:latin typeface="Bell MT" panose="02020503060305020303" pitchFamily="18" charset="0"/>
              </a:rPr>
              <a:t>br</a:t>
            </a:r>
            <a:r>
              <a:rPr lang="en-US" sz="2200" dirty="0">
                <a:latin typeface="Bell MT" panose="02020503060305020303" pitchFamily="18" charset="0"/>
              </a:rPr>
              <a:t>&gt;</a:t>
            </a:r>
          </a:p>
          <a:p>
            <a:pPr marL="457200" lvl="1" indent="0">
              <a:lnSpc>
                <a:spcPct val="130000"/>
              </a:lnSpc>
              <a:spcBef>
                <a:spcPts val="0"/>
              </a:spcBef>
              <a:buNone/>
            </a:pPr>
            <a:r>
              <a:rPr lang="en-US" sz="2200" dirty="0">
                <a:latin typeface="Bell MT" panose="02020503060305020303" pitchFamily="18" charset="0"/>
              </a:rPr>
              <a:t>  &lt;input type="text" id="</a:t>
            </a:r>
            <a:r>
              <a:rPr lang="en-US" sz="2200" dirty="0" err="1">
                <a:latin typeface="Bell MT" panose="02020503060305020303" pitchFamily="18" charset="0"/>
              </a:rPr>
              <a:t>fname</a:t>
            </a:r>
            <a:r>
              <a:rPr lang="en-US" sz="2200" dirty="0">
                <a:latin typeface="Bell MT" panose="02020503060305020303" pitchFamily="18" charset="0"/>
              </a:rPr>
              <a:t>" name="</a:t>
            </a:r>
            <a:r>
              <a:rPr lang="en-US" sz="2200" dirty="0" err="1">
                <a:latin typeface="Bell MT" panose="02020503060305020303" pitchFamily="18" charset="0"/>
              </a:rPr>
              <a:t>fname</a:t>
            </a:r>
            <a:r>
              <a:rPr lang="en-US" sz="2200" dirty="0">
                <a:latin typeface="Bell MT" panose="02020503060305020303" pitchFamily="18" charset="0"/>
              </a:rPr>
              <a:t>" autofocus&gt;&lt;</a:t>
            </a:r>
            <a:r>
              <a:rPr lang="en-US" sz="2200" dirty="0" err="1">
                <a:latin typeface="Bell MT" panose="02020503060305020303" pitchFamily="18" charset="0"/>
              </a:rPr>
              <a:t>br</a:t>
            </a:r>
            <a:r>
              <a:rPr lang="en-US" sz="2200" dirty="0">
                <a:latin typeface="Bell MT" panose="02020503060305020303" pitchFamily="18" charset="0"/>
              </a:rPr>
              <a:t>&gt;</a:t>
            </a:r>
          </a:p>
        </p:txBody>
      </p:sp>
    </p:spTree>
    <p:extLst>
      <p:ext uri="{BB962C8B-B14F-4D97-AF65-F5344CB8AC3E}">
        <p14:creationId xmlns:p14="http://schemas.microsoft.com/office/powerpoint/2010/main" val="8675346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normAutofit/>
          </a:bodyPr>
          <a:lstStyle/>
          <a:p>
            <a:r>
              <a:rPr lang="en-US" sz="3600" b="1" dirty="0">
                <a:latin typeface="Bell MT" panose="02020503060305020303" pitchFamily="18" charset="0"/>
              </a:rPr>
              <a:t>HTML Input Attributes</a:t>
            </a:r>
            <a:endParaRPr lang="en-US" sz="3600" dirty="0"/>
          </a:p>
        </p:txBody>
      </p:sp>
      <p:sp>
        <p:nvSpPr>
          <p:cNvPr id="3" name="Content Placeholder 2"/>
          <p:cNvSpPr>
            <a:spLocks noGrp="1"/>
          </p:cNvSpPr>
          <p:nvPr>
            <p:ph idx="1"/>
          </p:nvPr>
        </p:nvSpPr>
        <p:spPr>
          <a:xfrm>
            <a:off x="838200" y="1122218"/>
            <a:ext cx="10515600" cy="5054745"/>
          </a:xfrm>
        </p:spPr>
        <p:txBody>
          <a:bodyPr numCol="2">
            <a:noAutofit/>
          </a:bodyPr>
          <a:lstStyle/>
          <a:p>
            <a:r>
              <a:rPr lang="en-US" sz="2400" dirty="0">
                <a:latin typeface="Bell MT" panose="02020503060305020303" pitchFamily="18" charset="0"/>
              </a:rPr>
              <a:t>The input height and width attributes specify the height and width of an &lt;input type="image"&gt; element</a:t>
            </a:r>
            <a:r>
              <a:rPr lang="en-US" sz="2400" dirty="0" smtClean="0">
                <a:latin typeface="Bell MT" panose="02020503060305020303" pitchFamily="18" charset="0"/>
              </a:rPr>
              <a:t>.</a:t>
            </a:r>
          </a:p>
          <a:p>
            <a:r>
              <a:rPr lang="en-US" sz="2400" dirty="0">
                <a:latin typeface="Bell MT" panose="02020503060305020303" pitchFamily="18" charset="0"/>
              </a:rPr>
              <a:t>The input list attribute refers to a &lt;</a:t>
            </a:r>
            <a:r>
              <a:rPr lang="en-US" sz="2400" dirty="0" err="1">
                <a:latin typeface="Bell MT" panose="02020503060305020303" pitchFamily="18" charset="0"/>
              </a:rPr>
              <a:t>datalist</a:t>
            </a:r>
            <a:r>
              <a:rPr lang="en-US" sz="2400" dirty="0">
                <a:latin typeface="Bell MT" panose="02020503060305020303" pitchFamily="18" charset="0"/>
              </a:rPr>
              <a:t>&gt; element that contains pre-defined options for an &lt;input&gt; element</a:t>
            </a:r>
            <a:r>
              <a:rPr lang="en-US" sz="2400" dirty="0" smtClean="0">
                <a:latin typeface="Bell MT" panose="02020503060305020303" pitchFamily="18" charset="0"/>
              </a:rPr>
              <a:t>.</a:t>
            </a:r>
            <a:endParaRPr lang="en-US" sz="2400" dirty="0">
              <a:latin typeface="Bell MT" panose="02020503060305020303" pitchFamily="18" charset="0"/>
            </a:endParaRPr>
          </a:p>
          <a:p>
            <a:pPr marL="0" indent="0">
              <a:buNone/>
            </a:pPr>
            <a:r>
              <a:rPr lang="en-US" sz="2400" dirty="0">
                <a:latin typeface="Bell MT" panose="02020503060305020303" pitchFamily="18" charset="0"/>
              </a:rPr>
              <a:t>&lt;form&gt;</a:t>
            </a:r>
          </a:p>
          <a:p>
            <a:pPr marL="0" indent="0">
              <a:buNone/>
            </a:pPr>
            <a:r>
              <a:rPr lang="en-US" sz="2400" dirty="0">
                <a:latin typeface="Bell MT" panose="02020503060305020303" pitchFamily="18" charset="0"/>
              </a:rPr>
              <a:t>  &lt;input list="browsers"&gt;</a:t>
            </a:r>
          </a:p>
          <a:p>
            <a:pPr marL="0" indent="0">
              <a:buNone/>
            </a:pPr>
            <a:r>
              <a:rPr lang="en-US" sz="2400" dirty="0">
                <a:latin typeface="Bell MT" panose="02020503060305020303" pitchFamily="18" charset="0"/>
              </a:rPr>
              <a:t>  &lt;</a:t>
            </a:r>
            <a:r>
              <a:rPr lang="en-US" sz="2400" dirty="0" err="1">
                <a:latin typeface="Bell MT" panose="02020503060305020303" pitchFamily="18" charset="0"/>
              </a:rPr>
              <a:t>datalist</a:t>
            </a:r>
            <a:r>
              <a:rPr lang="en-US" sz="2400" dirty="0">
                <a:latin typeface="Bell MT" panose="02020503060305020303" pitchFamily="18" charset="0"/>
              </a:rPr>
              <a:t> id="browsers"&gt;</a:t>
            </a:r>
          </a:p>
          <a:p>
            <a:pPr marL="0" indent="0">
              <a:buNone/>
            </a:pPr>
            <a:r>
              <a:rPr lang="en-US" sz="2400" dirty="0">
                <a:latin typeface="Bell MT" panose="02020503060305020303" pitchFamily="18" charset="0"/>
              </a:rPr>
              <a:t>    &lt;option value="Internet Explorer"&gt;</a:t>
            </a:r>
          </a:p>
          <a:p>
            <a:pPr marL="0" indent="0">
              <a:buNone/>
            </a:pPr>
            <a:r>
              <a:rPr lang="en-US" sz="2400" dirty="0">
                <a:latin typeface="Bell MT" panose="02020503060305020303" pitchFamily="18" charset="0"/>
              </a:rPr>
              <a:t>    &lt;option value="Firefox"&gt;</a:t>
            </a:r>
          </a:p>
          <a:p>
            <a:pPr marL="0" indent="0">
              <a:buNone/>
            </a:pPr>
            <a:r>
              <a:rPr lang="en-US" sz="2400" dirty="0">
                <a:latin typeface="Bell MT" panose="02020503060305020303" pitchFamily="18" charset="0"/>
              </a:rPr>
              <a:t>    &lt;option value="Chrome"&gt;</a:t>
            </a:r>
          </a:p>
          <a:p>
            <a:pPr marL="0" indent="0">
              <a:buNone/>
            </a:pPr>
            <a:r>
              <a:rPr lang="en-US" sz="2400" dirty="0">
                <a:latin typeface="Bell MT" panose="02020503060305020303" pitchFamily="18" charset="0"/>
              </a:rPr>
              <a:t>    &lt;option value="Opera"&gt;</a:t>
            </a:r>
          </a:p>
          <a:p>
            <a:pPr marL="0" indent="0">
              <a:buNone/>
            </a:pPr>
            <a:r>
              <a:rPr lang="en-US" sz="2400" dirty="0">
                <a:latin typeface="Bell MT" panose="02020503060305020303" pitchFamily="18" charset="0"/>
              </a:rPr>
              <a:t>    &lt;option value="Safari"&gt;</a:t>
            </a:r>
          </a:p>
          <a:p>
            <a:pPr marL="0" indent="0">
              <a:buNone/>
            </a:pPr>
            <a:r>
              <a:rPr lang="en-US" sz="2400" dirty="0">
                <a:latin typeface="Bell MT" panose="02020503060305020303" pitchFamily="18" charset="0"/>
              </a:rPr>
              <a:t>  &lt;/</a:t>
            </a:r>
            <a:r>
              <a:rPr lang="en-US" sz="2400" dirty="0" err="1">
                <a:latin typeface="Bell MT" panose="02020503060305020303" pitchFamily="18" charset="0"/>
              </a:rPr>
              <a:t>datalist</a:t>
            </a:r>
            <a:r>
              <a:rPr lang="en-US" sz="2400" dirty="0">
                <a:latin typeface="Bell MT" panose="02020503060305020303" pitchFamily="18" charset="0"/>
              </a:rPr>
              <a:t>&gt;</a:t>
            </a:r>
          </a:p>
          <a:p>
            <a:pPr marL="0" indent="0">
              <a:buNone/>
            </a:pPr>
            <a:r>
              <a:rPr lang="en-US" sz="2400" dirty="0">
                <a:latin typeface="Bell MT" panose="02020503060305020303" pitchFamily="18" charset="0"/>
              </a:rPr>
              <a:t>&lt;/form&gt;</a:t>
            </a:r>
          </a:p>
        </p:txBody>
      </p:sp>
    </p:spTree>
    <p:extLst>
      <p:ext uri="{BB962C8B-B14F-4D97-AF65-F5344CB8AC3E}">
        <p14:creationId xmlns:p14="http://schemas.microsoft.com/office/powerpoint/2010/main" val="2258225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110000"/>
              </a:lnSpc>
            </a:pPr>
            <a:r>
              <a:rPr lang="en-US" sz="2400" dirty="0">
                <a:latin typeface="Bell MT" panose="02020503060305020303" pitchFamily="18" charset="0"/>
              </a:rPr>
              <a:t>The input autocomplete attribute specifies whether a form or an input field should have autocomplete on or off.</a:t>
            </a:r>
          </a:p>
          <a:p>
            <a:pPr>
              <a:lnSpc>
                <a:spcPct val="110000"/>
              </a:lnSpc>
            </a:pPr>
            <a:r>
              <a:rPr lang="en-US" sz="2400" dirty="0" smtClean="0">
                <a:latin typeface="Bell MT" panose="02020503060305020303" pitchFamily="18" charset="0"/>
              </a:rPr>
              <a:t>Autocomplete </a:t>
            </a:r>
            <a:r>
              <a:rPr lang="en-US" sz="2400" dirty="0">
                <a:latin typeface="Bell MT" panose="02020503060305020303" pitchFamily="18" charset="0"/>
              </a:rPr>
              <a:t>allows the browser to predict the value. When a user starts to type in a field, the browser should display options to fill in the field, based on earlier typed values.</a:t>
            </a:r>
          </a:p>
          <a:p>
            <a:pPr>
              <a:lnSpc>
                <a:spcPct val="110000"/>
              </a:lnSpc>
            </a:pPr>
            <a:r>
              <a:rPr lang="en-US" sz="2400" dirty="0" smtClean="0">
                <a:latin typeface="Bell MT" panose="02020503060305020303" pitchFamily="18" charset="0"/>
              </a:rPr>
              <a:t>The </a:t>
            </a:r>
            <a:r>
              <a:rPr lang="en-US" sz="2400" dirty="0">
                <a:latin typeface="Bell MT" panose="02020503060305020303" pitchFamily="18" charset="0"/>
              </a:rPr>
              <a:t>autocomplete attribute works with &lt;form&gt; and the following &lt;input&gt; types: text, search, </a:t>
            </a:r>
            <a:r>
              <a:rPr lang="en-US" sz="2400" dirty="0" err="1">
                <a:latin typeface="Bell MT" panose="02020503060305020303" pitchFamily="18" charset="0"/>
              </a:rPr>
              <a:t>url</a:t>
            </a:r>
            <a:r>
              <a:rPr lang="en-US" sz="2400" dirty="0">
                <a:latin typeface="Bell MT" panose="02020503060305020303" pitchFamily="18" charset="0"/>
              </a:rPr>
              <a:t>, </a:t>
            </a:r>
            <a:r>
              <a:rPr lang="en-US" sz="2400" dirty="0" err="1">
                <a:latin typeface="Bell MT" panose="02020503060305020303" pitchFamily="18" charset="0"/>
              </a:rPr>
              <a:t>tel</a:t>
            </a:r>
            <a:r>
              <a:rPr lang="en-US" sz="2400" dirty="0">
                <a:latin typeface="Bell MT" panose="02020503060305020303" pitchFamily="18" charset="0"/>
              </a:rPr>
              <a:t>, email, password, </a:t>
            </a:r>
            <a:r>
              <a:rPr lang="en-US" sz="2400" dirty="0" err="1">
                <a:latin typeface="Bell MT" panose="02020503060305020303" pitchFamily="18" charset="0"/>
              </a:rPr>
              <a:t>datepickers</a:t>
            </a:r>
            <a:r>
              <a:rPr lang="en-US" sz="2400" dirty="0">
                <a:latin typeface="Bell MT" panose="02020503060305020303" pitchFamily="18" charset="0"/>
              </a:rPr>
              <a:t>, range, and color.</a:t>
            </a:r>
          </a:p>
        </p:txBody>
      </p:sp>
    </p:spTree>
    <p:extLst>
      <p:ext uri="{BB962C8B-B14F-4D97-AF65-F5344CB8AC3E}">
        <p14:creationId xmlns:p14="http://schemas.microsoft.com/office/powerpoint/2010/main" val="1507515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493"/>
          </a:xfrm>
        </p:spPr>
        <p:txBody>
          <a:bodyPr>
            <a:normAutofit/>
          </a:bodyPr>
          <a:lstStyle/>
          <a:p>
            <a:r>
              <a:rPr lang="en-US" sz="3600" b="1" dirty="0" smtClean="0">
                <a:latin typeface="Bell MT" panose="02020503060305020303" pitchFamily="18" charset="0"/>
              </a:rPr>
              <a:t>The Selected Element Examples</a:t>
            </a:r>
            <a:endParaRPr lang="en-US" sz="3600" b="1" dirty="0">
              <a:latin typeface="Bell MT" panose="02020503060305020303" pitchFamily="18" charset="0"/>
            </a:endParaRPr>
          </a:p>
        </p:txBody>
      </p:sp>
      <p:sp>
        <p:nvSpPr>
          <p:cNvPr id="3" name="Content Placeholder 2"/>
          <p:cNvSpPr>
            <a:spLocks noGrp="1"/>
          </p:cNvSpPr>
          <p:nvPr>
            <p:ph idx="1"/>
          </p:nvPr>
        </p:nvSpPr>
        <p:spPr/>
        <p:txBody>
          <a:bodyPr numCol="2">
            <a:normAutofit fontScale="70000" lnSpcReduction="20000"/>
          </a:bodyPr>
          <a:lstStyle/>
          <a:p>
            <a:pPr marL="0" indent="0">
              <a:lnSpc>
                <a:spcPct val="130000"/>
              </a:lnSpc>
              <a:buNone/>
            </a:pPr>
            <a:r>
              <a:rPr lang="en-US" dirty="0">
                <a:latin typeface="Baskerville Old Face" panose="02020602080505020303" pitchFamily="18" charset="0"/>
              </a:rPr>
              <a:t>&lt;!DOCTYPE html&gt;</a:t>
            </a:r>
          </a:p>
          <a:p>
            <a:pPr marL="0" indent="0">
              <a:lnSpc>
                <a:spcPct val="130000"/>
              </a:lnSpc>
              <a:buNone/>
            </a:pPr>
            <a:r>
              <a:rPr lang="en-US" dirty="0">
                <a:latin typeface="Baskerville Old Face" panose="02020602080505020303" pitchFamily="18" charset="0"/>
              </a:rPr>
              <a:t>&lt;html&gt;</a:t>
            </a:r>
          </a:p>
          <a:p>
            <a:pPr marL="0" indent="0">
              <a:lnSpc>
                <a:spcPct val="130000"/>
              </a:lnSpc>
              <a:buNone/>
            </a:pPr>
            <a:r>
              <a:rPr lang="en-US" dirty="0">
                <a:latin typeface="Baskerville Old Face" panose="02020602080505020303" pitchFamily="18" charset="0"/>
              </a:rPr>
              <a:t>&lt;body</a:t>
            </a:r>
            <a:r>
              <a:rPr lang="en-US" dirty="0" smtClean="0">
                <a:latin typeface="Baskerville Old Face" panose="02020602080505020303" pitchFamily="18" charset="0"/>
              </a:rPr>
              <a:t>&gt;</a:t>
            </a:r>
            <a:endParaRPr lang="en-US" dirty="0">
              <a:latin typeface="Baskerville Old Face" panose="02020602080505020303" pitchFamily="18" charset="0"/>
            </a:endParaRPr>
          </a:p>
          <a:p>
            <a:pPr marL="0" indent="0">
              <a:lnSpc>
                <a:spcPct val="130000"/>
              </a:lnSpc>
              <a:buNone/>
            </a:pPr>
            <a:r>
              <a:rPr lang="en-US" dirty="0">
                <a:latin typeface="Baskerville Old Face" panose="02020602080505020303" pitchFamily="18" charset="0"/>
              </a:rPr>
              <a:t>&lt;h2&gt;The select Element&lt;/h2</a:t>
            </a:r>
            <a:r>
              <a:rPr lang="en-US" dirty="0" smtClean="0">
                <a:latin typeface="Baskerville Old Face" panose="02020602080505020303" pitchFamily="18" charset="0"/>
              </a:rPr>
              <a:t>&gt;</a:t>
            </a:r>
            <a:endParaRPr lang="en-US" dirty="0">
              <a:latin typeface="Baskerville Old Face" panose="02020602080505020303" pitchFamily="18" charset="0"/>
            </a:endParaRPr>
          </a:p>
          <a:p>
            <a:pPr marL="0" indent="0">
              <a:lnSpc>
                <a:spcPct val="130000"/>
              </a:lnSpc>
              <a:buNone/>
            </a:pPr>
            <a:r>
              <a:rPr lang="en-US" dirty="0">
                <a:latin typeface="Baskerville Old Face" panose="02020602080505020303" pitchFamily="18" charset="0"/>
              </a:rPr>
              <a:t>&lt;p&gt;The select element defines a drop-down list:&lt;/p</a:t>
            </a:r>
            <a:r>
              <a:rPr lang="en-US" dirty="0" smtClean="0">
                <a:latin typeface="Baskerville Old Face" panose="02020602080505020303" pitchFamily="18" charset="0"/>
              </a:rPr>
              <a:t>&gt;</a:t>
            </a:r>
            <a:endParaRPr lang="en-US" dirty="0">
              <a:latin typeface="Baskerville Old Face" panose="02020602080505020303" pitchFamily="18" charset="0"/>
            </a:endParaRPr>
          </a:p>
          <a:p>
            <a:pPr marL="0" indent="0">
              <a:lnSpc>
                <a:spcPct val="130000"/>
              </a:lnSpc>
              <a:buNone/>
            </a:pPr>
            <a:r>
              <a:rPr lang="en-US" dirty="0">
                <a:latin typeface="Baskerville Old Face" panose="02020602080505020303" pitchFamily="18" charset="0"/>
              </a:rPr>
              <a:t>&lt;form action="/</a:t>
            </a:r>
            <a:r>
              <a:rPr lang="en-US" dirty="0" err="1">
                <a:latin typeface="Baskerville Old Face" panose="02020602080505020303" pitchFamily="18" charset="0"/>
              </a:rPr>
              <a:t>action_page.php</a:t>
            </a:r>
            <a:r>
              <a:rPr lang="en-US" dirty="0">
                <a:latin typeface="Baskerville Old Face" panose="02020602080505020303" pitchFamily="18" charset="0"/>
              </a:rPr>
              <a:t>"&gt;</a:t>
            </a:r>
          </a:p>
          <a:p>
            <a:pPr marL="0" indent="0">
              <a:lnSpc>
                <a:spcPct val="130000"/>
              </a:lnSpc>
              <a:buNone/>
            </a:pPr>
            <a:r>
              <a:rPr lang="en-US" dirty="0">
                <a:latin typeface="Baskerville Old Face" panose="02020602080505020303" pitchFamily="18" charset="0"/>
              </a:rPr>
              <a:t>  &lt;label for="cars"&gt;Choose a car:&lt;/label&gt;</a:t>
            </a:r>
          </a:p>
          <a:p>
            <a:pPr marL="0" indent="0">
              <a:lnSpc>
                <a:spcPct val="130000"/>
              </a:lnSpc>
              <a:buNone/>
            </a:pPr>
            <a:r>
              <a:rPr lang="en-US" dirty="0">
                <a:latin typeface="Baskerville Old Face" panose="02020602080505020303" pitchFamily="18" charset="0"/>
              </a:rPr>
              <a:t>  &lt;select id="cars" name="cars"&gt;</a:t>
            </a:r>
          </a:p>
          <a:p>
            <a:pPr marL="0" indent="0">
              <a:lnSpc>
                <a:spcPct val="130000"/>
              </a:lnSpc>
              <a:buNone/>
            </a:pPr>
            <a:r>
              <a:rPr lang="en-US" dirty="0">
                <a:latin typeface="Baskerville Old Face" panose="02020602080505020303" pitchFamily="18" charset="0"/>
              </a:rPr>
              <a:t>    &lt;option value="</a:t>
            </a:r>
            <a:r>
              <a:rPr lang="en-US" dirty="0" err="1">
                <a:latin typeface="Baskerville Old Face" panose="02020602080505020303" pitchFamily="18" charset="0"/>
              </a:rPr>
              <a:t>volvo</a:t>
            </a:r>
            <a:r>
              <a:rPr lang="en-US" dirty="0">
                <a:latin typeface="Baskerville Old Face" panose="02020602080505020303" pitchFamily="18" charset="0"/>
              </a:rPr>
              <a:t>"&gt;Volvo&lt;/option&gt;</a:t>
            </a:r>
          </a:p>
          <a:p>
            <a:pPr marL="0" indent="0">
              <a:lnSpc>
                <a:spcPct val="130000"/>
              </a:lnSpc>
              <a:buNone/>
            </a:pPr>
            <a:r>
              <a:rPr lang="en-US" dirty="0">
                <a:latin typeface="Baskerville Old Face" panose="02020602080505020303" pitchFamily="18" charset="0"/>
              </a:rPr>
              <a:t>    &lt;option value="</a:t>
            </a:r>
            <a:r>
              <a:rPr lang="en-US" dirty="0" err="1">
                <a:latin typeface="Baskerville Old Face" panose="02020602080505020303" pitchFamily="18" charset="0"/>
              </a:rPr>
              <a:t>saab</a:t>
            </a:r>
            <a:r>
              <a:rPr lang="en-US" dirty="0">
                <a:latin typeface="Baskerville Old Face" panose="02020602080505020303" pitchFamily="18" charset="0"/>
              </a:rPr>
              <a:t>"&gt;Saab&lt;/option&gt;</a:t>
            </a:r>
          </a:p>
          <a:p>
            <a:pPr marL="0" indent="0">
              <a:lnSpc>
                <a:spcPct val="130000"/>
              </a:lnSpc>
              <a:buNone/>
            </a:pPr>
            <a:r>
              <a:rPr lang="en-US" dirty="0">
                <a:latin typeface="Baskerville Old Face" panose="02020602080505020303" pitchFamily="18" charset="0"/>
              </a:rPr>
              <a:t>    &lt;option value="fiat"&gt;Fiat&lt;/option&gt;</a:t>
            </a:r>
          </a:p>
          <a:p>
            <a:pPr marL="0" indent="0">
              <a:lnSpc>
                <a:spcPct val="130000"/>
              </a:lnSpc>
              <a:buNone/>
            </a:pPr>
            <a:r>
              <a:rPr lang="en-US" dirty="0">
                <a:latin typeface="Baskerville Old Face" panose="02020602080505020303" pitchFamily="18" charset="0"/>
              </a:rPr>
              <a:t>    &lt;option value="</a:t>
            </a:r>
            <a:r>
              <a:rPr lang="en-US" dirty="0" err="1">
                <a:latin typeface="Baskerville Old Face" panose="02020602080505020303" pitchFamily="18" charset="0"/>
              </a:rPr>
              <a:t>audi</a:t>
            </a:r>
            <a:r>
              <a:rPr lang="en-US" dirty="0">
                <a:latin typeface="Baskerville Old Face" panose="02020602080505020303" pitchFamily="18" charset="0"/>
              </a:rPr>
              <a:t>"&gt;Audi&lt;/option&gt;</a:t>
            </a:r>
          </a:p>
          <a:p>
            <a:pPr marL="0" indent="0">
              <a:lnSpc>
                <a:spcPct val="130000"/>
              </a:lnSpc>
              <a:buNone/>
            </a:pPr>
            <a:r>
              <a:rPr lang="en-US" dirty="0">
                <a:latin typeface="Baskerville Old Face" panose="02020602080505020303" pitchFamily="18" charset="0"/>
              </a:rPr>
              <a:t>  &lt;/select&gt;</a:t>
            </a:r>
          </a:p>
          <a:p>
            <a:pPr marL="0" indent="0">
              <a:lnSpc>
                <a:spcPct val="130000"/>
              </a:lnSpc>
              <a:buNone/>
            </a:pPr>
            <a:r>
              <a:rPr lang="en-US" dirty="0">
                <a:latin typeface="Baskerville Old Face" panose="02020602080505020303" pitchFamily="18" charset="0"/>
              </a:rPr>
              <a:t>  &lt;input type="submit"&gt;</a:t>
            </a:r>
          </a:p>
          <a:p>
            <a:pPr marL="0" indent="0">
              <a:lnSpc>
                <a:spcPct val="130000"/>
              </a:lnSpc>
              <a:buNone/>
            </a:pPr>
            <a:r>
              <a:rPr lang="en-US" dirty="0">
                <a:latin typeface="Baskerville Old Face" panose="02020602080505020303" pitchFamily="18" charset="0"/>
              </a:rPr>
              <a:t>&lt;/form</a:t>
            </a:r>
            <a:r>
              <a:rPr lang="en-US" dirty="0" smtClean="0">
                <a:latin typeface="Baskerville Old Face" panose="02020602080505020303" pitchFamily="18" charset="0"/>
              </a:rPr>
              <a:t>&gt;</a:t>
            </a:r>
            <a:endParaRPr lang="en-US" dirty="0">
              <a:latin typeface="Baskerville Old Face" panose="02020602080505020303" pitchFamily="18" charset="0"/>
            </a:endParaRPr>
          </a:p>
          <a:p>
            <a:pPr marL="0" indent="0">
              <a:lnSpc>
                <a:spcPct val="130000"/>
              </a:lnSpc>
              <a:buNone/>
            </a:pPr>
            <a:r>
              <a:rPr lang="en-US" dirty="0">
                <a:latin typeface="Baskerville Old Face" panose="02020602080505020303" pitchFamily="18" charset="0"/>
              </a:rPr>
              <a:t>&lt;/body&gt;</a:t>
            </a:r>
          </a:p>
          <a:p>
            <a:pPr marL="0" indent="0">
              <a:lnSpc>
                <a:spcPct val="130000"/>
              </a:lnSpc>
              <a:buNone/>
            </a:pPr>
            <a:r>
              <a:rPr lang="en-US" dirty="0">
                <a:latin typeface="Baskerville Old Face" panose="02020602080505020303" pitchFamily="18" charset="0"/>
              </a:rPr>
              <a:t>&lt;/html&gt;</a:t>
            </a:r>
          </a:p>
        </p:txBody>
      </p:sp>
    </p:spTree>
    <p:extLst>
      <p:ext uri="{BB962C8B-B14F-4D97-AF65-F5344CB8AC3E}">
        <p14:creationId xmlns:p14="http://schemas.microsoft.com/office/powerpoint/2010/main" val="4233609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8899"/>
          </a:xfrm>
        </p:spPr>
        <p:txBody>
          <a:bodyPr>
            <a:normAutofit/>
          </a:bodyPr>
          <a:lstStyle/>
          <a:p>
            <a:r>
              <a:rPr lang="en-US" sz="3400" b="1" dirty="0">
                <a:latin typeface="Bell MT" panose="02020503060305020303" pitchFamily="18" charset="0"/>
              </a:rPr>
              <a:t>HTML Line Breaks</a:t>
            </a:r>
          </a:p>
        </p:txBody>
      </p:sp>
      <p:sp>
        <p:nvSpPr>
          <p:cNvPr id="3" name="Content Placeholder 2"/>
          <p:cNvSpPr>
            <a:spLocks noGrp="1"/>
          </p:cNvSpPr>
          <p:nvPr>
            <p:ph idx="1"/>
          </p:nvPr>
        </p:nvSpPr>
        <p:spPr>
          <a:xfrm>
            <a:off x="838200" y="1371600"/>
            <a:ext cx="10515600" cy="4805363"/>
          </a:xfrm>
        </p:spPr>
        <p:txBody>
          <a:bodyPr>
            <a:normAutofit/>
          </a:bodyPr>
          <a:lstStyle/>
          <a:p>
            <a:pPr marL="0" indent="0">
              <a:buNone/>
            </a:pPr>
            <a:r>
              <a:rPr lang="en-US" sz="2400" dirty="0" smtClean="0">
                <a:latin typeface="Bell MT" panose="02020503060305020303" pitchFamily="18" charset="0"/>
              </a:rPr>
              <a:t>The HTML &lt;</a:t>
            </a:r>
            <a:r>
              <a:rPr lang="en-US" sz="2400" dirty="0" err="1" smtClean="0">
                <a:latin typeface="Bell MT" panose="02020503060305020303" pitchFamily="18" charset="0"/>
              </a:rPr>
              <a:t>br</a:t>
            </a:r>
            <a:r>
              <a:rPr lang="en-US" sz="2400" dirty="0" smtClean="0">
                <a:latin typeface="Bell MT" panose="02020503060305020303" pitchFamily="18" charset="0"/>
              </a:rPr>
              <a:t>&gt; element defines a line break.</a:t>
            </a:r>
          </a:p>
          <a:p>
            <a:pPr marL="0" indent="0">
              <a:lnSpc>
                <a:spcPct val="120000"/>
              </a:lnSpc>
              <a:buNone/>
            </a:pPr>
            <a:r>
              <a:rPr lang="en-US" sz="2400" dirty="0" smtClean="0">
                <a:latin typeface="Bell MT" panose="02020503060305020303" pitchFamily="18" charset="0"/>
              </a:rPr>
              <a:t>Use &lt;</a:t>
            </a:r>
            <a:r>
              <a:rPr lang="en-US" sz="2400" dirty="0" err="1" smtClean="0">
                <a:latin typeface="Bell MT" panose="02020503060305020303" pitchFamily="18" charset="0"/>
              </a:rPr>
              <a:t>br</a:t>
            </a:r>
            <a:r>
              <a:rPr lang="en-US" sz="2400" dirty="0" smtClean="0">
                <a:latin typeface="Bell MT" panose="02020503060305020303" pitchFamily="18" charset="0"/>
              </a:rPr>
              <a:t>&gt; if you want a line break (a new line) without starting a new paragraph:</a:t>
            </a:r>
          </a:p>
          <a:p>
            <a:pPr marL="0" indent="0">
              <a:lnSpc>
                <a:spcPct val="120000"/>
              </a:lnSpc>
              <a:buNone/>
            </a:pPr>
            <a:r>
              <a:rPr lang="en-US" sz="2400" dirty="0" smtClean="0">
                <a:latin typeface="Bell MT" panose="02020503060305020303" pitchFamily="18" charset="0"/>
              </a:rPr>
              <a:t>Example</a:t>
            </a:r>
          </a:p>
          <a:p>
            <a:pPr marL="0" indent="0">
              <a:lnSpc>
                <a:spcPct val="120000"/>
              </a:lnSpc>
              <a:buNone/>
            </a:pPr>
            <a:r>
              <a:rPr lang="en-US" sz="2400" dirty="0" smtClean="0">
                <a:latin typeface="Bell MT" panose="02020503060305020303" pitchFamily="18" charset="0"/>
              </a:rPr>
              <a:t>&lt;p&gt;This is&lt;</a:t>
            </a:r>
            <a:r>
              <a:rPr lang="en-US" sz="2400" dirty="0" err="1" smtClean="0">
                <a:latin typeface="Bell MT" panose="02020503060305020303" pitchFamily="18" charset="0"/>
              </a:rPr>
              <a:t>br</a:t>
            </a:r>
            <a:r>
              <a:rPr lang="en-US" sz="2400" dirty="0" smtClean="0">
                <a:latin typeface="Bell MT" panose="02020503060305020303" pitchFamily="18" charset="0"/>
              </a:rPr>
              <a:t>&gt;a paragraph&lt;</a:t>
            </a:r>
            <a:r>
              <a:rPr lang="en-US" sz="2400" dirty="0" err="1" smtClean="0">
                <a:latin typeface="Bell MT" panose="02020503060305020303" pitchFamily="18" charset="0"/>
              </a:rPr>
              <a:t>br</a:t>
            </a:r>
            <a:r>
              <a:rPr lang="en-US" sz="2400" dirty="0" smtClean="0">
                <a:latin typeface="Bell MT" panose="02020503060305020303" pitchFamily="18" charset="0"/>
              </a:rPr>
              <a:t>&gt;with line breaks.&lt;/p&gt;</a:t>
            </a:r>
          </a:p>
          <a:p>
            <a:pPr marL="0" indent="0">
              <a:lnSpc>
                <a:spcPct val="120000"/>
              </a:lnSpc>
              <a:buNone/>
            </a:pPr>
            <a:r>
              <a:rPr lang="en-US" sz="2400" dirty="0" smtClean="0">
                <a:latin typeface="Bell MT" panose="02020503060305020303" pitchFamily="18" charset="0"/>
              </a:rPr>
              <a:t>The &lt;</a:t>
            </a:r>
            <a:r>
              <a:rPr lang="en-US" sz="2400" dirty="0" err="1" smtClean="0">
                <a:latin typeface="Bell MT" panose="02020503060305020303" pitchFamily="18" charset="0"/>
              </a:rPr>
              <a:t>br</a:t>
            </a:r>
            <a:r>
              <a:rPr lang="en-US" sz="2400" dirty="0" smtClean="0">
                <a:latin typeface="Bell MT" panose="02020503060305020303" pitchFamily="18" charset="0"/>
              </a:rPr>
              <a:t>&gt; tag is an empty tag, which means that it has no end tag.</a:t>
            </a:r>
            <a:endParaRPr lang="en-US" sz="2400" dirty="0">
              <a:latin typeface="Bell MT" panose="02020503060305020303" pitchFamily="18" charset="0"/>
            </a:endParaRPr>
          </a:p>
        </p:txBody>
      </p:sp>
    </p:spTree>
    <p:extLst>
      <p:ext uri="{BB962C8B-B14F-4D97-AF65-F5344CB8AC3E}">
        <p14:creationId xmlns:p14="http://schemas.microsoft.com/office/powerpoint/2010/main" val="3153639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TotalTime>
  <Words>6741</Words>
  <Application>Microsoft Office PowerPoint</Application>
  <PresentationFormat>Widescreen</PresentationFormat>
  <Paragraphs>847</Paragraphs>
  <Slides>85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Arial</vt:lpstr>
      <vt:lpstr>Baskerville Old Face</vt:lpstr>
      <vt:lpstr>Bell MT</vt:lpstr>
      <vt:lpstr>Calibri</vt:lpstr>
      <vt:lpstr>Calibri Light</vt:lpstr>
      <vt:lpstr>Verdana</vt:lpstr>
      <vt:lpstr>Wingdings</vt:lpstr>
      <vt:lpstr>Office Theme</vt:lpstr>
      <vt:lpstr>HTML Lab Materials</vt:lpstr>
      <vt:lpstr>HTML Attributes</vt:lpstr>
      <vt:lpstr>HTML Headings</vt:lpstr>
      <vt:lpstr>HTML Headings</vt:lpstr>
      <vt:lpstr>HTML Paragraphs</vt:lpstr>
      <vt:lpstr>PowerPoint Presentation</vt:lpstr>
      <vt:lpstr>HTML Display</vt:lpstr>
      <vt:lpstr>HTML Horizontal Rules</vt:lpstr>
      <vt:lpstr>HTML Line Breaks</vt:lpstr>
      <vt:lpstr>The HTML &lt;pre&gt; Element</vt:lpstr>
      <vt:lpstr>HTML Tag Reference </vt:lpstr>
      <vt:lpstr>HTML Styles</vt:lpstr>
      <vt:lpstr>HTML Text Formatting</vt:lpstr>
      <vt:lpstr>HTML &lt;blockquote&gt; for Quotations</vt:lpstr>
      <vt:lpstr>HTML &lt;abbr&gt; for Abbreviations</vt:lpstr>
      <vt:lpstr>HTML &lt;address&gt; for Contact Information</vt:lpstr>
      <vt:lpstr>HTML Color</vt:lpstr>
      <vt:lpstr>Border Color</vt:lpstr>
      <vt:lpstr>Color Values</vt:lpstr>
      <vt:lpstr>Color Values</vt:lpstr>
      <vt:lpstr>HTML RGB and RGBA Colors</vt:lpstr>
      <vt:lpstr>HTML Links</vt:lpstr>
      <vt:lpstr>HTML Links</vt:lpstr>
      <vt:lpstr>HTML Links - The target Attribute</vt:lpstr>
      <vt:lpstr>HTML Links - The target Attribute</vt:lpstr>
      <vt:lpstr>HTML Images</vt:lpstr>
      <vt:lpstr>HTML Tables</vt:lpstr>
      <vt:lpstr>HTML Table –Example</vt:lpstr>
      <vt:lpstr>PowerPoint Presentation</vt:lpstr>
      <vt:lpstr>HTML &lt;col&gt; Tag</vt:lpstr>
      <vt:lpstr>HTML &lt;colgroup&gt; Tag</vt:lpstr>
      <vt:lpstr>HTML &lt;colgroup&gt; Tag</vt:lpstr>
      <vt:lpstr>HTML &lt;div&gt; Tag</vt:lpstr>
      <vt:lpstr>HTML Lists</vt:lpstr>
      <vt:lpstr>Unordered HTML List</vt:lpstr>
      <vt:lpstr>Unordered HTML List - Choose List Item Marker</vt:lpstr>
      <vt:lpstr>Unordered List Example</vt:lpstr>
      <vt:lpstr>Ordered HTML List</vt:lpstr>
      <vt:lpstr>PowerPoint Presentation</vt:lpstr>
      <vt:lpstr>Control List Counting</vt:lpstr>
      <vt:lpstr>HTML Lists</vt:lpstr>
      <vt:lpstr>HTML Description Lists</vt:lpstr>
      <vt:lpstr>HTML &lt;div&gt; Tag:- Example</vt:lpstr>
      <vt:lpstr>HTML &lt;header&gt; Tag</vt:lpstr>
      <vt:lpstr>HTML &lt;header&gt; Tag:-Example</vt:lpstr>
      <vt:lpstr>HTML &lt;span&gt; Tag</vt:lpstr>
      <vt:lpstr>HTML &lt;span&gt; Tag-Example</vt:lpstr>
      <vt:lpstr>HTML &lt;nav&gt; Tag</vt:lpstr>
      <vt:lpstr>HTML &lt;nav&gt; Tag-Example</vt:lpstr>
      <vt:lpstr>HTML &lt;section&gt; Tag</vt:lpstr>
      <vt:lpstr>HTML &lt;iframe&gt; Tag</vt:lpstr>
      <vt:lpstr>HTML &lt;iframe&gt; Tag</vt:lpstr>
      <vt:lpstr>HTML &lt;article&gt; Tag</vt:lpstr>
      <vt:lpstr>HTML &lt;article&gt; Tag-Example</vt:lpstr>
      <vt:lpstr>HTML &lt;aside&gt; Tag</vt:lpstr>
      <vt:lpstr>HTML &lt;aside&gt; Tag- Example</vt:lpstr>
      <vt:lpstr>HTML Forms</vt:lpstr>
      <vt:lpstr>The &lt;input&gt; Element</vt:lpstr>
      <vt:lpstr>Text Fields</vt:lpstr>
      <vt:lpstr>The &lt;label&gt; Element and Radio Buttons</vt:lpstr>
      <vt:lpstr>Radio Buttons-Example</vt:lpstr>
      <vt:lpstr>Checkboxes</vt:lpstr>
      <vt:lpstr>The Submit Button</vt:lpstr>
      <vt:lpstr>The Name Attribute for &lt;input&gt;</vt:lpstr>
      <vt:lpstr>HTML Form Attributes</vt:lpstr>
      <vt:lpstr>The Target Attribute</vt:lpstr>
      <vt:lpstr>The Method Attribute</vt:lpstr>
      <vt:lpstr>GET vs POST method</vt:lpstr>
      <vt:lpstr>PowerPoint Presentation</vt:lpstr>
      <vt:lpstr>The HTML &lt;form&gt; Elements</vt:lpstr>
      <vt:lpstr>The &lt;input&gt; Element</vt:lpstr>
      <vt:lpstr>The &lt;label&gt; Element</vt:lpstr>
      <vt:lpstr>The &lt;select&gt; Element</vt:lpstr>
      <vt:lpstr>The &lt;option&gt; elements</vt:lpstr>
      <vt:lpstr>multiple attribute </vt:lpstr>
      <vt:lpstr>The &lt;textarea&gt; Element</vt:lpstr>
      <vt:lpstr>The &lt;button&gt; Element</vt:lpstr>
      <vt:lpstr>The &lt;datalist&gt; Element</vt:lpstr>
      <vt:lpstr>HTML Input Types</vt:lpstr>
      <vt:lpstr>HTML Input Attributes</vt:lpstr>
      <vt:lpstr>HTML Input Attributes</vt:lpstr>
      <vt:lpstr>HTML Input Attributes</vt:lpstr>
      <vt:lpstr>HTML Input Attributes</vt:lpstr>
      <vt:lpstr>PowerPoint Presentation</vt:lpstr>
      <vt:lpstr>The Selected Element Examples</vt:lpstr>
    </vt:vector>
  </TitlesOfParts>
  <Company>ITSK.com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SkyUser</dc:creator>
  <cp:lastModifiedBy>Tesh</cp:lastModifiedBy>
  <cp:revision>211</cp:revision>
  <dcterms:created xsi:type="dcterms:W3CDTF">2022-04-06T04:01:19Z</dcterms:created>
  <dcterms:modified xsi:type="dcterms:W3CDTF">2023-10-30T07:12:29Z</dcterms:modified>
</cp:coreProperties>
</file>